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332" r:id="rId6"/>
    <p:sldId id="258" r:id="rId7"/>
    <p:sldId id="259" r:id="rId8"/>
    <p:sldId id="260" r:id="rId9"/>
    <p:sldId id="333" r:id="rId10"/>
    <p:sldId id="261" r:id="rId11"/>
    <p:sldId id="262" r:id="rId12"/>
    <p:sldId id="334" r:id="rId13"/>
    <p:sldId id="263" r:id="rId14"/>
    <p:sldId id="265" r:id="rId15"/>
    <p:sldId id="335" r:id="rId16"/>
    <p:sldId id="266" r:id="rId17"/>
    <p:sldId id="267" r:id="rId18"/>
    <p:sldId id="268" r:id="rId19"/>
    <p:sldId id="336" r:id="rId20"/>
    <p:sldId id="269" r:id="rId21"/>
    <p:sldId id="270" r:id="rId22"/>
    <p:sldId id="337" r:id="rId23"/>
    <p:sldId id="271" r:id="rId24"/>
    <p:sldId id="272" r:id="rId25"/>
    <p:sldId id="273" r:id="rId26"/>
    <p:sldId id="338" r:id="rId27"/>
    <p:sldId id="274" r:id="rId28"/>
    <p:sldId id="275" r:id="rId29"/>
    <p:sldId id="339" r:id="rId30"/>
    <p:sldId id="276" r:id="rId31"/>
    <p:sldId id="277" r:id="rId32"/>
    <p:sldId id="278" r:id="rId33"/>
    <p:sldId id="340" r:id="rId34"/>
    <p:sldId id="279" r:id="rId35"/>
    <p:sldId id="280" r:id="rId36"/>
    <p:sldId id="341" r:id="rId37"/>
    <p:sldId id="281" r:id="rId38"/>
    <p:sldId id="282" r:id="rId39"/>
    <p:sldId id="283" r:id="rId40"/>
    <p:sldId id="342" r:id="rId41"/>
    <p:sldId id="284" r:id="rId42"/>
    <p:sldId id="285" r:id="rId43"/>
    <p:sldId id="286" r:id="rId44"/>
    <p:sldId id="343" r:id="rId45"/>
    <p:sldId id="287" r:id="rId46"/>
    <p:sldId id="288" r:id="rId47"/>
    <p:sldId id="344" r:id="rId48"/>
    <p:sldId id="289" r:id="rId49"/>
    <p:sldId id="290" r:id="rId50"/>
    <p:sldId id="291" r:id="rId51"/>
    <p:sldId id="345" r:id="rId52"/>
    <p:sldId id="292" r:id="rId53"/>
    <p:sldId id="293" r:id="rId54"/>
    <p:sldId id="346" r:id="rId55"/>
    <p:sldId id="294" r:id="rId56"/>
    <p:sldId id="295" r:id="rId57"/>
    <p:sldId id="347" r:id="rId58"/>
    <p:sldId id="296" r:id="rId59"/>
    <p:sldId id="297" r:id="rId60"/>
    <p:sldId id="348" r:id="rId61"/>
    <p:sldId id="298" r:id="rId62"/>
    <p:sldId id="299" r:id="rId63"/>
    <p:sldId id="300" r:id="rId64"/>
    <p:sldId id="349" r:id="rId65"/>
    <p:sldId id="301" r:id="rId66"/>
    <p:sldId id="302" r:id="rId67"/>
    <p:sldId id="303" r:id="rId68"/>
    <p:sldId id="304" r:id="rId69"/>
    <p:sldId id="350" r:id="rId70"/>
    <p:sldId id="305" r:id="rId71"/>
    <p:sldId id="306" r:id="rId72"/>
    <p:sldId id="307" r:id="rId73"/>
    <p:sldId id="351" r:id="rId74"/>
    <p:sldId id="308" r:id="rId75"/>
    <p:sldId id="309" r:id="rId76"/>
    <p:sldId id="352" r:id="rId77"/>
    <p:sldId id="310" r:id="rId78"/>
    <p:sldId id="311" r:id="rId79"/>
    <p:sldId id="353" r:id="rId80"/>
    <p:sldId id="312" r:id="rId81"/>
    <p:sldId id="314" r:id="rId82"/>
    <p:sldId id="354" r:id="rId83"/>
    <p:sldId id="315" r:id="rId84"/>
    <p:sldId id="316" r:id="rId85"/>
    <p:sldId id="317" r:id="rId86"/>
    <p:sldId id="355" r:id="rId87"/>
    <p:sldId id="318" r:id="rId88"/>
    <p:sldId id="319" r:id="rId89"/>
    <p:sldId id="356" r:id="rId90"/>
    <p:sldId id="320" r:id="rId91"/>
    <p:sldId id="321" r:id="rId92"/>
    <p:sldId id="357" r:id="rId93"/>
    <p:sldId id="322" r:id="rId94"/>
    <p:sldId id="323" r:id="rId95"/>
    <p:sldId id="358" r:id="rId96"/>
    <p:sldId id="324" r:id="rId97"/>
    <p:sldId id="325" r:id="rId98"/>
    <p:sldId id="326" r:id="rId99"/>
    <p:sldId id="327" r:id="rId100"/>
    <p:sldId id="328" r:id="rId101"/>
    <p:sldId id="329" r:id="rId102"/>
    <p:sldId id="330" r:id="rId103"/>
    <p:sldId id="331" r:id="rId104"/>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23" autoAdjust="0"/>
    <p:restoredTop sz="94610"/>
  </p:normalViewPr>
  <p:slideViewPr>
    <p:cSldViewPr snapToGrid="0" snapToObjects="1">
      <p:cViewPr varScale="1">
        <p:scale>
          <a:sx n="115" d="100"/>
          <a:sy n="115" d="100"/>
        </p:scale>
        <p:origin x="32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7" Type="http://schemas.openxmlformats.org/officeDocument/2006/relationships/tableStyles" Target="tableStyles.xml"/><Relationship Id="rId106" Type="http://schemas.openxmlformats.org/officeDocument/2006/relationships/viewProps" Target="viewProps.xml"/><Relationship Id="rId105" Type="http://schemas.openxmlformats.org/officeDocument/2006/relationships/presProps" Target="presProps.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易错点#df=126640df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错误理解城市“借用规模”的含义</a:t>
            </a:r>
            <a:endParaRPr lang="en-US" sz="4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刷专题#df=a4934969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大都市辐射对区域发展的影响——以上海市为例</a:t>
            </a:r>
            <a:endParaRPr lang="en-US" sz="44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58d96851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上海市的辐射作用</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cd708b04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其他城市辐射功能与发展</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126640df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错误理解城市“借用规模”的含义</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2#df=a4934969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第一节 大都市辐射对区域发展的影响——以上海市为例</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889e592b7fce69656956bbc#tid=68906fb415638a000923287d#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275320" y="4315968"/>
            <a:ext cx="3099816" cy="914400"/>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地理 选择性必修2     区域发展 LJ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7.xml"/><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7.xml"/><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7.xml"/><Relationship Id="rId1" Type="http://schemas.openxmlformats.org/officeDocument/2006/relationships/image" Target="../media/image1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8.xml"/><Relationship Id="rId2" Type="http://schemas.openxmlformats.org/officeDocument/2006/relationships/image" Target="../media/image17.jpeg"/><Relationship Id="rId1" Type="http://schemas.openxmlformats.org/officeDocument/2006/relationships/image" Target="../media/image1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6.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image" Target="../media/image18.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0.xml"/><Relationship Id="rId1" Type="http://schemas.openxmlformats.org/officeDocument/2006/relationships/image" Target="../media/image19.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0.xml"/><Relationship Id="rId1" Type="http://schemas.openxmlformats.org/officeDocument/2006/relationships/image" Target="../media/image20.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10.xml"/><Relationship Id="rId2" Type="http://schemas.openxmlformats.org/officeDocument/2006/relationships/image" Target="../media/image22.jpeg"/><Relationship Id="rId1" Type="http://schemas.openxmlformats.org/officeDocument/2006/relationships/image" Target="../media/image21.jpe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0.xml"/><Relationship Id="rId1" Type="http://schemas.openxmlformats.org/officeDocument/2006/relationships/image" Target="../media/image23.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0.xml"/><Relationship Id="rId1" Type="http://schemas.openxmlformats.org/officeDocument/2006/relationships/image" Target="../media/image24.jpe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0.xml"/><Relationship Id="rId1" Type="http://schemas.openxmlformats.org/officeDocument/2006/relationships/image" Target="../media/image25.jpe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0.xml"/><Relationship Id="rId1" Type="http://schemas.openxmlformats.org/officeDocument/2006/relationships/image" Target="../media/image26.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0.xml"/><Relationship Id="rId1" Type="http://schemas.openxmlformats.org/officeDocument/2006/relationships/image" Target="../media/image27.jpe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AS.100_1#a34c8acbe?vop=1&amp;pid=f6dabc81c&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本题考查区域协同发展的措施。根据长三角各城市的资源禀赋、产业基础和发展潜力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定差异化的产业政策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，发挥各城市的自身优势，分工协作，优势互补；上海发挥其资金、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信息等优势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，重点发展资金密集型、技术密集型产业；沿江沿海圈带发挥其交通运输优势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发展交通运输业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；其他圈带发挥其劳动力、制造业基础、地价等优势，重点发展制造业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，承接上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海的产业转移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【建议措施类】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8_1#6ccc2963b?pid=cd708b041&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［河北邢台部分重点高中2024高二期末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城市辐射功能是指城市各项功能对其所在区域的综合影</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响力和发展带动力</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城市腹地广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经济水平高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发展规模和潜力大的城市辐射功能强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某区域城市发展的不同阶段</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8_2#6ccc2963b?pid=cd708b04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56432" y="2406846"/>
            <a:ext cx="5276088" cy="21214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9_1#0f1a7b56c?pid=6ccc2963b&amp;color=0,0,0&amp;vtp=1&amp;bt=1&amp;bbb=1"/>
          <p:cNvSpPr/>
          <p:nvPr/>
        </p:nvSpPr>
        <p:spPr>
          <a:xfrm>
            <a:off x="722376" y="46674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对增强中心城市辐射功能起决定作用的是(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10_1#0f1a7b56c.bracket?pid=6ccc2963b&amp;color=0,0,0&amp;vpa=3&amp;vtp=1"/>
          <p:cNvSpPr/>
          <p:nvPr/>
        </p:nvSpPr>
        <p:spPr>
          <a:xfrm>
            <a:off x="5705539" y="4667446"/>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6" name="QC_6_BD.9_2#0f1a7b56c.choices?pid=6ccc2963b&amp;color=0,0,0&amp;vtp=1&amp;bbb=1"/>
          <p:cNvSpPr/>
          <p:nvPr/>
        </p:nvSpPr>
        <p:spPr>
          <a:xfrm>
            <a:off x="722376" y="5119948"/>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.用地面积扩大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B.经济实力增强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C.交通线路增多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.人口数量增加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1_1#0f1a7b56c?vop=1&amp;pid=6ccc2963b&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本题考查城市的辐射功能。根据材料“城市腹地广、经济水平高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、发展规模和潜力大的城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市辐射功能强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”可知,影响城市辐射功能的因素有腹地规模、经济水平、城市规模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、城市发展潜力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,与城市本身的用地面积没有直接关联,A错误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。城市辐射功能的强弱与城市的规模等级和城市的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功能密切相关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,起决定作用的是中心城市的经济实力,B正确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。交通线路和人口数量等都受城市经济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发展水平的制约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,对城市辐射功能强弱不起决定作用,C、D错误。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2_1#ee416145f?pid=6ccc2963b&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阶段二可能会出现(</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3_1#ee416145f.bracket?pid=6ccc2963b&amp;color=0,0,0&amp;vpa=4&amp;vtp=1"/>
          <p:cNvSpPr/>
          <p:nvPr/>
        </p:nvSpPr>
        <p:spPr>
          <a:xfrm>
            <a:off x="3152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12_2#ee416145f.choices?pid=6ccc2963b&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697480" algn="l"/>
                <a:tab pos="5102860" algn="l"/>
                <a:tab pos="77749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.乡镇逐渐消失</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B.镇升级为县</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C.县域范围扩大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.县城并入中心城市</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4_1#ee416145f?vop=1&amp;pid=6ccc2963b&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本题考查城市发展不同阶段的特征。中心城市通过多年经济发展,用地规模不断扩大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动作用不断增强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,与其紧邻的县城可能并入中心城市,D正确；中心城市不断发展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,辐射带动作用不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断增强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,会促进乡镇的发展,但乡镇不会消失,A错误；某一地区行政等级的变化受多种因素影响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一般不会改变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,B错误；中心城市不断发展,辐射带动作用不断增强,带动周围县城不断发展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展水平不断提高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,但县域范围不会扩大,C错误。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15_1#7f6e6ca6a?htil=2&amp;pid=cd708b04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281928" y="1026864"/>
            <a:ext cx="5175504" cy="38130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15_2#7f6e6ca6a?htil=2&amp;pid=cd708b041&amp;color=0,0,0&amp;vtp=1&amp;bt=1&amp;bbb=1&amp;hb=1"/>
          <p:cNvSpPr/>
          <p:nvPr/>
        </p:nvSpPr>
        <p:spPr>
          <a:xfrm>
            <a:off x="722376" y="972000"/>
            <a:ext cx="5449824" cy="3129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［山东烟台2025高二期中</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沈阳都市圈是以沈阳</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市为中心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以鞍山市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抚顺市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本溪市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阜新市</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辽阳市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铁岭市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沈抚改革创新示范区等为支撑</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形成的先进完善的轨道交通圈</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产业协作圈</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就</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业通勤圈</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统一市场圈和品质生活圈</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为东北振</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兴发展的增长极</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下图为沈阳都市圈及主导产业</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6_1#6f0d445ca?pid=7f6e6ca6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沈阳市在都市圈的功能主要表现在(</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BD.16_2#6f0d445ca.choices?pid=7f6e6ca6a&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.产业制造功能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.都市圈核心功能</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C.产品销售功能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.吸引人才功能</a:t>
            </a:r>
            <a:endParaRPr lang="en-US" altLang="zh-CN" sz="2000" dirty="0"/>
          </a:p>
        </p:txBody>
      </p:sp>
      <p:sp>
        <p:nvSpPr>
          <p:cNvPr id="4" name="QC_6_AN.17_1#6f0d445ca.bracket?pid=7f6e6ca6a&amp;color=0,0,0&amp;vpa=5&amp;vtp=1"/>
          <p:cNvSpPr/>
          <p:nvPr/>
        </p:nvSpPr>
        <p:spPr>
          <a:xfrm>
            <a:off x="4943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8_1#6f0d445ca?vop=1&amp;pid=7f6e6ca6a&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本题考查城市的功能。根据材料信息可知，沈阳都市圈是以沈阳市为中心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，所以沈阳市在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都市圈的功能主要表现在都市圈核心功能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，辐射带动周边区域发展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，以基础设施建设和产业分工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协作强化区域一体化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，并成为区域科技创新和产业升级的主要推动者，B正确；产业制造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销售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、吸引人才主要强调沈阳市自身的功能，而非对都市圈的主要功能，A、C、D错误。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1e742c689.fixed?pid=a49349693&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3#1e742c689.fixed?pid=a49349693&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4700"/>
              </a:lnSpc>
            </a:pPr>
            <a:r>
              <a:rPr lang="en-US" altLang="zh-CN" sz="3800" b="1" i="0" dirty="0">
                <a:solidFill>
                  <a:srgbClr val="FFFFFF"/>
                </a:solidFill>
                <a:latin typeface="黑体" panose="02010609060101010101" charset="-122"/>
                <a:ea typeface="黑体" panose="02010609060101010101" charset="-122"/>
                <a:cs typeface="黑体" panose="02010609060101010101" pitchFamily="34" charset="-120"/>
              </a:rPr>
              <a:t>第一节</a:t>
            </a:r>
            <a:r>
              <a:rPr lang="en-US" altLang="zh-CN" sz="38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3800" b="1" i="0" dirty="0">
                <a:solidFill>
                  <a:srgbClr val="FFFFFF"/>
                </a:solidFill>
                <a:latin typeface="黑体" panose="02010609060101010101" charset="-122"/>
                <a:ea typeface="黑体" panose="02010609060101010101" charset="-122"/>
                <a:cs typeface="黑体" panose="02010609060101010101" pitchFamily="34" charset="-120"/>
              </a:rPr>
              <a:t>大都市辐射对区域发展的影响——以上海市为例</a:t>
            </a:r>
            <a:endParaRPr lang="en-US" altLang="zh-CN" sz="3800" dirty="0"/>
          </a:p>
        </p:txBody>
      </p:sp>
      <p:pic>
        <p:nvPicPr>
          <p:cNvPr id="4" name="C_3#1e742c689.fixed?pid=a49349693&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3_BD#1e742c689.fixed?pid=a49349693&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9_1#56e3b413f?pid=7f6e6ca6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沈阳市对周边城市辐射带动最主要的优势条件是(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0_1#56e3b413f.bracket?pid=7f6e6ca6a&amp;color=0,0,0&amp;vpa=6&amp;vtp=1"/>
          <p:cNvSpPr/>
          <p:nvPr/>
        </p:nvSpPr>
        <p:spPr>
          <a:xfrm>
            <a:off x="6454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19_2#56e3b413f.choices?pid=7f6e6ca6a&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.农业基础较好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B.矿产资源丰富</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C.产业结构相同</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.交通联系便捷</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21_1#56e3b413f?vop=1&amp;pid=7f6e6ca6a&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本题考查实现城市辐射功能的优势条件。沈阳市是辽宁省省级行政中心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，是东北地区最大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的综合性中心城市和交通枢纽，能够对周边城市发挥辐射带动作用最主要的优势条件是沈阳市与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周边地区交通联系便捷</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，便于人员、技术、物料、资金等的往来，D正确；农业基础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、矿产资源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不是影响城市辐射功能的主要因素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，A、B错误；产业结构相同会抑制区域产业转移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，会减弱沈阳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市的辐射能力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22_1#366f06dce?pid=cd708b041&amp;color=0,0,0&amp;vtp=1&amp;bt=1&amp;bbb=1&amp;hb=1"/>
          <p:cNvSpPr/>
          <p:nvPr/>
        </p:nvSpPr>
        <p:spPr>
          <a:xfrm>
            <a:off x="722376" y="972000"/>
            <a:ext cx="10753344" cy="847027"/>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［江苏启东一中2025高二月考］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山东半岛城市群发展规划</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（2016—2030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中的</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两</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圈四区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总体格局示意图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。读图，完成下面小题。</a:t>
            </a:r>
            <a:r>
              <a:rPr lang="en-US" altLang="zh-CN" sz="100" b="0" i="0" kern="0" spc="-99900" dirty="0">
                <a:solidFill>
                  <a:srgbClr val="FFFFFF"/>
                </a:solidFill>
                <a:latin typeface="Times New Roman" panose="02020603050405020304" pitchFamily="34" charset="0"/>
                <a:ea typeface="楷体" panose="02010609060101010101" pitchFamily="34" charset="-122"/>
                <a:cs typeface="Times New Roman" panose="02020603050405020304" pitchFamily="34" charset="-120"/>
              </a:rPr>
              <a:t>#1</a:t>
            </a:r>
            <a:endParaRPr lang="en-US" altLang="zh-CN" sz="2000" dirty="0"/>
          </a:p>
        </p:txBody>
      </p:sp>
      <p:pic>
        <p:nvPicPr>
          <p:cNvPr id="3" name="QM_5_BD.22_2#366f06dce?pid=cd708b04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533100" y="1946471"/>
            <a:ext cx="7131896" cy="42098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3_1#01679816e?pid=366f06dce&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7.山东半岛多个城市间相互紧密联系而形成都市圈，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主要得益于(</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4_1#01679816e.bracket?pid=366f06dce&amp;color=0,0,0&amp;vpa=7&amp;vtp=1"/>
          <p:cNvSpPr/>
          <p:nvPr/>
        </p:nvSpPr>
        <p:spPr>
          <a:xfrm>
            <a:off x="7978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23_2#01679816e.choices?pid=366f06dce&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.城市空间格局的变化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.生产要素的空间集聚</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C.人口大量跨区域迁移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.交通通信技术的发展</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25_1#01679816e?vop=1&amp;pid=366f06dce&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本题考查都市圈的形成条件。材料里并未涉及城市空间格局的变化,A错误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；生产要素集聚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与都市圈的形成没有必然联系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,B错误；区域人口流动是区域产生联系的表现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,都市圈的形成更侧重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经济和产业协作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,C错误；随着交通通信技术的发展,城市之间联系更加密切,资源互补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,区域产业协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,逐步形成都市圈,D正确。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6_1#90f844ad0?pid=366f06dce&amp;color=0,0,0&amp;vtp=1&amp;bt=1&amp;bbb=1&amp;hb=1"/>
          <p:cNvSpPr/>
          <p:nvPr/>
        </p:nvSpPr>
        <p:spPr>
          <a:xfrm>
            <a:off x="722376" y="96926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8.在青岛成为青岛都市圈中心城市的过程中，其对周边地区的影响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，初始阶段所起的主导作用是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7_1#90f844ad0.bracket?pid=366f06dce&amp;color=0,0,0&amp;vpa=8&amp;vtp=1"/>
          <p:cNvSpPr/>
          <p:nvPr/>
        </p:nvSpPr>
        <p:spPr>
          <a:xfrm>
            <a:off x="922401" y="1407415"/>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26_2#90f844ad0.choices?pid=366f06dce&amp;color=0,0,0&amp;vtp=1&amp;bbb=1"/>
          <p:cNvSpPr/>
          <p:nvPr/>
        </p:nvSpPr>
        <p:spPr>
          <a:xfrm>
            <a:off x="722376" y="18690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B.集聚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C.流动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.转移</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28_1#90f844ad0?vop=1&amp;pid=366f06dce&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本题考查城市功能的形成。周边地区的生产要素、人才等向青岛集聚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,促使青岛成为青岛都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市圈中心城市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,B正确；随着青岛辐射带动作用的增强,青岛与周边地区人员、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物资流动更加频繁,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、流动、转移均属于青岛成为中心城市后对区域的带动作用,A、C、D错误。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29_1#d37541e19?pid=126640df5&amp;color=0,0,0&amp;vtp=1&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［河北衡水一中2025一模］</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在城市群中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通过借用邻近城市的人口</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达到支持特定功能或经济绩</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效的临界人口规模</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称为城市的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借用规模</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在城市群发展初期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大城市从周边小城市吸纳资源</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可能抑制小城市发展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产生集聚阴影</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在发展后期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扩散机制起主要作用</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小城市常因大城市的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带动作用而获得更强的增长动力</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下图示意山东半岛城市群和珠三角城市群城市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借用规模</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数值越大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借用规模越显著</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6_BD.29_3#d37541e19?htil=1&amp;pid=126640df5&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572768" y="3321246"/>
            <a:ext cx="3675888" cy="268833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6_BD.29_4#d37541e19?htil=1&amp;pid=126640df5&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479792" y="4244790"/>
            <a:ext cx="2615184" cy="176479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30_1#5c10293fe?pid=d37541e19&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9.下列城市中“借用规模”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最显著的是(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31_1#5c10293fe.bracket?pid=d37541e19&amp;color=0,0,0&amp;vpa=9&amp;vtp=1"/>
          <p:cNvSpPr/>
          <p:nvPr/>
        </p:nvSpPr>
        <p:spPr>
          <a:xfrm>
            <a:off x="5184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7_BD.30_2#5c10293fe.choices?pid=d37541e19&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.菏泽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B.烟台</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C.珠海</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.东莞</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32_1#5c10293fe?vop=1&amp;pid=d37541e19&amp;color=0,0,0&amp;vtp=1&amp;bt=1&amp;bbb=1&amp;hb=1"/>
          <p:cNvSpPr/>
          <p:nvPr/>
        </p:nvSpPr>
        <p:spPr>
          <a:xfrm>
            <a:off x="722376" y="97200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本题考查材料分析能力。读图可知,东莞的借用绩效和借用功能最高,“借用规模”最显著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；菏泽、烟台和珠海的借用绩效和借用功能相对较低,A、B、C错误。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33_1#3268be79f?pid=d37541e19&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10.与珠三角城市群相比，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山东半岛城市群(</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34_1#3268be79f.bracket?pid=d37541e19&amp;color=0,0,0&amp;vpa=10&amp;vtp=1"/>
          <p:cNvSpPr/>
          <p:nvPr/>
        </p:nvSpPr>
        <p:spPr>
          <a:xfrm>
            <a:off x="5600764"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33_2#3268be79f.choices?pid=d37541e19&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3141980" algn="l"/>
                <a:tab pos="5737860" algn="l"/>
                <a:tab pos="8346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.大城市辐射能力强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B.处于发展后期</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C.集聚阴影显著</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.扩散机制显著</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35_1#3268be79f?vop=1&amp;pid=d37541e19&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本题考查读图分析能力。读图可知,山东半岛城市群的小城市借用功能小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,部分小城市借用绩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效和借用功能为负值</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,说明大城市吸纳大量资源,产生集聚阴影,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该状况一般出现在大城市发展初期,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错误,C正确；扩散机制在发展后期起主要作用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,小城市因大城市的带动作用而获得更强的增长动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,大城市辐射能力强,A、D错误。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35_2#3268be79f?vop=1&amp;pid=d37541e19&amp;color=0,0,0&amp;mp=1&amp;vtp=1&amp;bt=1&amp;bbb=1&amp;hb=1"/>
          <p:cNvSpPr/>
          <p:nvPr/>
        </p:nvSpPr>
        <p:spPr>
          <a:xfrm>
            <a:off x="722376" y="969264"/>
            <a:ext cx="10753344" cy="856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   解答本题时易忽略两图坐标的数值不等,并错误理解城市的“借用规模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”,整体上珠三角</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“借用规模”大于山东半岛城市群。</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36_1#49e682704?pid=d37541e19&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11.为了更好地发挥“借用规模”，与大城市相比，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中小城市应(</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37_1#49e682704.bracket?pid=d37541e19&amp;color=0,0,0&amp;vpa=11&amp;vtp=1"/>
          <p:cNvSpPr/>
          <p:nvPr/>
        </p:nvSpPr>
        <p:spPr>
          <a:xfrm>
            <a:off x="7886764"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7_BD.36_2#49e682704?pid=d37541e19&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585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①积极完善产业基础</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②保持产业结构趋同</a:t>
            </a:r>
            <a:endParaRPr lang="en-US" altLang="zh-CN" sz="2000" dirty="0"/>
          </a:p>
          <a:p>
            <a:pPr latinLnBrk="1">
              <a:lnSpc>
                <a:spcPts val="3400"/>
              </a:lnSpc>
              <a:tabLst>
                <a:tab pos="5585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③差异化定位城市功能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④控制城区人口规模</a:t>
            </a:r>
            <a:endParaRPr lang="en-US" altLang="zh-CN" sz="2000" dirty="0"/>
          </a:p>
        </p:txBody>
      </p:sp>
      <p:sp>
        <p:nvSpPr>
          <p:cNvPr id="5" name="QC_7_BD.36_3#49e682704.choices?pid=d37541e19&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1_1#8c1f39ae4?pid=58d96851d&amp;color=0,0,0&amp;tib=255,255,255&amp;iip=1&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45269" y="1051248"/>
            <a:ext cx="868680" cy="237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1_1#8c1f39ae4?pid=58d96851d&amp;color=0,0,0&amp;vtp=1&amp;bt=1&amp;bbb=1&amp;hb=1"/>
          <p:cNvSpPr/>
          <p:nvPr/>
        </p:nvSpPr>
        <p:spPr>
          <a:xfrm>
            <a:off x="722377" y="972000"/>
            <a:ext cx="10749631" cy="754253"/>
          </a:xfrm>
          <a:prstGeom prst="rect">
            <a:avLst/>
          </a:prstGeom>
          <a:noFill/>
        </p:spPr>
        <p:txBody>
          <a:bodyPr wrap="none" lIns="0" tIns="0" rIns="0" bIns="0" rtlCol="0" anchor="t"/>
          <a:lstStyle/>
          <a:p>
            <a:pPr algn="l" latinLnBrk="1">
              <a:lnSpc>
                <a:spcPts val="3200"/>
              </a:lnSpc>
            </a:pPr>
            <a:r>
              <a:rPr lang="en-US" altLang="zh-CN" sz="900" b="0"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云南师范大学附中2024高二期中］</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为长三角部分城市位置图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b</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为长三角部分城</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0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市与上海的经济联系强度所占比重示意图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100" dirty="0"/>
          </a:p>
        </p:txBody>
      </p:sp>
      <p:pic>
        <p:nvPicPr>
          <p:cNvPr id="4" name="QM_5_BD.1_3#8c1f39ae4?iti=1&amp;htil=1&amp;pid=58d96851d&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014984" y="1865826"/>
            <a:ext cx="4773168" cy="393192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M_5_BD.1_4#8c1f39ae4?iti=2&amp;htil=1&amp;pid=58d96851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14616" y="2661354"/>
            <a:ext cx="3136392" cy="31363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M_5_BD.1_5#8c1f39ae4?iti=1&amp;htil=1&amp;pid=58d96851d&amp;color=0,0,0&amp;vtp=1"/>
          <p:cNvSpPr/>
          <p:nvPr/>
        </p:nvSpPr>
        <p:spPr>
          <a:xfrm>
            <a:off x="3316637" y="5924746"/>
            <a:ext cx="169862" cy="362585"/>
          </a:xfrm>
          <a:prstGeom prst="rect">
            <a:avLst/>
          </a:prstGeom>
          <a:noFill/>
        </p:spPr>
        <p:txBody>
          <a:bodyPr wrap="square" lIns="0" tIns="0" rIns="0" bIns="0" rtlCol="0" anchor="t"/>
          <a:lstStyle/>
          <a:p>
            <a:pPr algn="ctr" latinLnBrk="1">
              <a:lnSpc>
                <a:spcPct val="130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a:t>
            </a:r>
            <a:endParaRPr lang="en-US" altLang="zh-CN" sz="2000" dirty="0"/>
          </a:p>
        </p:txBody>
      </p:sp>
      <p:sp>
        <p:nvSpPr>
          <p:cNvPr id="7" name="QM_5_BD.1_6#8c1f39ae4?iti=2&amp;htil=1&amp;pid=58d96851d&amp;color=0,0,0&amp;vtp=1"/>
          <p:cNvSpPr/>
          <p:nvPr/>
        </p:nvSpPr>
        <p:spPr>
          <a:xfrm>
            <a:off x="8690737" y="5924746"/>
            <a:ext cx="184150" cy="362585"/>
          </a:xfrm>
          <a:prstGeom prst="rect">
            <a:avLst/>
          </a:prstGeom>
          <a:noFill/>
        </p:spPr>
        <p:txBody>
          <a:bodyPr wrap="square" lIns="0" tIns="0" rIns="0" bIns="0" rtlCol="0" anchor="t"/>
          <a:lstStyle/>
          <a:p>
            <a:pPr algn="ctr" latinLnBrk="1">
              <a:lnSpc>
                <a:spcPct val="130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b</a:t>
            </a:r>
            <a:endParaRPr lang="en-US" altLang="zh-CN" sz="2000" dirty="0"/>
          </a:p>
        </p:txBody>
      </p:sp>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38_1#49e682704?vop=1&amp;pid=d37541e19&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本题考查城市的可持续发展。积极完善产业基础,增强竞争力,吸引相邻城市的人口迁入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；保持产业结构趋同会造成恶性竞争,②错误；差异化定位城市功能,实现各城市功能互补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互借用对方的人口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,③正确；控制城区人口规模,不利于发挥“借用规模”,④错误。故选B。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5961c2d21.fixed?pid=a49349693&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3#5961c2d21.fixed?pid=a49349693&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4700"/>
              </a:lnSpc>
            </a:pPr>
            <a:r>
              <a:rPr lang="en-US" altLang="zh-CN" sz="3800" b="1" i="0" dirty="0">
                <a:solidFill>
                  <a:srgbClr val="FFFFFF"/>
                </a:solidFill>
                <a:latin typeface="黑体" panose="02010609060101010101" charset="-122"/>
                <a:ea typeface="黑体" panose="02010609060101010101" charset="-122"/>
                <a:cs typeface="黑体" panose="02010609060101010101" pitchFamily="34" charset="-120"/>
              </a:rPr>
              <a:t>第一节</a:t>
            </a:r>
            <a:r>
              <a:rPr lang="en-US" altLang="zh-CN" sz="38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3800" b="1" i="0" dirty="0">
                <a:solidFill>
                  <a:srgbClr val="FFFFFF"/>
                </a:solidFill>
                <a:latin typeface="黑体" panose="02010609060101010101" charset="-122"/>
                <a:ea typeface="黑体" panose="02010609060101010101" charset="-122"/>
                <a:cs typeface="黑体" panose="02010609060101010101" pitchFamily="34" charset="-120"/>
              </a:rPr>
              <a:t>大都市辐射对区域发展的影响——以上海市为例</a:t>
            </a:r>
            <a:endParaRPr lang="en-US" altLang="zh-CN" sz="3800" dirty="0"/>
          </a:p>
        </p:txBody>
      </p:sp>
      <p:pic>
        <p:nvPicPr>
          <p:cNvPr id="4" name="C_3#5961c2d21.fixed?pid=a49349693&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3_BD#5961c2d21.fixed?pid=a49349693&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4_BD.39_1#43812fc5c?pid=5961c2d21&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［浙江强基联盟2025三模］</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都市圈是以超大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特大城市为中心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小时通勤圈为基本范围的城</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镇化空间形态</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深圳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广州都市圈都已形成服务中心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制造边缘空间结构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下图为深圳</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广州都</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市圈功能联系示意图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4_BD.39_2#43812fc5c?pid=5961c2d2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93008" y="2406846"/>
            <a:ext cx="5193792" cy="18013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40_1#b42caef67?pid=43812fc5c&amp;color=0,0,0&amp;vtp=1&amp;bbb=1"/>
          <p:cNvSpPr/>
          <p:nvPr/>
        </p:nvSpPr>
        <p:spPr>
          <a:xfrm>
            <a:off x="722376" y="43372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都市圈功能联系特点是(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5_AN.41_1#b42caef67.bracket?pid=43812fc5c&amp;color=0,0,0&amp;vpa=12&amp;vtp=1"/>
          <p:cNvSpPr/>
          <p:nvPr/>
        </p:nvSpPr>
        <p:spPr>
          <a:xfrm>
            <a:off x="3673539" y="4337246"/>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6" name="QC_5_BD.40_2#b42caef67?pid=43812fc5c&amp;color=0,0,0&amp;vtp=1&amp;bbb=1"/>
          <p:cNvSpPr/>
          <p:nvPr/>
        </p:nvSpPr>
        <p:spPr>
          <a:xfrm>
            <a:off x="722376" y="4795843"/>
            <a:ext cx="10753344" cy="843153"/>
          </a:xfrm>
          <a:prstGeom prst="rect">
            <a:avLst/>
          </a:prstGeom>
          <a:noFill/>
        </p:spPr>
        <p:txBody>
          <a:bodyPr wrap="none" lIns="0" tIns="0" rIns="0" bIns="0" rtlCol="0" anchor="t"/>
          <a:lstStyle/>
          <a:p>
            <a:pPr latinLnBrk="1">
              <a:lnSpc>
                <a:spcPts val="36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①一般节点与服务中心不存在联系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②功能联系可以跨越市级行政边界</a:t>
            </a:r>
            <a:endParaRPr lang="en-US" altLang="zh-CN" sz="2000" dirty="0"/>
          </a:p>
          <a:p>
            <a:pPr latinLnBrk="1">
              <a:lnSpc>
                <a:spcPts val="34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③服务中心与制造边缘联系更紧密</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④制造边缘较服务中心辐射范围广</a:t>
            </a:r>
            <a:endParaRPr lang="en-US" altLang="zh-CN" sz="2000" dirty="0"/>
          </a:p>
        </p:txBody>
      </p:sp>
      <p:sp>
        <p:nvSpPr>
          <p:cNvPr id="7" name="QC_5_BD.40_3#b42caef67.choices?pid=43812fc5c&amp;color=0,0,0&amp;vtp=1&amp;bbb=1"/>
          <p:cNvSpPr/>
          <p:nvPr/>
        </p:nvSpPr>
        <p:spPr>
          <a:xfrm>
            <a:off x="722376" y="569830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42_1#b42caef67?vop=1&amp;pid=43812fc5c&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本题考查城市辐射功能特征。根据图中信息可判断出，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一般节点与服务中心存在功能联系；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功能联系可以跨越市级行政边界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；服务中心与制造边缘联系更紧密，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体现出产业链中的分工协作；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制造边缘较服务中心辐射范围小得多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，②③正确，①④错误，故C正确，A、B、D错误。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43_1#8cb39255a?pid=43812fc5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2.深圳、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广州都市圈相比(</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44_1#8cb39255a.bracket?pid=43812fc5c&amp;color=0,0,0&amp;vpa=13&amp;vtp=1"/>
          <p:cNvSpPr/>
          <p:nvPr/>
        </p:nvSpPr>
        <p:spPr>
          <a:xfrm>
            <a:off x="3673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5_BD.43_2#8cb39255a?pid=43812fc5c&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①深圳都市圈服务中心数量更多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②深圳都市圈联系受地形的限制小</a:t>
            </a:r>
            <a:endParaRPr lang="en-US" altLang="zh-CN" sz="2000" dirty="0"/>
          </a:p>
          <a:p>
            <a:pPr latinLnBrk="1">
              <a:lnSpc>
                <a:spcPts val="34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③广州都市圈一般节点数量更少</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④广州都市圈服务中心联系更紧密</a:t>
            </a:r>
            <a:endParaRPr lang="en-US" altLang="zh-CN" sz="2000" dirty="0"/>
          </a:p>
        </p:txBody>
      </p:sp>
      <p:sp>
        <p:nvSpPr>
          <p:cNvPr id="5" name="QC_5_BD.43_3#8cb39255a.choices?pid=43812fc5c&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45_1#8cb39255a?vop=1&amp;pid=43812fc5c&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本题考查读图分析能力。读图可知，深圳都市圈服务中心有3处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，而广州都市圈服务中心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2处，①正确；深圳都市圈形态呈扇形结构，受地形限制较大，广州都市圈呈圆形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，受地形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，②错误；广州都市圈一般节点数量更多，③错误；广州都市圈服务中心联系更紧密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。故B正确，A、C、D错误。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4_BD.46_1#77a92e4c4?pid=5961c2d21&amp;color=0,0,0&amp;vtp=1&amp;bt=1&amp;bbb=1&amp;hb=1"/>
          <p:cNvSpPr/>
          <p:nvPr/>
        </p:nvSpPr>
        <p:spPr>
          <a:xfrm>
            <a:off x="722376" y="972000"/>
            <a:ext cx="10753344" cy="1761427"/>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［江苏扬州中学2025高二期中］</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伴随着经济全球化和区域一体化发展</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城市群成为未来城镇化的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主要空间支撑形态</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城市群的构建旨在通过区域协作</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形成竞争合力</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但在实际发展过程中</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现了小城镇与城市群整体发展水平不匹配的现象</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被称为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集聚阴影区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发展水平滞后区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图示意苏锡常</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苏州</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无锡</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常州</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小城镇</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集聚阴影区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分布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r>
              <a:rPr lang="en-US" altLang="zh-CN" sz="100" b="0" i="0" kern="0" spc="-99900" dirty="0">
                <a:solidFill>
                  <a:srgbClr val="FFFFFF"/>
                </a:solidFill>
                <a:latin typeface="Times New Roman" panose="02020603050405020304" pitchFamily="34" charset="0"/>
                <a:ea typeface="楷体" panose="02010609060101010101" pitchFamily="34" charset="-122"/>
                <a:cs typeface="Times New Roman" panose="02020603050405020304" pitchFamily="34" charset="-120"/>
              </a:rPr>
              <a:t>#1</a:t>
            </a:r>
            <a:endParaRPr lang="en-US" altLang="zh-CN" sz="2000" dirty="0"/>
          </a:p>
        </p:txBody>
      </p:sp>
      <p:pic>
        <p:nvPicPr>
          <p:cNvPr id="3" name="QM_4_BD.46_2#77a92e4c4?pid=5961c2d2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129178" y="2860871"/>
            <a:ext cx="7930596" cy="32954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_1#73a5d4540?pid=8c1f39ae4&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1.上海与苏州、无锡、嘉兴的经济联系强度明显大于上海与南京的经济联系强度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，其最主要的影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响因素是(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3_1#73a5d4540.bracket?pid=8c1f39ae4&amp;color=0,0,0&amp;vpa=1&amp;vtp=1"/>
          <p:cNvSpPr/>
          <p:nvPr/>
        </p:nvSpPr>
        <p:spPr>
          <a:xfrm>
            <a:off x="1938401" y="1410150"/>
            <a:ext cx="3746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2_2#73a5d4540.choices?pid=8c1f39ae4&amp;color=0,0,0&amp;vtp=1&amp;bbb=1"/>
          <p:cNvSpPr/>
          <p:nvPr/>
        </p:nvSpPr>
        <p:spPr>
          <a:xfrm>
            <a:off x="722376" y="1871286"/>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.城市距离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B.城市等级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C.历史文化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.经济发展</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47_1#fd7ad0635?pid=77a92e4c4&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3.苏锡常小城镇出现“集聚阴影区”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的主要原因是(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48_1#fd7ad0635.bracket?pid=77a92e4c4&amp;color=0,0,0&amp;vpa=14&amp;vtp=1"/>
          <p:cNvSpPr/>
          <p:nvPr/>
        </p:nvSpPr>
        <p:spPr>
          <a:xfrm>
            <a:off x="6467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5_BD.47_2#fd7ad0635.choices?pid=77a92e4c4&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49504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.上海的虹吸作用强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.苏锡常辐射带动作用强</a:t>
            </a:r>
            <a:endParaRPr lang="en-US" altLang="zh-CN" sz="2000" dirty="0"/>
          </a:p>
          <a:p>
            <a:pPr latinLnBrk="1">
              <a:lnSpc>
                <a:spcPts val="3400"/>
              </a:lnSpc>
              <a:tabLst>
                <a:tab pos="4950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C.小城镇距离上海远</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.小城镇经济发展水平低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49_1#fd7ad0635?vop=1&amp;pid=77a92e4c4&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本题考查城市的辐射功能。苏锡常小城镇距离上海较近,上海虹吸作用较强,人才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、技术等集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中于上海</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,导致小城镇经济发展相对落后,A正确,C错误；苏锡常辐射带动能力强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,能够促进周边区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域经济发展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,不利于“形成集聚阴影区”,B错误；小城镇整体发展水平低是“集聚阴影区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原因之一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,但不是主要原因,D错误。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0_1#76075e059?pid=77a92e4c4&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4.为消除小城镇“集聚阴影区”，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苏锡常可采取(</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51_1#76075e059.bracket?pid=77a92e4c4&amp;color=0,0,0&amp;vpa=15&amp;vtp=1"/>
          <p:cNvSpPr/>
          <p:nvPr/>
        </p:nvSpPr>
        <p:spPr>
          <a:xfrm>
            <a:off x="6213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50_2#76075e059?pid=77a92e4c4&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49504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①挖掘自身竞争优势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，错位发展</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扩大小城镇土地规模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，提高土地利用率</a:t>
            </a:r>
            <a:endParaRPr lang="en-US" altLang="zh-CN" sz="2000" dirty="0"/>
          </a:p>
          <a:p>
            <a:pPr latinLnBrk="1">
              <a:lnSpc>
                <a:spcPts val="3400"/>
              </a:lnSpc>
              <a:tabLst>
                <a:tab pos="4950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③鼓励小城镇之间人员自由流动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④利用政策加强中心城市的辐射带动作用</a:t>
            </a:r>
            <a:endParaRPr lang="en-US" altLang="zh-CN" sz="2000" dirty="0"/>
          </a:p>
        </p:txBody>
      </p:sp>
      <p:sp>
        <p:nvSpPr>
          <p:cNvPr id="5" name="QC_5_BD.50_3#76075e059.choices?pid=77a92e4c4&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52_1#76075e059?vop=1&amp;pid=77a92e4c4&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本题考查城镇经济发展措施。</a:t>
            </a:r>
            <a:endParaRPr lang="en-US" altLang="zh-CN" sz="2200" dirty="0"/>
          </a:p>
        </p:txBody>
      </p:sp>
      <p:graphicFrame>
        <p:nvGraphicFramePr>
          <p:cNvPr id="41" name="QC_5_AS.52_2#76075e059?colgroup=32,7&amp;vop=1&amp;pid=77a92e4c4&amp;color=0,0,0&amp;vtp=1&amp;bbb=1"/>
          <p:cNvGraphicFramePr>
            <a:graphicFrameLocks noGrp="1"/>
          </p:cNvGraphicFramePr>
          <p:nvPr/>
        </p:nvGraphicFramePr>
        <p:xfrm>
          <a:off x="722376" y="1545913"/>
          <a:ext cx="10725912" cy="1705356"/>
        </p:xfrm>
        <a:graphic>
          <a:graphicData uri="http://schemas.openxmlformats.org/drawingml/2006/table">
            <a:tbl>
              <a:tblPr/>
              <a:tblGrid>
                <a:gridCol w="8595360"/>
                <a:gridCol w="2130552"/>
              </a:tblGrid>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发挥自身优势,错位发展,可以促进周边区域经济共同发展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扩大小城镇土地规模会占用耕地,与经济发展不适应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小城镇就业机会少,鼓励小城镇间人员流动的作用不大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利用政策加强中心城市的辐射带动作用,可以促进周边区域经济发展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4" name="QC_5_AS.52_3#76075e059?vop=1&amp;pid=77a92e4c4&amp;color=0,0,0&amp;vtp=1&amp;bbb=1"/>
          <p:cNvSpPr/>
          <p:nvPr/>
        </p:nvSpPr>
        <p:spPr>
          <a:xfrm>
            <a:off x="722376" y="3387413"/>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综上,①④正确,②③错误,故选C。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bg/>
                                          </p:spTgt>
                                        </p:tgtEl>
                                        <p:attrNameLst>
                                          <p:attrName>style.visibility</p:attrName>
                                        </p:attrNameLst>
                                      </p:cBhvr>
                                      <p:to>
                                        <p:strVal val="visible"/>
                                      </p:to>
                                    </p:set>
                                    <p:animEffect transition="in" filter="fade">
                                      <p:cBhvr>
                                        <p:cTn id="16" dur="500"/>
                                        <p:tgtEl>
                                          <p:spTgt spid="4">
                                            <p:bg/>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P spid="4"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4_BD.53_1#2540265c4?htil=4&amp;pid=5961c2d2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702694" y="1026864"/>
            <a:ext cx="3721608" cy="52303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4_BD.53_2#2540265c4?htil=4&amp;pid=5961c2d21&amp;color=0,0,0&amp;vtp=1&amp;bt=1&amp;bbb=1&amp;hb=1"/>
          <p:cNvSpPr/>
          <p:nvPr/>
        </p:nvSpPr>
        <p:spPr>
          <a:xfrm>
            <a:off x="722376" y="972000"/>
            <a:ext cx="6903720"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［江苏盐城七校联盟2025高二联考］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下图示意上海市</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江苏省</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和浙江省城市人口规模</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。读图，完成下面小题。</a:t>
            </a:r>
            <a:endParaRPr lang="en-US" altLang="zh-CN" sz="2000" dirty="0"/>
          </a:p>
        </p:txBody>
      </p:sp>
      <p:sp>
        <p:nvSpPr>
          <p:cNvPr id="4" name="QC_5_BD.54_1#814bc4fbb?htil=4&amp;pid=2540265c4&amp;color=0,0,0&amp;vtp=1&amp;bbb=1&amp;hb=1"/>
          <p:cNvSpPr/>
          <p:nvPr/>
        </p:nvSpPr>
        <p:spPr>
          <a:xfrm>
            <a:off x="722376" y="1874843"/>
            <a:ext cx="6903720"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5.与苏南相比，上海对浙北辐射强度整体偏弱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，主要原因是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5_BD.54_2#814bc4fbb.choices?htil=4&amp;pid=2540265c4&amp;color=0,0,0&amp;vtp=1&amp;bbb=1"/>
          <p:cNvSpPr/>
          <p:nvPr/>
        </p:nvSpPr>
        <p:spPr>
          <a:xfrm>
            <a:off x="722376" y="2770193"/>
            <a:ext cx="6903720"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A.城市规模较小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.政策支持较弱</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.地理位置偏远</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.历史发展传统</a:t>
            </a:r>
            <a:endParaRPr lang="en-US" altLang="zh-CN" sz="2000" dirty="0"/>
          </a:p>
        </p:txBody>
      </p:sp>
      <p:sp>
        <p:nvSpPr>
          <p:cNvPr id="6" name="QC_5_AN.55_1#814bc4fbb.bracket?pid=2540265c4&amp;color=0,0,0&amp;vpa=16&amp;vtp=1"/>
          <p:cNvSpPr/>
          <p:nvPr/>
        </p:nvSpPr>
        <p:spPr>
          <a:xfrm>
            <a:off x="922401" y="2312993"/>
            <a:ext cx="3746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56_1#814bc4fbb?vop=1&amp;pid=2540265c4&amp;color=0,0,0&amp;mp=1&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本题考查城市辐射功能的影响因素。读图可知，苏南与浙北都邻近上海</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，但邻近地区中苏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南城市数量更多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，规模等级更高，受到上海的辐射更强，而浙北地区城市数量较少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，规模等级较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，受到上海的辐射较弱，A正确，C错误；上海对浙北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、苏南的辐射强度与国家政策和历史发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展传统关系不大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7_1#e7e5a87f3?pid=2540265c4&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6.关于图中城市等级与服务种类、范围关系的叙述，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58_1#e7e5a87f3.bracket?pid=2540265c4&amp;color=0,0,0&amp;vpa=17&amp;vtp=1"/>
          <p:cNvSpPr/>
          <p:nvPr/>
        </p:nvSpPr>
        <p:spPr>
          <a:xfrm>
            <a:off x="7737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57_2#e7e5a87f3.choices?pid=2540265c4&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.图中各城市等级相同</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.苏州与无锡的服务范围层层嵌套</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C.上海的服务范围覆盖全国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.温州的服务种类大大多于杭州</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_1#73a5d4540?vop=1&amp;pid=8c1f39ae4&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本题考查城市辐射功能。苏州、无锡、嘉兴距离上海比南京距离上海近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,与上海的经济联系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强度较南京大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,A正确；南京城市等级高于苏州、无锡、嘉兴,B错误；南京历史文化更有优势,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；南京经济发展实力较无锡、嘉兴强但不如苏州,故经济发展水平不是最主要影响因素,D错误。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59_1#e7e5a87f3?vop=1&amp;pid=2540265c4&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本题考查城市等级与服务种类、范围的关系。从图中城市人口规模可知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，各城市人口规模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，城市等级也不同，A错误；苏州与无锡城市等级相近，地理位置相邻，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服务范围存在重叠，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但并非层层嵌套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，B错误；从城市等级与服务范围看，上海作为我国的国家中心城市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，拥有高级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、多样化的服务功能，其服务范围可覆盖全国，C正确；杭州是浙江省省级行政中心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级高于温州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，服务种类多于温州，D错误。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f9a3b9ecc.fixed?pid=c0a11b69a&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f9a3b9ecc.fixed?pid=c0a11b69a&amp;color=255,255,255&amp;vtp=1&amp;bbb=1"/>
          <p:cNvSpPr/>
          <p:nvPr/>
        </p:nvSpPr>
        <p:spPr>
          <a:xfrm>
            <a:off x="0" y="3493008"/>
            <a:ext cx="121889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第一节综合训练</a:t>
            </a:r>
            <a:endParaRPr lang="en-US" altLang="zh-CN" sz="4400" dirty="0"/>
          </a:p>
        </p:txBody>
      </p:sp>
      <p:pic>
        <p:nvPicPr>
          <p:cNvPr id="4" name="C_4#f9a3b9ecc.fixed?pid=c0a11b69a&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f9a3b9ecc.fixed?pid=c0a11b69a&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刷能力</a:t>
            </a:r>
            <a:endParaRPr lang="en-US" altLang="zh-CN" sz="2800" dirty="0"/>
          </a:p>
        </p:txBody>
      </p:sp>
    </p:spTree>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0f3b78279?pid=f9a3b9ecc&amp;color=0,0,0&amp;vtp=1&amp;bt=1&amp;bbb=1"/>
          <p:cNvSpPr/>
          <p:nvPr/>
        </p:nvSpPr>
        <p:spPr>
          <a:xfrm>
            <a:off x="722376" y="969264"/>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建议用时：35分钟</a:t>
            </a:r>
            <a:endParaRPr lang="en-US" altLang="zh-CN" sz="2000" dirty="0"/>
          </a:p>
        </p:txBody>
      </p:sp>
      <p:sp>
        <p:nvSpPr>
          <p:cNvPr id="3" name="QM_5_BD.60_1#ea8f296a4?pid=f9a3b9ecc&amp;color=0,0,0&amp;vtp=1&amp;bbb=1&amp;hb=1"/>
          <p:cNvSpPr/>
          <p:nvPr/>
        </p:nvSpPr>
        <p:spPr>
          <a:xfrm>
            <a:off x="722376" y="1432941"/>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［山东济南2025高二开学考］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下图为波士华城市带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该城市带分布于美国东北部大西洋沿岸平原</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是以纽约为中心的美国东北部大西洋沿岸城市带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北起波士顿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南至华盛顿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在沿海</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60</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千米长</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多千米宽的地带上</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形成一个由波士顿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纽约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费城</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巴尔的摩</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华盛顿</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大都市和若干个中</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小城市组成的超大型城市带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Tree>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60_3#ea8f296a4?htil=1&amp;pid=f9a3b9ecc&amp;color=0,0,0&amp;mp=1&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527048" y="1840680"/>
            <a:ext cx="3749040" cy="341071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3" name="QM_5_BD.60_4#ea8f296a4?htil=1&amp;pid=f9a3b9ecc&amp;color=0,0,0&amp;mp=1&amp;tib=255,255,255&amp;vtp=1&amp;bt=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400800" y="972000"/>
            <a:ext cx="4764024" cy="428853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61_1#ae993c8c7?pid=ea8f296a4&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纽约对外辐射带动作用的实现主要依赖于(</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2_1#ae993c8c7.bracket?pid=ea8f296a4&amp;color=0,0,0&amp;vpa=18&amp;vtp=1"/>
          <p:cNvSpPr/>
          <p:nvPr/>
        </p:nvSpPr>
        <p:spPr>
          <a:xfrm>
            <a:off x="5692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61_2#ae993c8c7.choices?pid=ea8f296a4&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.位于区域的中心</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B.最高的城市等级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C.完善的产业结构</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.便捷多样的交通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63_1#ae993c8c7?vop=1&amp;pid=ea8f296a4&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本题考查城市辐射功能的影响因素。由图并结合所学可知，纽约拥有发达的航空、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铁路、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公路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、港口和内河航运交通系统，这些交通网络使得纽约能够高效地与其他城市进行经济、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信息等方面的交流与合作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，从而实现对周边城市的辐射带动作用，D正确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；纽约虽位于区域的中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，但辐射带动作用的实现需更多地依赖交通网络和基础设施的便捷性，A错误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；即使纽约是最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高等级的城市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，若没有便捷的交通网络，其对外辐射带动作用也会受到限制，B错误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完善有助于城市自身的发展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，但需通过产业转移以达成区域产业分工协作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，才能起到对外辐射带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64_1#486a52dcc?pid=ea8f296a4&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波士华城市带的发展限制了各核心城市的(</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5_1#486a52dcc.bracket?pid=ea8f296a4&amp;color=0,0,0&amp;vpa=19&amp;vtp=1"/>
          <p:cNvSpPr/>
          <p:nvPr/>
        </p:nvSpPr>
        <p:spPr>
          <a:xfrm>
            <a:off x="5705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64_2#486a52dcc.choices?pid=ea8f296a4&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.服务种类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B.城市等级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C.人口数量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.辐射范围</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66_1#486a52dcc?vop=1&amp;pid=ea8f296a4&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本题考查城市功能的影响。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波士华城市带是由多个大都市和中小城市组成的超大型城市带，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在这种高度城镇化的区域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，各核心城市之间的功能和服务往往会进行分工和专业化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，这种分工会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导致每个城市在服务种类上受到限制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，专注于某些特定领域，A正确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；波士华城市带的发展并不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会限制各核心城市的等级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，反而可能通过经济合作和资源共享加速发展，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从而提升各城市的等级，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错误；各核心城市在城镇化过程中可能会经历人口增长，而不是受到限制，C错误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；波士华城市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带的发展可能会增强各核心城市的辐射能力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，扩大其影响范围，D错误。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67_1#0b6a31dc8?pid=f9a3b9ecc&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［江西南昌二中2024</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大南昌都市圈是位于江西省中北部赣鄱水系平原上的一个城市</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规划集群</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包括中心城市南昌以及九江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宜春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抚州</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上饶的部分市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县</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2012—2020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年大南昌都市圈各地与大南昌都市圈产业相关度的变化</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数值越大</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表示其与大南昌</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都市圈产业结构相似度越高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67_2#0b6a31dc8?pid=f9a3b9ec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867912" y="2864046"/>
            <a:ext cx="4462272" cy="231343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68_1#900c7e8fa?pid=0b6a31dc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3.2012—2020年，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大南昌都市圈中(</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9_1#900c7e8fa.bracket?pid=0b6a31dc8&amp;color=0,0,0&amp;vpa=20&amp;vtp=1"/>
          <p:cNvSpPr/>
          <p:nvPr/>
        </p:nvSpPr>
        <p:spPr>
          <a:xfrm>
            <a:off x="4887976"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68_2#900c7e8fa.choices?pid=0b6a31dc8&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A.2016年九江与大南昌都市圈产业结构基本一致</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.上饶与大南昌都市圈的产业相关度一直最小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.宜春与大南昌都市圈的产业相关度呈下降趋势</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.抚州、南昌与大南昌都市圈的产业相关度先升后降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70_1#900c7e8fa?vop=1&amp;pid=0b6a31dc8&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本题考查读图分析能力。由材料可知,产业相关度数值越大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,表示其与大南昌都市圈产业结构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相似度越高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,2016</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年九江与大南昌都市圈的产业相关度接近1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,说明其与大南昌都市圈产业结构相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似度高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,产业结构基本一致,A正确；上饶与大南昌都市圈的产业相关度2012年排第四,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2016年排第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,2020年最小,故并不是一直最小,B错误；宜春与大南昌都市圈的产业相关度先下降后上升,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；抚州、南昌与大南昌都市圈的产业相关度先下降后上升,D错误。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71_1#07f9a4aa6?pid=0b6a31dc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4.为加强对周边城市的辐射带动作用，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南昌应(</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72_1#07f9a4aa6.bracket?pid=0b6a31dc8&amp;color=0,0,0&amp;vpa=21&amp;vtp=1"/>
          <p:cNvSpPr/>
          <p:nvPr/>
        </p:nvSpPr>
        <p:spPr>
          <a:xfrm>
            <a:off x="5946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71_2#07f9a4aa6.choices?pid=0b6a31dc8&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.缩短与周边城市间的空间距离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.在南昌与周边城市之间大量建设地铁</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C.促进与周边城市间的人口迁移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.对都市圈内各城市产业进行协调规划</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73_1#07f9a4aa6?vop=1&amp;pid=0b6a31dc8&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本题考查城市辐射功能的影响因素。城市间的空间距离受地理位置影响,不能人为缩小,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；地铁建设成本高,主要用于城市内部交通运输,其建设主要取决于城市交通需求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,不能因为是都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市圈就大量建设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,B错误；促进南昌与周边城市间的人口迁移,可能会促使更多人口迁入南昌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形成虹吸效应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,使周边城市形成“集聚阴影区”（即发展水平滞后区）,不利于区域协同发展,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；对都市圈内各城市产业进行协调规划,充分利用比较优势,区域优势互补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,加强各城市间的协调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,有利于增强南昌的辐射带动作用,D正确。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74_1#cd3626186?pid=f9a3b9ecc&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［云南楚雄2025高二月考］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战略性新兴产业指以重大技术突破和重大发展需求为基础</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对经济社</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会全局和长远发展具有重大引领作用的产业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主要包括新一代信息技术</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生物技术</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新能源</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新</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材料</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高端装备</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新能源汽车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绿色环保等产业</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下图为我国三大城市群在国内战略性新兴产业</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增加值的占比分布情况图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。读图，完成下面小题。</a:t>
            </a:r>
            <a:endParaRPr lang="en-US" altLang="zh-CN" sz="2000" dirty="0"/>
          </a:p>
        </p:txBody>
      </p:sp>
      <p:pic>
        <p:nvPicPr>
          <p:cNvPr id="3" name="QM_5_BD.74_2#cd3626186?pid=f9a3b9ec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593592" y="2864046"/>
            <a:ext cx="5010912" cy="17373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75_1#3449eeb18?pid=cd3626186&amp;color=0,0,0&amp;vtp=1&amp;bt=1&amp;bbb=1"/>
          <p:cNvSpPr/>
          <p:nvPr/>
        </p:nvSpPr>
        <p:spPr>
          <a:xfrm>
            <a:off x="722376" y="47309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5.我国三大城市群中，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大都市的产业辐射带动作用包括(</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76_1#3449eeb18.bracket?pid=cd3626186&amp;color=0,0,0&amp;vpa=22&amp;vtp=1"/>
          <p:cNvSpPr/>
          <p:nvPr/>
        </p:nvSpPr>
        <p:spPr>
          <a:xfrm>
            <a:off x="6975539" y="4730946"/>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6" name="QC_6_BD.75_2#3449eeb18?pid=cd3626186&amp;color=0,0,0&amp;vtp=1&amp;bbb=1"/>
          <p:cNvSpPr/>
          <p:nvPr/>
        </p:nvSpPr>
        <p:spPr>
          <a:xfrm>
            <a:off x="722376" y="5186495"/>
            <a:ext cx="10753344" cy="405003"/>
          </a:xfrm>
          <a:prstGeom prst="rect">
            <a:avLst/>
          </a:prstGeom>
          <a:noFill/>
        </p:spPr>
        <p:txBody>
          <a:bodyPr wrap="none" lIns="0" tIns="0" rIns="0" bIns="0" rtlCol="0" anchor="t"/>
          <a:lstStyle/>
          <a:p>
            <a:pPr latinLnBrk="1">
              <a:lnSpc>
                <a:spcPts val="3600"/>
              </a:lnSpc>
              <a:tabLst>
                <a:tab pos="2748280" algn="l"/>
                <a:tab pos="5483860" algn="l"/>
                <a:tab pos="821944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①高新技术的带动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②金融服务的引领</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③先进思想的传播</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污染企业的转移</a:t>
            </a:r>
            <a:endParaRPr lang="en-US" altLang="zh-CN" sz="2000" dirty="0"/>
          </a:p>
        </p:txBody>
      </p:sp>
      <p:sp>
        <p:nvSpPr>
          <p:cNvPr id="7" name="QC_6_BD.75_3#3449eeb18.choices?pid=cd3626186&amp;color=0,0,0&amp;vtp=1&amp;bbb=1"/>
          <p:cNvSpPr/>
          <p:nvPr/>
        </p:nvSpPr>
        <p:spPr>
          <a:xfrm>
            <a:off x="722376" y="564369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77_1#3449eeb18?vop=1&amp;pid=cd3626186&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本题考查城市的辐射带动作用。</a:t>
            </a:r>
            <a:endParaRPr lang="en-US" altLang="zh-CN" sz="2200" dirty="0"/>
          </a:p>
        </p:txBody>
      </p:sp>
      <p:graphicFrame>
        <p:nvGraphicFramePr>
          <p:cNvPr id="60" name="QC_6_AS.77_2#3449eeb18?colgroup=32,8&amp;vop=1&amp;pid=cd3626186&amp;color=0,0,0&amp;vtp=1&amp;bbb=1"/>
          <p:cNvGraphicFramePr>
            <a:graphicFrameLocks noGrp="1"/>
          </p:cNvGraphicFramePr>
          <p:nvPr/>
        </p:nvGraphicFramePr>
        <p:xfrm>
          <a:off x="722376" y="1545913"/>
          <a:ext cx="10725912" cy="1705356"/>
        </p:xfrm>
        <a:graphic>
          <a:graphicData uri="http://schemas.openxmlformats.org/drawingml/2006/table">
            <a:tbl>
              <a:tblPr/>
              <a:tblGrid>
                <a:gridCol w="8485632"/>
                <a:gridCol w="2240280"/>
              </a:tblGrid>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大城市通过高新科技</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管理经验向外辐射,提高周边地区科技发展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引领金融服务,促进周边经济发展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先进思想属于文化传播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大都市的污染企业转移不利于转入地的可持续发展,故不属于辐射带动作用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4" name="QC_6_AS.77_3#3449eeb18?vop=1&amp;pid=cd3626186&amp;color=0,0,0&amp;vtp=1&amp;bbb=1"/>
          <p:cNvSpPr/>
          <p:nvPr/>
        </p:nvSpPr>
        <p:spPr>
          <a:xfrm>
            <a:off x="722376" y="3387413"/>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综上,①②正确,③④错误,故选A。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bg/>
                                          </p:spTgt>
                                        </p:tgtEl>
                                        <p:attrNameLst>
                                          <p:attrName>style.visibility</p:attrName>
                                        </p:attrNameLst>
                                      </p:cBhvr>
                                      <p:to>
                                        <p:strVal val="visible"/>
                                      </p:to>
                                    </p:set>
                                    <p:animEffect transition="in" filter="fade">
                                      <p:cBhvr>
                                        <p:cTn id="16" dur="500"/>
                                        <p:tgtEl>
                                          <p:spTgt spid="4">
                                            <p:bg/>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P spid="4"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_1#30aa663db?pid=8c1f39ae4&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2.下列关于上海与长三角其他城市经济联系强度的叙述，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_1#30aa663db.bracket?pid=8c1f39ae4&amp;color=0,0,0&amp;vpa=2&amp;vtp=1"/>
          <p:cNvSpPr/>
          <p:nvPr/>
        </p:nvSpPr>
        <p:spPr>
          <a:xfrm>
            <a:off x="8232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5_2#30aa663db.choices?pid=8c1f39ae4&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A.苏州与上海的经济联系强度所占比重超过1/2</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.上海与等级较高城市的经济联系强度大于等级较低城市</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.苏州、无锡、嘉兴与上海的经济联系强度较小</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.跨江大桥的修建使南通与上海的经济联系增强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78_1#7b170b179?pid=cd3626186&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三大城市群在国内战略性新兴产业增加值中(</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79_1#7b170b179.bracket?pid=cd3626186&amp;color=0,0,0&amp;vpa=23&amp;vtp=1"/>
          <p:cNvSpPr/>
          <p:nvPr/>
        </p:nvSpPr>
        <p:spPr>
          <a:xfrm>
            <a:off x="5959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78_2#7b170b179.choices?pid=cd3626186&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.京津冀主要分布在高附加值环节</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.中附加值长三角所占的比例最高</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C.长三角各附加值的分布极不平衡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.高附加值珠三角的研发实力最强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80_1#7b170b179?vop=1&amp;pid=cd3626186&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本题考查城市群的发展。读图可知,长三角在各附加值之中,分布均比较平衡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,但中附加值之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,长三角占比最高,B正确,C错误；京津冀在高附加值中占比较大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,但无法确定高附加值环节的增加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值总量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,故不能说明其主要分布在高附加值环节,A错误；读图可知,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高附加值之中长三角占比较高,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81_1#8842dfc8f?pid=f9a3b9ecc&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［广东深圳大学附中2025高二月考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中心城市是指一定区域内在产业链关键环节和高端服务区域</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供给两个方面发挥核心作用的枢纽型城市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基于经济集聚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创新引领</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开放联通</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文化交往四个</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评价维度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将我国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35</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个中心城市发展能级从高到低依次划分为引领型</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突出型</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潜力型</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追赶型</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个梯队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下图示意我国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35</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个中心城市发展能级和辐射区域耦合关系</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81_2#8842dfc8f?pid=f9a3b9ec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430148" y="2864046"/>
            <a:ext cx="7337800" cy="32827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82_1#4db6ca4a8?pid=8842dfc8f&amp;color=0,0,0&amp;mp=1&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7.图中显示，我国35</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个中心城市发展能级和辐射区域(</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83_1#4db6ca4a8.bracket?pid=8842dfc8f&amp;color=0,0,0&amp;mp=1&amp;vpa=24&amp;vtp=1"/>
          <p:cNvSpPr/>
          <p:nvPr/>
        </p:nvSpPr>
        <p:spPr>
          <a:xfrm>
            <a:off x="676598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82_2#4db6ca4a8.choices?pid=8842dfc8f&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824480" algn="l"/>
                <a:tab pos="5356860" algn="l"/>
                <a:tab pos="81559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.无显著相关性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B.毫无关联性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C.大致呈正相关</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.大致呈负相关</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84_1#4db6ca4a8?vop=1&amp;pid=8842dfc8f&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本题考查城市辐射功能。读图可知,横坐标表示发展能级,横坐标越大,发展能级越高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级的梯度层次越高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；纵坐标表示辐射区域,纵坐标越大,辐射区域越广。我国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35个中心城市一般发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展能级越高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,辐射区域也越广,两者大致呈正相关,C正确,A、B、D错误。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85_1#36090d681?pid=8842dfc8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8.与济南相比，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宁波(</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86_1#36090d681.bracket?pid=8842dfc8f&amp;color=0,0,0&amp;vpa=25&amp;vtp=1"/>
          <p:cNvSpPr/>
          <p:nvPr/>
        </p:nvSpPr>
        <p:spPr>
          <a:xfrm>
            <a:off x="3165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85_2#36090d681.choices?pid=8842dfc8f&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.经济集聚能力低</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B.创新引领能力高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C.区域辐射能力强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.区域协调能力强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87_1#36090d681?vop=1&amp;pid=8842dfc8f&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本题考查图文分析能力。</a:t>
            </a:r>
            <a:endParaRPr lang="en-US" altLang="zh-CN" sz="2200" dirty="0"/>
          </a:p>
        </p:txBody>
      </p:sp>
      <p:pic>
        <p:nvPicPr>
          <p:cNvPr id="3" name="QC_6_AS.87_2#36090d681?vop=1&amp;pid=8842dfc8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12464" y="1545913"/>
            <a:ext cx="4773168" cy="25877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AS.87_3#36090d681?vop=1&amp;pid=8842dfc8f&amp;color=0,0,0&amp;vtp=1&amp;bbb=1&amp;hb=1"/>
          <p:cNvSpPr/>
          <p:nvPr/>
        </p:nvSpPr>
        <p:spPr>
          <a:xfrm>
            <a:off x="722376" y="4263713"/>
            <a:ext cx="10753344" cy="1313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由图文材料可知,发展能级越高,经济集聚和创新引领能力越强,潜力型比追赶型级别高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,所以宁波经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济集聚和创新引领能力比济南强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,A错误,B正确；区域辐射范围越广,则区域辐射能力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、协调能力越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,区域型比近域型辐射范围广,所以济南比宁波辐射能力强,协调能力强,C、D错误。</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bg/>
                                          </p:spTgt>
                                        </p:tgtEl>
                                        <p:attrNameLst>
                                          <p:attrName>style.visibility</p:attrName>
                                        </p:attrNameLst>
                                      </p:cBhvr>
                                      <p:to>
                                        <p:strVal val="visible"/>
                                      </p:to>
                                    </p:set>
                                    <p:animEffect transition="in" filter="fade">
                                      <p:cBhvr>
                                        <p:cTn id="16" dur="500"/>
                                        <p:tgtEl>
                                          <p:spTgt spid="4">
                                            <p:bg/>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fade">
                                      <p:cBhvr>
                                        <p:cTn id="22" dur="500"/>
                                        <p:tgtEl>
                                          <p:spTgt spid="4">
                                            <p:txEl>
                                              <p:pRg st="1" end="1"/>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fade">
                                      <p:cBhvr>
                                        <p:cTn id="2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P spid="4"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7_1#30aa663db?vop=1&amp;pid=8c1f39ae4&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本题考查影响城市辐射功能的因素。读图可知,苏州与上海的经济联系强度所占比重小于</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1/2,</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错误；南京城市等级高于其他城市,但上海与南京的经济联系强度较小,与苏州、无锡</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、嘉兴的经济</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联系强度较大</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,B、C错误；跨江大桥的修建使南通与上海之间交通条件改善,经济联系增强,D正确。</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88_1#ff42146c2?pid=8842dfc8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9.目前西宁、银川、呼和浩特3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个中心城市合理的发展策略是(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89_1#ff42146c2.bracket?pid=8842dfc8f&amp;color=0,0,0&amp;vpa=26&amp;vtp=1"/>
          <p:cNvSpPr/>
          <p:nvPr/>
        </p:nvSpPr>
        <p:spPr>
          <a:xfrm>
            <a:off x="7632764"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88_2#ff42146c2.choices?pid=8842dfc8f&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506980" algn="l"/>
                <a:tab pos="5483860" algn="l"/>
                <a:tab pos="7965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.打破行政壁垒</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B.降低城市的首位度</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C.压缩产业规模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.控制人口流动规模</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90_1#ff42146c2?vop=1&amp;pid=8842dfc8f&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本题考查提升城市辐射带动作用的措施。读图可知,西宁、银川、呼和浩特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3个中心城市的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辐射区域为市域型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,辐射范围小,发展能级属于追赶型,发展能级较低,说明其经济集聚、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创新引领、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开放联通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、文化交往能力均较弱,故其合理的发展策略应该是打破行政壁垒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,与周围中小城镇协调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,扩大辐射范围,提高集聚、开放和创新能力,不断提升城市竞争力,A正确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。降低城市首位度会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使这些城市的区域带动能力下降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,不利于城市的发展,B错误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。压缩产业规模和控制人口流动规模都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会限制城市经济增长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,不利于城市的发展,C、D错误。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91_1#f6dabc81c?htil=6&amp;pid=f9a3b9ec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696346" y="1054296"/>
            <a:ext cx="4718304" cy="46634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91_2#f6dabc81c?htil=6&amp;pid=f9a3b9ecc&amp;color=0,0,0&amp;vtp=1&amp;bt=1&amp;bbb=1&amp;hb=1"/>
          <p:cNvSpPr/>
          <p:nvPr/>
        </p:nvSpPr>
        <p:spPr>
          <a:xfrm>
            <a:off x="722376" y="972000"/>
            <a:ext cx="5907024" cy="45134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［山西阳泉2025高二期末］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阅读图文材料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下列问题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。（24分）</a:t>
            </a:r>
            <a:endParaRPr lang="en-US" altLang="zh-CN" sz="2000" dirty="0"/>
          </a:p>
          <a:p>
            <a:pPr latinLnBrk="1">
              <a:lnSpc>
                <a:spcPts val="3700"/>
              </a:lnSpc>
            </a:pPr>
            <a:r>
              <a:rPr lang="en-US" altLang="zh-CN" sz="2000" b="0" i="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长江三角洲城市群发展规划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提出要构建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一核五圈四带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的网络化空间格局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以打</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轨道上的长三角</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为重点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加快推进长三角对外</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交通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城际交通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都市圈交通等多种层级有效衔接和</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有机融合的轨道交通体系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上海市城市总体规划</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2017—2035</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中提出将上海建设成为国际经</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济中心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金融中心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贸易中心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航运中心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科技创新</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中心的现代化国际大都市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92_1#bfd73432e?pid=f6dabc81c&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（1）根据材料，说明上海市的辐射功能。（10分）</a:t>
            </a:r>
            <a:endParaRPr lang="en-US" altLang="zh-CN" sz="2000" dirty="0"/>
          </a:p>
        </p:txBody>
      </p:sp>
      <p:sp>
        <p:nvSpPr>
          <p:cNvPr id="3" name="QO_6_AN.93_1#bfd73432e?vop=1&amp;pid=f6dabc81c&amp;color=0,0,0&amp;vtp=1&amp;bbb=1&amp;hb=1"/>
          <p:cNvSpPr/>
          <p:nvPr/>
        </p:nvSpPr>
        <p:spPr>
          <a:xfrm>
            <a:off x="722376" y="1435169"/>
            <a:ext cx="10753344" cy="26850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上海市是全国的经济中心和全国水陆交通中心，是长三角地区的核心城市</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，体现其都市核</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心的功能</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；通过多种层级的轨道交通体系和发达的现代通信网络联系周边城市及长三角地区</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；向</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周边城市及长三角地区输送人才</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、资金、技术、文化，输入输出原料与工业产品等</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；通过制造业</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转移</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、产业分工与合作，促进周边城市及长三角地区产业升级，提供教育、医疗、</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公共服务等，</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提供就业机会</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，吸纳劳动力；依托国际经济中心、金融中心、贸易中心、航运中心</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、科技创新中</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心等建设</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，其辐射范围扩大到长江经济带、全国以及世界。（10分）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AS.94_1#bfd73432e?vop=1&amp;pid=f6dabc81c&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本题考查大都市的辐射功能。上海市是全国的经济中心和全国水陆交通中心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，是长三角地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区的核心城市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，体现其都市核心的功能；</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通过公路、铁路、水运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、航空等交通线和发达的现代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通信网络联系周边城市及长三角地区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；向周边城市及长三角地区输送人才、资金、技术、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，输入输出原料与工业产品等；通过产业转移、分工与协作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，促进周边城市及长三角地区产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业升级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，增加就业机会，吸纳劳动力，带动周边地区经济发展；依托国际经济中心、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金融中心、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贸易中心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、航运中心、科技创新中心等建设，其辐射范围扩大到长江经济带、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全国以及世界。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综合分析类】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95_1#4c5652bb5?pid=f6dabc81c&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（2）指出轨道交通对该城市群一体化发展的作用。（6分）</a:t>
            </a:r>
            <a:endParaRPr lang="en-US" altLang="zh-CN" sz="2000" dirty="0"/>
          </a:p>
        </p:txBody>
      </p:sp>
      <p:sp>
        <p:nvSpPr>
          <p:cNvPr id="3" name="QO_6_AN.96_1#4c5652bb5?vop=1&amp;pid=f6dabc81c&amp;color=0,0,0&amp;vtp=1&amp;bbb=1&amp;hb=1"/>
          <p:cNvSpPr/>
          <p:nvPr/>
        </p:nvSpPr>
        <p:spPr>
          <a:xfrm>
            <a:off x="722376" y="1435169"/>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提高了城市间可达性；促进了城市间要素流动</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；轨道交通网络强化了中心城市的辐射带动</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作用</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，提升了城市群整体（创新）功能。（6分）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AS.97_1#4c5652bb5?vop=1&amp;pid=f6dabc81c&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本题考查交通对城市群一体化的作用。轨道交通通过构建高效、便捷的交通网络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城市间的交通效率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，提高了城市间的可达性，这使得区域内的人流、物流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、信息流能够更加顺畅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地流动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，从而强化了中心城市的辐射带动作用，提升了城市群整体（创新）功能。</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【影响意义类】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98_1#a34c8acbe?pid=f6dabc81c&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（3）请从产业发展角度为推动长江三角洲区域协同发展提出合理建议。（8分）</a:t>
            </a:r>
            <a:endParaRPr lang="en-US" altLang="zh-CN" sz="2000" dirty="0"/>
          </a:p>
        </p:txBody>
      </p:sp>
      <p:sp>
        <p:nvSpPr>
          <p:cNvPr id="3" name="QO_6_AN.99_1#a34c8acbe?vop=1&amp;pid=f6dabc81c&amp;color=0,0,0&amp;vtp=1&amp;bbb=1&amp;hb=1"/>
          <p:cNvSpPr/>
          <p:nvPr/>
        </p:nvSpPr>
        <p:spPr>
          <a:xfrm>
            <a:off x="722376" y="1435169"/>
            <a:ext cx="10753344" cy="17706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长江三角洲区域各城市发挥各自的优势，分工协作，优势互补；上海发挥其资金、</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技术、</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信息等优势</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，重点发展资金密集型、技术密集型产业；沿江沿海圈带发挥其交通运输优势</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，重点</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发展交通运输业</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；其他圈带发挥其劳动力、制造业基础、地价等优势，重点发展制造业</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，承接上</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海的产业转移</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。（8分）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9390</Words>
  <Application>WPS 演示</Application>
  <PresentationFormat>宽屏</PresentationFormat>
  <Paragraphs>488</Paragraphs>
  <Slides>101</Slides>
  <Notes>74</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101</vt:i4>
      </vt:variant>
    </vt:vector>
  </HeadingPairs>
  <TitlesOfParts>
    <vt:vector size="121" baseType="lpstr">
      <vt:lpstr>Arial</vt:lpstr>
      <vt:lpstr>宋体</vt:lpstr>
      <vt:lpstr>Wingdings</vt:lpstr>
      <vt:lpstr>微软雅黑</vt:lpstr>
      <vt:lpstr>微软雅黑</vt:lpstr>
      <vt:lpstr>汉仪舒圆黑简体</vt:lpstr>
      <vt:lpstr>黑体</vt:lpstr>
      <vt:lpstr>汉仪舒圆黑简体</vt:lpstr>
      <vt:lpstr>汉仪舒圆黑简体</vt:lpstr>
      <vt:lpstr>黑体</vt:lpstr>
      <vt:lpstr>宋体</vt:lpstr>
      <vt:lpstr>仿宋</vt:lpstr>
      <vt:lpstr>仿宋</vt:lpstr>
      <vt:lpstr>楷体</vt:lpstr>
      <vt:lpstr>Times New Roman</vt:lpstr>
      <vt:lpstr>Times New Roman</vt:lpstr>
      <vt:lpstr>Calibri</vt:lpstr>
      <vt:lpstr>Arial Unicode MS</vt:lpstr>
      <vt:lpstr>等线</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海贝贝</cp:lastModifiedBy>
  <cp:revision>4</cp:revision>
  <dcterms:created xsi:type="dcterms:W3CDTF">2025-08-05T03:59:00Z</dcterms:created>
  <dcterms:modified xsi:type="dcterms:W3CDTF">2025-08-08T05:42:34Z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8D681850ACEE4248B479DC7BBD17F0B5_12</vt:lpwstr>
  </property>
  <property fmtid="{D5CDD505-2E9C-101B-9397-08002B2CF9AE}" pid="3" name="KSOProductBuildVer">
    <vt:lpwstr>2052-12.1.0.21915</vt:lpwstr>
  </property>
</Properties>
</file>