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89" r:id="rId6"/>
    <p:sldId id="258" r:id="rId7"/>
    <p:sldId id="259" r:id="rId8"/>
    <p:sldId id="260" r:id="rId9"/>
    <p:sldId id="290" r:id="rId10"/>
    <p:sldId id="261" r:id="rId11"/>
    <p:sldId id="262" r:id="rId12"/>
    <p:sldId id="291" r:id="rId13"/>
    <p:sldId id="263" r:id="rId14"/>
    <p:sldId id="264" r:id="rId15"/>
    <p:sldId id="292" r:id="rId16"/>
    <p:sldId id="265" r:id="rId17"/>
    <p:sldId id="266" r:id="rId18"/>
    <p:sldId id="293" r:id="rId19"/>
    <p:sldId id="267" r:id="rId20"/>
    <p:sldId id="268" r:id="rId21"/>
    <p:sldId id="294" r:id="rId22"/>
    <p:sldId id="269" r:id="rId23"/>
    <p:sldId id="270" r:id="rId24"/>
    <p:sldId id="271" r:id="rId25"/>
    <p:sldId id="295" r:id="rId26"/>
    <p:sldId id="272" r:id="rId27"/>
    <p:sldId id="273" r:id="rId28"/>
    <p:sldId id="296" r:id="rId29"/>
    <p:sldId id="274" r:id="rId30"/>
    <p:sldId id="275" r:id="rId31"/>
    <p:sldId id="297" r:id="rId32"/>
    <p:sldId id="276" r:id="rId33"/>
    <p:sldId id="277" r:id="rId34"/>
    <p:sldId id="298" r:id="rId35"/>
    <p:sldId id="278" r:id="rId36"/>
    <p:sldId id="279" r:id="rId37"/>
    <p:sldId id="299" r:id="rId38"/>
    <p:sldId id="280" r:id="rId39"/>
    <p:sldId id="281" r:id="rId40"/>
    <p:sldId id="282" r:id="rId41"/>
    <p:sldId id="283" r:id="rId42"/>
    <p:sldId id="284" r:id="rId43"/>
    <p:sldId id="285" r:id="rId44"/>
    <p:sldId id="286" r:id="rId45"/>
    <p:sldId id="287" r:id="rId46"/>
    <p:sldId id="288" r:id="rId4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2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4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0" Type="http://schemas.openxmlformats.org/officeDocument/2006/relationships/tableStyles" Target="tableStyles.xml"/><Relationship Id="rId5" Type="http://schemas.openxmlformats.org/officeDocument/2006/relationships/slide" Target="slides/slide2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150981b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第一单元高考强化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150981b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第一单元高考强化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89e592b7fce69656956bbc#tid=68906fb415638a000923287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地理 选择性必修2     区域发展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5.xml"/><Relationship Id="rId4" Type="http://schemas.openxmlformats.org/officeDocument/2006/relationships/image" Target="../media/image16.pn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_1#66d86ddc6?pid=8ed6762ab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［广西2024·14~16］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大兴安岭北部某山间洼地土壤水分充足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氮素匮乏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植被由低矮灌草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苔藓和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地衣组成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近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年来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某种具有固氮功能的阔叶乔木侵入该地并逐渐占据优势</a:t>
            </a:r>
            <a:r>
              <a:rPr lang="en-US" altLang="zh-CN" sz="2000" b="0" i="0" spc="-5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影响当地植被物种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组成和垂直结构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该种乔木生长区域在空间上零散分布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被称为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树岛</a:t>
            </a:r>
            <a:r>
              <a:rPr lang="en-US" altLang="zh-CN" sz="2000" b="0" i="0" spc="-5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”。据此完成下面小题。</a:t>
            </a:r>
            <a:endParaRPr lang="en-US" altLang="zh-CN" sz="2000" spc="-50" dirty="0"/>
          </a:p>
        </p:txBody>
      </p:sp>
      <p:sp>
        <p:nvSpPr>
          <p:cNvPr id="3" name="QC_5_BD.9_1#586e44988?pid=66d86ddc6&amp;color=0,0,0&amp;vtp=1&amp;bbb=1"/>
          <p:cNvSpPr/>
          <p:nvPr/>
        </p:nvSpPr>
        <p:spPr>
          <a:xfrm>
            <a:off x="722376" y="236029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3.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推测该种乔木能侵入洼地的主要原因是当地(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10_1#586e44988.bracket?pid=66d86ddc6&amp;color=0,0,0&amp;vpa=3&amp;vtp=1"/>
          <p:cNvSpPr/>
          <p:nvPr/>
        </p:nvSpPr>
        <p:spPr>
          <a:xfrm>
            <a:off x="5959539" y="236029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5" name="QC_5_BD.9_2#586e44988.choices?pid=66d86ddc6&amp;color=0,0,0&amp;vtp=1&amp;bbb=1"/>
          <p:cNvSpPr/>
          <p:nvPr/>
        </p:nvSpPr>
        <p:spPr>
          <a:xfrm>
            <a:off x="722376" y="2823083"/>
            <a:ext cx="10753344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86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A.降水增加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，土壤变湿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.地势变低，地表积水增多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86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.气候变暖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，土壤变干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.植被覆盖增加，蒸发减弱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586e44988?vop=1&amp;pid=66d86ddc6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本题考查影响植被分布的因素。题目中明确指出该洼地土壤水分充足,所以降水增加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,土壤变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湿不是该种乔木侵入的主要原因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,A错误。地势变低,地表积水增多会导致土壤湿度增加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,土壤透气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性下降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,不利于乔木生长,B错误。气候变暖会导致土壤水分蒸发增加,使土壤变得相对干燥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,透气性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改善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,适合乔木的生长,C正确。植被覆盖增加,蒸发减弱通常会导致土壤湿度增加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,不利于乔木的生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fb4113ed0?pid=66d86ddc6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4.研究发现树岛内苔藓与地衣逐渐消亡，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是因为树岛内(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fb4113ed0.bracket?pid=66d86ddc6&amp;color=0,0,0&amp;vpa=4&amp;vtp=1"/>
          <p:cNvSpPr/>
          <p:nvPr/>
        </p:nvSpPr>
        <p:spPr>
          <a:xfrm>
            <a:off x="6975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2_2#fb4113ed0.choices?pid=66d86ddc6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.地表光照减弱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B.地表温度升高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C.表层土变湿润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.土壤氮素减少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fb4113ed0?vop=1&amp;pid=66d86ddc6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本题考查自然环境的整体性。由材料可知，某乔木侵入该地并逐渐占据优势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，该乔木处于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当地植被垂直结构的上层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，乔木种群扩大导致树岛内地表光照减弱，地表温度降低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，从而影响苔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藓和地衣的生长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，A正确，B错误；乔木生长需水量大，导致地表土壤湿度降低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，而苔藓和地衣生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长需要相对潮湿的环境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，C错误；由材料可知，该阔叶乔木具有固氮功能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，故树岛内土壤的氮素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会增加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5_1#705ccc9d1?pid=66d86ddc6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5.近30年，随着树岛数量和面积的增加，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该洼地植被(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6_1#705ccc9d1.bracket?pid=66d86ddc6&amp;color=0,0,0&amp;vpa=5&amp;vtp=1"/>
          <p:cNvSpPr/>
          <p:nvPr/>
        </p:nvSpPr>
        <p:spPr>
          <a:xfrm>
            <a:off x="6765989" y="969265"/>
            <a:ext cx="357188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15_2#705ccc9d1.choices?pid=66d86ddc6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.产生的凋落物减少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B.积累的有机物增多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C.演替过程发生中断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.与地带性植被一致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7_1#705ccc9d1?vop=1&amp;pid=66d86ddc6&amp;color=0,0,0&amp;vtp=1&amp;bt=1&amp;bbb=1&amp;hb=1"/>
          <p:cNvSpPr/>
          <p:nvPr/>
        </p:nvSpPr>
        <p:spPr>
          <a:xfrm>
            <a:off x="722376" y="1005840"/>
            <a:ext cx="10753344" cy="31549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本题考查自然环境的整体性。凋落物一般指植物的落叶、落花、落果等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,树岛数量和面积增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加会使该区域凋落物增加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,A错误。随着树岛数量和面积的增加,进行光合作用的植物增多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,会产生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更多的有机物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。同时,由于乔木的遮挡,地表光照减弱,温度降低,分解者的活动减弱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,导致有机物分解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,因此有机物积累增多,B正确。演替过程是群落中物种组成和优势物种的更替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,这是一个长期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且连续的过程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。即使树岛数量和面积增加,也不会中断整个洼地植被的演替过程,C错误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。该地位于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大兴安岭北部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,地带性植被类型应为亚寒带针叶林,而该洼地植被由低矮灌草、苔藓和地衣组成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,入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侵该地的为阔叶乔木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,随着树岛数量和面积增加,该洼地植被与地带性植被不一致,D错误。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8ed6762ab.fixed?pid=150981bce&amp;color=100,146,38&amp;vtp=1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3#8ed6762ab.fixed?pid=150981bce&amp;color=255,255,255&amp;vtp=1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第一单元高考强化</a:t>
            </a:r>
            <a:endParaRPr lang="en-US" altLang="zh-CN" sz="4400" dirty="0"/>
          </a:p>
        </p:txBody>
      </p:sp>
      <p:pic>
        <p:nvPicPr>
          <p:cNvPr id="4" name="C_3#8ed6762ab.fixed?pid=150981bce&amp;color=0,0,0&amp;tib=255,255,255&amp;vtp=1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39528" y="4507992"/>
            <a:ext cx="402336" cy="438912"/>
          </a:xfrm>
          <a:prstGeom prst="rect">
            <a:avLst/>
          </a:prstGeom>
        </p:spPr>
      </p:pic>
      <p:sp>
        <p:nvSpPr>
          <p:cNvPr id="5" name="C_3_BD#8ed6762ab.fixed?pid=150981bce&amp;color=255,255,255&amp;vtp=1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pitchFamily="34" charset="-120"/>
              </a:rPr>
              <a:t>刷真题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8_1#d409f0330?pid=8ed6762ab&amp;color=0,0,0&amp;vtp=1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［海南2023·3~4］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岭南某古村落地处滨水低地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因势而建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内修墩塘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外防水患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形成具有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围护村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墩塘相间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墩上立宅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基上种桑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塘中养鱼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景观特征的散村聚落结构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a）。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图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该古村落的堤围及水闸分布示意图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endParaRPr lang="en-US" altLang="zh-CN" sz="2000" dirty="0"/>
          </a:p>
        </p:txBody>
      </p:sp>
      <p:pic>
        <p:nvPicPr>
          <p:cNvPr id="3" name="QM_4_BD.18_3#d409f0330?iti=1&amp;htil=1&amp;pid=8ed6762a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104" y="3400806"/>
            <a:ext cx="5148072" cy="208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M_4_BD.18_4#d409f0330?iti=2&amp;htil=1&amp;pid=8ed6762ab&amp;color=0,0,0&amp;tib=255,255,255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0840" y="2440686"/>
            <a:ext cx="4123944" cy="304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M_4_BD.18_5#d409f0330?iti=1&amp;htil=1&amp;pid=8ed6762ab&amp;color=0,0,0&amp;vtp=1"/>
          <p:cNvSpPr/>
          <p:nvPr/>
        </p:nvSpPr>
        <p:spPr>
          <a:xfrm>
            <a:off x="3321209" y="5612638"/>
            <a:ext cx="169862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6" name="QM_4_BD.18_6#d409f0330?iti=2&amp;htil=1&amp;pid=8ed6762ab&amp;color=0,0,0&amp;vtp=1"/>
          <p:cNvSpPr/>
          <p:nvPr/>
        </p:nvSpPr>
        <p:spPr>
          <a:xfrm>
            <a:off x="8690737" y="5612638"/>
            <a:ext cx="184150" cy="812800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78d605112?pid=d409f0330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6.下列示意图中，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符合该村落空间结构特征的是(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78d605112.bracket?pid=d409f0330&amp;color=0,0,0&amp;vpa=6&amp;vtp=1"/>
          <p:cNvSpPr/>
          <p:nvPr/>
        </p:nvSpPr>
        <p:spPr>
          <a:xfrm>
            <a:off x="6200839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9_2#78d605112.choices?pid=d409f0330&amp;color=0,0,0&amp;vtp=1&amp;bbb=1"/>
          <p:cNvSpPr/>
          <p:nvPr/>
        </p:nvSpPr>
        <p:spPr>
          <a:xfrm>
            <a:off x="722377" y="1384300"/>
            <a:ext cx="10749630" cy="127774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11400"/>
              </a:lnSpc>
              <a:tabLst>
                <a:tab pos="2569845" algn="l"/>
                <a:tab pos="5050790" algn="l"/>
                <a:tab pos="7480935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</a:t>
            </a:r>
            <a:r>
              <a:rPr lang="en-US" altLang="zh-CN" sz="63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</a:t>
            </a:r>
            <a:r>
              <a:rPr lang="en-US" altLang="zh-CN" sz="63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</a:t>
            </a:r>
            <a:r>
              <a:rPr lang="en-US" altLang="zh-CN" sz="63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D.</a:t>
            </a:r>
            <a:r>
              <a:rPr lang="en-US" altLang="zh-CN" sz="6350" b="0" i="0" kern="0" spc="-999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                                           </a:t>
            </a:r>
            <a:endParaRPr lang="en-US" altLang="zh-CN" sz="900" dirty="0">
              <a:latin typeface="宋体" panose="02010600030101010101" pitchFamily="2" charset="-122"/>
            </a:endParaRPr>
          </a:p>
        </p:txBody>
      </p:sp>
      <p:pic>
        <p:nvPicPr>
          <p:cNvPr id="5" name="QC_5_BD.19_2#78d605112.choice_image?pid=d409f0330&amp;color=0,0,0&amp;tib=255,255,255&amp;iip=1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9998" y="1506665"/>
            <a:ext cx="1490472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5_BD.19_2#78d605112.choice_image?pid=d409f0330&amp;color=0,0,0&amp;tib=255,255,255&amp;iip=2&amp;vtp=1" descr="preencoded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15202" y="1506665"/>
            <a:ext cx="1481328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5_BD.19_2#78d605112.choice_image?pid=d409f0330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5261" y="1506665"/>
            <a:ext cx="1408176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5_BD.19_2#78d605112.choice_image?pid=d409f0330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49724" y="1506665"/>
            <a:ext cx="2441448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78d605112?vop=1&amp;pid=d409f0330&amp;color=0,0,0&amp;vtp=1&amp;bt=1&amp;bbb=1&amp;hb=1"/>
          <p:cNvSpPr/>
          <p:nvPr/>
        </p:nvSpPr>
        <p:spPr>
          <a:xfrm>
            <a:off x="722376" y="100584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本题考查聚落的空间结构特征。由材料可知,该古村落“堤围护村,墩塘相间,墩上立宅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,基上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种桑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,塘中养鱼”,呈散村聚落结构。具体分析如下。</a:t>
            </a:r>
            <a:endParaRPr lang="en-US" altLang="zh-CN" sz="2200" dirty="0"/>
          </a:p>
        </p:txBody>
      </p:sp>
      <p:pic>
        <p:nvPicPr>
          <p:cNvPr id="3" name="QC_5_AS.21_2#78d605112?vop=1&amp;pid=d409f0330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31336" y="2050923"/>
            <a:ext cx="4535424" cy="3822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e14dd1fb6?pid=d409f0330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7.图b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中水闸的主要功能是(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e14dd1fb6.bracket?pid=d409f0330&amp;color=0,0,0&amp;vpa=7&amp;vtp=1"/>
          <p:cNvSpPr/>
          <p:nvPr/>
        </p:nvSpPr>
        <p:spPr>
          <a:xfrm>
            <a:off x="3835464" y="969265"/>
            <a:ext cx="35560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4" name="QC_5_BD.22_2#e14dd1fb6.choices?pid=d409f0330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.抵御外敌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B.蓄水发电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C.防洪排涝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.美化环境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e14dd1fb6?vop=1&amp;pid=d409f0330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本题考查水利设施的功能。水闸作为水利设施的一部分,抵御外敌的作用较小,A错误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；该古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村落地处滨水低地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,地势起伏小,河流落差小,水流缓慢,水闸的主要功能并不是蓄水发电,B错误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；读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图可知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,水闸位于古村落周边河涌水网的交汇处,并且与村落内的河涌水网相通,利于防洪排涝,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C正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；美化环境不是其主要功能,D错误。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25_1#42e28182c?htil=2&amp;pid=8ed6762ab&amp;color=0,0,0&amp;tib=255,255,255&amp;vtp=1&amp;hs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07486" y="1060704"/>
            <a:ext cx="2688336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25_2#42e28182c?htil=2&amp;pid=8ed6762ab&amp;color=0,0,0&amp;vtp=1&amp;bt=1&amp;bbb=1&amp;hb=1"/>
          <p:cNvSpPr/>
          <p:nvPr/>
        </p:nvSpPr>
        <p:spPr>
          <a:xfrm>
            <a:off x="722376" y="1005840"/>
            <a:ext cx="7927848" cy="13003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［江苏2022·1~3］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罗弗敦群岛位于挪威北部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（68°N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附近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捕鱼为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岛上居民主要经济活动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如图为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罗弗敦群岛聚落景观图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”。据此回答下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4" name="QC_5_BD.26_1#86381aaec?htil=2&amp;pid=42e28182c&amp;color=0,0,0&amp;vtp=1&amp;bbb=1&amp;hb=1"/>
          <p:cNvSpPr/>
          <p:nvPr/>
        </p:nvSpPr>
        <p:spPr>
          <a:xfrm>
            <a:off x="722376" y="2365883"/>
            <a:ext cx="7927848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8.许多居民房屋底部以木柱支撑，屋顶用厚重石板铺设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，这样建造主要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是为了(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BD.26_2#86381aaec.choices?htil=2&amp;pid=42e28182c&amp;color=0,0,0&amp;vtp=1&amp;bbb=1"/>
          <p:cNvSpPr/>
          <p:nvPr/>
        </p:nvSpPr>
        <p:spPr>
          <a:xfrm>
            <a:off x="722376" y="3261233"/>
            <a:ext cx="7927848" cy="8431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407162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A.防御海浪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，便于出行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.扩展用地，抵御强风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4071620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.稳固地基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，承受积雪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.减少潮湿，保暖防寒</a:t>
            </a:r>
            <a:endParaRPr lang="en-US" altLang="zh-CN" sz="2000" dirty="0"/>
          </a:p>
        </p:txBody>
      </p:sp>
      <p:sp>
        <p:nvSpPr>
          <p:cNvPr id="6" name="QC_5_AN.27_1#86381aaec.bracket?pid=42e28182c&amp;color=0,0,0&amp;vpa=8&amp;vtp=1"/>
          <p:cNvSpPr/>
          <p:nvPr/>
        </p:nvSpPr>
        <p:spPr>
          <a:xfrm>
            <a:off x="1684401" y="2804033"/>
            <a:ext cx="357188" cy="38950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8_1#86381aaec?vop=1&amp;pid=42e28182c&amp;color=0,0,0&amp;vtp=1&amp;bt=1&amp;bbb=1&amp;hb=1"/>
          <p:cNvSpPr/>
          <p:nvPr/>
        </p:nvSpPr>
        <p:spPr>
          <a:xfrm>
            <a:off x="722376" y="100584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本题考查自然地理环境对人类活动的影响。图中白色部分为积雪,深色部分为水域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,一部分房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屋是建在水面上的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,房屋底部以木柱支撑并不能防御海浪,也并不便于出行,A错误。由图可知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,该岛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屿地形起伏非常大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,山地多、平地少,土地面积有限,所以使用木柱支撑以扩展用地；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群岛四周环海,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风力强劲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,因此当地厚重的石板屋顶可以抵御强风,B正确。该地纬度高,气温低,冬季易积雪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,应对积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雪最佳的方法是加大建筑物屋顶坡度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,而不是铺设厚重石板,C错误。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木柱建在水中并不能减少潮湿,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a480b6fba?pid=42e28182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9.岛上搭建了许多木架，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其主要功能是(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0_1#a480b6fba.bracket?pid=42e28182c&amp;color=0,0,0&amp;vpa=9&amp;vtp=1"/>
          <p:cNvSpPr/>
          <p:nvPr/>
        </p:nvSpPr>
        <p:spPr>
          <a:xfrm>
            <a:off x="5197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9_2#a480b6fba.choices?pid=42e28182c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.风干海鱼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B.晾晒衣物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C.堆放薪柴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.圈养牲畜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1_1#a480b6fba?vop=1&amp;pid=42e28182c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本题考查人类生产活动。由材料可知,捕鱼为岛上居民主要的经济活动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,图中木架适合风干海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,A正确。晾晒衣物并不需要太多的木架,B错误。薪柴不用堆在木架上,C错误。由图可以看出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,木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架间隙大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,不适合圈养牲畜,D错误。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2_1#1cbf186ca?pid=42e28182c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10.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该岛最能吸引世界游客的景观是(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3_1#1cbf186ca.bracket?pid=42e28182c&amp;color=0,0,0&amp;vpa=10&amp;vtp=1"/>
          <p:cNvSpPr/>
          <p:nvPr/>
        </p:nvSpPr>
        <p:spPr>
          <a:xfrm>
            <a:off x="4826064" y="969265"/>
            <a:ext cx="385763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32_2#1cbf186ca.choices?pid=42e28182c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.林海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B.冰川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C.雪原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.极光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4_1#1cbf186ca?vop=1&amp;pid=42e28182c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本题考查区域特征。该岛地形起伏比较大,山地陡峻,气温低,不会出现林海景观,A错误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图中看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,山上有积雪,但不是雪原,也未发育冰川,B、C错误。该岛位于68°N附近,地处北寒带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,有极光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现象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,D正确。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5_1#6222a39c7?pid=8ed6762ab&amp;color=0,0,0&amp;vtp=1&amp;bt=1&amp;bbb=1&amp;hb=1"/>
          <p:cNvSpPr/>
          <p:nvPr/>
        </p:nvSpPr>
        <p:spPr>
          <a:xfrm>
            <a:off x="722376" y="1005840"/>
            <a:ext cx="10753344" cy="268465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11.</a:t>
            </a: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［黑吉辽蒙2025·17］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阅读图文材料，完成下列要求。（16分）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楷体" panose="02010609060101010101" pitchFamily="34" charset="-122"/>
                <a:cs typeface="微软雅黑" panose="020B0503020204020204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长丰县位于合肥市北部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长期以农业为主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。2001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长丰县实施了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工业立县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”“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先南后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非均衡发展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战略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。2007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长丰县岗集园区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双凤经济开发区初步形成以汽配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食品加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建材等为主的产业集群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。2024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长丰县围绕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一区六园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高质量培育产业集群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并依托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北部智慧农业谷推进农业现代化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逐步构建城乡空间均衡发展格局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下图为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2024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年长丰县主要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产业集群情况以及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一区六园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”、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智慧农业谷等位置示意图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35_2#6222a39c7?pid=8ed6762ab&amp;color=0,0,0&amp;mp=1&amp;tib=255,255,255&amp;vtp=1&amp;bt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5224" y="1005840"/>
            <a:ext cx="6327648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6_1#8dbe5cb15?pid=6222a39c7&amp;color=0,0,0&amp;mp=1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（1）根据区位条件，说明长丰县实施“先南后北、非均衡发展”战略的主要原因。（4分）</a:t>
            </a:r>
            <a:endParaRPr lang="en-US" altLang="zh-CN" sz="2000" dirty="0"/>
          </a:p>
        </p:txBody>
      </p:sp>
      <p:sp>
        <p:nvSpPr>
          <p:cNvPr id="3" name="QO_5_AN.37_1#8dbe5cb15?vop=1&amp;pid=6222a39c7&amp;color=0,0,0&amp;vtp=1&amp;bbb=1&amp;hb=1"/>
          <p:cNvSpPr/>
          <p:nvPr/>
        </p:nvSpPr>
        <p:spPr>
          <a:xfrm>
            <a:off x="722376" y="1469009"/>
            <a:ext cx="10753344" cy="85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整体经济水平低，工业基础弱；南部距离合肥较近，地理位置优越，交通方便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，便于承接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合肥的产业转移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；（2分）北部距合肥远，基础设施落后，工业发展条件相对较差。（2分）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38_1#8dbe5cb15?vop=1&amp;pid=6222a39c7&amp;color=0,0,0&amp;vtp=1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本题考查产业区位因素。由材料可知，长丰县长期以农业为主，整体经济水平低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，工业基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础弱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。读图可知，南部地区距离合肥较近，地理位置优越，受省会城市的辐射带动作用强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，可发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挥经济发展引擎作用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;相比之下，北部地区距离合肥较远，基础设施不完善，不利于工业的发展。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_1#8519e8b29?pid=8ed6762ab&amp;color=0,0,0&amp;vtp=1&amp;bt=1&amp;bbb=1&amp;hb=1"/>
          <p:cNvSpPr/>
          <p:nvPr/>
        </p:nvSpPr>
        <p:spPr>
          <a:xfrm>
            <a:off x="722376" y="1005840"/>
            <a:ext cx="10753344" cy="1773238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［河南2025·4~5］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浙江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福建沿海一带称山间平地为岙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浙江省东部的海岛渔村</a:t>
            </a:r>
            <a:r>
              <a:rPr lang="en-US" altLang="zh-CN" sz="2000" b="1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多选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址在三面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环山一面向海的山岙中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渔村所居山岙通常避开朝东方向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东门岛上的东门村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位置见下图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素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有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浙江第一渔村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之称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有许多流传千百年的独特渔家节俗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村内建筑布局紧凑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密度较大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随着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楷体" panose="02010609060101010101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29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渔业效益下降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东门村人在发展海洋捕捞业的同时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深化水产加工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发展海水养殖和海岛旅游业</a:t>
            </a:r>
            <a:r>
              <a:rPr lang="en-US" altLang="zh-CN" sz="2000" b="0" i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,</a:t>
            </a:r>
            <a:endParaRPr lang="en-US" altLang="zh-CN" sz="2000" b="0" i="0">
              <a:solidFill>
                <a:srgbClr val="00000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 latinLnBrk="1">
              <a:lnSpc>
                <a:spcPts val="2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楷体" panose="02010609060101010101" pitchFamily="34" charset="-122"/>
                <a:cs typeface="微软雅黑" panose="020B0503020204020204" pitchFamily="34" charset="-120"/>
              </a:rPr>
              <a:t>走出了一条全面发展海洋经济的新道路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。据此完成下面小题。</a:t>
            </a:r>
            <a:r>
              <a:rPr lang="en-US" altLang="zh-CN" sz="100" b="0" i="0" kern="0" spc="-99900" dirty="0">
                <a:solidFill>
                  <a:srgbClr val="FFFFFF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#1</a:t>
            </a:r>
            <a:endParaRPr lang="en-US" altLang="zh-CN" sz="2000" dirty="0"/>
          </a:p>
        </p:txBody>
      </p:sp>
      <p:pic>
        <p:nvPicPr>
          <p:cNvPr id="3" name="QM_4_BD.1_2#8519e8b29?pid=8ed6762ab&amp;color=0,0,0&amp;tib=255,255,255&amp;vtp=1" descr="preencoded.pn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22114" y="2906268"/>
            <a:ext cx="8144724" cy="342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9_1#392af5cb4?pid=6222a39c7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（2）概括2007—2024年长丰县产业集群变化的主要特征。（6分）</a:t>
            </a:r>
            <a:endParaRPr lang="en-US" altLang="zh-CN" sz="2000" dirty="0"/>
          </a:p>
        </p:txBody>
      </p:sp>
      <p:sp>
        <p:nvSpPr>
          <p:cNvPr id="3" name="QO_5_AN.40_1#392af5cb4?vop=1&amp;pid=6222a39c7&amp;color=0,0,0&amp;vtp=1&amp;bbb=1&amp;hb=1"/>
          <p:cNvSpPr/>
          <p:nvPr/>
        </p:nvSpPr>
        <p:spPr>
          <a:xfrm>
            <a:off x="722376" y="1469009"/>
            <a:ext cx="10753344" cy="13134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产业集群数量和园区数量明显增加；（2分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）产业集群空间分布范围由过去集中于长丰县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南部扩展到全县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，范围大大增加，城乡发展格局更加均衡；（2分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）产业类型由过去的传统产业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向高端制造业等高技术产业升级明显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。（2分）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41_1#392af5cb4?vop=1&amp;pid=6222a39c7&amp;color=0,0,0&amp;vtp=1&amp;bt=1&amp;bbb=1&amp;hb=1"/>
          <p:cNvSpPr/>
          <p:nvPr/>
        </p:nvSpPr>
        <p:spPr>
          <a:xfrm>
            <a:off x="722376" y="1005840"/>
            <a:ext cx="10753344" cy="9070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spc="-5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spc="-5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本题考查产业集群变化的特征。根据所学知识，产业随时间的变化特征包括数量特征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、空间</a:t>
            </a:r>
            <a:endParaRPr lang="en-US" altLang="zh-CN" sz="2000" b="0" i="0" spc="-5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 spc="-5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分布特征和发展质量特征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。将2007年和2024年的产业集群情况进行对比分析，具体如下表所示。</a:t>
            </a:r>
            <a:endParaRPr lang="en-US" altLang="zh-CN" sz="2200" spc="-50" dirty="0"/>
          </a:p>
        </p:txBody>
      </p:sp>
      <p:graphicFrame>
        <p:nvGraphicFramePr>
          <p:cNvPr id="31" name="QO_5_AS.41_2#392af5cb4?colgroup=7,19,5,7&amp;vop=1&amp;pid=6222a39c7&amp;color=0,0,0&amp;vtp=1&amp;bbb=1&amp;hb=1"/>
          <p:cNvGraphicFramePr>
            <a:graphicFrameLocks noGrp="1"/>
          </p:cNvGraphicFramePr>
          <p:nvPr/>
        </p:nvGraphicFramePr>
        <p:xfrm>
          <a:off x="722376" y="2050923"/>
          <a:ext cx="10716768" cy="2066290"/>
        </p:xfrm>
        <a:graphic>
          <a:graphicData uri="http://schemas.openxmlformats.org/drawingml/2006/table">
            <a:tbl>
              <a:tblPr/>
              <a:tblGrid>
                <a:gridCol w="2029968"/>
                <a:gridCol w="5157216"/>
                <a:gridCol w="1499616"/>
                <a:gridCol w="2029968"/>
              </a:tblGrid>
              <a:tr h="81737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时间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产业类型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产业园区数</a:t>
                      </a:r>
                      <a:endParaRPr lang="en-US" altLang="zh-CN" sz="2000" b="1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1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空间范围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33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2007年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汽配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食品加工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建材等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长丰县南部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579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2024年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32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智慧农业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新能源和智能网联汽车</a:t>
                      </a:r>
                      <a:r>
                        <a:rPr lang="en-US" altLang="zh-CN" sz="2000" b="0" i="0" spc="-10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智能家</a:t>
                      </a:r>
                      <a:endParaRPr lang="en-US" altLang="zh-CN" sz="2000" b="0" i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0"/>
                      </a:endParaRPr>
                    </a:p>
                    <a:p>
                      <a:pPr marL="0" lvl="0" indent="0" algn="l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居家电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高效节能环保</a:t>
                      </a:r>
                      <a:r>
                        <a:rPr lang="en-US" altLang="zh-CN" sz="2000" b="0" i="0" spc="-10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、</a:t>
                      </a: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生物医药等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000"/>
                        </a:lnSpc>
                      </a:pPr>
                      <a:r>
                        <a:rPr lang="en-US" altLang="zh-CN" sz="2000" b="0" i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0"/>
                        </a:rPr>
                        <a:t>长丰县全县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QO_5_AS.41_3#392af5cb4?vop=1&amp;pid=6222a39c7&amp;color=0,0,0&amp;vtp=1&amp;bbb=1"/>
          <p:cNvSpPr/>
          <p:nvPr/>
        </p:nvSpPr>
        <p:spPr>
          <a:xfrm>
            <a:off x="722376" y="4248023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根据上表整理成答案即可。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2_1#4f9d3be55?pid=6222a39c7&amp;color=0,0,0&amp;vtp=1&amp;bt=1&amp;bbb=1"/>
          <p:cNvSpPr/>
          <p:nvPr/>
        </p:nvSpPr>
        <p:spPr>
          <a:xfrm>
            <a:off x="722376" y="1005840"/>
            <a:ext cx="10753344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（3）分析智慧农业谷对长丰县空间均衡发展的作用。（6分）</a:t>
            </a:r>
            <a:endParaRPr lang="en-US" altLang="zh-CN" sz="2000" dirty="0"/>
          </a:p>
        </p:txBody>
      </p:sp>
      <p:sp>
        <p:nvSpPr>
          <p:cNvPr id="3" name="QO_5_AN.43_1#4f9d3be55?vop=1&amp;pid=6222a39c7&amp;color=0,0,0&amp;vtp=1&amp;bbb=1&amp;hb=1"/>
          <p:cNvSpPr/>
          <p:nvPr/>
        </p:nvSpPr>
        <p:spPr>
          <a:xfrm>
            <a:off x="722376" y="1469009"/>
            <a:ext cx="10753344" cy="17706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[答案]</a:t>
            </a:r>
            <a:r>
              <a:rPr lang="en-US" altLang="zh-CN" sz="2000" b="1" i="0" dirty="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智慧农业谷位于长丰县北部，通过推动农业现代化可以避免人口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、资源等向南部过度集中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而引起的区域发展不均衡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；（2分）当地长期以农业为主，农业人口众多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，发展智慧农业谷可以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大幅提高农民收入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，有助于缩小区域发展差异；（2分</a:t>
            </a: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）发展智慧农业谷可以与南部的工业集群</a:t>
            </a:r>
            <a:endParaRPr lang="en-US" altLang="zh-CN" sz="2000" b="1" i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形成互补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，实现区域协同,优化产业结构，有助于实现长丰县更均衡合理地发展。（2分）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S.44_1#4f9d3be55?vop=1&amp;pid=6222a39c7&amp;color=0,0,0&amp;vtp=1&amp;bt=1&amp;bbb=1&amp;hb=1"/>
          <p:cNvSpPr/>
          <p:nvPr/>
        </p:nvSpPr>
        <p:spPr>
          <a:xfrm>
            <a:off x="722376" y="1005840"/>
            <a:ext cx="10753344" cy="26977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本题考查产业发展对区域的影响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。解答本题的关键是理解长丰县发展的差异体现在哪些方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。从材料可知，实施“工业立县”“先南后北、非均衡发展”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战略本身就会拉大南北发展差异，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工业附加值与农业附加值相差巨大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，而推动北部智慧农业谷发展可以避免人口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、资源等向南部过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度集中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；当地长期以农业为主，农业人口较多，收入较低，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发展智慧农业谷可以提高农民收入，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有助于缩小区域发展差距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；长丰县南北部不同的产业类型可形成互补，优化产业结构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，在县域内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实现产业分工与协同发展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,有利于实现长丰县空间均衡发展。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_1#8453aeb8f?pid=8519e8b2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1.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浙江省东部海岛渔村选址时避开朝东方向山岙的主要目的是(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3_1#8453aeb8f.bracket?pid=8519e8b29&amp;color=0,0,0&amp;vpa=1&amp;vtp=1"/>
          <p:cNvSpPr/>
          <p:nvPr/>
        </p:nvSpPr>
        <p:spPr>
          <a:xfrm>
            <a:off x="7737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2_2#8453aeb8f.choices?pid=8519e8b29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.减轻台风危害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B.防御寒潮侵袭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C.便于排水防涝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.方便出海作业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8453aeb8f?vop=1&amp;pid=8519e8b29&amp;color=0,0,0&amp;vtp=1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本题考查乡村区位因素。浙江沿海一带位于我国东南沿海地区，夏秋季节台风多发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，且台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风多从东南方向来袭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，渔村选址避开朝东方向的山岙，可利用山体阻挡，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减轻台风带来的狂风、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风暴潮等对村落的危害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，A正确；寒潮主要来自北方，且浙江沿海受寒潮侵袭较少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，与村落选址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避开朝东方向关系小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，B错误；排水防涝主要与地形坡度、排水系统等有关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，不是避开朝东山岙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的主要目的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，C错误；朝东方向便于出海作业，故其不是主要目的，D错误。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36f513482?pid=8519e8b29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2.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东门村内部建筑布局紧凑的主要原因是(</a:t>
            </a:r>
            <a:r>
              <a:rPr lang="en-US" altLang="zh-CN" sz="2000" b="0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36f513482.bracket?pid=8519e8b29&amp;color=0,0,0&amp;vpa=2&amp;vtp=1"/>
          <p:cNvSpPr/>
          <p:nvPr/>
        </p:nvSpPr>
        <p:spPr>
          <a:xfrm>
            <a:off x="5451539" y="969265"/>
            <a:ext cx="374650" cy="40855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5_2#36f513482.choices?pid=8519e8b29&amp;color=0,0,0&amp;vtp=1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0980" algn="l"/>
                <a:tab pos="5483860" algn="l"/>
                <a:tab pos="8219440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.土地短缺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B.河网密布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C.植被茂密</a:t>
            </a:r>
            <a:r>
              <a:rPr lang="en-US" altLang="zh-CN" sz="2000" b="0" i="0" spc="-10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.气候湿热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36f513482?vop=1&amp;pid=8519e8b29&amp;color=0,0,0&amp;vtp=1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本题考查自然环境与地域文化。由材料信息可知，东门村位于海岛上，土地资源有限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，建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筑布局紧凑可提高土地利用率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，缓解土地短缺问题，A正确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；图中未体现河网密布影响建筑布局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的信息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，B错误；植被茂密与否对建筑布局紧凑影响小，C错误</a:t>
            </a: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；气候湿热与建筑布局紧凑关联不</a:t>
            </a:r>
            <a:endParaRPr lang="en-US" altLang="zh-CN" sz="2000" b="0" i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0"/>
            </a:endParaRP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4194</Words>
  <Application>WPS 演示</Application>
  <PresentationFormat>宽屏</PresentationFormat>
  <Paragraphs>212</Paragraphs>
  <Slides>44</Slides>
  <Notes>33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64" baseType="lpstr">
      <vt:lpstr>Arial</vt:lpstr>
      <vt:lpstr>宋体</vt:lpstr>
      <vt:lpstr>Wingdings</vt:lpstr>
      <vt:lpstr>微软雅黑</vt:lpstr>
      <vt:lpstr>微软雅黑</vt:lpstr>
      <vt:lpstr>汉仪舒圆黑简体</vt:lpstr>
      <vt:lpstr>黑体</vt:lpstr>
      <vt:lpstr>汉仪舒圆黑简体</vt:lpstr>
      <vt:lpstr>汉仪舒圆黑简体</vt:lpstr>
      <vt:lpstr>黑体</vt:lpstr>
      <vt:lpstr>仿宋</vt:lpstr>
      <vt:lpstr>仿宋</vt:lpstr>
      <vt:lpstr>楷体</vt:lpstr>
      <vt:lpstr>Times New Roman</vt:lpstr>
      <vt:lpstr>Times New Roman</vt:lpstr>
      <vt:lpstr>宋体</vt:lpstr>
      <vt:lpstr>Calibri</vt:lpstr>
      <vt:lpstr>Arial Unicode MS</vt:lpstr>
      <vt:lpstr>等线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海贝贝</cp:lastModifiedBy>
  <cp:revision>5</cp:revision>
  <dcterms:created xsi:type="dcterms:W3CDTF">2025-08-05T03:17:00Z</dcterms:created>
  <dcterms:modified xsi:type="dcterms:W3CDTF">2025-08-08T03:39:20Z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F38CED01566141FDB6849CE9E2EAD964_13</vt:lpwstr>
  </property>
  <property fmtid="{D5CDD505-2E9C-101B-9397-08002B2CF9AE}" pid="3" name="KSOProductBuildVer">
    <vt:lpwstr>2052-12.1.0.21915</vt:lpwstr>
  </property>
</Properties>
</file>