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1"/>
  </p:notesMasterIdLst>
  <p:sldIdLst>
    <p:sldId id="256" r:id="rId2"/>
    <p:sldId id="257" r:id="rId3"/>
    <p:sldId id="307" r:id="rId4"/>
    <p:sldId id="258" r:id="rId5"/>
    <p:sldId id="259" r:id="rId6"/>
    <p:sldId id="260" r:id="rId7"/>
    <p:sldId id="261" r:id="rId8"/>
    <p:sldId id="262" r:id="rId9"/>
    <p:sldId id="308" r:id="rId10"/>
    <p:sldId id="263" r:id="rId11"/>
    <p:sldId id="265" r:id="rId12"/>
    <p:sldId id="266" r:id="rId13"/>
    <p:sldId id="309" r:id="rId14"/>
    <p:sldId id="267" r:id="rId15"/>
    <p:sldId id="268" r:id="rId16"/>
    <p:sldId id="269" r:id="rId17"/>
    <p:sldId id="310" r:id="rId18"/>
    <p:sldId id="270" r:id="rId19"/>
    <p:sldId id="271" r:id="rId20"/>
    <p:sldId id="311" r:id="rId21"/>
    <p:sldId id="272" r:id="rId22"/>
    <p:sldId id="274" r:id="rId23"/>
    <p:sldId id="312" r:id="rId24"/>
    <p:sldId id="275" r:id="rId25"/>
    <p:sldId id="276" r:id="rId26"/>
    <p:sldId id="277" r:id="rId27"/>
    <p:sldId id="278" r:id="rId28"/>
    <p:sldId id="313" r:id="rId29"/>
    <p:sldId id="279" r:id="rId30"/>
    <p:sldId id="280" r:id="rId31"/>
    <p:sldId id="281" r:id="rId32"/>
    <p:sldId id="314" r:id="rId33"/>
    <p:sldId id="282" r:id="rId34"/>
    <p:sldId id="283" r:id="rId35"/>
    <p:sldId id="284" r:id="rId36"/>
    <p:sldId id="315" r:id="rId37"/>
    <p:sldId id="285" r:id="rId38"/>
    <p:sldId id="286" r:id="rId39"/>
    <p:sldId id="287" r:id="rId40"/>
    <p:sldId id="288" r:id="rId41"/>
    <p:sldId id="289" r:id="rId42"/>
    <p:sldId id="290" r:id="rId43"/>
    <p:sldId id="291" r:id="rId44"/>
    <p:sldId id="292" r:id="rId45"/>
    <p:sldId id="316" r:id="rId46"/>
    <p:sldId id="293" r:id="rId47"/>
    <p:sldId id="294" r:id="rId48"/>
    <p:sldId id="295" r:id="rId49"/>
    <p:sldId id="296" r:id="rId50"/>
    <p:sldId id="317" r:id="rId51"/>
    <p:sldId id="297" r:id="rId52"/>
    <p:sldId id="299" r:id="rId53"/>
    <p:sldId id="300" r:id="rId54"/>
    <p:sldId id="301" r:id="rId55"/>
    <p:sldId id="302" r:id="rId56"/>
    <p:sldId id="303" r:id="rId57"/>
    <p:sldId id="304" r:id="rId58"/>
    <p:sldId id="305" r:id="rId59"/>
    <p:sldId id="306" r:id="rId6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2" autoAdjust="0"/>
    <p:restoredTop sz="94610"/>
  </p:normalViewPr>
  <p:slideViewPr>
    <p:cSldViewPr snapToGrid="0" snapToObjects="1">
      <p:cViewPr varScale="1">
        <p:scale>
          <a:sx n="115" d="100"/>
          <a:sy n="115" d="100"/>
        </p:scale>
        <p:origin x="31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0514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2f40202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第三单元高考强化</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2f40202a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第三单元高考强化</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8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选择性必修2     区域发展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7.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graphicFrame>
        <p:nvGraphicFramePr>
          <p:cNvPr id="9" name="QM_4_BD.5_3#3fa29860d?colgroup=6,21,11&amp;pid=02b250f77&amp;color=0,0,0&amp;vtp=1&amp;bt=1&amp;bbb=1&amp;hb=1"/>
          <p:cNvGraphicFramePr>
            <a:graphicFrameLocks noGrp="1"/>
          </p:cNvGraphicFramePr>
          <p:nvPr>
            <p:extLst>
              <p:ext uri="{D42A27DB-BD31-4B8C-83A1-F6EECF244321}">
                <p14:modId xmlns:p14="http://schemas.microsoft.com/office/powerpoint/2010/main" val="2572032911"/>
              </p:ext>
            </p:extLst>
          </p:nvPr>
        </p:nvGraphicFramePr>
        <p:xfrm>
          <a:off x="722376" y="969264"/>
          <a:ext cx="10689336" cy="2934590"/>
        </p:xfrm>
        <a:graphic>
          <a:graphicData uri="http://schemas.openxmlformats.org/drawingml/2006/table">
            <a:tbl>
              <a:tblPr/>
              <a:tblGrid>
                <a:gridCol w="1920240">
                  <a:extLst>
                    <a:ext uri="{9D8B030D-6E8A-4147-A177-3AD203B41FA5}">
                      <a16:colId xmlns:a16="http://schemas.microsoft.com/office/drawing/2014/main" val="20000"/>
                    </a:ext>
                  </a:extLst>
                </a:gridCol>
                <a:gridCol w="1892808">
                  <a:extLst>
                    <a:ext uri="{9D8B030D-6E8A-4147-A177-3AD203B41FA5}">
                      <a16:colId xmlns:a16="http://schemas.microsoft.com/office/drawing/2014/main" val="20001"/>
                    </a:ext>
                  </a:extLst>
                </a:gridCol>
                <a:gridCol w="1892808">
                  <a:extLst>
                    <a:ext uri="{9D8B030D-6E8A-4147-A177-3AD203B41FA5}">
                      <a16:colId xmlns:a16="http://schemas.microsoft.com/office/drawing/2014/main" val="20002"/>
                    </a:ext>
                  </a:extLst>
                </a:gridCol>
                <a:gridCol w="1892808">
                  <a:extLst>
                    <a:ext uri="{9D8B030D-6E8A-4147-A177-3AD203B41FA5}">
                      <a16:colId xmlns:a16="http://schemas.microsoft.com/office/drawing/2014/main" val="20003"/>
                    </a:ext>
                  </a:extLst>
                </a:gridCol>
                <a:gridCol w="3090672">
                  <a:extLst>
                    <a:ext uri="{9D8B030D-6E8A-4147-A177-3AD203B41FA5}">
                      <a16:colId xmlns:a16="http://schemas.microsoft.com/office/drawing/2014/main" val="20004"/>
                    </a:ext>
                  </a:extLst>
                </a:gridCol>
              </a:tblGrid>
              <a:tr h="403543">
                <a:tc rowSpan="2">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核心区不同等级城镇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rowSpan="2">
                  <a:txBody>
                    <a:bodyPr/>
                    <a:lstStyle/>
                    <a:p>
                      <a:pPr algn="ctr" latinLnBrk="1" hangingPunct="0">
                        <a:lnSpc>
                          <a:spcPts val="3000"/>
                        </a:lnSpc>
                      </a:pPr>
                      <a:r>
                        <a:rPr lang="en-US" altLang="zh-CN" sz="2000" b="1" i="0" dirty="0">
                          <a:solidFill>
                            <a:srgbClr val="000000"/>
                          </a:solidFill>
                          <a:latin typeface="Times New Roman" pitchFamily="34" charset="0"/>
                          <a:ea typeface="KaiTi" pitchFamily="34" charset="-122"/>
                          <a:cs typeface="Times New Roman" pitchFamily="34" charset="-120"/>
                        </a:rPr>
                        <a:t>门户城市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17132">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Ⅰ级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Ⅱ级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Ⅲ级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1"/>
                  </a:ext>
                </a:extLst>
              </a:tr>
              <a:tr h="422783">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明朝以前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苏州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松江（元朝）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无锡太仓上海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扬州镇江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2783">
                <a:tc rowSpan="2">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明清时期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苏州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上海松江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无锡太仓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marL="0" indent="0" algn="ctr" latinLnBrk="1" hangingPunct="0">
                        <a:lnSpc>
                          <a:spcPts val="3200"/>
                        </a:lnSpc>
                      </a:pPr>
                      <a:r>
                        <a:rPr lang="en-US" altLang="zh-CN" sz="2000" b="0" i="0" dirty="0">
                          <a:solidFill>
                            <a:srgbClr val="000000"/>
                          </a:solidFill>
                          <a:latin typeface="Times New Roman" pitchFamily="34" charset="0"/>
                          <a:ea typeface="KaiTi" pitchFamily="34" charset="-122"/>
                          <a:cs typeface="Times New Roman" pitchFamily="34" charset="-120"/>
                        </a:rPr>
                        <a:t>太仓（清中期以前</a:t>
                      </a:r>
                      <a:r>
                        <a:rPr lang="en-US" altLang="zh-CN" sz="2000" b="0" i="0">
                          <a:solidFill>
                            <a:srgbClr val="000000"/>
                          </a:solidFill>
                          <a:latin typeface="Times New Roman" pitchFamily="34" charset="0"/>
                          <a:ea typeface="KaiTi" pitchFamily="34" charset="-122"/>
                          <a:cs typeface="Times New Roman" pitchFamily="34" charset="-120"/>
                        </a:rPr>
                        <a:t>）上海</a:t>
                      </a:r>
                    </a:p>
                    <a:p>
                      <a:pPr marL="0" lvl="0" indent="0" algn="ctr" latinLnBrk="1" hangingPunct="0">
                        <a:lnSpc>
                          <a:spcPts val="30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清中期以后）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2783">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苏州上海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松江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太仓无锡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4"/>
                  </a:ext>
                </a:extLst>
              </a:tr>
              <a:tr h="422783">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近代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上海无锡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苏州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太仓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上海（上海港）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2783">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1990年以来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上海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苏州无锡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太仓</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上海（洋山港）宁波舟山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2" name="QC_5_BD.6_1#f2794f2f9?pid=3fa29860d&amp;color=0,0,0&amp;vtp=1&amp;bt=1&amp;bbb=1">
            <a:extLst>
              <a:ext uri="{FF2B5EF4-FFF2-40B4-BE49-F238E27FC236}">
                <a16:creationId xmlns:a16="http://schemas.microsoft.com/office/drawing/2014/main" id="{F1511A4D-B134-8B03-B2B0-10CD088DA911}"/>
              </a:ext>
            </a:extLst>
          </p:cNvPr>
          <p:cNvSpPr/>
          <p:nvPr/>
        </p:nvSpPr>
        <p:spPr>
          <a:xfrm>
            <a:off x="722376" y="403860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2.历史上苏州为太湖流域的核心城市，近代其城市等级发生变化，</a:t>
            </a:r>
            <a:r>
              <a:rPr lang="en-US" altLang="zh-CN" sz="2000" b="0" i="0">
                <a:solidFill>
                  <a:srgbClr val="000000"/>
                </a:solidFill>
                <a:latin typeface="微软雅黑" pitchFamily="34" charset="0"/>
                <a:ea typeface="微软雅黑" pitchFamily="34" charset="-122"/>
                <a:cs typeface="微软雅黑" pitchFamily="34" charset="-120"/>
              </a:rPr>
              <a:t>主要由于(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7_1#f2794f2f9.bracket?pid=3fa29860d&amp;color=0,0,0&amp;vpa=2&amp;vtp=1">
            <a:extLst>
              <a:ext uri="{FF2B5EF4-FFF2-40B4-BE49-F238E27FC236}">
                <a16:creationId xmlns:a16="http://schemas.microsoft.com/office/drawing/2014/main" id="{D720F6EF-0277-55DD-5163-8507BEE77334}"/>
              </a:ext>
            </a:extLst>
          </p:cNvPr>
          <p:cNvSpPr/>
          <p:nvPr/>
        </p:nvSpPr>
        <p:spPr>
          <a:xfrm>
            <a:off x="9261539" y="4038600"/>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6_2#f2794f2f9.choices?pid=3fa29860d&amp;color=0,0,0&amp;vtp=1&amp;bbb=1">
            <a:extLst>
              <a:ext uri="{FF2B5EF4-FFF2-40B4-BE49-F238E27FC236}">
                <a16:creationId xmlns:a16="http://schemas.microsoft.com/office/drawing/2014/main" id="{30F153EE-CD42-84F5-AD5D-80AE39C58821}"/>
              </a:ext>
            </a:extLst>
          </p:cNvPr>
          <p:cNvSpPr/>
          <p:nvPr/>
        </p:nvSpPr>
        <p:spPr>
          <a:xfrm>
            <a:off x="722376" y="449935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.主导产业转移</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B.内陆市场弱化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C.交通条件变化</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.政策支持减弱</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8_1#f2794f2f9?vop=1&amp;pid=3fa29860d&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本题考查交通布局的变化对聚落的影响。据图以及所学知识可知</a:t>
            </a:r>
            <a:r>
              <a:rPr lang="en-US" altLang="zh-CN" sz="2000" b="0" i="0">
                <a:solidFill>
                  <a:srgbClr val="000000"/>
                </a:solidFill>
                <a:latin typeface="微软雅黑" pitchFamily="34" charset="0"/>
                <a:ea typeface="微软雅黑" pitchFamily="34" charset="-122"/>
                <a:cs typeface="微软雅黑" pitchFamily="34" charset="-120"/>
              </a:rPr>
              <a:t>，苏州在历史上成为太湖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流域的核心城市</a:t>
            </a:r>
            <a:r>
              <a:rPr lang="en-US" altLang="zh-CN" sz="2000" b="0" i="0" dirty="0">
                <a:solidFill>
                  <a:srgbClr val="000000"/>
                </a:solidFill>
                <a:latin typeface="微软雅黑" pitchFamily="34" charset="0"/>
                <a:ea typeface="微软雅黑" pitchFamily="34" charset="-122"/>
                <a:cs typeface="微软雅黑" pitchFamily="34" charset="-120"/>
              </a:rPr>
              <a:t>，主要是由于其处在京杭大运河和吴淞江的交汇地带，水路交通便利</a:t>
            </a:r>
            <a:r>
              <a:rPr lang="en-US" altLang="zh-CN" sz="2000" b="0" i="0">
                <a:solidFill>
                  <a:srgbClr val="000000"/>
                </a:solidFill>
                <a:latin typeface="微软雅黑" pitchFamily="34" charset="0"/>
                <a:ea typeface="微软雅黑" pitchFamily="34" charset="-122"/>
                <a:cs typeface="微软雅黑" pitchFamily="34" charset="-120"/>
              </a:rPr>
              <a:t>，但近代以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来随着国际贸易增多</a:t>
            </a:r>
            <a:r>
              <a:rPr lang="en-US" altLang="zh-CN" sz="2000" b="0" i="0" dirty="0">
                <a:solidFill>
                  <a:srgbClr val="000000"/>
                </a:solidFill>
                <a:latin typeface="微软雅黑" pitchFamily="34" charset="0"/>
                <a:ea typeface="微软雅黑" pitchFamily="34" charset="-122"/>
                <a:cs typeface="微软雅黑" pitchFamily="34" charset="-120"/>
              </a:rPr>
              <a:t>，海运兴起，加上铁路运输的发展，太湖区域水运交通优势减弱</a:t>
            </a:r>
            <a:r>
              <a:rPr lang="en-US" altLang="zh-CN" sz="2000" b="0" i="0">
                <a:solidFill>
                  <a:srgbClr val="000000"/>
                </a:solidFill>
                <a:latin typeface="微软雅黑" pitchFamily="34" charset="0"/>
                <a:ea typeface="微软雅黑" pitchFamily="34" charset="-122"/>
                <a:cs typeface="微软雅黑" pitchFamily="34" charset="-120"/>
              </a:rPr>
              <a:t>，导致苏州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的交通枢纽地位削弱</a:t>
            </a:r>
            <a:r>
              <a:rPr lang="en-US" altLang="zh-CN" sz="2000" b="0" i="0" dirty="0">
                <a:solidFill>
                  <a:srgbClr val="000000"/>
                </a:solidFill>
                <a:latin typeface="微软雅黑" pitchFamily="34" charset="0"/>
                <a:ea typeface="微软雅黑" pitchFamily="34" charset="-122"/>
                <a:cs typeface="微软雅黑" pitchFamily="34" charset="-120"/>
              </a:rPr>
              <a:t>，而上海成为核心城市，C正确；主导产业转移可能影响经济结构</a:t>
            </a:r>
            <a:r>
              <a:rPr lang="en-US" altLang="zh-CN" sz="2000" b="0" i="0">
                <a:solidFill>
                  <a:srgbClr val="000000"/>
                </a:solidFill>
                <a:latin typeface="微软雅黑" pitchFamily="34" charset="0"/>
                <a:ea typeface="微软雅黑" pitchFamily="34" charset="-122"/>
                <a:cs typeface="微软雅黑" pitchFamily="34" charset="-120"/>
              </a:rPr>
              <a:t>，进而影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响城市等级</a:t>
            </a:r>
            <a:r>
              <a:rPr lang="en-US" altLang="zh-CN" sz="2000" b="0" i="0" dirty="0">
                <a:solidFill>
                  <a:srgbClr val="000000"/>
                </a:solidFill>
                <a:latin typeface="微软雅黑" pitchFamily="34" charset="0"/>
                <a:ea typeface="微软雅黑" pitchFamily="34" charset="-122"/>
                <a:cs typeface="微软雅黑" pitchFamily="34" charset="-120"/>
              </a:rPr>
              <a:t>，但近代以来，苏州并没有出现主导产业大规模向外转移的情况，A错误</a:t>
            </a:r>
            <a:r>
              <a:rPr lang="en-US" altLang="zh-CN" sz="2000" b="0" i="0">
                <a:solidFill>
                  <a:srgbClr val="000000"/>
                </a:solidFill>
                <a:latin typeface="微软雅黑" pitchFamily="34" charset="0"/>
                <a:ea typeface="微软雅黑" pitchFamily="34" charset="-122"/>
                <a:cs typeface="微软雅黑" pitchFamily="34" charset="-120"/>
              </a:rPr>
              <a:t>；苏州所处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的长江三角洲地区</a:t>
            </a:r>
            <a:r>
              <a:rPr lang="en-US" altLang="zh-CN" sz="2000" b="0" i="0" dirty="0">
                <a:solidFill>
                  <a:srgbClr val="000000"/>
                </a:solidFill>
                <a:latin typeface="微软雅黑" pitchFamily="34" charset="0"/>
                <a:ea typeface="微软雅黑" pitchFamily="34" charset="-122"/>
                <a:cs typeface="微软雅黑" pitchFamily="34" charset="-120"/>
              </a:rPr>
              <a:t>，内陆市场在近代并没有明显弱化的趋势，B错误</a:t>
            </a:r>
            <a:r>
              <a:rPr lang="en-US" altLang="zh-CN" sz="2000" b="0" i="0">
                <a:solidFill>
                  <a:srgbClr val="000000"/>
                </a:solidFill>
                <a:latin typeface="微软雅黑" pitchFamily="34" charset="0"/>
                <a:ea typeface="微软雅黑" pitchFamily="34" charset="-122"/>
                <a:cs typeface="微软雅黑" pitchFamily="34" charset="-120"/>
              </a:rPr>
              <a:t>；材料没有体现近代苏州的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政策支持减弱的情况</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8_2#f2794f2f9?vop=1&amp;pid=3fa29860d&amp;color=0,0,0&amp;mp=1&amp;vtp=1&amp;bt=1&amp;bbb=1"/>
          <p:cNvSpPr/>
          <p:nvPr/>
        </p:nvSpPr>
        <p:spPr>
          <a:xfrm>
            <a:off x="722376" y="100584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交通运输线变化对聚落空间形态和发展速度的影响</a:t>
            </a:r>
            <a:endParaRPr lang="en-US" altLang="zh-CN" sz="2000" dirty="0"/>
          </a:p>
        </p:txBody>
      </p:sp>
      <p:pic>
        <p:nvPicPr>
          <p:cNvPr id="3" name="QC_5_AS.8_3#f2794f2f9?vop=1&amp;pid=3fa29860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36392" y="1547368"/>
            <a:ext cx="5916168" cy="20939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8711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9_1#992cccd1a?pid=3fa29860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长江三角洲门户城市演化的关键驱动力是(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0_1#992cccd1a.bracket?pid=3fa29860d&amp;color=0,0,0&amp;vpa=3&amp;vtp=1"/>
          <p:cNvSpPr/>
          <p:nvPr/>
        </p:nvSpPr>
        <p:spPr>
          <a:xfrm>
            <a:off x="5705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9_2#992cccd1a.choices?pid=3fa29860d&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.商品贸易需要</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B.科技创新推动</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C.港口条件改善</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.城市等级提升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1_1#992cccd1a?vop=1&amp;pid=3fa29860d&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本题考查城市发展的因素。据图以及所学知识可知，明朝以前</a:t>
            </a:r>
            <a:r>
              <a:rPr lang="en-US" altLang="zh-CN" sz="2000" b="0" i="0">
                <a:solidFill>
                  <a:srgbClr val="000000"/>
                </a:solidFill>
                <a:latin typeface="微软雅黑" pitchFamily="34" charset="0"/>
                <a:ea typeface="微软雅黑" pitchFamily="34" charset="-122"/>
                <a:cs typeface="微软雅黑" pitchFamily="34" charset="-120"/>
              </a:rPr>
              <a:t>，长三角地区的门户城市是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扬州</a:t>
            </a:r>
            <a:r>
              <a:rPr lang="en-US" altLang="zh-CN" sz="2000" b="0" i="0" dirty="0">
                <a:solidFill>
                  <a:srgbClr val="000000"/>
                </a:solidFill>
                <a:latin typeface="微软雅黑" pitchFamily="34" charset="0"/>
                <a:ea typeface="微软雅黑" pitchFamily="34" charset="-122"/>
                <a:cs typeface="微软雅黑" pitchFamily="34" charset="-120"/>
              </a:rPr>
              <a:t>、镇江，主要依靠京杭大运河，连接国内南北方贸易往来，交通便利；但近代以来</a:t>
            </a:r>
            <a:r>
              <a:rPr lang="en-US" altLang="zh-CN" sz="2000" b="0" i="0">
                <a:solidFill>
                  <a:srgbClr val="000000"/>
                </a:solidFill>
                <a:latin typeface="微软雅黑" pitchFamily="34" charset="0"/>
                <a:ea typeface="微软雅黑" pitchFamily="34" charset="-122"/>
                <a:cs typeface="微软雅黑" pitchFamily="34" charset="-120"/>
              </a:rPr>
              <a:t>，随着对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外贸易需求的增长和上海港的建设</a:t>
            </a:r>
            <a:r>
              <a:rPr lang="en-US" altLang="zh-CN" sz="2000" b="0" i="0" dirty="0">
                <a:solidFill>
                  <a:srgbClr val="000000"/>
                </a:solidFill>
                <a:latin typeface="微软雅黑" pitchFamily="34" charset="0"/>
                <a:ea typeface="微软雅黑" pitchFamily="34" charset="-122"/>
                <a:cs typeface="微软雅黑" pitchFamily="34" charset="-120"/>
              </a:rPr>
              <a:t>，长三角地区的门户城市逐渐变成上海、宁波等</a:t>
            </a:r>
            <a:r>
              <a:rPr lang="en-US" altLang="zh-CN" sz="2000" b="0" i="0">
                <a:solidFill>
                  <a:srgbClr val="000000"/>
                </a:solidFill>
                <a:latin typeface="微软雅黑" pitchFamily="34" charset="0"/>
                <a:ea typeface="微软雅黑" pitchFamily="34" charset="-122"/>
                <a:cs typeface="微软雅黑" pitchFamily="34" charset="-120"/>
              </a:rPr>
              <a:t>，因此商品贸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易需要是该地区门户城市演化的关键驱动力</a:t>
            </a:r>
            <a:r>
              <a:rPr lang="en-US" altLang="zh-CN" sz="2000" b="0" i="0" dirty="0">
                <a:solidFill>
                  <a:srgbClr val="000000"/>
                </a:solidFill>
                <a:latin typeface="微软雅黑" pitchFamily="34" charset="0"/>
                <a:ea typeface="微软雅黑" pitchFamily="34" charset="-122"/>
                <a:cs typeface="微软雅黑" pitchFamily="34" charset="-120"/>
              </a:rPr>
              <a:t>，A正确。“门户城市”强调对外联系</a:t>
            </a:r>
            <a:r>
              <a:rPr lang="en-US" altLang="zh-CN" sz="2000" b="0" i="0">
                <a:solidFill>
                  <a:srgbClr val="000000"/>
                </a:solidFill>
                <a:latin typeface="微软雅黑" pitchFamily="34" charset="0"/>
                <a:ea typeface="微软雅黑" pitchFamily="34" charset="-122"/>
                <a:cs typeface="微软雅黑" pitchFamily="34" charset="-120"/>
              </a:rPr>
              <a:t>，与科技创新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关系不大</a:t>
            </a:r>
            <a:r>
              <a:rPr lang="en-US" altLang="zh-CN" sz="2000" b="0" i="0" dirty="0">
                <a:solidFill>
                  <a:srgbClr val="000000"/>
                </a:solidFill>
                <a:latin typeface="微软雅黑" pitchFamily="34" charset="0"/>
                <a:ea typeface="微软雅黑" pitchFamily="34" charset="-122"/>
                <a:cs typeface="微软雅黑" pitchFamily="34" charset="-120"/>
              </a:rPr>
              <a:t>，B错误。港口条件的改善只是该地区门户城市演化的有利条件，但并非关键驱动力</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。城市等级提升是门户城市演化过程中的一个结果，而不是关键驱动力，D错误。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AS.11_2#992cccd1a?vop=1&amp;pid=3fa29860d&amp;color=0,0,0&amp;mp=1&amp;vtp=1&amp;bt=1&amp;bbb=1&amp;hb=1"/>
          <p:cNvSpPr/>
          <p:nvPr/>
        </p:nvSpPr>
        <p:spPr>
          <a:xfrm>
            <a:off x="722376" y="100584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本题易错选C项。解答本题需要弄清楚驱动力和条件的区别</a:t>
            </a:r>
            <a:r>
              <a:rPr lang="en-US" altLang="zh-CN" sz="2000" b="0" i="0">
                <a:solidFill>
                  <a:srgbClr val="000000"/>
                </a:solidFill>
                <a:latin typeface="微软雅黑" pitchFamily="34" charset="0"/>
                <a:ea typeface="微软雅黑" pitchFamily="34" charset="-122"/>
                <a:cs typeface="微软雅黑" pitchFamily="34" charset="-120"/>
              </a:rPr>
              <a:t>。正是由于对外贸易需求旺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盛</a:t>
            </a:r>
            <a:r>
              <a:rPr lang="en-US" altLang="zh-CN" sz="2000" b="0" i="0" dirty="0">
                <a:solidFill>
                  <a:srgbClr val="000000"/>
                </a:solidFill>
                <a:latin typeface="微软雅黑" pitchFamily="34" charset="0"/>
                <a:ea typeface="微软雅黑" pitchFamily="34" charset="-122"/>
                <a:cs typeface="微软雅黑" pitchFamily="34" charset="-120"/>
              </a:rPr>
              <a:t>，驱动了港口条件的改善，然后为后续长三角门户城市的演化提供了条件。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20496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2_1#ce626c007?pid=3fa29860d&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4.上海从门户城市发展为核心城市，受其辐射影响，</a:t>
            </a:r>
            <a:r>
              <a:rPr lang="en-US" altLang="zh-CN" sz="2000" b="0" i="0">
                <a:solidFill>
                  <a:srgbClr val="000000"/>
                </a:solidFill>
                <a:latin typeface="微软雅黑" pitchFamily="34" charset="0"/>
                <a:ea typeface="微软雅黑" pitchFamily="34" charset="-122"/>
                <a:cs typeface="微软雅黑" pitchFamily="34" charset="-120"/>
              </a:rPr>
              <a:t>周边城市(</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3_1#ce626c007.bracket?pid=3fa29860d&amp;color=0,0,0&amp;vpa=4&amp;vtp=1"/>
          <p:cNvSpPr/>
          <p:nvPr/>
        </p:nvSpPr>
        <p:spPr>
          <a:xfrm>
            <a:off x="7737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2_2#ce626c007.choices?pid=3fa29860d&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.空间布局趋于均衡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B.产业集群效应减弱</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C.地域分工协作增强</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.国际竞争地位下降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AS.14_1#ce626c007?vop=1&amp;pid=3fa29860d&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本题考查城市的辐射带动作用。上海辐射带动周边城市</a:t>
            </a:r>
            <a:r>
              <a:rPr lang="en-US" altLang="zh-CN" sz="2000" b="0" i="0">
                <a:solidFill>
                  <a:srgbClr val="000000"/>
                </a:solidFill>
                <a:latin typeface="微软雅黑" pitchFamily="34" charset="0"/>
                <a:ea typeface="微软雅黑" pitchFamily="34" charset="-122"/>
                <a:cs typeface="微软雅黑" pitchFamily="34" charset="-120"/>
              </a:rPr>
              <a:t>，会促使区域内产业要素更合理地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流动与配置</a:t>
            </a:r>
            <a:r>
              <a:rPr lang="en-US" altLang="zh-CN" sz="2000" b="0" i="0" dirty="0">
                <a:solidFill>
                  <a:srgbClr val="000000"/>
                </a:solidFill>
                <a:latin typeface="微软雅黑" pitchFamily="34" charset="0"/>
                <a:ea typeface="微软雅黑" pitchFamily="34" charset="-122"/>
                <a:cs typeface="微软雅黑" pitchFamily="34" charset="-120"/>
              </a:rPr>
              <a:t>，周边城市可以承接上海的产业转移或发展配套产业，与上海形成产业互补</a:t>
            </a:r>
            <a:r>
              <a:rPr lang="en-US" altLang="zh-CN" sz="2000" b="0" i="0">
                <a:solidFill>
                  <a:srgbClr val="000000"/>
                </a:solidFill>
                <a:latin typeface="微软雅黑" pitchFamily="34" charset="0"/>
                <a:ea typeface="微软雅黑" pitchFamily="34" charset="-122"/>
                <a:cs typeface="微软雅黑" pitchFamily="34" charset="-120"/>
              </a:rPr>
              <a:t>，地域分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工协作增强</a:t>
            </a:r>
            <a:r>
              <a:rPr lang="en-US" altLang="zh-CN" sz="2000" b="0" i="0" dirty="0">
                <a:solidFill>
                  <a:srgbClr val="000000"/>
                </a:solidFill>
                <a:latin typeface="微软雅黑" pitchFamily="34" charset="0"/>
                <a:ea typeface="微软雅黑" pitchFamily="34" charset="-122"/>
                <a:cs typeface="微软雅黑" pitchFamily="34" charset="-120"/>
              </a:rPr>
              <a:t>，产业集群效应会增强，C正确，B错误；在上海的辐射带动作用下</a:t>
            </a:r>
            <a:r>
              <a:rPr lang="en-US" altLang="zh-CN" sz="2000" b="0" i="0">
                <a:solidFill>
                  <a:srgbClr val="000000"/>
                </a:solidFill>
                <a:latin typeface="微软雅黑" pitchFamily="34" charset="0"/>
                <a:ea typeface="微软雅黑" pitchFamily="34" charset="-122"/>
                <a:cs typeface="微软雅黑" pitchFamily="34" charset="-120"/>
              </a:rPr>
              <a:t>，一些具备更好区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位或资源条件的周边城市可能发展得更快</a:t>
            </a:r>
            <a:r>
              <a:rPr lang="en-US" altLang="zh-CN" sz="2000" b="0" i="0" dirty="0">
                <a:solidFill>
                  <a:srgbClr val="000000"/>
                </a:solidFill>
                <a:latin typeface="微软雅黑" pitchFamily="34" charset="0"/>
                <a:ea typeface="微软雅黑" pitchFamily="34" charset="-122"/>
                <a:cs typeface="微软雅黑" pitchFamily="34" charset="-120"/>
              </a:rPr>
              <a:t>，呈现出围绕核心城市的更具层次性的发展格局，</a:t>
            </a:r>
            <a:r>
              <a:rPr lang="en-US" altLang="zh-CN" sz="2000" b="0" i="0">
                <a:solidFill>
                  <a:srgbClr val="000000"/>
                </a:solidFill>
                <a:latin typeface="微软雅黑" pitchFamily="34" charset="0"/>
                <a:ea typeface="微软雅黑" pitchFamily="34" charset="-122"/>
                <a:cs typeface="微软雅黑" pitchFamily="34" charset="-120"/>
              </a:rPr>
              <a:t>A错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；在上海的辐射带动作用下，周边城市能融入以上海为核心的区域发展体系中</a:t>
            </a:r>
            <a:r>
              <a:rPr lang="en-US" altLang="zh-CN" sz="2000" b="0" i="0">
                <a:solidFill>
                  <a:srgbClr val="000000"/>
                </a:solidFill>
                <a:latin typeface="微软雅黑" pitchFamily="34" charset="0"/>
                <a:ea typeface="微软雅黑" pitchFamily="34" charset="-122"/>
                <a:cs typeface="微软雅黑" pitchFamily="34" charset="-120"/>
              </a:rPr>
              <a:t>，共同参与国际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竞争</a:t>
            </a:r>
            <a:r>
              <a:rPr lang="en-US" altLang="zh-CN" sz="2000" b="0" i="0" dirty="0">
                <a:solidFill>
                  <a:srgbClr val="000000"/>
                </a:solidFill>
                <a:latin typeface="微软雅黑" pitchFamily="34" charset="0"/>
                <a:ea typeface="微软雅黑" pitchFamily="34" charset="-122"/>
                <a:cs typeface="微软雅黑" pitchFamily="34" charset="-120"/>
              </a:rPr>
              <a:t>，区域整体实力增强，能够提升上海以及周边城市在国际上的影响力，</a:t>
            </a:r>
            <a:r>
              <a:rPr lang="en-US" altLang="zh-CN" sz="2000" b="0" i="0">
                <a:solidFill>
                  <a:srgbClr val="000000"/>
                </a:solidFill>
                <a:latin typeface="微软雅黑" pitchFamily="34" charset="0"/>
                <a:ea typeface="微软雅黑" pitchFamily="34" charset="-122"/>
                <a:cs typeface="微软雅黑" pitchFamily="34" charset="-120"/>
              </a:rPr>
              <a:t>竞争地位不会下降，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02b250f77.fixed?pid=2f40202a8&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02b250f77.fixed?pid=2f40202a8&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第三单元高考强化</a:t>
            </a:r>
            <a:endParaRPr lang="en-US" altLang="zh-CN" sz="4400" dirty="0"/>
          </a:p>
        </p:txBody>
      </p:sp>
      <p:pic>
        <p:nvPicPr>
          <p:cNvPr id="4" name="C_3#02b250f77.fixed?pid=2f40202a8&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02b250f77.fixed?pid=2f40202a8&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0679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M_4_BD.15_1#4537dfe55?pid=02b250f77&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［广东2024·7~8］</a:t>
            </a:r>
            <a:r>
              <a:rPr lang="en-US" altLang="zh-CN" sz="2000" b="0" i="0" dirty="0">
                <a:solidFill>
                  <a:srgbClr val="000000"/>
                </a:solidFill>
                <a:latin typeface="微软雅黑" pitchFamily="34" charset="0"/>
                <a:ea typeface="楷体" pitchFamily="34" charset="-122"/>
                <a:cs typeface="微软雅黑" pitchFamily="34" charset="-120"/>
              </a:rPr>
              <a:t>都市圈功能分工指数可反映都市圈内</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生产性服务业在中心城市集聚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制造业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在外围城市集聚</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的城市分工特点</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指数值越大</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表明分工程度越高</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下表为</a:t>
            </a:r>
            <a:r>
              <a:rPr lang="en-US" altLang="zh-CN" sz="2000" b="0" i="0" dirty="0">
                <a:solidFill>
                  <a:srgbClr val="000000"/>
                </a:solidFill>
                <a:latin typeface="Times New Roman" pitchFamily="34" charset="0"/>
                <a:ea typeface="KaiTi" pitchFamily="34" charset="-122"/>
                <a:cs typeface="Times New Roman" pitchFamily="34" charset="-120"/>
              </a:rPr>
              <a:t>2008</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Times New Roman" pitchFamily="34" charset="0"/>
                <a:ea typeface="KaiTi" pitchFamily="34" charset="-122"/>
                <a:cs typeface="Times New Roman" pitchFamily="34" charset="-120"/>
              </a:rPr>
              <a:t>2015</a:t>
            </a:r>
            <a:r>
              <a:rPr lang="en-US" altLang="zh-CN" sz="2000" b="0" i="0">
                <a:solidFill>
                  <a:srgbClr val="000000"/>
                </a:solidFill>
                <a:latin typeface="微软雅黑" pitchFamily="34" charset="0"/>
                <a:ea typeface="楷体" pitchFamily="34" charset="-122"/>
                <a:cs typeface="微软雅黑" pitchFamily="34" charset="-120"/>
              </a:rPr>
              <a:t>年和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2019</a:t>
            </a:r>
            <a:r>
              <a:rPr lang="en-US" altLang="zh-CN" sz="2000" b="0" i="0" dirty="0">
                <a:solidFill>
                  <a:srgbClr val="000000"/>
                </a:solidFill>
                <a:latin typeface="微软雅黑" pitchFamily="34" charset="0"/>
                <a:ea typeface="楷体" pitchFamily="34" charset="-122"/>
                <a:cs typeface="微软雅黑" pitchFamily="34" charset="-120"/>
              </a:rPr>
              <a:t>年我国三个都市圈功能分工指数值</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graphicFrame>
        <p:nvGraphicFramePr>
          <p:cNvPr id="18" name="QM_4_BD.15_2#4537dfe55?colgroup=9,9,9,9&amp;pid=02b250f77&amp;color=0,0,0&amp;vtp=1&amp;bbb=1"/>
          <p:cNvGraphicFramePr>
            <a:graphicFrameLocks noGrp="1"/>
          </p:cNvGraphicFramePr>
          <p:nvPr>
            <p:extLst>
              <p:ext uri="{D42A27DB-BD31-4B8C-83A1-F6EECF244321}">
                <p14:modId xmlns:p14="http://schemas.microsoft.com/office/powerpoint/2010/main" val="3091212235"/>
              </p:ext>
            </p:extLst>
          </p:nvPr>
        </p:nvGraphicFramePr>
        <p:xfrm>
          <a:off x="722376" y="2440686"/>
          <a:ext cx="10716768" cy="1695387"/>
        </p:xfrm>
        <a:graphic>
          <a:graphicData uri="http://schemas.openxmlformats.org/drawingml/2006/table">
            <a:tbl>
              <a:tblPr/>
              <a:tblGrid>
                <a:gridCol w="2679192">
                  <a:extLst>
                    <a:ext uri="{9D8B030D-6E8A-4147-A177-3AD203B41FA5}">
                      <a16:colId xmlns:a16="http://schemas.microsoft.com/office/drawing/2014/main" val="20000"/>
                    </a:ext>
                  </a:extLst>
                </a:gridCol>
                <a:gridCol w="2679192">
                  <a:extLst>
                    <a:ext uri="{9D8B030D-6E8A-4147-A177-3AD203B41FA5}">
                      <a16:colId xmlns:a16="http://schemas.microsoft.com/office/drawing/2014/main" val="20001"/>
                    </a:ext>
                  </a:extLst>
                </a:gridCol>
                <a:gridCol w="2679192">
                  <a:extLst>
                    <a:ext uri="{9D8B030D-6E8A-4147-A177-3AD203B41FA5}">
                      <a16:colId xmlns:a16="http://schemas.microsoft.com/office/drawing/2014/main" val="20002"/>
                    </a:ext>
                  </a:extLst>
                </a:gridCol>
                <a:gridCol w="2679192">
                  <a:extLst>
                    <a:ext uri="{9D8B030D-6E8A-4147-A177-3AD203B41FA5}">
                      <a16:colId xmlns:a16="http://schemas.microsoft.com/office/drawing/2014/main" val="20003"/>
                    </a:ext>
                  </a:extLst>
                </a:gridCol>
              </a:tblGrid>
              <a:tr h="417132">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名</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Times New Roman" pitchFamily="34" charset="0"/>
                          <a:ea typeface="KaiTi" pitchFamily="34" charset="-122"/>
                          <a:cs typeface="Times New Roman" pitchFamily="34" charset="-120"/>
                        </a:rPr>
                        <a:t>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2008年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2015年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Times New Roman" pitchFamily="34" charset="0"/>
                          <a:ea typeface="KaiTi" pitchFamily="34" charset="-122"/>
                          <a:cs typeface="Times New Roman"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上海都市圈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3.45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5.21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6.54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兰州都市圈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085">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合肥都市圈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2.16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Times New Roman" pitchFamily="34" charset="0"/>
                          <a:ea typeface="KaiTi" pitchFamily="34" charset="-122"/>
                          <a:cs typeface="Times New Roman" pitchFamily="34" charset="-120"/>
                        </a:rPr>
                        <a:t>0.97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3" name="QC_5_BD.16_1#61bddcef9?pid=4537dfe55&amp;color=0,0,0&amp;vtp=1&amp;bt=1&amp;bbb=1">
            <a:extLst>
              <a:ext uri="{FF2B5EF4-FFF2-40B4-BE49-F238E27FC236}">
                <a16:creationId xmlns:a16="http://schemas.microsoft.com/office/drawing/2014/main" id="{10CADEF6-4CF6-8F83-203F-8EB670470692}"/>
              </a:ext>
            </a:extLst>
          </p:cNvPr>
          <p:cNvSpPr/>
          <p:nvPr/>
        </p:nvSpPr>
        <p:spPr>
          <a:xfrm>
            <a:off x="722376" y="4269486"/>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5.从区域空间组织视角考虑，与2008年相比，2019</a:t>
            </a:r>
            <a:r>
              <a:rPr lang="en-US" altLang="zh-CN" sz="2000" b="0" i="0">
                <a:solidFill>
                  <a:srgbClr val="000000"/>
                </a:solidFill>
                <a:latin typeface="微软雅黑" pitchFamily="34" charset="0"/>
                <a:ea typeface="微软雅黑" pitchFamily="34" charset="-122"/>
                <a:cs typeface="微软雅黑" pitchFamily="34" charset="-120"/>
              </a:rPr>
              <a:t>年上海都市圈内(</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17_1#61bddcef9.bracket?pid=4537dfe55&amp;color=0,0,0&amp;vpa=5&amp;vtp=1">
            <a:extLst>
              <a:ext uri="{FF2B5EF4-FFF2-40B4-BE49-F238E27FC236}">
                <a16:creationId xmlns:a16="http://schemas.microsoft.com/office/drawing/2014/main" id="{7988D854-4F5A-9C49-5584-BDA091C1A7A1}"/>
              </a:ext>
            </a:extLst>
          </p:cNvPr>
          <p:cNvSpPr/>
          <p:nvPr/>
        </p:nvSpPr>
        <p:spPr>
          <a:xfrm>
            <a:off x="8423339" y="4269486"/>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16_2#61bddcef9.choices?pid=4537dfe55&amp;color=0,0,0&amp;vtp=1&amp;bbb=1">
            <a:extLst>
              <a:ext uri="{FF2B5EF4-FFF2-40B4-BE49-F238E27FC236}">
                <a16:creationId xmlns:a16="http://schemas.microsoft.com/office/drawing/2014/main" id="{DF91E36C-4F38-1785-8B59-1BE6B8D065DD}"/>
              </a:ext>
            </a:extLst>
          </p:cNvPr>
          <p:cNvSpPr/>
          <p:nvPr/>
        </p:nvSpPr>
        <p:spPr>
          <a:xfrm>
            <a:off x="722376" y="4734496"/>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.各城市间的信息流大幅降低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.城市间功能互补性明显减弱</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C.中心城市辐射能力显著提升</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.中心城市制造业多样化增强</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18_1#61bddcef9?vop=1&amp;pid=4537dfe55&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本题考查都市圈发展变化。与2008年相比,2019年上海都市圈的功能分工指数值增大</a:t>
            </a:r>
            <a:r>
              <a:rPr lang="en-US" altLang="zh-CN" sz="2000" b="0" i="0">
                <a:solidFill>
                  <a:srgbClr val="000000"/>
                </a:solidFill>
                <a:latin typeface="微软雅黑" pitchFamily="34" charset="0"/>
                <a:ea typeface="微软雅黑" pitchFamily="34" charset="-122"/>
                <a:cs typeface="微软雅黑" pitchFamily="34" charset="-120"/>
              </a:rPr>
              <a:t>,反映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了生产性服务业在中心城市</a:t>
            </a:r>
            <a:r>
              <a:rPr lang="en-US" altLang="zh-CN" sz="2000" b="0" i="0" dirty="0">
                <a:solidFill>
                  <a:srgbClr val="000000"/>
                </a:solidFill>
                <a:latin typeface="微软雅黑" pitchFamily="34" charset="0"/>
                <a:ea typeface="微软雅黑" pitchFamily="34" charset="-122"/>
                <a:cs typeface="微软雅黑" pitchFamily="34" charset="-120"/>
              </a:rPr>
              <a:t>（上海）集聚、制造业在外围城市集聚的趋势增强</a:t>
            </a:r>
            <a:r>
              <a:rPr lang="en-US" altLang="zh-CN" sz="2000" b="0" i="0">
                <a:solidFill>
                  <a:srgbClr val="000000"/>
                </a:solidFill>
                <a:latin typeface="微软雅黑" pitchFamily="34" charset="0"/>
                <a:ea typeface="微软雅黑" pitchFamily="34" charset="-122"/>
                <a:cs typeface="微软雅黑" pitchFamily="34" charset="-120"/>
              </a:rPr>
              <a:t>,这通常伴随着中心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城市辐射能力的显著提升</a:t>
            </a:r>
            <a:r>
              <a:rPr lang="en-US" altLang="zh-CN" sz="2000" b="0" i="0" dirty="0">
                <a:solidFill>
                  <a:srgbClr val="000000"/>
                </a:solidFill>
                <a:latin typeface="微软雅黑" pitchFamily="34" charset="0"/>
                <a:ea typeface="微软雅黑" pitchFamily="34" charset="-122"/>
                <a:cs typeface="微软雅黑" pitchFamily="34" charset="-120"/>
              </a:rPr>
              <a:t>,因为生产性服务业的发展能够带动周边地区的经济发展</a:t>
            </a:r>
            <a:r>
              <a:rPr lang="en-US" altLang="zh-CN" sz="2000" b="0" i="0">
                <a:solidFill>
                  <a:srgbClr val="000000"/>
                </a:solidFill>
                <a:latin typeface="微软雅黑" pitchFamily="34" charset="0"/>
                <a:ea typeface="微软雅黑" pitchFamily="34" charset="-122"/>
                <a:cs typeface="微软雅黑" pitchFamily="34" charset="-120"/>
              </a:rPr>
              <a:t>,生产性服务业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是为制造业提供服务的</a:t>
            </a:r>
            <a:r>
              <a:rPr lang="en-US" altLang="zh-CN" sz="2000" b="0" i="0" dirty="0">
                <a:solidFill>
                  <a:srgbClr val="000000"/>
                </a:solidFill>
                <a:latin typeface="微软雅黑" pitchFamily="34" charset="0"/>
                <a:ea typeface="微软雅黑" pitchFamily="34" charset="-122"/>
                <a:cs typeface="微软雅黑" pitchFamily="34" charset="-120"/>
              </a:rPr>
              <a:t>,故中心城市与外围城市的联系必然增多,信息流不可能大幅降低,C正确</a:t>
            </a:r>
            <a:r>
              <a:rPr lang="en-US" altLang="zh-CN" sz="2000" b="0" i="0">
                <a:solidFill>
                  <a:srgbClr val="000000"/>
                </a:solidFill>
                <a:latin typeface="微软雅黑" pitchFamily="34" charset="0"/>
                <a:ea typeface="微软雅黑" pitchFamily="34" charset="-122"/>
                <a:cs typeface="微软雅黑" pitchFamily="34" charset="-120"/>
              </a:rPr>
              <a:t>,A</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错误</a:t>
            </a:r>
            <a:r>
              <a:rPr lang="en-US" altLang="zh-CN" sz="2000" b="0" i="0" dirty="0">
                <a:solidFill>
                  <a:srgbClr val="000000"/>
                </a:solidFill>
                <a:latin typeface="微软雅黑" pitchFamily="34" charset="0"/>
                <a:ea typeface="微软雅黑" pitchFamily="34" charset="-122"/>
                <a:cs typeface="微软雅黑" pitchFamily="34" charset="-120"/>
              </a:rPr>
              <a:t>。从表中可以看出,2019年上海都市圈的功能分工指数值较2008年显著增大</a:t>
            </a:r>
            <a:r>
              <a:rPr lang="en-US" altLang="zh-CN" sz="2000" b="0" i="0">
                <a:solidFill>
                  <a:srgbClr val="000000"/>
                </a:solidFill>
                <a:latin typeface="微软雅黑" pitchFamily="34" charset="0"/>
                <a:ea typeface="微软雅黑" pitchFamily="34" charset="-122"/>
                <a:cs typeface="微软雅黑" pitchFamily="34" charset="-120"/>
              </a:rPr>
              <a:t>,反映了城市间功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能分工的深化和互补性的增强</a:t>
            </a:r>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000" b="0" i="0">
                <a:solidFill>
                  <a:srgbClr val="000000"/>
                </a:solidFill>
                <a:latin typeface="微软雅黑" pitchFamily="34" charset="0"/>
                <a:ea typeface="微软雅黑" pitchFamily="34" charset="-122"/>
                <a:cs typeface="微软雅黑" pitchFamily="34" charset="-120"/>
              </a:rPr>
              <a:t>。都市圈功能分工指数值的增大意味着中心城市的制造业向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外围城市转移</a:t>
            </a:r>
            <a:r>
              <a:rPr lang="en-US" altLang="zh-CN" sz="2000" b="0" i="0" dirty="0">
                <a:solidFill>
                  <a:srgbClr val="000000"/>
                </a:solidFill>
                <a:latin typeface="微软雅黑" pitchFamily="34" charset="0"/>
                <a:ea typeface="微软雅黑" pitchFamily="34" charset="-122"/>
                <a:cs typeface="微软雅黑" pitchFamily="34" charset="-120"/>
              </a:rPr>
              <a:t>,中心城市的制造业多样化减弱,D错误。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0482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BD.19_1#a29bfad67?pid=4537dfe5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6.根据合肥和兰州两个都市圈的功能分工指数值变化，</a:t>
            </a:r>
            <a:r>
              <a:rPr lang="en-US" altLang="zh-CN" sz="2000" b="0" i="0">
                <a:solidFill>
                  <a:srgbClr val="000000"/>
                </a:solidFill>
                <a:latin typeface="微软雅黑" pitchFamily="34" charset="0"/>
                <a:ea typeface="微软雅黑" pitchFamily="34" charset="-122"/>
                <a:cs typeface="微软雅黑" pitchFamily="34" charset="-120"/>
              </a:rPr>
              <a:t>可以判断(</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a29bfad67.bracket?pid=4537dfe55&amp;color=0,0,0&amp;vpa=6&amp;vtp=1"/>
          <p:cNvSpPr/>
          <p:nvPr/>
        </p:nvSpPr>
        <p:spPr>
          <a:xfrm>
            <a:off x="799153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9_2#a29bfad67.choices?pid=4537dfe55&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.兰州市生产性服务业产值降低</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.兰州都市圈的地域范围扩大</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C.合肥市受上海都市圈影响较大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.合肥都市圈的城市数量增多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21_1#a29bfad67?vop=1&amp;pid=4537dfe55&amp;color=0,0,0&amp;vtp=1&amp;bt=1&amp;bbb=1"/>
          <p:cNvSpPr/>
          <p:nvPr/>
        </p:nvSpPr>
        <p:spPr>
          <a:xfrm>
            <a:off x="722376" y="1005840"/>
            <a:ext cx="10753344" cy="377635"/>
          </a:xfrm>
          <a:prstGeom prst="rect">
            <a:avLst/>
          </a:prstGeom>
          <a:noFill/>
          <a:ln/>
        </p:spPr>
        <p:txBody>
          <a:bodyPr wrap="none" lIns="0" tIns="0" rIns="0" bIns="0" rtlCol="0" anchor="t"/>
          <a:lstStyle/>
          <a:p>
            <a:pPr algn="l" latinLnBrk="1">
              <a:lnSpc>
                <a:spcPts val="33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本题考查大都市的辐射功能。具体分析如下。</a:t>
            </a:r>
            <a:endParaRPr lang="en-US" altLang="zh-CN" sz="2200" dirty="0"/>
          </a:p>
        </p:txBody>
      </p:sp>
      <p:graphicFrame>
        <p:nvGraphicFramePr>
          <p:cNvPr id="22" name="QC_5_AS.21_2#a29bfad67?colgroup=2,35,2&amp;vop=1&amp;pid=4537dfe55&amp;color=0,0,0&amp;vtp=1&amp;bbb=1&amp;hb=1"/>
          <p:cNvGraphicFramePr>
            <a:graphicFrameLocks noGrp="1"/>
          </p:cNvGraphicFramePr>
          <p:nvPr>
            <p:extLst>
              <p:ext uri="{D42A27DB-BD31-4B8C-83A1-F6EECF244321}">
                <p14:modId xmlns:p14="http://schemas.microsoft.com/office/powerpoint/2010/main" val="1336487711"/>
              </p:ext>
            </p:extLst>
          </p:nvPr>
        </p:nvGraphicFramePr>
        <p:xfrm>
          <a:off x="722376" y="1516888"/>
          <a:ext cx="10707624" cy="4801870"/>
        </p:xfrm>
        <a:graphic>
          <a:graphicData uri="http://schemas.openxmlformats.org/drawingml/2006/table">
            <a:tbl>
              <a:tblPr/>
              <a:tblGrid>
                <a:gridCol w="740664">
                  <a:extLst>
                    <a:ext uri="{9D8B030D-6E8A-4147-A177-3AD203B41FA5}">
                      <a16:colId xmlns:a16="http://schemas.microsoft.com/office/drawing/2014/main" val="20000"/>
                    </a:ext>
                  </a:extLst>
                </a:gridCol>
                <a:gridCol w="9235440">
                  <a:extLst>
                    <a:ext uri="{9D8B030D-6E8A-4147-A177-3AD203B41FA5}">
                      <a16:colId xmlns:a16="http://schemas.microsoft.com/office/drawing/2014/main" val="20001"/>
                    </a:ext>
                  </a:extLst>
                </a:gridCol>
                <a:gridCol w="731520">
                  <a:extLst>
                    <a:ext uri="{9D8B030D-6E8A-4147-A177-3AD203B41FA5}">
                      <a16:colId xmlns:a16="http://schemas.microsoft.com/office/drawing/2014/main" val="20002"/>
                    </a:ext>
                  </a:extLst>
                </a:gridCol>
              </a:tblGrid>
              <a:tr h="414274">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分析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结论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806577">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兰州都市圈的功能分工指数值在2008年至2019年有所增加</a:t>
                      </a:r>
                      <a:r>
                        <a:rPr lang="en-US" altLang="zh-CN" sz="2000" b="0" i="0">
                          <a:solidFill>
                            <a:srgbClr val="000000"/>
                          </a:solidFill>
                          <a:latin typeface="微软雅黑" pitchFamily="34" charset="0"/>
                          <a:ea typeface="微软雅黑" pitchFamily="34" charset="-122"/>
                          <a:cs typeface="微软雅黑" pitchFamily="34" charset="-120"/>
                        </a:rPr>
                        <a:t>,这表明兰州市的生产</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性服务业有所发展</a:t>
                      </a:r>
                      <a:r>
                        <a:rPr lang="en-US" altLang="zh-CN" sz="2000" b="0" i="0" dirty="0">
                          <a:solidFill>
                            <a:srgbClr val="000000"/>
                          </a:solidFill>
                          <a:latin typeface="微软雅黑" pitchFamily="34" charset="0"/>
                          <a:ea typeface="微软雅黑" pitchFamily="34" charset="-122"/>
                          <a:cs typeface="微软雅黑" pitchFamily="34" charset="-120"/>
                        </a:rPr>
                        <a:t>,故其产值不会降低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193673">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都市圈功能分工指数值的变化主要反映都市圈内生产性服务业和制造业的集聚特</a:t>
                      </a:r>
                    </a:p>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征</a:t>
                      </a:r>
                      <a:r>
                        <a:rPr lang="en-US" altLang="zh-CN" sz="2000" b="0" i="0" dirty="0">
                          <a:solidFill>
                            <a:srgbClr val="000000"/>
                          </a:solidFill>
                          <a:latin typeface="微软雅黑" pitchFamily="34" charset="0"/>
                          <a:ea typeface="微软雅黑" pitchFamily="34" charset="-122"/>
                          <a:cs typeface="微软雅黑" pitchFamily="34" charset="-120"/>
                        </a:rPr>
                        <a:t>,而不能直接反映都市圈的地域范围变化</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因此</a:t>
                      </a:r>
                      <a:r>
                        <a:rPr lang="en-US" altLang="zh-CN" sz="2000" b="0" i="0">
                          <a:solidFill>
                            <a:srgbClr val="000000"/>
                          </a:solidFill>
                          <a:latin typeface="微软雅黑" pitchFamily="34" charset="0"/>
                          <a:ea typeface="微软雅黑" pitchFamily="34" charset="-122"/>
                          <a:cs typeface="微软雅黑" pitchFamily="34" charset="-120"/>
                        </a:rPr>
                        <a:t>,无法推断出兰州都市圈的地域范</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围是否扩大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58076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合肥都市圈的功能分工指数值在2008年至2019年显著减小</a:t>
                      </a:r>
                      <a:r>
                        <a:rPr lang="en-US" altLang="zh-CN" sz="2000" b="0" i="0">
                          <a:solidFill>
                            <a:srgbClr val="000000"/>
                          </a:solidFill>
                          <a:latin typeface="微软雅黑" pitchFamily="34" charset="0"/>
                          <a:ea typeface="微软雅黑" pitchFamily="34" charset="-122"/>
                          <a:cs typeface="微软雅黑" pitchFamily="34" charset="-120"/>
                        </a:rPr>
                        <a:t>,这可能与上海都市圈</a:t>
                      </a:r>
                    </a:p>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的辐射和带动有关</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由上海都市圈转移出来的制造业选择在基础设施完善</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产业</a:t>
                      </a:r>
                    </a:p>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基础更好的合肥落户</a:t>
                      </a:r>
                      <a:r>
                        <a:rPr lang="en-US" altLang="zh-CN" sz="2000" b="0" i="0" dirty="0">
                          <a:solidFill>
                            <a:srgbClr val="000000"/>
                          </a:solidFill>
                          <a:latin typeface="微软雅黑" pitchFamily="34" charset="0"/>
                          <a:ea typeface="微软雅黑" pitchFamily="34" charset="-122"/>
                          <a:cs typeface="微软雅黑" pitchFamily="34" charset="-120"/>
                        </a:rPr>
                        <a:t>,而未能向合肥都市圈外围城市扩散</a:t>
                      </a:r>
                      <a:r>
                        <a:rPr lang="en-US" altLang="zh-CN" sz="2000" b="0" i="0">
                          <a:solidFill>
                            <a:srgbClr val="000000"/>
                          </a:solidFill>
                          <a:latin typeface="微软雅黑" pitchFamily="34" charset="0"/>
                          <a:ea typeface="微软雅黑" pitchFamily="34" charset="-122"/>
                          <a:cs typeface="微软雅黑" pitchFamily="34" charset="-120"/>
                        </a:rPr>
                        <a:t>,导致其中心城市制造业集</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聚</a:t>
                      </a:r>
                      <a:r>
                        <a:rPr lang="en-US" altLang="zh-CN" sz="2000" b="0" i="0" dirty="0">
                          <a:solidFill>
                            <a:srgbClr val="000000"/>
                          </a:solidFill>
                          <a:latin typeface="微软雅黑" pitchFamily="34" charset="0"/>
                          <a:ea typeface="微软雅黑" pitchFamily="34" charset="-122"/>
                          <a:cs typeface="微软雅黑" pitchFamily="34" charset="-120"/>
                        </a:rPr>
                        <a:t>,功能分工指数值显著降低</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06577">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itchFamily="34" charset="0"/>
                          <a:ea typeface="微软雅黑" pitchFamily="34" charset="-122"/>
                          <a:cs typeface="微软雅黑" pitchFamily="34" charset="-120"/>
                        </a:rPr>
                        <a:t>都市圈功能分工指数值的变化反映了都市圈内生产性服务业和制造业的集聚特征,</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但不能直接反映都市圈的城市数量变化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M_4_BD.22_1#7a4afe203?pid=02b250f77&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［山东2022·1~2］</a:t>
            </a:r>
            <a:r>
              <a:rPr lang="en-US" altLang="zh-CN" sz="2000" b="0" i="0">
                <a:solidFill>
                  <a:srgbClr val="000000"/>
                </a:solidFill>
                <a:latin typeface="微软雅黑" pitchFamily="34" charset="0"/>
                <a:ea typeface="楷体" pitchFamily="34" charset="-122"/>
                <a:cs typeface="微软雅黑" pitchFamily="34" charset="-120"/>
              </a:rPr>
              <a:t>双核结构是指在某区域内由区域中心城市和港口门户城市及其连线构成轴线</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由此引领和推动所在区域发展的一种空间结构现象</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下图为沈阳</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大连双核结构示意图</a:t>
            </a:r>
            <a:r>
              <a:rPr lang="en-US" altLang="zh-CN" sz="2000" b="0" i="0">
                <a:solidFill>
                  <a:srgbClr val="000000"/>
                </a:solidFill>
                <a:latin typeface="Times New Roman" pitchFamily="34" charset="0"/>
                <a:ea typeface="KaiTi" pitchFamily="34" charset="-122"/>
                <a:cs typeface="Times New Roman" pitchFamily="34" charset="-120"/>
              </a:rPr>
              <a:t>。据此完</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成下面小题</a:t>
            </a:r>
            <a:r>
              <a:rPr lang="en-US" altLang="zh-CN" sz="2000" b="0" i="0" dirty="0">
                <a:solidFill>
                  <a:srgbClr val="000000"/>
                </a:solidFill>
                <a:latin typeface="Times New Roman" pitchFamily="34" charset="0"/>
                <a:ea typeface="KaiTi" pitchFamily="34" charset="-122"/>
                <a:cs typeface="Times New Roman" pitchFamily="34" charset="-120"/>
              </a:rPr>
              <a:t>。</a:t>
            </a:r>
            <a:endParaRPr lang="en-US" altLang="zh-CN" sz="20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pic>
        <p:nvPicPr>
          <p:cNvPr id="2" name="QM_4_BD.22_2#7a4afe203?pid=02b250f77&amp;color=0,0,0&amp;mp=1&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096512" y="1005840"/>
            <a:ext cx="3986784" cy="45079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91923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BD.23_1#fddb291b4?pid=7a4afe20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7.沈阳—大连双核结构的形成，</a:t>
            </a:r>
            <a:r>
              <a:rPr lang="en-US" altLang="zh-CN" sz="2000" b="0" i="0">
                <a:solidFill>
                  <a:srgbClr val="000000"/>
                </a:solidFill>
                <a:latin typeface="微软雅黑" pitchFamily="34" charset="0"/>
                <a:ea typeface="微软雅黑" pitchFamily="34" charset="-122"/>
                <a:cs typeface="微软雅黑" pitchFamily="34" charset="-120"/>
              </a:rPr>
              <a:t>主要是因为两城市(</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BD.23_2#fddb291b4.choices?pid=7a4afe203&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A.在区位和功能上存在互补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.在地域文化方面存在互补</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.交通便捷且空间距离较近</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.社会经济发展的水平相近</a:t>
            </a:r>
            <a:endParaRPr lang="en-US" altLang="zh-CN" sz="2000" dirty="0"/>
          </a:p>
        </p:txBody>
      </p:sp>
      <p:sp>
        <p:nvSpPr>
          <p:cNvPr id="4" name="QC_5_AN.24_1#fddb291b4.bracket?pid=7a4afe203&amp;color=0,0,0&amp;vpa=7&amp;vtp=1"/>
          <p:cNvSpPr/>
          <p:nvPr/>
        </p:nvSpPr>
        <p:spPr>
          <a:xfrm>
            <a:off x="6488176"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137481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5_AS.25_1#fddb291b4?vop=1&amp;pid=7a4afe203&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本题考查区域城市空间结构的形成。根据材料</a:t>
            </a:r>
            <a:r>
              <a:rPr lang="en-US" altLang="zh-CN" sz="2000" b="0" i="0">
                <a:solidFill>
                  <a:srgbClr val="000000"/>
                </a:solidFill>
                <a:latin typeface="微软雅黑" pitchFamily="34" charset="0"/>
                <a:ea typeface="微软雅黑" pitchFamily="34" charset="-122"/>
                <a:cs typeface="微软雅黑" pitchFamily="34" charset="-120"/>
              </a:rPr>
              <a:t>,双核结构是指在某区域内由区域中心城市和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港口门户城市及其连线构成轴线</a:t>
            </a:r>
            <a:r>
              <a:rPr lang="en-US" altLang="zh-CN" sz="2000" b="0" i="0" dirty="0">
                <a:solidFill>
                  <a:srgbClr val="000000"/>
                </a:solidFill>
                <a:latin typeface="微软雅黑" pitchFamily="34" charset="0"/>
                <a:ea typeface="微软雅黑" pitchFamily="34" charset="-122"/>
                <a:cs typeface="微软雅黑" pitchFamily="34" charset="-120"/>
              </a:rPr>
              <a:t>,由此引领和推动所在区域发展的一种空间结构现象</a:t>
            </a:r>
            <a:r>
              <a:rPr lang="en-US" altLang="zh-CN" sz="2000" b="0" i="0">
                <a:solidFill>
                  <a:srgbClr val="000000"/>
                </a:solidFill>
                <a:latin typeface="微软雅黑" pitchFamily="34" charset="0"/>
                <a:ea typeface="微软雅黑" pitchFamily="34" charset="-122"/>
                <a:cs typeface="微软雅黑" pitchFamily="34" charset="-120"/>
              </a:rPr>
              <a:t>。沈阳是辽宁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省省会</a:t>
            </a:r>
            <a:r>
              <a:rPr lang="en-US" altLang="zh-CN" sz="2000" b="0" i="0" dirty="0">
                <a:solidFill>
                  <a:srgbClr val="000000"/>
                </a:solidFill>
                <a:latin typeface="微软雅黑" pitchFamily="34" charset="0"/>
                <a:ea typeface="微软雅黑" pitchFamily="34" charset="-122"/>
                <a:cs typeface="微软雅黑" pitchFamily="34" charset="-120"/>
              </a:rPr>
              <a:t>,是区域的中心城市,大连是辽宁省的港口门户城市,海陆交通便利</a:t>
            </a:r>
            <a:r>
              <a:rPr lang="en-US" altLang="zh-CN" sz="2000" b="0" i="0">
                <a:solidFill>
                  <a:srgbClr val="000000"/>
                </a:solidFill>
                <a:latin typeface="微软雅黑" pitchFamily="34" charset="0"/>
                <a:ea typeface="微软雅黑" pitchFamily="34" charset="-122"/>
                <a:cs typeface="微软雅黑" pitchFamily="34" charset="-120"/>
              </a:rPr>
              <a:t>,二者在区位和功能上互补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性较强</a:t>
            </a:r>
            <a:r>
              <a:rPr lang="en-US" altLang="zh-CN" sz="2000" b="0" i="0" dirty="0">
                <a:solidFill>
                  <a:srgbClr val="000000"/>
                </a:solidFill>
                <a:latin typeface="微软雅黑" pitchFamily="34" charset="0"/>
                <a:ea typeface="微软雅黑" pitchFamily="34" charset="-122"/>
                <a:cs typeface="微软雅黑" pitchFamily="34" charset="-120"/>
              </a:rPr>
              <a:t>,所以形成了双核结构,A正确；沈阳与大连距离不远,文化差异小,B错误</a:t>
            </a:r>
            <a:r>
              <a:rPr lang="en-US" altLang="zh-CN" sz="2000" b="0" i="0">
                <a:solidFill>
                  <a:srgbClr val="000000"/>
                </a:solidFill>
                <a:latin typeface="微软雅黑" pitchFamily="34" charset="0"/>
                <a:ea typeface="微软雅黑" pitchFamily="34" charset="-122"/>
                <a:cs typeface="微软雅黑" pitchFamily="34" charset="-120"/>
              </a:rPr>
              <a:t>；便利的交通会促进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双核结构的形成</a:t>
            </a:r>
            <a:r>
              <a:rPr lang="en-US" altLang="zh-CN" sz="2000" b="0" i="0" dirty="0">
                <a:solidFill>
                  <a:srgbClr val="000000"/>
                </a:solidFill>
                <a:latin typeface="微软雅黑" pitchFamily="34" charset="0"/>
                <a:ea typeface="微软雅黑" pitchFamily="34" charset="-122"/>
                <a:cs typeface="微软雅黑" pitchFamily="34" charset="-120"/>
              </a:rPr>
              <a:t>,但不是主因,且两者空间距离并不近,C错误；根据双核结构的概念可知</a:t>
            </a:r>
            <a:r>
              <a:rPr lang="en-US" altLang="zh-CN" sz="2000" b="0" i="0">
                <a:solidFill>
                  <a:srgbClr val="000000"/>
                </a:solidFill>
                <a:latin typeface="微软雅黑" pitchFamily="34" charset="0"/>
                <a:ea typeface="微软雅黑" pitchFamily="34" charset="-122"/>
                <a:cs typeface="微软雅黑" pitchFamily="34" charset="-120"/>
              </a:rPr>
              <a:t>,社会经济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发展水平不是形成双核结构的主因</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AS.25_2#fddb291b4?vop=1&amp;pid=7a4afe203&amp;color=0,0,0&amp;mp=1&amp;vtp=1&amp;bt=1&amp;bbb=1&amp;hb=1"/>
          <p:cNvSpPr/>
          <p:nvPr/>
        </p:nvSpPr>
        <p:spPr>
          <a:xfrm>
            <a:off x="722376" y="100584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易错警示</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本题易错选C项。双核结构中的两个城市需要有便利的交通,但这不是主因,根据概念</a:t>
            </a:r>
            <a:r>
              <a:rPr lang="en-US" altLang="zh-CN" sz="2000" b="0" i="0">
                <a:solidFill>
                  <a:srgbClr val="000000"/>
                </a:solidFill>
                <a:latin typeface="微软雅黑" pitchFamily="34" charset="0"/>
                <a:ea typeface="微软雅黑" pitchFamily="34" charset="-122"/>
                <a:cs typeface="微软雅黑" pitchFamily="34" charset="-120"/>
              </a:rPr>
              <a:t>,两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个城市区位和功能的互补才是形成双核结构的主因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2462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26_1#14e59091c?pid=7a4afe203&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8.沈阳—</a:t>
            </a:r>
            <a:r>
              <a:rPr lang="en-US" altLang="zh-CN" sz="2000" b="0" i="0">
                <a:solidFill>
                  <a:srgbClr val="000000"/>
                </a:solidFill>
                <a:latin typeface="微软雅黑" pitchFamily="34" charset="0"/>
                <a:ea typeface="微软雅黑" pitchFamily="34" charset="-122"/>
                <a:cs typeface="微软雅黑" pitchFamily="34" charset="-120"/>
              </a:rPr>
              <a:t>大连双核结构有利于(</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7_1#14e59091c.bracket?pid=7a4afe203&amp;color=0,0,0&amp;vpa=8&amp;vtp=1"/>
          <p:cNvSpPr/>
          <p:nvPr/>
        </p:nvSpPr>
        <p:spPr>
          <a:xfrm>
            <a:off x="4202176"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6_2#14e59091c?pid=7a4afe203&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①促进大连市建成东北地区中心城市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促进沈阳</a:t>
            </a:r>
            <a:r>
              <a:rPr lang="en-US" altLang="zh-CN" sz="2000" b="0" i="0">
                <a:solidFill>
                  <a:srgbClr val="000000"/>
                </a:solidFill>
                <a:latin typeface="微软雅黑" pitchFamily="34" charset="0"/>
                <a:ea typeface="微软雅黑" pitchFamily="34" charset="-122"/>
                <a:cs typeface="微软雅黑" pitchFamily="34" charset="-120"/>
              </a:rPr>
              <a:t>—大连区域经济协同发展</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③增强沈阳市对辽中南地区的辐射功能</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④提高沈阳和大连两城市传统工业比重</a:t>
            </a:r>
            <a:endParaRPr lang="en-US" altLang="zh-CN" sz="2000" dirty="0"/>
          </a:p>
        </p:txBody>
      </p:sp>
      <p:sp>
        <p:nvSpPr>
          <p:cNvPr id="5" name="QC_5_BD.26_3#14e59091c.choices?pid=7a4afe203&amp;color=0,0,0&amp;vtp=1&amp;bbb=1"/>
          <p:cNvSpPr/>
          <p:nvPr/>
        </p:nvSpPr>
        <p:spPr>
          <a:xfrm>
            <a:off x="722376" y="232625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B.①④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C.②③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28_1#14e59091c?vop=1&amp;pid=7a4afe203&amp;color=0,0,0&amp;vtp=1&amp;bt=1&amp;bbb=1&amp;hb=1"/>
          <p:cNvSpPr/>
          <p:nvPr/>
        </p:nvSpPr>
        <p:spPr>
          <a:xfrm>
            <a:off x="722376" y="100584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本题考查城市空间结构与区域发展。大连市的城市定位不是东北地区的中心城市,①</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沈阳</a:t>
            </a:r>
            <a:r>
              <a:rPr lang="en-US" altLang="zh-CN" sz="2000" b="0" i="0" dirty="0">
                <a:solidFill>
                  <a:srgbClr val="000000"/>
                </a:solidFill>
                <a:latin typeface="微软雅黑" pitchFamily="34" charset="0"/>
                <a:ea typeface="微软雅黑" pitchFamily="34" charset="-122"/>
                <a:cs typeface="微软雅黑" pitchFamily="34" charset="-120"/>
              </a:rPr>
              <a:t>—大连双核结构会促进两城市及沿线地区经济的协同发展,②正确；从图中看</a:t>
            </a:r>
            <a:r>
              <a:rPr lang="en-US" altLang="zh-CN" sz="2000" b="0" i="0">
                <a:solidFill>
                  <a:srgbClr val="000000"/>
                </a:solidFill>
                <a:latin typeface="微软雅黑" pitchFamily="34" charset="0"/>
                <a:ea typeface="微软雅黑" pitchFamily="34" charset="-122"/>
                <a:cs typeface="微软雅黑" pitchFamily="34" charset="-120"/>
              </a:rPr>
              <a:t>,沈阳位于辽宁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省的北部</a:t>
            </a:r>
            <a:r>
              <a:rPr lang="en-US" altLang="zh-CN" sz="2000" b="0" i="0" dirty="0">
                <a:solidFill>
                  <a:srgbClr val="000000"/>
                </a:solidFill>
                <a:latin typeface="微软雅黑" pitchFamily="34" charset="0"/>
                <a:ea typeface="微软雅黑" pitchFamily="34" charset="-122"/>
                <a:cs typeface="微软雅黑" pitchFamily="34" charset="-120"/>
              </a:rPr>
              <a:t>,大连是辽中南地区的中心城市,双核结构会促进沈阳的技术、人才向大连移动</a:t>
            </a:r>
            <a:r>
              <a:rPr lang="en-US" altLang="zh-CN" sz="2000" b="0" i="0">
                <a:solidFill>
                  <a:srgbClr val="000000"/>
                </a:solidFill>
                <a:latin typeface="微软雅黑" pitchFamily="34" charset="0"/>
                <a:ea typeface="微软雅黑" pitchFamily="34" charset="-122"/>
                <a:cs typeface="微软雅黑" pitchFamily="34" charset="-120"/>
              </a:rPr>
              <a:t>,增强沈阳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市对辽中南地区的辐射功能</a:t>
            </a:r>
            <a:r>
              <a:rPr lang="en-US" altLang="zh-CN" sz="2000" b="0" i="0" dirty="0">
                <a:solidFill>
                  <a:srgbClr val="000000"/>
                </a:solidFill>
                <a:latin typeface="微软雅黑" pitchFamily="34" charset="0"/>
                <a:ea typeface="微软雅黑" pitchFamily="34" charset="-122"/>
                <a:cs typeface="微软雅黑" pitchFamily="34" charset="-120"/>
              </a:rPr>
              <a:t>,③正确；双核结构会促进两城市的产业结构调整,随着经济发展</a:t>
            </a:r>
            <a:r>
              <a:rPr lang="en-US" altLang="zh-CN" sz="2000" b="0" i="0">
                <a:solidFill>
                  <a:srgbClr val="000000"/>
                </a:solidFill>
                <a:latin typeface="微软雅黑" pitchFamily="34" charset="0"/>
                <a:ea typeface="微软雅黑" pitchFamily="34" charset="-122"/>
                <a:cs typeface="微软雅黑" pitchFamily="34" charset="-120"/>
              </a:rPr>
              <a:t>,传统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工业的比重会下降</a:t>
            </a:r>
            <a:r>
              <a:rPr lang="en-US" altLang="zh-CN" sz="2000" b="0" i="0" dirty="0">
                <a:solidFill>
                  <a:srgbClr val="000000"/>
                </a:solidFill>
                <a:latin typeface="微软雅黑" pitchFamily="34" charset="0"/>
                <a:ea typeface="微软雅黑" pitchFamily="34" charset="-122"/>
                <a:cs typeface="微软雅黑" pitchFamily="34" charset="-120"/>
              </a:rPr>
              <a:t>,高新技术产业比重会上升,④错误。综上,C正确。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AS.28_2#14e59091c?vop=1&amp;pid=7a4afe203&amp;color=0,0,0&amp;mp=1&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双核结构模式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在双核结构模式中</a:t>
            </a:r>
            <a:r>
              <a:rPr lang="en-US" altLang="zh-CN" sz="2000" b="0" i="0" dirty="0">
                <a:solidFill>
                  <a:srgbClr val="000000"/>
                </a:solidFill>
                <a:latin typeface="微软雅黑" pitchFamily="34" charset="0"/>
                <a:ea typeface="微软雅黑" pitchFamily="34" charset="-122"/>
                <a:cs typeface="微软雅黑" pitchFamily="34" charset="-120"/>
              </a:rPr>
              <a:t>,一核是政治、经济、文化三位一体的中心城市,主要是省会城市</a:t>
            </a:r>
            <a:r>
              <a:rPr lang="en-US" altLang="zh-CN" sz="2000" b="0" i="0">
                <a:solidFill>
                  <a:srgbClr val="000000"/>
                </a:solidFill>
                <a:latin typeface="微软雅黑" pitchFamily="34" charset="0"/>
                <a:ea typeface="微软雅黑" pitchFamily="34" charset="-122"/>
                <a:cs typeface="微软雅黑" pitchFamily="34" charset="-120"/>
              </a:rPr>
              <a:t>；另一核则是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重要的港口城市</a:t>
            </a:r>
            <a:r>
              <a:rPr lang="en-US" altLang="zh-CN" sz="2000" b="0" i="0" dirty="0">
                <a:solidFill>
                  <a:srgbClr val="000000"/>
                </a:solidFill>
                <a:latin typeface="微软雅黑" pitchFamily="34" charset="0"/>
                <a:ea typeface="微软雅黑" pitchFamily="34" charset="-122"/>
                <a:cs typeface="微软雅黑" pitchFamily="34" charset="-120"/>
              </a:rPr>
              <a:t>,一般是区域中心城市的港口门户。双核结构能否形成</a:t>
            </a:r>
            <a:r>
              <a:rPr lang="en-US" altLang="zh-CN" sz="2000" b="0" i="0">
                <a:solidFill>
                  <a:srgbClr val="000000"/>
                </a:solidFill>
                <a:latin typeface="微软雅黑" pitchFamily="34" charset="0"/>
                <a:ea typeface="微软雅黑" pitchFamily="34" charset="-122"/>
                <a:cs typeface="微软雅黑" pitchFamily="34" charset="-120"/>
              </a:rPr>
              <a:t>,一方面取决于港口城市所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在区域是否具有足够实力的区域经济基础</a:t>
            </a:r>
            <a:r>
              <a:rPr lang="en-US" altLang="zh-CN" sz="2000" b="0" i="0" dirty="0">
                <a:solidFill>
                  <a:srgbClr val="000000"/>
                </a:solidFill>
                <a:latin typeface="微软雅黑" pitchFamily="34" charset="0"/>
                <a:ea typeface="微软雅黑" pitchFamily="34" charset="-122"/>
                <a:cs typeface="微软雅黑" pitchFamily="34" charset="-120"/>
              </a:rPr>
              <a:t>,另一方面取决于港口城市区位优势的强度和等级</a:t>
            </a:r>
            <a:r>
              <a:rPr lang="en-US" altLang="zh-CN" sz="2000" b="0" i="0">
                <a:solidFill>
                  <a:srgbClr val="000000"/>
                </a:solidFill>
                <a:latin typeface="微软雅黑" pitchFamily="34" charset="0"/>
                <a:ea typeface="微软雅黑" pitchFamily="34" charset="-122"/>
                <a:cs typeface="微软雅黑" pitchFamily="34" charset="-120"/>
              </a:rPr>
              <a:t>。双核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结构在国内外大量存在</a:t>
            </a:r>
            <a:r>
              <a:rPr lang="en-US" altLang="zh-CN" sz="2000" b="0" i="0" dirty="0">
                <a:solidFill>
                  <a:srgbClr val="000000"/>
                </a:solidFill>
                <a:latin typeface="微软雅黑" pitchFamily="34" charset="0"/>
                <a:ea typeface="微软雅黑" pitchFamily="34" charset="-122"/>
                <a:cs typeface="微软雅黑" pitchFamily="34" charset="-120"/>
              </a:rPr>
              <a:t>,并大多位于沿海地区,如美国的芝加哥—纽约,巴西的巴西利亚</a:t>
            </a:r>
            <a:r>
              <a:rPr lang="en-US" altLang="zh-CN" sz="2000" b="0" i="0">
                <a:solidFill>
                  <a:srgbClr val="000000"/>
                </a:solidFill>
                <a:latin typeface="微软雅黑" pitchFamily="34" charset="0"/>
                <a:ea typeface="微软雅黑" pitchFamily="34" charset="-122"/>
                <a:cs typeface="微软雅黑" pitchFamily="34" charset="-120"/>
              </a:rPr>
              <a:t>—里约热内</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卢</a:t>
            </a:r>
            <a:r>
              <a:rPr lang="en-US" altLang="zh-CN" sz="2000" b="0" i="0" dirty="0">
                <a:solidFill>
                  <a:srgbClr val="000000"/>
                </a:solidFill>
                <a:latin typeface="微软雅黑" pitchFamily="34" charset="0"/>
                <a:ea typeface="微软雅黑" pitchFamily="34" charset="-122"/>
                <a:cs typeface="微软雅黑" pitchFamily="34" charset="-120"/>
              </a:rPr>
              <a:t>,中国的北京—天津、沈阳—大连、广州—深圳、济南—青岛等。</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806830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O_4_BD.29_1#20512f517?pid=02b250f77&amp;color=0,0,0&amp;vtp=1&amp;bt=1&amp;bbb=1&amp;hb=1"/>
          <p:cNvSpPr/>
          <p:nvPr/>
        </p:nvSpPr>
        <p:spPr>
          <a:xfrm>
            <a:off x="722376" y="1005840"/>
            <a:ext cx="10753344" cy="13130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［江苏2025·25］</a:t>
            </a:r>
            <a:r>
              <a:rPr lang="en-US" altLang="zh-CN" sz="2000" b="0" i="0" dirty="0">
                <a:solidFill>
                  <a:srgbClr val="000000"/>
                </a:solidFill>
                <a:latin typeface="微软雅黑" pitchFamily="34" charset="0"/>
                <a:ea typeface="微软雅黑" pitchFamily="34" charset="-122"/>
                <a:cs typeface="微软雅黑" pitchFamily="34" charset="-120"/>
              </a:rPr>
              <a:t>阅读材料，回答下列问题。（18分）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在国务院批复的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江苏省国土空间规划</a:t>
            </a:r>
            <a:r>
              <a:rPr lang="en-US" altLang="zh-CN" sz="2000" b="0" i="0" dirty="0">
                <a:solidFill>
                  <a:srgbClr val="000000"/>
                </a:solidFill>
                <a:latin typeface="微软雅黑" pitchFamily="34" charset="0"/>
                <a:ea typeface="微软雅黑" pitchFamily="34" charset="-122"/>
                <a:cs typeface="微软雅黑" pitchFamily="34" charset="-120"/>
              </a:rPr>
              <a:t>（2021—2035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提出南京都市圈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苏锡</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常都市圈和淮海经济区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简称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两圈一区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建设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推动全省高质量发展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4_BD.29_2#20512f517?pid=02b250f77&amp;color=0,0,0&amp;vtp=1&amp;bbb=1"/>
          <p:cNvSpPr/>
          <p:nvPr/>
        </p:nvSpPr>
        <p:spPr>
          <a:xfrm>
            <a:off x="722376" y="2375027"/>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下表为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两圈一区的经济社会发展情况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两圈一区建设规划简图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31" name="QO_4_BD.29_3#20512f517?colgroup=9,9,9,9&amp;pid=02b250f77&amp;color=0,0,0&amp;vtp=1&amp;bbb=1"/>
          <p:cNvGraphicFramePr>
            <a:graphicFrameLocks noGrp="1"/>
          </p:cNvGraphicFramePr>
          <p:nvPr>
            <p:extLst>
              <p:ext uri="{D42A27DB-BD31-4B8C-83A1-F6EECF244321}">
                <p14:modId xmlns:p14="http://schemas.microsoft.com/office/powerpoint/2010/main" val="2649181148"/>
              </p:ext>
            </p:extLst>
          </p:nvPr>
        </p:nvGraphicFramePr>
        <p:xfrm>
          <a:off x="722376" y="2912618"/>
          <a:ext cx="10716768" cy="1700149"/>
        </p:xfrm>
        <a:graphic>
          <a:graphicData uri="http://schemas.openxmlformats.org/drawingml/2006/table">
            <a:tbl>
              <a:tblPr/>
              <a:tblGrid>
                <a:gridCol w="2679192">
                  <a:extLst>
                    <a:ext uri="{9D8B030D-6E8A-4147-A177-3AD203B41FA5}">
                      <a16:colId xmlns:a16="http://schemas.microsoft.com/office/drawing/2014/main" val="20000"/>
                    </a:ext>
                  </a:extLst>
                </a:gridCol>
                <a:gridCol w="2679192">
                  <a:extLst>
                    <a:ext uri="{9D8B030D-6E8A-4147-A177-3AD203B41FA5}">
                      <a16:colId xmlns:a16="http://schemas.microsoft.com/office/drawing/2014/main" val="20001"/>
                    </a:ext>
                  </a:extLst>
                </a:gridCol>
                <a:gridCol w="2679192">
                  <a:extLst>
                    <a:ext uri="{9D8B030D-6E8A-4147-A177-3AD203B41FA5}">
                      <a16:colId xmlns:a16="http://schemas.microsoft.com/office/drawing/2014/main" val="20002"/>
                    </a:ext>
                  </a:extLst>
                </a:gridCol>
                <a:gridCol w="2679192">
                  <a:extLst>
                    <a:ext uri="{9D8B030D-6E8A-4147-A177-3AD203B41FA5}">
                      <a16:colId xmlns:a16="http://schemas.microsoft.com/office/drawing/2014/main" val="20003"/>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中心城市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中心城市的GDP占比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城镇化水平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南京都市圈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南京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苏锡常都市圈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苏州</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无锡</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常州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淮海经济区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楷体" pitchFamily="34" charset="-122"/>
                          <a:cs typeface="微软雅黑" pitchFamily="34" charset="-120"/>
                        </a:rPr>
                        <a:t>徐州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pic>
        <p:nvPicPr>
          <p:cNvPr id="2" name="QO_4_BD.29_4#20512f517?pid=02b250f77&amp;color=0,0,0&amp;mp=1&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328416" y="1005840"/>
            <a:ext cx="5532120" cy="490118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B_5_BD.30_1#79b939cd9?pid=20512f517&amp;color=0,0,0&amp;vtp=1&amp;bt=1&amp;bb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（1）依据材料，写出两圈一区各自最突出的区位优势。（6分）</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南京都市圈：</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;苏锡常都市圈：</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;淮海经济区：</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31_1#79b939cd9.blank?pid=20512f517&amp;color=0,0,0&amp;vpa=9&amp;vtp=1&amp;bbb=1"/>
          <p:cNvSpPr/>
          <p:nvPr/>
        </p:nvSpPr>
        <p:spPr>
          <a:xfrm>
            <a:off x="2255901" y="1405890"/>
            <a:ext cx="1708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地理位置优越</a:t>
            </a:r>
            <a:endParaRPr lang="en-US" altLang="zh-CN" sz="2000" dirty="0"/>
          </a:p>
        </p:txBody>
      </p:sp>
      <p:sp>
        <p:nvSpPr>
          <p:cNvPr id="4" name="QB_5_AN.32_1#79b939cd9.blank?pid=20512f517&amp;color=0,0,0&amp;vpa=10&amp;vtp=1&amp;bbb=1"/>
          <p:cNvSpPr/>
          <p:nvPr/>
        </p:nvSpPr>
        <p:spPr>
          <a:xfrm>
            <a:off x="5873814" y="1405890"/>
            <a:ext cx="120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经济发达</a:t>
            </a:r>
            <a:endParaRPr lang="en-US" altLang="zh-CN" sz="2000" dirty="0"/>
          </a:p>
        </p:txBody>
      </p:sp>
      <p:sp>
        <p:nvSpPr>
          <p:cNvPr id="5" name="QB_5_AN.33_1#79b939cd9.blank?pid=20512f517&amp;color=0,0,0&amp;vpa=11&amp;vtp=1&amp;bbb=1"/>
          <p:cNvSpPr/>
          <p:nvPr/>
        </p:nvSpPr>
        <p:spPr>
          <a:xfrm>
            <a:off x="8729726" y="1405890"/>
            <a:ext cx="1200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交通便利</a:t>
            </a:r>
            <a:endParaRPr lang="en-US" altLang="zh-CN" sz="2000" dirty="0"/>
          </a:p>
        </p:txBody>
      </p:sp>
      <p:sp>
        <p:nvSpPr>
          <p:cNvPr id="6" name="QB_5_AS.34_1#79b939cd9?vop=1&amp;pid=20512f517&amp;color=0,0,0&amp;vtp=1&amp;bbb=1&amp;hb=1"/>
          <p:cNvSpPr/>
          <p:nvPr/>
        </p:nvSpPr>
        <p:spPr>
          <a:xfrm>
            <a:off x="722376" y="195643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本题考查都市圈的区位条件。南京都市圈中南京与周边城市的空间距离较近</a:t>
            </a:r>
            <a:r>
              <a:rPr lang="en-US" altLang="zh-CN" sz="2000" b="0" i="0">
                <a:solidFill>
                  <a:srgbClr val="000000"/>
                </a:solidFill>
                <a:latin typeface="微软雅黑" pitchFamily="34" charset="0"/>
                <a:ea typeface="微软雅黑" pitchFamily="34" charset="-122"/>
                <a:cs typeface="微软雅黑" pitchFamily="34" charset="-120"/>
              </a:rPr>
              <a:t>，地理位置优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越</a:t>
            </a:r>
            <a:r>
              <a:rPr lang="en-US" altLang="zh-CN" sz="2000" b="0" i="0" dirty="0">
                <a:solidFill>
                  <a:srgbClr val="000000"/>
                </a:solidFill>
                <a:latin typeface="微软雅黑" pitchFamily="34" charset="0"/>
                <a:ea typeface="微软雅黑" pitchFamily="34" charset="-122"/>
                <a:cs typeface="微软雅黑" pitchFamily="34" charset="-120"/>
              </a:rPr>
              <a:t>；结合表可知，苏锡常都市圈是两圈一区中中心城市的地区生产总值占比最大的</a:t>
            </a:r>
            <a:r>
              <a:rPr lang="en-US" altLang="zh-CN" sz="2000" b="0" i="0">
                <a:solidFill>
                  <a:srgbClr val="000000"/>
                </a:solidFill>
                <a:latin typeface="微软雅黑" pitchFamily="34" charset="0"/>
                <a:ea typeface="微软雅黑" pitchFamily="34" charset="-122"/>
                <a:cs typeface="微软雅黑" pitchFamily="34" charset="-120"/>
              </a:rPr>
              <a:t>，可推测苏锡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常都市圈受上海辐射带动作用大</a:t>
            </a:r>
            <a:r>
              <a:rPr lang="en-US" altLang="zh-CN" sz="2000" b="0" i="0" dirty="0">
                <a:solidFill>
                  <a:srgbClr val="000000"/>
                </a:solidFill>
                <a:latin typeface="微软雅黑" pitchFamily="34" charset="0"/>
                <a:ea typeface="微软雅黑" pitchFamily="34" charset="-122"/>
                <a:cs typeface="微软雅黑" pitchFamily="34" charset="-120"/>
              </a:rPr>
              <a:t>，经济实力强；徐州作为淮海经济区的中心城市</a:t>
            </a:r>
            <a:r>
              <a:rPr lang="en-US" altLang="zh-CN" sz="2000" b="0" i="0">
                <a:solidFill>
                  <a:srgbClr val="000000"/>
                </a:solidFill>
                <a:latin typeface="微软雅黑" pitchFamily="34" charset="0"/>
                <a:ea typeface="微软雅黑" pitchFamily="34" charset="-122"/>
                <a:cs typeface="微软雅黑" pitchFamily="34" charset="-120"/>
              </a:rPr>
              <a:t>，是重要的铁路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枢纽</a:t>
            </a:r>
            <a:r>
              <a:rPr lang="en-US" altLang="zh-CN" sz="2000" b="0" i="0" dirty="0">
                <a:solidFill>
                  <a:srgbClr val="000000"/>
                </a:solidFill>
                <a:latin typeface="微软雅黑" pitchFamily="34" charset="0"/>
                <a:ea typeface="微软雅黑" pitchFamily="34" charset="-122"/>
                <a:cs typeface="微软雅黑" pitchFamily="34" charset="-120"/>
              </a:rPr>
              <a:t>，连接了南北和东西方向的交通，因此淮海经济区最突出的区位优势是交通便利。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M_4_BD.1_1#eac693d02?pid=02b250f77&amp;color=0,0,0&amp;vtp=1&amp;bt=1&amp;bbb=1&amp;hb=1"/>
          <p:cNvSpPr/>
          <p:nvPr/>
        </p:nvSpPr>
        <p:spPr>
          <a:xfrm>
            <a:off x="722376" y="100584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［北京2025·5］</a:t>
            </a:r>
            <a:r>
              <a:rPr lang="en-US" altLang="zh-CN" sz="2000" b="0" i="0" dirty="0">
                <a:solidFill>
                  <a:srgbClr val="000000"/>
                </a:solidFill>
                <a:latin typeface="Times New Roman" pitchFamily="34" charset="0"/>
                <a:ea typeface="KaiTi" pitchFamily="34" charset="-122"/>
                <a:cs typeface="Times New Roman" pitchFamily="34" charset="-120"/>
              </a:rPr>
              <a:t>2025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月开始</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北京引入新疆阿勒泰</a:t>
            </a:r>
            <a:r>
              <a:rPr lang="en-US" altLang="zh-CN" sz="2000" b="0" i="0" dirty="0">
                <a:solidFill>
                  <a:srgbClr val="000000"/>
                </a:solidFill>
                <a:latin typeface="Times New Roman" pitchFamily="34" charset="0"/>
                <a:ea typeface="KaiTi" pitchFamily="34" charset="-122"/>
                <a:cs typeface="Times New Roman" pitchFamily="34" charset="-120"/>
              </a:rPr>
              <a:t>（47.83°N，88.14°E</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哈密</a:t>
            </a:r>
          </a:p>
          <a:p>
            <a:pPr latinLnBrk="1">
              <a:lnSpc>
                <a:spcPts val="34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42.83°N，93.52°E）</a:t>
            </a:r>
            <a:r>
              <a:rPr lang="en-US" altLang="zh-CN" sz="2000" b="0" i="0" dirty="0">
                <a:solidFill>
                  <a:srgbClr val="000000"/>
                </a:solidFill>
                <a:latin typeface="微软雅黑" pitchFamily="34" charset="0"/>
                <a:ea typeface="楷体" pitchFamily="34" charset="-122"/>
                <a:cs typeface="微软雅黑" pitchFamily="34" charset="-120"/>
              </a:rPr>
              <a:t>等地的光伏绿电</a:t>
            </a:r>
            <a:r>
              <a:rPr lang="en-US" altLang="zh-CN" sz="2000" b="0" i="0" dirty="0">
                <a:solidFill>
                  <a:srgbClr val="000000"/>
                </a:solidFill>
                <a:latin typeface="Times New Roman" pitchFamily="34" charset="0"/>
                <a:ea typeface="KaiTi" pitchFamily="34" charset="-122"/>
                <a:cs typeface="Times New Roman" pitchFamily="34" charset="-120"/>
              </a:rPr>
              <a:t>。据此，回答下题。</a:t>
            </a:r>
            <a:endParaRPr lang="en-US" altLang="zh-CN" sz="2000" dirty="0"/>
          </a:p>
        </p:txBody>
      </p:sp>
      <p:sp>
        <p:nvSpPr>
          <p:cNvPr id="3" name="QC_5_BD.2_1#0a8a97c91?pid=eac693d02&amp;color=0,0,0&amp;vtp=1&amp;bbb=1"/>
          <p:cNvSpPr/>
          <p:nvPr/>
        </p:nvSpPr>
        <p:spPr>
          <a:xfrm>
            <a:off x="722376" y="19030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a:solidFill>
                  <a:srgbClr val="000000"/>
                </a:solidFill>
                <a:latin typeface="微软雅黑" pitchFamily="34" charset="0"/>
                <a:ea typeface="微软雅黑" pitchFamily="34" charset="-122"/>
                <a:cs typeface="微软雅黑" pitchFamily="34" charset="-120"/>
              </a:rPr>
              <a:t>绿电进京(</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3_1#0a8a97c91.bracket?pid=eac693d02&amp;color=0,0,0&amp;vpa=1&amp;vtp=1"/>
          <p:cNvSpPr/>
          <p:nvPr/>
        </p:nvSpPr>
        <p:spPr>
          <a:xfrm>
            <a:off x="2136839" y="190309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5_BD.2_2#0a8a97c91.choices?pid=eac693d02&amp;color=0,0,0&amp;vtp=1&amp;bbb=1"/>
          <p:cNvSpPr/>
          <p:nvPr/>
        </p:nvSpPr>
        <p:spPr>
          <a:xfrm>
            <a:off x="722376" y="2360295"/>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.增加新疆能源类型</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B.提升新疆用电需求</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C.延迟北京用电高峰</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.助力北京低碳发展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O_5_BD.35_1#76e984c18?pid=20512f517&amp;color=0,0,0&amp;vtp=1&amp;bt=1&amp;bbb=1&amp;hb=1"/>
          <p:cNvSpPr/>
          <p:nvPr/>
        </p:nvSpPr>
        <p:spPr>
          <a:xfrm>
            <a:off x="722376" y="100584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（2）依据南京都市圈和苏锡常都市圈的名称差异概括各自的空间结构</a:t>
            </a:r>
            <a:r>
              <a:rPr lang="en-US" altLang="zh-CN" sz="2000" b="0" i="0">
                <a:solidFill>
                  <a:srgbClr val="000000"/>
                </a:solidFill>
                <a:latin typeface="微软雅黑" pitchFamily="34" charset="0"/>
                <a:ea typeface="微软雅黑" pitchFamily="34" charset="-122"/>
                <a:cs typeface="微软雅黑" pitchFamily="34" charset="-120"/>
              </a:rPr>
              <a:t>，并简述淮海经济区的空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间特点</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O_5_AN.36_1#76e984c18?vop=1&amp;pid=20512f517&amp;color=0,0,0&amp;vtp=1&amp;bbb=1&amp;hb=1"/>
          <p:cNvSpPr/>
          <p:nvPr/>
        </p:nvSpPr>
        <p:spPr>
          <a:xfrm>
            <a:off x="722376" y="1916684"/>
            <a:ext cx="10753344" cy="22278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南京都市圈的中心城市为南京，南京都市圈呈单核心（同心圆）模式。（1分</a:t>
            </a:r>
            <a:r>
              <a:rPr lang="en-US" altLang="zh-CN" sz="2000" b="1" i="0">
                <a:solidFill>
                  <a:srgbClr val="00B050"/>
                </a:solidFill>
                <a:latin typeface="微软雅黑" pitchFamily="34" charset="0"/>
                <a:ea typeface="微软雅黑" pitchFamily="34" charset="-122"/>
                <a:cs typeface="微软雅黑" pitchFamily="34" charset="-120"/>
              </a:rPr>
              <a:t>）而苏锡常</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都市圈的中心城市是苏州</a:t>
            </a:r>
            <a:r>
              <a:rPr lang="en-US" altLang="zh-CN" sz="2000" b="1" i="0" dirty="0">
                <a:solidFill>
                  <a:srgbClr val="00B050"/>
                </a:solidFill>
                <a:latin typeface="微软雅黑" pitchFamily="34" charset="0"/>
                <a:ea typeface="微软雅黑" pitchFamily="34" charset="-122"/>
                <a:cs typeface="微软雅黑" pitchFamily="34" charset="-120"/>
              </a:rPr>
              <a:t>、无锡和常州，苏锡常都市圈呈多核心模式。（1分</a:t>
            </a:r>
            <a:r>
              <a:rPr lang="en-US" altLang="zh-CN" sz="2000" b="1" i="0">
                <a:solidFill>
                  <a:srgbClr val="00B050"/>
                </a:solidFill>
                <a:latin typeface="微软雅黑" pitchFamily="34" charset="0"/>
                <a:ea typeface="微软雅黑" pitchFamily="34" charset="-122"/>
                <a:cs typeface="微软雅黑" pitchFamily="34" charset="-120"/>
              </a:rPr>
              <a:t>）淮海经济区的空</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间特点</a:t>
            </a:r>
            <a:r>
              <a:rPr lang="en-US" altLang="zh-CN" sz="2000" b="1" i="0" dirty="0">
                <a:solidFill>
                  <a:srgbClr val="00B050"/>
                </a:solidFill>
                <a:latin typeface="微软雅黑" pitchFamily="34" charset="0"/>
                <a:ea typeface="微软雅黑" pitchFamily="34" charset="-122"/>
                <a:cs typeface="微软雅黑" pitchFamily="34" charset="-120"/>
              </a:rPr>
              <a:t>：淮海经济区属于跨省域的经济协作区；（2分）以徐州为区域中心城市</a:t>
            </a:r>
            <a:r>
              <a:rPr lang="en-US" altLang="zh-CN" sz="2000" b="1" i="0">
                <a:solidFill>
                  <a:srgbClr val="00B050"/>
                </a:solidFill>
                <a:latin typeface="微软雅黑" pitchFamily="34" charset="0"/>
                <a:ea typeface="微软雅黑" pitchFamily="34" charset="-122"/>
                <a:cs typeface="微软雅黑" pitchFamily="34" charset="-120"/>
              </a:rPr>
              <a:t>，东西向的陇海</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线和南北向的京沪线在此交会</a:t>
            </a:r>
            <a:r>
              <a:rPr lang="en-US" altLang="zh-CN" sz="2000" b="1" i="0" dirty="0">
                <a:solidFill>
                  <a:srgbClr val="00B050"/>
                </a:solidFill>
                <a:latin typeface="微软雅黑" pitchFamily="34" charset="0"/>
                <a:ea typeface="微软雅黑" pitchFamily="34" charset="-122"/>
                <a:cs typeface="微软雅黑" pitchFamily="34" charset="-120"/>
              </a:rPr>
              <a:t>，周边城市通过铁路等交通网紧密联系，形成一个跨省域的</a:t>
            </a:r>
            <a:r>
              <a:rPr lang="en-US" altLang="zh-CN" sz="2000" b="1" i="0">
                <a:solidFill>
                  <a:srgbClr val="00B050"/>
                </a:solidFill>
                <a:latin typeface="微软雅黑" pitchFamily="34" charset="0"/>
                <a:ea typeface="微软雅黑" pitchFamily="34" charset="-122"/>
                <a:cs typeface="微软雅黑" pitchFamily="34" charset="-120"/>
              </a:rPr>
              <a:t>、交通</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便利的经济一体化区域</a:t>
            </a:r>
            <a:r>
              <a:rPr lang="en-US" altLang="zh-CN" sz="2000" b="1" i="0" dirty="0">
                <a:solidFill>
                  <a:srgbClr val="00B050"/>
                </a:solidFill>
                <a:latin typeface="微软雅黑" pitchFamily="34" charset="0"/>
                <a:ea typeface="微软雅黑" pitchFamily="34" charset="-122"/>
                <a:cs typeface="微软雅黑"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O_5_AS.37_1#76e984c18?vop=1&amp;pid=20512f517&amp;color=0,0,0&amp;vtp=1&amp;bt=1&amp;bbb=1&amp;hb=1"/>
          <p:cNvSpPr/>
          <p:nvPr/>
        </p:nvSpPr>
        <p:spPr>
          <a:xfrm>
            <a:off x="722376" y="100584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本题考查都市圈空间结构特点。从南京都市圈和苏锡常都市圈的名称可看出</a:t>
            </a:r>
            <a:r>
              <a:rPr lang="en-US" altLang="zh-CN" sz="2000" b="0" i="0">
                <a:solidFill>
                  <a:srgbClr val="000000"/>
                </a:solidFill>
                <a:latin typeface="微软雅黑" pitchFamily="34" charset="0"/>
                <a:ea typeface="微软雅黑" pitchFamily="34" charset="-122"/>
                <a:cs typeface="微软雅黑" pitchFamily="34" charset="-120"/>
              </a:rPr>
              <a:t>，南京都市圈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以江苏省省会</a:t>
            </a:r>
            <a:r>
              <a:rPr lang="en-US" altLang="zh-CN" sz="2000" b="0" i="0" dirty="0">
                <a:solidFill>
                  <a:srgbClr val="000000"/>
                </a:solidFill>
                <a:latin typeface="微软雅黑" pitchFamily="34" charset="0"/>
                <a:ea typeface="微软雅黑" pitchFamily="34" charset="-122"/>
                <a:cs typeface="微软雅黑" pitchFamily="34" charset="-120"/>
              </a:rPr>
              <a:t>——南京命名，表明南京市是该区域的核心和关键，具有较强的辐射带动作用</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此南京都市圈的空间结构呈现单核心</a:t>
            </a:r>
            <a:r>
              <a:rPr lang="en-US" altLang="zh-CN" sz="2000" b="0" i="0" dirty="0">
                <a:solidFill>
                  <a:srgbClr val="000000"/>
                </a:solidFill>
                <a:latin typeface="微软雅黑" pitchFamily="34" charset="0"/>
                <a:ea typeface="微软雅黑" pitchFamily="34" charset="-122"/>
                <a:cs typeface="微软雅黑" pitchFamily="34" charset="-120"/>
              </a:rPr>
              <a:t>（同心圆）模式。苏锡常都市圈由苏州</a:t>
            </a:r>
            <a:r>
              <a:rPr lang="en-US" altLang="zh-CN" sz="2000" b="0" i="0">
                <a:solidFill>
                  <a:srgbClr val="000000"/>
                </a:solidFill>
                <a:latin typeface="微软雅黑" pitchFamily="34" charset="0"/>
                <a:ea typeface="微软雅黑" pitchFamily="34" charset="-122"/>
                <a:cs typeface="微软雅黑" pitchFamily="34" charset="-120"/>
              </a:rPr>
              <a:t>、无锡和常州三个城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市命名</a:t>
            </a:r>
            <a:r>
              <a:rPr lang="en-US" altLang="zh-CN" sz="2000" b="0" i="0" dirty="0">
                <a:solidFill>
                  <a:srgbClr val="000000"/>
                </a:solidFill>
                <a:latin typeface="微软雅黑" pitchFamily="34" charset="0"/>
                <a:ea typeface="微软雅黑" pitchFamily="34" charset="-122"/>
                <a:cs typeface="微软雅黑" pitchFamily="34" charset="-120"/>
              </a:rPr>
              <a:t>，表明这三个城市在区域内的地位相对均衡，经济实力和影响力相当</a:t>
            </a:r>
            <a:r>
              <a:rPr lang="en-US" altLang="zh-CN" sz="2000" b="0" i="0">
                <a:solidFill>
                  <a:srgbClr val="000000"/>
                </a:solidFill>
                <a:latin typeface="微软雅黑" pitchFamily="34" charset="0"/>
                <a:ea typeface="微软雅黑" pitchFamily="34" charset="-122"/>
                <a:cs typeface="微软雅黑" pitchFamily="34" charset="-120"/>
              </a:rPr>
              <a:t>，形成了多核心发展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的空间结构模式</a:t>
            </a:r>
            <a:r>
              <a:rPr lang="en-US" altLang="zh-CN" sz="2000" b="0" i="0" dirty="0">
                <a:solidFill>
                  <a:srgbClr val="000000"/>
                </a:solidFill>
                <a:latin typeface="微软雅黑" pitchFamily="34" charset="0"/>
                <a:ea typeface="微软雅黑" pitchFamily="34" charset="-122"/>
                <a:cs typeface="微软雅黑" pitchFamily="34" charset="-120"/>
              </a:rPr>
              <a:t>。淮海经济区的空间特点主要从地理位置和交通条件角度分析</a:t>
            </a:r>
            <a:r>
              <a:rPr lang="en-US" altLang="zh-CN" sz="2000" b="0" i="0">
                <a:solidFill>
                  <a:srgbClr val="000000"/>
                </a:solidFill>
                <a:latin typeface="微软雅黑" pitchFamily="34" charset="0"/>
                <a:ea typeface="微软雅黑" pitchFamily="34" charset="-122"/>
                <a:cs typeface="微软雅黑" pitchFamily="34" charset="-120"/>
              </a:rPr>
              <a:t>，淮海经济区地处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苏鲁豫皖四省交界区域</a:t>
            </a:r>
            <a:r>
              <a:rPr lang="en-US" altLang="zh-CN" sz="2000" b="0" i="0" dirty="0">
                <a:solidFill>
                  <a:srgbClr val="000000"/>
                </a:solidFill>
                <a:latin typeface="微软雅黑" pitchFamily="34" charset="0"/>
                <a:ea typeface="微软雅黑" pitchFamily="34" charset="-122"/>
                <a:cs typeface="微软雅黑" pitchFamily="34" charset="-120"/>
              </a:rPr>
              <a:t>，从图中可以看出，该区域的空间特点表现为跨省域的经济协作区</a:t>
            </a:r>
            <a:r>
              <a:rPr lang="en-US" altLang="zh-CN" sz="2000" b="0" i="0">
                <a:solidFill>
                  <a:srgbClr val="000000"/>
                </a:solidFill>
                <a:latin typeface="微软雅黑" pitchFamily="34" charset="0"/>
                <a:ea typeface="微软雅黑" pitchFamily="34" charset="-122"/>
                <a:cs typeface="微软雅黑" pitchFamily="34" charset="-120"/>
              </a:rPr>
              <a:t>，以徐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州为区域中心城市</a:t>
            </a:r>
            <a:r>
              <a:rPr lang="en-US" altLang="zh-CN" sz="2000" b="0" i="0" dirty="0">
                <a:solidFill>
                  <a:srgbClr val="000000"/>
                </a:solidFill>
                <a:latin typeface="微软雅黑" pitchFamily="34" charset="0"/>
                <a:ea typeface="微软雅黑" pitchFamily="34" charset="-122"/>
                <a:cs typeface="微软雅黑" pitchFamily="34" charset="-120"/>
              </a:rPr>
              <a:t>，周边城市（如商丘、菏泽、济宁等）围绕徐州形成一个经济协作圈</a:t>
            </a:r>
            <a:r>
              <a:rPr lang="en-US" altLang="zh-CN" sz="2000" b="0" i="0">
                <a:solidFill>
                  <a:srgbClr val="000000"/>
                </a:solidFill>
                <a:latin typeface="微软雅黑" pitchFamily="34" charset="0"/>
                <a:ea typeface="微软雅黑" pitchFamily="34" charset="-122"/>
                <a:cs typeface="微软雅黑" pitchFamily="34" charset="-120"/>
              </a:rPr>
              <a:t>；该区域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的城市分布较为分散</a:t>
            </a:r>
            <a:r>
              <a:rPr lang="en-US" altLang="zh-CN" sz="2000" b="0" i="0" dirty="0">
                <a:solidFill>
                  <a:srgbClr val="000000"/>
                </a:solidFill>
                <a:latin typeface="微软雅黑" pitchFamily="34" charset="0"/>
                <a:ea typeface="微软雅黑" pitchFamily="34" charset="-122"/>
                <a:cs typeface="微软雅黑" pitchFamily="34" charset="-120"/>
              </a:rPr>
              <a:t>，但通过铁路等交通网络实现了紧密联系，形成了一个跨省域的</a:t>
            </a:r>
            <a:r>
              <a:rPr lang="en-US" altLang="zh-CN" sz="2000" b="0" i="0">
                <a:solidFill>
                  <a:srgbClr val="000000"/>
                </a:solidFill>
                <a:latin typeface="微软雅黑" pitchFamily="34" charset="0"/>
                <a:ea typeface="微软雅黑" pitchFamily="34" charset="-122"/>
                <a:cs typeface="微软雅黑" pitchFamily="34" charset="-120"/>
              </a:rPr>
              <a:t>、交通便利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的经济一体化区域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B_5_BD.38_1#bd1295957?pid=20512f517&amp;color=0,0,0&amp;vtp=1&amp;bt=1&amp;bbb=1&amp;hb=1"/>
          <p:cNvSpPr/>
          <p:nvPr/>
        </p:nvSpPr>
        <p:spPr>
          <a:xfrm>
            <a:off x="722376" y="1005840"/>
            <a:ext cx="10753344" cy="3624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（3）为共建卓越的全球城市区域，两圈一区发展可采取的主要措施有：①</a:t>
            </a:r>
            <a:r>
              <a:rPr lang="en-US" altLang="zh-CN" sz="2000" b="0" i="0">
                <a:solidFill>
                  <a:srgbClr val="000000"/>
                </a:solidFill>
                <a:latin typeface="微软雅黑" pitchFamily="34" charset="0"/>
                <a:ea typeface="微软雅黑" pitchFamily="34" charset="-122"/>
                <a:cs typeface="微软雅黑" pitchFamily="34" charset="-120"/>
              </a:rPr>
              <a:t>提升中心城市能级；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打破行政区划壁垒；③提高省会城市首位度；④推动城市间深度融合；⑤</a:t>
            </a:r>
            <a:r>
              <a:rPr lang="en-US" altLang="zh-CN" sz="2000" b="0" i="0">
                <a:solidFill>
                  <a:srgbClr val="000000"/>
                </a:solidFill>
                <a:latin typeface="微软雅黑" pitchFamily="34" charset="0"/>
                <a:ea typeface="微软雅黑" pitchFamily="34" charset="-122"/>
                <a:cs typeface="微软雅黑" pitchFamily="34" charset="-120"/>
              </a:rPr>
              <a:t>提高区域城镇化水平；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微软雅黑" pitchFamily="34" charset="-122"/>
                <a:cs typeface="微软雅黑" pitchFamily="34" charset="-120"/>
              </a:rPr>
              <a:t>避免城市间同质化竞争。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请根据两圈一区的发展情况</a:t>
            </a:r>
            <a:r>
              <a:rPr lang="en-US" altLang="zh-CN" sz="2000" b="0" i="0" dirty="0">
                <a:solidFill>
                  <a:srgbClr val="000000"/>
                </a:solidFill>
                <a:latin typeface="微软雅黑" pitchFamily="34" charset="0"/>
                <a:ea typeface="微软雅黑" pitchFamily="34" charset="-122"/>
                <a:cs typeface="微软雅黑" pitchFamily="34" charset="-120"/>
              </a:rPr>
              <a:t>，选择各自优先采取的措施（填写上述主要措施对应的序号</a:t>
            </a:r>
            <a:r>
              <a:rPr lang="en-US" altLang="zh-CN" sz="2000" b="0" i="0">
                <a:solidFill>
                  <a:srgbClr val="000000"/>
                </a:solidFill>
                <a:latin typeface="微软雅黑" pitchFamily="34" charset="0"/>
                <a:ea typeface="微软雅黑" pitchFamily="34" charset="-122"/>
                <a:cs typeface="微软雅黑" pitchFamily="34" charset="-120"/>
              </a:rPr>
              <a:t>，每个序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号限填一次</a:t>
            </a:r>
            <a:r>
              <a:rPr lang="en-US" altLang="zh-CN" sz="2000" b="0" i="0" dirty="0">
                <a:solidFill>
                  <a:srgbClr val="000000"/>
                </a:solidFill>
                <a:latin typeface="微软雅黑" pitchFamily="34" charset="0"/>
                <a:ea typeface="微软雅黑" pitchFamily="34" charset="-122"/>
                <a:cs typeface="微软雅黑" pitchFamily="34" charset="-120"/>
              </a:rPr>
              <a:t>，每空限填一个）。（6分）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南京都市圈：</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苏锡常都市圈：</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淮海经济区：</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39_1#bd1295957.blank?pid=20512f517&amp;color=0,0,0&amp;vpa=12&amp;vtp=1"/>
          <p:cNvSpPr/>
          <p:nvPr/>
        </p:nvSpPr>
        <p:spPr>
          <a:xfrm>
            <a:off x="2255901" y="3279140"/>
            <a:ext cx="438150" cy="418084"/>
          </a:xfrm>
          <a:prstGeom prst="rect">
            <a:avLst/>
          </a:prstGeom>
          <a:noFill/>
          <a:ln/>
        </p:spPr>
        <p:txBody>
          <a:bodyPr wrap="none" lIns="0" tIns="0" rIns="0" bIns="0" rtlCol="0" anchor="t"/>
          <a:lstStyle/>
          <a:p>
            <a:pPr algn="ctr" latinLnBrk="1">
              <a:lnSpc>
                <a:spcPts val="3700"/>
              </a:lnSpc>
            </a:pPr>
            <a:r>
              <a:rPr lang="en-US" altLang="zh-CN" sz="2000" b="1" i="0" dirty="0">
                <a:solidFill>
                  <a:srgbClr val="00B050"/>
                </a:solidFill>
                <a:latin typeface="微软雅黑" pitchFamily="34" charset="0"/>
                <a:ea typeface="微软雅黑" pitchFamily="34" charset="-122"/>
                <a:cs typeface="微软雅黑" pitchFamily="34" charset="-120"/>
              </a:rPr>
              <a:t>②</a:t>
            </a:r>
            <a:endParaRPr lang="en-US" altLang="zh-CN" sz="2000" dirty="0"/>
          </a:p>
        </p:txBody>
      </p:sp>
      <p:sp>
        <p:nvSpPr>
          <p:cNvPr id="4" name="QB_5_AN.40_1#bd1295957.blank?pid=20512f517&amp;color=0,0,0&amp;vpa=13&amp;vtp=1"/>
          <p:cNvSpPr/>
          <p:nvPr/>
        </p:nvSpPr>
        <p:spPr>
          <a:xfrm>
            <a:off x="3017901" y="3279140"/>
            <a:ext cx="438150" cy="418084"/>
          </a:xfrm>
          <a:prstGeom prst="rect">
            <a:avLst/>
          </a:prstGeom>
          <a:noFill/>
          <a:ln/>
        </p:spPr>
        <p:txBody>
          <a:bodyPr wrap="none" lIns="0" tIns="0" rIns="0" bIns="0" rtlCol="0" anchor="t"/>
          <a:lstStyle/>
          <a:p>
            <a:pPr algn="ctr" latinLnBrk="1">
              <a:lnSpc>
                <a:spcPts val="3700"/>
              </a:lnSpc>
            </a:pPr>
            <a:r>
              <a:rPr lang="en-US" altLang="zh-CN" sz="2000" b="1" i="0" dirty="0">
                <a:solidFill>
                  <a:srgbClr val="00B050"/>
                </a:solidFill>
                <a:latin typeface="微软雅黑" pitchFamily="34" charset="0"/>
                <a:ea typeface="微软雅黑" pitchFamily="34" charset="-122"/>
                <a:cs typeface="微软雅黑" pitchFamily="34" charset="-120"/>
              </a:rPr>
              <a:t>③</a:t>
            </a:r>
            <a:endParaRPr lang="en-US" altLang="zh-CN" sz="2000" dirty="0"/>
          </a:p>
        </p:txBody>
      </p:sp>
      <p:sp>
        <p:nvSpPr>
          <p:cNvPr id="5" name="QB_5_AN.41_1#bd1295957.blank?pid=20512f517&amp;color=0,0,0&amp;vpa=14&amp;vtp=1"/>
          <p:cNvSpPr/>
          <p:nvPr/>
        </p:nvSpPr>
        <p:spPr>
          <a:xfrm>
            <a:off x="2509901" y="3749040"/>
            <a:ext cx="438150" cy="418084"/>
          </a:xfrm>
          <a:prstGeom prst="rect">
            <a:avLst/>
          </a:prstGeom>
          <a:noFill/>
          <a:ln/>
        </p:spPr>
        <p:txBody>
          <a:bodyPr wrap="none" lIns="0" tIns="0" rIns="0" bIns="0" rtlCol="0" anchor="t"/>
          <a:lstStyle/>
          <a:p>
            <a:pPr algn="ctr" latinLnBrk="1">
              <a:lnSpc>
                <a:spcPts val="3700"/>
              </a:lnSpc>
            </a:pPr>
            <a:r>
              <a:rPr lang="en-US" altLang="zh-CN" sz="2000" b="1" i="0" dirty="0">
                <a:solidFill>
                  <a:srgbClr val="00B050"/>
                </a:solidFill>
                <a:latin typeface="微软雅黑" pitchFamily="34" charset="0"/>
                <a:ea typeface="微软雅黑" pitchFamily="34" charset="-122"/>
                <a:cs typeface="微软雅黑" pitchFamily="34" charset="-120"/>
              </a:rPr>
              <a:t>④</a:t>
            </a:r>
            <a:endParaRPr lang="en-US" altLang="zh-CN" sz="2000" dirty="0"/>
          </a:p>
        </p:txBody>
      </p:sp>
      <p:sp>
        <p:nvSpPr>
          <p:cNvPr id="6" name="QB_5_AN.42_1#bd1295957.blank?pid=20512f517&amp;color=0,0,0&amp;vpa=15&amp;vtp=1"/>
          <p:cNvSpPr/>
          <p:nvPr/>
        </p:nvSpPr>
        <p:spPr>
          <a:xfrm>
            <a:off x="3271901" y="3749040"/>
            <a:ext cx="438150" cy="418084"/>
          </a:xfrm>
          <a:prstGeom prst="rect">
            <a:avLst/>
          </a:prstGeom>
          <a:noFill/>
          <a:ln/>
        </p:spPr>
        <p:txBody>
          <a:bodyPr wrap="none" lIns="0" tIns="0" rIns="0" bIns="0" rtlCol="0" anchor="t"/>
          <a:lstStyle/>
          <a:p>
            <a:pPr algn="ctr" latinLnBrk="1">
              <a:lnSpc>
                <a:spcPts val="3700"/>
              </a:lnSpc>
            </a:pPr>
            <a:r>
              <a:rPr lang="en-US" altLang="zh-CN" sz="2000" b="1" i="0" dirty="0">
                <a:solidFill>
                  <a:srgbClr val="00B050"/>
                </a:solidFill>
                <a:latin typeface="微软雅黑" pitchFamily="34" charset="0"/>
                <a:ea typeface="微软雅黑" pitchFamily="34" charset="-122"/>
                <a:cs typeface="微软雅黑" pitchFamily="34" charset="-120"/>
              </a:rPr>
              <a:t>⑥</a:t>
            </a:r>
            <a:endParaRPr lang="en-US" altLang="zh-CN" sz="2000" dirty="0"/>
          </a:p>
        </p:txBody>
      </p:sp>
      <p:sp>
        <p:nvSpPr>
          <p:cNvPr id="7" name="QB_5_AN.43_1#bd1295957.blank?pid=20512f517&amp;color=0,0,0&amp;vpa=16&amp;vtp=1"/>
          <p:cNvSpPr/>
          <p:nvPr/>
        </p:nvSpPr>
        <p:spPr>
          <a:xfrm>
            <a:off x="2255901" y="4187190"/>
            <a:ext cx="438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①</a:t>
            </a:r>
            <a:endParaRPr lang="en-US" altLang="zh-CN" sz="2000" dirty="0"/>
          </a:p>
        </p:txBody>
      </p:sp>
      <p:sp>
        <p:nvSpPr>
          <p:cNvPr id="8" name="QB_5_AN.44_1#bd1295957.blank?pid=20512f517&amp;color=0,0,0&amp;vpa=17&amp;vtp=1"/>
          <p:cNvSpPr/>
          <p:nvPr/>
        </p:nvSpPr>
        <p:spPr>
          <a:xfrm>
            <a:off x="3017901" y="4187190"/>
            <a:ext cx="438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bg/>
                                          </p:spTgt>
                                        </p:tgtEl>
                                        <p:attrNameLst>
                                          <p:attrName>style.visibility</p:attrName>
                                        </p:attrNameLst>
                                      </p:cBhvr>
                                      <p:to>
                                        <p:strVal val="visible"/>
                                      </p:to>
                                    </p:set>
                                    <p:animEffect transition="in" filter="fade">
                                      <p:cBhvr>
                                        <p:cTn id="47" dur="500"/>
                                        <p:tgtEl>
                                          <p:spTgt spid="8">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xEl>
                                              <p:pRg st="0" end="0"/>
                                            </p:txEl>
                                          </p:spTgt>
                                        </p:tgtEl>
                                        <p:attrNameLst>
                                          <p:attrName>style.visibility</p:attrName>
                                        </p:attrNameLst>
                                      </p:cBhvr>
                                      <p:to>
                                        <p:strVal val="visible"/>
                                      </p:to>
                                    </p:set>
                                    <p:animEffect transition="in" filter="fade">
                                      <p:cBhvr>
                                        <p:cTn id="5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P spid="8"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5_AS.45_1#bd1295957?vop=1&amp;pid=20512f517&amp;color=0,0,0&amp;vtp=1&amp;bt=1&amp;bbb=1&amp;hb=1"/>
          <p:cNvSpPr/>
          <p:nvPr/>
        </p:nvSpPr>
        <p:spPr>
          <a:xfrm>
            <a:off x="722376" y="100584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本题考查都市圈发展措施。据表可知</a:t>
            </a:r>
            <a:r>
              <a:rPr lang="en-US" altLang="zh-CN" sz="2000" b="0" i="0">
                <a:solidFill>
                  <a:srgbClr val="000000"/>
                </a:solidFill>
                <a:latin typeface="微软雅黑" pitchFamily="34" charset="0"/>
                <a:ea typeface="微软雅黑" pitchFamily="34" charset="-122"/>
                <a:cs typeface="微软雅黑" pitchFamily="34" charset="-120"/>
              </a:rPr>
              <a:t>，南京都市圈的中心城市的地区生产总值占比不如苏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锡常都市圈</a:t>
            </a:r>
            <a:r>
              <a:rPr lang="en-US" altLang="zh-CN" sz="2000" b="0" i="0" dirty="0">
                <a:solidFill>
                  <a:srgbClr val="000000"/>
                </a:solidFill>
                <a:latin typeface="微软雅黑" pitchFamily="34" charset="0"/>
                <a:ea typeface="微软雅黑" pitchFamily="34" charset="-122"/>
                <a:cs typeface="微软雅黑" pitchFamily="34" charset="-120"/>
              </a:rPr>
              <a:t>，因此南京都市圈需要提高省会城市的首位度；南京都市圈跨越江苏和安徽两省</a:t>
            </a:r>
            <a:r>
              <a:rPr lang="en-US" altLang="zh-CN" sz="2000" b="0" i="0">
                <a:solidFill>
                  <a:srgbClr val="000000"/>
                </a:solidFill>
                <a:latin typeface="微软雅黑" pitchFamily="34" charset="0"/>
                <a:ea typeface="微软雅黑" pitchFamily="34" charset="-122"/>
                <a:cs typeface="微软雅黑" pitchFamily="34" charset="-120"/>
              </a:rPr>
              <a:t>，因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此需要打破行政区划壁垒</a:t>
            </a:r>
            <a:r>
              <a:rPr lang="en-US" altLang="zh-CN" sz="2000" b="0" i="0" dirty="0">
                <a:solidFill>
                  <a:srgbClr val="000000"/>
                </a:solidFill>
                <a:latin typeface="微软雅黑" pitchFamily="34" charset="0"/>
                <a:ea typeface="微软雅黑" pitchFamily="34" charset="-122"/>
                <a:cs typeface="微软雅黑" pitchFamily="34" charset="-120"/>
              </a:rPr>
              <a:t>，尤其是涉及苏皖交界的城市，因此南京都市圈采取的措施对应</a:t>
            </a:r>
            <a:r>
              <a:rPr lang="en-US" altLang="zh-CN" sz="2000" b="0" i="0">
                <a:solidFill>
                  <a:srgbClr val="000000"/>
                </a:solidFill>
                <a:latin typeface="微软雅黑" pitchFamily="34" charset="0"/>
                <a:ea typeface="微软雅黑" pitchFamily="34" charset="-122"/>
                <a:cs typeface="微软雅黑" pitchFamily="34" charset="-120"/>
              </a:rPr>
              <a:t>②③。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苏锡常都市圈中的苏州</a:t>
            </a:r>
            <a:r>
              <a:rPr lang="en-US" altLang="zh-CN" sz="2000" b="0" i="0" dirty="0">
                <a:solidFill>
                  <a:srgbClr val="000000"/>
                </a:solidFill>
                <a:latin typeface="微软雅黑" pitchFamily="34" charset="0"/>
                <a:ea typeface="微软雅黑" pitchFamily="34" charset="-122"/>
                <a:cs typeface="微软雅黑" pitchFamily="34" charset="-120"/>
              </a:rPr>
              <a:t>、无锡、常州三地地域相邻，需要加强城市间的产业、</a:t>
            </a:r>
            <a:r>
              <a:rPr lang="en-US" altLang="zh-CN" sz="2000" b="0" i="0">
                <a:solidFill>
                  <a:srgbClr val="000000"/>
                </a:solidFill>
                <a:latin typeface="微软雅黑" pitchFamily="34" charset="0"/>
                <a:ea typeface="微软雅黑" pitchFamily="34" charset="-122"/>
                <a:cs typeface="微软雅黑" pitchFamily="34" charset="-120"/>
              </a:rPr>
              <a:t>交通等深度融合、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协同发展</a:t>
            </a:r>
            <a:r>
              <a:rPr lang="en-US" altLang="zh-CN" sz="2000" b="0" i="0" dirty="0">
                <a:solidFill>
                  <a:srgbClr val="000000"/>
                </a:solidFill>
                <a:latin typeface="微软雅黑" pitchFamily="34" charset="0"/>
                <a:ea typeface="微软雅黑" pitchFamily="34" charset="-122"/>
                <a:cs typeface="微软雅黑" pitchFamily="34" charset="-120"/>
              </a:rPr>
              <a:t>；在长三角区域一体化发展背景下，苏州、无锡</a:t>
            </a:r>
            <a:r>
              <a:rPr lang="en-US" altLang="zh-CN" sz="2000" b="0" i="0">
                <a:solidFill>
                  <a:srgbClr val="000000"/>
                </a:solidFill>
                <a:latin typeface="微软雅黑" pitchFamily="34" charset="0"/>
                <a:ea typeface="微软雅黑" pitchFamily="34" charset="-122"/>
                <a:cs typeface="微软雅黑" pitchFamily="34" charset="-120"/>
              </a:rPr>
              <a:t>、常州三市在产业发展定位上的趋同容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易导致同质化竞争</a:t>
            </a:r>
            <a:r>
              <a:rPr lang="en-US" altLang="zh-CN" sz="2000" b="0" i="0" dirty="0">
                <a:solidFill>
                  <a:srgbClr val="000000"/>
                </a:solidFill>
                <a:latin typeface="微软雅黑" pitchFamily="34" charset="0"/>
                <a:ea typeface="微软雅黑" pitchFamily="34" charset="-122"/>
                <a:cs typeface="微软雅黑" pitchFamily="34" charset="-120"/>
              </a:rPr>
              <a:t>，因此苏锡常都市圈采取的措施对应④⑥</a:t>
            </a:r>
            <a:r>
              <a:rPr lang="en-US" altLang="zh-CN" sz="2000" b="0" i="0">
                <a:solidFill>
                  <a:srgbClr val="000000"/>
                </a:solidFill>
                <a:latin typeface="微软雅黑" pitchFamily="34" charset="0"/>
                <a:ea typeface="微软雅黑" pitchFamily="34" charset="-122"/>
                <a:cs typeface="微软雅黑" pitchFamily="34" charset="-120"/>
              </a:rPr>
              <a:t>。淮海经济区应加快徐州区域中心城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市建设</a:t>
            </a:r>
            <a:r>
              <a:rPr lang="en-US" altLang="zh-CN" sz="2000" b="0" i="0" dirty="0">
                <a:solidFill>
                  <a:srgbClr val="000000"/>
                </a:solidFill>
                <a:latin typeface="微软雅黑" pitchFamily="34" charset="0"/>
                <a:ea typeface="微软雅黑" pitchFamily="34" charset="-122"/>
                <a:cs typeface="微软雅黑" pitchFamily="34" charset="-120"/>
              </a:rPr>
              <a:t>，推动现代物流、金融、科技、商贸、文化旅游等现代服务业升级</a:t>
            </a:r>
            <a:r>
              <a:rPr lang="en-US" altLang="zh-CN" sz="2000" b="0" i="0">
                <a:solidFill>
                  <a:srgbClr val="000000"/>
                </a:solidFill>
                <a:latin typeface="微软雅黑" pitchFamily="34" charset="0"/>
                <a:ea typeface="微软雅黑" pitchFamily="34" charset="-122"/>
                <a:cs typeface="微软雅黑" pitchFamily="34" charset="-120"/>
              </a:rPr>
              <a:t>，提升徐州作为淮海经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济区中心城市的能级</a:t>
            </a:r>
            <a:r>
              <a:rPr lang="en-US" altLang="zh-CN" sz="2000" b="0" i="0" dirty="0">
                <a:solidFill>
                  <a:srgbClr val="000000"/>
                </a:solidFill>
                <a:latin typeface="微软雅黑" pitchFamily="34" charset="0"/>
                <a:ea typeface="微软雅黑" pitchFamily="34" charset="-122"/>
                <a:cs typeface="微软雅黑" pitchFamily="34" charset="-120"/>
              </a:rPr>
              <a:t>；加强徐州对周边城市的辐射带动作用及人口吸引力</a:t>
            </a:r>
            <a:r>
              <a:rPr lang="en-US" altLang="zh-CN" sz="2000" b="0" i="0">
                <a:solidFill>
                  <a:srgbClr val="000000"/>
                </a:solidFill>
                <a:latin typeface="微软雅黑" pitchFamily="34" charset="0"/>
                <a:ea typeface="微软雅黑" pitchFamily="34" charset="-122"/>
                <a:cs typeface="微软雅黑" pitchFamily="34" charset="-120"/>
              </a:rPr>
              <a:t>;结合表可看出淮海经济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区的城镇化水平最低</a:t>
            </a:r>
            <a:r>
              <a:rPr lang="en-US" altLang="zh-CN" sz="2000" b="0" i="0" dirty="0">
                <a:solidFill>
                  <a:srgbClr val="000000"/>
                </a:solidFill>
                <a:latin typeface="微软雅黑" pitchFamily="34" charset="0"/>
                <a:ea typeface="微软雅黑" pitchFamily="34" charset="-122"/>
                <a:cs typeface="微软雅黑" pitchFamily="34" charset="-120"/>
              </a:rPr>
              <a:t>，因此需要提升区域城镇化水平，来促进人员和资源流动</a:t>
            </a:r>
            <a:r>
              <a:rPr lang="en-US" altLang="zh-CN" sz="2000" b="0" i="0">
                <a:solidFill>
                  <a:srgbClr val="000000"/>
                </a:solidFill>
                <a:latin typeface="微软雅黑" pitchFamily="34" charset="0"/>
                <a:ea typeface="微软雅黑" pitchFamily="34" charset="-122"/>
                <a:cs typeface="微软雅黑" pitchFamily="34" charset="-120"/>
              </a:rPr>
              <a:t>，因此淮海经济区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采取的措施对应</a:t>
            </a:r>
            <a:r>
              <a:rPr lang="en-US" altLang="zh-CN" sz="2000" b="0" i="0" dirty="0">
                <a:solidFill>
                  <a:srgbClr val="000000"/>
                </a:solidFill>
                <a:latin typeface="微软雅黑" pitchFamily="34" charset="0"/>
                <a:ea typeface="微软雅黑" pitchFamily="34" charset="-122"/>
                <a:cs typeface="微软雅黑" pitchFamily="34" charset="-120"/>
              </a:rPr>
              <a:t>①⑤。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5_AS.45_2#bd1295957?vop=1&amp;pid=20512f517&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情境解读</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中心城市的优势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中心城市在产业基础</a:t>
            </a:r>
            <a:r>
              <a:rPr lang="en-US" altLang="zh-CN" sz="2000" b="0" i="0" dirty="0">
                <a:solidFill>
                  <a:srgbClr val="000000"/>
                </a:solidFill>
                <a:latin typeface="微软雅黑" pitchFamily="34" charset="0"/>
                <a:ea typeface="微软雅黑" pitchFamily="34" charset="-122"/>
                <a:cs typeface="微软雅黑" pitchFamily="34" charset="-120"/>
              </a:rPr>
              <a:t>、生产要素、市场规模、科学技术、基础设施等各方面具有绝对优势</a:t>
            </a:r>
            <a:r>
              <a:rPr lang="en-US" altLang="zh-CN" sz="2000" b="0" i="0">
                <a:solidFill>
                  <a:srgbClr val="000000"/>
                </a:solidFill>
                <a:latin typeface="微软雅黑" pitchFamily="34" charset="0"/>
                <a:ea typeface="微软雅黑" pitchFamily="34" charset="-122"/>
                <a:cs typeface="微软雅黑" pitchFamily="34" charset="-120"/>
              </a:rPr>
              <a:t>。城市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的辐射功能主要通过产业</a:t>
            </a:r>
            <a:r>
              <a:rPr lang="en-US" altLang="zh-CN" sz="2000" b="0" i="0" dirty="0">
                <a:solidFill>
                  <a:srgbClr val="000000"/>
                </a:solidFill>
                <a:latin typeface="微软雅黑" pitchFamily="34" charset="0"/>
                <a:ea typeface="微软雅黑" pitchFamily="34" charset="-122"/>
                <a:cs typeface="微软雅黑" pitchFamily="34" charset="-120"/>
              </a:rPr>
              <a:t>、资本、科学技术、人才、信息等要素对区域发展产生影响</a:t>
            </a:r>
            <a:r>
              <a:rPr lang="en-US" altLang="zh-CN" sz="2000" b="0" i="0">
                <a:solidFill>
                  <a:srgbClr val="000000"/>
                </a:solidFill>
                <a:latin typeface="微软雅黑" pitchFamily="34" charset="0"/>
                <a:ea typeface="微软雅黑" pitchFamily="34" charset="-122"/>
                <a:cs typeface="微软雅黑" pitchFamily="34" charset="-120"/>
              </a:rPr>
              <a:t>，实现的媒</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介主要有交通网</a:t>
            </a:r>
            <a:r>
              <a:rPr lang="en-US" altLang="zh-CN" sz="2000" b="0" i="0" dirty="0">
                <a:solidFill>
                  <a:srgbClr val="000000"/>
                </a:solidFill>
                <a:latin typeface="微软雅黑" pitchFamily="34" charset="0"/>
                <a:ea typeface="微软雅黑" pitchFamily="34" charset="-122"/>
                <a:cs typeface="微软雅黑" pitchFamily="34" charset="-120"/>
              </a:rPr>
              <a:t>、信息网、关系网等。</a:t>
            </a:r>
            <a:r>
              <a:rPr lang="en-US" altLang="zh-CN" sz="2000" b="0" i="0">
                <a:solidFill>
                  <a:srgbClr val="000000"/>
                </a:solidFill>
                <a:latin typeface="微软雅黑" pitchFamily="34" charset="0"/>
                <a:ea typeface="微软雅黑" pitchFamily="34" charset="-122"/>
                <a:cs typeface="微软雅黑" pitchFamily="34" charset="-120"/>
              </a:rPr>
              <a:t>大城市的辐射带动作用在高考中主要考查城市的辐射功能、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影响城市辐射功能的因素以及城市的辐射带动作用。其考查趋势一般会与城市可持续发展或者区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域产业相结合</a:t>
            </a:r>
            <a:r>
              <a:rPr lang="en-US" altLang="zh-CN" sz="2000" b="0" i="0" dirty="0">
                <a:solidFill>
                  <a:srgbClr val="000000"/>
                </a:solidFill>
                <a:latin typeface="微软雅黑" pitchFamily="34" charset="0"/>
                <a:ea typeface="微软雅黑" pitchFamily="34" charset="-122"/>
                <a:cs typeface="微软雅黑" pitchFamily="34" charset="-120"/>
              </a:rPr>
              <a:t>，需要学生具备一定的区域认知和综合思维等地理核心素养。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95016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O_4_BD.46_1#66e053daa?pid=02b250f77&amp;color=0,0,0&amp;vtp=1&amp;bt=1&amp;bbb=1&amp;hb=1"/>
          <p:cNvSpPr/>
          <p:nvPr/>
        </p:nvSpPr>
        <p:spPr>
          <a:xfrm>
            <a:off x="722376" y="1005840"/>
            <a:ext cx="10753344" cy="17702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a:t>
            </a:r>
            <a:r>
              <a:rPr lang="en-US" altLang="zh-CN" sz="2000" b="0" i="0" dirty="0">
                <a:solidFill>
                  <a:srgbClr val="000000"/>
                </a:solidFill>
                <a:latin typeface="仿宋" pitchFamily="34" charset="0"/>
                <a:ea typeface="仿宋" pitchFamily="34" charset="-122"/>
                <a:cs typeface="仿宋" pitchFamily="34" charset="-120"/>
              </a:rPr>
              <a:t>［浙江2023年6月·27（3）］</a:t>
            </a:r>
            <a:r>
              <a:rPr lang="en-US" altLang="zh-CN" sz="2000" b="0" i="0" dirty="0">
                <a:solidFill>
                  <a:srgbClr val="000000"/>
                </a:solidFill>
                <a:latin typeface="微软雅黑" pitchFamily="34" charset="0"/>
                <a:ea typeface="微软雅黑" pitchFamily="34" charset="-122"/>
                <a:cs typeface="微软雅黑" pitchFamily="34" charset="-120"/>
              </a:rPr>
              <a:t>阅读材料，完成下列问题。（6分）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1"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黄河上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中游蒸发的水汽会随大气环流输送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并在沿途形成降水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径流深度是单位流域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面积上的径流总量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近年来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人类活动对黄河流域径流深度变化影响显著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1" i="0">
                <a:solidFill>
                  <a:srgbClr val="000000"/>
                </a:solidFill>
                <a:latin typeface="微软雅黑" pitchFamily="34" charset="0"/>
                <a:ea typeface="微软雅黑" pitchFamily="34" charset="-122"/>
                <a:cs typeface="微软雅黑" pitchFamily="34" charset="-120"/>
              </a:rPr>
              <a:t>材料二</a:t>
            </a:r>
            <a:r>
              <a:rPr lang="en-US" altLang="zh-CN" sz="2000" b="1"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楷体" pitchFamily="34" charset="-122"/>
                <a:cs typeface="微软雅黑" pitchFamily="34" charset="-120"/>
              </a:rPr>
              <a:t>为黄河中上游流域略图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图</a:t>
            </a:r>
            <a:r>
              <a:rPr lang="en-US" altLang="zh-CN" sz="2000" b="0" i="0" dirty="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楷体" pitchFamily="34" charset="-122"/>
                <a:cs typeface="微软雅黑" pitchFamily="34" charset="-120"/>
              </a:rPr>
              <a:t>为黄河中游两个时期径流深度空间分布示意图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pic>
        <p:nvPicPr>
          <p:cNvPr id="2" name="QO_4_BD.46_3#66e053daa?iti=1&amp;htil=1&amp;pid=02b250f77&amp;color=0,0,0&amp;mp=1&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32104" y="1316736"/>
            <a:ext cx="6345936" cy="41513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3" name="QO_4_BD.46_4#66e053daa?iti=2&amp;htil=1&amp;pid=02b250f77&amp;color=0,0,0&amp;mp=1&amp;tib=255,255,255&amp;vtp=1&amp;bt=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055864" y="1005840"/>
            <a:ext cx="2660904" cy="4462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46_5#66e053daa?iti=1&amp;htil=1&amp;pid=02b250f77&amp;color=0,0,0&amp;mp=1&amp;vtp=1"/>
          <p:cNvSpPr/>
          <p:nvPr/>
        </p:nvSpPr>
        <p:spPr>
          <a:xfrm>
            <a:off x="3906647" y="5595112"/>
            <a:ext cx="196850"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a</a:t>
            </a:r>
            <a:endParaRPr lang="en-US" altLang="zh-CN" sz="2000" dirty="0"/>
          </a:p>
        </p:txBody>
      </p:sp>
      <p:sp>
        <p:nvSpPr>
          <p:cNvPr id="5" name="QO_4_BD.46_6#66e053daa?iti=2&amp;htil=1&amp;pid=02b250f77&amp;color=0,0,0&amp;mp=1&amp;vtp=1"/>
          <p:cNvSpPr/>
          <p:nvPr/>
        </p:nvSpPr>
        <p:spPr>
          <a:xfrm>
            <a:off x="9276779" y="5595112"/>
            <a:ext cx="219075" cy="812800"/>
          </a:xfrm>
          <a:prstGeom prst="rect">
            <a:avLst/>
          </a:prstGeom>
          <a:noFill/>
          <a:ln/>
        </p:spPr>
        <p:txBody>
          <a:bodyPr wrap="square" lIns="0" tIns="0" rIns="0" bIns="0" rtlCol="0" anchor="t"/>
          <a:lstStyle/>
          <a:p>
            <a:pPr algn="ctr" latinLnBrk="1">
              <a:lnSpc>
                <a:spcPct val="150000"/>
              </a:lnSpc>
            </a:pP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2000" dirty="0"/>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O_4_BD.46_7#66e053daa?pid=02b250f77&amp;color=0,0,0&amp;mp=1&amp;vtp=1&amp;bt=1&amp;bbb=1&amp;hb=1"/>
          <p:cNvSpPr/>
          <p:nvPr/>
        </p:nvSpPr>
        <p:spPr>
          <a:xfrm>
            <a:off x="722376" y="96926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有专家认为，“南水北调”西线引水有利于黄河中上游流域的种植业发展。你是否赞同</a:t>
            </a:r>
            <a:r>
              <a:rPr lang="en-US" altLang="zh-CN" sz="2000" b="0" i="0">
                <a:solidFill>
                  <a:srgbClr val="000000"/>
                </a:solidFill>
                <a:latin typeface="微软雅黑" pitchFamily="34" charset="0"/>
                <a:ea typeface="微软雅黑" pitchFamily="34" charset="-122"/>
                <a:cs typeface="微软雅黑" pitchFamily="34" charset="-120"/>
              </a:rPr>
              <a:t>？试从水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循环角度</a:t>
            </a:r>
            <a:r>
              <a:rPr lang="en-US" altLang="zh-CN" sz="2000" b="0" i="0" dirty="0">
                <a:solidFill>
                  <a:srgbClr val="000000"/>
                </a:solidFill>
                <a:latin typeface="微软雅黑" pitchFamily="34" charset="0"/>
                <a:ea typeface="微软雅黑" pitchFamily="34" charset="-122"/>
                <a:cs typeface="微软雅黑" pitchFamily="34" charset="-120"/>
              </a:rPr>
              <a:t>，说明你的理由。</a:t>
            </a:r>
            <a:endParaRPr lang="en-US" altLang="zh-CN" sz="2000" dirty="0"/>
          </a:p>
        </p:txBody>
      </p:sp>
      <p:sp>
        <p:nvSpPr>
          <p:cNvPr id="3" name="QO_4_AN.47_1#66e053daa?vop=1&amp;pid=02b250f77&amp;color=0,0,0&amp;vtp=1&amp;bbb=1&amp;hb=1"/>
          <p:cNvSpPr/>
          <p:nvPr/>
        </p:nvSpPr>
        <p:spPr>
          <a:xfrm>
            <a:off x="722376" y="1880616"/>
            <a:ext cx="10753344" cy="27231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赞同。（1分）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理由</a:t>
            </a:r>
            <a:r>
              <a:rPr lang="en-US" altLang="zh-CN" sz="2000" b="1" i="0" dirty="0">
                <a:solidFill>
                  <a:srgbClr val="00B050"/>
                </a:solidFill>
                <a:latin typeface="微软雅黑" pitchFamily="34" charset="0"/>
                <a:ea typeface="微软雅黑" pitchFamily="34" charset="-122"/>
                <a:cs typeface="微软雅黑" pitchFamily="34" charset="-120"/>
              </a:rPr>
              <a:t>：黄河上游径流量得以补充；（1分）沿黄灌区引水量增加,下渗导致土壤水分增加</a:t>
            </a:r>
            <a:r>
              <a:rPr lang="en-US" altLang="zh-CN" sz="2000" b="1" i="0">
                <a:solidFill>
                  <a:srgbClr val="00B050"/>
                </a:solidFill>
                <a:latin typeface="微软雅黑" pitchFamily="34" charset="0"/>
                <a:ea typeface="微软雅黑" pitchFamily="34" charset="-122"/>
                <a:cs typeface="微软雅黑" pitchFamily="34" charset="-120"/>
              </a:rPr>
              <a:t>,有利于耕</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作区范围扩大</a:t>
            </a:r>
            <a:r>
              <a:rPr lang="en-US" altLang="zh-CN" sz="2000" b="1" i="0" dirty="0">
                <a:solidFill>
                  <a:srgbClr val="00B050"/>
                </a:solidFill>
                <a:latin typeface="微软雅黑" pitchFamily="34" charset="0"/>
                <a:ea typeface="微软雅黑" pitchFamily="34" charset="-122"/>
                <a:cs typeface="微软雅黑" pitchFamily="34" charset="-120"/>
              </a:rPr>
              <a:t>；（2分）中上游流域蒸发量增加,更好满足种植业用水需求。（2分）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不赞同</a:t>
            </a:r>
            <a:r>
              <a:rPr lang="en-US" altLang="zh-CN" sz="2000" b="1" i="0" dirty="0">
                <a:solidFill>
                  <a:srgbClr val="00B050"/>
                </a:solidFill>
                <a:latin typeface="微软雅黑" pitchFamily="34" charset="0"/>
                <a:ea typeface="微软雅黑" pitchFamily="34" charset="-122"/>
                <a:cs typeface="微软雅黑" pitchFamily="34" charset="-120"/>
              </a:rPr>
              <a:t>。（1分）</a:t>
            </a:r>
            <a:endParaRPr lang="en-US" altLang="zh-CN" sz="2000" dirty="0"/>
          </a:p>
          <a:p>
            <a:pPr latinLnBrk="1">
              <a:lnSpc>
                <a:spcPts val="3700"/>
              </a:lnSpc>
            </a:pPr>
            <a:r>
              <a:rPr lang="en-US" altLang="zh-CN" sz="2000" b="1" i="0">
                <a:solidFill>
                  <a:srgbClr val="00B050"/>
                </a:solidFill>
                <a:latin typeface="微软雅黑" pitchFamily="34" charset="0"/>
                <a:ea typeface="微软雅黑" pitchFamily="34" charset="-122"/>
                <a:cs typeface="微软雅黑" pitchFamily="34" charset="-120"/>
              </a:rPr>
              <a:t>理由</a:t>
            </a:r>
            <a:r>
              <a:rPr lang="en-US" altLang="zh-CN" sz="2000" b="1" i="0" dirty="0">
                <a:solidFill>
                  <a:srgbClr val="00B050"/>
                </a:solidFill>
                <a:latin typeface="微软雅黑" pitchFamily="34" charset="0"/>
                <a:ea typeface="微软雅黑" pitchFamily="34" charset="-122"/>
                <a:cs typeface="微软雅黑" pitchFamily="34" charset="-120"/>
              </a:rPr>
              <a:t>：径流增多,水土流失加剧；（2分）下渗增多,地下水升高,易导致土壤盐碱化；（2分</a:t>
            </a:r>
            <a:r>
              <a:rPr lang="en-US" altLang="zh-CN" sz="2000" b="1" i="0">
                <a:solidFill>
                  <a:srgbClr val="00B050"/>
                </a:solidFill>
                <a:latin typeface="微软雅黑" pitchFamily="34" charset="0"/>
                <a:ea typeface="微软雅黑" pitchFamily="34" charset="-122"/>
                <a:cs typeface="微软雅黑" pitchFamily="34" charset="-120"/>
              </a:rPr>
              <a:t>）沿途</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蒸发量增加</a:t>
            </a:r>
            <a:r>
              <a:rPr lang="en-US" altLang="zh-CN" sz="2000" b="1" i="0" dirty="0">
                <a:solidFill>
                  <a:srgbClr val="00B050"/>
                </a:solidFill>
                <a:latin typeface="微软雅黑" pitchFamily="34" charset="0"/>
                <a:ea typeface="微软雅黑" pitchFamily="34" charset="-122"/>
                <a:cs typeface="微软雅黑" pitchFamily="34" charset="-120"/>
              </a:rPr>
              <a:t>,暴雨、洪水频率增加。（1分）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O_4_AS.48_1#66e053daa?vop=1&amp;pid=02b250f77&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本题考查水资源跨区域调配的影响。本题为开放性试题。若赞同</a:t>
            </a:r>
            <a:r>
              <a:rPr lang="en-US" altLang="zh-CN" sz="2000" b="0" i="0">
                <a:solidFill>
                  <a:srgbClr val="000000"/>
                </a:solidFill>
                <a:latin typeface="微软雅黑" pitchFamily="34" charset="0"/>
                <a:ea typeface="微软雅黑" pitchFamily="34" charset="-122"/>
                <a:cs typeface="微软雅黑" pitchFamily="34" charset="-120"/>
              </a:rPr>
              <a:t>,从跨流域调水使调入区水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资源增加对黄河中上游径流量的变化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工农业发展和水循环环节中蒸发和降水的影响三方面分析。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跨流域调水</a:t>
            </a:r>
            <a:r>
              <a:rPr lang="en-US" altLang="zh-CN" sz="2000" b="0" i="0" dirty="0">
                <a:solidFill>
                  <a:srgbClr val="000000"/>
                </a:solidFill>
                <a:latin typeface="微软雅黑" pitchFamily="34" charset="0"/>
                <a:ea typeface="微软雅黑" pitchFamily="34" charset="-122"/>
                <a:cs typeface="微软雅黑" pitchFamily="34" charset="-120"/>
              </a:rPr>
              <a:t>→水资源增加→径流量增加→水域面积增大→蒸发量增多→输送的水汽增多</a:t>
            </a:r>
            <a:r>
              <a:rPr lang="en-US" altLang="zh-CN" sz="2000" b="0" i="0">
                <a:solidFill>
                  <a:srgbClr val="000000"/>
                </a:solidFill>
                <a:latin typeface="微软雅黑" pitchFamily="34" charset="0"/>
                <a:ea typeface="微软雅黑" pitchFamily="34" charset="-122"/>
                <a:cs typeface="微软雅黑" pitchFamily="34" charset="-120"/>
              </a:rPr>
              <a:t>→降水增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多</a:t>
            </a:r>
            <a:r>
              <a:rPr lang="en-US" altLang="zh-CN" sz="2000" b="0" i="0" dirty="0">
                <a:solidFill>
                  <a:srgbClr val="000000"/>
                </a:solidFill>
                <a:latin typeface="微软雅黑" pitchFamily="34" charset="0"/>
                <a:ea typeface="微软雅黑" pitchFamily="34" charset="-122"/>
                <a:cs typeface="微软雅黑" pitchFamily="34" charset="-120"/>
              </a:rPr>
              <a:t>→下渗增加→土壤含水量增加→利于种植业发展。若不赞同,从跨流域调水→</a:t>
            </a:r>
            <a:r>
              <a:rPr lang="en-US" altLang="zh-CN" sz="2000" b="0" i="0">
                <a:solidFill>
                  <a:srgbClr val="000000"/>
                </a:solidFill>
                <a:latin typeface="微软雅黑" pitchFamily="34" charset="0"/>
                <a:ea typeface="微软雅黑" pitchFamily="34" charset="-122"/>
                <a:cs typeface="微软雅黑" pitchFamily="34" charset="-120"/>
              </a:rPr>
              <a:t>调入区水资源增加,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引起水土流失</a:t>
            </a:r>
            <a:r>
              <a:rPr lang="en-US" altLang="zh-CN" sz="2000" b="0" i="0" dirty="0">
                <a:solidFill>
                  <a:srgbClr val="000000"/>
                </a:solidFill>
                <a:latin typeface="微软雅黑" pitchFamily="34" charset="0"/>
                <a:ea typeface="微软雅黑" pitchFamily="34" charset="-122"/>
                <a:cs typeface="微软雅黑" pitchFamily="34" charset="-120"/>
              </a:rPr>
              <a:t>、盐碱化、洪涝灾害等角度分析。跨流域调水→水资源增加→径流量增加</a:t>
            </a:r>
            <a:r>
              <a:rPr lang="en-US" altLang="zh-CN" sz="2000" b="0" i="0">
                <a:solidFill>
                  <a:srgbClr val="000000"/>
                </a:solidFill>
                <a:latin typeface="微软雅黑" pitchFamily="34" charset="0"/>
                <a:ea typeface="微软雅黑" pitchFamily="34" charset="-122"/>
                <a:cs typeface="微软雅黑" pitchFamily="34" charset="-120"/>
              </a:rPr>
              <a:t>→河流侵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蚀作用增强</a:t>
            </a:r>
            <a:r>
              <a:rPr lang="en-US" altLang="zh-CN" sz="2000" b="0" i="0" dirty="0">
                <a:solidFill>
                  <a:srgbClr val="000000"/>
                </a:solidFill>
                <a:latin typeface="微软雅黑" pitchFamily="34" charset="0"/>
                <a:ea typeface="微软雅黑" pitchFamily="34" charset="-122"/>
                <a:cs typeface="微软雅黑" pitchFamily="34" charset="-120"/>
              </a:rPr>
              <a:t>→水土流失加剧；灌区引水灌溉增多→盐碱化加剧；水域面积增大→蒸发量增多</a:t>
            </a:r>
            <a:r>
              <a:rPr lang="en-US" altLang="zh-CN" sz="2000" b="0" i="0">
                <a:solidFill>
                  <a:srgbClr val="000000"/>
                </a:solidFill>
                <a:latin typeface="微软雅黑" pitchFamily="34" charset="0"/>
                <a:ea typeface="微软雅黑" pitchFamily="34" charset="-122"/>
                <a:cs typeface="微软雅黑" pitchFamily="34" charset="-120"/>
              </a:rPr>
              <a:t>→输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送的水汽增多</a:t>
            </a:r>
            <a:r>
              <a:rPr lang="en-US" altLang="zh-CN" sz="2000" b="0" i="0" dirty="0">
                <a:solidFill>
                  <a:srgbClr val="000000"/>
                </a:solidFill>
                <a:latin typeface="微软雅黑" pitchFamily="34" charset="0"/>
                <a:ea typeface="微软雅黑" pitchFamily="34" charset="-122"/>
                <a:cs typeface="微软雅黑" pitchFamily="34" charset="-120"/>
              </a:rPr>
              <a:t>→降水增多→暴雨、洪涝灾害增加。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4_1#0a8a97c91?vop=1&amp;pid=eac693d02&amp;color=0,0,0&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本题考查能源对区域发展的影响。新疆本身已拥有丰富的风能、太阳能等可再生能源</a:t>
            </a:r>
            <a:r>
              <a:rPr lang="en-US" altLang="zh-CN" sz="2000" b="0" i="0" spc="-50">
                <a:solidFill>
                  <a:srgbClr val="000000"/>
                </a:solidFill>
                <a:latin typeface="微软雅黑" pitchFamily="34" charset="0"/>
                <a:ea typeface="微软雅黑" pitchFamily="34" charset="-122"/>
                <a:cs typeface="微软雅黑" pitchFamily="34" charset="-120"/>
              </a:rPr>
              <a:t>，光伏</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绿电是其现有资源的利用</a:t>
            </a:r>
            <a:r>
              <a:rPr lang="en-US" altLang="zh-CN" sz="2000" b="0" i="0" spc="-50" dirty="0">
                <a:solidFill>
                  <a:srgbClr val="000000"/>
                </a:solidFill>
                <a:latin typeface="微软雅黑" pitchFamily="34" charset="0"/>
                <a:ea typeface="微软雅黑" pitchFamily="34" charset="-122"/>
                <a:cs typeface="微软雅黑" pitchFamily="34" charset="-120"/>
              </a:rPr>
              <a:t>，并未新增能源类型，A错误；绿电输送至北京</a:t>
            </a:r>
            <a:r>
              <a:rPr lang="en-US" altLang="zh-CN" sz="2000" b="0" i="0" spc="-50">
                <a:solidFill>
                  <a:srgbClr val="000000"/>
                </a:solidFill>
                <a:latin typeface="微软雅黑" pitchFamily="34" charset="0"/>
                <a:ea typeface="微软雅黑" pitchFamily="34" charset="-122"/>
                <a:cs typeface="微软雅黑" pitchFamily="34" charset="-120"/>
              </a:rPr>
              <a:t>，主要满足北京的绿色用</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能需求</a:t>
            </a:r>
            <a:r>
              <a:rPr lang="en-US" altLang="zh-CN" sz="2000" b="0" i="0" spc="-50" dirty="0">
                <a:solidFill>
                  <a:srgbClr val="000000"/>
                </a:solidFill>
                <a:latin typeface="微软雅黑" pitchFamily="34" charset="0"/>
                <a:ea typeface="微软雅黑" pitchFamily="34" charset="-122"/>
                <a:cs typeface="微软雅黑" pitchFamily="34" charset="-120"/>
              </a:rPr>
              <a:t>，未直接提升新疆本地用电需求，B错误；新疆光伏发电主要在白天</a:t>
            </a:r>
            <a:r>
              <a:rPr lang="en-US" altLang="zh-CN" sz="2000" b="0" i="0" spc="-50">
                <a:solidFill>
                  <a:srgbClr val="000000"/>
                </a:solidFill>
                <a:latin typeface="微软雅黑" pitchFamily="34" charset="0"/>
                <a:ea typeface="微软雅黑" pitchFamily="34" charset="-122"/>
                <a:cs typeface="微软雅黑" pitchFamily="34" charset="-120"/>
              </a:rPr>
              <a:t>，绿电进京并未改变北</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京用电高峰的时间</a:t>
            </a:r>
            <a:r>
              <a:rPr lang="en-US" altLang="zh-CN" sz="2000" b="0" i="0" spc="-50" dirty="0">
                <a:solidFill>
                  <a:srgbClr val="000000"/>
                </a:solidFill>
                <a:latin typeface="微软雅黑" pitchFamily="34" charset="0"/>
                <a:ea typeface="微软雅黑" pitchFamily="34" charset="-122"/>
                <a:cs typeface="微软雅黑" pitchFamily="34" charset="-120"/>
              </a:rPr>
              <a:t>，C错误；引入绿电可减少北京对化石能源的依赖，降低碳排放，D正确。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9515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O_4_BD.49_1#d8fc36445?pid=02b250f77&amp;color=0,0,0&amp;vtp=1&amp;bt=1&amp;bbb=1&amp;hb=1"/>
          <p:cNvSpPr/>
          <p:nvPr/>
        </p:nvSpPr>
        <p:spPr>
          <a:xfrm>
            <a:off x="722376" y="1005840"/>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a:t>
            </a:r>
            <a:r>
              <a:rPr lang="en-US" altLang="zh-CN" sz="2000" b="0" i="0" dirty="0">
                <a:solidFill>
                  <a:srgbClr val="000000"/>
                </a:solidFill>
                <a:latin typeface="仿宋" pitchFamily="34" charset="0"/>
                <a:ea typeface="仿宋" pitchFamily="34" charset="-122"/>
                <a:cs typeface="仿宋" pitchFamily="34" charset="-120"/>
              </a:rPr>
              <a:t>［浙江2022年6月·29］</a:t>
            </a:r>
            <a:r>
              <a:rPr lang="en-US" altLang="zh-CN" sz="2000" b="0" i="0" dirty="0">
                <a:solidFill>
                  <a:srgbClr val="000000"/>
                </a:solidFill>
                <a:latin typeface="微软雅黑" pitchFamily="34" charset="0"/>
                <a:ea typeface="微软雅黑" pitchFamily="34" charset="-122"/>
                <a:cs typeface="微软雅黑" pitchFamily="34" charset="-120"/>
              </a:rPr>
              <a:t>阅读材料，完成下列问题。（13分）</a:t>
            </a:r>
            <a:endParaRPr lang="en-US" altLang="zh-CN" sz="20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1"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南方电网由广东等五省区电网构成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并与港澳电网相连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大规模的西电东送是区域资源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优化配置的必然要求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广东电网的调峰任务主要由西部送电承担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省内的火电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燃机采取昼启夜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停的方式参与调峰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其承担的调峰量在电力负荷高峰季节较为明显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从调峰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调频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电网安全稳</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定性及经济运行要求来看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广东建设适当的抽水蓄能电站是必要的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4_BD.49_2#d8fc36445?pid=02b250f77&amp;color=0,0,0&amp;vtp=1&amp;bt=1&amp;bbb=1">
            <a:extLst>
              <a:ext uri="{FF2B5EF4-FFF2-40B4-BE49-F238E27FC236}">
                <a16:creationId xmlns:a16="http://schemas.microsoft.com/office/drawing/2014/main" id="{CF116A3F-1BBD-FF9C-2FA5-B46DDCB5B8CA}"/>
              </a:ext>
            </a:extLst>
          </p:cNvPr>
          <p:cNvSpPr/>
          <p:nvPr/>
        </p:nvSpPr>
        <p:spPr>
          <a:xfrm>
            <a:off x="722376" y="3289427"/>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材料二</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下图为南方电网电力资源分布略图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下表为广东电网主要机组各类特性指标表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pic>
        <p:nvPicPr>
          <p:cNvPr id="4" name="QO_4_BD.49_3#d8fc36445?pid=02b250f77&amp;color=0,0,0&amp;tib=255,255,255&amp;vtp=1" descr="preencoded.png">
            <a:extLst>
              <a:ext uri="{FF2B5EF4-FFF2-40B4-BE49-F238E27FC236}">
                <a16:creationId xmlns:a16="http://schemas.microsoft.com/office/drawing/2014/main" id="{1F150F99-21A0-B553-50E0-DEF8D604425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913335" y="3827018"/>
            <a:ext cx="4353141" cy="2331597"/>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graphicFrame>
        <p:nvGraphicFramePr>
          <p:cNvPr id="45" name="QO_4_BD.49_4#d8fc36445?colgroup=8,11,10,9&amp;pid=02b250f77&amp;color=0,0,0&amp;vtp=1&amp;bt=1&amp;bbb=1"/>
          <p:cNvGraphicFramePr>
            <a:graphicFrameLocks noGrp="1"/>
          </p:cNvGraphicFramePr>
          <p:nvPr>
            <p:extLst>
              <p:ext uri="{D42A27DB-BD31-4B8C-83A1-F6EECF244321}">
                <p14:modId xmlns:p14="http://schemas.microsoft.com/office/powerpoint/2010/main" val="567278293"/>
              </p:ext>
            </p:extLst>
          </p:nvPr>
        </p:nvGraphicFramePr>
        <p:xfrm>
          <a:off x="722376" y="969264"/>
          <a:ext cx="10707624" cy="2126488"/>
        </p:xfrm>
        <a:graphic>
          <a:graphicData uri="http://schemas.openxmlformats.org/drawingml/2006/table">
            <a:tbl>
              <a:tblPr/>
              <a:tblGrid>
                <a:gridCol w="2231136">
                  <a:extLst>
                    <a:ext uri="{9D8B030D-6E8A-4147-A177-3AD203B41FA5}">
                      <a16:colId xmlns:a16="http://schemas.microsoft.com/office/drawing/2014/main" val="20000"/>
                    </a:ext>
                  </a:extLst>
                </a:gridCol>
                <a:gridCol w="3108960">
                  <a:extLst>
                    <a:ext uri="{9D8B030D-6E8A-4147-A177-3AD203B41FA5}">
                      <a16:colId xmlns:a16="http://schemas.microsoft.com/office/drawing/2014/main" val="20001"/>
                    </a:ext>
                  </a:extLst>
                </a:gridCol>
                <a:gridCol w="2825496">
                  <a:extLst>
                    <a:ext uri="{9D8B030D-6E8A-4147-A177-3AD203B41FA5}">
                      <a16:colId xmlns:a16="http://schemas.microsoft.com/office/drawing/2014/main" val="20002"/>
                    </a:ext>
                  </a:extLst>
                </a:gridCol>
                <a:gridCol w="2542032">
                  <a:extLst>
                    <a:ext uri="{9D8B030D-6E8A-4147-A177-3AD203B41FA5}">
                      <a16:colId xmlns:a16="http://schemas.microsoft.com/office/drawing/2014/main" val="20003"/>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电源类别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占本网装机比例（%）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调节容量比例（%）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调节负荷升降速度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火电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40~100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水电</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较快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抽水蓄能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-100~100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较快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液化天然气燃机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60~100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较慢</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3" name="QO_4_AN.50_1#d8fc36445?vop=1&amp;pid=02b250f77&amp;color=0,0,0&amp;vtp=1&amp;bbb=1"/>
          <p:cNvSpPr/>
          <p:nvPr/>
        </p:nvSpPr>
        <p:spPr>
          <a:xfrm>
            <a:off x="722376" y="3225800"/>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（13分）</a:t>
            </a:r>
            <a:endParaRPr lang="en-US" altLang="zh-CN" sz="2000" dirty="0"/>
          </a:p>
        </p:txBody>
      </p:sp>
      <p:sp>
        <p:nvSpPr>
          <p:cNvPr id="4" name="QO_5_BD.51_1#bc95cc2a7?pid=d8fc36445&amp;color=0,0,0&amp;vtp=1&amp;bbb=1"/>
          <p:cNvSpPr/>
          <p:nvPr/>
        </p:nvSpPr>
        <p:spPr>
          <a:xfrm>
            <a:off x="722376" y="3635756"/>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（1）说出南方电网电力资源东西互补性强的主要原因。（3分）</a:t>
            </a:r>
            <a:endParaRPr lang="en-US" altLang="zh-CN" sz="2000" dirty="0"/>
          </a:p>
        </p:txBody>
      </p:sp>
      <p:sp>
        <p:nvSpPr>
          <p:cNvPr id="5" name="QO_5_AN.52_1#bc95cc2a7?vop=1&amp;pid=d8fc36445&amp;color=0,0,0&amp;vtp=1&amp;bbb=1"/>
          <p:cNvSpPr/>
          <p:nvPr/>
        </p:nvSpPr>
        <p:spPr>
          <a:xfrm>
            <a:off x="722376" y="4097909"/>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西部常规能源丰富,东部能源需求量大；东西部电力负荷季节差异明显。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O_5_AS.53_1#bc95cc2a7?vop=1&amp;pid=d8fc36445&amp;color=0,0,0&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本题考查影响资源互补的因素。根据所学知识,资源跨区域调配主要从供、求两方面分析</a:t>
            </a:r>
            <a:r>
              <a:rPr lang="en-US" altLang="zh-CN" sz="2000" b="0" i="0" spc="-50">
                <a:solidFill>
                  <a:srgbClr val="000000"/>
                </a:solidFill>
                <a:latin typeface="微软雅黑" pitchFamily="34" charset="0"/>
                <a:ea typeface="微软雅黑" pitchFamily="34" charset="-122"/>
                <a:cs typeface="微软雅黑" pitchFamily="34" charset="-120"/>
              </a:rPr>
              <a:t>。根</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据图示</a:t>
            </a:r>
            <a:r>
              <a:rPr lang="en-US" altLang="zh-CN" sz="2000" b="0" i="0" spc="-50" dirty="0">
                <a:solidFill>
                  <a:srgbClr val="000000"/>
                </a:solidFill>
                <a:latin typeface="微软雅黑" pitchFamily="34" charset="0"/>
                <a:ea typeface="微软雅黑" pitchFamily="34" charset="-122"/>
                <a:cs typeface="微软雅黑" pitchFamily="34" charset="-120"/>
              </a:rPr>
              <a:t>,南方电网西部包括云南、贵州等,煤炭、水能资源丰富,而经济发展水平相对低,</a:t>
            </a:r>
            <a:r>
              <a:rPr lang="en-US" altLang="zh-CN" sz="2000" b="0" i="0" spc="-50">
                <a:solidFill>
                  <a:srgbClr val="000000"/>
                </a:solidFill>
                <a:latin typeface="微软雅黑" pitchFamily="34" charset="0"/>
                <a:ea typeface="微软雅黑" pitchFamily="34" charset="-122"/>
                <a:cs typeface="微软雅黑" pitchFamily="34" charset="-120"/>
              </a:rPr>
              <a:t>电力资源富余；</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东部广东</a:t>
            </a:r>
            <a:r>
              <a:rPr lang="en-US" altLang="zh-CN" sz="2000" b="0" i="0" spc="-50" dirty="0">
                <a:solidFill>
                  <a:srgbClr val="000000"/>
                </a:solidFill>
                <a:latin typeface="微软雅黑" pitchFamily="34" charset="0"/>
                <a:ea typeface="微软雅黑" pitchFamily="34" charset="-122"/>
                <a:cs typeface="微软雅黑" pitchFamily="34" charset="-120"/>
              </a:rPr>
              <a:t>、香港、澳门经济发达,电力资源需求量大,但常规能源缺乏,尤其夏季电力负荷较大。</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O_5_BD.54_1#e786a5b94?pid=d8fc36445&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（2）根据表中信息，指出广东电网建设适当的抽水蓄能电站的合理性。（4分）</a:t>
            </a:r>
            <a:endParaRPr lang="en-US" altLang="zh-CN" sz="2000" dirty="0"/>
          </a:p>
        </p:txBody>
      </p:sp>
      <p:sp>
        <p:nvSpPr>
          <p:cNvPr id="3" name="QO_5_AN.55_1#e786a5b94?vop=1&amp;pid=d8fc36445&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抽水蓄能调峰能力强、速度较快,谷电转为峰电,提升价值；水电占比低,调节作用有限</a:t>
            </a:r>
            <a:r>
              <a:rPr lang="en-US" altLang="zh-CN" sz="2000" b="1" i="0">
                <a:solidFill>
                  <a:srgbClr val="00B050"/>
                </a:solidFill>
                <a:latin typeface="微软雅黑" pitchFamily="34" charset="0"/>
                <a:ea typeface="微软雅黑" pitchFamily="34" charset="-122"/>
                <a:cs typeface="微软雅黑" pitchFamily="34" charset="-120"/>
              </a:rPr>
              <a:t>；火</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电</a:t>
            </a:r>
            <a:r>
              <a:rPr lang="en-US" altLang="zh-CN" sz="2000" b="1" i="0" dirty="0">
                <a:solidFill>
                  <a:srgbClr val="00B050"/>
                </a:solidFill>
                <a:latin typeface="微软雅黑" pitchFamily="34" charset="0"/>
                <a:ea typeface="微软雅黑" pitchFamily="34" charset="-122"/>
                <a:cs typeface="微软雅黑" pitchFamily="34" charset="-120"/>
              </a:rPr>
              <a:t>、燃机调节速率慢。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O_5_AS.56_1#e786a5b94?vop=1&amp;pid=d8fc36445&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本题考查资源开发利用相关问题分析。根据材料分析</a:t>
            </a:r>
            <a:r>
              <a:rPr lang="en-US" altLang="zh-CN" sz="2000" b="0" i="0">
                <a:solidFill>
                  <a:srgbClr val="000000"/>
                </a:solidFill>
                <a:latin typeface="微软雅黑" pitchFamily="34" charset="0"/>
                <a:ea typeface="微软雅黑" pitchFamily="34" charset="-122"/>
                <a:cs typeface="微软雅黑" pitchFamily="34" charset="-120"/>
              </a:rPr>
              <a:t>,建设抽水蓄能电站的作用是电力负荷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高峰时满足用电需求</a:t>
            </a:r>
            <a:r>
              <a:rPr lang="en-US" altLang="zh-CN" sz="2000" b="0" i="0" dirty="0">
                <a:solidFill>
                  <a:srgbClr val="000000"/>
                </a:solidFill>
                <a:latin typeface="微软雅黑" pitchFamily="34" charset="0"/>
                <a:ea typeface="微软雅黑" pitchFamily="34" charset="-122"/>
                <a:cs typeface="微软雅黑" pitchFamily="34" charset="-120"/>
              </a:rPr>
              <a:t>,低谷时将电能储存起来。具体展开分析则需结合表格信息。根据表格,</a:t>
            </a:r>
            <a:r>
              <a:rPr lang="en-US" altLang="zh-CN" sz="2000" b="0" i="0">
                <a:solidFill>
                  <a:srgbClr val="000000"/>
                </a:solidFill>
                <a:latin typeface="微软雅黑" pitchFamily="34" charset="0"/>
                <a:ea typeface="微软雅黑" pitchFamily="34" charset="-122"/>
                <a:cs typeface="微软雅黑" pitchFamily="34" charset="-120"/>
              </a:rPr>
              <a:t>火电、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液化天然气燃机调节容量比较高</a:t>
            </a:r>
            <a:r>
              <a:rPr lang="en-US" altLang="zh-CN" sz="2000" b="0" i="0" dirty="0">
                <a:solidFill>
                  <a:srgbClr val="000000"/>
                </a:solidFill>
                <a:latin typeface="微软雅黑" pitchFamily="34" charset="0"/>
                <a:ea typeface="微软雅黑" pitchFamily="34" charset="-122"/>
                <a:cs typeface="微软雅黑" pitchFamily="34" charset="-120"/>
              </a:rPr>
              <a:t>,但调节负荷升降速度较慢；水电调节负荷升降速度较快</a:t>
            </a:r>
            <a:r>
              <a:rPr lang="en-US" altLang="zh-CN" sz="2000" b="0" i="0">
                <a:solidFill>
                  <a:srgbClr val="000000"/>
                </a:solidFill>
                <a:latin typeface="微软雅黑" pitchFamily="34" charset="0"/>
                <a:ea typeface="微软雅黑" pitchFamily="34" charset="-122"/>
                <a:cs typeface="微软雅黑" pitchFamily="34" charset="-120"/>
              </a:rPr>
              <a:t>,但占本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网装机比例小</a:t>
            </a:r>
            <a:r>
              <a:rPr lang="en-US" altLang="zh-CN" sz="2000" b="0" i="0" dirty="0">
                <a:solidFill>
                  <a:srgbClr val="000000"/>
                </a:solidFill>
                <a:latin typeface="微软雅黑" pitchFamily="34" charset="0"/>
                <a:ea typeface="微软雅黑" pitchFamily="34" charset="-122"/>
                <a:cs typeface="微软雅黑" pitchFamily="34" charset="-120"/>
              </a:rPr>
              <a:t>；而抽水蓄能电站可利用用电低谷时期多余的电力将水抽到高处</a:t>
            </a:r>
            <a:r>
              <a:rPr lang="en-US" altLang="zh-CN" sz="2000" b="0" i="0">
                <a:solidFill>
                  <a:srgbClr val="000000"/>
                </a:solidFill>
                <a:latin typeface="微软雅黑" pitchFamily="34" charset="0"/>
                <a:ea typeface="微软雅黑" pitchFamily="34" charset="-122"/>
                <a:cs typeface="微软雅黑" pitchFamily="34" charset="-120"/>
              </a:rPr>
              <a:t>,在用电高峰时再放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水发电以补充电网电量</a:t>
            </a:r>
            <a:r>
              <a:rPr lang="en-US" altLang="zh-CN" sz="2000" b="0" i="0" dirty="0">
                <a:solidFill>
                  <a:srgbClr val="000000"/>
                </a:solidFill>
                <a:latin typeface="微软雅黑" pitchFamily="34" charset="0"/>
                <a:ea typeface="微软雅黑" pitchFamily="34" charset="-122"/>
                <a:cs typeface="微软雅黑" pitchFamily="34" charset="-120"/>
              </a:rPr>
              <a:t>,能提升电能的利用率。且从表格中可看出,</a:t>
            </a:r>
            <a:r>
              <a:rPr lang="en-US" altLang="zh-CN" sz="2000" b="0" i="0">
                <a:solidFill>
                  <a:srgbClr val="000000"/>
                </a:solidFill>
                <a:latin typeface="微软雅黑" pitchFamily="34" charset="0"/>
                <a:ea typeface="微软雅黑" pitchFamily="34" charset="-122"/>
                <a:cs typeface="微软雅黑" pitchFamily="34" charset="-120"/>
              </a:rPr>
              <a:t>其调节容量比例变化幅度最大,</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且调节负荷升降速度较快</a:t>
            </a:r>
            <a:r>
              <a:rPr lang="en-US" altLang="zh-CN" sz="2000" b="0" i="0" dirty="0">
                <a:solidFill>
                  <a:srgbClr val="000000"/>
                </a:solidFill>
                <a:latin typeface="微软雅黑" pitchFamily="34" charset="0"/>
                <a:ea typeface="微软雅黑" pitchFamily="34" charset="-122"/>
                <a:cs typeface="微软雅黑" pitchFamily="34" charset="-120"/>
              </a:rPr>
              <a:t>。据此分析即可得出答案。</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QO_5_BD.57_1#3625be126?pid=d8fc36445&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（3）分析广东建设抽水蓄能电站对“西电东送”输电效益的有利影响。（6分）</a:t>
            </a:r>
            <a:endParaRPr lang="en-US" altLang="zh-CN" sz="2000" dirty="0"/>
          </a:p>
        </p:txBody>
      </p:sp>
      <p:sp>
        <p:nvSpPr>
          <p:cNvPr id="3" name="QO_5_AN.58_1#3625be126?vop=1&amp;pid=d8fc36445&amp;color=0,0,0&amp;vtp=1&amp;bbb=1&amp;hb=1"/>
          <p:cNvSpPr/>
          <p:nvPr/>
        </p:nvSpPr>
        <p:spPr>
          <a:xfrm>
            <a:off x="722376" y="1469009"/>
            <a:ext cx="10753344" cy="8562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改善电源的运行环境,提高火电运行效率和水能利用率；增加西电东送电量,</a:t>
            </a:r>
            <a:r>
              <a:rPr lang="en-US" altLang="zh-CN" sz="2000" b="1" i="0">
                <a:solidFill>
                  <a:srgbClr val="00B050"/>
                </a:solidFill>
                <a:latin typeface="微软雅黑" pitchFamily="34" charset="0"/>
                <a:ea typeface="微软雅黑" pitchFamily="34" charset="-122"/>
                <a:cs typeface="微软雅黑" pitchFamily="34" charset="-120"/>
              </a:rPr>
              <a:t>提高综合效益；</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提高输电线路的利用率</a:t>
            </a:r>
            <a:r>
              <a:rPr lang="en-US" altLang="zh-CN" sz="2000" b="1" i="0" dirty="0">
                <a:solidFill>
                  <a:srgbClr val="00B050"/>
                </a:solidFill>
                <a:latin typeface="微软雅黑" pitchFamily="34" charset="0"/>
                <a:ea typeface="微软雅黑" pitchFamily="34" charset="-122"/>
                <a:cs typeface="微软雅黑" pitchFamily="34" charset="-120"/>
              </a:rPr>
              <a:t>,降低输电成本；促进节能环保,提高电网安全稳定性。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O_5_AS.59_1#3625be126?vop=1&amp;pid=d8fc36445&amp;color=0,0,0&amp;vtp=1&amp;bt=1&amp;bbb=1&amp;hb=1"/>
          <p:cNvSpPr/>
          <p:nvPr/>
        </p:nvSpPr>
        <p:spPr>
          <a:xfrm>
            <a:off x="722376" y="100584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本题考查建设抽水蓄能电站的影响。根据材料信息及所学知识可知</a:t>
            </a:r>
            <a:r>
              <a:rPr lang="en-US" altLang="zh-CN" sz="2000" b="0" i="0">
                <a:solidFill>
                  <a:srgbClr val="000000"/>
                </a:solidFill>
                <a:latin typeface="微软雅黑" pitchFamily="34" charset="0"/>
                <a:ea typeface="微软雅黑" pitchFamily="34" charset="-122"/>
                <a:cs typeface="微软雅黑" pitchFamily="34" charset="-120"/>
              </a:rPr>
              <a:t>,抽水蓄能电站利用电网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中负荷低谷时的电力</a:t>
            </a:r>
            <a:r>
              <a:rPr lang="en-US" altLang="zh-CN" sz="2000" b="0" i="0" dirty="0">
                <a:solidFill>
                  <a:srgbClr val="000000"/>
                </a:solidFill>
                <a:latin typeface="微软雅黑" pitchFamily="34" charset="0"/>
                <a:ea typeface="微软雅黑" pitchFamily="34" charset="-122"/>
                <a:cs typeface="微软雅黑" pitchFamily="34" charset="-120"/>
              </a:rPr>
              <a:t>,将下水库的水抽到上水库蓄能,待电网负荷高峰时,放水回到下水库,</a:t>
            </a:r>
            <a:r>
              <a:rPr lang="en-US" altLang="zh-CN" sz="2000" b="0" i="0">
                <a:solidFill>
                  <a:srgbClr val="000000"/>
                </a:solidFill>
                <a:latin typeface="微软雅黑" pitchFamily="34" charset="0"/>
                <a:ea typeface="微软雅黑" pitchFamily="34" charset="-122"/>
                <a:cs typeface="微软雅黑" pitchFamily="34" charset="-120"/>
              </a:rPr>
              <a:t>以此发电。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从表中信息可知</a:t>
            </a:r>
            <a:r>
              <a:rPr lang="en-US" altLang="zh-CN" sz="2000" b="0" i="0" dirty="0">
                <a:solidFill>
                  <a:srgbClr val="000000"/>
                </a:solidFill>
                <a:latin typeface="微软雅黑" pitchFamily="34" charset="0"/>
                <a:ea typeface="微软雅黑" pitchFamily="34" charset="-122"/>
                <a:cs typeface="微软雅黑" pitchFamily="34" charset="-120"/>
              </a:rPr>
              <a:t>,火电、燃机调节负荷升降速度慢,而抽水蓄能电站调节负荷升降速度快</a:t>
            </a:r>
            <a:r>
              <a:rPr lang="en-US" altLang="zh-CN" sz="2000" b="0" i="0">
                <a:solidFill>
                  <a:srgbClr val="000000"/>
                </a:solidFill>
                <a:latin typeface="微软雅黑" pitchFamily="34" charset="0"/>
                <a:ea typeface="微软雅黑" pitchFamily="34" charset="-122"/>
                <a:cs typeface="微软雅黑" pitchFamily="34" charset="-120"/>
              </a:rPr>
              <a:t>,能改善电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源的运行环境</a:t>
            </a:r>
            <a:r>
              <a:rPr lang="en-US" altLang="zh-CN" sz="2000" b="0" i="0" dirty="0">
                <a:solidFill>
                  <a:srgbClr val="000000"/>
                </a:solidFill>
                <a:latin typeface="微软雅黑" pitchFamily="34" charset="0"/>
                <a:ea typeface="微软雅黑" pitchFamily="34" charset="-122"/>
                <a:cs typeface="微软雅黑" pitchFamily="34" charset="-120"/>
              </a:rPr>
              <a:t>；建设抽水蓄能电站调峰后,火电不再采取昼启夜停的方式调峰</a:t>
            </a:r>
            <a:r>
              <a:rPr lang="en-US" altLang="zh-CN" sz="2000" b="0" i="0">
                <a:solidFill>
                  <a:srgbClr val="000000"/>
                </a:solidFill>
                <a:latin typeface="微软雅黑" pitchFamily="34" charset="0"/>
                <a:ea typeface="微软雅黑" pitchFamily="34" charset="-122"/>
                <a:cs typeface="微软雅黑" pitchFamily="34" charset="-120"/>
              </a:rPr>
              <a:t>,火电运行效率得到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提高</a:t>
            </a:r>
            <a:r>
              <a:rPr lang="en-US" altLang="zh-CN" sz="2000" b="0" i="0" dirty="0">
                <a:solidFill>
                  <a:srgbClr val="000000"/>
                </a:solidFill>
                <a:latin typeface="微软雅黑" pitchFamily="34" charset="0"/>
                <a:ea typeface="微软雅黑" pitchFamily="34" charset="-122"/>
                <a:cs typeface="微软雅黑" pitchFamily="34" charset="-120"/>
              </a:rPr>
              <a:t>；由抽水蓄能电站进行调节后,水力发电可保持正常运行,水能利用率被提高</a:t>
            </a:r>
            <a:r>
              <a:rPr lang="en-US" altLang="zh-CN" sz="2000" b="0" i="0">
                <a:solidFill>
                  <a:srgbClr val="000000"/>
                </a:solidFill>
                <a:latin typeface="微软雅黑" pitchFamily="34" charset="0"/>
                <a:ea typeface="微软雅黑" pitchFamily="34" charset="-122"/>
                <a:cs typeface="微软雅黑" pitchFamily="34" charset="-120"/>
              </a:rPr>
              <a:t>；西电东送电量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增加</a:t>
            </a:r>
            <a:r>
              <a:rPr lang="en-US" altLang="zh-CN" sz="2000" b="0" i="0" dirty="0">
                <a:solidFill>
                  <a:srgbClr val="000000"/>
                </a:solidFill>
                <a:latin typeface="微软雅黑" pitchFamily="34" charset="0"/>
                <a:ea typeface="微软雅黑" pitchFamily="34" charset="-122"/>
                <a:cs typeface="微软雅黑" pitchFamily="34" charset="-120"/>
              </a:rPr>
              <a:t>,综合效益得到了提升；无论白天还是晚上,输电线路均处于输送电能的过程中</a:t>
            </a:r>
            <a:r>
              <a:rPr lang="en-US" altLang="zh-CN" sz="2000" b="0" i="0">
                <a:solidFill>
                  <a:srgbClr val="000000"/>
                </a:solidFill>
                <a:latin typeface="微软雅黑" pitchFamily="34" charset="0"/>
                <a:ea typeface="微软雅黑" pitchFamily="34" charset="-122"/>
                <a:cs typeface="微软雅黑" pitchFamily="34" charset="-120"/>
              </a:rPr>
              <a:t>,提高了输电线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路的利用率</a:t>
            </a:r>
            <a:r>
              <a:rPr lang="en-US" altLang="zh-CN" sz="2000" b="0" i="0" dirty="0">
                <a:solidFill>
                  <a:srgbClr val="000000"/>
                </a:solidFill>
                <a:latin typeface="微软雅黑" pitchFamily="34" charset="0"/>
                <a:ea typeface="微软雅黑" pitchFamily="34" charset="-122"/>
                <a:cs typeface="微软雅黑" pitchFamily="34" charset="-120"/>
              </a:rPr>
              <a:t>,降低了输电成本；抽水蓄能电站所发的电为水电,具有清洁无污染的特点</a:t>
            </a:r>
            <a:r>
              <a:rPr lang="en-US" altLang="zh-CN" sz="2000" b="0" i="0">
                <a:solidFill>
                  <a:srgbClr val="000000"/>
                </a:solidFill>
                <a:latin typeface="微软雅黑" pitchFamily="34" charset="0"/>
                <a:ea typeface="微软雅黑" pitchFamily="34" charset="-122"/>
                <a:cs typeface="微软雅黑" pitchFamily="34" charset="-120"/>
              </a:rPr>
              <a:t>,促进节能环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保</a:t>
            </a:r>
            <a:r>
              <a:rPr lang="en-US" altLang="zh-CN" sz="2000" b="0" i="0" dirty="0">
                <a:solidFill>
                  <a:srgbClr val="000000"/>
                </a:solidFill>
                <a:latin typeface="微软雅黑" pitchFamily="34" charset="0"/>
                <a:ea typeface="微软雅黑" pitchFamily="34" charset="-122"/>
                <a:cs typeface="微软雅黑" pitchFamily="34" charset="-120"/>
              </a:rPr>
              <a:t>；建设抽水蓄能电站参与调峰,可保障电网运行的安全性。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
        <p:nvSpPr>
          <p:cNvPr id="2" name="QO_5_AS.59_2#3625be126?vop=1&amp;pid=d8fc36445&amp;color=0,0,0&amp;mp=1&amp;vtp=1&amp;bt=1&amp;bbb=1&amp;hb=1"/>
          <p:cNvSpPr/>
          <p:nvPr/>
        </p:nvSpPr>
        <p:spPr>
          <a:xfrm>
            <a:off x="722376" y="100584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关键点拨</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解答本题的关键是要与第（2）题区分,</a:t>
            </a:r>
            <a:r>
              <a:rPr lang="en-US" altLang="zh-CN" sz="2000" b="0" i="0">
                <a:solidFill>
                  <a:srgbClr val="000000"/>
                </a:solidFill>
                <a:latin typeface="微软雅黑" pitchFamily="34" charset="0"/>
                <a:ea typeface="微软雅黑" pitchFamily="34" charset="-122"/>
                <a:cs typeface="微软雅黑" pitchFamily="34" charset="-120"/>
              </a:rPr>
              <a:t>弄清本题问的是对西电东送输电效益的有利影响。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在分析过程中需要紧紧抓住这一点展开分析</a:t>
            </a:r>
            <a:r>
              <a:rPr lang="en-US" altLang="zh-CN" sz="2000" b="0" i="0" dirty="0">
                <a:solidFill>
                  <a:srgbClr val="000000"/>
                </a:solidFill>
                <a:latin typeface="微软雅黑" pitchFamily="34" charset="0"/>
                <a:ea typeface="微软雅黑" pitchFamily="34" charset="-122"/>
                <a:cs typeface="微软雅黑" pitchFamily="34" charset="-120"/>
              </a:rPr>
              <a:t>,否则容易跑题。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51&amp;si=51">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2#0a8a97c91?vop=1&amp;pid=eac693d02&amp;color=0,0,0&amp;mp=1&amp;vtp=1&amp;bt=1&amp;bbb=1&amp;hb=1"/>
          <p:cNvSpPr/>
          <p:nvPr/>
        </p:nvSpPr>
        <p:spPr>
          <a:xfrm>
            <a:off x="722376" y="1005840"/>
            <a:ext cx="10753344" cy="1326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光伏绿电的特点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光伏绿电”是指通过光伏发电系统产生的、在生产过程中几乎不排放污染物的清洁电力</a:t>
            </a:r>
            <a:r>
              <a:rPr lang="en-US" altLang="zh-CN" sz="2000" b="0" i="0">
                <a:solidFill>
                  <a:srgbClr val="000000"/>
                </a:solidFill>
                <a:latin typeface="微软雅黑" pitchFamily="34" charset="0"/>
                <a:ea typeface="微软雅黑" pitchFamily="34" charset="-122"/>
                <a:cs typeface="微软雅黑" pitchFamily="34" charset="-120"/>
              </a:rPr>
              <a:t>，是实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现能源转型和低碳发展的重要组成部分</a:t>
            </a:r>
            <a:r>
              <a:rPr lang="en-US" altLang="zh-CN" sz="2000" b="0" i="0" dirty="0">
                <a:solidFill>
                  <a:srgbClr val="000000"/>
                </a:solidFill>
                <a:latin typeface="微软雅黑" pitchFamily="34" charset="0"/>
                <a:ea typeface="微软雅黑" pitchFamily="34" charset="-122"/>
                <a:cs typeface="微软雅黑" pitchFamily="34" charset="-120"/>
              </a:rPr>
              <a:t>。其具有清洁低碳、可再生、间歇性、地域适应性等特点。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M_4_BD.5_1#3fa29860d?pid=02b250f77&amp;color=0,0,0&amp;vtp=1&amp;bt=1&amp;bbb=1&amp;hb=1"/>
          <p:cNvSpPr/>
          <p:nvPr/>
        </p:nvSpPr>
        <p:spPr>
          <a:xfrm>
            <a:off x="722376" y="100584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仿宋" pitchFamily="34" charset="0"/>
                <a:ea typeface="仿宋" pitchFamily="34" charset="-122"/>
                <a:cs typeface="仿宋" pitchFamily="34" charset="-120"/>
              </a:rPr>
              <a:t>［陕晋青宁2025·6~8］</a:t>
            </a:r>
            <a:r>
              <a:rPr lang="en-US" altLang="zh-CN" sz="2000" b="0" i="0" dirty="0">
                <a:solidFill>
                  <a:srgbClr val="000000"/>
                </a:solidFill>
                <a:latin typeface="微软雅黑" pitchFamily="34" charset="0"/>
                <a:ea typeface="楷体" pitchFamily="34" charset="-122"/>
                <a:cs typeface="微软雅黑" pitchFamily="34" charset="-120"/>
              </a:rPr>
              <a:t>历史上</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太湖流域是长江三角洲地区的核心区</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有众多不同等级的城镇</a:t>
            </a:r>
            <a:r>
              <a:rPr lang="en-US" altLang="zh-CN" sz="2000" b="0" i="0">
                <a:solidFill>
                  <a:srgbClr val="000000"/>
                </a:solidFill>
                <a:latin typeface="Times New Roman" pitchFamily="34" charset="0"/>
                <a:ea typeface="KaiTi" pitchFamily="34" charset="-122"/>
                <a:cs typeface="Times New Roman"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因货物中转所需</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核心区的边缘发展出门户城市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下图示意长江三角洲地区</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下表为长江三角洲</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地区部分城镇的演化过程</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M_4_BD.5_2#3fa29860d?pid=02b250f77&amp;color=0,0,0&amp;mp=1&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67912" y="1005840"/>
            <a:ext cx="4462272" cy="483717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51365732"/>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1833</Words>
  <Application>Microsoft Office PowerPoint</Application>
  <PresentationFormat>宽屏</PresentationFormat>
  <Paragraphs>368</Paragraphs>
  <Slides>59</Slides>
  <Notes>48</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59</vt:i4>
      </vt:variant>
    </vt:vector>
  </HeadingPairs>
  <TitlesOfParts>
    <vt:vector size="71" baseType="lpstr">
      <vt:lpstr>KaiTi</vt:lpstr>
      <vt:lpstr>等线</vt:lpstr>
      <vt:lpstr>仿宋</vt:lpstr>
      <vt:lpstr>汉仪舒圆黑简体</vt:lpstr>
      <vt:lpstr>SimHei</vt:lpstr>
      <vt:lpstr>楷体</vt:lpstr>
      <vt:lpstr>SimSun</vt:lpstr>
      <vt:lpstr>微软雅黑</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cp:lastModifiedBy>
  <cp:revision>3</cp:revision>
  <dcterms:created xsi:type="dcterms:W3CDTF">2025-08-05T03:21:07Z</dcterms:created>
  <dcterms:modified xsi:type="dcterms:W3CDTF">2025-08-05T03:28:39Z</dcterms:modified>
  <cp:category/>
  <cp:contentStatus/>
</cp:coreProperties>
</file>