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3"/>
  </p:sldMasterIdLst>
  <p:notesMasterIdLst>
    <p:notesMasterId r:id="rId5"/>
  </p:notesMasterIdLst>
  <p:sldIdLst>
    <p:sldId id="256" r:id="rId4"/>
    <p:sldId id="257" r:id="rId6"/>
    <p:sldId id="304" r:id="rId7"/>
    <p:sldId id="258" r:id="rId8"/>
    <p:sldId id="259" r:id="rId9"/>
    <p:sldId id="260" r:id="rId10"/>
    <p:sldId id="305" r:id="rId11"/>
    <p:sldId id="261" r:id="rId12"/>
    <p:sldId id="262" r:id="rId13"/>
    <p:sldId id="306" r:id="rId14"/>
    <p:sldId id="263" r:id="rId15"/>
    <p:sldId id="264" r:id="rId16"/>
    <p:sldId id="307" r:id="rId17"/>
    <p:sldId id="265" r:id="rId18"/>
    <p:sldId id="266" r:id="rId19"/>
    <p:sldId id="308" r:id="rId20"/>
    <p:sldId id="267" r:id="rId21"/>
    <p:sldId id="268" r:id="rId22"/>
    <p:sldId id="309" r:id="rId23"/>
    <p:sldId id="269" r:id="rId24"/>
    <p:sldId id="270" r:id="rId25"/>
    <p:sldId id="271" r:id="rId26"/>
    <p:sldId id="272" r:id="rId27"/>
    <p:sldId id="310" r:id="rId28"/>
    <p:sldId id="273" r:id="rId29"/>
    <p:sldId id="274" r:id="rId30"/>
    <p:sldId id="311" r:id="rId31"/>
    <p:sldId id="275" r:id="rId32"/>
    <p:sldId id="277" r:id="rId33"/>
    <p:sldId id="312" r:id="rId34"/>
    <p:sldId id="278" r:id="rId35"/>
    <p:sldId id="279" r:id="rId36"/>
    <p:sldId id="320" r:id="rId37"/>
    <p:sldId id="313" r:id="rId38"/>
    <p:sldId id="280" r:id="rId39"/>
    <p:sldId id="282" r:id="rId40"/>
    <p:sldId id="314" r:id="rId41"/>
    <p:sldId id="283" r:id="rId42"/>
    <p:sldId id="284" r:id="rId43"/>
    <p:sldId id="285" r:id="rId44"/>
    <p:sldId id="315" r:id="rId45"/>
    <p:sldId id="286" r:id="rId46"/>
    <p:sldId id="287" r:id="rId47"/>
    <p:sldId id="288" r:id="rId48"/>
    <p:sldId id="316" r:id="rId49"/>
    <p:sldId id="289" r:id="rId50"/>
    <p:sldId id="290" r:id="rId51"/>
    <p:sldId id="291" r:id="rId52"/>
    <p:sldId id="317" r:id="rId53"/>
    <p:sldId id="292" r:id="rId54"/>
    <p:sldId id="293" r:id="rId55"/>
    <p:sldId id="318" r:id="rId56"/>
    <p:sldId id="294" r:id="rId57"/>
    <p:sldId id="295" r:id="rId58"/>
    <p:sldId id="319" r:id="rId59"/>
    <p:sldId id="296" r:id="rId60"/>
    <p:sldId id="297" r:id="rId61"/>
    <p:sldId id="298" r:id="rId62"/>
    <p:sldId id="299" r:id="rId63"/>
    <p:sldId id="300" r:id="rId64"/>
    <p:sldId id="301" r:id="rId65"/>
    <p:sldId id="302" r:id="rId66"/>
    <p:sldId id="303" r:id="rId6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0" Type="http://schemas.openxmlformats.org/officeDocument/2006/relationships/tableStyles" Target="tableStyles.xml"/><Relationship Id="rId7" Type="http://schemas.openxmlformats.org/officeDocument/2006/relationships/slide" Target="slides/slide3.xml"/><Relationship Id="rId69" Type="http://schemas.openxmlformats.org/officeDocument/2006/relationships/viewProps" Target="viewProps.xml"/><Relationship Id="rId68" Type="http://schemas.openxmlformats.org/officeDocument/2006/relationships/presProps" Target="presProps.xml"/><Relationship Id="rId67" Type="http://schemas.openxmlformats.org/officeDocument/2006/relationships/slide" Target="slides/slide63.xml"/><Relationship Id="rId66" Type="http://schemas.openxmlformats.org/officeDocument/2006/relationships/slide" Target="slides/slide62.xml"/><Relationship Id="rId65" Type="http://schemas.openxmlformats.org/officeDocument/2006/relationships/slide" Target="slides/slide61.xml"/><Relationship Id="rId64" Type="http://schemas.openxmlformats.org/officeDocument/2006/relationships/slide" Target="slides/slide60.xml"/><Relationship Id="rId63" Type="http://schemas.openxmlformats.org/officeDocument/2006/relationships/slide" Target="slides/slide59.xml"/><Relationship Id="rId62" Type="http://schemas.openxmlformats.org/officeDocument/2006/relationships/slide" Target="slides/slide58.xml"/><Relationship Id="rId61" Type="http://schemas.openxmlformats.org/officeDocument/2006/relationships/slide" Target="slides/slide57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6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7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8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9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0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2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f37ece2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难以区分不同地区的特色农业类型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372ec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比较区域发展的异同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dc080a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区域发展异同比较——以日本和英国为例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d53a9e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因地制宜促进区域发展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37ece2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难以区分不同地区的特色农业类型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372ec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比较区域发展的异同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#df=f37ece2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难以区分不同地区的特色农业类型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372ec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比较区域发展的异同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dc080ab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区域发展异同比较——以日本和英国为例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d53a9e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因地制宜促进区域发展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37ece2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易错点 难以区分不同地区的特色农业类型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372ecd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比较区域发展的异同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  <p:sldLayoutId id="2147483687" r:id="rId1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5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6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8_1#2360f924c?pid=4d53a9ee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［江西南昌中学2025高二期中］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影响特色小镇发展潜力的要素可分为推力和拉力两方面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推力是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推动特色小镇发展的自身特色要素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拉力是将其置于区域大环境中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受外部环境辐射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影响和带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动从而拉动特色小镇发展的要素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内蒙古资源丰富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文化独特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但其特色小镇的发展潜力不均衡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C_6_BD.9_1#d7a2b5b12?pid=2360f924c&amp;color=0,0,0&amp;vtp=1&amp;bbb=1"/>
          <p:cNvSpPr/>
          <p:nvPr/>
        </p:nvSpPr>
        <p:spPr>
          <a:xfrm>
            <a:off x="722376" y="27836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3.某特色小镇以红干椒产业作为直接推力，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但其发展潜力却较低的原因是(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6_AN.10_1#d7a2b5b12.bracket?pid=2360f924c&amp;color=0,0,0&amp;vpa=3&amp;vtp=1"/>
          <p:cNvSpPr/>
          <p:nvPr/>
        </p:nvSpPr>
        <p:spPr>
          <a:xfrm>
            <a:off x="9007539" y="278365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6_BD.9_2#d7a2b5b12.choices?pid=2360f924c&amp;color=0,0,0&amp;vtp=1&amp;bbb=1"/>
          <p:cNvSpPr/>
          <p:nvPr/>
        </p:nvSpPr>
        <p:spPr>
          <a:xfrm>
            <a:off x="722376" y="32408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.红干椒品质不佳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B.产业结构相对单一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C.红干椒价格波动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.种植面积逐渐减少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d7a2b5b12?vop=1&amp;pid=2360f924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本题考查区域发展问题。某特色小镇有特色产业，但发展潜力低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，说明其产业的带动能力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，产业结构相对单一，B正确；某特色小镇以红干椒产业作为直接推力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，说明红干椒在当地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具有优势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，品质应较好，种植面积应较大，A、D错误；红干椒价格波动，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可以通过延长产业链，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增加产品种类等来调节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，不是其发展潜力较低的原因，C错误。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99dd5d7b3?pid=2360f924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大力发展内蒙古特色小镇有利于(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99dd5d7b3.bracket?pid=2360f924c&amp;color=0,0,0&amp;vpa=4&amp;vtp=1"/>
          <p:cNvSpPr/>
          <p:nvPr/>
        </p:nvSpPr>
        <p:spPr>
          <a:xfrm>
            <a:off x="4689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12_2#99dd5d7b3?pid=2360f924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75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①因地制宜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，发挥地方优势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产业分散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，提高经济效益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975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③推力和拉力要素协调发展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推动城乡融合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，助力城乡共同富裕</a:t>
            </a:r>
            <a:endParaRPr lang="en-US" altLang="zh-CN" sz="2000" dirty="0"/>
          </a:p>
        </p:txBody>
      </p:sp>
      <p:sp>
        <p:nvSpPr>
          <p:cNvPr id="5" name="QC_6_BD.12_3#99dd5d7b3.choices?pid=2360f924c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99dd5d7b3?vop=1&amp;pid=2360f924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本题考查区域因地制宜发展。发展特色小镇，立足自身产业及资源禀赋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，增强特色产业带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，同时因地制宜，发挥地方优势，①正确；能够加强与外部环境联系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，推力和拉力要素协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，③正确；作为城乡要素流动和资源配置的关键节点，特色小镇对推动城乡融合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、助力城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乡共同富裕具有重要意义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，④正确；产业分散不利于形成经济效益，②错误。故选C。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6_BD.15_1#88a36e644?htil=1&amp;pid=f37ece2ce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83517" y="1026864"/>
            <a:ext cx="4251960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6_BD.15_2#88a36e644?htil=1&amp;pid=f37ece2ce&amp;color=0,0,0&amp;vtp=1&amp;bt=1&amp;bbb=1&amp;hb=1"/>
          <p:cNvSpPr/>
          <p:nvPr/>
        </p:nvSpPr>
        <p:spPr>
          <a:xfrm>
            <a:off x="722376" y="972000"/>
            <a:ext cx="637336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［江苏盐城五校联盟2024高二调研</a:t>
            </a:r>
            <a:r>
              <a:rPr lang="en-US" altLang="zh-CN" sz="2000" b="0" i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下面为甘肃省以某种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自然指标划分出来的四大区域图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。读图，完成下面小题。</a:t>
            </a:r>
            <a:endParaRPr lang="en-US" altLang="zh-CN" sz="2000" dirty="0"/>
          </a:p>
        </p:txBody>
      </p:sp>
      <p:sp>
        <p:nvSpPr>
          <p:cNvPr id="4" name="QC_7_BD.16_1#718f0bbac?htil=1&amp;pid=88a36e644&amp;color=0,0,0&amp;vtp=1&amp;bbb=1"/>
          <p:cNvSpPr/>
          <p:nvPr/>
        </p:nvSpPr>
        <p:spPr>
          <a:xfrm>
            <a:off x="722376" y="1869255"/>
            <a:ext cx="6373368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5.图中①区域较④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区域发展农业的优势是(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7_BD.16_2#718f0bbac.choices?htil=1&amp;pid=88a36e644&amp;color=0,0,0&amp;vtp=1&amp;bbb=1"/>
          <p:cNvSpPr/>
          <p:nvPr/>
        </p:nvSpPr>
        <p:spPr>
          <a:xfrm>
            <a:off x="722376" y="2332043"/>
            <a:ext cx="637336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29438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.水分条件好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.热量丰富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329438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C.光照充足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.地形崎岖</a:t>
            </a:r>
            <a:endParaRPr lang="en-US" altLang="zh-CN" sz="2000" dirty="0"/>
          </a:p>
        </p:txBody>
      </p:sp>
      <p:sp>
        <p:nvSpPr>
          <p:cNvPr id="6" name="QC_7_AN.17_1#718f0bbac.bracket?pid=88a36e644&amp;color=0,0,0&amp;vpa=5&amp;vtp=1"/>
          <p:cNvSpPr/>
          <p:nvPr/>
        </p:nvSpPr>
        <p:spPr>
          <a:xfrm>
            <a:off x="5451539" y="186925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18_1#718f0bbac?vop=1&amp;pid=88a36e644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本题考查农业发展的区位条件。图中①区域为干旱区,④区域为湿润区,①区域较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④区域水分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条件差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,A错误；①区域较④区域纬度高,热量相对缺乏,B错误；①区域较④区域水分条件差,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晴天多,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日照时间长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,C正确；①④区域均有山地、谷地分布,地形差异不明显,D错误。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1495140b9.fixed?pid=6372ecd3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1495140b9.fixed?pid=6372ecd3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比较区域发展的异同</a:t>
            </a:r>
            <a:endParaRPr lang="en-US" altLang="zh-CN" sz="4400" dirty="0"/>
          </a:p>
        </p:txBody>
      </p:sp>
      <p:pic>
        <p:nvPicPr>
          <p:cNvPr id="4" name="C_3#1495140b9.fixed?pid=6372ecd3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1495140b9.fixed?pid=6372ecd3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BD.19_1#f16f26793?pid=88a36e64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区域适合发展的农业为(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7_AN.20_1#f16f26793.bracket?pid=88a36e644&amp;color=0,0,0&amp;vpa=6&amp;vtp=1"/>
          <p:cNvSpPr/>
          <p:nvPr/>
        </p:nvSpPr>
        <p:spPr>
          <a:xfrm>
            <a:off x="3914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7_BD.19_2#f16f26793.choices?pid=88a36e644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570480" algn="l"/>
                <a:tab pos="4848860" algn="l"/>
                <a:tab pos="8409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.河谷农业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B.乳畜业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C.现代旱作谷物农业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.灌溉农业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1_1#f16f26793?vop=1&amp;pid=88a36e644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本题考查区域特色农业类型。高原地区的河谷地带热量较丰富,主要发展河谷农业,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①区域不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是高原地区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,A错误。乳畜业主要在城市周围或温带海洋性气候区发展,B错误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。温带季风气候区或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降水较多的温带大陆性气候区主要发展现代旱作谷物农业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,C错误。在气候干旱地区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,如果灌溉水源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丰富可发展灌溉农业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,①区域适合发展灌溉农业,D正确。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21_2#f16f26793?vop=1&amp;pid=88a36e644&amp;color=0,0,0&amp;mp=1&amp;vtp=1&amp;bt=1&amp;bbb=1&amp;hb=1"/>
          <p:cNvSpPr/>
          <p:nvPr/>
        </p:nvSpPr>
        <p:spPr>
          <a:xfrm>
            <a:off x="722376" y="972000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易错警示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本题易错选A项,忽视不同农业类型之间的区别。河谷农业侧重地形,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通常指在高海拔、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不适宜发展农业的地方出现的农业类型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我国的河谷农业主要分布在雅鲁藏布江谷地及湟水谷地,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灌溉农业是指在干旱时以大水灌溉的方式保证农业生产的模式,灌溉农业主要分布在西北地区的河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套平原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18154da9.fixed?pid=6372ecd32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b18154da9.fixed?pid=6372ecd32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第二节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charset="-122"/>
                <a:cs typeface="Times New Roman" panose="02020603050405020304" pitchFamily="34" charset="-120"/>
              </a:rPr>
              <a:t>比较区域发展的异同</a:t>
            </a:r>
            <a:endParaRPr lang="en-US" altLang="zh-CN" sz="4400" dirty="0"/>
          </a:p>
        </p:txBody>
      </p:sp>
      <p:pic>
        <p:nvPicPr>
          <p:cNvPr id="4" name="C_3#b18154da9.fixed?pid=6372ecd32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18154da9.fixed?pid=6372ecd32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0df310f93?pid=b18154da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［江苏宿迁2025高二期末］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长江经济带横跨我国东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西三大区域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坚持生态优先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绿色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发展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为引领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是重大国家发展战略区域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下图示意长江经济带位置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。据此完成下题。</a:t>
            </a:r>
            <a:endParaRPr lang="en-US" altLang="zh-CN" sz="2000" dirty="0"/>
          </a:p>
        </p:txBody>
      </p:sp>
      <p:pic>
        <p:nvPicPr>
          <p:cNvPr id="3" name="QM_4_BD.22_2#0df310f93?pid=b18154da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824" y="1949646"/>
            <a:ext cx="3584448" cy="19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3_1#bab5e82bb?pid=0df310f93&amp;color=0,0,0&amp;vtp=1&amp;bbb=1"/>
          <p:cNvSpPr/>
          <p:nvPr/>
        </p:nvSpPr>
        <p:spPr>
          <a:xfrm>
            <a:off x="722376" y="39816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1.为实现长江经济带“坚持生态优先、绿色发展”的目标，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应(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bab5e82bb.bracket?pid=0df310f93&amp;color=0,0,0&amp;vpa=7&amp;vtp=1"/>
          <p:cNvSpPr/>
          <p:nvPr/>
        </p:nvSpPr>
        <p:spPr>
          <a:xfrm>
            <a:off x="7724839" y="3981646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3_2#bab5e82bb?pid=0df310f93&amp;color=0,0,0&amp;vtp=1&amp;bbb=1"/>
          <p:cNvSpPr/>
          <p:nvPr/>
        </p:nvSpPr>
        <p:spPr>
          <a:xfrm>
            <a:off x="722376" y="44346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002280" algn="l"/>
                <a:tab pos="5991860" algn="l"/>
                <a:tab pos="847344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①禁止开发森林资源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②全面停止矿产开发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③优化农业结构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发展循环经济</a:t>
            </a:r>
            <a:endParaRPr lang="en-US" altLang="zh-CN" sz="2000" dirty="0"/>
          </a:p>
        </p:txBody>
      </p:sp>
      <p:sp>
        <p:nvSpPr>
          <p:cNvPr id="7" name="QC_5_BD.23_3#bab5e82bb.choices?pid=0df310f93&amp;color=0,0,0&amp;vtp=1&amp;bbb=1"/>
          <p:cNvSpPr/>
          <p:nvPr/>
        </p:nvSpPr>
        <p:spPr>
          <a:xfrm>
            <a:off x="722376" y="489185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bab5e82bb?vop=1&amp;pid=0df310f93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本题考查区域发展与因地制宜。“坚持生态优先、绿色发展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”的理念应对森林资源进行适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度开发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,采育结合,①错误；全面停止矿产开发不符合现实,②错误；优化农业结构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、发展循环经济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符合可持续发展的理念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,③④正确。故选D。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6_1#8a99978d0?pid=b18154da9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［四川绵阳2025高二月考］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在亚马孙河流域的热带雨林地区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亚诺玛米人居住在称为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沙波诺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环形聚落中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这种建筑群直径可达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100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m，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有数十个家庭共同居住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建筑采用本地植物材料建造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中央留有露天广场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当地居民通过刀耕火种方式开垦林地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种植木薯等作物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2~4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部落会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迁至新址重建家园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下图示意典型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沙波诺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环形聚落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26_2#8a99978d0?pid=b18154da9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2864046"/>
            <a:ext cx="304495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7_1#436afad31?pid=8a99978d0&amp;color=0,0,0&amp;vtp=1&amp;bt=1&amp;bbb=1"/>
          <p:cNvSpPr/>
          <p:nvPr/>
        </p:nvSpPr>
        <p:spPr>
          <a:xfrm>
            <a:off x="722376" y="49214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该部落采用该民居形式的主要原因是(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8_1#436afad31.bracket?pid=8a99978d0&amp;color=0,0,0&amp;vpa=8&amp;vtp=1"/>
          <p:cNvSpPr/>
          <p:nvPr/>
        </p:nvSpPr>
        <p:spPr>
          <a:xfrm>
            <a:off x="5197539" y="4921446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27_2#436afad31.choices?pid=8a99978d0&amp;color=0,0,0&amp;vtp=1&amp;bbb=1"/>
          <p:cNvSpPr/>
          <p:nvPr/>
        </p:nvSpPr>
        <p:spPr>
          <a:xfrm>
            <a:off x="722376" y="538461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951480" algn="l"/>
                <a:tab pos="5610860" algn="l"/>
                <a:tab pos="82829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A.适应交流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，防御需要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B.避免环境过度开发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C.规避热带病疫传播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.应对洪涝灾害威胁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9_1#436afad31?vop=1&amp;pid=8a99978d0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本题考查传统民居特征。根据材料可知，“沙波诺”是环形聚落，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有数十个家庭共同居住，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中央留有露天广场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。这种布局有利于部落成员之间的交流互动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，同时环形结构在防御外敌或野兽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侵袭方面具有一定优势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，满足当地的安全需求，A正确。该部落通过刀耕火种方式开垦林地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环境的开发强度较大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，B错误。虽然热带雨林地区存在热带病疫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，但这种环形聚落形式并不能有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效规避热带病疫传播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，C错误。环形聚落本身并没有特殊设计来应对洪涝灾害威胁，D错误。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0_1#adcd1dc8b?pid=8a99978d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3.近年来，为实现可持续发展，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当地政府对这种传统居住方式应(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1_1#adcd1dc8b.bracket?pid=8a99978d0&amp;color=0,0,0&amp;vpa=9&amp;vtp=1"/>
          <p:cNvSpPr/>
          <p:nvPr/>
        </p:nvSpPr>
        <p:spPr>
          <a:xfrm>
            <a:off x="7991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0_2#adcd1dc8b.choices?pid=8a99978d0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A.全面取缔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，实行定居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.适度引导，保持传统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.完全保留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，静态展示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.限制范围，集中安置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adcd1dc8b?vop=1&amp;pid=8a99978d0&amp;color=0,0,0&amp;vtp=1&amp;bt=1&amp;bbb=1&amp;hb=1"/>
          <p:cNvSpPr/>
          <p:nvPr/>
        </p:nvSpPr>
        <p:spPr>
          <a:xfrm>
            <a:off x="722376" y="972000"/>
            <a:ext cx="10753344" cy="36248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本题考查区域因地制宜发展措施。全面取缔，实行定居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，会破坏亚诺玛米人的传统文化和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生活方式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，不利于文化多样性的保护，不符合可持续发展中对文化传承的要求，A错误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。适度引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，保持传统，既能在一定程度上引导当地居民采用更环保的生产生活方式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，又能保留他们独特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的居住文化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，B正确。完全保留，静态展示，忽视了当地居民的发展需求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，不利于提高他们的生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活质量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，也不符合可持续发展中以人为本的原则，C错误。限制范围，集中安置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，同样会改变当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地居民的传统生活方式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，不利于文化传承，且集中安置可能引发一系列社会和环境问题，D错误。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adcd1dc8b?vop=1&amp;pid=8a99978d0&amp;color=0,0,0&amp;vtp=1&amp;bt=1&amp;bbb=1&amp;hb=1"/>
          <p:cNvSpPr/>
          <p:nvPr/>
        </p:nvSpPr>
        <p:spPr>
          <a:xfrm>
            <a:off x="722376" y="972000"/>
            <a:ext cx="10753344" cy="36248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快解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注意设问要求从可持续发展的角度入手分析，因此选项中的“全面取缔”“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完全保留”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限制范围”等表述过于绝对，而B选项中的“适度引导”符合当前的可持续发展理念。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3_1#73595a02f?pid=b18154da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［云南大理2025高二开学考］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下表为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年我国四个省级行政区主要指标数据统计表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graphicFrame>
        <p:nvGraphicFramePr>
          <p:cNvPr id="26" name="QM_4_BD.33_2#73595a02f?colgroup=3,10,8,8,8&amp;pid=b18154da9&amp;color=0,0,0&amp;vtp=1&amp;bbb=1&amp;hb=1"/>
          <p:cNvGraphicFramePr>
            <a:graphicFrameLocks noGrp="1"/>
          </p:cNvGraphicFramePr>
          <p:nvPr/>
        </p:nvGraphicFramePr>
        <p:xfrm>
          <a:off x="722376" y="1949646"/>
          <a:ext cx="10698480" cy="2517712"/>
        </p:xfrm>
        <a:graphic>
          <a:graphicData uri="http://schemas.openxmlformats.org/drawingml/2006/table">
            <a:tbl>
              <a:tblPr/>
              <a:tblGrid>
                <a:gridCol w="1161288"/>
                <a:gridCol w="2788920"/>
                <a:gridCol w="2249424"/>
                <a:gridCol w="2249424"/>
                <a:gridCol w="2249424"/>
              </a:tblGrid>
              <a:tr h="81337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省级行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政区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地区生产总值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亿元）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第三产业比重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（%）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常住人口城镇化率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楷体" panose="02010609060101010101" pitchFamily="34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（%）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粮食产量</a:t>
                      </a:r>
                      <a:r>
                        <a:rPr lang="en-US" altLang="zh-CN" sz="2000" b="1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（</a:t>
                      </a: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万吨）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甲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15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883.9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50.8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67.6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7788.2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3799.06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47.4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62.8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116.2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82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553.21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56.1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74.2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638.8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08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59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132.39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53.4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58.1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楷体" panose="02010609060101010101" pitchFamily="34" charset="-122"/>
                          <a:cs typeface="Times New Roman" panose="02020603050405020304" pitchFamily="34" charset="-120"/>
                        </a:rPr>
                        <a:t>6624.3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5_BD.34_1#0c5c370e2?pid=73595a02f&amp;color=0,0,0&amp;vtp=1&amp;bt=1&amp;bbb=1"/>
          <p:cNvSpPr/>
          <p:nvPr/>
        </p:nvSpPr>
        <p:spPr>
          <a:xfrm>
            <a:off x="722376" y="460394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4.甲、乙、丙、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丁四个省级行政区分别为(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35_1#0c5c370e2.bracket?pid=73595a02f&amp;color=0,0,0&amp;vpa=10&amp;vtp=1"/>
          <p:cNvSpPr/>
          <p:nvPr/>
        </p:nvSpPr>
        <p:spPr>
          <a:xfrm>
            <a:off x="5451539" y="4603946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34_2#0c5c370e2.choices?pid=73595a02f&amp;color=0,0,0&amp;vtp=1&amp;bbb=1"/>
          <p:cNvSpPr/>
          <p:nvPr/>
        </p:nvSpPr>
        <p:spPr>
          <a:xfrm>
            <a:off x="722376" y="5072131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A.浙江、青海、河南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、黑龙江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.黑龙江、青海、浙江、河南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.黑龙江、河南、浙江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、青海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.河南、黑龙江、浙江、青海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6_1#0c5c370e2?vop=1&amp;pid=73595a02f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本题考查区域差异。结合材料和选项可知，甲、乙、丙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、丁四个省级行政区中经济发展水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平最低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、种植业条件差、粮食产量最低的乙应为青海；经济发展水平最高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、常住人口城镇化率最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、第三产业占比最高的丙应为浙江；常住人口城镇化率较高（工业化程度较高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）、粮食产量最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多的甲应为黑龙江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；粮食产量较高、常住人口城镇化率最低的丁应为河南。故选B。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7_1#308aac45e?pid=73595a02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四个省级行政区中(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8_1#308aac45e.bracket?pid=73595a02f&amp;color=0,0,0&amp;vpa=11&amp;vtp=1"/>
          <p:cNvSpPr/>
          <p:nvPr/>
        </p:nvSpPr>
        <p:spPr>
          <a:xfrm>
            <a:off x="315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7_2#308aac45e.choices?pid=73595a02f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A.甲人口迁入较多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，经济发展速度较快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.乙经济水平较低，应大力推进退耕还湖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.丙粮食产量不足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，需要大力发展种植业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.丁城镇化率较低，应积极承接产业转移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9_1#308aac45e?vop=1&amp;pid=73595a02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本题考查区域特征与因地制宜发展。根据上题分析可知，甲为黑龙江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，随着该省农业大型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机械化的普及以及原来处于支柱地位的资源密集型产业的衰退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，大量剩余劳动力外迁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，经济发展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速度较缓慢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，A错误；乙是青海，经济水平较低，应发挥资源优势发展特色产业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，其生态治理的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重点并不是退耕还湖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，B错误；丙是浙江，其粮食产量不足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，但其经济发展的区位优势不在第一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，所以不需要大力发展种植业，C错误；丁为河南，常住人口城镇化率较低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，说明经济水平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较低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，应积极承接产业转移，以促进工业化和农业现代化，D正确。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1#4b8697219?pid=9dc080ab0&amp;color=0,0,0&amp;vtp=1&amp;bt=1&amp;bbb=1"/>
          <p:cNvSpPr/>
          <p:nvPr/>
        </p:nvSpPr>
        <p:spPr>
          <a:xfrm>
            <a:off x="722376" y="969264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读日本、英国地图，完成下面小题。</a:t>
            </a:r>
            <a:endParaRPr lang="en-US" altLang="zh-CN" sz="2000" dirty="0"/>
          </a:p>
        </p:txBody>
      </p:sp>
      <p:pic>
        <p:nvPicPr>
          <p:cNvPr id="3" name="QM_5_BD.1_2#4b8697219?pid=9dc080ab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9352" y="1511300"/>
            <a:ext cx="4270248" cy="265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5eb126b22.fixed?pid=4611b5898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4#5eb126b22.fixed?pid=4611b5898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第二节综合训练</a:t>
            </a:r>
            <a:endParaRPr lang="en-US" altLang="zh-CN" sz="4400" dirty="0"/>
          </a:p>
        </p:txBody>
      </p:sp>
      <p:pic>
        <p:nvPicPr>
          <p:cNvPr id="4" name="C_4#5eb126b22.fixed?pid=4611b5898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4_BD#5eb126b22.fixed?pid=4611b5898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刷能力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c6d5abe9?pid=5eb126b22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建议用时：20分钟</a:t>
            </a:r>
            <a:endParaRPr lang="en-US" altLang="zh-CN" sz="2000" dirty="0"/>
          </a:p>
        </p:txBody>
      </p:sp>
      <p:sp>
        <p:nvSpPr>
          <p:cNvPr id="3" name="QM_5_BD.40_1#74ce3c990?pid=5eb126b22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［山东济宁2025开学考］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读图，完成下面小题。</a:t>
            </a:r>
            <a:endParaRPr lang="en-US" altLang="zh-CN" sz="2000" dirty="0"/>
          </a:p>
        </p:txBody>
      </p:sp>
      <p:pic>
        <p:nvPicPr>
          <p:cNvPr id="4" name="QM_5_BD.40_2#74ce3c990?pid=5eb126b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6744" y="1968500"/>
            <a:ext cx="4864608" cy="402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1_1#9eef1d9d6?pid=74ce3c99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1.关于两图的叙述，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2_1#9eef1d9d6.bracket?pid=74ce3c990&amp;color=0,0,0&amp;vpa=12&amp;vtp=1"/>
          <p:cNvSpPr/>
          <p:nvPr/>
        </p:nvSpPr>
        <p:spPr>
          <a:xfrm>
            <a:off x="4181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6_BD.41_2#9eef1d9d6?pid=74ce3c990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013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①两图所示地区属于同一个大洲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图a所示地区位于图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b所示地区的西北方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013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图b比例尺大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，表示范围小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④两图所示地区均位于大洋西岸</a:t>
            </a:r>
            <a:endParaRPr lang="en-US" altLang="zh-CN" sz="2000" dirty="0"/>
          </a:p>
        </p:txBody>
      </p:sp>
      <p:sp>
        <p:nvSpPr>
          <p:cNvPr id="5" name="QC_6_BD.41_3#9eef1d9d6.choices?pid=74ce3c990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3_1#9eef1d9d6?vop=1&amp;pid=74ce3c990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本题考查区域定位。根据图示,图a所示地区为斯堪的纳维亚半岛及其附近区域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,位于大西洋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,属于欧洲；图b所示地区为朝鲜半岛,位于太平洋西岸,属于亚洲,①④错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。结合图示经纬度及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所学知识判断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,图a所示地区位于图b所示地区的西北方；图b表示的范围小,比例尺大,②③对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4_1#f75f0a77a?pid=74ce3c99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2.图中两个半岛的有关地理特征的叙述，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5_1#f75f0a77a.bracket?pid=74ce3c990&amp;color=0,0,0&amp;vpa=13&amp;vtp=1"/>
          <p:cNvSpPr/>
          <p:nvPr/>
        </p:nvSpPr>
        <p:spPr>
          <a:xfrm>
            <a:off x="6454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4_2#f75f0a77a?pid=74ce3c990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013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①两个半岛的西部地区均有高大山脉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两个半岛的地形均以平原为主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，河网密布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0131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a所在半岛受冰川作用影响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，海岸线曲折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④b所在半岛气候由南向北大陆性渐强</a:t>
            </a:r>
            <a:endParaRPr lang="en-US" altLang="zh-CN" sz="2000" dirty="0"/>
          </a:p>
        </p:txBody>
      </p:sp>
      <p:sp>
        <p:nvSpPr>
          <p:cNvPr id="5" name="QC_6_BD.44_3#f75f0a77a.choices?pid=74ce3c990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1#f75f0a77a?vop=1&amp;pid=74ce3c990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本题考查区域差异。根据图示,a所在半岛是斯堪的纳维亚半岛,受冰川作用影响,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海岸线曲折,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西部有高大山脉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,平原面积小。b所在的朝鲜半岛东部以山地、丘陵为主,平原面积小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,朝鲜半岛气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候由南向北大陆性渐强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。综上所述,①②错误，③④正确，故选D项。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47_1#f493be037?pid=5eb126b22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［山东临沂多校2025高二联考］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长江经济带各省区受自然条件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农业类型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撂荒现象等影响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食自给率空间差异明显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下图示意长江经济带隐含耕地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指粮食的生产和交易过程中所需要的耕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地数量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跨区域流动空间分布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5_BD.47_2#f493be037?pid=5eb126b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432" y="2406846"/>
            <a:ext cx="5285232" cy="3319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_1#b8b8ed916?pid=4b86972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1.下列有关英国、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日本地理特征的叙述正确的是(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3_1#b8b8ed916.bracket?pid=4b8697219&amp;color=0,0,0&amp;vpa=1&amp;vtp=1"/>
          <p:cNvSpPr/>
          <p:nvPr/>
        </p:nvSpPr>
        <p:spPr>
          <a:xfrm>
            <a:off x="6213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2_2#b8b8ed916?pid=4b869721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①两国都是地处中高纬度的岛国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两国均深受暖流影响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英国能源丰富，日本矿产资源贫乏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日本工业多“资源型”布局，英国工业多“临海型”布局</a:t>
            </a:r>
            <a:endParaRPr lang="en-US" altLang="zh-CN" sz="2000" dirty="0"/>
          </a:p>
        </p:txBody>
      </p:sp>
      <p:sp>
        <p:nvSpPr>
          <p:cNvPr id="5" name="QC_6_BD.2_3#b8b8ed916.choices?pid=4b8697219&amp;color=0,0,0&amp;vtp=1&amp;bbb=1"/>
          <p:cNvSpPr/>
          <p:nvPr/>
        </p:nvSpPr>
        <p:spPr>
          <a:xfrm>
            <a:off x="722376" y="32724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C.③④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8_1#3b72a8476?pid=f493be03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3.与湖南省相比，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贵州省成为隐含耕地净输出省的主要影响因素是(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49_1#3b72a8476.bracket?pid=f493be037&amp;color=0,0,0&amp;vpa=14&amp;vtp=1"/>
          <p:cNvSpPr/>
          <p:nvPr/>
        </p:nvSpPr>
        <p:spPr>
          <a:xfrm>
            <a:off x="823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48_2#3b72a8476.choices?pid=f493be03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3980" algn="l"/>
                <a:tab pos="5483860" algn="l"/>
                <a:tab pos="8092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.土壤肥力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B.土地的面积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C.水热条件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.城镇化水平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0_1#3b72a8476?vop=1&amp;pid=f493be037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本题考查区域差异。贵州省是隐含耕地净输出的省，向外输出粮食。与贵州省相比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，湖南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省经济水平高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，城镇化水平高，耕地资源可能更多用于经济作物的生产以满足城市需要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；而贵州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省的城镇化水平低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，粮食产量相对较大，除满足本省需求外可以向外省输出，D正确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。贵州省在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土壤肥力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、土地面积、水热条件等方面不占优势，A、B、C错误。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1_1#4d021e775?pid=f493be03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与贵州省许多村庄耕地撂荒情况密切相关的是当地(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52_1#4d021e775.bracket?pid=f493be037&amp;color=0,0,0&amp;vpa=15&amp;vtp=1"/>
          <p:cNvSpPr/>
          <p:nvPr/>
        </p:nvSpPr>
        <p:spPr>
          <a:xfrm>
            <a:off x="672153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1_2#4d021e775?pid=f493be03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6093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①村民多从事养殖业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耕地坡度大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，不利于耕作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60934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多喀斯特地貌，土层薄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，土壤肥力低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④村民以牧牛为主业</a:t>
            </a:r>
            <a:endParaRPr lang="en-US" altLang="zh-CN" sz="2000" dirty="0"/>
          </a:p>
        </p:txBody>
      </p:sp>
      <p:sp>
        <p:nvSpPr>
          <p:cNvPr id="5" name="QC_6_BD.51_3#4d021e775.choices?pid=f493be037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C.①③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3_1#4d021e775?vop=1&amp;pid=f493be037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本题考查耕地撂荒的原因。贵州省喀斯特地貌发育，生态脆弱，土地利用率普遍偏低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地地形崎岖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，耕地坡度大，不利于耕作，当地多喀斯特地貌，土层薄，土壤肥力低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，不利于种植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业发展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，故村庄耕地撂荒情况严重，②③正确；当地农业以种植业为主，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村民较少从事养殖业，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不以牧牛为主业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，①④错误。故选B。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4_1#4e945f4bc?pid=5eb126b22&amp;color=0,0,0&amp;vtp=1&amp;bt=1&amp;bbb=1&amp;hb=1"/>
          <p:cNvSpPr/>
          <p:nvPr/>
        </p:nvSpPr>
        <p:spPr>
          <a:xfrm>
            <a:off x="722376" y="972000"/>
            <a:ext cx="10753344" cy="13130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［江西南昌2025高二期末］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阅读图文材料，完成下列要求。（14分）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刚果民主共和国是非洲面积第二大的国家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人口众多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是发展中国家之一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境内矿产资源丰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素有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世界原料仓库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之称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下图为刚果民主共和国地理位置示意图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5_BD.54_2#4e945f4bc?pid=5eb126b22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421578"/>
            <a:ext cx="4754880" cy="3758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5_1#078e74a11?pid=4e945f4b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（1）说明刚果民主共和国的自然环境特征。（6分）</a:t>
            </a:r>
            <a:endParaRPr lang="en-US" altLang="zh-CN" sz="2000" dirty="0"/>
          </a:p>
        </p:txBody>
      </p:sp>
      <p:sp>
        <p:nvSpPr>
          <p:cNvPr id="3" name="QO_6_AN.56_1#078e74a11?vop=1&amp;pid=4e945f4bc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纬度低，以热带雨林气候为主；降水丰富，河网密布；热带雨林植被发育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；以盆地地形为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，受其影响水系呈向心状。（任答三点得6分）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57_1#078e74a11?vop=1&amp;pid=4e945f4bc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本题考查自然环境特征。区域自然环境特征包括区域内气候、地形、水文水系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、植被等地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理要素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。气候：读图并结合所学可知，赤道穿过刚果民主共和国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，大部分地区终年受赤道低压带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，以热带雨林气候为主，终年高温多雨。水文水系：降水丰富，河网密布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，河流水量大且水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位季节变化小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，受盆地地形影响，水系呈向心状。植被：热带雨林植被发育。地形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：以盆地地形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。【特征分析类】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8_1#f118b5880?pid=4e945f4b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（2）简述刚果民主共和国与我国经济合作中生产要素的流动特点。（4分）</a:t>
            </a:r>
            <a:endParaRPr lang="en-US" altLang="zh-CN" sz="2000" dirty="0"/>
          </a:p>
        </p:txBody>
      </p:sp>
      <p:sp>
        <p:nvSpPr>
          <p:cNvPr id="3" name="QO_6_AN.59_1#f118b5880?vop=1&amp;pid=4e945f4bc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刚果民主共和国向我国输出矿产资源、农产品等；我国向刚果民主共和国输出资金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、技术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b8b8ed916?vop=1&amp;pid=4b8697219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本题考查日本、英国的地理特征。两国均为岛国,日本位于中低纬度,英国位于中高纬度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。日本深受日本暖流影响,英国深受北大西洋暖流影响,②正确。英国能源丰富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,日本矿产资源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贫乏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,③正确。日本工业多“临海型”布局,英国工业由“资源型”布局向“临海型”布局转变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60_1#f118b5880?vop=1&amp;pid=4e945f4bc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本题考查区域差异与区域关联性。刚果民主共和国较我国经济发展水平低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，但境内矿产资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，且水热条件好，农产品尤其是热带经济作物种类多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，所以刚果民主共和国向我国输出矿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、农产品等；我国相对经济更发达，科技水平更高，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所以我国向刚果民主共和国输出资金、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技术等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。【区位评价类】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61_1#97290f371?pid=4e945f4bc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（3）从因地制宜的角度，指出刚果民主共和国适宜发展的产业类型。（4分）</a:t>
            </a:r>
            <a:endParaRPr lang="en-US" altLang="zh-CN" sz="2000" dirty="0"/>
          </a:p>
        </p:txBody>
      </p:sp>
      <p:sp>
        <p:nvSpPr>
          <p:cNvPr id="3" name="QO_6_AN.62_1#97290f371?vop=1&amp;pid=4e945f4bc&amp;color=0,0,0&amp;vtp=1&amp;bbb=1"/>
          <p:cNvSpPr/>
          <p:nvPr/>
        </p:nvSpPr>
        <p:spPr>
          <a:xfrm>
            <a:off x="722376" y="1433137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采掘业；矿产资源加工业；生态旅游业。（任答两点得4分）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63_1#97290f371?vop=1&amp;pid=4e945f4bc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本题考查区域因地制宜发展。刚果民主共和国境内矿产资源丰富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，可因地制宜发展采掘业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和矿产资源加工业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；当地热带雨林景观优美，可发展生态旅游业。【建议措施类】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087f7ab8f?pid=4b869721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下列说法正确的是(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087f7ab8f.bracket?pid=4b8697219&amp;color=0,0,0&amp;vpa=2&amp;vtp=1"/>
          <p:cNvSpPr/>
          <p:nvPr/>
        </p:nvSpPr>
        <p:spPr>
          <a:xfrm>
            <a:off x="3152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5_2#087f7ab8f.choices?pid=4b869721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A.同为岛国，气候均深受季风影响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.两国农业均以种植业为主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.两国城镇化起步早、水平高、速度快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.两国首都既是全国的政治中心，又是全国的经济中心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087f7ab8f?vop=1&amp;pid=4b8697219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本题考查日本、英国的地理特征。日本位于亚洲东部,气候深受季风影响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；英国位于欧洲西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,气候深受西风影响,A错误。日本气候深受季风影响,大部分地区雨热同期,适宜农作物生长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农业以种植业为主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；英国气候深受西风影响,气候温和湿润,适宜多汁牧草生长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,因此农业以乳畜业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,B错误。两国均为发达国家,城镇化起步早、水平高,但目前处于城镇化后期阶段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,发展速度较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,C错误。两国首都均为国际知名城市,既是全国的政治中心,又是全国的经济中心,D正确。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5594</Words>
  <Application>WPS 演示</Application>
  <PresentationFormat>宽屏</PresentationFormat>
  <Paragraphs>335</Paragraphs>
  <Slides>63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63</vt:i4>
      </vt:variant>
    </vt:vector>
  </HeadingPairs>
  <TitlesOfParts>
    <vt:vector size="84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Times New Roman</vt:lpstr>
      <vt:lpstr>Times New Roman</vt:lpstr>
      <vt:lpstr>宋体</vt:lpstr>
      <vt:lpstr>黑体</vt:lpstr>
      <vt:lpstr>楷体</vt:lpstr>
      <vt:lpstr>Calibri</vt:lpstr>
      <vt:lpstr>Arial Unicode MS</vt:lpstr>
      <vt:lpstr>等线</vt:lpstr>
      <vt:lpstr>仿宋</vt:lpstr>
      <vt:lpstr>仿宋</vt:lpstr>
      <vt:lpstr/>
      <vt:lpstr>1_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海贝贝</cp:lastModifiedBy>
  <cp:revision>4</cp:revision>
  <dcterms:created xsi:type="dcterms:W3CDTF">2025-08-05T03:50:00Z</dcterms:created>
  <dcterms:modified xsi:type="dcterms:W3CDTF">2025-08-08T03:31:28Z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CCB8770C607446D48D3684DBEE41CB44_12</vt:lpwstr>
  </property>
  <property fmtid="{D5CDD505-2E9C-101B-9397-08002B2CF9AE}" pid="3" name="KSOProductBuildVer">
    <vt:lpwstr>2052-12.1.0.21915</vt:lpwstr>
  </property>
</Properties>
</file>