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6" r:id="rId2"/>
    <p:sldId id="257" r:id="rId3"/>
    <p:sldId id="274" r:id="rId4"/>
    <p:sldId id="258" r:id="rId5"/>
    <p:sldId id="259" r:id="rId6"/>
    <p:sldId id="275" r:id="rId7"/>
    <p:sldId id="260" r:id="rId8"/>
    <p:sldId id="261" r:id="rId9"/>
    <p:sldId id="276" r:id="rId10"/>
    <p:sldId id="262" r:id="rId11"/>
    <p:sldId id="263" r:id="rId12"/>
    <p:sldId id="277" r:id="rId13"/>
    <p:sldId id="264" r:id="rId14"/>
    <p:sldId id="265" r:id="rId15"/>
    <p:sldId id="278" r:id="rId16"/>
    <p:sldId id="266" r:id="rId17"/>
    <p:sldId id="267" r:id="rId18"/>
    <p:sldId id="279" r:id="rId19"/>
    <p:sldId id="268" r:id="rId20"/>
    <p:sldId id="269" r:id="rId21"/>
    <p:sldId id="280" r:id="rId22"/>
    <p:sldId id="270" r:id="rId23"/>
    <p:sldId id="271" r:id="rId24"/>
    <p:sldId id="272" r:id="rId25"/>
    <p:sldId id="273" r:id="rId2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19" autoAdjust="0"/>
    <p:restoredTop sz="94610"/>
  </p:normalViewPr>
  <p:slideViewPr>
    <p:cSldViewPr snapToGrid="0" snapToObjects="1">
      <p:cViewPr varScale="1">
        <p:scale>
          <a:sx n="115" d="100"/>
          <a:sy n="115" d="100"/>
        </p:scale>
        <p:origin x="33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8840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2fa8c13e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区域协调发展的内涵与意义</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d21067b0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 区域协调发展的内涵及意义</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2#df=2fa8c13e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第一节 区域协调发展的内涵与意义</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592b7fce69656956bbc#tid=68906fb415638a000923288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选择性必修2     区域发展 LJ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M_5_BD.8_1#1bc955b76?pid=d21067b04&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［河南南阳2024高二月考］</a:t>
            </a:r>
            <a:r>
              <a:rPr lang="en-US" altLang="zh-CN" sz="2000" b="0" i="0" dirty="0">
                <a:solidFill>
                  <a:srgbClr val="000000"/>
                </a:solidFill>
                <a:latin typeface="微软雅黑" pitchFamily="34" charset="0"/>
                <a:ea typeface="楷体" pitchFamily="34" charset="-122"/>
                <a:cs typeface="微软雅黑" pitchFamily="34" charset="-120"/>
              </a:rPr>
              <a:t>下图中</a:t>
            </a:r>
            <a:r>
              <a:rPr lang="en-US" altLang="zh-CN" sz="2000" b="0" i="0">
                <a:solidFill>
                  <a:srgbClr val="000000"/>
                </a:solidFill>
                <a:latin typeface="Times New Roman" pitchFamily="34" charset="0"/>
                <a:ea typeface="KaiTi" pitchFamily="34" charset="-122"/>
                <a:cs typeface="Times New Roman" pitchFamily="34" charset="-120"/>
              </a:rPr>
              <a:t>a</a:t>
            </a:r>
            <a:r>
              <a:rPr lang="en-US" altLang="zh-CN" sz="2000" b="0" i="0">
                <a:solidFill>
                  <a:srgbClr val="000000"/>
                </a:solidFill>
                <a:latin typeface="微软雅黑" pitchFamily="34" charset="0"/>
                <a:ea typeface="楷体" pitchFamily="34" charset="-122"/>
                <a:cs typeface="微软雅黑" pitchFamily="34" charset="-120"/>
              </a:rPr>
              <a:t>镇是我国南方一个在以大量传统建筑为主景观的聚落基础上</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发展起来的旅游小镇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每年都会吸引大量周边城镇的游客</a:t>
            </a:r>
            <a:r>
              <a:rPr lang="en-US" altLang="zh-CN" sz="2000" b="0" i="0" dirty="0">
                <a:solidFill>
                  <a:srgbClr val="000000"/>
                </a:solidFill>
                <a:latin typeface="Times New Roman" pitchFamily="34" charset="0"/>
                <a:ea typeface="KaiTi" pitchFamily="34" charset="-122"/>
                <a:cs typeface="Times New Roman" pitchFamily="34" charset="-120"/>
              </a:rPr>
              <a:t>。21</a:t>
            </a:r>
            <a:r>
              <a:rPr lang="en-US" altLang="zh-CN" sz="2000" b="0" i="0" dirty="0">
                <a:solidFill>
                  <a:srgbClr val="000000"/>
                </a:solidFill>
                <a:latin typeface="微软雅黑" pitchFamily="34" charset="0"/>
                <a:ea typeface="楷体" pitchFamily="34" charset="-122"/>
                <a:cs typeface="微软雅黑" pitchFamily="34" charset="-120"/>
              </a:rPr>
              <a:t>世纪初</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位于低山丘陵区的</a:t>
            </a:r>
            <a:r>
              <a:rPr lang="en-US" altLang="zh-CN" sz="2000" b="0" i="0">
                <a:solidFill>
                  <a:srgbClr val="000000"/>
                </a:solidFill>
                <a:latin typeface="Times New Roman" pitchFamily="34" charset="0"/>
                <a:ea typeface="KaiTi" pitchFamily="34" charset="-122"/>
                <a:cs typeface="Times New Roman" pitchFamily="34" charset="-120"/>
              </a:rPr>
              <a:t>b</a:t>
            </a:r>
            <a:r>
              <a:rPr lang="en-US" altLang="zh-CN" sz="2000" b="0" i="0">
                <a:solidFill>
                  <a:srgbClr val="000000"/>
                </a:solidFill>
                <a:latin typeface="微软雅黑" pitchFamily="34" charset="0"/>
                <a:ea typeface="楷体" pitchFamily="34" charset="-122"/>
                <a:cs typeface="微软雅黑" pitchFamily="34" charset="-120"/>
              </a:rPr>
              <a:t>镇利用当</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地的特有原料和传统手工工艺发展了小型造纸业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此后</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镇游客锐减</a:t>
            </a:r>
            <a:r>
              <a:rPr lang="en-US" altLang="zh-CN" sz="2000" b="0" i="0" dirty="0">
                <a:solidFill>
                  <a:srgbClr val="000000"/>
                </a:solidFill>
                <a:latin typeface="Times New Roman" pitchFamily="34" charset="0"/>
                <a:ea typeface="KaiTi" pitchFamily="34" charset="-122"/>
                <a:cs typeface="Times New Roman" pitchFamily="34" charset="-120"/>
              </a:rPr>
              <a:t>。2017</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在当地政府部门的协</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调下</a:t>
            </a:r>
            <a:r>
              <a:rPr lang="en-US" altLang="zh-CN" sz="2000" b="0" i="0" dirty="0">
                <a:solidFill>
                  <a:srgbClr val="000000"/>
                </a:solidFill>
                <a:latin typeface="Times New Roman" pitchFamily="34" charset="0"/>
                <a:ea typeface="KaiTi" pitchFamily="34" charset="-122"/>
                <a:cs typeface="Times New Roman" pitchFamily="34" charset="-120"/>
              </a:rPr>
              <a:t>,a、b</a:t>
            </a:r>
            <a:r>
              <a:rPr lang="en-US" altLang="zh-CN" sz="2000" b="0" i="0" dirty="0">
                <a:solidFill>
                  <a:srgbClr val="000000"/>
                </a:solidFill>
                <a:latin typeface="微软雅黑" pitchFamily="34" charset="0"/>
                <a:ea typeface="楷体" pitchFamily="34" charset="-122"/>
                <a:cs typeface="微软雅黑" pitchFamily="34" charset="-120"/>
              </a:rPr>
              <a:t>两镇和谐发展</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8_2#1bc955b76?pid=d21067b0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343400" y="2864046"/>
            <a:ext cx="3493008"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BD.9_1#b9e08a7dd?pid=1bc955b76&amp;color=0,0,0&amp;vtp=1&amp;bbb=1"/>
          <p:cNvSpPr/>
          <p:nvPr/>
        </p:nvSpPr>
        <p:spPr>
          <a:xfrm>
            <a:off x="722376" y="46293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a:t>
            </a:r>
            <a:r>
              <a:rPr lang="en-US" altLang="zh-CN" sz="2000" b="0" i="0">
                <a:solidFill>
                  <a:srgbClr val="000000"/>
                </a:solidFill>
                <a:latin typeface="微软雅黑" pitchFamily="34" charset="0"/>
                <a:ea typeface="微软雅黑" pitchFamily="34" charset="-122"/>
                <a:cs typeface="微软雅黑" pitchFamily="34" charset="-120"/>
              </a:rPr>
              <a:t>镇发展旅游业的有利条件是(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10_1#b9e08a7dd.bracket?pid=1bc955b76&amp;color=0,0,0&amp;vpa=3&amp;vtp=1"/>
          <p:cNvSpPr/>
          <p:nvPr/>
        </p:nvSpPr>
        <p:spPr>
          <a:xfrm>
            <a:off x="4321239" y="4629346"/>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6" name="QC_6_BD.9_2#b9e08a7dd.choices?pid=1bc955b76&amp;color=0,0,0&amp;vtp=1&amp;bbb=1"/>
          <p:cNvSpPr/>
          <p:nvPr/>
        </p:nvSpPr>
        <p:spPr>
          <a:xfrm>
            <a:off x="722376" y="5082355"/>
            <a:ext cx="10753344" cy="405003"/>
          </a:xfrm>
          <a:prstGeom prst="rect">
            <a:avLst/>
          </a:prstGeom>
          <a:noFill/>
          <a:ln/>
        </p:spPr>
        <p:txBody>
          <a:bodyPr wrap="none" lIns="0" tIns="0" rIns="0" bIns="0" rtlCol="0" anchor="t"/>
          <a:lstStyle/>
          <a:p>
            <a:pPr latinLnBrk="1">
              <a:lnSpc>
                <a:spcPts val="3600"/>
              </a:lnSpc>
              <a:tabLst>
                <a:tab pos="3142029" algn="l"/>
                <a:tab pos="5737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.旅游资源丰富</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B.交通便利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C.距城市近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.人口众多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AS.11_1#b9e08a7dd?vop=1&amp;pid=1bc955b7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本题考查旅游资源开发条件评价。由材料“</a:t>
            </a:r>
            <a:r>
              <a:rPr lang="en-US" altLang="zh-CN" sz="2000" b="0" i="0">
                <a:solidFill>
                  <a:srgbClr val="000000"/>
                </a:solidFill>
                <a:latin typeface="微软雅黑" pitchFamily="34" charset="0"/>
                <a:ea typeface="微软雅黑" pitchFamily="34" charset="-122"/>
                <a:cs typeface="微软雅黑" pitchFamily="34" charset="-120"/>
              </a:rPr>
              <a:t>a镇是我国南方一个在以大量传统建筑为主景观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的聚落基础上发展起来的旅游小镇</a:t>
            </a:r>
            <a:r>
              <a:rPr lang="en-US" altLang="zh-CN" sz="2000" b="0" i="0" dirty="0">
                <a:solidFill>
                  <a:srgbClr val="000000"/>
                </a:solidFill>
                <a:latin typeface="微软雅黑" pitchFamily="34" charset="0"/>
                <a:ea typeface="微软雅黑" pitchFamily="34" charset="-122"/>
                <a:cs typeface="微软雅黑" pitchFamily="34" charset="-120"/>
              </a:rPr>
              <a:t>,每年都会吸引大量周边城镇的游客”可知,</a:t>
            </a:r>
            <a:r>
              <a:rPr lang="en-US" altLang="zh-CN" sz="2000" b="0" i="0">
                <a:solidFill>
                  <a:srgbClr val="000000"/>
                </a:solidFill>
                <a:latin typeface="微软雅黑" pitchFamily="34" charset="0"/>
                <a:ea typeface="微软雅黑" pitchFamily="34" charset="-122"/>
                <a:cs typeface="微软雅黑" pitchFamily="34" charset="-120"/>
              </a:rPr>
              <a:t>a镇有大量的传统建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筑</a:t>
            </a:r>
            <a:r>
              <a:rPr lang="en-US" altLang="zh-CN" sz="2000" b="0" i="0" dirty="0">
                <a:solidFill>
                  <a:srgbClr val="000000"/>
                </a:solidFill>
                <a:latin typeface="微软雅黑" pitchFamily="34" charset="0"/>
                <a:ea typeface="微软雅黑" pitchFamily="34" charset="-122"/>
                <a:cs typeface="微软雅黑" pitchFamily="34" charset="-120"/>
              </a:rPr>
              <a:t>,对周边城镇游客具有较强的吸引力,这些传统建筑成为重要的旅游资源,A正确；交通便利</a:t>
            </a:r>
            <a:r>
              <a:rPr lang="en-US" altLang="zh-CN" sz="2000" b="0" i="0">
                <a:solidFill>
                  <a:srgbClr val="000000"/>
                </a:solidFill>
                <a:latin typeface="微软雅黑" pitchFamily="34" charset="0"/>
                <a:ea typeface="微软雅黑" pitchFamily="34" charset="-122"/>
                <a:cs typeface="微软雅黑" pitchFamily="34" charset="-120"/>
              </a:rPr>
              <a:t>、距</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城市近</a:t>
            </a:r>
            <a:r>
              <a:rPr lang="en-US" altLang="zh-CN" sz="2000" b="0" i="0" dirty="0">
                <a:solidFill>
                  <a:srgbClr val="000000"/>
                </a:solidFill>
                <a:latin typeface="微软雅黑" pitchFamily="34" charset="0"/>
                <a:ea typeface="微软雅黑" pitchFamily="34" charset="-122"/>
                <a:cs typeface="微软雅黑" pitchFamily="34" charset="-120"/>
              </a:rPr>
              <a:t>、人口众多不是其主要有利条件,B、C、D错误。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6380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BD.12_1#f34c02b7e?pid=1bc955b7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4.21世纪初，a</a:t>
            </a:r>
            <a:r>
              <a:rPr lang="en-US" altLang="zh-CN" sz="2000" b="0" i="0">
                <a:solidFill>
                  <a:srgbClr val="000000"/>
                </a:solidFill>
                <a:latin typeface="微软雅黑" pitchFamily="34" charset="0"/>
                <a:ea typeface="微软雅黑" pitchFamily="34" charset="-122"/>
                <a:cs typeface="微软雅黑" pitchFamily="34" charset="-120"/>
              </a:rPr>
              <a:t>镇游客锐减的主要原因是(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3_1#f34c02b7e.bracket?pid=1bc955b76&amp;color=0,0,0&amp;vpa=4&amp;vtp=1"/>
          <p:cNvSpPr/>
          <p:nvPr/>
        </p:nvSpPr>
        <p:spPr>
          <a:xfrm>
            <a:off x="538168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12_2#f34c02b7e.choices?pid=1bc955b7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A.旅游市场被</a:t>
            </a:r>
            <a:r>
              <a:rPr lang="en-US" altLang="zh-CN" sz="2000" b="0" i="0">
                <a:solidFill>
                  <a:srgbClr val="000000"/>
                </a:solidFill>
                <a:latin typeface="微软雅黑" pitchFamily="34" charset="0"/>
                <a:ea typeface="微软雅黑" pitchFamily="34" charset="-122"/>
                <a:cs typeface="微软雅黑" pitchFamily="34" charset="-120"/>
              </a:rPr>
              <a:t>b镇抢占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.周边城镇旅游消费能力下降</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C.环境污染影响旅游活动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.基础设施老化，旅游吸引力下降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AS.14_1#f34c02b7e?vop=1&amp;pid=1bc955b76&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本题考查影响旅游业发展的原因。由材料“21世纪初,位于低山丘陵区的</a:t>
            </a:r>
            <a:r>
              <a:rPr lang="en-US" altLang="zh-CN" sz="2000" b="0" i="0">
                <a:solidFill>
                  <a:srgbClr val="000000"/>
                </a:solidFill>
                <a:latin typeface="微软雅黑" pitchFamily="34" charset="0"/>
                <a:ea typeface="微软雅黑" pitchFamily="34" charset="-122"/>
                <a:cs typeface="微软雅黑" pitchFamily="34" charset="-120"/>
              </a:rPr>
              <a:t>b镇利用当地的特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有原料和传统手工工艺发展了小型造纸业</a:t>
            </a:r>
            <a:r>
              <a:rPr lang="en-US" altLang="zh-CN" sz="2000" b="0" i="0" dirty="0">
                <a:solidFill>
                  <a:srgbClr val="000000"/>
                </a:solidFill>
                <a:latin typeface="微软雅黑" pitchFamily="34" charset="0"/>
                <a:ea typeface="微软雅黑" pitchFamily="34" charset="-122"/>
                <a:cs typeface="微软雅黑" pitchFamily="34" charset="-120"/>
              </a:rPr>
              <a:t>,此后a镇游客锐减”可知,b镇发展了小型造纸业</a:t>
            </a:r>
            <a:r>
              <a:rPr lang="en-US" altLang="zh-CN" sz="2000" b="0" i="0">
                <a:solidFill>
                  <a:srgbClr val="000000"/>
                </a:solidFill>
                <a:latin typeface="微软雅黑" pitchFamily="34" charset="0"/>
                <a:ea typeface="微软雅黑" pitchFamily="34" charset="-122"/>
                <a:cs typeface="微软雅黑" pitchFamily="34" charset="-120"/>
              </a:rPr>
              <a:t>,而造纸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业会引起严重的环境污染</a:t>
            </a:r>
            <a:r>
              <a:rPr lang="en-US" altLang="zh-CN" sz="2000" b="0" i="0" dirty="0">
                <a:solidFill>
                  <a:srgbClr val="000000"/>
                </a:solidFill>
                <a:latin typeface="微软雅黑" pitchFamily="34" charset="0"/>
                <a:ea typeface="微软雅黑" pitchFamily="34" charset="-122"/>
                <a:cs typeface="微软雅黑" pitchFamily="34" charset="-120"/>
              </a:rPr>
              <a:t>,对旅游景观的观赏价值造成影响,C正确；b镇为工业城镇,</a:t>
            </a:r>
            <a:r>
              <a:rPr lang="en-US" altLang="zh-CN" sz="2000" b="0" i="0">
                <a:solidFill>
                  <a:srgbClr val="000000"/>
                </a:solidFill>
                <a:latin typeface="微软雅黑" pitchFamily="34" charset="0"/>
                <a:ea typeface="微软雅黑" pitchFamily="34" charset="-122"/>
                <a:cs typeface="微软雅黑" pitchFamily="34" charset="-120"/>
              </a:rPr>
              <a:t>不以旅游为主,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错误；随着经济发展,周边城镇旅游消费能力提高,B错误；随着旅游业发展</a:t>
            </a:r>
            <a:r>
              <a:rPr lang="en-US" altLang="zh-CN" sz="2000" b="0" i="0">
                <a:solidFill>
                  <a:srgbClr val="000000"/>
                </a:solidFill>
                <a:latin typeface="微软雅黑" pitchFamily="34" charset="0"/>
                <a:ea typeface="微软雅黑" pitchFamily="34" charset="-122"/>
                <a:cs typeface="微软雅黑" pitchFamily="34" charset="-120"/>
              </a:rPr>
              <a:t>,旅游景区的基础设施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会不断完善</a:t>
            </a:r>
            <a:r>
              <a:rPr lang="en-US" altLang="zh-CN" sz="2000" b="0" i="0" dirty="0">
                <a:solidFill>
                  <a:srgbClr val="000000"/>
                </a:solidFill>
                <a:latin typeface="微软雅黑" pitchFamily="34" charset="0"/>
                <a:ea typeface="微软雅黑" pitchFamily="34" charset="-122"/>
                <a:cs typeface="微软雅黑" pitchFamily="34" charset="-120"/>
              </a:rPr>
              <a:t>,而且对游客吸引力影响大的是旅游景区的景点特征,而非基础设施,D错误。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27444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BD.15_1#8e0b7d03b?pid=1bc955b7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5.促使a、b两镇协调发展，b</a:t>
            </a:r>
            <a:r>
              <a:rPr lang="en-US" altLang="zh-CN" sz="2000" b="0" i="0">
                <a:solidFill>
                  <a:srgbClr val="000000"/>
                </a:solidFill>
                <a:latin typeface="微软雅黑" pitchFamily="34" charset="0"/>
                <a:ea typeface="微软雅黑" pitchFamily="34" charset="-122"/>
                <a:cs typeface="微软雅黑" pitchFamily="34" charset="-120"/>
              </a:rPr>
              <a:t>镇侧重的是(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6_1#8e0b7d03b.bracket?pid=1bc955b76&amp;color=0,0,0&amp;vpa=5&amp;vtp=1"/>
          <p:cNvSpPr/>
          <p:nvPr/>
        </p:nvSpPr>
        <p:spPr>
          <a:xfrm>
            <a:off x="539438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15_2#8e0b7d03b.choices?pid=1bc955b7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.新型环保产业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.民风、民俗展演</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C.特种养殖业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.生产过程展示和体验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6_AS.17_1#8e0b7d03b?vop=1&amp;pid=1bc955b76&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本题考查区域的协调发展。图中a镇以旅游为主,结合材料“2017年</a:t>
            </a:r>
            <a:r>
              <a:rPr lang="en-US" altLang="zh-CN" sz="2000" b="0" i="0">
                <a:solidFill>
                  <a:srgbClr val="000000"/>
                </a:solidFill>
                <a:latin typeface="微软雅黑" pitchFamily="34" charset="0"/>
                <a:ea typeface="微软雅黑" pitchFamily="34" charset="-122"/>
                <a:cs typeface="微软雅黑" pitchFamily="34" charset="-120"/>
              </a:rPr>
              <a:t>,在当地政府部门的协调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a:t>
            </a:r>
            <a:r>
              <a:rPr lang="en-US" altLang="zh-CN" sz="2000" b="0" i="0" dirty="0">
                <a:solidFill>
                  <a:srgbClr val="000000"/>
                </a:solidFill>
                <a:latin typeface="微软雅黑" pitchFamily="34" charset="0"/>
                <a:ea typeface="微软雅黑" pitchFamily="34" charset="-122"/>
                <a:cs typeface="微软雅黑" pitchFamily="34" charset="-120"/>
              </a:rPr>
              <a:t>,a、b两镇和谐发展”分析,b镇应依托a镇的影响,发展与旅游有关的产业,而b镇以工业为主</a:t>
            </a:r>
            <a:r>
              <a:rPr lang="en-US" altLang="zh-CN" sz="2000" b="0" i="0">
                <a:solidFill>
                  <a:srgbClr val="000000"/>
                </a:solidFill>
                <a:latin typeface="微软雅黑" pitchFamily="34" charset="0"/>
                <a:ea typeface="微软雅黑" pitchFamily="34" charset="-122"/>
                <a:cs typeface="微软雅黑" pitchFamily="34" charset="-120"/>
              </a:rPr>
              <a:t>,而工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农业生产过程的展示和体验也是现代旅游活动的一个重要方面</a:t>
            </a:r>
            <a:r>
              <a:rPr lang="en-US" altLang="zh-CN" sz="2000" b="0" i="0" dirty="0">
                <a:solidFill>
                  <a:srgbClr val="000000"/>
                </a:solidFill>
                <a:latin typeface="微软雅黑" pitchFamily="34" charset="0"/>
                <a:ea typeface="微软雅黑" pitchFamily="34" charset="-122"/>
                <a:cs typeface="微软雅黑" pitchFamily="34" charset="-120"/>
              </a:rPr>
              <a:t>,因此</a:t>
            </a:r>
            <a:r>
              <a:rPr lang="en-US" altLang="zh-CN" sz="2000" b="0" i="0">
                <a:solidFill>
                  <a:srgbClr val="000000"/>
                </a:solidFill>
                <a:latin typeface="微软雅黑" pitchFamily="34" charset="0"/>
                <a:ea typeface="微软雅黑" pitchFamily="34" charset="-122"/>
                <a:cs typeface="微软雅黑" pitchFamily="34" charset="-120"/>
              </a:rPr>
              <a:t>b镇可以依托工业开展生产过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程展示和体验相关的旅游项目</a:t>
            </a:r>
            <a:r>
              <a:rPr lang="en-US" altLang="zh-CN" sz="2000" b="0" i="0" dirty="0">
                <a:solidFill>
                  <a:srgbClr val="000000"/>
                </a:solidFill>
                <a:latin typeface="微软雅黑" pitchFamily="34" charset="0"/>
                <a:ea typeface="微软雅黑" pitchFamily="34" charset="-122"/>
                <a:cs typeface="微软雅黑" pitchFamily="34" charset="-120"/>
              </a:rPr>
              <a:t>,D正确；新型环保产业虽然能够减少对环境的污染,但是与</a:t>
            </a:r>
            <a:r>
              <a:rPr lang="en-US" altLang="zh-CN" sz="2000" b="0" i="0">
                <a:solidFill>
                  <a:srgbClr val="000000"/>
                </a:solidFill>
                <a:latin typeface="微软雅黑" pitchFamily="34" charset="0"/>
                <a:ea typeface="微软雅黑" pitchFamily="34" charset="-122"/>
                <a:cs typeface="微软雅黑" pitchFamily="34" charset="-120"/>
              </a:rPr>
              <a:t>a镇之间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产业结构不同</a:t>
            </a:r>
            <a:r>
              <a:rPr lang="en-US" altLang="zh-CN" sz="2000" b="0" i="0" dirty="0">
                <a:solidFill>
                  <a:srgbClr val="000000"/>
                </a:solidFill>
                <a:latin typeface="微软雅黑" pitchFamily="34" charset="0"/>
                <a:ea typeface="微软雅黑" pitchFamily="34" charset="-122"/>
                <a:cs typeface="微软雅黑" pitchFamily="34" charset="-120"/>
              </a:rPr>
              <a:t>,实现和谐发展困难较大,A错误；民风、民俗是a镇的优势,B错误</a:t>
            </a:r>
            <a:r>
              <a:rPr lang="en-US" altLang="zh-CN" sz="2000" b="0" i="0">
                <a:solidFill>
                  <a:srgbClr val="000000"/>
                </a:solidFill>
                <a:latin typeface="微软雅黑" pitchFamily="34" charset="0"/>
                <a:ea typeface="微软雅黑" pitchFamily="34" charset="-122"/>
                <a:cs typeface="微软雅黑" pitchFamily="34" charset="-120"/>
              </a:rPr>
              <a:t>；特种养殖业会带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来环境污染</a:t>
            </a:r>
            <a:r>
              <a:rPr lang="en-US" altLang="zh-CN" sz="2000" b="0" i="0" dirty="0">
                <a:solidFill>
                  <a:srgbClr val="000000"/>
                </a:solidFill>
                <a:latin typeface="微软雅黑" pitchFamily="34" charset="0"/>
                <a:ea typeface="微软雅黑" pitchFamily="34" charset="-122"/>
                <a:cs typeface="微软雅黑" pitchFamily="34" charset="-120"/>
              </a:rPr>
              <a:t>,不利于二者协调发展,C错误。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29933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pic>
        <p:nvPicPr>
          <p:cNvPr id="2" name="QM_5_BD.18_1#245ad9fea?htil=1&amp;pid=d21067b0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64982" y="1026864"/>
            <a:ext cx="3931920" cy="32826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18_2#245ad9fea?htil=1&amp;pid=d21067b04&amp;color=0,0,0&amp;vtp=1&amp;bt=1&amp;bbb=1&amp;hb=1"/>
          <p:cNvSpPr/>
          <p:nvPr/>
        </p:nvSpPr>
        <p:spPr>
          <a:xfrm>
            <a:off x="722376" y="972000"/>
            <a:ext cx="668426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［云南丽江多校2025高二联考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Times New Roman" pitchFamily="34" charset="0"/>
                <a:ea typeface="KaiTi" pitchFamily="34" charset="-122"/>
                <a:cs typeface="Times New Roman" pitchFamily="34" charset="-120"/>
              </a:rPr>
              <a:t>读我国南方地区和北方地区</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耕地</a:t>
            </a:r>
            <a:r>
              <a:rPr lang="en-US" altLang="zh-CN" sz="2000" b="0" i="0" dirty="0">
                <a:solidFill>
                  <a:srgbClr val="000000"/>
                </a:solidFill>
                <a:latin typeface="Times New Roman" pitchFamily="34" charset="0"/>
                <a:ea typeface="KaiTi" pitchFamily="34" charset="-122"/>
                <a:cs typeface="Times New Roman" pitchFamily="34" charset="-120"/>
              </a:rPr>
              <a:t>、水资源和人口占全国的比重图，完成下面小题。</a:t>
            </a:r>
            <a:endParaRPr lang="en-US" altLang="zh-CN" sz="2000" dirty="0"/>
          </a:p>
        </p:txBody>
      </p:sp>
      <p:sp>
        <p:nvSpPr>
          <p:cNvPr id="4" name="QC_6_BD.19_1#2f676dbbd?htil=1&amp;pid=245ad9fea&amp;color=0,0,0&amp;vtp=1&amp;bbb=1"/>
          <p:cNvSpPr/>
          <p:nvPr/>
        </p:nvSpPr>
        <p:spPr>
          <a:xfrm>
            <a:off x="722376" y="1869255"/>
            <a:ext cx="668426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形成图中水资源分布差异的主要原因是(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BD.19_2#2f676dbbd.choices?htil=1&amp;pid=245ad9fea&amp;color=0,0,0&amp;vtp=1&amp;bbb=1"/>
          <p:cNvSpPr/>
          <p:nvPr/>
        </p:nvSpPr>
        <p:spPr>
          <a:xfrm>
            <a:off x="722376" y="2332043"/>
            <a:ext cx="668426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A.人口分布不均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.水体污染严重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.地形类型不同</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.降水分布不均</a:t>
            </a:r>
            <a:endParaRPr lang="en-US" altLang="zh-CN" sz="2000" dirty="0"/>
          </a:p>
        </p:txBody>
      </p:sp>
      <p:sp>
        <p:nvSpPr>
          <p:cNvPr id="6" name="QC_6_AN.20_1#2f676dbbd.bracket?pid=245ad9fea&amp;color=0,0,0&amp;vpa=6&amp;vtp=1"/>
          <p:cNvSpPr/>
          <p:nvPr/>
        </p:nvSpPr>
        <p:spPr>
          <a:xfrm>
            <a:off x="5438839" y="186925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732a6c101.fixed?pid=2fa8c13e8&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732a6c101.fixed?pid=2fa8c13e8&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区域协调发展的内涵与意义</a:t>
            </a:r>
            <a:endParaRPr lang="en-US" altLang="zh-CN" sz="4400" dirty="0"/>
          </a:p>
        </p:txBody>
      </p:sp>
      <p:pic>
        <p:nvPicPr>
          <p:cNvPr id="4" name="C_3#732a6c101.fixed?pid=2fa8c13e8&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732a6c101.fixed?pid=2fa8c13e8&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6_AS.21_1#2f676dbbd?vop=1&amp;pid=245ad9fea&amp;color=0,0,0&amp;mp=1&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本题考查自然资源的空间差异。我国南方地区大部分为亚热带季风气候,降水充沛</a:t>
            </a:r>
            <a:r>
              <a:rPr lang="en-US" altLang="zh-CN" sz="2000" b="0" i="0">
                <a:solidFill>
                  <a:srgbClr val="000000"/>
                </a:solidFill>
                <a:latin typeface="微软雅黑" pitchFamily="34" charset="0"/>
                <a:ea typeface="微软雅黑" pitchFamily="34" charset="-122"/>
                <a:cs typeface="微软雅黑" pitchFamily="34" charset="-120"/>
              </a:rPr>
              <a:t>,水资源丰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富</a:t>
            </a:r>
            <a:r>
              <a:rPr lang="en-US" altLang="zh-CN" sz="2000" b="0" i="0" dirty="0">
                <a:solidFill>
                  <a:srgbClr val="000000"/>
                </a:solidFill>
                <a:latin typeface="微软雅黑" pitchFamily="34" charset="0"/>
                <a:ea typeface="微软雅黑" pitchFamily="34" charset="-122"/>
                <a:cs typeface="微软雅黑" pitchFamily="34" charset="-120"/>
              </a:rPr>
              <a:t>；北方地区大部分为温带季风气候,降水相对较少,水资源相对贫乏</a:t>
            </a:r>
            <a:r>
              <a:rPr lang="en-US" altLang="zh-CN" sz="2000" b="0" i="0">
                <a:solidFill>
                  <a:srgbClr val="000000"/>
                </a:solidFill>
                <a:latin typeface="微软雅黑" pitchFamily="34" charset="0"/>
                <a:ea typeface="微软雅黑" pitchFamily="34" charset="-122"/>
                <a:cs typeface="微软雅黑" pitchFamily="34" charset="-120"/>
              </a:rPr>
              <a:t>。我国水资源空间分布特点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为南多北少</a:t>
            </a:r>
            <a:r>
              <a:rPr lang="en-US" altLang="zh-CN" sz="2000" b="0" i="0" dirty="0">
                <a:solidFill>
                  <a:srgbClr val="000000"/>
                </a:solidFill>
                <a:latin typeface="微软雅黑" pitchFamily="34" charset="0"/>
                <a:ea typeface="微软雅黑" pitchFamily="34" charset="-122"/>
                <a:cs typeface="微软雅黑" pitchFamily="34" charset="-120"/>
              </a:rPr>
              <a:t>,这主要与我国降水的空间分布不均有关,与人口分布、水体污染无关</a:t>
            </a:r>
            <a:r>
              <a:rPr lang="en-US" altLang="zh-CN" sz="2000" b="0" i="0">
                <a:solidFill>
                  <a:srgbClr val="000000"/>
                </a:solidFill>
                <a:latin typeface="微软雅黑" pitchFamily="34" charset="0"/>
                <a:ea typeface="微软雅黑" pitchFamily="34" charset="-122"/>
                <a:cs typeface="微软雅黑" pitchFamily="34" charset="-120"/>
              </a:rPr>
              <a:t>,与地形类型关系</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不大</a:t>
            </a:r>
            <a:r>
              <a:rPr lang="en-US" altLang="zh-CN" sz="2000" b="0" i="0" dirty="0">
                <a:solidFill>
                  <a:srgbClr val="000000"/>
                </a:solidFill>
                <a:latin typeface="微软雅黑" pitchFamily="34" charset="0"/>
                <a:ea typeface="微软雅黑" pitchFamily="34" charset="-122"/>
                <a:cs typeface="微软雅黑" pitchFamily="34" charset="-120"/>
              </a:rPr>
              <a:t>,D正确,A、B、C错误。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26125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6_BD.22_1#acc1e4da1?pid=245ad9fe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a:solidFill>
                  <a:srgbClr val="000000"/>
                </a:solidFill>
                <a:latin typeface="微软雅黑" pitchFamily="34" charset="0"/>
                <a:ea typeface="微软雅黑" pitchFamily="34" charset="-122"/>
                <a:cs typeface="微软雅黑" pitchFamily="34" charset="-120"/>
              </a:rPr>
              <a:t>受图示三项因素的共同影响(</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23_1#acc1e4da1.bracket?pid=245ad9fea&amp;color=0,0,0&amp;vpa=7&amp;vtp=1"/>
          <p:cNvSpPr/>
          <p:nvPr/>
        </p:nvSpPr>
        <p:spPr>
          <a:xfrm>
            <a:off x="418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22_2#acc1e4da1.choices?pid=245ad9fea&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.华北应发展商品谷物农业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.南方以发展水稻种植为主</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C.南方发展劳动密集型产业</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.北方以发展重化工业为主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6_AS.24_1#acc1e4da1?vop=1&amp;pid=245ad9fea&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本题考查自然资源对区域发展的影响。由图可知</a:t>
            </a:r>
            <a:r>
              <a:rPr lang="en-US" altLang="zh-CN" sz="2000" b="0" i="0">
                <a:solidFill>
                  <a:srgbClr val="000000"/>
                </a:solidFill>
                <a:latin typeface="微软雅黑" pitchFamily="34" charset="0"/>
                <a:ea typeface="微软雅黑" pitchFamily="34" charset="-122"/>
                <a:cs typeface="微软雅黑" pitchFamily="34" charset="-120"/>
              </a:rPr>
              <a:t>,水资源不足是华北发展商品谷物农业的不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利因素</a:t>
            </a:r>
            <a:r>
              <a:rPr lang="en-US" altLang="zh-CN" sz="2000" b="0" i="0" dirty="0">
                <a:solidFill>
                  <a:srgbClr val="000000"/>
                </a:solidFill>
                <a:latin typeface="微软雅黑" pitchFamily="34" charset="0"/>
                <a:ea typeface="微软雅黑" pitchFamily="34" charset="-122"/>
                <a:cs typeface="微软雅黑" pitchFamily="34" charset="-120"/>
              </a:rPr>
              <a:t>,A错误；南方水资源丰富,热量充足,地形相对平坦,耕地面积相对较多；人口多,</a:t>
            </a:r>
            <a:r>
              <a:rPr lang="en-US" altLang="zh-CN" sz="2000" b="0" i="0">
                <a:solidFill>
                  <a:srgbClr val="000000"/>
                </a:solidFill>
                <a:latin typeface="微软雅黑" pitchFamily="34" charset="0"/>
                <a:ea typeface="微软雅黑" pitchFamily="34" charset="-122"/>
                <a:cs typeface="微软雅黑" pitchFamily="34" charset="-120"/>
              </a:rPr>
              <a:t>劳动力充足,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市场广阔</a:t>
            </a:r>
            <a:r>
              <a:rPr lang="en-US" altLang="zh-CN" sz="2000" b="0" i="0" dirty="0">
                <a:solidFill>
                  <a:srgbClr val="000000"/>
                </a:solidFill>
                <a:latin typeface="微软雅黑" pitchFamily="34" charset="0"/>
                <a:ea typeface="微软雅黑" pitchFamily="34" charset="-122"/>
                <a:cs typeface="微软雅黑" pitchFamily="34" charset="-120"/>
              </a:rPr>
              <a:t>,适宜发展水稻种植业,B正确</a:t>
            </a:r>
            <a:r>
              <a:rPr lang="en-US" altLang="zh-CN" sz="2000" b="0" i="0">
                <a:solidFill>
                  <a:srgbClr val="000000"/>
                </a:solidFill>
                <a:latin typeface="微软雅黑" pitchFamily="34" charset="0"/>
                <a:ea typeface="微软雅黑" pitchFamily="34" charset="-122"/>
                <a:cs typeface="微软雅黑" pitchFamily="34" charset="-120"/>
              </a:rPr>
              <a:t>；耕地及水资源对南方发展劳动密集型产业和北方发展重化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工业的影响不大</a:t>
            </a:r>
            <a:r>
              <a:rPr lang="en-US" altLang="zh-CN" sz="2000" b="0" i="0" dirty="0">
                <a:solidFill>
                  <a:srgbClr val="000000"/>
                </a:solidFill>
                <a:latin typeface="微软雅黑" pitchFamily="34" charset="0"/>
                <a:ea typeface="微软雅黑" pitchFamily="34" charset="-122"/>
                <a:cs typeface="微软雅黑" pitchFamily="34" charset="-120"/>
              </a:rPr>
              <a:t>,C、D错误。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6_AS.24_2#acc1e4da1?vop=1&amp;pid=245ad9fea&amp;color=0,0,0&amp;mp=1&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易错警示</a:t>
            </a:r>
            <a:r>
              <a:rPr lang="en-US" altLang="zh-CN" sz="2000" b="0" i="0" spc="-50">
                <a:solidFill>
                  <a:srgbClr val="000000"/>
                </a:solidFill>
                <a:latin typeface="SimSun" pitchFamily="34" charset="0"/>
                <a:ea typeface="SimSun" pitchFamily="34" charset="-122"/>
                <a:cs typeface="SimSun" pitchFamily="34" charset="-120"/>
              </a:rPr>
              <a:t> </a:t>
            </a:r>
            <a:r>
              <a:rPr lang="en-US" altLang="zh-CN" sz="2000" b="0" i="0" spc="-50">
                <a:solidFill>
                  <a:srgbClr val="000000"/>
                </a:solidFill>
                <a:latin typeface="微软雅黑" pitchFamily="34" charset="0"/>
                <a:ea typeface="微软雅黑" pitchFamily="34" charset="-122"/>
                <a:cs typeface="微软雅黑" pitchFamily="34" charset="-120"/>
              </a:rPr>
              <a:t>本题的易错之处在于不能正确把握区域的自然资源状况及资源不利条件与区域发展间的</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关系</a:t>
            </a:r>
            <a:r>
              <a:rPr lang="en-US" altLang="zh-CN" sz="2000" b="0" i="0" spc="-50" dirty="0">
                <a:solidFill>
                  <a:srgbClr val="000000"/>
                </a:solidFill>
                <a:latin typeface="微软雅黑" pitchFamily="34" charset="0"/>
                <a:ea typeface="微软雅黑" pitchFamily="34" charset="-122"/>
                <a:cs typeface="微软雅黑" pitchFamily="34" charset="-120"/>
              </a:rPr>
              <a:t>,单纯地看到北方耕地资源丰富,而未注意水资源短缺制约了商品谷物农业的发展,故易错选A项。</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8092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5_BD.1_1#a83843b22?pid=d21067b04&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由于发展先后的差异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我国东西部发展具有巨大的互补性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东部沿海</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腾笼换鸟</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与中西部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筑</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巢引凤</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大戏</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的帷幕几乎同时拉开</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6_BD.2_1#9da95ded1?pid=a83843b22&amp;color=0,0,0&amp;vtp=1&amp;bbb=1"/>
          <p:cNvSpPr/>
          <p:nvPr/>
        </p:nvSpPr>
        <p:spPr>
          <a:xfrm>
            <a:off x="722376" y="18692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1.“良禽择木而栖”，</a:t>
            </a:r>
            <a:r>
              <a:rPr lang="en-US" altLang="zh-CN" sz="2000" b="0" i="0">
                <a:solidFill>
                  <a:srgbClr val="000000"/>
                </a:solidFill>
                <a:latin typeface="微软雅黑" pitchFamily="34" charset="0"/>
                <a:ea typeface="微软雅黑" pitchFamily="34" charset="-122"/>
                <a:cs typeface="微软雅黑" pitchFamily="34" charset="-120"/>
              </a:rPr>
              <a:t>河南能够吸引浙江产业转入的因素是(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6_AN.3_1#9da95ded1.bracket?pid=a83843b22&amp;color=0,0,0&amp;vpa=1&amp;vtp=1"/>
          <p:cNvSpPr/>
          <p:nvPr/>
        </p:nvSpPr>
        <p:spPr>
          <a:xfrm>
            <a:off x="7455726" y="18692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6_BD.2_2#9da95ded1?pid=a83843b22&amp;color=0,0,0&amp;vtp=1&amp;bbb=1"/>
          <p:cNvSpPr/>
          <p:nvPr/>
        </p:nvSpPr>
        <p:spPr>
          <a:xfrm>
            <a:off x="722376" y="2326455"/>
            <a:ext cx="10753344" cy="405003"/>
          </a:xfrm>
          <a:prstGeom prst="rect">
            <a:avLst/>
          </a:prstGeom>
          <a:noFill/>
          <a:ln/>
        </p:spPr>
        <p:txBody>
          <a:bodyPr wrap="none" lIns="0" tIns="0" rIns="0" bIns="0" rtlCol="0" anchor="t"/>
          <a:lstStyle/>
          <a:p>
            <a:pPr latinLnBrk="1">
              <a:lnSpc>
                <a:spcPts val="3600"/>
              </a:lnSpc>
              <a:tabLst>
                <a:tab pos="2938829" algn="l"/>
                <a:tab pos="5610957" algn="l"/>
                <a:tab pos="8283086" algn="l"/>
              </a:tabLst>
            </a:pPr>
            <a:r>
              <a:rPr lang="en-US" altLang="zh-CN" sz="2000" b="0" i="0">
                <a:solidFill>
                  <a:srgbClr val="000000"/>
                </a:solidFill>
                <a:latin typeface="微软雅黑" pitchFamily="34" charset="0"/>
                <a:ea typeface="微软雅黑" pitchFamily="34" charset="-122"/>
                <a:cs typeface="微软雅黑" pitchFamily="34" charset="-120"/>
              </a:rPr>
              <a:t>①劳动力成本</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②土地价格</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③科技力量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资源条件</a:t>
            </a:r>
            <a:endParaRPr lang="en-US" altLang="zh-CN" sz="2000" dirty="0"/>
          </a:p>
        </p:txBody>
      </p:sp>
      <p:sp>
        <p:nvSpPr>
          <p:cNvPr id="6" name="QC_6_BD.2_3#9da95ded1.choices?pid=a83843b22&amp;color=0,0,0&amp;vtp=1&amp;bbb=1"/>
          <p:cNvSpPr/>
          <p:nvPr/>
        </p:nvSpPr>
        <p:spPr>
          <a:xfrm>
            <a:off x="722376" y="27836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B.①②④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AS.4_1#9da95ded1?vop=1&amp;pid=a83843b22&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本题考查影响产业转移的因素。河南地处中国中部地区</a:t>
            </a:r>
            <a:r>
              <a:rPr lang="en-US" altLang="zh-CN" sz="2000" b="0" i="0">
                <a:solidFill>
                  <a:srgbClr val="000000"/>
                </a:solidFill>
                <a:latin typeface="微软雅黑" pitchFamily="34" charset="0"/>
                <a:ea typeface="微软雅黑" pitchFamily="34" charset="-122"/>
                <a:cs typeface="微软雅黑" pitchFamily="34" charset="-120"/>
              </a:rPr>
              <a:t>,吸引浙江产业转入的原因是劳动力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和土地价格低</a:t>
            </a:r>
            <a:r>
              <a:rPr lang="en-US" altLang="zh-CN" sz="2000" b="0" i="0" dirty="0">
                <a:solidFill>
                  <a:srgbClr val="000000"/>
                </a:solidFill>
                <a:latin typeface="微软雅黑" pitchFamily="34" charset="0"/>
                <a:ea typeface="微软雅黑" pitchFamily="34" charset="-122"/>
                <a:cs typeface="微软雅黑" pitchFamily="34" charset="-120"/>
              </a:rPr>
              <a:t>,资源丰富,而科技力量浙江更有优势,①②④正确,③错误,故选B。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9629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BD.5_1#723834ed5?pid=a83843b22&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2.“腾笼换鸟”</a:t>
            </a:r>
            <a:r>
              <a:rPr lang="en-US" altLang="zh-CN" sz="2000" b="0" i="0">
                <a:solidFill>
                  <a:srgbClr val="000000"/>
                </a:solidFill>
                <a:latin typeface="微软雅黑" pitchFamily="34" charset="0"/>
                <a:ea typeface="微软雅黑" pitchFamily="34" charset="-122"/>
                <a:cs typeface="微软雅黑" pitchFamily="34" charset="-120"/>
              </a:rPr>
              <a:t>对中西部省级行政区产生的有利影响有(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_1#723834ed5.bracket?pid=a83843b22&amp;color=0,0,0&amp;vpa=2&amp;vtp=1"/>
          <p:cNvSpPr/>
          <p:nvPr/>
        </p:nvSpPr>
        <p:spPr>
          <a:xfrm>
            <a:off x="6947726"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6_BD.5_2#723834ed5?pid=a83843b22&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077557" algn="l"/>
              </a:tabLst>
            </a:pPr>
            <a:r>
              <a:rPr lang="en-US" altLang="zh-CN" sz="2000" b="0" i="0" dirty="0">
                <a:solidFill>
                  <a:srgbClr val="000000"/>
                </a:solidFill>
                <a:latin typeface="微软雅黑" pitchFamily="34" charset="0"/>
                <a:ea typeface="微软雅黑" pitchFamily="34" charset="-122"/>
                <a:cs typeface="微软雅黑" pitchFamily="34" charset="-120"/>
              </a:rPr>
              <a:t>①增加就业机会</a:t>
            </a:r>
            <a:r>
              <a:rPr lang="en-US" altLang="zh-CN" sz="2000" b="0" i="0">
                <a:solidFill>
                  <a:srgbClr val="000000"/>
                </a:solidFill>
                <a:latin typeface="微软雅黑" pitchFamily="34" charset="0"/>
                <a:ea typeface="微软雅黑" pitchFamily="34" charset="-122"/>
                <a:cs typeface="微软雅黑" pitchFamily="34" charset="-120"/>
              </a:rPr>
              <a:t>，促进市场繁荣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促进地方经济发展</a:t>
            </a:r>
            <a:r>
              <a:rPr lang="en-US" altLang="zh-CN" sz="2000" b="0" i="0">
                <a:solidFill>
                  <a:srgbClr val="000000"/>
                </a:solidFill>
                <a:latin typeface="微软雅黑" pitchFamily="34" charset="0"/>
                <a:ea typeface="微软雅黑" pitchFamily="34" charset="-122"/>
                <a:cs typeface="微软雅黑" pitchFamily="34" charset="-120"/>
              </a:rPr>
              <a:t>，带动环境质量提高</a:t>
            </a:r>
            <a:endParaRPr lang="en-US" altLang="zh-CN" sz="2000" dirty="0"/>
          </a:p>
          <a:p>
            <a:pPr latinLnBrk="1">
              <a:lnSpc>
                <a:spcPts val="3400"/>
              </a:lnSpc>
              <a:tabLst>
                <a:tab pos="5077557" algn="l"/>
              </a:tabLst>
            </a:pP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促进产业升级</a:t>
            </a:r>
            <a:r>
              <a:rPr lang="en-US" altLang="zh-CN" sz="2000" b="0" i="0">
                <a:solidFill>
                  <a:srgbClr val="000000"/>
                </a:solidFill>
                <a:latin typeface="微软雅黑" pitchFamily="34" charset="0"/>
                <a:ea typeface="微软雅黑" pitchFamily="34" charset="-122"/>
                <a:cs typeface="微软雅黑" pitchFamily="34" charset="-120"/>
              </a:rPr>
              <a:t>，加快工业化进程</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土地利用多样化</a:t>
            </a:r>
            <a:r>
              <a:rPr lang="en-US" altLang="zh-CN" sz="2000" b="0" i="0">
                <a:solidFill>
                  <a:srgbClr val="000000"/>
                </a:solidFill>
                <a:latin typeface="微软雅黑" pitchFamily="34" charset="0"/>
                <a:ea typeface="微软雅黑" pitchFamily="34" charset="-122"/>
                <a:cs typeface="微软雅黑" pitchFamily="34" charset="-120"/>
              </a:rPr>
              <a:t>，耕地面积扩大</a:t>
            </a:r>
            <a:endParaRPr lang="en-US" altLang="zh-CN" sz="2000" dirty="0"/>
          </a:p>
        </p:txBody>
      </p:sp>
      <p:sp>
        <p:nvSpPr>
          <p:cNvPr id="5" name="QC_6_BD.5_3#723834ed5.choices?pid=a83843b22&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AS.7_1#723834ed5?vop=1&amp;pid=a83843b22&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本题考查产业转移的影响。中西部地区承接产业转移可以增加就业机会,促进市场繁荣</a:t>
            </a:r>
            <a:r>
              <a:rPr lang="en-US" altLang="zh-CN" sz="2000" b="0" i="0">
                <a:solidFill>
                  <a:srgbClr val="000000"/>
                </a:solidFill>
                <a:latin typeface="微软雅黑" pitchFamily="34" charset="0"/>
                <a:ea typeface="微软雅黑" pitchFamily="34" charset="-122"/>
                <a:cs typeface="微软雅黑" pitchFamily="34" charset="-120"/>
              </a:rPr>
              <a:t>；促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进产业升级</a:t>
            </a:r>
            <a:r>
              <a:rPr lang="en-US" altLang="zh-CN" sz="2000" b="0" i="0" dirty="0">
                <a:solidFill>
                  <a:srgbClr val="000000"/>
                </a:solidFill>
                <a:latin typeface="微软雅黑" pitchFamily="34" charset="0"/>
                <a:ea typeface="微软雅黑" pitchFamily="34" charset="-122"/>
                <a:cs typeface="微软雅黑" pitchFamily="34" charset="-120"/>
              </a:rPr>
              <a:t>,加快工业化进程,①③正确。对于转入地而言,产业转入的同时,</a:t>
            </a:r>
            <a:r>
              <a:rPr lang="en-US" altLang="zh-CN" sz="2000" b="0" i="0">
                <a:solidFill>
                  <a:srgbClr val="000000"/>
                </a:solidFill>
                <a:latin typeface="微软雅黑" pitchFamily="34" charset="0"/>
                <a:ea typeface="微软雅黑" pitchFamily="34" charset="-122"/>
                <a:cs typeface="微软雅黑" pitchFamily="34" charset="-120"/>
              </a:rPr>
              <a:t>污染也可能会跟着转入,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因此可能会加重对转入地的环境污染</a:t>
            </a:r>
            <a:r>
              <a:rPr lang="en-US" altLang="zh-CN" sz="2000" b="0" i="0" dirty="0">
                <a:solidFill>
                  <a:srgbClr val="000000"/>
                </a:solidFill>
                <a:latin typeface="微软雅黑" pitchFamily="34" charset="0"/>
                <a:ea typeface="微软雅黑" pitchFamily="34" charset="-122"/>
                <a:cs typeface="微软雅黑" pitchFamily="34" charset="-120"/>
              </a:rPr>
              <a:t>；工业化的进行会占用大量的土地,</a:t>
            </a:r>
            <a:r>
              <a:rPr lang="en-US" altLang="zh-CN" sz="2000" b="0" i="0">
                <a:solidFill>
                  <a:srgbClr val="000000"/>
                </a:solidFill>
                <a:latin typeface="微软雅黑" pitchFamily="34" charset="0"/>
                <a:ea typeface="微软雅黑" pitchFamily="34" charset="-122"/>
                <a:cs typeface="微软雅黑" pitchFamily="34" charset="-120"/>
              </a:rPr>
              <a:t>可能会导致耕地面积减少,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②④</a:t>
            </a:r>
            <a:r>
              <a:rPr lang="en-US" altLang="zh-CN" sz="2000" b="0" i="0" dirty="0">
                <a:solidFill>
                  <a:srgbClr val="000000"/>
                </a:solidFill>
                <a:latin typeface="微软雅黑" pitchFamily="34" charset="0"/>
                <a:ea typeface="微软雅黑" pitchFamily="34" charset="-122"/>
                <a:cs typeface="微软雅黑" pitchFamily="34" charset="-120"/>
              </a:rPr>
              <a:t>错误。故选C。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4429707"/>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575</Words>
  <Application>Microsoft Office PowerPoint</Application>
  <PresentationFormat>宽屏</PresentationFormat>
  <Paragraphs>90</Paragraphs>
  <Slides>25</Slides>
  <Notes>18</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25</vt:i4>
      </vt:variant>
    </vt:vector>
  </HeadingPairs>
  <TitlesOfParts>
    <vt:vector size="37" baseType="lpstr">
      <vt:lpstr>KaiTi</vt:lpstr>
      <vt:lpstr>等线</vt:lpstr>
      <vt:lpstr>仿宋</vt:lpstr>
      <vt:lpstr>汉仪舒圆黑简体</vt:lpstr>
      <vt:lpstr>SimHei</vt:lpstr>
      <vt:lpstr>楷体</vt:lpstr>
      <vt:lpstr>SimSun</vt:lpstr>
      <vt:lpstr>微软雅黑</vt:lpstr>
      <vt:lpstr>Arial</vt:lpstr>
      <vt:lpstr>Calibri</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cp:lastModifiedBy>
  <cp:revision>3</cp:revision>
  <dcterms:created xsi:type="dcterms:W3CDTF">2025-08-05T04:02:33Z</dcterms:created>
  <dcterms:modified xsi:type="dcterms:W3CDTF">2025-08-05T04:40:34Z</dcterms:modified>
  <cp:category/>
  <cp:contentStatus/>
</cp:coreProperties>
</file>