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0"/>
  </p:notesMasterIdLst>
  <p:sldIdLst>
    <p:sldId id="256" r:id="rId2"/>
    <p:sldId id="257" r:id="rId3"/>
    <p:sldId id="314" r:id="rId4"/>
    <p:sldId id="258" r:id="rId5"/>
    <p:sldId id="259" r:id="rId6"/>
    <p:sldId id="315" r:id="rId7"/>
    <p:sldId id="260" r:id="rId8"/>
    <p:sldId id="261" r:id="rId9"/>
    <p:sldId id="316" r:id="rId10"/>
    <p:sldId id="262" r:id="rId11"/>
    <p:sldId id="263" r:id="rId12"/>
    <p:sldId id="317" r:id="rId13"/>
    <p:sldId id="264" r:id="rId14"/>
    <p:sldId id="265" r:id="rId15"/>
    <p:sldId id="318" r:id="rId16"/>
    <p:sldId id="266" r:id="rId17"/>
    <p:sldId id="267" r:id="rId18"/>
    <p:sldId id="319" r:id="rId19"/>
    <p:sldId id="268" r:id="rId20"/>
    <p:sldId id="269" r:id="rId21"/>
    <p:sldId id="270" r:id="rId22"/>
    <p:sldId id="320" r:id="rId23"/>
    <p:sldId id="271" r:id="rId24"/>
    <p:sldId id="272" r:id="rId25"/>
    <p:sldId id="321" r:id="rId26"/>
    <p:sldId id="273" r:id="rId27"/>
    <p:sldId id="274" r:id="rId28"/>
    <p:sldId id="322" r:id="rId29"/>
    <p:sldId id="275" r:id="rId30"/>
    <p:sldId id="276" r:id="rId31"/>
    <p:sldId id="323" r:id="rId32"/>
    <p:sldId id="277" r:id="rId33"/>
    <p:sldId id="278" r:id="rId34"/>
    <p:sldId id="324" r:id="rId35"/>
    <p:sldId id="279" r:id="rId36"/>
    <p:sldId id="280" r:id="rId37"/>
    <p:sldId id="325" r:id="rId38"/>
    <p:sldId id="281" r:id="rId39"/>
    <p:sldId id="282" r:id="rId40"/>
    <p:sldId id="326" r:id="rId41"/>
    <p:sldId id="283" r:id="rId42"/>
    <p:sldId id="284" r:id="rId43"/>
    <p:sldId id="327" r:id="rId44"/>
    <p:sldId id="285" r:id="rId45"/>
    <p:sldId id="286" r:id="rId46"/>
    <p:sldId id="328" r:id="rId47"/>
    <p:sldId id="287" r:id="rId48"/>
    <p:sldId id="289" r:id="rId49"/>
    <p:sldId id="290" r:id="rId50"/>
    <p:sldId id="329" r:id="rId51"/>
    <p:sldId id="291" r:id="rId52"/>
    <p:sldId id="292" r:id="rId53"/>
    <p:sldId id="330" r:id="rId54"/>
    <p:sldId id="293" r:id="rId55"/>
    <p:sldId id="294" r:id="rId56"/>
    <p:sldId id="331" r:id="rId57"/>
    <p:sldId id="295" r:id="rId58"/>
    <p:sldId id="296" r:id="rId59"/>
    <p:sldId id="332" r:id="rId60"/>
    <p:sldId id="297" r:id="rId61"/>
    <p:sldId id="298" r:id="rId62"/>
    <p:sldId id="333" r:id="rId63"/>
    <p:sldId id="299" r:id="rId64"/>
    <p:sldId id="300" r:id="rId65"/>
    <p:sldId id="301" r:id="rId66"/>
    <p:sldId id="302" r:id="rId67"/>
    <p:sldId id="303" r:id="rId68"/>
    <p:sldId id="304" r:id="rId69"/>
    <p:sldId id="305" r:id="rId70"/>
    <p:sldId id="334" r:id="rId71"/>
    <p:sldId id="306" r:id="rId72"/>
    <p:sldId id="307" r:id="rId73"/>
    <p:sldId id="308" r:id="rId74"/>
    <p:sldId id="309" r:id="rId75"/>
    <p:sldId id="310" r:id="rId76"/>
    <p:sldId id="311" r:id="rId77"/>
    <p:sldId id="312" r:id="rId78"/>
    <p:sldId id="313" r:id="rId7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4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ableStyles" Target="tableStyle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765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ad0920a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流域内部的协作发展——以尼罗河流域为例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1bc8e3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知识点 尼罗河流域的协作开发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ad0920a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第二节 流域内部的协作发展——以尼罗河流域为例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8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8_1#de6f70de0?htil=2&amp;pid=11bc8e3a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15352" y="1026864"/>
            <a:ext cx="2011680" cy="416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M_5_BD.8_1#de6f70de0?htil=2&amp;pid=11bc8e3a6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8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M_5_BD.8_2#de6f70de0?htil=2&amp;pid=11bc8e3a6&amp;color=0,0,0&amp;vtp=1&amp;bt=1&amp;bbb=1&amp;hb=1"/>
          <p:cNvSpPr/>
          <p:nvPr/>
        </p:nvSpPr>
        <p:spPr>
          <a:xfrm>
            <a:off x="722376" y="972000"/>
            <a:ext cx="8613648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云南下关一中2024高二月考］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非洲的尼罗河全长约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6600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千米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界第一长河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尼罗河有两个源头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一个发源于热带中非山区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叫白尼罗河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另一个发源于埃塞俄比亚高原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叫青尼罗河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60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年代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埃及在尼罗河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上修建了阿斯旺高坝和纳赛尔水库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经济效益显著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但随之而来的生态问题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也令人担忧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如图示意尼罗河水系和阿斯旺高坝位置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。据此回答下面小题。</a:t>
            </a:r>
            <a:endParaRPr lang="en-US" altLang="zh-CN" sz="100" dirty="0"/>
          </a:p>
        </p:txBody>
      </p:sp>
      <p:sp>
        <p:nvSpPr>
          <p:cNvPr id="5" name="QC_6_BD.9_1#7cd82cfdb?htil=2&amp;pid=de6f70de0&amp;color=0,0,0&amp;vtp=1&amp;bbb=1"/>
          <p:cNvSpPr/>
          <p:nvPr/>
        </p:nvSpPr>
        <p:spPr>
          <a:xfrm>
            <a:off x="722376" y="3240855"/>
            <a:ext cx="8613648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纳赛尔水库修建的首要目的是(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6_BD.9_2#7cd82cfdb.choices?htil=2&amp;pid=de6f70de0&amp;color=0,0,0&amp;vtp=1&amp;bbb=1&amp;hb=1"/>
          <p:cNvSpPr/>
          <p:nvPr/>
        </p:nvSpPr>
        <p:spPr>
          <a:xfrm>
            <a:off x="722376" y="3703643"/>
            <a:ext cx="8613648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6049107" algn="l"/>
              </a:tabLst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A.减少淤积，保证农业稳产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endParaRPr lang="en-US" altLang="zh-CN" sz="2000" b="0" i="0" spc="-10300" dirty="0" smtClean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600"/>
              </a:lnSpc>
              <a:tabLst>
                <a:tab pos="6049107" algn="l"/>
              </a:tabLst>
            </a:pP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.增加水域面积，</a:t>
            </a: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调节气候</a:t>
            </a:r>
            <a:endParaRPr lang="en-US" altLang="zh-CN" sz="2000" dirty="0"/>
          </a:p>
          <a:p>
            <a:pPr latinLnBrk="1">
              <a:lnSpc>
                <a:spcPts val="3700"/>
              </a:lnSpc>
              <a:tabLst>
                <a:tab pos="6049107" algn="l"/>
              </a:tabLst>
            </a:pP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C.储蓄水源，保障农田灌溉</a:t>
            </a:r>
            <a:r>
              <a:rPr lang="en-US" altLang="zh-CN" sz="2000" b="0" i="0" spc="-103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endParaRPr lang="en-US" altLang="zh-CN" sz="2000" b="0" i="0" spc="-10300" dirty="0" smtClean="0">
              <a:solidFill>
                <a:srgbClr val="000000"/>
              </a:solidFill>
              <a:latin typeface="SimSun" pitchFamily="34" charset="0"/>
              <a:ea typeface="SimSun" pitchFamily="34" charset="-122"/>
              <a:cs typeface="SimSun" pitchFamily="34" charset="-120"/>
            </a:endParaRPr>
          </a:p>
          <a:p>
            <a:pPr latinLnBrk="1">
              <a:lnSpc>
                <a:spcPts val="3700"/>
              </a:lnSpc>
              <a:tabLst>
                <a:tab pos="6049107" algn="l"/>
              </a:tabLst>
            </a:pP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.利用水库，</a:t>
            </a:r>
            <a:r>
              <a:rPr lang="en-US" altLang="zh-CN" sz="2000" b="0" i="0" dirty="0" err="1" smtClean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发展淡水养殖</a:t>
            </a:r>
            <a:endParaRPr lang="en-US" altLang="zh-CN" sz="2000" dirty="0"/>
          </a:p>
        </p:txBody>
      </p:sp>
      <p:sp>
        <p:nvSpPr>
          <p:cNvPr id="7" name="QC_6_AN.10_1#7cd82cfdb.bracket?pid=de6f70de0&amp;color=0,0,0&amp;vpa=3&amp;vtp=1"/>
          <p:cNvSpPr/>
          <p:nvPr/>
        </p:nvSpPr>
        <p:spPr>
          <a:xfrm>
            <a:off x="4435539" y="324085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_1#7cd82cfdb?vop=1&amp;pid=de6f70de0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本题考查修建水库的目的。尼罗河下游流量小,但沿岸地区人口密集,城市众多,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工农业发达,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淡水需求量大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。纳赛尔水库具有巨大的蓄水功能,可以储蓄河水,保障农田灌溉。C正确。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3844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_1#4c4de6d21?pid=de6f70de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阿斯旺高坝的修建对尼罗河下游的影响主要是(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13_1#4c4de6d21.bracket?pid=de6f70de0&amp;color=0,0,0&amp;vpa=4&amp;vtp=1"/>
          <p:cNvSpPr/>
          <p:nvPr/>
        </p:nvSpPr>
        <p:spPr>
          <a:xfrm>
            <a:off x="6200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6_BD.12_2#4c4de6d21?pid=de6f70de0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60491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①水量季节变化减小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②泥沙淤积增多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流速加快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④盐碱化加剧</a:t>
            </a:r>
            <a:endParaRPr lang="en-US" altLang="zh-CN" sz="2000" dirty="0"/>
          </a:p>
        </p:txBody>
      </p:sp>
      <p:sp>
        <p:nvSpPr>
          <p:cNvPr id="5" name="QC_6_BD.12_3#4c4de6d21.choices?pid=de6f70de0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4_1#4c4de6d21?vop=1&amp;pid=de6f70de0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本题考查修建大坝的影响。阿斯旺高坝具有拦蓄洪水、调节径流的作用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,从而使得下游水量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季节变化减小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；阿斯旺高坝的建成后,泥沙大量沉积于库区,下游地区河水基本不再泛滥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,淋盐作用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,盐碱化加剧。综上,①④正确,故选D。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0083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6bb17d1ba?pid=11bc8e3a6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［陕西西安中学2024高二月考］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下图为尼罗河干支流地形剖面示意图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。完成下面小题。</a:t>
            </a:r>
            <a:endParaRPr lang="en-US" altLang="zh-CN" sz="2000" dirty="0"/>
          </a:p>
        </p:txBody>
      </p:sp>
      <p:pic>
        <p:nvPicPr>
          <p:cNvPr id="3" name="QM_5_BD.15_2#6bb17d1ba?pid=11bc8e3a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1511496"/>
            <a:ext cx="4882896" cy="227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16_1#377aaf9b4?pid=6bb17d1ba&amp;color=0,0,0&amp;vtp=1&amp;bbb=1"/>
          <p:cNvSpPr/>
          <p:nvPr/>
        </p:nvSpPr>
        <p:spPr>
          <a:xfrm>
            <a:off x="722376" y="392449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5.与白尼罗河相比，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青尼罗河开发水能的优势是(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17_1#377aaf9b4.bracket?pid=6bb17d1ba&amp;color=0,0,0&amp;vpa=5&amp;vtp=1"/>
          <p:cNvSpPr/>
          <p:nvPr/>
        </p:nvSpPr>
        <p:spPr>
          <a:xfrm>
            <a:off x="6213539" y="3924496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6_BD.16_2#377aaf9b4.choices?pid=6bb17d1ba&amp;color=0,0,0&amp;vtp=1&amp;bbb=1"/>
          <p:cNvSpPr/>
          <p:nvPr/>
        </p:nvSpPr>
        <p:spPr>
          <a:xfrm>
            <a:off x="722376" y="438309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A.汛期长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，发电时间长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.峡谷多，落差大，水能丰富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.落差小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，利于河流梯级开发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.流量稳定，发电量季节变化小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8_1#377aaf9b4?vop=1&amp;pid=6bb17d1ba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本题考查流域水文特征及其对水能开发的影响。由尼罗河干支流地形剖面示意图可知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,青尼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罗河比白尼罗河落差大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,B正确,C错误。由于白尼罗河发源于赤道地区,汛期比青尼罗河长,A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白尼罗河源头有维多利亚湖调蓄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,流量比青尼罗河稳定,D错误。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098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9_1#0f0da4fa0?pid=6bb17d1b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6.尼罗河中上游修建水库，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对其下游地区的影响可能是(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20_1#0f0da4fa0.bracket?pid=6bb17d1ba&amp;color=0,0,0&amp;vpa=6&amp;vtp=1"/>
          <p:cNvSpPr/>
          <p:nvPr/>
        </p:nvSpPr>
        <p:spPr>
          <a:xfrm>
            <a:off x="6975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6_BD.19_2#0f0da4fa0.choices?pid=6bb17d1b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A.海浪侵蚀相对加重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，海岸线向陆地退缩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.挟带泥沙增加，海岸线向海洋推进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.入海水量增加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，三角洲面积变大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.沿岸土壤肥力增加，土地盐碱化减轻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73341f36f.fixed?pid=ad0920a9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73341f36f.fixed?pid=ad0920a9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2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2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流域内部的协作发展——以尼罗河流域为例</a:t>
            </a:r>
            <a:endParaRPr lang="en-US" altLang="zh-CN" sz="4200" dirty="0"/>
          </a:p>
        </p:txBody>
      </p:sp>
      <p:pic>
        <p:nvPicPr>
          <p:cNvPr id="4" name="C_3#73341f36f.fixed?pid=ad0920a9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73341f36f.fixed?pid=ad0920a9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刷基础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1_1#0f0da4fa0?vop=1&amp;pid=6bb17d1ba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本题考查人类活动对流域环境的影响。水库对河流径流量有调蓄作用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,但流入海洋的总水量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,C错误。发生洪涝的概率减小,泛滥沉积的泥沙减少,因此下游土壤的肥力下降,D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水库有滞留泥沙的作用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,所以其河流下游挟带泥沙减少,B错误。入海泥沙减少,三角洲面积减小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,海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浪侵蚀相对加重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,海岸线向陆地退缩,A正确。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09c96c28d.fixed?pid=ad0920a90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09c96c28d.fixed?pid=ad0920a90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第二节</a:t>
            </a:r>
            <a:r>
              <a:rPr lang="en-US" altLang="zh-CN" sz="42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2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流域内部的协作发展——以尼罗河流域为例</a:t>
            </a:r>
            <a:endParaRPr lang="en-US" altLang="zh-CN" sz="4200" dirty="0"/>
          </a:p>
        </p:txBody>
      </p:sp>
      <p:pic>
        <p:nvPicPr>
          <p:cNvPr id="4" name="C_3#09c96c28d.fixed?pid=ad0920a90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09c96c28d.fixed?pid=ad0920a90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刷提升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2360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22_1#656c48d29?pid=09c96c28d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［河南郑州2025高二月考］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读某同学地理笔记上的长江流域开发条件示意图，完成下面小题。</a:t>
            </a:r>
            <a:endParaRPr lang="en-US" altLang="zh-CN" sz="2000" dirty="0"/>
          </a:p>
        </p:txBody>
      </p:sp>
      <p:pic>
        <p:nvPicPr>
          <p:cNvPr id="3" name="QM_4_BD.22_2#656c48d29?pid=09c96c2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56" y="1511496"/>
            <a:ext cx="5340096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23_1#ff673f4b2?pid=656c48d29&amp;color=0,0,0&amp;vtp=1&amp;bbb=1"/>
          <p:cNvSpPr/>
          <p:nvPr/>
        </p:nvSpPr>
        <p:spPr>
          <a:xfrm>
            <a:off x="722376" y="396259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该同学笔记上需补充的长江下游开发条件有(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24_1#ff673f4b2.bracket?pid=656c48d29&amp;color=0,0,0&amp;vpa=7&amp;vtp=1"/>
          <p:cNvSpPr/>
          <p:nvPr/>
        </p:nvSpPr>
        <p:spPr>
          <a:xfrm>
            <a:off x="5946839" y="3962596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23_2#ff673f4b2?pid=656c48d29&amp;color=0,0,0&amp;vtp=1&amp;bbb=1"/>
          <p:cNvSpPr/>
          <p:nvPr/>
        </p:nvSpPr>
        <p:spPr>
          <a:xfrm>
            <a:off x="722376" y="442119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363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①地形多样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，以丘陵为主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季风气候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，雨热同期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36330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人口众多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，工农业发达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江面宽阔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，水流平缓</a:t>
            </a:r>
            <a:endParaRPr lang="en-US" altLang="zh-CN" sz="2000" dirty="0"/>
          </a:p>
        </p:txBody>
      </p:sp>
      <p:sp>
        <p:nvSpPr>
          <p:cNvPr id="7" name="QC_5_BD.23_3#ff673f4b2.choices?pid=656c48d29&amp;color=0,0,0&amp;vtp=1&amp;bbb=1"/>
          <p:cNvSpPr/>
          <p:nvPr/>
        </p:nvSpPr>
        <p:spPr>
          <a:xfrm>
            <a:off x="722376" y="53109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5_1#ff673f4b2?vop=1&amp;pid=656c48d29&amp;color=0,0,0&amp;vtp=1&amp;bt=1&amp;bbb=1&amp;hb=1"/>
          <p:cNvSpPr/>
          <p:nvPr/>
        </p:nvSpPr>
        <p:spPr>
          <a:xfrm>
            <a:off x="722376" y="972000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本题考查长江下游开发条件。长江下游为亚热带季风气候，雨热同期，②正确；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人口众多，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工农业发达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，③正确；地形主要为平原，江面宽阔，水流平缓，④正确，①错误。故D正确。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3565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7840d72f5?pid=656c48d2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合理开发长江流域的措施是(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7_1#7840d72f5.bracket?pid=656c48d29&amp;color=0,0,0&amp;vpa=8&amp;vtp=1"/>
          <p:cNvSpPr/>
          <p:nvPr/>
        </p:nvSpPr>
        <p:spPr>
          <a:xfrm>
            <a:off x="418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6_2#7840d72f5.choices?pid=656c48d29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36330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.三峡以上河段梯级开发水电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.上游清理航运通道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36330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C.中游围湖造田增加耕地面积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.下游限制人口迁入，减少污染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7840d72f5?vop=1&amp;pid=656c48d2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本题考查长江流域协调开发措施。三峡以上河段地势落差大，水能丰富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，适合梯级开发水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，A正确；航运通道主要在中下游，B错误；中游围湖造田会导致洞庭湖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、鄱阳湖等湖泊对长江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径流的调节作用减弱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，易发生洪涝灾害，C错误；限制人口迁入不利于下游经济发展，D错误。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020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9_1#7a28e75cf?pid=09c96c28d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29_1#7a28e75cf?pid=09c96c28d&amp;color=0,0,0&amp;vtp=1&amp;bt=1&amp;bbb=1&amp;hb=1"/>
          <p:cNvSpPr/>
          <p:nvPr/>
        </p:nvSpPr>
        <p:spPr>
          <a:xfrm>
            <a:off x="722377" y="972000"/>
            <a:ext cx="10749631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福建龙岩2025高二期中］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黄河是我国第二长河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流域内资源丰富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如铜矿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煤矿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石油等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黄河流经多个重要城市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如兰州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银川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郑州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济南等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下图为黄河流域示意图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据此完成下面小题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  <p:pic>
        <p:nvPicPr>
          <p:cNvPr id="4" name="QM_4_BD.29_2#7a28e75cf?pid=09c96c28d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6784" y="2406846"/>
            <a:ext cx="4215384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0_1#f410ff6e7?pid=7a28e75cf&amp;color=0,0,0&amp;vtp=1&amp;bbb=1"/>
          <p:cNvSpPr/>
          <p:nvPr/>
        </p:nvSpPr>
        <p:spPr>
          <a:xfrm>
            <a:off x="722376" y="42864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黄河上游地区发展的主要方向是(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C_5_AN.31_1#f410ff6e7.bracket?pid=7a28e75cf&amp;color=0,0,0&amp;vpa=9&amp;vtp=1"/>
          <p:cNvSpPr/>
          <p:nvPr/>
        </p:nvSpPr>
        <p:spPr>
          <a:xfrm>
            <a:off x="4689539" y="4286446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7" name="QC_5_BD.30_2#f410ff6e7.choices?pid=7a28e75cf&amp;color=0,0,0&amp;vtp=1&amp;bbb=1"/>
          <p:cNvSpPr/>
          <p:nvPr/>
        </p:nvSpPr>
        <p:spPr>
          <a:xfrm>
            <a:off x="722376" y="47394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253029" algn="l"/>
                <a:tab pos="4975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.内河航运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B.开发水能资源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C.大规模发展种植业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.建设石化基地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9406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2_1#f410ff6e7?vop=1&amp;pid=7a28e75cf&amp;color=0,0,0&amp;vtp=1&amp;bt=1&amp;bbb=1"/>
          <p:cNvSpPr/>
          <p:nvPr/>
        </p:nvSpPr>
        <p:spPr>
          <a:xfrm>
            <a:off x="722376" y="97200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本题考查流域开发方向。</a:t>
            </a:r>
            <a:endParaRPr lang="en-US" altLang="zh-CN" sz="2200" dirty="0"/>
          </a:p>
        </p:txBody>
      </p:sp>
      <p:graphicFrame>
        <p:nvGraphicFramePr>
          <p:cNvPr id="22" name="QC_5_AS.32_2#f410ff6e7?colgroup=32,8&amp;vop=1&amp;pid=7a28e75c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167854"/>
              </p:ext>
            </p:extLst>
          </p:nvPr>
        </p:nvGraphicFramePr>
        <p:xfrm>
          <a:off x="722376" y="1545913"/>
          <a:ext cx="10725912" cy="1705356"/>
        </p:xfrm>
        <a:graphic>
          <a:graphicData uri="http://schemas.openxmlformats.org/drawingml/2006/table">
            <a:tbl>
              <a:tblPr/>
              <a:tblGrid>
                <a:gridCol w="8485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0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黄河上游地势起伏大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水流湍急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多险滩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内河航运条件差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A错误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流经地势阶梯交界处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落差大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水能丰富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适合开发水能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B正确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部分地区干旱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生态脆弱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不适宜大规模发展种植业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C错误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生态脆弱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，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建设石化基地不利于生态保护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D错误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9415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3_1#258957712?pid=7a28e75c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黄河桃花峪以下河段流域面积较小的主要原因是(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4_1#258957712.bracket?pid=7a28e75cf&amp;color=0,0,0&amp;vpa=10&amp;vtp=1"/>
          <p:cNvSpPr/>
          <p:nvPr/>
        </p:nvSpPr>
        <p:spPr>
          <a:xfrm>
            <a:off x="6467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3_2#258957712.choices?pid=7a28e75cf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.地势起伏较大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B.人类活动影响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C.河流含沙量大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.气候干旱少雨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258957712?vop=1&amp;pid=7a28e75cf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本题考查河流水文水系特征及其影响因素。桃花峪以下河段流经华北平原，地形平坦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；因人类筑堤束水等活动形成地上河，支流难汇入，流域面积小，B正确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；含沙量大不是流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域面积小的主要原因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，C错误；该地属温带季风气候，并非干旱少雨，D错误。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84066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9bee63fa6?pid=7a28e75cf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影响黄河流域水电站分布的主要因素是(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7_1#9bee63fa6.bracket?pid=7a28e75cf&amp;color=0,0,0&amp;vpa=11&amp;vtp=1"/>
          <p:cNvSpPr/>
          <p:nvPr/>
        </p:nvSpPr>
        <p:spPr>
          <a:xfrm>
            <a:off x="545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36_2#9bee63fa6.choices?pid=7a28e75cf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.市场需求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B.矿产资源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C.地形地势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.交通条件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9bee63fa6?vop=1&amp;pid=7a28e75cf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本题考查水电站的选址。市场需求影响电力消纳，并非决定水电站分布的主要因素，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；矿产资源与水电站分布无直接关联，B错误；水电站多在落差大处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，地形地势是影响其分布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的主要因素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，C正确；交通条件对水电站建设有影响，但不是影响其分布的主要因素，D错误。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455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39_1#c4904e34b?pid=09c96c28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［江苏南京东南大学附中2024高二期末］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抽水蓄能电站是电网系统中重要的调峰补谷电源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它将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系统中多余的低谷电能转化为有用的尖峰电能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以提高电网运行的经济性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是保证电网安全的重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要设施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下图为木格措抽水蓄能电站与瓦斯河流域开发示意图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39_2#c4904e34b?pid=09c96c2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13632" y="2406846"/>
            <a:ext cx="4370832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40_1#b49ebf3d4?pid=c4904e34b&amp;color=0,0,0&amp;vtp=1&amp;bbb=1"/>
          <p:cNvSpPr/>
          <p:nvPr/>
        </p:nvSpPr>
        <p:spPr>
          <a:xfrm>
            <a:off x="722376" y="47182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瓦斯河流域开发的主要内容是(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41_1#b49ebf3d4.bracket?pid=c4904e34b&amp;color=0,0,0&amp;vpa=12&amp;vtp=1"/>
          <p:cNvSpPr/>
          <p:nvPr/>
        </p:nvSpPr>
        <p:spPr>
          <a:xfrm>
            <a:off x="4435539" y="4718246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6" name="QC_5_BD.40_2#b49ebf3d4.choices?pid=c4904e34b&amp;color=0,0,0&amp;vtp=1&amp;bbb=1"/>
          <p:cNvSpPr/>
          <p:nvPr/>
        </p:nvSpPr>
        <p:spPr>
          <a:xfrm>
            <a:off x="722376" y="517125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.引水灌溉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B.水能开发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C.发展航运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.水产养殖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2_1#b49ebf3d4?vop=1&amp;pid=c4904e34b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本题考查流域开发的主要内容。从图中可知,瓦斯河流域有多个电站闸首和水电站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,说明此处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河流落差大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,水能资源丰富,适宜水能开发,但不利于发展航运和水产养殖,B正确,C、D错误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。该流域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落差大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,水电站又多,说明地形崎岖,人口分布少；水流速度快,河谷呈“V”形,泥沙淤积少,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土壤贫瘠,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农作物种植面积小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5_BD.1_1#3312d920a?htil=1&amp;pid=11bc8e3a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2651" y="1026864"/>
            <a:ext cx="3282696" cy="290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5_BD.1_2#3312d920a?htil=1&amp;pid=11bc8e3a6&amp;color=0,0,0&amp;vtp=1&amp;bt=1&amp;bbb=1&amp;hb=1"/>
          <p:cNvSpPr/>
          <p:nvPr/>
        </p:nvSpPr>
        <p:spPr>
          <a:xfrm>
            <a:off x="722376" y="972000"/>
            <a:ext cx="7333488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［山东青岛2025高二月考］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埃及是尼罗河的赠礼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古埃及人很早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就发现了尼罗河定期泛滥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（6—10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的规律并找到与之相适应的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农业耕作方式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古埃及人还能够利用自然条件在尼罗河中开展帆船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双向航运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6_BD.2_1#8ab0b5701?htil=1&amp;pid=3312d920a&amp;color=0,0,0&amp;vtp=1&amp;bbb=1"/>
          <p:cNvSpPr/>
          <p:nvPr/>
        </p:nvSpPr>
        <p:spPr>
          <a:xfrm>
            <a:off x="722376" y="2783655"/>
            <a:ext cx="7333488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古埃及人在尼罗河谷播种粮食作物的时间是(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6_AN.3_1#8ab0b5701.bracket?pid=3312d920a&amp;color=0,0,0&amp;vpa=1&amp;vtp=1"/>
          <p:cNvSpPr/>
          <p:nvPr/>
        </p:nvSpPr>
        <p:spPr>
          <a:xfrm>
            <a:off x="5946839" y="278365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6_BD.2_2#8ab0b5701.choices?htil=1&amp;pid=3312d920a&amp;color=0,0,0&amp;vtp=1&amp;bbb=1"/>
          <p:cNvSpPr/>
          <p:nvPr/>
        </p:nvSpPr>
        <p:spPr>
          <a:xfrm>
            <a:off x="722376" y="3240855"/>
            <a:ext cx="7333488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1792097" algn="l"/>
                <a:tab pos="3546094" algn="l"/>
                <a:tab pos="5465191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3、4月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6、7月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9、10月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.11、12月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957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3_1#4efcc761f?pid=c4904e34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该地抽水蓄能电站抽水的时间是(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4_1#4efcc761f.bracket?pid=c4904e34b&amp;color=0,0,0&amp;vpa=13&amp;vtp=1"/>
          <p:cNvSpPr/>
          <p:nvPr/>
        </p:nvSpPr>
        <p:spPr>
          <a:xfrm>
            <a:off x="4676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3_2#4efcc761f.choices?pid=c4904e34b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529" algn="l"/>
                <a:tab pos="5356957" algn="l"/>
                <a:tab pos="8029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.上午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C.下午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.下半夜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5_1#4efcc761f?vop=1&amp;pid=c4904e34b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本题考查抽水蓄能电站的工作原理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。抽水蓄能电站将系统中多余的低谷电能转化为有用的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尖峰电能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,所以应该在一天中用电量最少的时间段进行抽水,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一天中用电量最少的时间段是下半夜,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在这个时间段用多余的电能把下水库的水回抽到上水库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,既提高了低谷电能的利用率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,又可缓解用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电高峰时的电能紧张状况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,D正确。上午、中午、下午是人们工作、生活、娱乐的时间,用电量大,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6849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6_1#30b62584b?pid=c4904e34b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该地在建设抽水蓄能电站及引水隧洞时的制约性因素有(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7_1#30b62584b.bracket?pid=c4904e34b&amp;color=0,0,0&amp;vpa=14&amp;vtp=1"/>
          <p:cNvSpPr/>
          <p:nvPr/>
        </p:nvSpPr>
        <p:spPr>
          <a:xfrm>
            <a:off x="7229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6_2#30b62584b?pid=c4904e34b&amp;color=0,0,0&amp;vtp=1&amp;bbb=1&amp;hb=1"/>
          <p:cNvSpPr/>
          <p:nvPr/>
        </p:nvSpPr>
        <p:spPr>
          <a:xfrm>
            <a:off x="722376" y="1436497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①位于板块交界附近，地质灾害多发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②隧洞线路长，成本高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③山高谷深，地形崎岖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④当地人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口稀少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，劳动力不足</a:t>
            </a:r>
            <a:endParaRPr lang="en-US" altLang="zh-CN" sz="2000" dirty="0"/>
          </a:p>
        </p:txBody>
      </p:sp>
      <p:sp>
        <p:nvSpPr>
          <p:cNvPr id="5" name="QC_5_BD.46_3#30b62584b.choices?pid=c4904e34b&amp;color=0,0,0&amp;vtp=1&amp;bbb=1"/>
          <p:cNvSpPr/>
          <p:nvPr/>
        </p:nvSpPr>
        <p:spPr>
          <a:xfrm>
            <a:off x="722376" y="234848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C.①②④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30b62584b?vop=1&amp;pid=c4904e34b&amp;color=0,0,0&amp;vtp=1&amp;bt=1&amp;bbb=1&amp;hb=1"/>
          <p:cNvSpPr/>
          <p:nvPr/>
        </p:nvSpPr>
        <p:spPr>
          <a:xfrm>
            <a:off x="722376" y="97200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本题考查流域开发的限制因素。抽水蓄能电站及引水隧洞的建设对技术的要求高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,对劳动力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的素质要求高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,因此不需要大量的当地廉价劳动力,④错误。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水电站和隧洞选址都要求基岩不松散、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坚固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,所以应避开板块交界处和地质灾害多发的地区,①正确。山高谷深,地形崎岖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,隧洞线路长会提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高建设成本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,②③正确。综上,①②③正确,故选A。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96896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9_1#03cba3798?pid=09c96c28d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［黑龙江伊春2024高二期中］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玛纳斯河流域位于天山北麓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其主河流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玛纳斯河常年流量较其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他河流平稳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世纪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年代以来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人们在玛纳斯河流域修建了多个水库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形成了一个规模巨大的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水库群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下图为玛纳斯河流域示意图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49_2#03cba3798?pid=09c96c2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9352" y="2406846"/>
            <a:ext cx="4270248" cy="204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50_1#bfa531b61?pid=03cba3798&amp;color=0,0,0&amp;vtp=1&amp;bt=1&amp;bbb=1">
            <a:extLst>
              <a:ext uri="{FF2B5EF4-FFF2-40B4-BE49-F238E27FC236}">
                <a16:creationId xmlns:a16="http://schemas.microsoft.com/office/drawing/2014/main" id="{C97ACF6A-445E-AB3B-1FDA-BEF30185C70A}"/>
              </a:ext>
            </a:extLst>
          </p:cNvPr>
          <p:cNvSpPr/>
          <p:nvPr/>
        </p:nvSpPr>
        <p:spPr>
          <a:xfrm>
            <a:off x="722376" y="45912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玛纳斯河流域(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51_1#bfa531b61.bracket?pid=03cba3798&amp;color=0,0,0&amp;vpa=15&amp;vtp=1">
            <a:extLst>
              <a:ext uri="{FF2B5EF4-FFF2-40B4-BE49-F238E27FC236}">
                <a16:creationId xmlns:a16="http://schemas.microsoft.com/office/drawing/2014/main" id="{3A0136BC-F882-63BE-841F-A2A9C939C4DB}"/>
              </a:ext>
            </a:extLst>
          </p:cNvPr>
          <p:cNvSpPr/>
          <p:nvPr/>
        </p:nvSpPr>
        <p:spPr>
          <a:xfrm>
            <a:off x="2644839" y="4591246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50_2#bfa531b61.choices?pid=03cba3798&amp;color=0,0,0&amp;vtp=1&amp;bbb=1">
            <a:extLst>
              <a:ext uri="{FF2B5EF4-FFF2-40B4-BE49-F238E27FC236}">
                <a16:creationId xmlns:a16="http://schemas.microsoft.com/office/drawing/2014/main" id="{C45C8F16-1F85-D990-DE89-BA673F8548EF}"/>
              </a:ext>
            </a:extLst>
          </p:cNvPr>
          <p:cNvSpPr/>
          <p:nvPr/>
        </p:nvSpPr>
        <p:spPr>
          <a:xfrm>
            <a:off x="722376" y="505898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.地势北高南低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.西部流量大于东部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C.河流航运发达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.东部聚落分布密度大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1#bfa531b61?vop=1&amp;pid=03cba379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本题考查流域水文水系特征。读图可知,玛纳斯河流域北部为沙漠,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河流下游出现季节性河流,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说明地势南高北低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,A错误；玛纳斯河主河位于流域东部,西部流量小于东部,东部聚落分布密集,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B错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,D正确；西北干旱地区,河流水量小,河流航运能力差,C错误。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2_2#bfa531b61?vop=1&amp;pid=03cba3798&amp;color=0,0,0&amp;mp=1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河流的航运有利条件评价</a:t>
            </a:r>
            <a:endParaRPr lang="en-US" altLang="zh-CN" sz="2000" dirty="0"/>
          </a:p>
        </p:txBody>
      </p:sp>
      <p:graphicFrame>
        <p:nvGraphicFramePr>
          <p:cNvPr id="36" name="QC_5_AS.52_3#bfa531b61?colgroup=16,23&amp;vop=1&amp;pid=03cba3798&amp;color=0,0,0&amp;mp=1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062375"/>
              </p:ext>
            </p:extLst>
          </p:nvPr>
        </p:nvGraphicFramePr>
        <p:xfrm>
          <a:off x="722376" y="1513528"/>
          <a:ext cx="10725912" cy="2979166"/>
        </p:xfrm>
        <a:graphic>
          <a:graphicData uri="http://schemas.openxmlformats.org/drawingml/2006/table">
            <a:tbl>
              <a:tblPr/>
              <a:tblGrid>
                <a:gridCol w="18196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9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27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132"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思考方向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规范答题术语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 rowSpan="4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自然条件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地形平坦,水流平稳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径流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降水丰富,河流径流量大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；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降水均匀,径流季节变化小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冰期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无结冰期（或结冰期短）,通航时间长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通航里程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河道宽阔平直,通航里程长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339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社会经济条件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经济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流域内经济发达,运输量大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33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人口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城市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流域内人口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城市密集,客货运输量大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8ab0b5701?vop=1&amp;pid=3312d920a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本题考查尼罗河流域的气候特征。尼罗河上游地区主要为热带草原气候,6—10月降水多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,尼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罗河下游洪水泛滥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,6—10月基本无法进行农业生产活动,B、C错误；11月—次年2月,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洪水消退后,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肥沃的土壤出露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,利于农耕,而3—4月播种太晚,作物在尼罗河泛滥前难以成熟,D正确,A错误。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530878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3_1#c115111c4?pid=03cba379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10.玛纳斯河常年流量较其他河流平稳，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4_1#c115111c4.bracket?pid=03cba3798&amp;color=0,0,0&amp;vpa=16&amp;vtp=1"/>
          <p:cNvSpPr/>
          <p:nvPr/>
        </p:nvSpPr>
        <p:spPr>
          <a:xfrm>
            <a:off x="6616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3_2#c115111c4.choices?pid=03cba3798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34029" algn="l"/>
                <a:tab pos="5483957" algn="l"/>
                <a:tab pos="8092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.水库群的修建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B.天山冰雪融量大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C.湿地滞洪滞渗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.河流含沙量较大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c115111c4?vop=1&amp;pid=03cba379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本题考查影响河流水文特征的因素。读图可知,玛纳斯河流经区有众多湿地分布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,起到滞洪滞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渗的作用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,水量较其他河流更平稳,与修建水库关系不大,C正确,A错误；天山夏季冰雪融量大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,水位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季节变化大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,与实际情况不符,B错误；流经山区,河流含沙量较小,D错误。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43162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7ed767642?pid=03cba3798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玛纳斯河水库群的主要作用是(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7_1#7ed767642.bracket?pid=03cba3798&amp;color=0,0,0&amp;vpa=17&amp;vtp=1"/>
          <p:cNvSpPr/>
          <p:nvPr/>
        </p:nvSpPr>
        <p:spPr>
          <a:xfrm>
            <a:off x="4584764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6_2#7ed767642.choices?pid=03cba3798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.协调上下游农业用水分配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.延缓山洪暴发时水流汇集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.增加泥沙沉积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，扩大冲积扇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.形成人造湖泊，发展旅游业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8_1#7ed767642?vop=1&amp;pid=03cba3798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本题考查流域综合开发的影响。玛纳斯河是当地发展农业的主要水源,修建水库群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,可以协调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上下游农业用水分配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,保证水资源的合理配置,A正确；该地气候干旱,山洪暴发较少,B错误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；水库淤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积的泥沙量对冲积扇大小的影响有限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,C错误；该处人造湖泊难以形成旅游资源,D错误。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59661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1#54e096b89?pid=09c96c28d&amp;color=0,0,0&amp;vtp=1&amp;bt=1&amp;bbb=1&amp;hb=1"/>
          <p:cNvSpPr/>
          <p:nvPr/>
        </p:nvSpPr>
        <p:spPr>
          <a:xfrm>
            <a:off x="722376" y="97200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［浙江杭州学军中学2025开学考］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水沙条件的变化对黄河河口演变起着重要作用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年黄河河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口经历了调水调沙洪水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通过黄河中上游的水利枢纽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人工制造洪峰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在短时间内将大量水沙集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中输送入海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和秋汛洪水两次主要洪水过程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洪水前后河口地貌发生了明显变化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黄河河口地区日平均流量与含沙量变化图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59_2#54e096b89?pid=09c96c2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28138" y="2864046"/>
            <a:ext cx="3532676" cy="181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5_BD.60_1#1187ded37?pid=54e096b89&amp;color=0,0,0&amp;vtp=1&amp;bbb=1"/>
          <p:cNvSpPr/>
          <p:nvPr/>
        </p:nvSpPr>
        <p:spPr>
          <a:xfrm>
            <a:off x="722376" y="481324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12.黄河调水调沙一般都选择在6月进行，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61_1#1187ded37.bracket?pid=54e096b89&amp;color=0,0,0&amp;vpa=18&amp;vtp=1"/>
          <p:cNvSpPr/>
          <p:nvPr/>
        </p:nvSpPr>
        <p:spPr>
          <a:xfrm>
            <a:off x="7007289" y="4813246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6" name="QC_5_BD.60_2#1187ded37.choices?pid=54e096b89&amp;color=0,0,0&amp;vtp=1&amp;bbb=1"/>
          <p:cNvSpPr/>
          <p:nvPr/>
        </p:nvSpPr>
        <p:spPr>
          <a:xfrm>
            <a:off x="722376" y="527184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.满足上游地区用水需要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.提高上游河道行洪能力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.正值汛期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，减轻防汛压力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.为后期防汛腾出足够库容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2_1#1187ded37?vop=1&amp;pid=54e096b89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本题考查黄河的调沙减淤。中上游水利枢纽一般选择在6月调水调沙的主要原因是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7月进入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雨季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,需要中上游水利枢纽为防洪腾出库容,利于防汛,D正确,B错误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；调水调沙无法满足上游地区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用水需要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,A错误；此时尚未进入汛期,C错误。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74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29929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63_1#0a432c50d?htil=3&amp;pid=54e096b8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7743" y="1054295"/>
            <a:ext cx="4233672" cy="405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63_2#0a432c50d?htil=3&amp;pid=54e096b89&amp;color=0,0,0&amp;vtp=1&amp;bt=1&amp;bbb=1&amp;hb=1"/>
          <p:cNvSpPr/>
          <p:nvPr/>
        </p:nvSpPr>
        <p:spPr>
          <a:xfrm>
            <a:off x="722376" y="972000"/>
            <a:ext cx="6391656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13.下列遥感影像，能正确反映2021年6月5日、8月8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月11日、11月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12日四个时间点黄河河口附近陆地与河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道形态的是(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64_1#0a432c50d.bracket?pid=54e096b89&amp;color=0,0,0&amp;vpa=19&amp;vtp=1"/>
          <p:cNvSpPr/>
          <p:nvPr/>
        </p:nvSpPr>
        <p:spPr>
          <a:xfrm>
            <a:off x="2192401" y="1867350"/>
            <a:ext cx="35718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63_3#0a432c50d.choices?htil=3&amp;pid=54e096b89&amp;color=0,0,0&amp;vtp=1&amp;bbb=1"/>
          <p:cNvSpPr/>
          <p:nvPr/>
        </p:nvSpPr>
        <p:spPr>
          <a:xfrm>
            <a:off x="722376" y="2334074"/>
            <a:ext cx="6391656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A.③①④②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.①③④②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.①②④③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.③④②①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5_1#0a432c50d?vop=1&amp;pid=54e096b89&amp;color=0,0,0&amp;mp=1&amp;vtp=1&amp;bt=1&amp;bbb=1&amp;hb=1"/>
          <p:cNvSpPr/>
          <p:nvPr/>
        </p:nvSpPr>
        <p:spPr>
          <a:xfrm>
            <a:off x="722376" y="972000"/>
            <a:ext cx="10753344" cy="31549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本题考查河流形态与堆积地貌。由图文材料可知,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2021年黄河河口经历了调水调沙洪水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通过黄河中上游的水利枢纽,人工制造洪峰,在短时间内将大量水沙集中输送入海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）和秋汛洪水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两次主要洪水过程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,洪水前后河口地貌发生了明显变化。6月5日是调水调沙洪水,含沙量增大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,流量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,河道宽,流入海洋的泥沙多,黄河三角洲面积增加,结合选项可知对应①；8月8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日河水含沙量小,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,河道窄,流入海洋的泥沙少,黄河三角洲面积减小,对应③；10月11日是秋汛洪水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,河水含沙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,流量增大,河道变宽,流入海洋的泥沙多,黄河三角洲面积大,对应④；11月12日流量下降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沙量明显减小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,河道变窄,三角洲堆积面积减小,对应②,B正确,A、C、D错误。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93417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66_1#63f5d0335?htil=4&amp;pid=09c96c28d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91272" y="1054296"/>
            <a:ext cx="3566160" cy="30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66_2#63f5d0335?htil=4&amp;pid=09c96c28d&amp;color=0,0,0&amp;vtp=1&amp;bt=1&amp;bbb=1&amp;hb=1&amp;hs=1"/>
          <p:cNvSpPr/>
          <p:nvPr/>
        </p:nvSpPr>
        <p:spPr>
          <a:xfrm>
            <a:off x="722376" y="972000"/>
            <a:ext cx="7059168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云南大理2024高二质量检测]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阅读图文资料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下列要求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。（18分）</a:t>
            </a:r>
            <a:endParaRPr lang="en-US" altLang="zh-CN" sz="2000" dirty="0"/>
          </a:p>
        </p:txBody>
      </p:sp>
      <p:pic>
        <p:nvPicPr>
          <p:cNvPr id="4" name="QO_4_BD.66_2#63f5d0335?htil=4&amp;pid=09c96c28d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05631" y="108172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66_3#63f5d0335?htil=4&amp;pid=09c96c28d&amp;color=0,0,0&amp;vtp=1&amp;bbb=1&amp;hb=1&amp;hs=1"/>
          <p:cNvSpPr/>
          <p:nvPr/>
        </p:nvSpPr>
        <p:spPr>
          <a:xfrm>
            <a:off x="722376" y="1882844"/>
            <a:ext cx="7059168" cy="22147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尼罗河是埃及的母亲河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%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以上的人口分布在尼罗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河沿岸平原和三角洲地区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尼罗河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90%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的水来源于埃塞俄比亚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59%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来自青尼罗河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埃及的南部河谷工程与埃塞俄比亚的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复兴大坝工程分别是尼罗河下游和上游国家开发水资源的大型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如图所示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）。1996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埃及开始建设南部河谷工程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</a:t>
            </a:r>
            <a:endParaRPr lang="en-US" altLang="zh-CN" sz="2000" dirty="0"/>
          </a:p>
        </p:txBody>
      </p:sp>
      <p:sp>
        <p:nvSpPr>
          <p:cNvPr id="6" name="QO_4_BD.66_3#63f5d0335?htil=4&amp;pid=09c96c28d&amp;color=0,0,0&amp;vtp=1&amp;bbb=1&amp;hb=1&amp;hs=1">
            <a:extLst>
              <a:ext uri="{FF2B5EF4-FFF2-40B4-BE49-F238E27FC236}">
                <a16:creationId xmlns:a16="http://schemas.microsoft.com/office/drawing/2014/main" id="{57E8FB72-9189-4023-CAEF-A94394BBAE82}"/>
              </a:ext>
            </a:extLst>
          </p:cNvPr>
          <p:cNvSpPr/>
          <p:nvPr/>
        </p:nvSpPr>
        <p:spPr>
          <a:xfrm>
            <a:off x="722376" y="4153350"/>
            <a:ext cx="1075201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划从尼罗河的纳赛尔水库提水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亿立方米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通过新建的运河输往地处埃及西部沙漠的新河谷地区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以开发数十万公顷的土地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埃塞俄比亚经济落后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长期以来受电力和水资源短缺的困扰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。2011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埃塞俄比亚修建复兴大坝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该工程总耗资达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亿美元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大坝建成后具有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万千瓦水力发电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使全国发电量翻了五番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7_1#19a4ca1d8?pid=63f5d033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（1）评价埃及南部河谷工程的实施可能产生的影响。（6分）</a:t>
            </a:r>
            <a:endParaRPr lang="en-US" altLang="zh-CN" sz="2000" dirty="0"/>
          </a:p>
        </p:txBody>
      </p:sp>
      <p:sp>
        <p:nvSpPr>
          <p:cNvPr id="3" name="QO_5_AN.68_1#19a4ca1d8?vop=1&amp;pid=63f5d0335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有利：缓解调入区缺水状况；增加调入区耕地面积,缓解人地矛盾；开发新河谷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,减轻老河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谷的发展压力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。（任答两点得4分）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不利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：可能造成土壤盐碱化；加剧调出区缺水的状况。（任答一点得2分）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9_1#19a4ca1d8?vop=1&amp;pid=63f5d033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本题考查水利工程建设产生的影响。评价题应从有利和不利两方面分析。据材料可知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,南部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河谷工程计划从尼罗河的纳赛尔水库提水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55亿立方米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,通过新建的运河输往地处埃及西部沙漠的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新河谷地区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,以开发数十万公顷的土地。因此可推出该河谷工程的实施,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可以缓解调入区缺水状况,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同时增加了调入区耕地面积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,缓解人地矛盾,还可以开发新河谷,减轻老河谷的发展压力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。但其所经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过地区气候干旱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,蒸发旺盛,可能造成土壤盐碱化,同时还会加剧调出区缺水的状况。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0_1#510305a75?pid=63f5d0335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（2）复兴大坝工程的建设遭到埃及的强烈反对。请从埃及和埃塞俄比亚中任选一方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，表明对复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兴大坝建设的观点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，并说明理由。（6分）</a:t>
            </a:r>
            <a:endParaRPr lang="en-US" altLang="zh-CN" sz="2000" dirty="0"/>
          </a:p>
        </p:txBody>
      </p:sp>
      <p:sp>
        <p:nvSpPr>
          <p:cNvPr id="3" name="QO_5_AN.71_1#510305a75?vop=1&amp;pid=63f5d0335&amp;color=0,0,0&amp;vtp=1&amp;bbb=1&amp;hb=1"/>
          <p:cNvSpPr/>
          <p:nvPr/>
        </p:nvSpPr>
        <p:spPr>
          <a:xfrm>
            <a:off x="722376" y="1882844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埃塞俄比亚：赞同修建。理由：提高水资源利用率；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缓解本国及周边国家电能不足的状况；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带动相关产业的发展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,如水产养殖业、航运业、耕作业等；增加就业机会,增加经济收入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；减少因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解决燃料问题在林区的大肆砍伐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,保持水土；大坝合理蓄水不会影响下游供水。（任答三点得6分）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或埃及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：反对修建。理由：减少下游地区的生产、生活供水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；在一定程度上削弱阿斯旺水利工程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发挥的作用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；尼罗河入海水量减少,泥沙淤积减少,海岸线后退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,影响沿海地区安全和地下水水质等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或土地盐碱化）。（6分）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2_1#510305a75?vop=1&amp;pid=63f5d0335&amp;color=0,0,0&amp;vtp=1&amp;bt=1&amp;bbb=1&amp;hb=1"/>
          <p:cNvSpPr/>
          <p:nvPr/>
        </p:nvSpPr>
        <p:spPr>
          <a:xfrm>
            <a:off x="722376" y="972000"/>
            <a:ext cx="10753344" cy="3612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本题考查水利工程建设对不同区域的影响。据材料可知,埃塞俄比亚经济落后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,长期以来受电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力和水资源短缺的困扰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。复兴大坝建成后具有525万千瓦水力发电能力,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使全国发电量翻了五番。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因此埃塞俄比亚应是赞同修建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。对于该国而言,复兴大坝的修建,可以提高水资源利用率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,缓解本国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及周边国家电力不足和水资源短缺的状况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；带动相关产业的发展；还可以增加就业机会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,增加经济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；减少因解决燃料问题在林区的大肆砍伐,保持水土；大坝合理蓄水不会影响下游供水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。但是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埃及则应是反对修建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。据图可知,埃及位于尼罗河下游,随着复兴大坝的修建,拦沙蓄水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,会减少下游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地区的生产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、生活供水,而且在一定程度上削弱阿斯旺水利工程发挥的作用；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尼罗河入海水量减少,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泥沙淤积减少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,海岸线后退,影响沿海地区安全和地下水水质等（或土壤盐碱化）。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【对比分析类】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3_1#a9faed72d?pid=63f5d033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（3）请为尼罗河流域各国走向流域内部水资源协作开发提出合理化建议。（6分）</a:t>
            </a:r>
            <a:endParaRPr lang="en-US" altLang="zh-CN" sz="2000" dirty="0"/>
          </a:p>
        </p:txBody>
      </p:sp>
      <p:sp>
        <p:nvSpPr>
          <p:cNvPr id="3" name="QO_5_AN.74_1#a9faed72d?vop=1&amp;pid=63f5d0335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成立协作组织,统一规划管理；加强水资源的协调利用与合理分配（或合理分配上、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下游地区的水资源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,加强区域电力贸易的合作）；环境的协作保护与统筹治理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（或下游国家援助上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游国家治理水污染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,上游地区注重保护植被、防治水土流失）。（6分）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5_1#a9faed72d?vop=1&amp;pid=63f5d0335&amp;color=0,0,0&amp;vtp=1&amp;bt=1&amp;bbb=1&amp;hb=1"/>
          <p:cNvSpPr/>
          <p:nvPr/>
        </p:nvSpPr>
        <p:spPr>
          <a:xfrm>
            <a:off x="722376" y="97200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本题考查流域内部的协调发展措施。从流域的整体性角度分析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,尼罗河流域各国走向流域内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部水资源协作开发应借鉴美国田纳西河流域开发的经验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。首先成立协作组织,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因涉及的行政区多,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因此统一规划管理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；合理分配上、中、下游地区的水资源；加强区域电力贸易的合作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；环境的协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作保护与统筹治理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,即下游国家如埃及援助上游国家治理水污染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；上游地区如埃塞俄比亚注重保护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植被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、防治水土流失。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【建议措施类】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40a4de436?pid=3312d920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古埃及人在尼罗河中开展帆船双向航运(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6_AN.6_1#40a4de436.bracket?pid=3312d920a&amp;color=0,0,0&amp;vpa=2&amp;vtp=1"/>
          <p:cNvSpPr/>
          <p:nvPr/>
        </p:nvSpPr>
        <p:spPr>
          <a:xfrm>
            <a:off x="545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6_BD.5_2#40a4de436.choices?pid=3312d920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8029" algn="l"/>
                <a:tab pos="5737957" algn="l"/>
                <a:tab pos="8346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.向北航行利用偏南风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B.向南航行利用偏北风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C.向北航行利用风帆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.向南航行利用地势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405709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6_1#1657095f5?pid=09c96c28d&amp;color=0,0,0&amp;vtp=1&amp;bt=1&amp;bbb=1&amp;hb=1"/>
          <p:cNvSpPr/>
          <p:nvPr/>
        </p:nvSpPr>
        <p:spPr>
          <a:xfrm>
            <a:off x="722376" y="972000"/>
            <a:ext cx="10753344" cy="26846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［河北衡水二中2025高二调研］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广西大藤峡水利枢纽工程右岸最后一台发电机组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号机组开始并网发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标志着电站进入全面投产发电的冲刺阶段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大藤峡水利工程位于西江上游黔江河段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是西江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上游水能梯级开发重点工程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同时具备航运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防洪等多种功能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也是珠江流域关键控制性工程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该工程建成后使西江流域成为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亿吨黄金水道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同时有效改善珠江下游洪涝灾害和入海口咸潮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等环境问题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下图示意珠江水系及大藤峡水利枢纽位置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76_2#1657095f5?pid=09c96c28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6976" y="3793178"/>
            <a:ext cx="5715000" cy="224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7_1#712ae3eb8?pid=1657095f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（1）分析西江上游水能梯级开发的有利自然条件。（4分）</a:t>
            </a:r>
            <a:endParaRPr lang="en-US" altLang="zh-CN" sz="2000" dirty="0"/>
          </a:p>
        </p:txBody>
      </p:sp>
      <p:sp>
        <p:nvSpPr>
          <p:cNvPr id="3" name="QO_5_AN.78_1#712ae3eb8?vop=1&amp;pid=1657095f5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上游地势起伏大，河流落差大；地处季风气候区，降水丰沛，河流水量大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；上游多狭窄河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谷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，工程量较小。（任答两点得4分）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9_1#712ae3eb8?vop=1&amp;pid=1657095f5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本题考查流域综合开发利用的有利条件。根据所学知识，上游河段地势起伏较大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差较大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，水能资源丰富；同时，该地区地处亚热带季风气候区，降水较多，河流水量丰富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，水能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资源丰富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；上游多狭窄谷地，开发利用水能资源建设工程量小。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【区位评价类】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0_1#ac996438d?pid=1657095f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（2）说明大藤峡水利工程建成对改善西江航运条件的作用。（4分）</a:t>
            </a:r>
            <a:endParaRPr lang="en-US" altLang="zh-CN" sz="2000" dirty="0"/>
          </a:p>
        </p:txBody>
      </p:sp>
      <p:sp>
        <p:nvSpPr>
          <p:cNvPr id="3" name="QO_5_AN.81_1#ac996438d?vop=1&amp;pid=1657095f5&amp;color=0,0,0&amp;vtp=1&amp;bbb=1&amp;hb=1"/>
          <p:cNvSpPr/>
          <p:nvPr/>
        </p:nvSpPr>
        <p:spPr>
          <a:xfrm>
            <a:off x="722376" y="143516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工程建成后，库区及上游水深加深，流速变缓，通航里程变长，通航能力提升；（2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调节径流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，使枯水期流量增加，延长通航时间。（2分）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2_1#ac996438d?vop=1&amp;pid=1657095f5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本题考查水利工程的影响。根据所学知识，大藤峡水利工程建成后，具有航运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、防洪等功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，使库区及上游河流水深加深，流速减缓，通航能力提升，通航里程变长，改善航运条件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时调节河流径流的季节变化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，使河流枯水期流量增加，水位升高，通航时间延长。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3_1#d5c665220?pid=1657095f5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（3）简述大藤峡水利工程建成后对库区生态环境的影响。（6分）</a:t>
            </a:r>
            <a:endParaRPr lang="en-US" altLang="zh-CN" sz="2000" dirty="0"/>
          </a:p>
        </p:txBody>
      </p:sp>
      <p:sp>
        <p:nvSpPr>
          <p:cNvPr id="3" name="QO_5_AN.84_1#d5c665220?vop=1&amp;pid=1657095f5&amp;color=0,0,0&amp;vtp=1&amp;bbb=1&amp;hb=1"/>
          <p:cNvSpPr/>
          <p:nvPr/>
        </p:nvSpPr>
        <p:spPr>
          <a:xfrm>
            <a:off x="722376" y="143516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气温日较差、年较差减小；空气湿度增大，降水概率增大；陆生生物数量减少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，水生生物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数量增多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；库区周围地下水位上升；河流流速减缓，库区泥沙沉积增多，污染加剧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；诱发滑坡等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地质灾害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5_1#d5c665220?vop=1&amp;pid=1657095f5&amp;color=0,0,0&amp;vtp=1&amp;bt=1&amp;bbb=1&amp;hb=1"/>
          <p:cNvSpPr/>
          <p:nvPr/>
        </p:nvSpPr>
        <p:spPr>
          <a:xfrm>
            <a:off x="722376" y="97200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本题考查水利工程的影响。根据材料信息可知，大藤峡水利工程建成之后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，使得水库库区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水深加深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，水域面积增大，对水库周边的气候调节作用增强，气温日较差、年较差减小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，空气湿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度增大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，降水的概率增加；该地区水位升高，水域面积扩大，水生生物生存空间扩大，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数量增多，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陆生生物生存空间减小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，数量减少；库区蓄水造成地表水下渗增加，库区周边地下水位上升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时该水利工程的建立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，使得河流流速减缓，挟沙能力减弱，库区泥沙沉积增多，污染加剧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；库区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水位上升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，浸泡岸坡，而水位下降如泄洪时，边坡可能发生滑坡等地质灾害。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7_1#40a4de436?vop=1&amp;pid=3312d920a&amp;color=0,0,0&amp;vtp=1&amp;bt=1&amp;bbb=1&amp;h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本题考查三圈环流。从图中可看出该地在东北信风的控制下,盛行的是东北风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。尼罗河的流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向是自南向北流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。埃及境内的尼罗河谷地地形总体较平缓,往南航行时,扬起风帆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,借助东北信风逆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流而上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；往北航行时,（降下风帆）顺流而下,省时省力。故选B。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1790369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2144</Words>
  <Application>Microsoft Office PowerPoint</Application>
  <PresentationFormat>宽屏</PresentationFormat>
  <Paragraphs>323</Paragraphs>
  <Slides>78</Slides>
  <Notes>57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78</vt:i4>
      </vt:variant>
    </vt:vector>
  </HeadingPairs>
  <TitlesOfParts>
    <vt:vector size="90" baseType="lpstr">
      <vt:lpstr>KaiTi</vt:lpstr>
      <vt:lpstr>等线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2025-08-05T04:03:38Z</dcterms:created>
  <dcterms:modified xsi:type="dcterms:W3CDTF">2025-08-05T04:42:54Z</dcterms:modified>
  <cp:category/>
  <cp:contentStatus/>
</cp:coreProperties>
</file>