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75" r:id="rId4"/>
    <p:sldId id="258" r:id="rId5"/>
    <p:sldId id="260" r:id="rId6"/>
    <p:sldId id="276" r:id="rId7"/>
    <p:sldId id="261" r:id="rId8"/>
    <p:sldId id="262" r:id="rId9"/>
    <p:sldId id="277" r:id="rId10"/>
    <p:sldId id="263" r:id="rId11"/>
    <p:sldId id="264" r:id="rId12"/>
    <p:sldId id="278" r:id="rId13"/>
    <p:sldId id="265" r:id="rId14"/>
    <p:sldId id="266" r:id="rId15"/>
    <p:sldId id="267" r:id="rId16"/>
    <p:sldId id="279" r:id="rId17"/>
    <p:sldId id="268" r:id="rId18"/>
    <p:sldId id="269" r:id="rId19"/>
    <p:sldId id="280" r:id="rId20"/>
    <p:sldId id="270" r:id="rId21"/>
    <p:sldId id="271" r:id="rId22"/>
    <p:sldId id="281" r:id="rId23"/>
    <p:sldId id="272" r:id="rId24"/>
    <p:sldId id="273" r:id="rId25"/>
    <p:sldId id="274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3544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ce197c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区域特征分析与区域差异比较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ce197ce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区域特征分析与区域差异比较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7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8_1#08839ba5d?htil=2&amp;pid=8046d328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4616" y="1060704"/>
            <a:ext cx="4242816" cy="369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8_2#08839ba5d?htil=2&amp;pid=8046d328e&amp;color=0,0,0&amp;vtp=1&amp;bt=1&amp;bbb=1&amp;hb=1"/>
          <p:cNvSpPr/>
          <p:nvPr/>
        </p:nvSpPr>
        <p:spPr>
          <a:xfrm>
            <a:off x="722376" y="1005840"/>
            <a:ext cx="6382512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［天津二中2025高二月考］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作为我国两大流域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长江流域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和黄河流域发展的区位条件和发展水平差异显著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意我国自然区划和黄河流域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长江流域范围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9_1#a5ef66b6a?htil=2&amp;pid=08839ba5d&amp;color=0,0,0&amp;vtp=1&amp;bbb=1&amp;hb=1"/>
          <p:cNvSpPr/>
          <p:nvPr/>
        </p:nvSpPr>
        <p:spPr>
          <a:xfrm>
            <a:off x="722376" y="2823083"/>
            <a:ext cx="6382512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.自然环境分异更为显著的流域及其主要影响因素是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9_2#a5ef66b6a.choices?htil=2&amp;pid=08839ba5d&amp;color=0,0,0&amp;vtp=1&amp;bbb=1&amp;hb=1"/>
          <p:cNvSpPr/>
          <p:nvPr/>
        </p:nvSpPr>
        <p:spPr>
          <a:xfrm>
            <a:off x="722376" y="3718433"/>
            <a:ext cx="6382512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944207" algn="l"/>
              </a:tabLst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A.长江流域；热量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endParaRPr lang="en-US" altLang="zh-CN" sz="2000" b="0" i="0" spc="-10300" dirty="0" smtClean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600"/>
              </a:lnSpc>
              <a:tabLst>
                <a:tab pos="4944207" algn="l"/>
              </a:tabLst>
            </a:pP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.长江流域</a:t>
            </a: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；水分</a:t>
            </a:r>
            <a:endParaRPr lang="en-US" altLang="zh-CN" sz="2000" dirty="0"/>
          </a:p>
          <a:p>
            <a:pPr latinLnBrk="1">
              <a:lnSpc>
                <a:spcPts val="3700"/>
              </a:lnSpc>
              <a:tabLst>
                <a:tab pos="4944207" algn="l"/>
              </a:tabLst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C.黄河流域；热量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endParaRPr lang="en-US" altLang="zh-CN" sz="2000" b="0" i="0" spc="-10300" dirty="0" smtClean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700"/>
              </a:lnSpc>
              <a:tabLst>
                <a:tab pos="4944207" algn="l"/>
              </a:tabLst>
            </a:pP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.黄河流域</a:t>
            </a: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；水分</a:t>
            </a:r>
            <a:endParaRPr lang="en-US" altLang="zh-CN" sz="2000" dirty="0"/>
          </a:p>
        </p:txBody>
      </p:sp>
      <p:sp>
        <p:nvSpPr>
          <p:cNvPr id="6" name="QC_5_AN.10_1#a5ef66b6a.bracket?pid=08839ba5d&amp;color=0,0,0&amp;vpa=3&amp;vtp=1"/>
          <p:cNvSpPr/>
          <p:nvPr/>
        </p:nvSpPr>
        <p:spPr>
          <a:xfrm>
            <a:off x="909701" y="3261233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a5ef66b6a?vop=1&amp;pid=08839ba5d&amp;color=0,0,0&amp;mp=1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本题考查区域环境差异的影响因素。读图可知，黄河流域跨越的自然区域类型多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，且干湿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度差异大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，因此自然环境分异更为显著的流域是黄河流域，且主要是水分差异所致，D正确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江流域大部分位于湿润区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，自然环境相较于黄河流域分异较小，B错误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；长江流域大部分位于亚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热带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，黄河流域大部分位于暖温带，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热量不是黄河流域自然环境分异更为显著的主要影响因素，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2485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5a3ce921b?pid=08839ba5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4.与长江相比，黄河难以形成流域发展轴，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主要是因为黄河(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5a3ce921b.bracket?pid=08839ba5d&amp;color=0,0,0&amp;vpa=4&amp;vtp=1"/>
          <p:cNvSpPr/>
          <p:nvPr/>
        </p:nvSpPr>
        <p:spPr>
          <a:xfrm>
            <a:off x="7483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5a3ce921b?pid=08839ba5d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94420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①航运价值较低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②下游及三角洲辐射带动弱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94420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③水能蕴藏量小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河流流程短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，流域面积小</a:t>
            </a:r>
            <a:endParaRPr lang="en-US" altLang="zh-CN" sz="2000" dirty="0"/>
          </a:p>
        </p:txBody>
      </p:sp>
      <p:sp>
        <p:nvSpPr>
          <p:cNvPr id="5" name="QC_5_BD.12_3#5a3ce921b.choices?pid=08839ba5d&amp;color=0,0,0&amp;vtp=1&amp;bbb=1"/>
          <p:cNvSpPr/>
          <p:nvPr/>
        </p:nvSpPr>
        <p:spPr>
          <a:xfrm>
            <a:off x="722376" y="232625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5a3ce921b?vop=1&amp;pid=08839ba5d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本题考查区域差异的成因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。河流成为区域经济发展轴的必要条件是河流本身对经济要素有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较强的吸引力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，吸引力包括水源、水运、下游及三角洲地区的辐射带动作用等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，这些方面黄河不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如长江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，①②正确；黄河水能蕴藏量也较大，河流流程也较长，流域面积也较大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，且水能蕴藏量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和流程不是黄河难以形成流域发展轴的主要原因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，③④错误。故选A。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2#5a3ce921b?vop=1&amp;pid=08839ba5d&amp;color=0,0,0&amp;mp=1&amp;vtp=1&amp;bt=1&amp;bbb=1"/>
          <p:cNvSpPr/>
          <p:nvPr/>
        </p:nvSpPr>
        <p:spPr>
          <a:xfrm>
            <a:off x="722376" y="1005840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黄河航运价值低的原因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1）位于我国北方地区，年降水量少，冬季时水量不足，甚至出现断流现象；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2）黄河有结冰期，还会出现凌汛现象，使得通航时间短；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3）黄河含沙量大，水量少，使得水位低，影响通航。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0386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5_1#2c7b5ed03?pid=8046d328e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［安徽太和中学2025高二期末］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黑土只能形成于四季分明且温差较大的温带地区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世界四大黑土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区分别位于乌克兰大平原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美国密西西比平原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中国东北平原和阿根廷潘帕斯草原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研究发现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美国密西西比平原黑土区坡度小于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8°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的土地面积占比达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77.54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%，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高于中国东北平原黑土区的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55.94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%。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下图为全球四大黑土区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阴影部分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分布示意图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5_2#2c7b5ed03?pid=8046d328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1858" y="2897886"/>
            <a:ext cx="3254380" cy="1818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16_1#642b318ae?pid=2c7b5ed03&amp;color=0,0,0&amp;vtp=1&amp;bbb=1"/>
          <p:cNvSpPr/>
          <p:nvPr/>
        </p:nvSpPr>
        <p:spPr>
          <a:xfrm>
            <a:off x="722376" y="484708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全球四大黑土区中(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17_1#642b318ae.bracket?pid=2c7b5ed03&amp;color=0,0,0&amp;vpa=5&amp;vtp=1"/>
          <p:cNvSpPr/>
          <p:nvPr/>
        </p:nvSpPr>
        <p:spPr>
          <a:xfrm>
            <a:off x="3165539" y="4847086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C_5_BD.16_2#642b318ae.choices?pid=2c7b5ed03&amp;color=0,0,0&amp;vtp=1&amp;bbb=1"/>
          <p:cNvSpPr/>
          <p:nvPr/>
        </p:nvSpPr>
        <p:spPr>
          <a:xfrm>
            <a:off x="722376" y="53056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.乌克兰大平原黑土区跨经度最多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.美国密西西比平原黑土区面积最广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C.中国东北平原黑土区土层最深厚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.阿根廷潘帕斯草原黑土区分布纬度最高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642b318ae?vop=1&amp;pid=2c7b5ed03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本题考查区域特征。由材料可知，乌克兰大平原黑土区跨经度最多、面积最广，A正确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；阿根廷潘帕斯草原黑土区分布纬度相对较低，D错误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；根据材料信息无法判断各黑土区土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层厚度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492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046d328e.fixed?pid=ce197ce01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8046d328e.fixed?pid=ce197ce01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区域特征分析与区域差异比较</a:t>
            </a:r>
            <a:endParaRPr lang="en-US" altLang="zh-CN" sz="4400" dirty="0"/>
          </a:p>
        </p:txBody>
      </p:sp>
      <p:pic>
        <p:nvPicPr>
          <p:cNvPr id="4" name="C_3#8046d328e.fixed?pid=ce197ce01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046d328e.fixed?pid=ce197ce01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27d8cf738?pid=2c7b5ed03&amp;color=0,0,0&amp;vtp=1&amp;bt=1&amp;bbb=1&amp;hb=1"/>
          <p:cNvSpPr/>
          <p:nvPr/>
        </p:nvSpPr>
        <p:spPr>
          <a:xfrm>
            <a:off x="722376" y="100584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6.全球黑土区主要分布在北半球的温带地区，南半球温带地区分布较少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，主要是因为南半球温带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27d8cf738.bracket?pid=2c7b5ed03&amp;color=0,0,0&amp;vpa=6&amp;vtp=1"/>
          <p:cNvSpPr/>
          <p:nvPr/>
        </p:nvSpPr>
        <p:spPr>
          <a:xfrm>
            <a:off x="1430401" y="144399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9_2#27d8cf738.choices?pid=2c7b5ed03&amp;color=0,0,0&amp;vtp=1&amp;bbb=1"/>
          <p:cNvSpPr/>
          <p:nvPr/>
        </p:nvSpPr>
        <p:spPr>
          <a:xfrm>
            <a:off x="722376" y="190512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4029" algn="l"/>
                <a:tab pos="5483957" algn="l"/>
                <a:tab pos="8092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.年均温较高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B.陆地面积较小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C.无大型山地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.季风气候显著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27d8cf738?vop=1&amp;pid=2c7b5ed03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本题考查区域差异。由材料可知，黑土只能形成于四季分明且温差较大的温带地区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。北半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球温带地区陆地面积广阔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，利于黑土形成的环境较多，而南半球温带地区陆地面积较小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土形成的环境较少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，导致南半球温带地区黑土区分布面积较小，B正确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；与南半球温带地区的年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均温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、山地分布关系不大，A、C错误；季风气候在北半球更显著，D错误。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658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c46faac73?pid=2c7b5ed03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7.与美国密西西比平原黑土区相比，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中国东北平原黑土区(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c46faac73.bracket?pid=2c7b5ed03&amp;color=0,0,0&amp;vpa=7&amp;vtp=1"/>
          <p:cNvSpPr/>
          <p:nvPr/>
        </p:nvSpPr>
        <p:spPr>
          <a:xfrm>
            <a:off x="7229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2_2#c46faac73.choices?pid=2c7b5ed03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.发生滑坡的概率更高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.农业机械化水平更高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C.发生水蚀的风险更大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.更利于畜牧业的发展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c46faac73?vop=1&amp;pid=2c7b5ed03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本题考查区域差异。由材料“美国密西西比平原黑土区坡度小于8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°的土地面积占比达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77.54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%，高于中国东北平原黑土区的55.94%”可知，与美国密西西比平原黑土区相比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，中国东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北平原黑土区坡度小于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8°的土地面积较小，加之中国东北平原黑土区主要位于季风气候区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，夏季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降水多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，使得该地区发生水蚀的风险更大，C正确；中国东北平原地区地形起伏不大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，发生滑坡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的概率不高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，A错误；两地都属于商品农业区，农业机械化水平都较高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，美国的农业机械化水平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可能相对更高一些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，B错误；中国东北平原黑土区以温带季风气候为主，雨热同期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，更有利于种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植业的发展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3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532bf2fe5?pid=8046d328e&amp;color=0,0,0&amp;vtp=1&amp;bt=1&amp;bbb=1"/>
          <p:cNvSpPr/>
          <p:nvPr/>
        </p:nvSpPr>
        <p:spPr>
          <a:xfrm>
            <a:off x="722376" y="100584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［陕西宝鸡中学2024高二期中］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下图示意甲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乙两区域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_3#532bf2fe5?iti=1&amp;htil=1&amp;pid=8046d328e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2768" y="1545336"/>
            <a:ext cx="3666744" cy="267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1_4#532bf2fe5?iti=2&amp;htil=1&amp;pid=8046d328e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0024" y="1627632"/>
            <a:ext cx="3474720" cy="257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_5#532bf2fe5?iti=1&amp;htil=1&amp;pid=8046d328e&amp;color=0,0,0&amp;vtp=1"/>
          <p:cNvSpPr/>
          <p:nvPr/>
        </p:nvSpPr>
        <p:spPr>
          <a:xfrm>
            <a:off x="3250565" y="4342384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甲</a:t>
            </a:r>
            <a:endParaRPr lang="en-US" altLang="zh-CN" sz="2000" dirty="0"/>
          </a:p>
        </p:txBody>
      </p:sp>
      <p:sp>
        <p:nvSpPr>
          <p:cNvPr id="6" name="QM_4_BD.1_6#532bf2fe5?iti=2&amp;htil=1&amp;pid=8046d328e&amp;color=0,0,0&amp;vtp=1"/>
          <p:cNvSpPr/>
          <p:nvPr/>
        </p:nvSpPr>
        <p:spPr>
          <a:xfrm>
            <a:off x="8631809" y="4333240"/>
            <a:ext cx="311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乙</a:t>
            </a:r>
            <a:endParaRPr lang="en-US" altLang="zh-CN" sz="2000" dirty="0"/>
          </a:p>
        </p:txBody>
      </p:sp>
      <p:sp>
        <p:nvSpPr>
          <p:cNvPr id="7" name="QC_5_BD.2_1#2ce747f96?pid=532bf2fe5&amp;color=0,0,0&amp;vtp=1&amp;bt=1&amp;bbb=1">
            <a:extLst>
              <a:ext uri="{FF2B5EF4-FFF2-40B4-BE49-F238E27FC236}">
                <a16:creationId xmlns:a16="http://schemas.microsoft.com/office/drawing/2014/main" id="{B34B7C5A-60DE-ACBC-2153-0839E31AA746}"/>
              </a:ext>
            </a:extLst>
          </p:cNvPr>
          <p:cNvSpPr/>
          <p:nvPr/>
        </p:nvSpPr>
        <p:spPr>
          <a:xfrm>
            <a:off x="722376" y="479234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1.与甲区域相比，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乙区域(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C_5_AN.3_1#2ce747f96.bracket?pid=532bf2fe5&amp;color=0,0,0&amp;vpa=1&amp;vtp=1">
            <a:extLst>
              <a:ext uri="{FF2B5EF4-FFF2-40B4-BE49-F238E27FC236}">
                <a16:creationId xmlns:a16="http://schemas.microsoft.com/office/drawing/2014/main" id="{016272BA-DCAE-9B90-6352-3BAB3A22A04F}"/>
              </a:ext>
            </a:extLst>
          </p:cNvPr>
          <p:cNvSpPr/>
          <p:nvPr/>
        </p:nvSpPr>
        <p:spPr>
          <a:xfrm>
            <a:off x="3673539" y="479234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9" name="QC_5_BD.2_2#2ce747f96.choices?pid=532bf2fe5&amp;color=0,0,0&amp;vtp=1&amp;bbb=1">
            <a:extLst>
              <a:ext uri="{FF2B5EF4-FFF2-40B4-BE49-F238E27FC236}">
                <a16:creationId xmlns:a16="http://schemas.microsoft.com/office/drawing/2014/main" id="{118BE09A-CF8C-F189-06B2-01B12B1520B5}"/>
              </a:ext>
            </a:extLst>
          </p:cNvPr>
          <p:cNvSpPr/>
          <p:nvPr/>
        </p:nvSpPr>
        <p:spPr>
          <a:xfrm>
            <a:off x="722376" y="525640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.煤铁资源丰富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B.季风气候显著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C.地形起伏较大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.河流封冻期短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2ce747f96?vop=1&amp;pid=532bf2fe5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本题考查区域的差异性。结合图中信息可知，甲区域为中国长三角地区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，乙区域为北美五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大湖区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。结合所学知识可知，长三角地区煤铁资源比较贫乏，而五大湖区煤铁资源丰富，A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长三角地区为典型的亚热带季风气候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，而五大湖区大陆性气候比较显著，B错误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；两个区域的地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形都以平原为主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，地形起伏都较小，C错误；五大湖区位于温带，其河流封冻期较长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，而亚热带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的长三角地区河流无封冻期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368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c5ffed1c0?pid=532bf2fe5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2.甲、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乙两区域社会经济特征的共同点是(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c5ffed1c0.bracket?pid=532bf2fe5&amp;color=0,0,0&amp;vpa=2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_2#c5ffed1c0.choices?pid=532bf2fe5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.农业生产的优势是热量充足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.加工制造业都接近原料、燃料产地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.水陆交通便利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，交通通达度高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.城市高度密集，城镇化发展速度快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c5ffed1c0?vop=1&amp;pid=532bf2fe5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本题考查区域的社会经济特征。结合上题分析可知，乙区域位于温带，与甲区域比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，热量并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不充足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，A错误；甲区域金属矿产和能源矿产相对匮乏，加工制造业的布局远离原料和燃料产地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；甲、乙两区域都有密集的陆地交通线，且都濒临水域，水陆交通便利，交通通达度高，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；两区域城市都比较密集，城镇化水平都比较高，但城镇化发展速度相对较慢，D错误。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30901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583</Words>
  <Application>Microsoft Office PowerPoint</Application>
  <PresentationFormat>宽屏</PresentationFormat>
  <Paragraphs>99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KaiTi</vt:lpstr>
      <vt:lpstr>等线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</cp:lastModifiedBy>
  <cp:revision>3</cp:revision>
  <dcterms:created xsi:type="dcterms:W3CDTF">2025-08-05T03:11:01Z</dcterms:created>
  <dcterms:modified xsi:type="dcterms:W3CDTF">2025-08-05T03:15:26Z</dcterms:modified>
  <cp:category/>
  <cp:contentStatus/>
</cp:coreProperties>
</file>