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9"/>
  </p:notesMasterIdLst>
  <p:sldIdLst>
    <p:sldId id="256" r:id="rId2"/>
    <p:sldId id="257" r:id="rId3"/>
    <p:sldId id="258" r:id="rId4"/>
    <p:sldId id="370" r:id="rId5"/>
    <p:sldId id="259" r:id="rId6"/>
    <p:sldId id="260" r:id="rId7"/>
    <p:sldId id="371" r:id="rId8"/>
    <p:sldId id="261" r:id="rId9"/>
    <p:sldId id="262" r:id="rId10"/>
    <p:sldId id="263" r:id="rId11"/>
    <p:sldId id="372" r:id="rId12"/>
    <p:sldId id="264" r:id="rId13"/>
    <p:sldId id="265" r:id="rId14"/>
    <p:sldId id="373" r:id="rId15"/>
    <p:sldId id="266" r:id="rId16"/>
    <p:sldId id="267" r:id="rId17"/>
    <p:sldId id="375" r:id="rId18"/>
    <p:sldId id="374" r:id="rId19"/>
    <p:sldId id="268" r:id="rId20"/>
    <p:sldId id="269" r:id="rId21"/>
    <p:sldId id="376" r:id="rId22"/>
    <p:sldId id="270" r:id="rId23"/>
    <p:sldId id="271" r:id="rId24"/>
    <p:sldId id="272" r:id="rId25"/>
    <p:sldId id="273" r:id="rId26"/>
    <p:sldId id="377" r:id="rId27"/>
    <p:sldId id="274" r:id="rId28"/>
    <p:sldId id="275" r:id="rId29"/>
    <p:sldId id="378" r:id="rId30"/>
    <p:sldId id="276" r:id="rId31"/>
    <p:sldId id="277" r:id="rId32"/>
    <p:sldId id="379" r:id="rId33"/>
    <p:sldId id="278" r:id="rId34"/>
    <p:sldId id="279" r:id="rId35"/>
    <p:sldId id="280" r:id="rId36"/>
    <p:sldId id="281" r:id="rId37"/>
    <p:sldId id="380" r:id="rId38"/>
    <p:sldId id="282" r:id="rId39"/>
    <p:sldId id="283" r:id="rId40"/>
    <p:sldId id="381" r:id="rId41"/>
    <p:sldId id="284" r:id="rId42"/>
    <p:sldId id="285" r:id="rId43"/>
    <p:sldId id="286" r:id="rId44"/>
    <p:sldId id="287" r:id="rId45"/>
    <p:sldId id="382" r:id="rId46"/>
    <p:sldId id="288" r:id="rId47"/>
    <p:sldId id="289" r:id="rId48"/>
    <p:sldId id="383" r:id="rId49"/>
    <p:sldId id="290" r:id="rId50"/>
    <p:sldId id="291" r:id="rId51"/>
    <p:sldId id="384" r:id="rId52"/>
    <p:sldId id="292" r:id="rId53"/>
    <p:sldId id="385" r:id="rId54"/>
    <p:sldId id="293" r:id="rId55"/>
    <p:sldId id="295" r:id="rId56"/>
    <p:sldId id="386" r:id="rId57"/>
    <p:sldId id="296" r:id="rId58"/>
    <p:sldId id="297" r:id="rId59"/>
    <p:sldId id="387" r:id="rId60"/>
    <p:sldId id="298" r:id="rId61"/>
    <p:sldId id="299" r:id="rId62"/>
    <p:sldId id="388" r:id="rId63"/>
    <p:sldId id="300" r:id="rId64"/>
    <p:sldId id="301" r:id="rId65"/>
    <p:sldId id="302" r:id="rId66"/>
    <p:sldId id="303" r:id="rId67"/>
    <p:sldId id="389" r:id="rId68"/>
    <p:sldId id="304" r:id="rId69"/>
    <p:sldId id="305" r:id="rId70"/>
    <p:sldId id="390" r:id="rId71"/>
    <p:sldId id="306" r:id="rId72"/>
    <p:sldId id="307" r:id="rId73"/>
    <p:sldId id="391" r:id="rId74"/>
    <p:sldId id="308" r:id="rId75"/>
    <p:sldId id="309" r:id="rId76"/>
    <p:sldId id="310" r:id="rId77"/>
    <p:sldId id="311" r:id="rId78"/>
    <p:sldId id="392" r:id="rId79"/>
    <p:sldId id="312" r:id="rId80"/>
    <p:sldId id="313" r:id="rId81"/>
    <p:sldId id="393" r:id="rId82"/>
    <p:sldId id="314" r:id="rId83"/>
    <p:sldId id="315" r:id="rId84"/>
    <p:sldId id="316" r:id="rId85"/>
    <p:sldId id="394" r:id="rId86"/>
    <p:sldId id="317" r:id="rId87"/>
    <p:sldId id="318" r:id="rId88"/>
    <p:sldId id="395" r:id="rId89"/>
    <p:sldId id="319" r:id="rId90"/>
    <p:sldId id="320" r:id="rId91"/>
    <p:sldId id="396" r:id="rId92"/>
    <p:sldId id="321" r:id="rId93"/>
    <p:sldId id="322" r:id="rId94"/>
    <p:sldId id="323" r:id="rId95"/>
    <p:sldId id="397" r:id="rId96"/>
    <p:sldId id="324" r:id="rId97"/>
    <p:sldId id="325" r:id="rId98"/>
    <p:sldId id="398" r:id="rId99"/>
    <p:sldId id="326" r:id="rId100"/>
    <p:sldId id="327" r:id="rId101"/>
    <p:sldId id="399" r:id="rId102"/>
    <p:sldId id="328" r:id="rId103"/>
    <p:sldId id="329" r:id="rId104"/>
    <p:sldId id="400" r:id="rId105"/>
    <p:sldId id="330" r:id="rId106"/>
    <p:sldId id="332" r:id="rId107"/>
    <p:sldId id="401" r:id="rId108"/>
    <p:sldId id="333" r:id="rId109"/>
    <p:sldId id="334" r:id="rId110"/>
    <p:sldId id="335" r:id="rId111"/>
    <p:sldId id="402" r:id="rId112"/>
    <p:sldId id="336" r:id="rId113"/>
    <p:sldId id="403" r:id="rId114"/>
    <p:sldId id="404" r:id="rId115"/>
    <p:sldId id="337" r:id="rId116"/>
    <p:sldId id="338" r:id="rId117"/>
    <p:sldId id="339" r:id="rId118"/>
    <p:sldId id="405" r:id="rId119"/>
    <p:sldId id="340" r:id="rId120"/>
    <p:sldId id="342" r:id="rId121"/>
    <p:sldId id="406" r:id="rId122"/>
    <p:sldId id="407" r:id="rId123"/>
    <p:sldId id="343" r:id="rId124"/>
    <p:sldId id="344" r:id="rId125"/>
    <p:sldId id="345" r:id="rId126"/>
    <p:sldId id="346" r:id="rId127"/>
    <p:sldId id="408" r:id="rId128"/>
    <p:sldId id="347" r:id="rId129"/>
    <p:sldId id="409" r:id="rId130"/>
    <p:sldId id="410" r:id="rId131"/>
    <p:sldId id="348" r:id="rId132"/>
    <p:sldId id="349" r:id="rId133"/>
    <p:sldId id="411" r:id="rId134"/>
    <p:sldId id="350" r:id="rId135"/>
    <p:sldId id="351" r:id="rId136"/>
    <p:sldId id="412" r:id="rId137"/>
    <p:sldId id="352" r:id="rId138"/>
    <p:sldId id="354" r:id="rId139"/>
    <p:sldId id="413" r:id="rId140"/>
    <p:sldId id="355" r:id="rId141"/>
    <p:sldId id="356" r:id="rId142"/>
    <p:sldId id="357" r:id="rId143"/>
    <p:sldId id="414" r:id="rId144"/>
    <p:sldId id="358" r:id="rId145"/>
    <p:sldId id="359" r:id="rId146"/>
    <p:sldId id="415" r:id="rId147"/>
    <p:sldId id="360" r:id="rId148"/>
    <p:sldId id="361" r:id="rId149"/>
    <p:sldId id="416" r:id="rId150"/>
    <p:sldId id="362" r:id="rId151"/>
    <p:sldId id="363" r:id="rId152"/>
    <p:sldId id="364" r:id="rId153"/>
    <p:sldId id="365" r:id="rId154"/>
    <p:sldId id="366" r:id="rId155"/>
    <p:sldId id="367" r:id="rId156"/>
    <p:sldId id="368" r:id="rId157"/>
    <p:sldId id="369" r:id="rId15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594" autoAdjust="0"/>
    <p:restoredTop sz="94610"/>
  </p:normalViewPr>
  <p:slideViewPr>
    <p:cSldViewPr snapToGrid="0" snapToObjects="1">
      <p:cViewPr>
        <p:scale>
          <a:sx n="75" d="100"/>
          <a:sy n="75" d="100"/>
        </p:scale>
        <p:origin x="804" y="9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presProps" Target="pres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8365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2828360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24113677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113</a:t>
            </a:fld>
            <a:endParaRPr lang="en-US"/>
          </a:p>
        </p:txBody>
      </p:sp>
    </p:spTree>
    <p:extLst>
      <p:ext uri="{BB962C8B-B14F-4D97-AF65-F5344CB8AC3E}">
        <p14:creationId xmlns:p14="http://schemas.microsoft.com/office/powerpoint/2010/main" val="231584424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344898445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288994109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刷专题#df=699012a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认识区域</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cfd68b1e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区域的含义及类型</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161c0af6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区域的整体性</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0e6d629a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区域的差异性及开放性</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2#df=699012a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认识区域</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592b7fce69656956bbc#tid=68906fb515638a000923288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地理 选择性必修2     区域发展 LJ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9.xml"/><Relationship Id="rId1" Type="http://schemas.openxmlformats.org/officeDocument/2006/relationships/slideLayout" Target="../slideLayouts/slideLayout10.xml"/><Relationship Id="rId4" Type="http://schemas.openxmlformats.org/officeDocument/2006/relationships/image" Target="../media/image33.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0.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8.xml"/><Relationship Id="rId1" Type="http://schemas.openxmlformats.org/officeDocument/2006/relationships/slideLayout" Target="../slideLayouts/slideLayout10.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0.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0.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M_6#8107e393c?pid=cfd68b1e7&amp;color=0,0,0&amp;vtp=1&amp;bt=1&amp;bbb=1&amp;h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［山东日照2025</a:t>
            </a:r>
            <a:r>
              <a:rPr lang="en-US" altLang="zh-CN" sz="2000" b="0" i="0" baseline="30000" dirty="0">
                <a:solidFill>
                  <a:srgbClr val="000000"/>
                </a:solidFill>
                <a:latin typeface="仿宋" pitchFamily="34" charset="0"/>
                <a:ea typeface="仿宋" pitchFamily="34" charset="-122"/>
                <a:cs typeface="仿宋" pitchFamily="34" charset="-120"/>
              </a:rPr>
              <a:t>注</a:t>
            </a:r>
            <a:r>
              <a:rPr lang="en-US" altLang="zh-CN" sz="2000" b="0" i="0" dirty="0">
                <a:solidFill>
                  <a:srgbClr val="000000"/>
                </a:solidFill>
                <a:latin typeface="仿宋" pitchFamily="34" charset="0"/>
                <a:ea typeface="仿宋" pitchFamily="34" charset="-122"/>
                <a:cs typeface="仿宋" pitchFamily="34" charset="-120"/>
              </a:rPr>
              <a:t>高二期末］</a:t>
            </a:r>
            <a:endParaRPr lang="en-US" altLang="zh-CN" sz="2000" dirty="0"/>
          </a:p>
          <a:p>
            <a:pPr latinLnBrk="1">
              <a:lnSpc>
                <a:spcPts val="3700"/>
              </a:lnSpc>
            </a:pPr>
            <a:r>
              <a:rPr lang="en-US" altLang="zh-CN" sz="2000" b="0" i="0">
                <a:solidFill>
                  <a:srgbClr val="000000"/>
                </a:solidFill>
                <a:latin typeface="微软雅黑" pitchFamily="34" charset="0"/>
                <a:ea typeface="楷体" pitchFamily="34" charset="-122"/>
                <a:cs typeface="微软雅黑" pitchFamily="34" charset="-120"/>
              </a:rPr>
              <a:t>山东省陆域面积</a:t>
            </a:r>
            <a:r>
              <a:rPr lang="en-US" altLang="zh-CN" sz="2000" b="0" i="0" dirty="0">
                <a:solidFill>
                  <a:srgbClr val="000000"/>
                </a:solidFill>
                <a:latin typeface="Times New Roman" pitchFamily="34" charset="0"/>
                <a:ea typeface="KaiTi" pitchFamily="34" charset="-122"/>
                <a:cs typeface="Times New Roman" pitchFamily="34" charset="-120"/>
              </a:rPr>
              <a:t>15.81</a:t>
            </a:r>
            <a:r>
              <a:rPr lang="en-US" altLang="zh-CN" sz="2000" b="0" i="0" dirty="0">
                <a:solidFill>
                  <a:srgbClr val="000000"/>
                </a:solidFill>
                <a:latin typeface="微软雅黑" pitchFamily="34" charset="0"/>
                <a:ea typeface="楷体" pitchFamily="34" charset="-122"/>
                <a:cs typeface="微软雅黑" pitchFamily="34" charset="-120"/>
              </a:rPr>
              <a:t>万平方千米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常住人口</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123</a:t>
            </a:r>
            <a:r>
              <a:rPr lang="en-US" altLang="zh-CN" sz="2000" b="0" i="0" dirty="0">
                <a:solidFill>
                  <a:srgbClr val="000000"/>
                </a:solidFill>
                <a:latin typeface="微软雅黑" pitchFamily="34" charset="0"/>
                <a:ea typeface="楷体" pitchFamily="34" charset="-122"/>
                <a:cs typeface="微软雅黑" pitchFamily="34" charset="-120"/>
              </a:rPr>
              <a:t>万人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下图示意山东省按某一标</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准划分的区域</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8_1#8107e393c?pid=cfd68b1e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56432" y="2412434"/>
            <a:ext cx="5285232" cy="34747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6_AS.95_1#c4dd7e5a8?vop=1&amp;pid=0dfd425f7&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本题考查区域定位。根据甲、乙两地的经纬度及海拔判断,甲所在的地形区是云贵高原</a:t>
            </a:r>
            <a:r>
              <a:rPr lang="en-US" altLang="zh-CN" sz="2000" b="0" i="0">
                <a:solidFill>
                  <a:srgbClr val="000000"/>
                </a:solidFill>
                <a:latin typeface="微软雅黑" pitchFamily="34" charset="0"/>
                <a:ea typeface="微软雅黑" pitchFamily="34" charset="-122"/>
                <a:cs typeface="微软雅黑" pitchFamily="34" charset="-120"/>
              </a:rPr>
              <a:t>,乙所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在地形区属于长江中下游平原</a:t>
            </a:r>
            <a:r>
              <a:rPr lang="en-US" altLang="zh-CN" sz="2000" b="0" i="0" dirty="0">
                <a:solidFill>
                  <a:srgbClr val="000000"/>
                </a:solidFill>
                <a:latin typeface="微软雅黑" pitchFamily="34" charset="0"/>
                <a:ea typeface="微软雅黑" pitchFamily="34" charset="-122"/>
                <a:cs typeface="微软雅黑" pitchFamily="34" charset="-120"/>
              </a:rPr>
              <a:t>。“远看是山,近看是川”指的是青藏高原,A错误</a:t>
            </a:r>
            <a:r>
              <a:rPr lang="en-US" altLang="zh-CN" sz="2000" b="0" i="0">
                <a:solidFill>
                  <a:srgbClr val="000000"/>
                </a:solidFill>
                <a:latin typeface="微软雅黑" pitchFamily="34" charset="0"/>
                <a:ea typeface="微软雅黑" pitchFamily="34" charset="-122"/>
                <a:cs typeface="微软雅黑" pitchFamily="34" charset="-120"/>
              </a:rPr>
              <a:t>；云贵高原地表崎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岖</a:t>
            </a:r>
            <a:r>
              <a:rPr lang="en-US" altLang="zh-CN" sz="2000" b="0" i="0" dirty="0">
                <a:solidFill>
                  <a:srgbClr val="000000"/>
                </a:solidFill>
                <a:latin typeface="微软雅黑" pitchFamily="34" charset="0"/>
                <a:ea typeface="微软雅黑" pitchFamily="34" charset="-122"/>
                <a:cs typeface="微软雅黑" pitchFamily="34" charset="-120"/>
              </a:rPr>
              <a:t>,喀斯特地貌广布,石灰岩广布,C正确,B错误；“千沟万壑,支离破碎”是指黄土高原,D错误。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352033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6_BD.96_1#449477c5d?pid=0dfd425f7&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3.甲地夏季气温明显低于乙地，</a:t>
            </a:r>
            <a:r>
              <a:rPr lang="en-US" altLang="zh-CN" sz="2000" b="0" i="0">
                <a:solidFill>
                  <a:srgbClr val="000000"/>
                </a:solidFill>
                <a:latin typeface="微软雅黑" pitchFamily="34" charset="0"/>
                <a:ea typeface="微软雅黑" pitchFamily="34" charset="-122"/>
                <a:cs typeface="微软雅黑" pitchFamily="34" charset="-120"/>
              </a:rPr>
              <a:t>其主要原因是(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97_1#449477c5d.bracket?pid=0dfd425f7&amp;color=0,0,0&amp;vpa=28&amp;vtp=1"/>
          <p:cNvSpPr/>
          <p:nvPr/>
        </p:nvSpPr>
        <p:spPr>
          <a:xfrm>
            <a:off x="5959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96_2#449477c5d.choices?pid=0dfd425f7&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507029" algn="l"/>
                <a:tab pos="5483957" algn="l"/>
                <a:tab pos="8473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.地形不同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B.气候类型不同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C.海陆位置不同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.纬度不同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6_AS.98_1#449477c5d?vop=1&amp;pid=0dfd425f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本题考查区域差异的原因。据上题分析,甲地位于云贵高原,乙地位于长江中下游平原</a:t>
            </a:r>
            <a:r>
              <a:rPr lang="en-US" altLang="zh-CN" sz="2000" b="0" i="0">
                <a:solidFill>
                  <a:srgbClr val="000000"/>
                </a:solidFill>
                <a:latin typeface="微软雅黑" pitchFamily="34" charset="0"/>
                <a:ea typeface="微软雅黑" pitchFamily="34" charset="-122"/>
                <a:cs typeface="微软雅黑" pitchFamily="34" charset="-120"/>
              </a:rPr>
              <a:t>,甲地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地势较高</a:t>
            </a:r>
            <a:r>
              <a:rPr lang="en-US" altLang="zh-CN" sz="2000" b="0" i="0" dirty="0">
                <a:solidFill>
                  <a:srgbClr val="000000"/>
                </a:solidFill>
                <a:latin typeface="微软雅黑" pitchFamily="34" charset="0"/>
                <a:ea typeface="微软雅黑" pitchFamily="34" charset="-122"/>
                <a:cs typeface="微软雅黑" pitchFamily="34" charset="-120"/>
              </a:rPr>
              <a:t>,夏季气温明显低于乙地,其主要原因是所处地形不同,A正确</a:t>
            </a:r>
            <a:r>
              <a:rPr lang="en-US" altLang="zh-CN" sz="2000" b="0" i="0">
                <a:solidFill>
                  <a:srgbClr val="000000"/>
                </a:solidFill>
                <a:latin typeface="微软雅黑" pitchFamily="34" charset="0"/>
                <a:ea typeface="微软雅黑" pitchFamily="34" charset="-122"/>
                <a:cs typeface="微软雅黑" pitchFamily="34" charset="-120"/>
              </a:rPr>
              <a:t>；两地都主要属于亚热带季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风气候</a:t>
            </a:r>
            <a:r>
              <a:rPr lang="en-US" altLang="zh-CN" sz="2000" b="0" i="0" dirty="0">
                <a:solidFill>
                  <a:srgbClr val="000000"/>
                </a:solidFill>
                <a:latin typeface="微软雅黑" pitchFamily="34" charset="0"/>
                <a:ea typeface="微软雅黑" pitchFamily="34" charset="-122"/>
                <a:cs typeface="微软雅黑" pitchFamily="34" charset="-120"/>
              </a:rPr>
              <a:t>,B错误；海陆位置对两地夏季气温的影响较小,C错误；所处纬度位置甲地较低</a:t>
            </a:r>
            <a:r>
              <a:rPr lang="en-US" altLang="zh-CN" sz="2000" b="0" i="0">
                <a:solidFill>
                  <a:srgbClr val="000000"/>
                </a:solidFill>
                <a:latin typeface="微软雅黑" pitchFamily="34" charset="0"/>
                <a:ea typeface="微软雅黑" pitchFamily="34" charset="-122"/>
                <a:cs typeface="微软雅黑" pitchFamily="34" charset="-120"/>
              </a:rPr>
              <a:t>,气温应该较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高</a:t>
            </a:r>
            <a:r>
              <a:rPr lang="en-US" altLang="zh-CN" sz="2000" b="0" i="0" dirty="0">
                <a:solidFill>
                  <a:srgbClr val="000000"/>
                </a:solidFill>
                <a:latin typeface="微软雅黑" pitchFamily="34" charset="0"/>
                <a:ea typeface="微软雅黑" pitchFamily="34" charset="-122"/>
                <a:cs typeface="微软雅黑" pitchFamily="34" charset="-120"/>
              </a:rPr>
              <a:t>,不是甲地夏季气温明显低于乙地的原因,D错误。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15303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pic>
        <p:nvPicPr>
          <p:cNvPr id="2" name="QM_5_BD.99_1#987666996?pid=122bb9107&amp;color=0,0,0&amp;tib=255,255,255&amp;iip=4&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99_1#987666996?pid=122bb9107&amp;color=0,0,0&amp;vtp=1&amp;bt=1&amp;bbb=1&amp;hb=1"/>
          <p:cNvSpPr/>
          <p:nvPr/>
        </p:nvSpPr>
        <p:spPr>
          <a:xfrm>
            <a:off x="722377" y="972000"/>
            <a:ext cx="10749631" cy="3129153"/>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河南省实验中学2025高二期中］</a:t>
            </a:r>
            <a:r>
              <a:rPr lang="en-US" altLang="zh-CN" sz="2000" b="0" i="0" dirty="0">
                <a:solidFill>
                  <a:srgbClr val="000000"/>
                </a:solidFill>
                <a:latin typeface="Times New Roman" pitchFamily="34" charset="0"/>
                <a:ea typeface="KaiTi" pitchFamily="34" charset="-122"/>
                <a:cs typeface="Times New Roman"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蛇年春节</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某动画电影毫无悬念地成为电影院春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节档的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顶流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在这部影片里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陈塘关再次成为关键场景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承载着主角们的成长与守护</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关于陈</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塘关的位置众说纷纭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有天津河西区陈塘庄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河南西峡县等诸多说法</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根据明代小说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封神演义</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原著设定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陈塘关位于殷商疆域范围之内</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且原著第十二回</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陈塘关哪吒出世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中提到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哪吒</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脱了衣裳</a:t>
            </a:r>
            <a:r>
              <a:rPr lang="en-US" altLang="zh-CN" sz="2000" b="0" i="0" dirty="0">
                <a:solidFill>
                  <a:srgbClr val="000000"/>
                </a:solidFill>
                <a:latin typeface="SimSun" panose="02010600030101010101" pitchFamily="2" charset="-122"/>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不知这河是九湾河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乃东海口上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表明陈塘关紧挨东海</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天津的陈塘庄有通往大</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海的海河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地理位置与</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封神演义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描述高度吻合</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且有学者研究天津沿岸贝壳堤也发现</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商朝</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末年这里是海滨关隘</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sp>
        <p:nvSpPr>
          <p:cNvPr id="4" name="QC_6_BD.100_1#4379e16b5?pid=987666996&amp;color=0,0,0&amp;vtp=1&amp;bt=1&amp;bbb=1">
            <a:extLst>
              <a:ext uri="{FF2B5EF4-FFF2-40B4-BE49-F238E27FC236}">
                <a16:creationId xmlns:a16="http://schemas.microsoft.com/office/drawing/2014/main" id="{458A18AF-ECCB-88B5-6F1D-B53A9DCC10C5}"/>
              </a:ext>
            </a:extLst>
          </p:cNvPr>
          <p:cNvSpPr/>
          <p:nvPr/>
        </p:nvSpPr>
        <p:spPr>
          <a:xfrm>
            <a:off x="722376" y="41552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4.从区域概念角度分析，陈塘关作为一个区域，</a:t>
            </a:r>
            <a:r>
              <a:rPr lang="en-US" altLang="zh-CN" sz="2000" b="0" i="0">
                <a:solidFill>
                  <a:srgbClr val="000000"/>
                </a:solidFill>
                <a:latin typeface="微软雅黑" pitchFamily="34" charset="0"/>
                <a:ea typeface="微软雅黑" pitchFamily="34" charset="-122"/>
                <a:cs typeface="微软雅黑" pitchFamily="34" charset="-120"/>
              </a:rPr>
              <a:t>以下说法正确的是(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01_1#4379e16b5.bracket?pid=987666996&amp;color=0,0,0&amp;vpa=29&amp;vtp=1">
            <a:extLst>
              <a:ext uri="{FF2B5EF4-FFF2-40B4-BE49-F238E27FC236}">
                <a16:creationId xmlns:a16="http://schemas.microsoft.com/office/drawing/2014/main" id="{9E27C68A-EDE5-9416-11A2-433DD680CA19}"/>
              </a:ext>
            </a:extLst>
          </p:cNvPr>
          <p:cNvSpPr/>
          <p:nvPr/>
        </p:nvSpPr>
        <p:spPr>
          <a:xfrm>
            <a:off x="8245539" y="41552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100_2#4379e16b5.choices?pid=987666996&amp;color=0,0,0&amp;vtp=1&amp;bbb=1">
            <a:extLst>
              <a:ext uri="{FF2B5EF4-FFF2-40B4-BE49-F238E27FC236}">
                <a16:creationId xmlns:a16="http://schemas.microsoft.com/office/drawing/2014/main" id="{1B7B27DF-5D26-60F1-ED1D-D2E7E93F2676}"/>
              </a:ext>
            </a:extLst>
          </p:cNvPr>
          <p:cNvSpPr/>
          <p:nvPr/>
        </p:nvSpPr>
        <p:spPr>
          <a:xfrm>
            <a:off x="722376" y="4621345"/>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.陈塘关没有明确的区位特征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.陈塘关和其他区域间没有联系</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C.陈塘关内部地理环境具有相对一致性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.陈塘关的面积和形状始终未变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6_AS.102_1#4379e16b5?vop=1&amp;pid=987666996&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本题考查区域相关知识。由材料可知，</a:t>
            </a:r>
            <a:r>
              <a:rPr lang="en-US" altLang="zh-CN" sz="2000" b="0" i="0">
                <a:solidFill>
                  <a:srgbClr val="000000"/>
                </a:solidFill>
                <a:latin typeface="微软雅黑" pitchFamily="34" charset="0"/>
                <a:ea typeface="微软雅黑" pitchFamily="34" charset="-122"/>
                <a:cs typeface="微软雅黑" pitchFamily="34" charset="-120"/>
              </a:rPr>
              <a:t>小说原著设定陈塘关位于殷商疆域内且紧挨东海，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有其特定的地理位置和相关文化背景等</a:t>
            </a:r>
            <a:r>
              <a:rPr lang="en-US" altLang="zh-CN" sz="2000" b="0" i="0" dirty="0">
                <a:solidFill>
                  <a:srgbClr val="000000"/>
                </a:solidFill>
                <a:latin typeface="微软雅黑" pitchFamily="34" charset="0"/>
                <a:ea typeface="微软雅黑" pitchFamily="34" charset="-122"/>
                <a:cs typeface="微软雅黑" pitchFamily="34" charset="-120"/>
              </a:rPr>
              <a:t>，具有明确的区位特征，A错误；</a:t>
            </a:r>
            <a:r>
              <a:rPr lang="en-US" altLang="zh-CN" sz="2000" b="0" i="0">
                <a:solidFill>
                  <a:srgbClr val="000000"/>
                </a:solidFill>
                <a:latin typeface="微软雅黑" pitchFamily="34" charset="0"/>
                <a:ea typeface="微软雅黑" pitchFamily="34" charset="-122"/>
                <a:cs typeface="微软雅黑" pitchFamily="34" charset="-120"/>
              </a:rPr>
              <a:t>陈塘关作为一个区域，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在当时的殷商时期</a:t>
            </a:r>
            <a:r>
              <a:rPr lang="en-US" altLang="zh-CN" sz="2000" b="0" i="0" dirty="0">
                <a:solidFill>
                  <a:srgbClr val="000000"/>
                </a:solidFill>
                <a:latin typeface="微软雅黑" pitchFamily="34" charset="0"/>
                <a:ea typeface="微软雅黑" pitchFamily="34" charset="-122"/>
                <a:cs typeface="微软雅黑" pitchFamily="34" charset="-120"/>
              </a:rPr>
              <a:t>，必然在政治、经济、文化等方面与殷商其他区域存在联系，B错误</a:t>
            </a:r>
            <a:r>
              <a:rPr lang="en-US" altLang="zh-CN" sz="2000" b="0" i="0">
                <a:solidFill>
                  <a:srgbClr val="000000"/>
                </a:solidFill>
                <a:latin typeface="微软雅黑" pitchFamily="34" charset="0"/>
                <a:ea typeface="微软雅黑" pitchFamily="34" charset="-122"/>
                <a:cs typeface="微软雅黑" pitchFamily="34" charset="-120"/>
              </a:rPr>
              <a:t>；陈塘关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区域内的自然地理环境和人文环境等在一定程度上是相似的，区域内部的地理环境具有相对一致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性</a:t>
            </a:r>
            <a:r>
              <a:rPr lang="en-US" altLang="zh-CN" sz="2000" b="0" i="0" dirty="0">
                <a:solidFill>
                  <a:srgbClr val="000000"/>
                </a:solidFill>
                <a:latin typeface="微软雅黑" pitchFamily="34" charset="0"/>
                <a:ea typeface="微软雅黑" pitchFamily="34" charset="-122"/>
                <a:cs typeface="微软雅黑" pitchFamily="34" charset="-120"/>
              </a:rPr>
              <a:t>，C正确；随着时间推移，地理环境变化</a:t>
            </a:r>
            <a:r>
              <a:rPr lang="en-US" altLang="zh-CN" sz="2000" b="0" i="0">
                <a:solidFill>
                  <a:srgbClr val="000000"/>
                </a:solidFill>
                <a:latin typeface="微软雅黑" pitchFamily="34" charset="0"/>
                <a:ea typeface="微软雅黑" pitchFamily="34" charset="-122"/>
                <a:cs typeface="微软雅黑" pitchFamily="34" charset="-120"/>
              </a:rPr>
              <a:t>、行政区划调整等因素可能会使区域的面积和形状发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生改变</a:t>
            </a:r>
            <a:r>
              <a:rPr lang="en-US" altLang="zh-CN" sz="2000" b="0" i="0" dirty="0">
                <a:solidFill>
                  <a:srgbClr val="000000"/>
                </a:solidFill>
                <a:latin typeface="微软雅黑" pitchFamily="34" charset="0"/>
                <a:ea typeface="微软雅黑" pitchFamily="34" charset="-122"/>
                <a:cs typeface="微软雅黑" pitchFamily="34" charset="-120"/>
              </a:rPr>
              <a:t>，陈塘关的面积和形状并非固定不变，D错误。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108488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6_BD.103_1#b3d86f3bc?pid=987666996&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5.天津河西区陈塘庄被认为最有可能是陈塘关所在地，</a:t>
            </a:r>
            <a:r>
              <a:rPr lang="en-US" altLang="zh-CN" sz="2000" b="0" i="0">
                <a:solidFill>
                  <a:srgbClr val="000000"/>
                </a:solidFill>
                <a:latin typeface="微软雅黑" pitchFamily="34" charset="0"/>
                <a:ea typeface="微软雅黑" pitchFamily="34" charset="-122"/>
                <a:cs typeface="微软雅黑" pitchFamily="34" charset="-120"/>
              </a:rPr>
              <a:t>主要是基于区域的(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04_1#b3d86f3bc.bracket?pid=987666996&amp;color=0,0,0&amp;vpa=30&amp;vtp=1"/>
          <p:cNvSpPr/>
          <p:nvPr/>
        </p:nvSpPr>
        <p:spPr>
          <a:xfrm>
            <a:off x="9007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03_2#b3d86f3bc.choices?pid=987666996&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A.整体性特征，区域内自然和人文要素与历史记载相似</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.差异性特征，与其他地区进行了对比</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.开放性特征，与外界有广泛的联系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.动态性特征，其位置随时间发生了变化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6_AS.105_1#b3d86f3bc?vop=1&amp;pid=987666996&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本题考查区域相关知识。天津河西区陈塘庄被认为最有可能是陈塘关所在地</a:t>
            </a:r>
            <a:r>
              <a:rPr lang="en-US" altLang="zh-CN" sz="2000" b="0" i="0">
                <a:solidFill>
                  <a:srgbClr val="000000"/>
                </a:solidFill>
                <a:latin typeface="微软雅黑" pitchFamily="34" charset="0"/>
                <a:ea typeface="微软雅黑" pitchFamily="34" charset="-122"/>
                <a:cs typeface="微软雅黑" pitchFamily="34" charset="-120"/>
              </a:rPr>
              <a:t>，是因为从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封神演义》原著描述可知，陈塘关紧挨东海，而天津陈塘庄有通往大海的海河</a:t>
            </a:r>
            <a:r>
              <a:rPr lang="en-US" altLang="zh-CN" sz="2000" b="0" i="0">
                <a:solidFill>
                  <a:srgbClr val="000000"/>
                </a:solidFill>
                <a:latin typeface="微软雅黑" pitchFamily="34" charset="0"/>
                <a:ea typeface="微软雅黑" pitchFamily="34" charset="-122"/>
                <a:cs typeface="微软雅黑" pitchFamily="34" charset="-120"/>
              </a:rPr>
              <a:t>，且有学者研究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发现商朝末年这里是海滨关隘</a:t>
            </a:r>
            <a:r>
              <a:rPr lang="en-US" altLang="zh-CN" sz="2000" b="0" i="0" dirty="0">
                <a:solidFill>
                  <a:srgbClr val="000000"/>
                </a:solidFill>
                <a:latin typeface="微软雅黑" pitchFamily="34" charset="0"/>
                <a:ea typeface="微软雅黑" pitchFamily="34" charset="-122"/>
                <a:cs typeface="微软雅黑" pitchFamily="34" charset="-120"/>
              </a:rPr>
              <a:t>，这综合考虑了自然要素（地理位置、海河等</a:t>
            </a:r>
            <a:r>
              <a:rPr lang="en-US" altLang="zh-CN" sz="2000" b="0" i="0">
                <a:solidFill>
                  <a:srgbClr val="000000"/>
                </a:solidFill>
                <a:latin typeface="微软雅黑" pitchFamily="34" charset="0"/>
                <a:ea typeface="微软雅黑" pitchFamily="34" charset="-122"/>
                <a:cs typeface="微软雅黑" pitchFamily="34" charset="-120"/>
              </a:rPr>
              <a:t>）和人文要素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历史记载、考古研究等），体现了区域的整体性特征，A正确</a:t>
            </a:r>
            <a:r>
              <a:rPr lang="en-US" altLang="zh-CN" sz="2000" b="0" i="0">
                <a:solidFill>
                  <a:srgbClr val="000000"/>
                </a:solidFill>
                <a:latin typeface="微软雅黑" pitchFamily="34" charset="0"/>
                <a:ea typeface="微软雅黑" pitchFamily="34" charset="-122"/>
                <a:cs typeface="微软雅黑" pitchFamily="34" charset="-120"/>
              </a:rPr>
              <a:t>；材料中没有重点体现与其他地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区的对比</a:t>
            </a:r>
            <a:r>
              <a:rPr lang="en-US" altLang="zh-CN" sz="2000" b="0" i="0" dirty="0">
                <a:solidFill>
                  <a:srgbClr val="000000"/>
                </a:solidFill>
                <a:latin typeface="微软雅黑" pitchFamily="34" charset="0"/>
                <a:ea typeface="微软雅黑" pitchFamily="34" charset="-122"/>
                <a:cs typeface="微软雅黑" pitchFamily="34" charset="-120"/>
              </a:rPr>
              <a:t>（差异性特征）、与外界广泛联系（开放性特征）以及位置随时间变化（</a:t>
            </a:r>
            <a:r>
              <a:rPr lang="en-US" altLang="zh-CN" sz="2000" b="0" i="0">
                <a:solidFill>
                  <a:srgbClr val="000000"/>
                </a:solidFill>
                <a:latin typeface="微软雅黑" pitchFamily="34" charset="0"/>
                <a:ea typeface="微软雅黑" pitchFamily="34" charset="-122"/>
                <a:cs typeface="微软雅黑" pitchFamily="34" charset="-120"/>
              </a:rPr>
              <a:t>动态性特征），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743101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M_5_BD.106_1#36972848f?pid=122bb910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［江苏苏南八校联盟2024高二月考］</a:t>
            </a:r>
            <a:r>
              <a:rPr lang="en-US" altLang="zh-CN" sz="2000" b="0" i="0" dirty="0">
                <a:solidFill>
                  <a:srgbClr val="000000"/>
                </a:solidFill>
                <a:latin typeface="微软雅黑" pitchFamily="34" charset="0"/>
                <a:ea typeface="楷体" pitchFamily="34" charset="-122"/>
                <a:cs typeface="微软雅黑" pitchFamily="34" charset="-120"/>
              </a:rPr>
              <a:t>根据山东省各地级市的地理位置</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可以将山东省划分为以济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南为中心的省会经济圈</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以青岛为中心的胶东经济圈和以临沂为中心的鲁南经济圈</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2013—2020</a:t>
            </a:r>
            <a:r>
              <a:rPr lang="en-US" altLang="zh-CN" sz="2000" b="0" i="0" dirty="0">
                <a:solidFill>
                  <a:srgbClr val="000000"/>
                </a:solidFill>
                <a:latin typeface="微软雅黑" pitchFamily="34" charset="0"/>
                <a:ea typeface="楷体" pitchFamily="34" charset="-122"/>
                <a:cs typeface="微软雅黑" pitchFamily="34" charset="-120"/>
              </a:rPr>
              <a:t>年山东省及山东省三大经济圈经济高质量发展水平变化趋势</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06_2#36972848f?pid=122bb910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85032" y="2406846"/>
            <a:ext cx="4818888" cy="243230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283329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6_BD.107_1#58a520a72?pid=36972848f&amp;color=0,0,0&amp;mp=1&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山东省内部划分为不同的经济圈反映了(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08_1#58a520a72.bracket?pid=36972848f&amp;color=0,0,0&amp;mp=1&amp;vpa=31&amp;vtp=1"/>
          <p:cNvSpPr/>
          <p:nvPr/>
        </p:nvSpPr>
        <p:spPr>
          <a:xfrm>
            <a:off x="5451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07_2#58a520a72.choices?pid=36972848f&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888029" algn="l"/>
                <a:tab pos="5483957" algn="l"/>
                <a:tab pos="8346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.区域内部的差异性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B.区域间的相似性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C.区域内部的整体性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.区域间的关联性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C_6_AS.109_1#58a520a72?vop=1&amp;pid=36972848f&amp;color=0,0,0&amp;vtp=1&amp;bbb=1&amp;hb=1"/>
          <p:cNvSpPr/>
          <p:nvPr/>
        </p:nvSpPr>
        <p:spPr>
          <a:xfrm>
            <a:off x="722376" y="1088517"/>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本题考查区域差异性。读图可知</a:t>
            </a:r>
            <a:r>
              <a:rPr lang="en-US" altLang="zh-CN" sz="2000" b="0" i="0">
                <a:solidFill>
                  <a:srgbClr val="000000"/>
                </a:solidFill>
                <a:latin typeface="微软雅黑" pitchFamily="34" charset="0"/>
                <a:ea typeface="微软雅黑" pitchFamily="34" charset="-122"/>
                <a:cs typeface="微软雅黑" pitchFamily="34" charset="-120"/>
              </a:rPr>
              <a:t>,山东省三大经济圈经济高质量发展水平变化趋势是有差异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a:t>
            </a:r>
            <a:r>
              <a:rPr lang="en-US" altLang="zh-CN" sz="2000" b="0" i="0" dirty="0">
                <a:solidFill>
                  <a:srgbClr val="000000"/>
                </a:solidFill>
                <a:latin typeface="微软雅黑" pitchFamily="34" charset="0"/>
                <a:ea typeface="微软雅黑" pitchFamily="34" charset="-122"/>
                <a:cs typeface="微软雅黑" pitchFamily="34" charset="-120"/>
              </a:rPr>
              <a:t>,所以山东省内部划分为不同的经济圈反映了区域内部的差异性,A正确</a:t>
            </a:r>
            <a:r>
              <a:rPr lang="en-US" altLang="zh-CN" sz="2000" b="0" i="0">
                <a:solidFill>
                  <a:srgbClr val="000000"/>
                </a:solidFill>
                <a:latin typeface="微软雅黑" pitchFamily="34" charset="0"/>
                <a:ea typeface="微软雅黑" pitchFamily="34" charset="-122"/>
                <a:cs typeface="微软雅黑" pitchFamily="34" charset="-120"/>
              </a:rPr>
              <a:t>。区域的整体性主要体现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在区域内各类要素是互相影响的</a:t>
            </a:r>
            <a:r>
              <a:rPr lang="en-US" altLang="zh-CN" sz="2000" b="0" i="0" dirty="0">
                <a:solidFill>
                  <a:srgbClr val="000000"/>
                </a:solidFill>
                <a:latin typeface="微软雅黑" pitchFamily="34" charset="0"/>
                <a:ea typeface="微软雅黑" pitchFamily="34" charset="-122"/>
                <a:cs typeface="微软雅黑" pitchFamily="34" charset="-120"/>
              </a:rPr>
              <a:t>,C错误。材料里并未体现区域的相似性和关联性，B、D错误。</a:t>
            </a:r>
            <a:endParaRPr lang="en-US" altLang="zh-CN" sz="2200" dirty="0"/>
          </a:p>
        </p:txBody>
      </p:sp>
    </p:spTree>
    <p:extLst>
      <p:ext uri="{BB962C8B-B14F-4D97-AF65-F5344CB8AC3E}">
        <p14:creationId xmlns:p14="http://schemas.microsoft.com/office/powerpoint/2010/main" val="1924817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161607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C_6_BD.110_1#6b0c6281e?pid=36972848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山东省划分不同的经济圈主要是为了(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1_1#6b0c6281e.bracket?pid=36972848f&amp;color=0,0,0&amp;vpa=32&amp;vtp=1"/>
          <p:cNvSpPr/>
          <p:nvPr/>
        </p:nvSpPr>
        <p:spPr>
          <a:xfrm>
            <a:off x="5197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10_2#6b0c6281e.choices?pid=36972848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A.发挥地区优势</a:t>
            </a:r>
            <a:r>
              <a:rPr lang="en-US" altLang="zh-CN" sz="2000" b="0" i="0">
                <a:solidFill>
                  <a:srgbClr val="000000"/>
                </a:solidFill>
                <a:latin typeface="微软雅黑" pitchFamily="34" charset="0"/>
                <a:ea typeface="微软雅黑" pitchFamily="34" charset="-122"/>
                <a:cs typeface="微软雅黑" pitchFamily="34" charset="-120"/>
              </a:rPr>
              <a:t>，促进区域经济发展</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.实现共同富裕，体现社会公平</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.保护生态环境</a:t>
            </a:r>
            <a:r>
              <a:rPr lang="en-US" altLang="zh-CN" sz="2000" b="0" i="0">
                <a:solidFill>
                  <a:srgbClr val="000000"/>
                </a:solidFill>
                <a:latin typeface="微软雅黑" pitchFamily="34" charset="0"/>
                <a:ea typeface="微软雅黑" pitchFamily="34" charset="-122"/>
                <a:cs typeface="微软雅黑" pitchFamily="34" charset="-120"/>
              </a:rPr>
              <a:t>，实现可持续发展</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.保护传统文化，增强文化创新力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6_AS.112_1#6b0c6281e?vop=1&amp;pid=36972848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本题考查区域可持续发展措施。结合所学知识可知</a:t>
            </a:r>
            <a:r>
              <a:rPr lang="en-US" altLang="zh-CN" sz="2000" b="0" i="0">
                <a:solidFill>
                  <a:srgbClr val="000000"/>
                </a:solidFill>
                <a:latin typeface="微软雅黑" pitchFamily="34" charset="0"/>
                <a:ea typeface="微软雅黑" pitchFamily="34" charset="-122"/>
                <a:cs typeface="微软雅黑" pitchFamily="34" charset="-120"/>
              </a:rPr>
              <a:t>,政府为了特定的行政管理目标而划定的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区域有</a:t>
            </a:r>
            <a:r>
              <a:rPr lang="en-US" altLang="zh-CN" sz="2000" b="0" i="0" dirty="0">
                <a:solidFill>
                  <a:srgbClr val="000000"/>
                </a:solidFill>
                <a:latin typeface="微软雅黑" pitchFamily="34" charset="0"/>
                <a:ea typeface="微软雅黑" pitchFamily="34" charset="-122"/>
                <a:cs typeface="微软雅黑" pitchFamily="34" charset="-120"/>
              </a:rPr>
              <a:t>：发挥地区优势,促进社会经济发展,如划定行政区、经济特区、保税区</a:t>
            </a:r>
            <a:r>
              <a:rPr lang="en-US" altLang="zh-CN" sz="2000" b="0" i="0">
                <a:solidFill>
                  <a:srgbClr val="000000"/>
                </a:solidFill>
                <a:latin typeface="微软雅黑" pitchFamily="34" charset="0"/>
                <a:ea typeface="微软雅黑" pitchFamily="34" charset="-122"/>
                <a:cs typeface="微软雅黑" pitchFamily="34" charset="-120"/>
              </a:rPr>
              <a:t>、基本农田保护区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a:t>
            </a:r>
            <a:r>
              <a:rPr lang="en-US" altLang="zh-CN" sz="2000" b="0" i="0" dirty="0">
                <a:solidFill>
                  <a:srgbClr val="000000"/>
                </a:solidFill>
                <a:latin typeface="微软雅黑" pitchFamily="34" charset="0"/>
                <a:ea typeface="微软雅黑" pitchFamily="34" charset="-122"/>
                <a:cs typeface="微软雅黑" pitchFamily="34" charset="-120"/>
              </a:rPr>
              <a:t>；消除贫困,体现社会公平,如划定对口支援地区、国家扶贫地区等；保护生态环境</a:t>
            </a:r>
            <a:r>
              <a:rPr lang="en-US" altLang="zh-CN" sz="2000" b="0" i="0">
                <a:solidFill>
                  <a:srgbClr val="000000"/>
                </a:solidFill>
                <a:latin typeface="微软雅黑" pitchFamily="34" charset="0"/>
                <a:ea typeface="微软雅黑" pitchFamily="34" charset="-122"/>
                <a:cs typeface="微软雅黑" pitchFamily="34" charset="-120"/>
              </a:rPr>
              <a:t>,实现可持续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a:t>
            </a:r>
            <a:r>
              <a:rPr lang="en-US" altLang="zh-CN" sz="2000" b="0" i="0" dirty="0">
                <a:solidFill>
                  <a:srgbClr val="000000"/>
                </a:solidFill>
                <a:latin typeface="微软雅黑" pitchFamily="34" charset="0"/>
                <a:ea typeface="微软雅黑" pitchFamily="34" charset="-122"/>
                <a:cs typeface="微软雅黑" pitchFamily="34" charset="-120"/>
              </a:rPr>
              <a:t>,如划定禁止开发区、生态保护区等；保护传统文化,增强文化创新力,</a:t>
            </a:r>
            <a:r>
              <a:rPr lang="en-US" altLang="zh-CN" sz="2000" b="0" i="0">
                <a:solidFill>
                  <a:srgbClr val="000000"/>
                </a:solidFill>
                <a:latin typeface="微软雅黑" pitchFamily="34" charset="0"/>
                <a:ea typeface="微软雅黑" pitchFamily="34" charset="-122"/>
                <a:cs typeface="微软雅黑" pitchFamily="34" charset="-120"/>
              </a:rPr>
              <a:t>如划定历史文化保护区、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文化创意产业园区等</a:t>
            </a:r>
            <a:r>
              <a:rPr lang="en-US" altLang="zh-CN" sz="2000" b="0" i="0" dirty="0">
                <a:solidFill>
                  <a:srgbClr val="000000"/>
                </a:solidFill>
                <a:latin typeface="微软雅黑" pitchFamily="34" charset="0"/>
                <a:ea typeface="微软雅黑" pitchFamily="34" charset="-122"/>
                <a:cs typeface="微软雅黑" pitchFamily="34" charset="-120"/>
              </a:rPr>
              <a:t>。综上所述,山东省划分不同的经济圈主要是为了发挥地区优势</a:t>
            </a:r>
            <a:r>
              <a:rPr lang="en-US" altLang="zh-CN" sz="2000" b="0" i="0">
                <a:solidFill>
                  <a:srgbClr val="000000"/>
                </a:solidFill>
                <a:latin typeface="微软雅黑" pitchFamily="34" charset="0"/>
                <a:ea typeface="微软雅黑" pitchFamily="34" charset="-122"/>
                <a:cs typeface="微软雅黑" pitchFamily="34" charset="-120"/>
              </a:rPr>
              <a:t>,促进区域经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济发展</a:t>
            </a:r>
            <a:r>
              <a:rPr lang="en-US" altLang="zh-CN" sz="2000" b="0" i="0" dirty="0">
                <a:solidFill>
                  <a:srgbClr val="000000"/>
                </a:solidFill>
                <a:latin typeface="微软雅黑" pitchFamily="34" charset="0"/>
                <a:ea typeface="微软雅黑" pitchFamily="34" charset="-122"/>
                <a:cs typeface="微软雅黑" pitchFamily="34" charset="-120"/>
              </a:rPr>
              <a:t>。A正确,B、C、D错误。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7.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C_4#4e5f7b38a.fixed?pid=9d5ec6d7d&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4e5f7b38a.fixed?pid=9d5ec6d7d&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第一节综合训练</a:t>
            </a:r>
            <a:endParaRPr lang="en-US" altLang="zh-CN" sz="4400" dirty="0"/>
          </a:p>
        </p:txBody>
      </p:sp>
      <p:pic>
        <p:nvPicPr>
          <p:cNvPr id="4" name="C_4#4e5f7b38a.fixed?pid=9d5ec6d7d&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e5f7b38a.fixed?pid=9d5ec6d7d&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541485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P_5_BD#bb1be56cd?pid=4e5f7b38a&amp;color=0,0,0&amp;vtp=1&amp;bt=1&amp;bbb=1"/>
          <p:cNvSpPr/>
          <p:nvPr/>
        </p:nvSpPr>
        <p:spPr>
          <a:xfrm>
            <a:off x="722376" y="969264"/>
            <a:ext cx="10753344" cy="408559"/>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建议用时：35分钟</a:t>
            </a:r>
            <a:endParaRPr lang="en-US" altLang="zh-CN" sz="2000" dirty="0"/>
          </a:p>
        </p:txBody>
      </p:sp>
      <p:sp>
        <p:nvSpPr>
          <p:cNvPr id="3" name="QM_5_BD.113_1#40a42f270?pid=4e5f7b38a&amp;color=0,0,0&amp;vtp=1&amp;bt=1&amp;bbb=1&amp;hb=1">
            <a:extLst>
              <a:ext uri="{FF2B5EF4-FFF2-40B4-BE49-F238E27FC236}">
                <a16:creationId xmlns:a16="http://schemas.microsoft.com/office/drawing/2014/main" id="{9BE8421D-6555-94A0-D10C-A18FED86520D}"/>
              </a:ext>
            </a:extLst>
          </p:cNvPr>
          <p:cNvSpPr/>
          <p:nvPr/>
        </p:nvSpPr>
        <p:spPr>
          <a:xfrm>
            <a:off x="722376" y="1432941"/>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［浙江宁波2024模拟］</a:t>
            </a:r>
            <a:r>
              <a:rPr lang="en-US" altLang="zh-CN" sz="2000" b="0" i="0" dirty="0">
                <a:solidFill>
                  <a:srgbClr val="000000"/>
                </a:solidFill>
                <a:latin typeface="微软雅黑" pitchFamily="34" charset="0"/>
                <a:ea typeface="楷体" pitchFamily="34" charset="-122"/>
                <a:cs typeface="微软雅黑" pitchFamily="34" charset="-120"/>
              </a:rPr>
              <a:t>在我国南方丘陵地区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人们依托自然条件</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利用田埂将土地划分成不同尺</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不同形态的斑块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下图为不同农田示意图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4" name="QM_5_BD.113_2#40a42f270?pid=4e5f7b38a&amp;color=0,0,0&amp;tib=255,255,255&amp;vtp=1" descr="preencoded.png">
            <a:extLst>
              <a:ext uri="{FF2B5EF4-FFF2-40B4-BE49-F238E27FC236}">
                <a16:creationId xmlns:a16="http://schemas.microsoft.com/office/drawing/2014/main" id="{3255EB7C-B4BE-68AF-042E-AA2BF6919B8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456432" y="2410968"/>
            <a:ext cx="5285232" cy="13624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114_1#bf66f2997?pid=40a42f270&amp;color=0,0,0&amp;vtp=1&amp;bbb=1">
            <a:extLst>
              <a:ext uri="{FF2B5EF4-FFF2-40B4-BE49-F238E27FC236}">
                <a16:creationId xmlns:a16="http://schemas.microsoft.com/office/drawing/2014/main" id="{53C73899-6621-8546-538D-9BC3DE4246FA}"/>
              </a:ext>
            </a:extLst>
          </p:cNvPr>
          <p:cNvSpPr/>
          <p:nvPr/>
        </p:nvSpPr>
        <p:spPr>
          <a:xfrm>
            <a:off x="722376" y="390525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影响该地区农田形态的主要自然因素是(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6_AN.115_1#bf66f2997.bracket?pid=40a42f270&amp;color=0,0,0&amp;vpa=33&amp;vtp=1">
            <a:extLst>
              <a:ext uri="{FF2B5EF4-FFF2-40B4-BE49-F238E27FC236}">
                <a16:creationId xmlns:a16="http://schemas.microsoft.com/office/drawing/2014/main" id="{40D33AAA-BC3B-4615-367E-5ECE6D5404A6}"/>
              </a:ext>
            </a:extLst>
          </p:cNvPr>
          <p:cNvSpPr/>
          <p:nvPr/>
        </p:nvSpPr>
        <p:spPr>
          <a:xfrm>
            <a:off x="5451539" y="3905250"/>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7" name="QC_6_BD.114_2#bf66f2997.choices?pid=40a42f270&amp;color=0,0,0&amp;vtp=1&amp;bbb=1">
            <a:extLst>
              <a:ext uri="{FF2B5EF4-FFF2-40B4-BE49-F238E27FC236}">
                <a16:creationId xmlns:a16="http://schemas.microsoft.com/office/drawing/2014/main" id="{0FA9BC2C-1CCC-937E-D34D-1E0461F2C7F6}"/>
              </a:ext>
            </a:extLst>
          </p:cNvPr>
          <p:cNvSpPr/>
          <p:nvPr/>
        </p:nvSpPr>
        <p:spPr>
          <a:xfrm>
            <a:off x="722376" y="4358640"/>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.水源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B.地形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C.土壤</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.气候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7_BD.9_1#f72b48f92?pid=8107e393c&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图中区域(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BD.9_2#f72b48f92.choices?pid=8107e393c&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A.边界是明确的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.依据水系水文特点划分</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.内部特征一致</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.划分目的是消除贫困</a:t>
            </a:r>
            <a:endParaRPr lang="en-US" altLang="zh-CN" sz="2000" dirty="0"/>
          </a:p>
        </p:txBody>
      </p:sp>
      <p:sp>
        <p:nvSpPr>
          <p:cNvPr id="4" name="QC_7_AN.10_1#f72b48f92.bracket?pid=8107e393c&amp;color=0,0,0&amp;vpa=3&amp;vtp=1"/>
          <p:cNvSpPr/>
          <p:nvPr/>
        </p:nvSpPr>
        <p:spPr>
          <a:xfrm>
            <a:off x="2149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C_6_AS.116_1#bf66f2997?vop=1&amp;pid=40a42f270&amp;color=0,0,0&amp;vtp=1&amp;bt=1&amp;bbb=1&amp;hb=1"/>
          <p:cNvSpPr/>
          <p:nvPr/>
        </p:nvSpPr>
        <p:spPr>
          <a:xfrm>
            <a:off x="722376" y="972000"/>
            <a:ext cx="10753344" cy="1402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本题考查影响农田形态的因素。读图可知,图中不同尺度、不同形态的斑块农田是我国南方</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丘陵地区人们依托自然条件,利用田埂划分的,地形是影响农田形态的主要自然因素,B正确；水源</a:t>
            </a:r>
            <a:r>
              <a:rPr lang="en-US" altLang="zh-CN" sz="2000" b="0" i="0" dirty="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土壤、气候不是主要影响因素,A、C、D错误</a:t>
            </a:r>
            <a:r>
              <a:rPr lang="en-US" altLang="zh-CN" sz="2000" b="0" i="0" dirty="0" smtClean="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6_1#bf66f2997?vop=1&amp;pid=40a42f270&amp;color=0,0,0&amp;vtp=1&amp;bt=1&amp;bbb=1&amp;hb=1"/>
          <p:cNvSpPr/>
          <p:nvPr/>
        </p:nvSpPr>
        <p:spPr>
          <a:xfrm>
            <a:off x="722376" y="972000"/>
            <a:ext cx="10753344" cy="1352100"/>
          </a:xfrm>
          <a:prstGeom prst="rect">
            <a:avLst/>
          </a:prstGeom>
          <a:noFill/>
          <a:ln/>
        </p:spPr>
        <p:txBody>
          <a:bodyPr wrap="none" lIns="0" tIns="0" rIns="0" bIns="0" rtlCol="0" anchor="t"/>
          <a:lstStyle/>
          <a:p>
            <a:pPr latinLnBrk="1">
              <a:lnSpc>
                <a:spcPts val="3700"/>
              </a:lnSpc>
            </a:pPr>
            <a:r>
              <a:rPr lang="en-US" altLang="zh-CN" sz="2000" b="0" i="0" dirty="0" err="1" smtClean="0">
                <a:solidFill>
                  <a:srgbClr val="000000"/>
                </a:solidFill>
                <a:latin typeface="微软雅黑" pitchFamily="34" charset="0"/>
                <a:ea typeface="微软雅黑" pitchFamily="34" charset="-122"/>
                <a:cs typeface="微软雅黑" pitchFamily="34" charset="-120"/>
              </a:rPr>
              <a:t>关键点拨</a:t>
            </a:r>
            <a:r>
              <a:rPr lang="en-US" altLang="zh-CN" sz="2000" b="0" i="0" dirty="0" smtClean="0">
                <a:solidFill>
                  <a:srgbClr val="000000"/>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解答本题的关键在于充分挖掘图示信息,图①的农田分布在山林周边,山林地形一般坡度</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较大；图②的农田分布在台墩高地周边,地形坡度较小；图③的农田分布在地势和缓的河谷地带</a:t>
            </a:r>
            <a:r>
              <a:rPr lang="en-US" altLang="zh-CN" sz="2000" b="0" i="0" dirty="0">
                <a:solidFill>
                  <a:srgbClr val="000000"/>
                </a:solidFill>
                <a:latin typeface="微软雅黑" pitchFamily="34" charset="0"/>
                <a:ea typeface="微软雅黑" pitchFamily="34" charset="-122"/>
                <a:cs typeface="微软雅黑" pitchFamily="34" charset="-120"/>
              </a:rPr>
              <a:t>,</a:t>
            </a:r>
          </a:p>
          <a:p>
            <a:pPr latinLnBrk="1">
              <a:lnSpc>
                <a:spcPts val="3500"/>
              </a:lnSpc>
            </a:pPr>
            <a:r>
              <a:rPr lang="en-US" altLang="zh-CN" sz="2000" b="0" i="0" dirty="0" err="1">
                <a:solidFill>
                  <a:srgbClr val="000000"/>
                </a:solidFill>
                <a:latin typeface="微软雅黑" pitchFamily="34" charset="0"/>
                <a:ea typeface="微软雅黑" pitchFamily="34" charset="-122"/>
                <a:cs typeface="微软雅黑" pitchFamily="34" charset="-120"/>
              </a:rPr>
              <a:t>由于南方丘陵地区地形起伏较大,因此农田受地形的制约较大</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extLst>
      <p:ext uri="{BB962C8B-B14F-4D97-AF65-F5344CB8AC3E}">
        <p14:creationId xmlns:p14="http://schemas.microsoft.com/office/powerpoint/2010/main" val="36923017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27487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6_BD.117_1#8e44d97c8?pid=40a42f270&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我国南方丘陵地区(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8_1#8e44d97c8.bracket?pid=40a42f270&amp;color=0,0,0&amp;vpa=34&amp;vtp=1"/>
          <p:cNvSpPr/>
          <p:nvPr/>
        </p:nvSpPr>
        <p:spPr>
          <a:xfrm>
            <a:off x="316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17_2#8e44d97c8.choices?pid=40a42f270&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697529" algn="l"/>
                <a:tab pos="5356957" algn="l"/>
                <a:tab pos="8029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.耕地比重较大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B.落叶林面积广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C.土壤多呈酸性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.聚落多为棋盘式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4.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C_6_AS.119_1#8e44d97c8?vop=1&amp;pid=40a42f270&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本题考查区域整体性特征。我国南方丘陵地区耕地比重较小,A错误；</a:t>
            </a:r>
            <a:r>
              <a:rPr lang="en-US" altLang="zh-CN" sz="2000" b="0" i="0">
                <a:solidFill>
                  <a:srgbClr val="000000"/>
                </a:solidFill>
                <a:latin typeface="微软雅黑" pitchFamily="34" charset="0"/>
                <a:ea typeface="微软雅黑" pitchFamily="34" charset="-122"/>
                <a:cs typeface="微软雅黑" pitchFamily="34" charset="-120"/>
              </a:rPr>
              <a:t>属于亚热带季风气候,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亚热带常绿阔叶林面积广</a:t>
            </a:r>
            <a:r>
              <a:rPr lang="en-US" altLang="zh-CN" sz="2000" b="0" i="0" dirty="0">
                <a:solidFill>
                  <a:srgbClr val="000000"/>
                </a:solidFill>
                <a:latin typeface="微软雅黑" pitchFamily="34" charset="0"/>
                <a:ea typeface="微软雅黑" pitchFamily="34" charset="-122"/>
                <a:cs typeface="微软雅黑" pitchFamily="34" charset="-120"/>
              </a:rPr>
              <a:t>,B错误；南方气温较高,且年降雨量较大,土壤多呈酸性,C正确</a:t>
            </a:r>
            <a:r>
              <a:rPr lang="en-US" altLang="zh-CN" sz="2000" b="0" i="0">
                <a:solidFill>
                  <a:srgbClr val="000000"/>
                </a:solidFill>
                <a:latin typeface="微软雅黑" pitchFamily="34" charset="0"/>
                <a:ea typeface="微软雅黑" pitchFamily="34" charset="-122"/>
                <a:cs typeface="微软雅黑" pitchFamily="34" charset="-120"/>
              </a:rPr>
              <a:t>；棋盘式聚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落一般主要分布在地形平坦的地区</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6_AS.119_2#8e44d97c8?vop=1&amp;pid=40a42f270&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乡村聚落的形态</a:t>
            </a:r>
            <a:endParaRPr lang="en-US" altLang="zh-CN" sz="2000" dirty="0"/>
          </a:p>
        </p:txBody>
      </p:sp>
      <p:graphicFrame>
        <p:nvGraphicFramePr>
          <p:cNvPr id="91" name="QC_6_AS.119_3#8e44d97c8?colgroup=8,16,14&amp;vop=1&amp;pid=40a42f270&amp;color=0,0,0&amp;mp=1&amp;vtp=1&amp;bbb=1&amp;hb=1"/>
          <p:cNvGraphicFramePr>
            <a:graphicFrameLocks noGrp="1"/>
          </p:cNvGraphicFramePr>
          <p:nvPr>
            <p:extLst>
              <p:ext uri="{D42A27DB-BD31-4B8C-83A1-F6EECF244321}">
                <p14:modId xmlns:p14="http://schemas.microsoft.com/office/powerpoint/2010/main" val="2318271355"/>
              </p:ext>
            </p:extLst>
          </p:nvPr>
        </p:nvGraphicFramePr>
        <p:xfrm>
          <a:off x="722376" y="1513528"/>
          <a:ext cx="10707624" cy="3711448"/>
        </p:xfrm>
        <a:graphic>
          <a:graphicData uri="http://schemas.openxmlformats.org/drawingml/2006/table">
            <a:tbl>
              <a:tblPr/>
              <a:tblGrid>
                <a:gridCol w="832104">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4517136">
                  <a:extLst>
                    <a:ext uri="{9D8B030D-6E8A-4147-A177-3AD203B41FA5}">
                      <a16:colId xmlns:a16="http://schemas.microsoft.com/office/drawing/2014/main" val="20002"/>
                    </a:ext>
                  </a:extLst>
                </a:gridCol>
                <a:gridCol w="3758184">
                  <a:extLst>
                    <a:ext uri="{9D8B030D-6E8A-4147-A177-3AD203B41FA5}">
                      <a16:colId xmlns:a16="http://schemas.microsoft.com/office/drawing/2014/main" val="20003"/>
                    </a:ext>
                  </a:extLst>
                </a:gridCol>
              </a:tblGrid>
              <a:tr h="421132">
                <a:tc gridSpan="2">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rowSpan="3">
                  <a:txBody>
                    <a:bodyPr/>
                    <a:lstStyle/>
                    <a:p>
                      <a:pPr marL="0" indent="0" algn="ctr"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规则</a:t>
                      </a:r>
                    </a:p>
                    <a:p>
                      <a:pPr marL="0" indent="0" algn="ctr"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密集</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街道式村落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住宅沿街道排列,住宅后面是农田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旱作农业区</a:t>
                      </a:r>
                      <a:r>
                        <a:rPr lang="en-US" altLang="zh-CN" sz="2000" b="0" i="0">
                          <a:solidFill>
                            <a:srgbClr val="000000"/>
                          </a:solidFill>
                          <a:latin typeface="微软雅黑" pitchFamily="34" charset="0"/>
                          <a:ea typeface="微软雅黑" pitchFamily="34" charset="-122"/>
                          <a:cs typeface="微软雅黑" pitchFamily="34" charset="-120"/>
                        </a:rPr>
                        <a:t>,一条或几条农村大</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道连着田间地头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22579">
                <a:tc v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环形村落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围绕村中的绿地形成</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中间绿地是村落</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的公共财产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平原地区,地形平坦</a:t>
                      </a:r>
                      <a:r>
                        <a:rPr lang="en-US" altLang="zh-CN" sz="2000" b="0" i="0">
                          <a:solidFill>
                            <a:srgbClr val="000000"/>
                          </a:solidFill>
                          <a:latin typeface="微软雅黑" pitchFamily="34" charset="0"/>
                          <a:ea typeface="微软雅黑" pitchFamily="34" charset="-122"/>
                          <a:cs typeface="微软雅黑" pitchFamily="34" charset="-120"/>
                        </a:rPr>
                        <a:t>,农舍围绕中</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心绿地呈向心环形排列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579">
                <a:tc v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棋盘式村落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房屋排列整齐,外形如同方阵</a:t>
                      </a:r>
                      <a:r>
                        <a:rPr lang="en-US" altLang="zh-CN" sz="2000" b="0" i="0">
                          <a:solidFill>
                            <a:srgbClr val="000000"/>
                          </a:solidFill>
                          <a:latin typeface="微软雅黑" pitchFamily="34" charset="0"/>
                          <a:ea typeface="微软雅黑" pitchFamily="34" charset="-122"/>
                          <a:cs typeface="微软雅黑" pitchFamily="34" charset="-120"/>
                        </a:rPr>
                        <a:t>,村内街道</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平直</a:t>
                      </a:r>
                      <a:r>
                        <a:rPr lang="en-US" altLang="zh-CN" sz="2000" b="0" i="0" dirty="0">
                          <a:solidFill>
                            <a:srgbClr val="000000"/>
                          </a:solidFill>
                          <a:latin typeface="微软雅黑" pitchFamily="34" charset="0"/>
                          <a:ea typeface="微软雅黑" pitchFamily="34" charset="-122"/>
                          <a:cs typeface="微软雅黑" pitchFamily="34" charset="-120"/>
                        </a:rPr>
                        <a:t>,成直角相交,形如棋盘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经规划设计而成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22579">
                <a:tc gridSpan="2">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不规则型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村落格局大,村民住宅排列杂乱无章</a:t>
                      </a:r>
                      <a:r>
                        <a:rPr lang="en-US" altLang="zh-CN" sz="2000" b="0" i="0">
                          <a:solidFill>
                            <a:srgbClr val="000000"/>
                          </a:solidFill>
                          <a:latin typeface="微软雅黑" pitchFamily="34" charset="0"/>
                          <a:ea typeface="微软雅黑" pitchFamily="34" charset="-122"/>
                          <a:cs typeface="微软雅黑" pitchFamily="34" charset="-120"/>
                        </a:rPr>
                        <a:t>,村</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中道路弯曲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在长期发展过程中自然形成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fade">
                                      <p:cBhvr>
                                        <p:cTn id="1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M_5_BD.120_1#d9283a9d0?pid=4e5f7b38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［陕西咸阳2024高二期末］</a:t>
            </a:r>
            <a:r>
              <a:rPr lang="en-US" altLang="zh-CN" sz="2000" b="0" i="0" spc="-50" dirty="0">
                <a:solidFill>
                  <a:srgbClr val="000000"/>
                </a:solidFill>
                <a:latin typeface="微软雅黑" pitchFamily="34" charset="0"/>
                <a:ea typeface="楷体" pitchFamily="34" charset="-122"/>
                <a:cs typeface="微软雅黑" pitchFamily="34" charset="-120"/>
              </a:rPr>
              <a:t>农业现代化发展水平可以通过农业综合生产力</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农民生活质量等关键指</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标得到体现</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山东省以占全国</a:t>
            </a:r>
            <a:r>
              <a:rPr lang="en-US" altLang="zh-CN" sz="2000" b="0" i="0" spc="-50" dirty="0">
                <a:solidFill>
                  <a:srgbClr val="000000"/>
                </a:solidFill>
                <a:latin typeface="Times New Roman" pitchFamily="34" charset="0"/>
                <a:ea typeface="KaiTi" pitchFamily="34" charset="-122"/>
                <a:cs typeface="Times New Roman" pitchFamily="34" charset="-120"/>
              </a:rPr>
              <a:t>6%</a:t>
            </a:r>
            <a:r>
              <a:rPr lang="en-US" altLang="zh-CN" sz="2000" b="0" i="0" spc="-50" dirty="0">
                <a:solidFill>
                  <a:srgbClr val="000000"/>
                </a:solidFill>
                <a:latin typeface="微软雅黑" pitchFamily="34" charset="0"/>
                <a:ea typeface="楷体" pitchFamily="34" charset="-122"/>
                <a:cs typeface="微软雅黑" pitchFamily="34" charset="-120"/>
              </a:rPr>
              <a:t>的耕地和</a:t>
            </a:r>
            <a:r>
              <a:rPr lang="en-US" altLang="zh-CN" sz="2000" b="0" i="0" spc="-50" dirty="0">
                <a:solidFill>
                  <a:srgbClr val="000000"/>
                </a:solidFill>
                <a:latin typeface="Times New Roman" pitchFamily="34" charset="0"/>
                <a:ea typeface="KaiTi" pitchFamily="34" charset="-122"/>
                <a:cs typeface="Times New Roman" pitchFamily="34" charset="-120"/>
              </a:rPr>
              <a:t>1%</a:t>
            </a:r>
            <a:r>
              <a:rPr lang="en-US" altLang="zh-CN" sz="2000" b="0" i="0" spc="-50" dirty="0">
                <a:solidFill>
                  <a:srgbClr val="000000"/>
                </a:solidFill>
                <a:latin typeface="微软雅黑" pitchFamily="34" charset="0"/>
                <a:ea typeface="楷体" pitchFamily="34" charset="-122"/>
                <a:cs typeface="微软雅黑" pitchFamily="34" charset="-120"/>
              </a:rPr>
              <a:t>的淡水资源</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贡献了</a:t>
            </a:r>
            <a:r>
              <a:rPr lang="en-US" altLang="zh-CN" sz="2000" b="0" i="0" spc="-50" dirty="0">
                <a:solidFill>
                  <a:srgbClr val="000000"/>
                </a:solidFill>
                <a:latin typeface="Times New Roman" pitchFamily="34" charset="0"/>
                <a:ea typeface="KaiTi" pitchFamily="34" charset="-122"/>
                <a:cs typeface="Times New Roman" pitchFamily="34" charset="-120"/>
              </a:rPr>
              <a:t>8%</a:t>
            </a:r>
            <a:r>
              <a:rPr lang="en-US" altLang="zh-CN" sz="2000" b="0" i="0" spc="-50" dirty="0">
                <a:solidFill>
                  <a:srgbClr val="000000"/>
                </a:solidFill>
                <a:latin typeface="微软雅黑" pitchFamily="34" charset="0"/>
                <a:ea typeface="楷体" pitchFamily="34" charset="-122"/>
                <a:cs typeface="微软雅黑" pitchFamily="34" charset="-120"/>
              </a:rPr>
              <a:t>的粮食产量</a:t>
            </a:r>
            <a:r>
              <a:rPr lang="en-US" altLang="zh-CN" sz="2000" b="0" i="0" spc="-50" dirty="0">
                <a:solidFill>
                  <a:srgbClr val="000000"/>
                </a:solidFill>
                <a:latin typeface="Times New Roman" pitchFamily="34" charset="0"/>
                <a:ea typeface="KaiTi" pitchFamily="34" charset="-122"/>
                <a:cs typeface="Times New Roman" pitchFamily="34" charset="-120"/>
              </a:rPr>
              <a:t>、12%</a:t>
            </a:r>
            <a:r>
              <a:rPr lang="en-US" altLang="zh-CN" sz="2000" b="0" i="0" spc="-50">
                <a:solidFill>
                  <a:srgbClr val="000000"/>
                </a:solidFill>
                <a:latin typeface="微软雅黑" pitchFamily="34" charset="0"/>
                <a:ea typeface="楷体" pitchFamily="34" charset="-122"/>
                <a:cs typeface="微软雅黑" pitchFamily="34" charset="-120"/>
              </a:rPr>
              <a:t>的水果产量</a:t>
            </a:r>
            <a:r>
              <a:rPr lang="en-US" altLang="zh-CN" sz="2000" b="0" i="0" spc="-5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spc="-50">
                <a:solidFill>
                  <a:srgbClr val="000000"/>
                </a:solidFill>
                <a:latin typeface="Times New Roman" pitchFamily="34" charset="0"/>
                <a:ea typeface="KaiTi" pitchFamily="34" charset="-122"/>
                <a:cs typeface="Times New Roman" pitchFamily="34" charset="-120"/>
              </a:rPr>
              <a:t>13</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的蔬菜产量</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下图为</a:t>
            </a:r>
            <a:r>
              <a:rPr lang="en-US" altLang="zh-CN" sz="2000" b="0" i="0" spc="-50" dirty="0">
                <a:solidFill>
                  <a:srgbClr val="000000"/>
                </a:solidFill>
                <a:latin typeface="Times New Roman" pitchFamily="34" charset="0"/>
                <a:ea typeface="KaiTi" pitchFamily="34" charset="-122"/>
                <a:cs typeface="Times New Roman" pitchFamily="34" charset="-120"/>
              </a:rPr>
              <a:t>2019</a:t>
            </a:r>
            <a:r>
              <a:rPr lang="en-US" altLang="zh-CN" sz="2000" b="0" i="0" spc="-50" dirty="0">
                <a:solidFill>
                  <a:srgbClr val="000000"/>
                </a:solidFill>
                <a:latin typeface="微软雅黑" pitchFamily="34" charset="0"/>
                <a:ea typeface="楷体" pitchFamily="34" charset="-122"/>
                <a:cs typeface="微软雅黑" pitchFamily="34" charset="-120"/>
              </a:rPr>
              <a:t>年山东省农业现代化发展水平的空间分布示意图</a:t>
            </a:r>
            <a:r>
              <a:rPr lang="en-US" altLang="zh-CN" sz="2000" b="0" i="0" spc="-50" dirty="0">
                <a:solidFill>
                  <a:srgbClr val="000000"/>
                </a:solidFill>
                <a:latin typeface="Times New Roman" pitchFamily="34" charset="0"/>
                <a:ea typeface="KaiTi" pitchFamily="34" charset="-122"/>
                <a:cs typeface="Times New Roman" pitchFamily="34" charset="-120"/>
              </a:rPr>
              <a:t>。据此完成下题。</a:t>
            </a:r>
            <a:endParaRPr lang="en-US" altLang="zh-CN" sz="2000" spc="-50" dirty="0"/>
          </a:p>
        </p:txBody>
      </p:sp>
      <p:pic>
        <p:nvPicPr>
          <p:cNvPr id="3" name="QM_5_BD.120_2#d9283a9d0?pid=4e5f7b38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50208" y="2406846"/>
            <a:ext cx="4288536" cy="269748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429749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6_BD.121_1#04b038c4d?pid=d9283a9d0&amp;color=0,0,0&amp;mp=1&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3.山东省内部划分为不同发展水平的农业现代化区域，</a:t>
            </a:r>
            <a:r>
              <a:rPr lang="en-US" altLang="zh-CN" sz="2000" b="0" i="0">
                <a:solidFill>
                  <a:srgbClr val="000000"/>
                </a:solidFill>
                <a:latin typeface="微软雅黑" pitchFamily="34" charset="0"/>
                <a:ea typeface="微软雅黑" pitchFamily="34" charset="-122"/>
                <a:cs typeface="微软雅黑" pitchFamily="34" charset="-120"/>
              </a:rPr>
              <a:t>反映了(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2_1#04b038c4d.bracket?pid=d9283a9d0&amp;color=0,0,0&amp;mp=1&amp;vpa=35&amp;vtp=1"/>
          <p:cNvSpPr/>
          <p:nvPr/>
        </p:nvSpPr>
        <p:spPr>
          <a:xfrm>
            <a:off x="7737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21_2#04b038c4d.choices?pid=d9283a9d0&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3015029" algn="l"/>
                <a:tab pos="5483957" algn="l"/>
                <a:tab pos="8473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.区域内部的整体性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B.区域的开放性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C.区域内部的差异性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.区域的动态性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C_6_AS.123_1#04b038c4d?vop=1&amp;pid=d9283a9d0&amp;color=0,0,0&amp;vtp=1&amp;bbb=1&amp;hb=1"/>
          <p:cNvSpPr/>
          <p:nvPr/>
        </p:nvSpPr>
        <p:spPr>
          <a:xfrm>
            <a:off x="722376" y="1075817"/>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本题考查区域的差异性。山东省内部划分为不同发展水平的农业现代化区域</a:t>
            </a:r>
            <a:r>
              <a:rPr lang="en-US" altLang="zh-CN" sz="2000" b="0" i="0">
                <a:solidFill>
                  <a:srgbClr val="000000"/>
                </a:solidFill>
                <a:latin typeface="微软雅黑" pitchFamily="34" charset="0"/>
                <a:ea typeface="微软雅黑" pitchFamily="34" charset="-122"/>
                <a:cs typeface="微软雅黑" pitchFamily="34" charset="-120"/>
              </a:rPr>
              <a:t>,反映了山东省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内不同地区农业发展的差异性</a:t>
            </a:r>
            <a:r>
              <a:rPr lang="en-US" altLang="zh-CN" sz="2000" b="0" i="0" dirty="0">
                <a:solidFill>
                  <a:srgbClr val="000000"/>
                </a:solidFill>
                <a:latin typeface="微软雅黑" pitchFamily="34" charset="0"/>
                <a:ea typeface="微软雅黑" pitchFamily="34" charset="-122"/>
                <a:cs typeface="微软雅黑" pitchFamily="34" charset="-120"/>
              </a:rPr>
              <a:t>,C正确。不能反映整体性、开放性与动态性,A、B、D错误。</a:t>
            </a:r>
            <a:endParaRPr lang="en-US" altLang="zh-CN" sz="2200" dirty="0"/>
          </a:p>
        </p:txBody>
      </p:sp>
    </p:spTree>
    <p:extLst>
      <p:ext uri="{BB962C8B-B14F-4D97-AF65-F5344CB8AC3E}">
        <p14:creationId xmlns:p14="http://schemas.microsoft.com/office/powerpoint/2010/main" val="13299337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7_AS.11_1#f72b48f92?vop=1&amp;pid=8107e393c&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本题考查区域含义及划分目的。据图可知，图中区域为山东省境内的行政区</a:t>
            </a:r>
            <a:r>
              <a:rPr lang="en-US" altLang="zh-CN" sz="2000" b="0" i="0">
                <a:solidFill>
                  <a:srgbClr val="000000"/>
                </a:solidFill>
                <a:latin typeface="微软雅黑" pitchFamily="34" charset="0"/>
                <a:ea typeface="微软雅黑" pitchFamily="34" charset="-122"/>
                <a:cs typeface="微软雅黑" pitchFamily="34" charset="-120"/>
              </a:rPr>
              <a:t>，边界是明确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a:t>
            </a:r>
            <a:r>
              <a:rPr lang="en-US" altLang="zh-CN" sz="2000" b="0" i="0" dirty="0">
                <a:solidFill>
                  <a:srgbClr val="000000"/>
                </a:solidFill>
                <a:latin typeface="微软雅黑" pitchFamily="34" charset="0"/>
                <a:ea typeface="微软雅黑" pitchFamily="34" charset="-122"/>
                <a:cs typeface="微软雅黑" pitchFamily="34" charset="-120"/>
              </a:rPr>
              <a:t>，A正确；山东省省内行政区的划分依据主要包括自然、人文等多种因素</a:t>
            </a:r>
            <a:r>
              <a:rPr lang="en-US" altLang="zh-CN" sz="2000" b="0" i="0">
                <a:solidFill>
                  <a:srgbClr val="000000"/>
                </a:solidFill>
                <a:latin typeface="微软雅黑" pitchFamily="34" charset="0"/>
                <a:ea typeface="微软雅黑" pitchFamily="34" charset="-122"/>
                <a:cs typeface="微软雅黑" pitchFamily="34" charset="-120"/>
              </a:rPr>
              <a:t>，并非单一水系水文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特点</a:t>
            </a:r>
            <a:r>
              <a:rPr lang="en-US" altLang="zh-CN" sz="2000" b="0" i="0" dirty="0">
                <a:solidFill>
                  <a:srgbClr val="000000"/>
                </a:solidFill>
                <a:latin typeface="微软雅黑" pitchFamily="34" charset="0"/>
                <a:ea typeface="微软雅黑" pitchFamily="34" charset="-122"/>
                <a:cs typeface="微软雅黑" pitchFamily="34" charset="-120"/>
              </a:rPr>
              <a:t>，B错误；山东省区域内部的特征并不完全一致，C错误</a:t>
            </a:r>
            <a:r>
              <a:rPr lang="en-US" altLang="zh-CN" sz="2000" b="0" i="0">
                <a:solidFill>
                  <a:srgbClr val="000000"/>
                </a:solidFill>
                <a:latin typeface="微软雅黑" pitchFamily="34" charset="0"/>
                <a:ea typeface="微软雅黑" pitchFamily="34" charset="-122"/>
                <a:cs typeface="微软雅黑" pitchFamily="34" charset="-120"/>
              </a:rPr>
              <a:t>；行政区划分的主要目的是便于行政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管理</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718439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M_5_BD.124_1#a970a2691?pid=4e5f7b38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［河南省实验中学2025高二月考］</a:t>
            </a:r>
            <a:r>
              <a:rPr lang="en-US" altLang="zh-CN" sz="2000" b="0" i="0" dirty="0">
                <a:solidFill>
                  <a:srgbClr val="000000"/>
                </a:solidFill>
                <a:latin typeface="微软雅黑" pitchFamily="34" charset="0"/>
                <a:ea typeface="楷体" pitchFamily="34" charset="-122"/>
                <a:cs typeface="微软雅黑" pitchFamily="34" charset="-120"/>
              </a:rPr>
              <a:t>广东省佛山市南海区西樵镇的平沙岛是珠江的江心岛</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地处亚</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热带季风气候区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按照国家规定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这里划出了基本农田保护区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为此</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广东省下拨专项建设经费</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修建水利设施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佛山市每年给农户发放农田保护补贴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以弥补农田不得他用的损失</a:t>
            </a:r>
            <a:r>
              <a:rPr lang="en-US" altLang="zh-CN" sz="2000" b="0" i="0">
                <a:solidFill>
                  <a:srgbClr val="000000"/>
                </a:solidFill>
                <a:latin typeface="Times New Roman" pitchFamily="34" charset="0"/>
                <a:ea typeface="KaiTi" pitchFamily="34" charset="-122"/>
                <a:cs typeface="Times New Roman" pitchFamily="34" charset="-120"/>
              </a:rPr>
              <a:t>。据此完成下</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3" name="QC_6_BD.125_1#e6a5b277b?pid=a970a2691&amp;color=0,0,0&amp;vtp=1&amp;bbb=1"/>
          <p:cNvSpPr/>
          <p:nvPr/>
        </p:nvSpPr>
        <p:spPr>
          <a:xfrm>
            <a:off x="722376" y="27836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以上表述中出现的区域类型及划分标准有(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126_1#e6a5b277b.bracket?pid=a970a2691&amp;color=0,0,0&amp;vpa=36&amp;vtp=1"/>
          <p:cNvSpPr/>
          <p:nvPr/>
        </p:nvSpPr>
        <p:spPr>
          <a:xfrm>
            <a:off x="5692839" y="278365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6_BD.125_2#e6a5b277b.choices?pid=a970a2691&amp;color=0,0,0&amp;vtp=1&amp;bbb=1"/>
          <p:cNvSpPr/>
          <p:nvPr/>
        </p:nvSpPr>
        <p:spPr>
          <a:xfrm>
            <a:off x="722376" y="324644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A.一种</a:t>
            </a:r>
            <a:r>
              <a:rPr lang="en-US" altLang="zh-CN" sz="2000" b="0" i="0">
                <a:solidFill>
                  <a:srgbClr val="000000"/>
                </a:solidFill>
                <a:latin typeface="微软雅黑" pitchFamily="34" charset="0"/>
                <a:ea typeface="微软雅黑" pitchFamily="34" charset="-122"/>
                <a:cs typeface="微软雅黑" pitchFamily="34" charset="-120"/>
              </a:rPr>
              <a:t>，自然特征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.两种，自然特征和人文特征</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.两种</a:t>
            </a:r>
            <a:r>
              <a:rPr lang="en-US" altLang="zh-CN" sz="2000" b="0" i="0">
                <a:solidFill>
                  <a:srgbClr val="000000"/>
                </a:solidFill>
                <a:latin typeface="微软雅黑" pitchFamily="34" charset="0"/>
                <a:ea typeface="微软雅黑" pitchFamily="34" charset="-122"/>
                <a:cs typeface="微软雅黑" pitchFamily="34" charset="-120"/>
              </a:rPr>
              <a:t>，自然特征和综合特征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.四种，自然特征、人文特征、综合特征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32.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6_AS.127_1#e6a5b277b?vop=1&amp;pid=a970a2691&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本题考查区域类型及划分标准。广东省佛山市是政府为了行政管理目标而划定的</a:t>
            </a:r>
            <a:r>
              <a:rPr lang="en-US" altLang="zh-CN" sz="2000" b="0" i="0">
                <a:solidFill>
                  <a:srgbClr val="000000"/>
                </a:solidFill>
                <a:latin typeface="微软雅黑" pitchFamily="34" charset="0"/>
                <a:ea typeface="微软雅黑" pitchFamily="34" charset="-122"/>
                <a:cs typeface="微软雅黑" pitchFamily="34" charset="-120"/>
              </a:rPr>
              <a:t>，属于人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文特征</a:t>
            </a:r>
            <a:r>
              <a:rPr lang="en-US" altLang="zh-CN" sz="2000" b="0" i="0" dirty="0">
                <a:solidFill>
                  <a:srgbClr val="000000"/>
                </a:solidFill>
                <a:latin typeface="微软雅黑" pitchFamily="34" charset="0"/>
                <a:ea typeface="微软雅黑" pitchFamily="34" charset="-122"/>
                <a:cs typeface="微软雅黑" pitchFamily="34" charset="-120"/>
              </a:rPr>
              <a:t>；亚热带季风气候区，是按气候指标划分的，属于自然特征；平沙岛</a:t>
            </a:r>
            <a:r>
              <a:rPr lang="en-US" altLang="zh-CN" sz="2000" b="0" i="0">
                <a:solidFill>
                  <a:srgbClr val="000000"/>
                </a:solidFill>
                <a:latin typeface="微软雅黑" pitchFamily="34" charset="0"/>
                <a:ea typeface="微软雅黑" pitchFamily="34" charset="-122"/>
                <a:cs typeface="微软雅黑" pitchFamily="34" charset="-120"/>
              </a:rPr>
              <a:t>，是按自然特征划分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a:t>
            </a:r>
            <a:r>
              <a:rPr lang="en-US" altLang="zh-CN" sz="2000" b="0" i="0" dirty="0">
                <a:solidFill>
                  <a:srgbClr val="000000"/>
                </a:solidFill>
                <a:latin typeface="微软雅黑" pitchFamily="34" charset="0"/>
                <a:ea typeface="微软雅黑" pitchFamily="34" charset="-122"/>
                <a:cs typeface="微软雅黑" pitchFamily="34" charset="-120"/>
              </a:rPr>
              <a:t>；基本农田保护区，是根据地形、土壤、人口、社会经济条件等综合特征划分的</a:t>
            </a:r>
            <a:r>
              <a:rPr lang="en-US" altLang="zh-CN" sz="2000" b="0" i="0">
                <a:solidFill>
                  <a:srgbClr val="000000"/>
                </a:solidFill>
                <a:latin typeface="微软雅黑" pitchFamily="34" charset="0"/>
                <a:ea typeface="微软雅黑" pitchFamily="34" charset="-122"/>
                <a:cs typeface="微软雅黑" pitchFamily="34" charset="-120"/>
              </a:rPr>
              <a:t>。材料表述中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出现的区域类型有四种</a:t>
            </a:r>
            <a:r>
              <a:rPr lang="en-US" altLang="zh-CN" sz="2000" b="0" i="0" dirty="0">
                <a:solidFill>
                  <a:srgbClr val="000000"/>
                </a:solidFill>
                <a:latin typeface="微软雅黑" pitchFamily="34" charset="0"/>
                <a:ea typeface="微软雅黑" pitchFamily="34" charset="-122"/>
                <a:cs typeface="微软雅黑" pitchFamily="34" charset="-120"/>
              </a:rPr>
              <a:t>，划分标准有人文特征、自然特征、综合特征。故选D。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202703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6_BD.128_1#78bfc5f81?pid=a970a2691&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关于平沙岛基本农田保护区涉及的区域叙述正确的是(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9_1#78bfc5f81.bracket?pid=a970a2691&amp;color=0,0,0&amp;vpa=37&amp;vtp=1"/>
          <p:cNvSpPr/>
          <p:nvPr/>
        </p:nvSpPr>
        <p:spPr>
          <a:xfrm>
            <a:off x="697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28_2#78bfc5f81.choices?pid=a970a2691&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.隶属两个不同尺度的行政区域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.佛山市与南海区发挥的作用相同</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C.广东省包含若干个与佛山市层级相同的区域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.该基本农田保护区没有明确的边界和形状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5.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6_AS.130_1#78bfc5f81?vop=1&amp;pid=a970a2691&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本题考查区域层级高低的判断。由材料可知</a:t>
            </a:r>
            <a:r>
              <a:rPr lang="en-US" altLang="zh-CN" sz="2000" b="0" i="0">
                <a:solidFill>
                  <a:srgbClr val="000000"/>
                </a:solidFill>
                <a:latin typeface="微软雅黑" pitchFamily="34" charset="0"/>
                <a:ea typeface="微软雅黑" pitchFamily="34" charset="-122"/>
                <a:cs typeface="微软雅黑" pitchFamily="34" charset="-120"/>
              </a:rPr>
              <a:t>，平沙岛基本农田保护区隶属于广东省佛山市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南海区西樵镇</a:t>
            </a:r>
            <a:r>
              <a:rPr lang="en-US" altLang="zh-CN" sz="2000" b="0" i="0" dirty="0">
                <a:solidFill>
                  <a:srgbClr val="000000"/>
                </a:solidFill>
                <a:latin typeface="微软雅黑" pitchFamily="34" charset="0"/>
                <a:ea typeface="微软雅黑" pitchFamily="34" charset="-122"/>
                <a:cs typeface="微软雅黑" pitchFamily="34" charset="-120"/>
              </a:rPr>
              <a:t>，隶属于多个不同尺度的行政区域，A错误；佛山市行政等级高于南海区</a:t>
            </a:r>
            <a:r>
              <a:rPr lang="en-US" altLang="zh-CN" sz="2000" b="0" i="0">
                <a:solidFill>
                  <a:srgbClr val="000000"/>
                </a:solidFill>
                <a:latin typeface="微软雅黑" pitchFamily="34" charset="0"/>
                <a:ea typeface="微软雅黑" pitchFamily="34" charset="-122"/>
                <a:cs typeface="微软雅黑" pitchFamily="34" charset="-120"/>
              </a:rPr>
              <a:t>，二者发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挥的作用不同</a:t>
            </a:r>
            <a:r>
              <a:rPr lang="en-US" altLang="zh-CN" sz="2000" b="0" i="0" dirty="0">
                <a:solidFill>
                  <a:srgbClr val="000000"/>
                </a:solidFill>
                <a:latin typeface="微软雅黑" pitchFamily="34" charset="0"/>
                <a:ea typeface="微软雅黑" pitchFamily="34" charset="-122"/>
                <a:cs typeface="微软雅黑" pitchFamily="34" charset="-120"/>
              </a:rPr>
              <a:t>，B错误；广东省包含若干个与佛山市层级相同的地级市区域，C正确</a:t>
            </a:r>
            <a:r>
              <a:rPr lang="en-US" altLang="zh-CN" sz="2000" b="0" i="0">
                <a:solidFill>
                  <a:srgbClr val="000000"/>
                </a:solidFill>
                <a:latin typeface="微软雅黑" pitchFamily="34" charset="0"/>
                <a:ea typeface="微软雅黑" pitchFamily="34" charset="-122"/>
                <a:cs typeface="微软雅黑" pitchFamily="34" charset="-120"/>
              </a:rPr>
              <a:t>；该基本农田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保护区是人为划定的区域</a:t>
            </a:r>
            <a:r>
              <a:rPr lang="en-US" altLang="zh-CN" sz="2000" b="0" i="0" dirty="0">
                <a:solidFill>
                  <a:srgbClr val="000000"/>
                </a:solidFill>
                <a:latin typeface="微软雅黑" pitchFamily="34" charset="0"/>
                <a:ea typeface="微软雅黑" pitchFamily="34" charset="-122"/>
                <a:cs typeface="微软雅黑" pitchFamily="34" charset="-120"/>
              </a:rPr>
              <a:t>，有明确的边界和形状，D错误。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586594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M_5_BD.131_1#8ba6f7aa5?pid=4e5f7b38a&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［江苏扬州2025高二期末］</a:t>
            </a:r>
            <a:r>
              <a:rPr lang="en-US" altLang="zh-CN" sz="2000" b="0" i="0" dirty="0">
                <a:solidFill>
                  <a:srgbClr val="000000"/>
                </a:solidFill>
                <a:latin typeface="微软雅黑" pitchFamily="34" charset="0"/>
                <a:ea typeface="楷体" pitchFamily="34" charset="-122"/>
                <a:cs typeface="微软雅黑" pitchFamily="34" charset="-120"/>
              </a:rPr>
              <a:t>乌鞘岭是我国三大自然区的交会地带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也是多种自然要素的过渡地带</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具有极为重要的地理意义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为我国某区域简图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为我国典型地貌景观</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31_3#8ba6f7aa5?iti=1&amp;htil=1&amp;pid=4e5f7b38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234440" y="1949646"/>
            <a:ext cx="4343400" cy="219456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5_BD.131_4#8ba6f7aa5?iti=2&amp;htil=1&amp;pid=4e5f7b38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473952" y="2882334"/>
            <a:ext cx="4626864" cy="12618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5_BD.131_5#8ba6f7aa5?iti=1&amp;htil=1&amp;pid=4e5f7b38a&amp;color=0,0,0&amp;vtp=1"/>
          <p:cNvSpPr/>
          <p:nvPr/>
        </p:nvSpPr>
        <p:spPr>
          <a:xfrm>
            <a:off x="3321209" y="4271206"/>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5_BD.131_6#8ba6f7aa5?iti=2&amp;htil=1&amp;pid=4e5f7b38a&amp;color=0,0,0&amp;vtp=1"/>
          <p:cNvSpPr/>
          <p:nvPr/>
        </p:nvSpPr>
        <p:spPr>
          <a:xfrm>
            <a:off x="8695310" y="4271206"/>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
        <p:nvSpPr>
          <p:cNvPr id="7" name="QC_6_BD.132_1#a4c9dca4e?pid=8ba6f7aa5&amp;color=0,0,0&amp;vtp=1&amp;bt=1&amp;bbb=1">
            <a:extLst>
              <a:ext uri="{FF2B5EF4-FFF2-40B4-BE49-F238E27FC236}">
                <a16:creationId xmlns:a16="http://schemas.microsoft.com/office/drawing/2014/main" id="{7F854530-871E-2AF7-B204-2F6F75EABB09}"/>
              </a:ext>
            </a:extLst>
          </p:cNvPr>
          <p:cNvSpPr/>
          <p:nvPr/>
        </p:nvSpPr>
        <p:spPr>
          <a:xfrm>
            <a:off x="722376" y="47267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6.图b中典型地貌景观与图a</a:t>
            </a:r>
            <a:r>
              <a:rPr lang="en-US" altLang="zh-CN" sz="2000" b="0" i="0">
                <a:solidFill>
                  <a:srgbClr val="000000"/>
                </a:solidFill>
                <a:latin typeface="微软雅黑" pitchFamily="34" charset="0"/>
                <a:ea typeface="微软雅黑" pitchFamily="34" charset="-122"/>
                <a:cs typeface="微软雅黑" pitchFamily="34" charset="-120"/>
              </a:rPr>
              <a:t>中三个自然区对应正确的是(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8" name="QC_6_AN.133_1#a4c9dca4e.bracket?pid=8ba6f7aa5&amp;color=0,0,0&amp;vpa=38&amp;vtp=1">
            <a:extLst>
              <a:ext uri="{FF2B5EF4-FFF2-40B4-BE49-F238E27FC236}">
                <a16:creationId xmlns:a16="http://schemas.microsoft.com/office/drawing/2014/main" id="{31D74F43-150C-C961-5546-2FAF11AB717C}"/>
              </a:ext>
            </a:extLst>
          </p:cNvPr>
          <p:cNvSpPr/>
          <p:nvPr/>
        </p:nvSpPr>
        <p:spPr>
          <a:xfrm>
            <a:off x="7023164" y="47267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9" name="QC_6_BD.132_2#a4c9dca4e.choices?pid=8ba6f7aa5&amp;color=0,0,0&amp;vtp=1&amp;bbb=1">
            <a:extLst>
              <a:ext uri="{FF2B5EF4-FFF2-40B4-BE49-F238E27FC236}">
                <a16:creationId xmlns:a16="http://schemas.microsoft.com/office/drawing/2014/main" id="{54AD1AA4-8ADC-CAC0-1E8F-C8757E2B3BFB}"/>
              </a:ext>
            </a:extLst>
          </p:cNvPr>
          <p:cNvSpPr/>
          <p:nvPr/>
        </p:nvSpPr>
        <p:spPr>
          <a:xfrm>
            <a:off x="722376" y="5185985"/>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A.①—甲</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a:solidFill>
                  <a:srgbClr val="000000"/>
                </a:solidFill>
                <a:latin typeface="微软雅黑" pitchFamily="34" charset="0"/>
                <a:ea typeface="微软雅黑" pitchFamily="34" charset="-122"/>
                <a:cs typeface="微软雅黑" pitchFamily="34" charset="-120"/>
              </a:rPr>
              <a:t>—丙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.①—乙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③—甲</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.①—丙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②—甲</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38.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C_6_AS.134_1#a4c9dca4e?vop=1&amp;pid=8ba6f7aa5&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本题考查区域认知。根据图示信息可知，甲为东部季风区，乙为西北干旱半干旱区</a:t>
            </a:r>
            <a:r>
              <a:rPr lang="en-US" altLang="zh-CN" sz="2000" b="0" i="0">
                <a:solidFill>
                  <a:srgbClr val="000000"/>
                </a:solidFill>
                <a:latin typeface="微软雅黑" pitchFamily="34" charset="0"/>
                <a:ea typeface="微软雅黑" pitchFamily="34" charset="-122"/>
                <a:cs typeface="微软雅黑" pitchFamily="34" charset="-120"/>
              </a:rPr>
              <a:t>，丙为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青藏高寒区</a:t>
            </a:r>
            <a:r>
              <a:rPr lang="en-US" altLang="zh-CN" sz="2000" b="0" i="0" dirty="0">
                <a:solidFill>
                  <a:srgbClr val="000000"/>
                </a:solidFill>
                <a:latin typeface="微软雅黑" pitchFamily="34" charset="0"/>
                <a:ea typeface="微软雅黑" pitchFamily="34" charset="-122"/>
                <a:cs typeface="微软雅黑" pitchFamily="34" charset="-120"/>
              </a:rPr>
              <a:t>，①为冰川地貌，对应丙（青藏高寒区）；②为沙丘，对应乙（</a:t>
            </a:r>
            <a:r>
              <a:rPr lang="en-US" altLang="zh-CN" sz="2000" b="0" i="0">
                <a:solidFill>
                  <a:srgbClr val="000000"/>
                </a:solidFill>
                <a:latin typeface="微软雅黑" pitchFamily="34" charset="0"/>
                <a:ea typeface="微软雅黑" pitchFamily="34" charset="-122"/>
                <a:cs typeface="微软雅黑" pitchFamily="34" charset="-120"/>
              </a:rPr>
              <a:t>西北干旱半干旱区）；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为沟壑纵横的黄土高原地区，对应甲（东部季风区）。故选C。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33735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36797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C_6_BD.135_1#399ba5d20?pid=8ba6f7aa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乌鞘岭地理位置的过渡性表现为(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36_1#399ba5d20.bracket?pid=8ba6f7aa5&amp;color=0,0,0&amp;vpa=39&amp;vtp=1"/>
          <p:cNvSpPr/>
          <p:nvPr/>
        </p:nvSpPr>
        <p:spPr>
          <a:xfrm>
            <a:off x="4689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35_2#399ba5d20.choices?pid=8ba6f7aa5&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.亚热带向暖温带过渡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.地势第二级阶梯向第三级阶梯过渡</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C.季风区向非季风区过渡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.长江流域向黄河流域过渡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1.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C_6_AS.137_1#399ba5d20?vop=1&amp;pid=8ba6f7aa5&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本题考查区域的过渡性。乌鞘岭位于我国西北地区，</a:t>
            </a:r>
            <a:r>
              <a:rPr lang="en-US" altLang="zh-CN" sz="2000" b="0" i="0">
                <a:solidFill>
                  <a:srgbClr val="000000"/>
                </a:solidFill>
                <a:latin typeface="微软雅黑" pitchFamily="34" charset="0"/>
                <a:ea typeface="微软雅黑" pitchFamily="34" charset="-122"/>
                <a:cs typeface="微软雅黑" pitchFamily="34" charset="-120"/>
              </a:rPr>
              <a:t>地势从第一级阶梯向第二级阶梯过渡，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是季风区向非季风区过渡的界线</a:t>
            </a:r>
            <a:r>
              <a:rPr lang="en-US" altLang="zh-CN" sz="2000" b="0" i="0" dirty="0">
                <a:solidFill>
                  <a:srgbClr val="000000"/>
                </a:solidFill>
                <a:latin typeface="微软雅黑" pitchFamily="34" charset="0"/>
                <a:ea typeface="微软雅黑" pitchFamily="34" charset="-122"/>
                <a:cs typeface="微软雅黑" pitchFamily="34" charset="-120"/>
              </a:rPr>
              <a:t>，C正确，B错误；暖温带和亚热带的分界线为秦岭—</a:t>
            </a:r>
            <a:r>
              <a:rPr lang="en-US" altLang="zh-CN" sz="2000" b="0" i="0">
                <a:solidFill>
                  <a:srgbClr val="000000"/>
                </a:solidFill>
                <a:latin typeface="微软雅黑" pitchFamily="34" charset="0"/>
                <a:ea typeface="微软雅黑" pitchFamily="34" charset="-122"/>
                <a:cs typeface="微软雅黑" pitchFamily="34" charset="-120"/>
              </a:rPr>
              <a:t>淮河一线，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且长江流域与黄河流域的分界线并不是乌鞘岭</a:t>
            </a:r>
            <a:r>
              <a:rPr lang="en-US" altLang="zh-CN" sz="2000" b="0" i="0" dirty="0">
                <a:solidFill>
                  <a:srgbClr val="000000"/>
                </a:solidFill>
                <a:latin typeface="微软雅黑" pitchFamily="34" charset="0"/>
                <a:ea typeface="微软雅黑" pitchFamily="34" charset="-122"/>
                <a:cs typeface="微软雅黑" pitchFamily="34" charset="-120"/>
              </a:rPr>
              <a:t>，A、D错误。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2.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pic>
        <p:nvPicPr>
          <p:cNvPr id="2" name="QM_5_BD.138_1#07b20b019?htil=6&amp;pid=4e5f7b38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29974" y="1026864"/>
            <a:ext cx="3813048" cy="4727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38_2#07b20b019?htil=6&amp;pid=4e5f7b38a&amp;color=0,0,0&amp;vtp=1&amp;bt=1&amp;bbb=1&amp;hb=1"/>
          <p:cNvSpPr/>
          <p:nvPr/>
        </p:nvSpPr>
        <p:spPr>
          <a:xfrm>
            <a:off x="722376" y="972000"/>
            <a:ext cx="6812280"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［广东深圳2025高二期末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城市产业生产要素联系强度能反</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映该城市产业在联系区域内的辐射带动能力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黄河</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几字弯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地区光伏产业发展迅速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华北</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华东地区光伏企业</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在该区域投资规模大</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下图示意近年来该区域各城市之间光</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伏产业生产要素联系强度</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Tree>
  </p:cSld>
  <p:clrMapOvr>
    <a:masterClrMapping/>
  </p:clrMapOvr>
  <p:transition>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97829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QC_6_BD.139_1#564dab771?pid=07b20b019&amp;color=0,0,0&amp;mp=1&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8.黄河“几字弯”地区对前来投资的华北、</a:t>
            </a:r>
            <a:r>
              <a:rPr lang="en-US" altLang="zh-CN" sz="2000" b="0" i="0">
                <a:solidFill>
                  <a:srgbClr val="000000"/>
                </a:solidFill>
                <a:latin typeface="微软雅黑" pitchFamily="34" charset="0"/>
                <a:ea typeface="微软雅黑" pitchFamily="34" charset="-122"/>
                <a:cs typeface="微软雅黑" pitchFamily="34" charset="-120"/>
              </a:rPr>
              <a:t>华东地区光伏企业吸引力最大的要素是(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BD.139_2#564dab771.choices?pid=07b20b019&amp;color=0,0,0&amp;mp=1&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.土地资源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B.矿产资源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C.消费市场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.产业基础</a:t>
            </a:r>
            <a:endParaRPr lang="en-US" altLang="zh-CN" sz="2000" dirty="0"/>
          </a:p>
        </p:txBody>
      </p:sp>
      <p:sp>
        <p:nvSpPr>
          <p:cNvPr id="4" name="QC_6_AN.140_1#564dab771.bracket?pid=07b20b019&amp;color=0,0,0&amp;mp=1&amp;vpa=40&amp;vtp=1"/>
          <p:cNvSpPr/>
          <p:nvPr/>
        </p:nvSpPr>
        <p:spPr>
          <a:xfrm>
            <a:off x="10023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5.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C_6_AS.141_1#564dab771?vop=1&amp;pid=07b20b019&amp;color=0,0,0&amp;mp=1&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本题考查区域差异。华北</a:t>
            </a:r>
            <a:r>
              <a:rPr lang="en-US" altLang="zh-CN" sz="2000" b="0" i="0">
                <a:solidFill>
                  <a:srgbClr val="000000"/>
                </a:solidFill>
                <a:latin typeface="微软雅黑" pitchFamily="34" charset="0"/>
                <a:ea typeface="微软雅黑" pitchFamily="34" charset="-122"/>
                <a:cs typeface="微软雅黑" pitchFamily="34" charset="-120"/>
              </a:rPr>
              <a:t>、华东地区光伏企业在该区域投资主要是看中当地丰富的土地资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源和光热资源</a:t>
            </a:r>
            <a:r>
              <a:rPr lang="en-US" altLang="zh-CN" sz="2000" b="0" i="0" dirty="0">
                <a:solidFill>
                  <a:srgbClr val="000000"/>
                </a:solidFill>
                <a:latin typeface="微软雅黑" pitchFamily="34" charset="0"/>
                <a:ea typeface="微软雅黑" pitchFamily="34" charset="-122"/>
                <a:cs typeface="微软雅黑" pitchFamily="34" charset="-120"/>
              </a:rPr>
              <a:t>，与矿产资源关系不大，A正确，B错误；华北、华东地区消费市场更广阔</a:t>
            </a:r>
            <a:r>
              <a:rPr lang="en-US" altLang="zh-CN" sz="2000" b="0" i="0">
                <a:solidFill>
                  <a:srgbClr val="000000"/>
                </a:solidFill>
                <a:latin typeface="微软雅黑" pitchFamily="34" charset="0"/>
                <a:ea typeface="微软雅黑" pitchFamily="34" charset="-122"/>
                <a:cs typeface="微软雅黑" pitchFamily="34" charset="-120"/>
              </a:rPr>
              <a:t>、产业基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础更好</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249347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QC_6_BD.142_1#41a3edc82?pid=07b20b01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9.呼和浩特、太原向黄河“几字弯”</a:t>
            </a:r>
            <a:r>
              <a:rPr lang="en-US" altLang="zh-CN" sz="2000" b="0" i="0">
                <a:solidFill>
                  <a:srgbClr val="000000"/>
                </a:solidFill>
                <a:latin typeface="微软雅黑" pitchFamily="34" charset="0"/>
                <a:ea typeface="微软雅黑" pitchFamily="34" charset="-122"/>
                <a:cs typeface="微软雅黑" pitchFamily="34" charset="-120"/>
              </a:rPr>
              <a:t>区域内其他城市光伏产业流出的生产要素主要是(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43_1#41a3edc82.bracket?pid=07b20b019&amp;color=0,0,0&amp;vpa=41&amp;vtp=1"/>
          <p:cNvSpPr/>
          <p:nvPr/>
        </p:nvSpPr>
        <p:spPr>
          <a:xfrm>
            <a:off x="10277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42_2#41a3edc82.choices?pid=07b20b019&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697529" algn="l"/>
                <a:tab pos="5102957" algn="l"/>
                <a:tab pos="8029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.劳动力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B.资金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C.初级产品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.光热资源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sp>
        <p:nvSpPr>
          <p:cNvPr id="2" name="QC_6_AS.144_1#41a3edc82?vop=1&amp;pid=07b20b019&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本题考查区域关联性。呼和浩特、太原是省级行政中心，经济发展更好</a:t>
            </a:r>
            <a:r>
              <a:rPr lang="en-US" altLang="zh-CN" sz="2000" b="0" i="0">
                <a:solidFill>
                  <a:srgbClr val="000000"/>
                </a:solidFill>
                <a:latin typeface="微软雅黑" pitchFamily="34" charset="0"/>
                <a:ea typeface="微软雅黑" pitchFamily="34" charset="-122"/>
                <a:cs typeface="微软雅黑" pitchFamily="34" charset="-120"/>
              </a:rPr>
              <a:t>，可以向周边城市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提供资金</a:t>
            </a:r>
            <a:r>
              <a:rPr lang="en-US" altLang="zh-CN" sz="2000" b="0" i="0" dirty="0">
                <a:solidFill>
                  <a:srgbClr val="000000"/>
                </a:solidFill>
                <a:latin typeface="微软雅黑" pitchFamily="34" charset="0"/>
                <a:ea typeface="微软雅黑" pitchFamily="34" charset="-122"/>
                <a:cs typeface="微软雅黑" pitchFamily="34" charset="-120"/>
              </a:rPr>
              <a:t>，辐射带动周边地区产业发展，B正确；劳动力</a:t>
            </a:r>
            <a:r>
              <a:rPr lang="en-US" altLang="zh-CN" sz="2000" b="0" i="0">
                <a:solidFill>
                  <a:srgbClr val="000000"/>
                </a:solidFill>
                <a:latin typeface="微软雅黑" pitchFamily="34" charset="0"/>
                <a:ea typeface="微软雅黑" pitchFamily="34" charset="-122"/>
                <a:cs typeface="微软雅黑" pitchFamily="34" charset="-120"/>
              </a:rPr>
              <a:t>、初级产品应该从周边城市流向呼和浩</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特和太原</a:t>
            </a:r>
            <a:r>
              <a:rPr lang="en-US" altLang="zh-CN" sz="2000" b="0" i="0" dirty="0">
                <a:solidFill>
                  <a:srgbClr val="000000"/>
                </a:solidFill>
                <a:latin typeface="微软雅黑" pitchFamily="34" charset="0"/>
                <a:ea typeface="微软雅黑" pitchFamily="34" charset="-122"/>
                <a:cs typeface="微软雅黑" pitchFamily="34" charset="-120"/>
              </a:rPr>
              <a:t>，A、C错误；光热资源主要受太阳辐射等自然因素影响，流动性弱，D错误。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2068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BD.12_1#39b789bcf?pid=8107e393c&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4.图中划分区域的大小，</a:t>
            </a:r>
            <a:r>
              <a:rPr lang="en-US" altLang="zh-CN" sz="2000" b="0" i="0">
                <a:solidFill>
                  <a:srgbClr val="000000"/>
                </a:solidFill>
                <a:latin typeface="微软雅黑" pitchFamily="34" charset="0"/>
                <a:ea typeface="微软雅黑" pitchFamily="34" charset="-122"/>
                <a:cs typeface="微软雅黑" pitchFamily="34" charset="-120"/>
              </a:rPr>
              <a:t>能指示(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3_1#39b789bcf.bracket?pid=8107e393c&amp;color=0,0,0&amp;vpa=4&amp;vtp=1"/>
          <p:cNvSpPr/>
          <p:nvPr/>
        </p:nvSpPr>
        <p:spPr>
          <a:xfrm>
            <a:off x="443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2_2#39b789bcf.choices?pid=8107e393c&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.人口数量的多少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B.土地资源的多少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C.经济规模的大小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.矿产资源的多少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0.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pic>
        <p:nvPicPr>
          <p:cNvPr id="2" name="QO_5_BD.145_1#e3e1c042c?htil=7&amp;pid=4e5f7b38a&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76812" y="1054297"/>
            <a:ext cx="3462273" cy="401485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45_2#e3e1c042c?htil=7&amp;pid=4e5f7b38a&amp;color=0,0,0&amp;vtp=1&amp;bt=1&amp;bbb=1&amp;hb=1&amp;hs=1"/>
          <p:cNvSpPr/>
          <p:nvPr/>
        </p:nvSpPr>
        <p:spPr>
          <a:xfrm>
            <a:off x="722376" y="972000"/>
            <a:ext cx="6949440" cy="4500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［云南曲靖2024二模］</a:t>
            </a:r>
            <a:r>
              <a:rPr lang="en-US" altLang="zh-CN" sz="2000" b="0" i="0" dirty="0">
                <a:solidFill>
                  <a:srgbClr val="000000"/>
                </a:solidFill>
                <a:latin typeface="微软雅黑" pitchFamily="34" charset="0"/>
                <a:ea typeface="微软雅黑" pitchFamily="34" charset="-122"/>
                <a:cs typeface="微软雅黑" pitchFamily="34" charset="-120"/>
              </a:rPr>
              <a:t>阅读图文材料，</a:t>
            </a:r>
            <a:r>
              <a:rPr lang="en-US" altLang="zh-CN" sz="2000" b="0" i="0">
                <a:solidFill>
                  <a:srgbClr val="000000"/>
                </a:solidFill>
                <a:latin typeface="微软雅黑" pitchFamily="34" charset="0"/>
                <a:ea typeface="微软雅黑" pitchFamily="34" charset="-122"/>
                <a:cs typeface="微软雅黑" pitchFamily="34" charset="-120"/>
              </a:rPr>
              <a:t>完成下列要求。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20分）</a:t>
            </a:r>
            <a:endParaRPr lang="en-US" altLang="zh-CN" sz="2000" dirty="0"/>
          </a:p>
          <a:p>
            <a:pPr latinLnBrk="1">
              <a:lnSpc>
                <a:spcPts val="36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东北虎和东北豹是红松针阔混交林的标志性物种</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由于历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史上森林过度采伐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经济林种植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土地开垦</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开矿采矿和偷猎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盗猎等原因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东北虎豹的种群数量急剧下降</a:t>
            </a:r>
            <a:r>
              <a:rPr lang="en-US" altLang="zh-CN" sz="2000" b="0" i="0" dirty="0">
                <a:solidFill>
                  <a:srgbClr val="000000"/>
                </a:solidFill>
                <a:latin typeface="微软雅黑" pitchFamily="34" charset="0"/>
                <a:ea typeface="微软雅黑" pitchFamily="34" charset="-122"/>
                <a:cs typeface="微软雅黑" pitchFamily="34" charset="-120"/>
              </a:rPr>
              <a:t>，20</a:t>
            </a:r>
            <a:r>
              <a:rPr lang="en-US" altLang="zh-CN" sz="2000" b="0" i="0" dirty="0">
                <a:solidFill>
                  <a:srgbClr val="000000"/>
                </a:solidFill>
                <a:latin typeface="微软雅黑" pitchFamily="34" charset="0"/>
                <a:ea typeface="楷体" pitchFamily="34" charset="-122"/>
                <a:cs typeface="微软雅黑" pitchFamily="34" charset="-120"/>
              </a:rPr>
              <a:t>世纪</a:t>
            </a:r>
            <a:r>
              <a:rPr lang="en-US" altLang="zh-CN" sz="2000" b="0" i="0">
                <a:solidFill>
                  <a:srgbClr val="000000"/>
                </a:solidFill>
                <a:latin typeface="微软雅黑" pitchFamily="34" charset="0"/>
                <a:ea typeface="微软雅黑" pitchFamily="34" charset="-122"/>
                <a:cs typeface="微软雅黑" pitchFamily="34" charset="-120"/>
              </a:rPr>
              <a:t>90</a:t>
            </a:r>
            <a:r>
              <a:rPr lang="en-US" altLang="zh-CN" sz="2000" b="0" i="0">
                <a:solidFill>
                  <a:srgbClr val="000000"/>
                </a:solidFill>
                <a:latin typeface="微软雅黑" pitchFamily="34" charset="0"/>
                <a:ea typeface="楷体" pitchFamily="34" charset="-122"/>
                <a:cs typeface="微软雅黑" pitchFamily="34" charset="-120"/>
              </a:rPr>
              <a:t>年代以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来仅集中分布于中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朝</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俄三国边界附近</a:t>
            </a:r>
            <a:r>
              <a:rPr lang="en-US" altLang="zh-CN" sz="2000" b="0" i="0" dirty="0">
                <a:solidFill>
                  <a:srgbClr val="000000"/>
                </a:solidFill>
                <a:latin typeface="微软雅黑" pitchFamily="34" charset="0"/>
                <a:ea typeface="微软雅黑" pitchFamily="34" charset="-122"/>
                <a:cs typeface="微软雅黑" pitchFamily="34" charset="-120"/>
              </a:rPr>
              <a:t>。2017</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我国依据</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东北虎豹集中分布和迁移扩散区划定了总面积</a:t>
            </a:r>
            <a:r>
              <a:rPr lang="en-US" altLang="zh-CN" sz="2000" b="0" i="0">
                <a:solidFill>
                  <a:srgbClr val="000000"/>
                </a:solidFill>
                <a:latin typeface="微软雅黑" pitchFamily="34" charset="0"/>
                <a:ea typeface="微软雅黑" pitchFamily="34" charset="-122"/>
                <a:cs typeface="微软雅黑" pitchFamily="34" charset="-120"/>
              </a:rPr>
              <a:t>1.46</a:t>
            </a:r>
            <a:r>
              <a:rPr lang="en-US" altLang="zh-CN" sz="2000" b="0" i="0">
                <a:solidFill>
                  <a:srgbClr val="000000"/>
                </a:solidFill>
                <a:latin typeface="微软雅黑" pitchFamily="34" charset="0"/>
                <a:ea typeface="楷体" pitchFamily="34" charset="-122"/>
                <a:cs typeface="微软雅黑" pitchFamily="34" charset="-120"/>
              </a:rPr>
              <a:t>万平方千米</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的东北虎豹国家公园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公园共划分出五大类功能区域</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其中要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求镇域安全保障区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临时</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随着东北虎豹国家公园的建设逐步</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实施撤村并屯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打通和恢复虎豹迁移廊道</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罗子沟镇人口规模</a:t>
            </a:r>
            <a:endParaRPr lang="en-US" altLang="zh-CN" sz="2000" dirty="0"/>
          </a:p>
        </p:txBody>
      </p:sp>
      <p:sp>
        <p:nvSpPr>
          <p:cNvPr id="4" name="QO_5_BD.145_2#e3e1c042c?htil=7&amp;pid=4e5f7b38a&amp;color=0,0,0&amp;vtp=1&amp;bt=1&amp;bbb=1&amp;hb=1&amp;hs=1">
            <a:extLst>
              <a:ext uri="{FF2B5EF4-FFF2-40B4-BE49-F238E27FC236}">
                <a16:creationId xmlns:a16="http://schemas.microsoft.com/office/drawing/2014/main" id="{323225DF-F812-50E4-571E-F71FE53CDA68}"/>
              </a:ext>
            </a:extLst>
          </p:cNvPr>
          <p:cNvSpPr/>
          <p:nvPr/>
        </p:nvSpPr>
        <p:spPr>
          <a:xfrm>
            <a:off x="722376" y="5436177"/>
            <a:ext cx="10752014" cy="843153"/>
          </a:xfrm>
          <a:prstGeom prst="rect">
            <a:avLst/>
          </a:prstGeom>
          <a:noFill/>
          <a:ln/>
        </p:spPr>
        <p:txBody>
          <a:bodyPr wrap="none" lIns="0" tIns="0" rIns="0" bIns="0" rtlCol="0" anchor="t"/>
          <a:lstStyle/>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较大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是著名的革命老区和产粮大镇</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被设计为东北虎豹国家公园的入口社区</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是典型的规划镇</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域安全保障区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固定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东北虎豹国家公园地理位置及功能区域划分如图所示</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151.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
        <p:nvSpPr>
          <p:cNvPr id="2" name="QO_6_BD.146_1#6acf8564a?pid=e3e1c042c&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（1）指出影响东北虎豹国家公园不同功能区划设置的因素。（6分）</a:t>
            </a:r>
            <a:endParaRPr lang="en-US" altLang="zh-CN" sz="2000" dirty="0"/>
          </a:p>
        </p:txBody>
      </p:sp>
      <p:sp>
        <p:nvSpPr>
          <p:cNvPr id="3" name="QO_6_AN.147_1#6acf8564a?vop=1&amp;pid=e3e1c042c&amp;color=0,0,0&amp;vtp=1&amp;bbb=1&amp;hb=1"/>
          <p:cNvSpPr/>
          <p:nvPr/>
        </p:nvSpPr>
        <p:spPr>
          <a:xfrm>
            <a:off x="722376" y="1435169"/>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东北虎豹目前主要分布和活动区、扩散迁移的方向；地理位置（国家交界</a:t>
            </a:r>
            <a:r>
              <a:rPr lang="en-US" altLang="zh-CN" sz="2000" b="1" i="0">
                <a:solidFill>
                  <a:srgbClr val="00B050"/>
                </a:solidFill>
                <a:latin typeface="微软雅黑" pitchFamily="34" charset="0"/>
                <a:ea typeface="微软雅黑" pitchFamily="34" charset="-122"/>
                <a:cs typeface="微软雅黑" pitchFamily="34" charset="-120"/>
              </a:rPr>
              <a:t>、距离东北虎豹</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主要分布区的远近</a:t>
            </a:r>
            <a:r>
              <a:rPr lang="en-US" altLang="zh-CN" sz="2000" b="1" i="0" dirty="0">
                <a:solidFill>
                  <a:srgbClr val="00B050"/>
                </a:solidFill>
                <a:latin typeface="微软雅黑" pitchFamily="34" charset="0"/>
                <a:ea typeface="微软雅黑" pitchFamily="34" charset="-122"/>
                <a:cs typeface="微软雅黑" pitchFamily="34" charset="-120"/>
              </a:rPr>
              <a:t>）；人口与聚落（数量、密度、产业）；森林分布（类型、</a:t>
            </a:r>
            <a:r>
              <a:rPr lang="en-US" altLang="zh-CN" sz="2000" b="1" i="0">
                <a:solidFill>
                  <a:srgbClr val="00B050"/>
                </a:solidFill>
                <a:latin typeface="微软雅黑" pitchFamily="34" charset="0"/>
                <a:ea typeface="微软雅黑" pitchFamily="34" charset="-122"/>
                <a:cs typeface="微软雅黑" pitchFamily="34" charset="-120"/>
              </a:rPr>
              <a:t>覆盖度）。</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任答三点得6分）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2.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p:sp>
        <p:nvSpPr>
          <p:cNvPr id="2" name="QO_6_AS.148_1#6acf8564a?vop=1&amp;pid=e3e1c042c&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本题考查影响区域划分的因素。根据材料信息可知</a:t>
            </a:r>
            <a:r>
              <a:rPr lang="en-US" altLang="zh-CN" sz="2000" b="0" i="0">
                <a:solidFill>
                  <a:srgbClr val="000000"/>
                </a:solidFill>
                <a:latin typeface="微软雅黑" pitchFamily="34" charset="0"/>
                <a:ea typeface="微软雅黑" pitchFamily="34" charset="-122"/>
                <a:cs typeface="微软雅黑" pitchFamily="34" charset="-120"/>
              </a:rPr>
              <a:t>,东北虎豹国家公园的核心保护区和恢复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扩散区面积大</a:t>
            </a:r>
            <a:r>
              <a:rPr lang="en-US" altLang="zh-CN" sz="2000" b="0" i="0" dirty="0">
                <a:solidFill>
                  <a:srgbClr val="000000"/>
                </a:solidFill>
                <a:latin typeface="微软雅黑" pitchFamily="34" charset="0"/>
                <a:ea typeface="微软雅黑" pitchFamily="34" charset="-122"/>
                <a:cs typeface="微软雅黑" pitchFamily="34" charset="-120"/>
              </a:rPr>
              <a:t>,可根据东北虎豹目前主要分布和活动区划分核心保护区</a:t>
            </a:r>
            <a:r>
              <a:rPr lang="en-US" altLang="zh-CN" sz="2000" b="0" i="0">
                <a:solidFill>
                  <a:srgbClr val="000000"/>
                </a:solidFill>
                <a:latin typeface="微软雅黑" pitchFamily="34" charset="0"/>
                <a:ea typeface="微软雅黑" pitchFamily="34" charset="-122"/>
                <a:cs typeface="微软雅黑" pitchFamily="34" charset="-120"/>
              </a:rPr>
              <a:t>,根据其扩散迁移方向划分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恢复扩散区</a:t>
            </a:r>
            <a:r>
              <a:rPr lang="en-US" altLang="zh-CN" sz="2000" b="0" i="0" dirty="0">
                <a:solidFill>
                  <a:srgbClr val="000000"/>
                </a:solidFill>
                <a:latin typeface="微软雅黑" pitchFamily="34" charset="0"/>
                <a:ea typeface="微软雅黑" pitchFamily="34" charset="-122"/>
                <a:cs typeface="微软雅黑" pitchFamily="34" charset="-120"/>
              </a:rPr>
              <a:t>。其中核心保护区主要分布在中、俄、朝三国边界附近,国家交界</a:t>
            </a:r>
            <a:r>
              <a:rPr lang="en-US" altLang="zh-CN" sz="2000" b="0" i="0">
                <a:solidFill>
                  <a:srgbClr val="000000"/>
                </a:solidFill>
                <a:latin typeface="微软雅黑" pitchFamily="34" charset="0"/>
                <a:ea typeface="微软雅黑" pitchFamily="34" charset="-122"/>
                <a:cs typeface="微软雅黑" pitchFamily="34" charset="-120"/>
              </a:rPr>
              <a:t>、距离东北虎豹主要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分布区的远近等是划分核心保护区的主要影响因素</a:t>
            </a:r>
            <a:r>
              <a:rPr lang="en-US" altLang="zh-CN" sz="2000" b="0" i="0" dirty="0">
                <a:solidFill>
                  <a:srgbClr val="000000"/>
                </a:solidFill>
                <a:latin typeface="微软雅黑" pitchFamily="34" charset="0"/>
                <a:ea typeface="微软雅黑" pitchFamily="34" charset="-122"/>
                <a:cs typeface="微软雅黑" pitchFamily="34" charset="-120"/>
              </a:rPr>
              <a:t>。人口、聚落的数量</a:t>
            </a:r>
            <a:r>
              <a:rPr lang="en-US" altLang="zh-CN" sz="2000" b="0" i="0">
                <a:solidFill>
                  <a:srgbClr val="000000"/>
                </a:solidFill>
                <a:latin typeface="微软雅黑" pitchFamily="34" charset="0"/>
                <a:ea typeface="微软雅黑" pitchFamily="34" charset="-122"/>
                <a:cs typeface="微软雅黑" pitchFamily="34" charset="-120"/>
              </a:rPr>
              <a:t>、密度和产业类型会影响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东北虎豹的分布</a:t>
            </a:r>
            <a:r>
              <a:rPr lang="en-US" altLang="zh-CN" sz="2000" b="0" i="0" dirty="0">
                <a:solidFill>
                  <a:srgbClr val="000000"/>
                </a:solidFill>
                <a:latin typeface="微软雅黑" pitchFamily="34" charset="0"/>
                <a:ea typeface="微软雅黑" pitchFamily="34" charset="-122"/>
                <a:cs typeface="微软雅黑" pitchFamily="34" charset="-120"/>
              </a:rPr>
              <a:t>,可根据人口与聚落的相关因素划分镇域安全保障区（临时</a:t>
            </a:r>
            <a:r>
              <a:rPr lang="en-US" altLang="zh-CN" sz="2000" b="0" i="0">
                <a:solidFill>
                  <a:srgbClr val="000000"/>
                </a:solidFill>
                <a:latin typeface="微软雅黑" pitchFamily="34" charset="0"/>
                <a:ea typeface="微软雅黑" pitchFamily="34" charset="-122"/>
                <a:cs typeface="微软雅黑" pitchFamily="34" charset="-120"/>
              </a:rPr>
              <a:t>）、镇域安全保障区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固定）等。另外,根据材料信息可知,东北虎和东北豹是红松针阔混交林的标志性物种</a:t>
            </a:r>
            <a:r>
              <a:rPr lang="en-US" altLang="zh-CN" sz="2000" b="0" i="0">
                <a:solidFill>
                  <a:srgbClr val="000000"/>
                </a:solidFill>
                <a:latin typeface="微软雅黑" pitchFamily="34" charset="0"/>
                <a:ea typeface="微软雅黑" pitchFamily="34" charset="-122"/>
                <a:cs typeface="微软雅黑" pitchFamily="34" charset="-120"/>
              </a:rPr>
              <a:t>,所以森林</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分布的类型以及覆盖度等也是不同功能区划设置应该考虑的因素</a:t>
            </a:r>
            <a:r>
              <a:rPr lang="en-US" altLang="zh-CN" sz="2000" b="0" i="0" dirty="0">
                <a:solidFill>
                  <a:srgbClr val="000000"/>
                </a:solidFill>
                <a:latin typeface="微软雅黑" pitchFamily="34" charset="0"/>
                <a:ea typeface="微软雅黑" pitchFamily="34" charset="-122"/>
                <a:cs typeface="微软雅黑" pitchFamily="34" charset="-120"/>
              </a:rPr>
              <a:t>。【影响因素类】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3.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sp>
        <p:nvSpPr>
          <p:cNvPr id="2" name="QO_6_BD.149_1#0f338acba?pid=e3e1c042c&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（2）分析罗子沟镇被设计为镇域安全保障区（固定）的区位条件。（6分）</a:t>
            </a:r>
            <a:endParaRPr lang="en-US" altLang="zh-CN" sz="2000" dirty="0"/>
          </a:p>
        </p:txBody>
      </p:sp>
      <p:sp>
        <p:nvSpPr>
          <p:cNvPr id="3" name="QO_6_AN.150_1#0f338acba?vop=1&amp;pid=e3e1c042c&amp;color=0,0,0&amp;vtp=1&amp;bbb=1&amp;hb=1"/>
          <p:cNvSpPr/>
          <p:nvPr/>
        </p:nvSpPr>
        <p:spPr>
          <a:xfrm>
            <a:off x="722376" y="1435169"/>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交通等基础设施完善；人口密度较大,人口迁移及易地再就业难度大；产粮大镇</a:t>
            </a:r>
            <a:r>
              <a:rPr lang="en-US" altLang="zh-CN" sz="2000" b="1" i="0">
                <a:solidFill>
                  <a:srgbClr val="00B050"/>
                </a:solidFill>
                <a:latin typeface="微软雅黑" pitchFamily="34" charset="0"/>
                <a:ea typeface="微软雅黑" pitchFamily="34" charset="-122"/>
                <a:cs typeface="微软雅黑" pitchFamily="34" charset="-120"/>
              </a:rPr>
              <a:t>,保障区域</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粮食安全</a:t>
            </a:r>
            <a:r>
              <a:rPr lang="en-US" altLang="zh-CN" sz="2000" b="1" i="0" dirty="0">
                <a:solidFill>
                  <a:srgbClr val="00B050"/>
                </a:solidFill>
                <a:latin typeface="微软雅黑" pitchFamily="34" charset="0"/>
                <a:ea typeface="微软雅黑" pitchFamily="34" charset="-122"/>
                <a:cs typeface="微软雅黑" pitchFamily="34" charset="-120"/>
              </a:rPr>
              <a:t>；革命老区,邻近公园核心区,可开发为公园入口社区,发展红色旅游、</a:t>
            </a:r>
            <a:r>
              <a:rPr lang="en-US" altLang="zh-CN" sz="2000" b="1" i="0">
                <a:solidFill>
                  <a:srgbClr val="00B050"/>
                </a:solidFill>
                <a:latin typeface="微软雅黑" pitchFamily="34" charset="0"/>
                <a:ea typeface="微软雅黑" pitchFamily="34" charset="-122"/>
                <a:cs typeface="微软雅黑" pitchFamily="34" charset="-120"/>
              </a:rPr>
              <a:t>生态旅游。</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任答三点得6分）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4.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sp>
        <p:nvSpPr>
          <p:cNvPr id="2" name="QO_6_AS.151_1#0f338acba?vop=1&amp;pid=e3e1c042c&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本题考查区位条件分析。根据材料信息可知,罗子沟镇人口规模较大</a:t>
            </a:r>
            <a:r>
              <a:rPr lang="en-US" altLang="zh-CN" sz="2000" b="0" i="0">
                <a:solidFill>
                  <a:srgbClr val="000000"/>
                </a:solidFill>
                <a:latin typeface="微软雅黑" pitchFamily="34" charset="0"/>
                <a:ea typeface="微软雅黑" pitchFamily="34" charset="-122"/>
                <a:cs typeface="微软雅黑" pitchFamily="34" charset="-120"/>
              </a:rPr>
              <a:t>,是著名的革命老区和产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粮大镇</a:t>
            </a:r>
            <a:r>
              <a:rPr lang="en-US" altLang="zh-CN" sz="2000" b="0" i="0" dirty="0">
                <a:solidFill>
                  <a:srgbClr val="000000"/>
                </a:solidFill>
                <a:latin typeface="微软雅黑" pitchFamily="34" charset="0"/>
                <a:ea typeface="微软雅黑" pitchFamily="34" charset="-122"/>
                <a:cs typeface="微软雅黑" pitchFamily="34" charset="-120"/>
              </a:rPr>
              <a:t>,其人口密度大,人口迁移和异地再就业的难度大。同时,也是产粮大镇</a:t>
            </a:r>
            <a:r>
              <a:rPr lang="en-US" altLang="zh-CN" sz="2000" b="0" i="0">
                <a:solidFill>
                  <a:srgbClr val="000000"/>
                </a:solidFill>
                <a:latin typeface="微软雅黑" pitchFamily="34" charset="0"/>
                <a:ea typeface="微软雅黑" pitchFamily="34" charset="-122"/>
                <a:cs typeface="微软雅黑" pitchFamily="34" charset="-120"/>
              </a:rPr>
              <a:t>,划分为镇域安全保障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a:t>
            </a:r>
            <a:r>
              <a:rPr lang="en-US" altLang="zh-CN" sz="2000" b="0" i="0" dirty="0">
                <a:solidFill>
                  <a:srgbClr val="000000"/>
                </a:solidFill>
                <a:latin typeface="微软雅黑" pitchFamily="34" charset="0"/>
                <a:ea typeface="微软雅黑" pitchFamily="34" charset="-122"/>
                <a:cs typeface="微软雅黑" pitchFamily="34" charset="-120"/>
              </a:rPr>
              <a:t>（固定）有利于保障区域粮食安全。根据图示信息可知,罗子沟镇交通等基础设施完善</a:t>
            </a:r>
            <a:r>
              <a:rPr lang="en-US" altLang="zh-CN" sz="2000" b="0" i="0">
                <a:solidFill>
                  <a:srgbClr val="000000"/>
                </a:solidFill>
                <a:latin typeface="微软雅黑" pitchFamily="34" charset="0"/>
                <a:ea typeface="微软雅黑" pitchFamily="34" charset="-122"/>
                <a:cs typeface="微软雅黑" pitchFamily="34" charset="-120"/>
              </a:rPr>
              <a:t>。罗子沟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镇被设计为公园的入口社区</a:t>
            </a:r>
            <a:r>
              <a:rPr lang="en-US" altLang="zh-CN" sz="2000" b="0" i="0" dirty="0">
                <a:solidFill>
                  <a:srgbClr val="000000"/>
                </a:solidFill>
                <a:latin typeface="微软雅黑" pitchFamily="34" charset="0"/>
                <a:ea typeface="微软雅黑" pitchFamily="34" charset="-122"/>
                <a:cs typeface="微软雅黑" pitchFamily="34" charset="-120"/>
              </a:rPr>
              <a:t>,罗子沟镇邻近核心保护区和恢复扩散区</a:t>
            </a:r>
            <a:r>
              <a:rPr lang="en-US" altLang="zh-CN" sz="2000" b="0" i="0">
                <a:solidFill>
                  <a:srgbClr val="000000"/>
                </a:solidFill>
                <a:latin typeface="微软雅黑" pitchFamily="34" charset="0"/>
                <a:ea typeface="微软雅黑" pitchFamily="34" charset="-122"/>
                <a:cs typeface="微软雅黑" pitchFamily="34" charset="-120"/>
              </a:rPr>
              <a:t>,依托公园入口社区可发展红</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色旅游和生态旅游等</a:t>
            </a:r>
            <a:r>
              <a:rPr lang="en-US" altLang="zh-CN" sz="2000" b="0" i="0" dirty="0">
                <a:solidFill>
                  <a:srgbClr val="000000"/>
                </a:solidFill>
                <a:latin typeface="微软雅黑" pitchFamily="34" charset="0"/>
                <a:ea typeface="微软雅黑" pitchFamily="34" charset="-122"/>
                <a:cs typeface="微软雅黑"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5.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p:sp>
        <p:nvSpPr>
          <p:cNvPr id="2" name="QO_6_BD.152_1#759164a92?pid=e3e1c042c&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（3）为保障东北虎豹未来扩散环境的安全和稳定，分析镇域安全保障区（临时</a:t>
            </a:r>
            <a:r>
              <a:rPr lang="en-US" altLang="zh-CN" sz="2000" b="0" i="0">
                <a:solidFill>
                  <a:srgbClr val="000000"/>
                </a:solidFill>
                <a:latin typeface="微软雅黑" pitchFamily="34" charset="0"/>
                <a:ea typeface="微软雅黑" pitchFamily="34" charset="-122"/>
                <a:cs typeface="微软雅黑" pitchFamily="34" charset="-120"/>
              </a:rPr>
              <a:t>）及恢复扩散区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应采取的措施</a:t>
            </a:r>
            <a:r>
              <a:rPr lang="en-US" altLang="zh-CN" sz="2000" b="0" i="0" dirty="0">
                <a:solidFill>
                  <a:srgbClr val="000000"/>
                </a:solidFill>
                <a:latin typeface="微软雅黑" pitchFamily="34" charset="0"/>
                <a:ea typeface="微软雅黑" pitchFamily="34" charset="-122"/>
                <a:cs typeface="微软雅黑" pitchFamily="34" charset="-120"/>
              </a:rPr>
              <a:t>。（8分）</a:t>
            </a:r>
            <a:endParaRPr lang="en-US" altLang="zh-CN" sz="2000" dirty="0"/>
          </a:p>
        </p:txBody>
      </p:sp>
      <p:sp>
        <p:nvSpPr>
          <p:cNvPr id="3" name="QO_6_AN.153_1#759164a92?vop=1&amp;pid=e3e1c042c&amp;color=0,0,0&amp;vtp=1&amp;bbb=1&amp;hb=1"/>
          <p:cNvSpPr/>
          <p:nvPr/>
        </p:nvSpPr>
        <p:spPr>
          <a:xfrm>
            <a:off x="722376" y="1882844"/>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降低区内人类活动强度,逐步实施人口迁离；引导区内人口再就业,</a:t>
            </a:r>
            <a:r>
              <a:rPr lang="en-US" altLang="zh-CN" sz="2000" b="1" i="0">
                <a:solidFill>
                  <a:srgbClr val="00B050"/>
                </a:solidFill>
                <a:latin typeface="微软雅黑" pitchFamily="34" charset="0"/>
                <a:ea typeface="微软雅黑" pitchFamily="34" charset="-122"/>
                <a:cs typeface="微软雅黑" pitchFamily="34" charset="-120"/>
              </a:rPr>
              <a:t>减轻对区内生态的破坏；</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打通东北虎豹迁移廊道</a:t>
            </a:r>
            <a:r>
              <a:rPr lang="en-US" altLang="zh-CN" sz="2000" b="1" i="0" dirty="0">
                <a:solidFill>
                  <a:srgbClr val="00B050"/>
                </a:solidFill>
                <a:latin typeface="微软雅黑" pitchFamily="34" charset="0"/>
                <a:ea typeface="微软雅黑" pitchFamily="34" charset="-122"/>
                <a:cs typeface="微软雅黑" pitchFamily="34" charset="-120"/>
              </a:rPr>
              <a:t>；逐步恢复天然林地,稳定以红松针阔混交林为主的森林结构</a:t>
            </a:r>
            <a:r>
              <a:rPr lang="en-US" altLang="zh-CN" sz="2000" b="1" i="0">
                <a:solidFill>
                  <a:srgbClr val="00B050"/>
                </a:solidFill>
                <a:latin typeface="微软雅黑" pitchFamily="34" charset="0"/>
                <a:ea typeface="微软雅黑" pitchFamily="34" charset="-122"/>
                <a:cs typeface="微软雅黑" pitchFamily="34" charset="-120"/>
              </a:rPr>
              <a:t>；禁止并严厉</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打击偷猎盗猎等活动</a:t>
            </a:r>
            <a:r>
              <a:rPr lang="en-US" altLang="zh-CN" sz="2000" b="1" i="0" dirty="0">
                <a:solidFill>
                  <a:srgbClr val="00B050"/>
                </a:solidFill>
                <a:latin typeface="微软雅黑" pitchFamily="34" charset="0"/>
                <a:ea typeface="微软雅黑" pitchFamily="34" charset="-122"/>
                <a:cs typeface="微软雅黑" pitchFamily="34" charset="-120"/>
              </a:rPr>
              <a:t>。（任答四点得8分）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6.xml><?xml version="1.0" encoding="utf-8"?>
<p:sld xmlns:a="http://schemas.openxmlformats.org/drawingml/2006/main" xmlns:r="http://schemas.openxmlformats.org/officeDocument/2006/relationships" xmlns:p="http://schemas.openxmlformats.org/presentationml/2006/main">
  <p:cSld name="Slide 113&amp;si=113">
    <p:spTree>
      <p:nvGrpSpPr>
        <p:cNvPr id="1" name=""/>
        <p:cNvGrpSpPr/>
        <p:nvPr/>
      </p:nvGrpSpPr>
      <p:grpSpPr>
        <a:xfrm>
          <a:off x="0" y="0"/>
          <a:ext cx="0" cy="0"/>
          <a:chOff x="0" y="0"/>
          <a:chExt cx="0" cy="0"/>
        </a:xfrm>
      </p:grpSpPr>
      <p:sp>
        <p:nvSpPr>
          <p:cNvPr id="2" name="QO_6_AS.154_1#759164a92?vop=1&amp;pid=e3e1c042c&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本题考查区域环境对人类活动的影响。根据材料信息可知</a:t>
            </a:r>
            <a:r>
              <a:rPr lang="en-US" altLang="zh-CN" sz="2000" b="0" i="0">
                <a:solidFill>
                  <a:srgbClr val="000000"/>
                </a:solidFill>
                <a:latin typeface="微软雅黑" pitchFamily="34" charset="0"/>
                <a:ea typeface="微软雅黑" pitchFamily="34" charset="-122"/>
                <a:cs typeface="微软雅黑" pitchFamily="34" charset="-120"/>
              </a:rPr>
              <a:t>,东北虎和东北豹是红松针阔混交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林的标志性物种</a:t>
            </a:r>
            <a:r>
              <a:rPr lang="en-US" altLang="zh-CN" sz="2000" b="0" i="0" dirty="0">
                <a:solidFill>
                  <a:srgbClr val="000000"/>
                </a:solidFill>
                <a:latin typeface="微软雅黑" pitchFamily="34" charset="0"/>
                <a:ea typeface="微软雅黑" pitchFamily="34" charset="-122"/>
                <a:cs typeface="微软雅黑" pitchFamily="34" charset="-120"/>
              </a:rPr>
              <a:t>,由于历史上森林过度采伐、经济林种植、土地开垦、</a:t>
            </a:r>
            <a:r>
              <a:rPr lang="en-US" altLang="zh-CN" sz="2000" b="0" i="0">
                <a:solidFill>
                  <a:srgbClr val="000000"/>
                </a:solidFill>
                <a:latin typeface="微软雅黑" pitchFamily="34" charset="0"/>
                <a:ea typeface="微软雅黑" pitchFamily="34" charset="-122"/>
                <a:cs typeface="微软雅黑" pitchFamily="34" charset="-120"/>
              </a:rPr>
              <a:t>开矿采矿和偷猎盗猎等原因,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种群数量急剧下降</a:t>
            </a:r>
            <a:r>
              <a:rPr lang="en-US" altLang="zh-CN" sz="2000" b="0" i="0" dirty="0">
                <a:solidFill>
                  <a:srgbClr val="000000"/>
                </a:solidFill>
                <a:latin typeface="微软雅黑" pitchFamily="34" charset="0"/>
                <a:ea typeface="微软雅黑" pitchFamily="34" charset="-122"/>
                <a:cs typeface="微软雅黑" pitchFamily="34" charset="-120"/>
              </a:rPr>
              <a:t>,所以对于镇域保障区（临时）以及恢复扩散区而言,</a:t>
            </a:r>
            <a:r>
              <a:rPr lang="en-US" altLang="zh-CN" sz="2000" b="0" i="0">
                <a:solidFill>
                  <a:srgbClr val="000000"/>
                </a:solidFill>
                <a:latin typeface="微软雅黑" pitchFamily="34" charset="0"/>
                <a:ea typeface="微软雅黑" pitchFamily="34" charset="-122"/>
                <a:cs typeface="微软雅黑" pitchFamily="34" charset="-120"/>
              </a:rPr>
              <a:t>应降低区内人类活动强度,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对区域人口进行逐步搬迁安置</a:t>
            </a:r>
            <a:r>
              <a:rPr lang="en-US" altLang="zh-CN" sz="2000" b="0" i="0" dirty="0">
                <a:solidFill>
                  <a:srgbClr val="000000"/>
                </a:solidFill>
                <a:latin typeface="微软雅黑" pitchFamily="34" charset="0"/>
                <a:ea typeface="微软雅黑" pitchFamily="34" charset="-122"/>
                <a:cs typeface="微软雅黑" pitchFamily="34" charset="-120"/>
              </a:rPr>
              <a:t>,引导区内人口再就业,从而减轻对区内生态环境的破坏</a:t>
            </a:r>
            <a:r>
              <a:rPr lang="en-US" altLang="zh-CN" sz="2000" b="0" i="0">
                <a:solidFill>
                  <a:srgbClr val="000000"/>
                </a:solidFill>
                <a:latin typeface="微软雅黑" pitchFamily="34" charset="0"/>
                <a:ea typeface="微软雅黑" pitchFamily="34" charset="-122"/>
                <a:cs typeface="微软雅黑" pitchFamily="34" charset="-120"/>
              </a:rPr>
              <a:t>,减轻保护区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内森林的采伐以及经济林种植</a:t>
            </a:r>
            <a:r>
              <a:rPr lang="en-US" altLang="zh-CN" sz="2000" b="0" i="0" dirty="0">
                <a:solidFill>
                  <a:srgbClr val="000000"/>
                </a:solidFill>
                <a:latin typeface="微软雅黑" pitchFamily="34" charset="0"/>
                <a:ea typeface="微软雅黑" pitchFamily="34" charset="-122"/>
                <a:cs typeface="微软雅黑" pitchFamily="34" charset="-120"/>
              </a:rPr>
              <a:t>,逐步恢复天然林地,稳定以红松针阔混交林为主的森林结构</a:t>
            </a:r>
            <a:r>
              <a:rPr lang="en-US" altLang="zh-CN" sz="2000" b="0" i="0">
                <a:solidFill>
                  <a:srgbClr val="000000"/>
                </a:solidFill>
                <a:latin typeface="微软雅黑" pitchFamily="34" charset="0"/>
                <a:ea typeface="微软雅黑" pitchFamily="34" charset="-122"/>
                <a:cs typeface="微软雅黑" pitchFamily="34" charset="-120"/>
              </a:rPr>
              <a:t>,为东北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虎豹的生存提供天然环境</a:t>
            </a:r>
            <a:r>
              <a:rPr lang="en-US" altLang="zh-CN" sz="2000" b="0" i="0" dirty="0">
                <a:solidFill>
                  <a:srgbClr val="000000"/>
                </a:solidFill>
                <a:latin typeface="微软雅黑" pitchFamily="34" charset="0"/>
                <a:ea typeface="微软雅黑" pitchFamily="34" charset="-122"/>
                <a:cs typeface="微软雅黑" pitchFamily="34" charset="-120"/>
              </a:rPr>
              <a:t>。同时,逐步实施撤村并屯,逐步打通和恢复虎豹迁移廊道。另外</a:t>
            </a:r>
            <a:r>
              <a:rPr lang="en-US" altLang="zh-CN" sz="2000" b="0" i="0">
                <a:solidFill>
                  <a:srgbClr val="000000"/>
                </a:solidFill>
                <a:latin typeface="微软雅黑" pitchFamily="34" charset="0"/>
                <a:ea typeface="微软雅黑" pitchFamily="34" charset="-122"/>
                <a:cs typeface="微软雅黑" pitchFamily="34" charset="-120"/>
              </a:rPr>
              <a:t>,还需要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禁止并严厉打击偷猎盗猎等不法活动</a:t>
            </a:r>
            <a:r>
              <a:rPr lang="en-US" altLang="zh-CN" sz="2000" b="0" i="0" dirty="0">
                <a:solidFill>
                  <a:srgbClr val="000000"/>
                </a:solidFill>
                <a:latin typeface="微软雅黑" pitchFamily="34" charset="0"/>
                <a:ea typeface="微软雅黑" pitchFamily="34" charset="-122"/>
                <a:cs typeface="微软雅黑" pitchFamily="34" charset="-120"/>
              </a:rPr>
              <a:t>。【建议措施类】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7.xml><?xml version="1.0" encoding="utf-8"?>
<p:sld xmlns:a="http://schemas.openxmlformats.org/drawingml/2006/main" xmlns:r="http://schemas.openxmlformats.org/officeDocument/2006/relationships" xmlns:p="http://schemas.openxmlformats.org/presentationml/2006/main">
  <p:cSld name="Slide 114&amp;si=114">
    <p:spTree>
      <p:nvGrpSpPr>
        <p:cNvPr id="1" name=""/>
        <p:cNvGrpSpPr/>
        <p:nvPr/>
      </p:nvGrpSpPr>
      <p:grpSpPr>
        <a:xfrm>
          <a:off x="0" y="0"/>
          <a:ext cx="0" cy="0"/>
          <a:chOff x="0" y="0"/>
          <a:chExt cx="0" cy="0"/>
        </a:xfrm>
      </p:grpSpPr>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7_AS.14_1#39b789bcf?vop=1&amp;pid=8107e393c&amp;color=0,0,0&amp;vtp=1&amp;bt=1&amp;bbb=1&amp;hb=1"/>
          <p:cNvSpPr/>
          <p:nvPr/>
        </p:nvSpPr>
        <p:spPr>
          <a:xfrm>
            <a:off x="722376" y="972000"/>
            <a:ext cx="10753344" cy="13902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本题考查区域的划分标准。图中划分区域的大小能指示土地面积的大小和土地资源的多少</a:t>
            </a:r>
            <a:r>
              <a:rPr lang="en-US" altLang="zh-CN" sz="2000" b="0" i="0" dirty="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B正确；不能反映人口数量的多少和经济规模的大小，A、C错误；未给出矿产资源的分布，无法</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指示矿产资源的多少，D错误</a:t>
            </a:r>
            <a:r>
              <a:rPr lang="en-US" altLang="zh-CN" sz="2000" b="0" i="0" dirty="0" smtClean="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4_1#39b789bcf?vop=1&amp;pid=8107e393c&amp;color=0,0,0&amp;vtp=1&amp;bt=1&amp;bbb=1&amp;hb=1"/>
          <p:cNvSpPr/>
          <p:nvPr/>
        </p:nvSpPr>
        <p:spPr>
          <a:xfrm>
            <a:off x="722376" y="972000"/>
            <a:ext cx="10753344" cy="920300"/>
          </a:xfrm>
          <a:prstGeom prst="rect">
            <a:avLst/>
          </a:prstGeom>
          <a:noFill/>
          <a:ln/>
        </p:spPr>
        <p:txBody>
          <a:bodyPr wrap="none" lIns="0" tIns="0" rIns="0" bIns="0" rtlCol="0" anchor="t"/>
          <a:lstStyle/>
          <a:p>
            <a:pPr latinLnBrk="1">
              <a:lnSpc>
                <a:spcPts val="3700"/>
              </a:lnSpc>
            </a:pPr>
            <a:r>
              <a:rPr lang="en-US" altLang="zh-CN" sz="2000" b="0" i="0" dirty="0" err="1" smtClean="0">
                <a:solidFill>
                  <a:srgbClr val="000000"/>
                </a:solidFill>
                <a:latin typeface="微软雅黑" pitchFamily="34" charset="0"/>
                <a:ea typeface="微软雅黑" pitchFamily="34" charset="-122"/>
                <a:cs typeface="微软雅黑" pitchFamily="34" charset="-120"/>
              </a:rPr>
              <a:t>快解</a:t>
            </a:r>
            <a:r>
              <a:rPr lang="en-US" altLang="zh-CN" sz="2000" b="0" i="0" dirty="0" smtClean="0">
                <a:solidFill>
                  <a:srgbClr val="000000"/>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人口数量与区域面积无直接关系，经济规模取决于经济发展水平，非区域面积，矿产资源</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err="1">
                <a:solidFill>
                  <a:srgbClr val="000000"/>
                </a:solidFill>
                <a:latin typeface="微软雅黑" pitchFamily="34" charset="0"/>
                <a:ea typeface="微软雅黑" pitchFamily="34" charset="-122"/>
                <a:cs typeface="微软雅黑" pitchFamily="34" charset="-120"/>
              </a:rPr>
              <a:t>数量与行政区划分标准无关，区域面积大小直接反映土地资源总量，利用排除法可快速选出B项</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extLst>
      <p:ext uri="{BB962C8B-B14F-4D97-AF65-F5344CB8AC3E}">
        <p14:creationId xmlns:p14="http://schemas.microsoft.com/office/powerpoint/2010/main" val="15146680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6020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pic>
        <p:nvPicPr>
          <p:cNvPr id="2" name="QM_6_BD.15_1#bbc3ea483?htil=1&amp;pid=cfd68b1e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83517" y="1026864"/>
            <a:ext cx="4251960" cy="31455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5_2#bbc3ea483?htil=1&amp;pid=cfd68b1e7&amp;color=0,0,0&amp;vtp=1&amp;bt=1&amp;bbb=1&amp;hb=1"/>
          <p:cNvSpPr/>
          <p:nvPr/>
        </p:nvSpPr>
        <p:spPr>
          <a:xfrm>
            <a:off x="722376" y="972000"/>
            <a:ext cx="6373368"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［云南文山一中2025高二期末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有学者将海南岛划分为五</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大干湿区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16_1#d0c10792a?htil=1&amp;pid=bbc3ea483&amp;color=0,0,0&amp;vtp=1&amp;bbb=1"/>
          <p:cNvSpPr/>
          <p:nvPr/>
        </p:nvSpPr>
        <p:spPr>
          <a:xfrm>
            <a:off x="722376" y="1869255"/>
            <a:ext cx="6373368"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海南岛五大干湿区划分依据的主要指标最可能是(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16_2#d0c10792a.choices?htil=1&amp;pid=bbc3ea483&amp;color=0,0,0&amp;vtp=1&amp;bbb=1&amp;hb=1"/>
          <p:cNvSpPr/>
          <p:nvPr/>
        </p:nvSpPr>
        <p:spPr>
          <a:xfrm>
            <a:off x="722376" y="2332043"/>
            <a:ext cx="6373368" cy="1783334"/>
          </a:xfrm>
          <a:prstGeom prst="rect">
            <a:avLst/>
          </a:prstGeom>
          <a:noFill/>
          <a:ln/>
        </p:spPr>
        <p:txBody>
          <a:bodyPr wrap="none" lIns="0" tIns="0" rIns="0" bIns="0" rtlCol="0" anchor="t"/>
          <a:lstStyle/>
          <a:p>
            <a:pPr latinLnBrk="1">
              <a:lnSpc>
                <a:spcPts val="3600"/>
              </a:lnSpc>
              <a:tabLst>
                <a:tab pos="5483957" algn="l"/>
              </a:tabLst>
            </a:pPr>
            <a:r>
              <a:rPr lang="en-US" altLang="zh-CN" sz="2000" b="0" i="0" dirty="0" err="1">
                <a:solidFill>
                  <a:srgbClr val="000000"/>
                </a:solidFill>
                <a:latin typeface="微软雅黑" pitchFamily="34" charset="0"/>
                <a:ea typeface="微软雅黑" pitchFamily="34" charset="-122"/>
                <a:cs typeface="微软雅黑" pitchFamily="34" charset="-120"/>
              </a:rPr>
              <a:t>A.气候类型</a:t>
            </a:r>
            <a:r>
              <a:rPr lang="en-US" altLang="zh-CN" sz="2000" b="0" i="0" spc="-10300" dirty="0">
                <a:solidFill>
                  <a:srgbClr val="000000"/>
                </a:solidFill>
                <a:latin typeface="SimSun" pitchFamily="34" charset="0"/>
                <a:ea typeface="SimSun" pitchFamily="34" charset="-122"/>
                <a:cs typeface="SimSun" pitchFamily="34" charset="-120"/>
              </a:rPr>
              <a:t>	</a:t>
            </a:r>
            <a:endParaRPr lang="en-US" altLang="zh-CN" sz="2000" b="0" i="0" spc="-10300" dirty="0" smtClean="0">
              <a:solidFill>
                <a:srgbClr val="000000"/>
              </a:solidFill>
              <a:latin typeface="SimSun" pitchFamily="34" charset="0"/>
              <a:ea typeface="SimSun" pitchFamily="34" charset="-122"/>
              <a:cs typeface="SimSun" pitchFamily="34" charset="-120"/>
            </a:endParaRPr>
          </a:p>
          <a:p>
            <a:pPr latinLnBrk="1">
              <a:lnSpc>
                <a:spcPts val="3600"/>
              </a:lnSpc>
              <a:tabLst>
                <a:tab pos="5483957" algn="l"/>
              </a:tabLst>
            </a:pPr>
            <a:r>
              <a:rPr lang="en-US" altLang="zh-CN" sz="2000" b="0" i="0" dirty="0" err="1" smtClean="0">
                <a:solidFill>
                  <a:srgbClr val="000000"/>
                </a:solidFill>
                <a:latin typeface="微软雅黑" pitchFamily="34" charset="0"/>
                <a:ea typeface="微软雅黑" pitchFamily="34" charset="-122"/>
                <a:cs typeface="微软雅黑" pitchFamily="34" charset="-120"/>
              </a:rPr>
              <a:t>B</a:t>
            </a:r>
            <a:r>
              <a:rPr lang="en-US" altLang="zh-CN" sz="2000" b="0" i="0" dirty="0" err="1">
                <a:solidFill>
                  <a:srgbClr val="000000"/>
                </a:solidFill>
                <a:latin typeface="微软雅黑" pitchFamily="34" charset="0"/>
                <a:ea typeface="微软雅黑" pitchFamily="34" charset="-122"/>
                <a:cs typeface="微软雅黑" pitchFamily="34" charset="-120"/>
              </a:rPr>
              <a:t>.</a:t>
            </a:r>
            <a:r>
              <a:rPr lang="en-US" altLang="zh-CN" sz="2000" b="0" i="0" dirty="0" err="1" smtClean="0">
                <a:solidFill>
                  <a:srgbClr val="000000"/>
                </a:solidFill>
                <a:latin typeface="微软雅黑" pitchFamily="34" charset="0"/>
                <a:ea typeface="微软雅黑" pitchFamily="34" charset="-122"/>
                <a:cs typeface="微软雅黑" pitchFamily="34" charset="-120"/>
              </a:rPr>
              <a:t>降水与蒸发</a:t>
            </a:r>
            <a:endParaRPr lang="en-US" altLang="zh-CN" sz="2000" dirty="0"/>
          </a:p>
          <a:p>
            <a:pPr latinLnBrk="1">
              <a:lnSpc>
                <a:spcPts val="3700"/>
              </a:lnSpc>
              <a:tabLst>
                <a:tab pos="5483957" algn="l"/>
              </a:tabLst>
            </a:pPr>
            <a:r>
              <a:rPr lang="en-US" altLang="zh-CN" sz="2000" b="0" i="0" dirty="0" err="1">
                <a:solidFill>
                  <a:srgbClr val="000000"/>
                </a:solidFill>
                <a:latin typeface="微软雅黑" pitchFamily="34" charset="0"/>
                <a:ea typeface="微软雅黑" pitchFamily="34" charset="-122"/>
                <a:cs typeface="微软雅黑" pitchFamily="34" charset="-120"/>
              </a:rPr>
              <a:t>C.地形与地貌</a:t>
            </a:r>
            <a:r>
              <a:rPr lang="en-US" altLang="zh-CN" sz="2000" b="0" i="0" spc="-10300" dirty="0">
                <a:solidFill>
                  <a:srgbClr val="000000"/>
                </a:solidFill>
                <a:latin typeface="SimSun" pitchFamily="34" charset="0"/>
                <a:ea typeface="SimSun" pitchFamily="34" charset="-122"/>
                <a:cs typeface="SimSun" pitchFamily="34" charset="-120"/>
              </a:rPr>
              <a:t>	</a:t>
            </a:r>
            <a:endParaRPr lang="en-US" altLang="zh-CN" sz="2000" b="0" i="0" spc="-10300" dirty="0" smtClean="0">
              <a:solidFill>
                <a:srgbClr val="000000"/>
              </a:solidFill>
              <a:latin typeface="SimSun" pitchFamily="34" charset="0"/>
              <a:ea typeface="SimSun" pitchFamily="34" charset="-122"/>
              <a:cs typeface="SimSun" pitchFamily="34" charset="-120"/>
            </a:endParaRPr>
          </a:p>
          <a:p>
            <a:pPr latinLnBrk="1">
              <a:lnSpc>
                <a:spcPts val="3700"/>
              </a:lnSpc>
              <a:tabLst>
                <a:tab pos="5483957" algn="l"/>
              </a:tabLst>
            </a:pPr>
            <a:r>
              <a:rPr lang="en-US" altLang="zh-CN" sz="2000" b="0" i="0" dirty="0" err="1" smtClean="0">
                <a:solidFill>
                  <a:srgbClr val="000000"/>
                </a:solidFill>
                <a:latin typeface="微软雅黑" pitchFamily="34" charset="0"/>
                <a:ea typeface="微软雅黑" pitchFamily="34" charset="-122"/>
                <a:cs typeface="微软雅黑" pitchFamily="34" charset="-120"/>
              </a:rPr>
              <a:t>D</a:t>
            </a:r>
            <a:r>
              <a:rPr lang="en-US" altLang="zh-CN" sz="2000" b="0" i="0" dirty="0" err="1">
                <a:solidFill>
                  <a:srgbClr val="000000"/>
                </a:solidFill>
                <a:latin typeface="微软雅黑" pitchFamily="34" charset="0"/>
                <a:ea typeface="微软雅黑" pitchFamily="34" charset="-122"/>
                <a:cs typeface="微软雅黑" pitchFamily="34" charset="-120"/>
              </a:rPr>
              <a:t>.</a:t>
            </a:r>
            <a:r>
              <a:rPr lang="en-US" altLang="zh-CN" sz="2000" b="0" i="0" dirty="0" err="1" smtClean="0">
                <a:solidFill>
                  <a:srgbClr val="000000"/>
                </a:solidFill>
                <a:latin typeface="微软雅黑" pitchFamily="34" charset="0"/>
                <a:ea typeface="微软雅黑" pitchFamily="34" charset="-122"/>
                <a:cs typeface="微软雅黑" pitchFamily="34" charset="-120"/>
              </a:rPr>
              <a:t>植被与土壤</a:t>
            </a:r>
            <a:endParaRPr lang="en-US" altLang="zh-CN" sz="2000" dirty="0"/>
          </a:p>
        </p:txBody>
      </p:sp>
      <p:sp>
        <p:nvSpPr>
          <p:cNvPr id="6" name="QC_7_AN.17_1#d0c10792a.bracket?pid=bbc3ea483&amp;color=0,0,0&amp;vpa=5&amp;vtp=1"/>
          <p:cNvSpPr/>
          <p:nvPr/>
        </p:nvSpPr>
        <p:spPr>
          <a:xfrm>
            <a:off x="6467539" y="186925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699012ac1.fixed?pid=10a6ef475&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2_BD#699012ac1.fixed?pid=10a6ef475&amp;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认识区域</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8_1#d0c10792a?vop=1&amp;pid=bbc3ea483&amp;color=0,0,0&amp;mp=1&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本题考查区域划分的依据。海南岛属于热带季风气候，气候类型差别不大，A错误</a:t>
            </a:r>
            <a:r>
              <a:rPr lang="en-US" altLang="zh-CN" sz="2000" b="0" i="0">
                <a:solidFill>
                  <a:srgbClr val="000000"/>
                </a:solidFill>
                <a:latin typeface="微软雅黑" pitchFamily="34" charset="0"/>
                <a:ea typeface="微软雅黑" pitchFamily="34" charset="-122"/>
                <a:cs typeface="微软雅黑" pitchFamily="34" charset="-120"/>
              </a:rPr>
              <a:t>。图中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五大干湿区差异主要表现在干湿度的不同上</a:t>
            </a:r>
            <a:r>
              <a:rPr lang="en-US" altLang="zh-CN" sz="2000" b="0" i="0" dirty="0">
                <a:solidFill>
                  <a:srgbClr val="000000"/>
                </a:solidFill>
                <a:latin typeface="微软雅黑" pitchFamily="34" charset="0"/>
                <a:ea typeface="微软雅黑" pitchFamily="34" charset="-122"/>
                <a:cs typeface="微软雅黑" pitchFamily="34" charset="-120"/>
              </a:rPr>
              <a:t>，受地形地貌等因素的影响，</a:t>
            </a:r>
            <a:r>
              <a:rPr lang="en-US" altLang="zh-CN" sz="2000" b="0" i="0">
                <a:solidFill>
                  <a:srgbClr val="000000"/>
                </a:solidFill>
                <a:latin typeface="微软雅黑" pitchFamily="34" charset="0"/>
                <a:ea typeface="微软雅黑" pitchFamily="34" charset="-122"/>
                <a:cs typeface="微软雅黑" pitchFamily="34" charset="-120"/>
              </a:rPr>
              <a:t>海南岛各地降水量不一，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东北部及中部降水较多</a:t>
            </a:r>
            <a:r>
              <a:rPr lang="en-US" altLang="zh-CN" sz="2000" b="0" i="0" dirty="0">
                <a:solidFill>
                  <a:srgbClr val="000000"/>
                </a:solidFill>
                <a:latin typeface="微软雅黑" pitchFamily="34" charset="0"/>
                <a:ea typeface="微软雅黑" pitchFamily="34" charset="-122"/>
                <a:cs typeface="微软雅黑" pitchFamily="34" charset="-120"/>
              </a:rPr>
              <a:t>，西部及南部降水较少，蒸发量大，B正确。海南岛地形是中间高</a:t>
            </a:r>
            <a:r>
              <a:rPr lang="en-US" altLang="zh-CN" sz="2000" b="0" i="0">
                <a:solidFill>
                  <a:srgbClr val="000000"/>
                </a:solidFill>
                <a:latin typeface="微软雅黑" pitchFamily="34" charset="0"/>
                <a:ea typeface="微软雅黑" pitchFamily="34" charset="-122"/>
                <a:cs typeface="微软雅黑" pitchFamily="34" charset="-120"/>
              </a:rPr>
              <a:t>、四周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，图中干湿区划分不呈现此特征，C错误。植被与土壤是气候等因素作用的结果</a:t>
            </a:r>
            <a:r>
              <a:rPr lang="en-US" altLang="zh-CN" sz="2000" b="0" i="0">
                <a:solidFill>
                  <a:srgbClr val="000000"/>
                </a:solidFill>
                <a:latin typeface="微软雅黑" pitchFamily="34" charset="0"/>
                <a:ea typeface="微软雅黑" pitchFamily="34" charset="-122"/>
                <a:cs typeface="微软雅黑" pitchFamily="34" charset="-120"/>
              </a:rPr>
              <a:t>，而非划分干</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湿区的依据</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965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BD.19_1#91b565fa0?pid=bbc3ea48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下列关于图示区域的说法正确的是(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0_1#91b565fa0.bracket?pid=bbc3ea483&amp;color=0,0,0&amp;vpa=6&amp;vtp=1"/>
          <p:cNvSpPr/>
          <p:nvPr/>
        </p:nvSpPr>
        <p:spPr>
          <a:xfrm>
            <a:off x="4943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9_2#91b565fa0.choices?pid=bbc3ea483&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.区域间的边界是明确的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.区域的内部没有相似性</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C.区域内部各要素之间构成一个整体</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.区域之间是按照单一指标来划分的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7_AS.21_1#91b565fa0?vop=1&amp;pid=bbc3ea483&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本题考查区域的特点。</a:t>
            </a:r>
            <a:endParaRPr lang="en-US" altLang="zh-CN" sz="2200" dirty="0"/>
          </a:p>
        </p:txBody>
      </p:sp>
      <p:graphicFrame>
        <p:nvGraphicFramePr>
          <p:cNvPr id="17" name="QC_7_AS.21_2#91b565fa0?colgroup=34,6&amp;vop=1&amp;pid=bbc3ea483&amp;color=0,0,0&amp;vtp=1&amp;bbb=1&amp;hb=1"/>
          <p:cNvGraphicFramePr>
            <a:graphicFrameLocks noGrp="1"/>
          </p:cNvGraphicFramePr>
          <p:nvPr>
            <p:extLst>
              <p:ext uri="{D42A27DB-BD31-4B8C-83A1-F6EECF244321}">
                <p14:modId xmlns:p14="http://schemas.microsoft.com/office/powerpoint/2010/main" val="2294922935"/>
              </p:ext>
            </p:extLst>
          </p:nvPr>
        </p:nvGraphicFramePr>
        <p:xfrm>
          <a:off x="722376" y="1545913"/>
          <a:ext cx="10725912" cy="2101596"/>
        </p:xfrm>
        <a:graphic>
          <a:graphicData uri="http://schemas.openxmlformats.org/drawingml/2006/table">
            <a:tbl>
              <a:tblPr/>
              <a:tblGrid>
                <a:gridCol w="8915400">
                  <a:extLst>
                    <a:ext uri="{9D8B030D-6E8A-4147-A177-3AD203B41FA5}">
                      <a16:colId xmlns:a16="http://schemas.microsoft.com/office/drawing/2014/main" val="20000"/>
                    </a:ext>
                  </a:extLst>
                </a:gridCol>
                <a:gridCol w="1810512">
                  <a:extLst>
                    <a:ext uri="{9D8B030D-6E8A-4147-A177-3AD203B41FA5}">
                      <a16:colId xmlns:a16="http://schemas.microsoft.com/office/drawing/2014/main" val="20001"/>
                    </a:ext>
                  </a:extLst>
                </a:gridCol>
              </a:tblGrid>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图示区域按自然要素（降水量与蒸发量的关系）划分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边界具有过渡性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区域内部的特定性质相对一致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区域之间存在差异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区域内部各要素相互关联</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相互影响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从而使区域构成一个整体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57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图示区域的划分主要依据降水量与蒸发量的关系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此外还有地形特征等指标</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并非单一指标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7_AS.21_3#91b565fa0?vop=1&amp;pid=bbc3ea483&amp;color=0,0,0&amp;mp=1&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区域的含义</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1）区域具有一定的边界。（2）区域内部表现出明显的相似性和连续性</a:t>
            </a:r>
            <a:r>
              <a:rPr lang="en-US" altLang="zh-CN" sz="2000" b="0" i="0">
                <a:solidFill>
                  <a:srgbClr val="000000"/>
                </a:solidFill>
                <a:latin typeface="微软雅黑" pitchFamily="34" charset="0"/>
                <a:ea typeface="微软雅黑" pitchFamily="34" charset="-122"/>
                <a:cs typeface="微软雅黑" pitchFamily="34" charset="-120"/>
              </a:rPr>
              <a:t>，区域之间则具有显著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的差异性</a:t>
            </a:r>
            <a:r>
              <a:rPr lang="en-US" altLang="zh-CN" sz="2000" b="0" i="0" dirty="0">
                <a:solidFill>
                  <a:srgbClr val="000000"/>
                </a:solidFill>
                <a:latin typeface="微软雅黑" pitchFamily="34" charset="0"/>
                <a:ea typeface="微软雅黑" pitchFamily="34" charset="-122"/>
                <a:cs typeface="微软雅黑" pitchFamily="34" charset="-120"/>
              </a:rPr>
              <a:t>。（3）区域具有一定的优势、特色和功能。（4）区域之间是相互联系的</a:t>
            </a:r>
            <a:r>
              <a:rPr lang="en-US" altLang="zh-CN" sz="2000" b="0" i="0">
                <a:solidFill>
                  <a:srgbClr val="000000"/>
                </a:solidFill>
                <a:latin typeface="微软雅黑" pitchFamily="34" charset="0"/>
                <a:ea typeface="微软雅黑" pitchFamily="34" charset="-122"/>
                <a:cs typeface="微软雅黑" pitchFamily="34" charset="-120"/>
              </a:rPr>
              <a:t>，一个区域的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发展变化会影响到周边的区域</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M_6_BD.22_1#252999fe3?pid=cfd68b1e7&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［江苏盐城五校联盟2024高二月考］</a:t>
            </a:r>
            <a:r>
              <a:rPr lang="en-US" altLang="zh-CN" sz="2000" b="0" i="0" dirty="0">
                <a:solidFill>
                  <a:srgbClr val="000000"/>
                </a:solidFill>
                <a:latin typeface="微软雅黑" pitchFamily="34" charset="0"/>
                <a:ea typeface="楷体" pitchFamily="34" charset="-122"/>
                <a:cs typeface="微软雅黑" pitchFamily="34" charset="-120"/>
              </a:rPr>
              <a:t>下图为我国三大自然区分布简图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22_2#252999fe3?pid=cfd68b1e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67912" y="1511496"/>
            <a:ext cx="4462272" cy="330098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0012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7_BD.23_1#31c047b79?pid=252999fe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我国三大自然区划分的依据是(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4_1#31c047b79.bracket?pid=252999fe3&amp;color=0,0,0&amp;vpa=7&amp;vtp=1"/>
          <p:cNvSpPr/>
          <p:nvPr/>
        </p:nvSpPr>
        <p:spPr>
          <a:xfrm>
            <a:off x="4422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23_2#31c047b79?pid=252999fe3&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48329" algn="l"/>
                <a:tab pos="5483957" algn="l"/>
                <a:tab pos="8219586" algn="l"/>
              </a:tabLst>
            </a:pPr>
            <a:r>
              <a:rPr lang="en-US" altLang="zh-CN" sz="2000" b="0" i="0">
                <a:solidFill>
                  <a:srgbClr val="000000"/>
                </a:solidFill>
                <a:latin typeface="微软雅黑" pitchFamily="34" charset="0"/>
                <a:ea typeface="微软雅黑" pitchFamily="34" charset="-122"/>
                <a:cs typeface="微软雅黑" pitchFamily="34" charset="-120"/>
              </a:rPr>
              <a:t>①植被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②气候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③水文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地形</a:t>
            </a:r>
            <a:endParaRPr lang="en-US" altLang="zh-CN" sz="2000" dirty="0"/>
          </a:p>
        </p:txBody>
      </p:sp>
      <p:sp>
        <p:nvSpPr>
          <p:cNvPr id="5" name="QC_7_BD.23_3#31c047b79.choices?pid=252999fe3&amp;color=0,0,0&amp;vtp=1&amp;bbb=1"/>
          <p:cNvSpPr/>
          <p:nvPr/>
        </p:nvSpPr>
        <p:spPr>
          <a:xfrm>
            <a:off x="722376" y="18881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7_AS.25_1#31c047b79?vop=1&amp;pid=252999fe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本题考查我国三大自然区划分的依据。A区为西北干旱半干旱区,B区为青藏高寒区,</a:t>
            </a:r>
            <a:r>
              <a:rPr lang="en-US" altLang="zh-CN" sz="2000" b="0" i="0">
                <a:solidFill>
                  <a:srgbClr val="000000"/>
                </a:solidFill>
                <a:latin typeface="微软雅黑" pitchFamily="34" charset="0"/>
                <a:ea typeface="微软雅黑" pitchFamily="34" charset="-122"/>
                <a:cs typeface="微软雅黑" pitchFamily="34" charset="-120"/>
              </a:rPr>
              <a:t>C区为东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部季风区</a:t>
            </a:r>
            <a:r>
              <a:rPr lang="en-US" altLang="zh-CN" sz="2000" b="0" i="0" dirty="0">
                <a:solidFill>
                  <a:srgbClr val="000000"/>
                </a:solidFill>
                <a:latin typeface="微软雅黑" pitchFamily="34" charset="0"/>
                <a:ea typeface="微软雅黑" pitchFamily="34" charset="-122"/>
                <a:cs typeface="微软雅黑" pitchFamily="34" charset="-120"/>
              </a:rPr>
              <a:t>,西北干旱半干旱区与东部季风区的分界线大致位于400毫米年等降水量线上</a:t>
            </a:r>
            <a:r>
              <a:rPr lang="en-US" altLang="zh-CN" sz="2000" b="0" i="0">
                <a:solidFill>
                  <a:srgbClr val="000000"/>
                </a:solidFill>
                <a:latin typeface="微软雅黑" pitchFamily="34" charset="0"/>
                <a:ea typeface="微软雅黑" pitchFamily="34" charset="-122"/>
                <a:cs typeface="微软雅黑" pitchFamily="34" charset="-120"/>
              </a:rPr>
              <a:t>；西北干旱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半干旱区与青藏高寒区的分界线大致为昆仑山</a:t>
            </a:r>
            <a:r>
              <a:rPr lang="en-US" altLang="zh-CN" sz="2000" b="0" i="0" dirty="0">
                <a:solidFill>
                  <a:srgbClr val="000000"/>
                </a:solidFill>
                <a:latin typeface="微软雅黑" pitchFamily="34" charset="0"/>
                <a:ea typeface="微软雅黑" pitchFamily="34" charset="-122"/>
                <a:cs typeface="微软雅黑" pitchFamily="34" charset="-120"/>
              </a:rPr>
              <a:t>—阿尔金山—祁连山</a:t>
            </a:r>
            <a:r>
              <a:rPr lang="en-US" altLang="zh-CN" sz="2000" b="0" i="0">
                <a:solidFill>
                  <a:srgbClr val="000000"/>
                </a:solidFill>
                <a:latin typeface="微软雅黑" pitchFamily="34" charset="0"/>
                <a:ea typeface="微软雅黑" pitchFamily="34" charset="-122"/>
                <a:cs typeface="微软雅黑" pitchFamily="34" charset="-120"/>
              </a:rPr>
              <a:t>；东部季风区与青藏高寒区的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分界线大致为</a:t>
            </a:r>
            <a:r>
              <a:rPr lang="en-US" altLang="zh-CN" sz="2000" b="0" i="0" dirty="0">
                <a:solidFill>
                  <a:srgbClr val="000000"/>
                </a:solidFill>
                <a:latin typeface="微软雅黑" pitchFamily="34" charset="0"/>
                <a:ea typeface="微软雅黑" pitchFamily="34" charset="-122"/>
                <a:cs typeface="微软雅黑" pitchFamily="34" charset="-120"/>
              </a:rPr>
              <a:t>3000米等高线。所以我国三大自然区划分的依据是气候和地形,②④正确</a:t>
            </a:r>
            <a:r>
              <a:rPr lang="en-US" altLang="zh-CN" sz="2000" b="0" i="0">
                <a:solidFill>
                  <a:srgbClr val="000000"/>
                </a:solidFill>
                <a:latin typeface="微软雅黑" pitchFamily="34" charset="0"/>
                <a:ea typeface="微软雅黑" pitchFamily="34" charset="-122"/>
                <a:cs typeface="微软雅黑" pitchFamily="34" charset="-120"/>
              </a:rPr>
              <a:t>。植被和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水文存在一定差异</a:t>
            </a:r>
            <a:r>
              <a:rPr lang="en-US" altLang="zh-CN" sz="2000" b="0" i="0" dirty="0">
                <a:solidFill>
                  <a:srgbClr val="000000"/>
                </a:solidFill>
                <a:latin typeface="微软雅黑" pitchFamily="34" charset="0"/>
                <a:ea typeface="微软雅黑" pitchFamily="34" charset="-122"/>
                <a:cs typeface="微软雅黑" pitchFamily="34" charset="-120"/>
              </a:rPr>
              <a:t>,但气候和地形是最重要、最基础的影响因素,植被和水文不是主要划分依据</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错误。故选D。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397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ab0fa960a.fixed?pid=2aad60992&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ab0fa960a.fixed?pid=2aad60992&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区域概述</a:t>
            </a:r>
            <a:endParaRPr lang="en-US" altLang="zh-CN" sz="4400" dirty="0"/>
          </a:p>
        </p:txBody>
      </p:sp>
      <p:pic>
        <p:nvPicPr>
          <p:cNvPr id="4" name="C_4#ab0fa960a.fixed?pid=2aad60992&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ab0fa960a.fixed?pid=2aad60992&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7_BD.26_1#e4d991563?pid=252999fe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8.B区与C</a:t>
            </a:r>
            <a:r>
              <a:rPr lang="en-US" altLang="zh-CN" sz="2000" b="0" i="0">
                <a:solidFill>
                  <a:srgbClr val="000000"/>
                </a:solidFill>
                <a:latin typeface="微软雅黑" pitchFamily="34" charset="0"/>
                <a:ea typeface="微软雅黑" pitchFamily="34" charset="-122"/>
                <a:cs typeface="微软雅黑" pitchFamily="34" charset="-120"/>
              </a:rPr>
              <a:t>区的界线(</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7_1#e4d991563.bracket?pid=252999fe3&amp;color=0,0,0&amp;vpa=8&amp;vtp=1"/>
          <p:cNvSpPr/>
          <p:nvPr/>
        </p:nvSpPr>
        <p:spPr>
          <a:xfrm>
            <a:off x="2986151"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mc:AlternateContent xmlns:mc="http://schemas.openxmlformats.org/markup-compatibility/2006" xmlns:a14="http://schemas.microsoft.com/office/drawing/2010/main">
        <mc:Choice Requires="a14">
          <p:sp>
            <p:nvSpPr>
              <p:cNvPr id="4" name="QC_7_BD.26_2#e4d991563.choices?pid=252999fe3&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A.大致与</a:t>
                </a:r>
                <a:r>
                  <a:rPr lang="en-US" altLang="zh-CN" sz="2000" b="0" i="0">
                    <a:solidFill>
                      <a:srgbClr val="000000"/>
                    </a:solidFill>
                    <a:latin typeface="微软雅黑" pitchFamily="34" charset="0"/>
                    <a:ea typeface="微软雅黑" pitchFamily="34" charset="-122"/>
                    <a:cs typeface="微软雅黑" pitchFamily="34" charset="-120"/>
                  </a:rPr>
                  <a:t>400毫米年等降水量线吻合</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.大致与800毫米年等降水量线吻合</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.大致与</a:t>
                </a:r>
                <a:r>
                  <a:rPr lang="en-US" altLang="zh-CN" sz="2000" b="0" i="0">
                    <a:solidFill>
                      <a:srgbClr val="000000"/>
                    </a:solidFill>
                    <a:latin typeface="微软雅黑" pitchFamily="34" charset="0"/>
                    <a:ea typeface="微软雅黑" pitchFamily="34" charset="-122"/>
                    <a:cs typeface="微软雅黑" pitchFamily="34" charset="-120"/>
                  </a:rPr>
                  <a:t>3000米等高线吻合</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.大致与1月0</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等温线吻合</a:t>
                </a:r>
                <a:endParaRPr lang="en-US" altLang="zh-CN" sz="2000" dirty="0"/>
              </a:p>
            </p:txBody>
          </p:sp>
        </mc:Choice>
        <mc:Fallback xmlns="">
          <p:sp>
            <p:nvSpPr>
              <p:cNvPr id="4" name="QC_7_BD.26_2#e4d991563.choices?pid=252999fe3&amp;color=0,0,0&amp;vtp=1&amp;bbb=1"/>
              <p:cNvSpPr>
                <a:spLocks noRot="1" noChangeAspect="1" noMove="1" noResize="1" noEditPoints="1" noAdjustHandles="1" noChangeArrowheads="1" noChangeShapeType="1" noTextEdit="1"/>
              </p:cNvSpPr>
              <p:nvPr/>
            </p:nvSpPr>
            <p:spPr>
              <a:xfrm>
                <a:off x="722376" y="1436497"/>
                <a:ext cx="10753344" cy="843153"/>
              </a:xfrm>
              <a:prstGeom prst="rect">
                <a:avLst/>
              </a:prstGeom>
              <a:blipFill>
                <a:blip r:embed="rId3"/>
                <a:stretch>
                  <a:fillRect l="-1474" b="-1811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28_1#e4d991563?vop=1&amp;pid=252999fe3&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本题考查区域的界线。由上题分析可知,B区为青藏高寒区,C区为东部季风区</a:t>
                </a:r>
                <a:r>
                  <a:rPr lang="en-US" altLang="zh-CN" sz="2000" b="0" i="0">
                    <a:solidFill>
                      <a:srgbClr val="000000"/>
                    </a:solidFill>
                    <a:latin typeface="微软雅黑" pitchFamily="34" charset="0"/>
                    <a:ea typeface="微软雅黑" pitchFamily="34" charset="-122"/>
                    <a:cs typeface="微软雅黑" pitchFamily="34" charset="-120"/>
                  </a:rPr>
                  <a:t>,分界线大致与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3000</a:t>
                </a:r>
                <a:r>
                  <a:rPr lang="en-US" altLang="zh-CN" sz="2000" b="0" i="0" dirty="0">
                    <a:solidFill>
                      <a:srgbClr val="000000"/>
                    </a:solidFill>
                    <a:latin typeface="微软雅黑" pitchFamily="34" charset="0"/>
                    <a:ea typeface="微软雅黑" pitchFamily="34" charset="-122"/>
                    <a:cs typeface="微软雅黑" pitchFamily="34" charset="-120"/>
                  </a:rPr>
                  <a:t>米等高线吻合,C正确；</a:t>
                </a:r>
                <a:r>
                  <a:rPr lang="en-US" altLang="zh-CN" sz="2000" b="0" i="0">
                    <a:solidFill>
                      <a:srgbClr val="000000"/>
                    </a:solidFill>
                    <a:latin typeface="微软雅黑" pitchFamily="34" charset="0"/>
                    <a:ea typeface="微软雅黑" pitchFamily="34" charset="-122"/>
                    <a:cs typeface="微软雅黑" pitchFamily="34" charset="-120"/>
                  </a:rPr>
                  <a:t>400毫米年等降水量线大致是西北干旱半干旱区与东部季风区的分界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线</a:t>
                </a:r>
                <a:r>
                  <a:rPr lang="en-US" altLang="zh-CN" sz="2000" b="0" i="0" dirty="0">
                    <a:solidFill>
                      <a:srgbClr val="000000"/>
                    </a:solidFill>
                    <a:latin typeface="微软雅黑" pitchFamily="34" charset="0"/>
                    <a:ea typeface="微软雅黑" pitchFamily="34" charset="-122"/>
                    <a:cs typeface="微软雅黑" pitchFamily="34" charset="-120"/>
                  </a:rPr>
                  <a:t>,A错误；800毫米年等降水量线、1月0</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等温线与我国南北方的分界线大致吻合,B、D错误。</a:t>
                </a:r>
                <a:endParaRPr lang="en-US" altLang="zh-CN" sz="2200" dirty="0"/>
              </a:p>
            </p:txBody>
          </p:sp>
        </mc:Choice>
        <mc:Fallback xmlns="">
          <p:sp>
            <p:nvSpPr>
              <p:cNvPr id="2" name="QC_7_AS.28_1#e4d991563?vop=1&amp;pid=252999fe3&amp;color=0,0,0&amp;vtp=1&amp;bt=1&amp;bbb=1&amp;hb=1"/>
              <p:cNvSpPr>
                <a:spLocks noRot="1" noChangeAspect="1" noMove="1" noResize="1" noEditPoints="1" noAdjustHandles="1" noChangeArrowheads="1" noChangeShapeType="1" noTextEdit="1"/>
              </p:cNvSpPr>
              <p:nvPr/>
            </p:nvSpPr>
            <p:spPr>
              <a:xfrm>
                <a:off x="722376" y="972000"/>
                <a:ext cx="10753344" cy="1326134"/>
              </a:xfrm>
              <a:prstGeom prst="rect">
                <a:avLst/>
              </a:prstGeom>
              <a:blipFill>
                <a:blip r:embed="rId3"/>
                <a:stretch>
                  <a:fillRect l="-1587" r="-850" b="-11468"/>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77268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7_BD.29_1#a2193770c?pid=252999fe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9.关于我国三大自然区的叙述，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0_1#a2193770c.bracket?pid=252999fe3&amp;color=0,0,0&amp;vpa=9&amp;vtp=1"/>
          <p:cNvSpPr/>
          <p:nvPr/>
        </p:nvSpPr>
        <p:spPr>
          <a:xfrm>
            <a:off x="5451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29_2#a2193770c.choices?pid=252999fe3&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A.东部季风区内部差异的形成主要以水分为基础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.西北干旱半干旱区内部差异的形成主要以热量为基础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.青藏高寒区的垂直差异主要随海拔的升高而发生变化</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.三大自然区存在内部差异均以热量的变化为基础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7_AS.31_1#a2193770c?vop=1&amp;pid=252999fe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本题考查三大自然区。东部季风区存在温带季风区、亚热带季风区和热带季风区</a:t>
            </a:r>
            <a:r>
              <a:rPr lang="en-US" altLang="zh-CN" sz="2000" b="0" i="0">
                <a:solidFill>
                  <a:srgbClr val="000000"/>
                </a:solidFill>
                <a:latin typeface="微软雅黑" pitchFamily="34" charset="0"/>
                <a:ea typeface="微软雅黑" pitchFamily="34" charset="-122"/>
                <a:cs typeface="微软雅黑" pitchFamily="34" charset="-120"/>
              </a:rPr>
              <a:t>,内部差异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的形成主要以热量为基础</a:t>
            </a:r>
            <a:r>
              <a:rPr lang="en-US" altLang="zh-CN" sz="2000" b="0" i="0" dirty="0">
                <a:solidFill>
                  <a:srgbClr val="000000"/>
                </a:solidFill>
                <a:latin typeface="微软雅黑" pitchFamily="34" charset="0"/>
                <a:ea typeface="微软雅黑" pitchFamily="34" charset="-122"/>
                <a:cs typeface="微软雅黑" pitchFamily="34" charset="-120"/>
              </a:rPr>
              <a:t>,A错误；西北干旱半干旱区东西跨度大</a:t>
            </a:r>
            <a:r>
              <a:rPr lang="en-US" altLang="zh-CN" sz="2000" b="0" i="0">
                <a:solidFill>
                  <a:srgbClr val="000000"/>
                </a:solidFill>
                <a:latin typeface="微软雅黑" pitchFamily="34" charset="0"/>
                <a:ea typeface="微软雅黑" pitchFamily="34" charset="-122"/>
                <a:cs typeface="微软雅黑" pitchFamily="34" charset="-120"/>
              </a:rPr>
              <a:t>,内部差异的形成主要以水分为基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础</a:t>
            </a:r>
            <a:r>
              <a:rPr lang="en-US" altLang="zh-CN" sz="2000" b="0" i="0" dirty="0">
                <a:solidFill>
                  <a:srgbClr val="000000"/>
                </a:solidFill>
                <a:latin typeface="微软雅黑" pitchFamily="34" charset="0"/>
                <a:ea typeface="微软雅黑" pitchFamily="34" charset="-122"/>
                <a:cs typeface="微软雅黑" pitchFamily="34" charset="-120"/>
              </a:rPr>
              <a:t>,B错误；青藏高寒区的垂直高差大,垂直差异主要随海拔的升高而发生变化,C正确</a:t>
            </a:r>
            <a:r>
              <a:rPr lang="en-US" altLang="zh-CN" sz="2000" b="0" i="0">
                <a:solidFill>
                  <a:srgbClr val="000000"/>
                </a:solidFill>
                <a:latin typeface="微软雅黑" pitchFamily="34" charset="0"/>
                <a:ea typeface="微软雅黑" pitchFamily="34" charset="-122"/>
                <a:cs typeface="微软雅黑" pitchFamily="34" charset="-120"/>
              </a:rPr>
              <a:t>；三大自然区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存在内部差异</a:t>
            </a:r>
            <a:r>
              <a:rPr lang="en-US" altLang="zh-CN" sz="2000" b="0" i="0" dirty="0">
                <a:solidFill>
                  <a:srgbClr val="000000"/>
                </a:solidFill>
                <a:latin typeface="微软雅黑" pitchFamily="34" charset="0"/>
                <a:ea typeface="微软雅黑" pitchFamily="34" charset="-122"/>
                <a:cs typeface="微软雅黑" pitchFamily="34" charset="-120"/>
              </a:rPr>
              <a:t>,东部季风区以热量为基础,西北干旱半干旱区以水分为基础</a:t>
            </a:r>
            <a:r>
              <a:rPr lang="en-US" altLang="zh-CN" sz="2000" b="0" i="0">
                <a:solidFill>
                  <a:srgbClr val="000000"/>
                </a:solidFill>
                <a:latin typeface="微软雅黑" pitchFamily="34" charset="0"/>
                <a:ea typeface="微软雅黑" pitchFamily="34" charset="-122"/>
                <a:cs typeface="微软雅黑" pitchFamily="34" charset="-120"/>
              </a:rPr>
              <a:t>,青藏高寒区水热条件随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海拔变化</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31_2#a2193770c?vop=1&amp;pid=252999fe3&amp;color=0,0,0&amp;mp=1&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秦岭—淮河分界线的地理意义</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1）1月0</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等温线；（2）冬季河流有无结冰现象的分界线；（3</a:t>
                </a:r>
                <a:r>
                  <a:rPr lang="en-US" altLang="zh-CN" sz="2000" b="0" i="0">
                    <a:solidFill>
                      <a:srgbClr val="000000"/>
                    </a:solidFill>
                    <a:latin typeface="微软雅黑" pitchFamily="34" charset="0"/>
                    <a:ea typeface="微软雅黑" pitchFamily="34" charset="-122"/>
                    <a:cs typeface="微软雅黑" pitchFamily="34" charset="-120"/>
                  </a:rPr>
                  <a:t>）亚热带季风气候与温带季风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气候的分界线</a:t>
                </a:r>
                <a:r>
                  <a:rPr lang="en-US" altLang="zh-CN" sz="2000" b="0" i="0" dirty="0">
                    <a:solidFill>
                      <a:srgbClr val="000000"/>
                    </a:solidFill>
                    <a:latin typeface="微软雅黑" pitchFamily="34" charset="0"/>
                    <a:ea typeface="微软雅黑" pitchFamily="34" charset="-122"/>
                    <a:cs typeface="微软雅黑" pitchFamily="34" charset="-120"/>
                  </a:rPr>
                  <a:t>；（4）亚热带常绿阔叶林带与温带落叶阔叶林带的分界线；（5）4500</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积温等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值线</a:t>
                </a:r>
                <a:r>
                  <a:rPr lang="en-US" altLang="zh-CN" sz="2000" b="0" i="0" dirty="0">
                    <a:solidFill>
                      <a:srgbClr val="000000"/>
                    </a:solidFill>
                    <a:latin typeface="微软雅黑" pitchFamily="34" charset="0"/>
                    <a:ea typeface="微软雅黑" pitchFamily="34" charset="-122"/>
                    <a:cs typeface="微软雅黑" pitchFamily="34" charset="-120"/>
                  </a:rPr>
                  <a:t>；（6）亚热带与暖温带的分界线；（7）800毫米年等降水量线；（8</a:t>
                </a:r>
                <a:r>
                  <a:rPr lang="en-US" altLang="zh-CN" sz="2000" b="0" i="0">
                    <a:solidFill>
                      <a:srgbClr val="000000"/>
                    </a:solidFill>
                    <a:latin typeface="微软雅黑" pitchFamily="34" charset="0"/>
                    <a:ea typeface="微软雅黑" pitchFamily="34" charset="-122"/>
                    <a:cs typeface="微软雅黑" pitchFamily="34" charset="-120"/>
                  </a:rPr>
                  <a:t>）湿润区与半湿润区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的分界线</a:t>
                </a:r>
                <a:r>
                  <a:rPr lang="en-US" altLang="zh-CN" sz="2000" b="0" i="0" dirty="0">
                    <a:solidFill>
                      <a:srgbClr val="000000"/>
                    </a:solidFill>
                    <a:latin typeface="微软雅黑" pitchFamily="34" charset="0"/>
                    <a:ea typeface="微软雅黑" pitchFamily="34" charset="-122"/>
                    <a:cs typeface="微软雅黑" pitchFamily="34" charset="-120"/>
                  </a:rPr>
                  <a:t>；（9）南方和北方的分界线；（10）水田与旱地的分界线；（11</a:t>
                </a:r>
                <a:r>
                  <a:rPr lang="en-US" altLang="zh-CN" sz="2000" b="0" i="0">
                    <a:solidFill>
                      <a:srgbClr val="000000"/>
                    </a:solidFill>
                    <a:latin typeface="微软雅黑" pitchFamily="34" charset="0"/>
                    <a:ea typeface="微软雅黑" pitchFamily="34" charset="-122"/>
                    <a:cs typeface="微软雅黑" pitchFamily="34" charset="-120"/>
                  </a:rPr>
                  <a:t>）长江流域与黄河流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域的分界线</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7_AS.31_2#a2193770c?vop=1&amp;pid=252999fe3&amp;color=0,0,0&amp;mp=1&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a:blip r:embed="rId3"/>
                <a:stretch>
                  <a:fillRect l="-1474" r="-624" b="-564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pic>
        <p:nvPicPr>
          <p:cNvPr id="2" name="QM_6_BD.32_1#140a08689?htil=2&amp;pid=cfd68b1e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83517" y="1026864"/>
            <a:ext cx="4251960" cy="437083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M_6_BD.32_1#140a08689?htil=2&amp;pid=cfd68b1e7&amp;color=0,0,0&amp;tib=255,255,255&amp;iip=2&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5268"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6_BD.32_2#140a08689?htil=2&amp;pid=cfd68b1e7&amp;color=0,0,0&amp;vtp=1&amp;bt=1&amp;bbb=1&amp;hb=1"/>
          <p:cNvSpPr/>
          <p:nvPr/>
        </p:nvSpPr>
        <p:spPr>
          <a:xfrm>
            <a:off x="722376" y="972000"/>
            <a:ext cx="6373368" cy="2214753"/>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辽宁重点高中协作体2024高二期末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方言是区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别于标准语的某一地区性语言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是地域文化的载体</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由于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地理</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历史等方面的原因</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湖北省方言呈现出复杂多样的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特性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发掘方言的文化内涵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已越来越被重视</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湖北省方言区域分布</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7920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7_BD.33_1#fc3aaf6c0?pid=140a0868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10.从地理角度考虑，</a:t>
            </a:r>
            <a:r>
              <a:rPr lang="en-US" altLang="zh-CN" sz="2000" b="0" i="0">
                <a:solidFill>
                  <a:srgbClr val="000000"/>
                </a:solidFill>
                <a:latin typeface="微软雅黑" pitchFamily="34" charset="0"/>
                <a:ea typeface="微软雅黑" pitchFamily="34" charset="-122"/>
                <a:cs typeface="微软雅黑" pitchFamily="34" charset="-120"/>
              </a:rPr>
              <a:t>湖北省方言复杂多样的原因主要有(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4_1#fc3aaf6c0.bracket?pid=140a08689&amp;color=0,0,0&amp;vpa=10&amp;vtp=1"/>
          <p:cNvSpPr/>
          <p:nvPr/>
        </p:nvSpPr>
        <p:spPr>
          <a:xfrm>
            <a:off x="7124764"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33_2#fc3aaf6c0?pid=140a08689&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①地形复杂，河湖众多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水陆交通便利，外来人口迁入多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距离标准语地区较远</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少数民族大杂居</a:t>
            </a:r>
            <a:endParaRPr lang="en-US" altLang="zh-CN" sz="2000" dirty="0"/>
          </a:p>
        </p:txBody>
      </p:sp>
      <p:sp>
        <p:nvSpPr>
          <p:cNvPr id="5" name="QC_7_BD.33_3#fc3aaf6c0.choices?pid=140a08689&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7_AS.35_1#fc3aaf6c0?vop=1&amp;pid=140a08689&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本题考查影响区域方言多样化的因素。结合所学知识可知</a:t>
            </a:r>
            <a:r>
              <a:rPr lang="en-US" altLang="zh-CN" sz="2000" b="0" i="0">
                <a:solidFill>
                  <a:srgbClr val="000000"/>
                </a:solidFill>
                <a:latin typeface="微软雅黑" pitchFamily="34" charset="0"/>
                <a:ea typeface="微软雅黑" pitchFamily="34" charset="-122"/>
                <a:cs typeface="微软雅黑" pitchFamily="34" charset="-120"/>
              </a:rPr>
              <a:t>,湖北省处于我国地势第二级阶梯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向第三级阶梯过渡地带</a:t>
            </a:r>
            <a:r>
              <a:rPr lang="en-US" altLang="zh-CN" sz="2000" b="0" i="0" dirty="0">
                <a:solidFill>
                  <a:srgbClr val="000000"/>
                </a:solidFill>
                <a:latin typeface="微软雅黑" pitchFamily="34" charset="0"/>
                <a:ea typeface="微软雅黑" pitchFamily="34" charset="-122"/>
                <a:cs typeface="微软雅黑" pitchFamily="34" charset="-120"/>
              </a:rPr>
              <a:t>,地形复杂,山地、丘陵和平原兼备,且河流湖泊众多</a:t>
            </a:r>
            <a:r>
              <a:rPr lang="en-US" altLang="zh-CN" sz="2000" b="0" i="0">
                <a:solidFill>
                  <a:srgbClr val="000000"/>
                </a:solidFill>
                <a:latin typeface="微软雅黑" pitchFamily="34" charset="0"/>
                <a:ea typeface="微软雅黑" pitchFamily="34" charset="-122"/>
                <a:cs typeface="微软雅黑" pitchFamily="34" charset="-120"/>
              </a:rPr>
              <a:t>,历史时期受地形和河湖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阻隔的影响</a:t>
            </a:r>
            <a:r>
              <a:rPr lang="en-US" altLang="zh-CN" sz="2000" b="0" i="0" dirty="0">
                <a:solidFill>
                  <a:srgbClr val="000000"/>
                </a:solidFill>
                <a:latin typeface="微软雅黑" pitchFamily="34" charset="0"/>
                <a:ea typeface="微软雅黑" pitchFamily="34" charset="-122"/>
                <a:cs typeface="微软雅黑" pitchFamily="34" charset="-120"/>
              </a:rPr>
              <a:t>,形成多样的方言文化,①正确。湖北地处华中地区,邻接省级行政区多</a:t>
            </a:r>
            <a:r>
              <a:rPr lang="en-US" altLang="zh-CN" sz="2000" b="0" i="0">
                <a:solidFill>
                  <a:srgbClr val="000000"/>
                </a:solidFill>
                <a:latin typeface="微软雅黑" pitchFamily="34" charset="0"/>
                <a:ea typeface="微软雅黑" pitchFamily="34" charset="-122"/>
                <a:cs typeface="微软雅黑" pitchFamily="34" charset="-120"/>
              </a:rPr>
              <a:t>,随着人们对河流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湖泊航运功能的开发</a:t>
            </a:r>
            <a:r>
              <a:rPr lang="en-US" altLang="zh-CN" sz="2000" b="0" i="0" dirty="0">
                <a:solidFill>
                  <a:srgbClr val="000000"/>
                </a:solidFill>
                <a:latin typeface="微软雅黑" pitchFamily="34" charset="0"/>
                <a:ea typeface="微软雅黑" pitchFamily="34" charset="-122"/>
                <a:cs typeface="微软雅黑" pitchFamily="34" charset="-120"/>
              </a:rPr>
              <a:t>,其他省级行政区人口借助水陆交通迁入湖北,增加了湖北方言的多样化,</a:t>
            </a:r>
            <a:r>
              <a:rPr lang="en-US" altLang="zh-CN" sz="2000" b="0" i="0">
                <a:solidFill>
                  <a:srgbClr val="000000"/>
                </a:solidFill>
                <a:latin typeface="微软雅黑" pitchFamily="34" charset="0"/>
                <a:ea typeface="微软雅黑" pitchFamily="34" charset="-122"/>
                <a:cs typeface="微软雅黑" pitchFamily="34" charset="-120"/>
              </a:rPr>
              <a:t>②正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。距离标准语地区较远是产生方言的原因,但并非湖北省方言复杂多样的主要原因,③错误</a:t>
            </a:r>
            <a:r>
              <a:rPr lang="en-US" altLang="zh-CN" sz="2000" b="0" i="0">
                <a:solidFill>
                  <a:srgbClr val="000000"/>
                </a:solidFill>
                <a:latin typeface="微软雅黑" pitchFamily="34" charset="0"/>
                <a:ea typeface="微软雅黑" pitchFamily="34" charset="-122"/>
                <a:cs typeface="微软雅黑" pitchFamily="34" charset="-120"/>
              </a:rPr>
              <a:t>。少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数民族大杂居并非湖北省方言复杂多样的原因</a:t>
            </a:r>
            <a:r>
              <a:rPr lang="en-US" altLang="zh-CN" sz="2000" b="0" i="0" dirty="0">
                <a:solidFill>
                  <a:srgbClr val="000000"/>
                </a:solidFill>
                <a:latin typeface="微软雅黑" pitchFamily="34" charset="0"/>
                <a:ea typeface="微软雅黑" pitchFamily="34" charset="-122"/>
                <a:cs typeface="微软雅黑" pitchFamily="34" charset="-120"/>
              </a:rPr>
              <a:t>,④错误。综上,①②正确,故选A。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47665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72629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7_BD.36_1#1cb56ca39?pid=140a0868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发掘方言文化内涵的重要价值主要体现在(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7_1#1cb56ca39.bracket?pid=140a08689&amp;color=0,0,0&amp;vpa=11&amp;vtp=1"/>
          <p:cNvSpPr/>
          <p:nvPr/>
        </p:nvSpPr>
        <p:spPr>
          <a:xfrm>
            <a:off x="5854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36_2#1cb56ca39.choices?pid=140a08689&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507029" algn="l"/>
                <a:tab pos="5229957" algn="l"/>
                <a:tab pos="7965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.发展旅游业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B.保护多元文化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C.丰富生活内容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.促进普通话推广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7_AS.38_1#1cb56ca39?vop=1&amp;pid=140a08689&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本题考查发掘区域方言文化内涵的价值。根据材料</a:t>
            </a:r>
            <a:r>
              <a:rPr lang="en-US" altLang="zh-CN" sz="2000" b="0" i="0">
                <a:solidFill>
                  <a:srgbClr val="000000"/>
                </a:solidFill>
                <a:latin typeface="微软雅黑" pitchFamily="34" charset="0"/>
                <a:ea typeface="微软雅黑" pitchFamily="34" charset="-122"/>
                <a:cs typeface="微软雅黑" pitchFamily="34" charset="-120"/>
              </a:rPr>
              <a:t>“方言是区别于标准语的某一地区性语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言</a:t>
            </a:r>
            <a:r>
              <a:rPr lang="en-US" altLang="zh-CN" sz="2000" b="0" i="0" dirty="0">
                <a:solidFill>
                  <a:srgbClr val="000000"/>
                </a:solidFill>
                <a:latin typeface="微软雅黑" pitchFamily="34" charset="0"/>
                <a:ea typeface="微软雅黑" pitchFamily="34" charset="-122"/>
                <a:cs typeface="微软雅黑" pitchFamily="34" charset="-120"/>
              </a:rPr>
              <a:t>,是地域文化的载体”可知,发掘方言文化内涵的重要价值主要体现在保护多元文化,B正确</a:t>
            </a:r>
            <a:r>
              <a:rPr lang="en-US" altLang="zh-CN" sz="2000" b="0" i="0">
                <a:solidFill>
                  <a:srgbClr val="000000"/>
                </a:solidFill>
                <a:latin typeface="微软雅黑" pitchFamily="34" charset="0"/>
                <a:ea typeface="微软雅黑" pitchFamily="34" charset="-122"/>
                <a:cs typeface="微软雅黑" pitchFamily="34" charset="-120"/>
              </a:rPr>
              <a:t>。发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展旅游业</a:t>
            </a:r>
            <a:r>
              <a:rPr lang="en-US" altLang="zh-CN" sz="2000" b="0" i="0" dirty="0">
                <a:solidFill>
                  <a:srgbClr val="000000"/>
                </a:solidFill>
                <a:latin typeface="微软雅黑" pitchFamily="34" charset="0"/>
                <a:ea typeface="微软雅黑" pitchFamily="34" charset="-122"/>
                <a:cs typeface="微软雅黑" pitchFamily="34" charset="-120"/>
              </a:rPr>
              <a:t>、丰富生活内容、推广普通话都不是发掘方言文化内涵的重要价值,A、C、D错误。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7_AS.38_2#1cb56ca39?vop=1&amp;pid=140a08689&amp;color=0,0,0&amp;mp=1&amp;vtp=1&amp;bt=1&amp;bbb=1"/>
          <p:cNvSpPr/>
          <p:nvPr/>
        </p:nvSpPr>
        <p:spPr>
          <a:xfrm>
            <a:off x="722376" y="97200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影响方言形成的因素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1）自然因素：如山川的阻隔。</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2）社会历史因素：如人口的迁移,长期的战争造成的分裂割据。</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3）语言本身：如语言发展的不平衡,不同语言之间的相互抵触、相互影响等。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M_6_BD.39_1#2a7c00a0d?pid=cfd68b1e7&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［福建师范大学附中2025高二期末］</a:t>
            </a:r>
            <a:r>
              <a:rPr lang="en-US" altLang="zh-CN" sz="2000" b="0" i="0" dirty="0">
                <a:solidFill>
                  <a:srgbClr val="000000"/>
                </a:solidFill>
                <a:latin typeface="微软雅黑" pitchFamily="34" charset="0"/>
                <a:ea typeface="楷体" pitchFamily="34" charset="-122"/>
                <a:cs typeface="微软雅黑" pitchFamily="34" charset="-120"/>
              </a:rPr>
              <a:t>茶树喜温暖湿润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适宜生长在排水良好的偏酸性土壤环境</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我国茶区集中分布在南方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下图为我国四大茶区分布示意图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39_2#2a7c00a0d?pid=cfd68b1e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21608" y="1949646"/>
            <a:ext cx="4754880" cy="369417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33768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7_BD.40_1#df483f2f8?pid=2a7c00a0d&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a:solidFill>
                  <a:srgbClr val="000000"/>
                </a:solidFill>
                <a:latin typeface="微软雅黑" pitchFamily="34" charset="0"/>
                <a:ea typeface="微软雅黑" pitchFamily="34" charset="-122"/>
                <a:cs typeface="微软雅黑" pitchFamily="34" charset="-120"/>
              </a:rPr>
              <a:t>我国西南茶区(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BD.40_2#df483f2f8.choices?pid=2a7c00a0d&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A.内部特征几乎一致</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.边界具有过渡性质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.土壤条件没有差异</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.气象要素完全相同</a:t>
            </a:r>
            <a:endParaRPr lang="en-US" altLang="zh-CN" sz="2000" dirty="0"/>
          </a:p>
        </p:txBody>
      </p:sp>
      <p:sp>
        <p:nvSpPr>
          <p:cNvPr id="4" name="QC_7_AN.41_1#df483f2f8.bracket?pid=2a7c00a0d&amp;color=0,0,0&amp;vpa=12&amp;vtp=1"/>
          <p:cNvSpPr/>
          <p:nvPr/>
        </p:nvSpPr>
        <p:spPr>
          <a:xfrm>
            <a:off x="2806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7_AS.42_1#df483f2f8?vop=1&amp;pid=2a7c00a0d&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本题考查区域的划分。我国西南茶区内部的种茶条件相对一致</a:t>
            </a:r>
            <a:r>
              <a:rPr lang="en-US" altLang="zh-CN" sz="2000" b="0" i="0">
                <a:solidFill>
                  <a:srgbClr val="000000"/>
                </a:solidFill>
                <a:latin typeface="微软雅黑" pitchFamily="34" charset="0"/>
                <a:ea typeface="微软雅黑" pitchFamily="34" charset="-122"/>
                <a:cs typeface="微软雅黑" pitchFamily="34" charset="-120"/>
              </a:rPr>
              <a:t>，但其他要素特征不一定相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a:t>
            </a:r>
            <a:r>
              <a:rPr lang="en-US" altLang="zh-CN" sz="2000" b="0" i="0" dirty="0">
                <a:solidFill>
                  <a:srgbClr val="000000"/>
                </a:solidFill>
                <a:latin typeface="微软雅黑" pitchFamily="34" charset="0"/>
                <a:ea typeface="微软雅黑" pitchFamily="34" charset="-122"/>
                <a:cs typeface="微软雅黑" pitchFamily="34" charset="-120"/>
              </a:rPr>
              <a:t>，可能存在较大差异，A错误；茶区边界划分以自然和人文等综合要素为标准</a:t>
            </a:r>
            <a:r>
              <a:rPr lang="en-US" altLang="zh-CN" sz="2000" b="0" i="0">
                <a:solidFill>
                  <a:srgbClr val="000000"/>
                </a:solidFill>
                <a:latin typeface="微软雅黑" pitchFamily="34" charset="0"/>
                <a:ea typeface="微软雅黑" pitchFamily="34" charset="-122"/>
                <a:cs typeface="微软雅黑" pitchFamily="34" charset="-120"/>
              </a:rPr>
              <a:t>，边界明显具有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过渡性质</a:t>
            </a:r>
            <a:r>
              <a:rPr lang="en-US" altLang="zh-CN" sz="2000" b="0" i="0" dirty="0">
                <a:solidFill>
                  <a:srgbClr val="000000"/>
                </a:solidFill>
                <a:latin typeface="微软雅黑" pitchFamily="34" charset="0"/>
                <a:ea typeface="微软雅黑" pitchFamily="34" charset="-122"/>
                <a:cs typeface="微软雅黑" pitchFamily="34" charset="-120"/>
              </a:rPr>
              <a:t>，B正确；西南茶区所在地地形类型多样，土壤条件有较大差异，C错误；图中显示</a:t>
            </a:r>
            <a:r>
              <a:rPr lang="en-US" altLang="zh-CN" sz="2000" b="0" i="0">
                <a:solidFill>
                  <a:srgbClr val="000000"/>
                </a:solidFill>
                <a:latin typeface="微软雅黑" pitchFamily="34" charset="0"/>
                <a:ea typeface="微软雅黑" pitchFamily="34" charset="-122"/>
                <a:cs typeface="微软雅黑" pitchFamily="34" charset="-120"/>
              </a:rPr>
              <a:t>，西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南茶区跨地域较广</a:t>
            </a:r>
            <a:r>
              <a:rPr lang="en-US" altLang="zh-CN" sz="2000" b="0" i="0" dirty="0">
                <a:solidFill>
                  <a:srgbClr val="000000"/>
                </a:solidFill>
                <a:latin typeface="微软雅黑" pitchFamily="34" charset="0"/>
                <a:ea typeface="微软雅黑" pitchFamily="34" charset="-122"/>
                <a:cs typeface="微软雅黑" pitchFamily="34" charset="-120"/>
              </a:rPr>
              <a:t>，影响气候的因素多样，因此气象要素不可能完全相同，D错误。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31846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7_BD.43_1#5ef74c9b2?pid=2a7c00a0d&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13.与北方相比，</a:t>
            </a:r>
            <a:r>
              <a:rPr lang="en-US" altLang="zh-CN" sz="2000" b="0" i="0">
                <a:solidFill>
                  <a:srgbClr val="000000"/>
                </a:solidFill>
                <a:latin typeface="微软雅黑" pitchFamily="34" charset="0"/>
                <a:ea typeface="微软雅黑" pitchFamily="34" charset="-122"/>
                <a:cs typeface="微软雅黑" pitchFamily="34" charset="-120"/>
              </a:rPr>
              <a:t>我国南方成为茶叶主产区是因为南方(</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4_1#5ef74c9b2.bracket?pid=2a7c00a0d&amp;color=0,0,0&amp;vpa=13&amp;vtp=1"/>
          <p:cNvSpPr/>
          <p:nvPr/>
        </p:nvSpPr>
        <p:spPr>
          <a:xfrm>
            <a:off x="6870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43_2#5ef74c9b2?pid=2a7c00a0d&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077557" algn="l"/>
              </a:tabLst>
            </a:pPr>
            <a:r>
              <a:rPr lang="en-US" altLang="zh-CN" sz="2000" b="0" i="0" dirty="0">
                <a:solidFill>
                  <a:srgbClr val="000000"/>
                </a:solidFill>
                <a:latin typeface="微软雅黑" pitchFamily="34" charset="0"/>
                <a:ea typeface="微软雅黑" pitchFamily="34" charset="-122"/>
                <a:cs typeface="微软雅黑" pitchFamily="34" charset="-120"/>
              </a:rPr>
              <a:t>①河网密集</a:t>
            </a:r>
            <a:r>
              <a:rPr lang="en-US" altLang="zh-CN" sz="2000" b="0" i="0">
                <a:solidFill>
                  <a:srgbClr val="000000"/>
                </a:solidFill>
                <a:latin typeface="微软雅黑" pitchFamily="34" charset="0"/>
                <a:ea typeface="微软雅黑" pitchFamily="34" charset="-122"/>
                <a:cs typeface="微软雅黑" pitchFamily="34" charset="-120"/>
              </a:rPr>
              <a:t>，灌溉便利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亚热带季风气候</a:t>
            </a:r>
            <a:r>
              <a:rPr lang="en-US" altLang="zh-CN" sz="2000" b="0" i="0">
                <a:solidFill>
                  <a:srgbClr val="000000"/>
                </a:solidFill>
                <a:latin typeface="微软雅黑" pitchFamily="34" charset="0"/>
                <a:ea typeface="微软雅黑" pitchFamily="34" charset="-122"/>
                <a:cs typeface="微软雅黑" pitchFamily="34" charset="-120"/>
              </a:rPr>
              <a:t>，温暖湿润</a:t>
            </a:r>
            <a:endParaRPr lang="en-US" altLang="zh-CN" sz="2000" dirty="0"/>
          </a:p>
          <a:p>
            <a:pPr latinLnBrk="1">
              <a:lnSpc>
                <a:spcPts val="3400"/>
              </a:lnSpc>
              <a:tabLst>
                <a:tab pos="50775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红壤广布</a:t>
            </a:r>
            <a:r>
              <a:rPr lang="en-US" altLang="zh-CN" sz="2000" b="0" i="0">
                <a:solidFill>
                  <a:srgbClr val="000000"/>
                </a:solidFill>
                <a:latin typeface="微软雅黑" pitchFamily="34" charset="0"/>
                <a:ea typeface="微软雅黑" pitchFamily="34" charset="-122"/>
                <a:cs typeface="微软雅黑" pitchFamily="34" charset="-120"/>
              </a:rPr>
              <a:t>，土壤肥沃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丘陵分布广</a:t>
            </a:r>
            <a:r>
              <a:rPr lang="en-US" altLang="zh-CN" sz="2000" b="0" i="0">
                <a:solidFill>
                  <a:srgbClr val="000000"/>
                </a:solidFill>
                <a:latin typeface="微软雅黑" pitchFamily="34" charset="0"/>
                <a:ea typeface="微软雅黑" pitchFamily="34" charset="-122"/>
                <a:cs typeface="微软雅黑" pitchFamily="34" charset="-120"/>
              </a:rPr>
              <a:t>，排水条件良好</a:t>
            </a:r>
            <a:endParaRPr lang="en-US" altLang="zh-CN" sz="2000" dirty="0"/>
          </a:p>
        </p:txBody>
      </p:sp>
      <p:sp>
        <p:nvSpPr>
          <p:cNvPr id="5" name="QC_7_BD.43_3#5ef74c9b2.choices?pid=2a7c00a0d&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pic>
        <p:nvPicPr>
          <p:cNvPr id="2" name="QM_6_BD.1_1#04d602c24?pid=cfd68b1e7&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_1#04d602c24?pid=cfd68b1e7&amp;color=0,0,0&amp;vtp=1&amp;bt=1&amp;bbb=1&amp;hb=1"/>
          <p:cNvSpPr/>
          <p:nvPr/>
        </p:nvSpPr>
        <p:spPr>
          <a:xfrm>
            <a:off x="722377" y="972000"/>
            <a:ext cx="10749631" cy="843153"/>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区域是地理学的研究对象之一</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是人们在地球表面按照一定的目的和标准划定的空间单</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元</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sp>
        <p:nvSpPr>
          <p:cNvPr id="4" name="QC_7_BD.2_1#358f5d6a1?pid=04d602c24&amp;color=0,0,0&amp;vtp=1&amp;bbb=1"/>
          <p:cNvSpPr/>
          <p:nvPr/>
        </p:nvSpPr>
        <p:spPr>
          <a:xfrm>
            <a:off x="722376" y="18692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1.下列关于区域的说法，</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3_1#358f5d6a1.bracket?pid=04d602c24&amp;color=0,0,0&amp;vpa=1&amp;vtp=1"/>
          <p:cNvSpPr/>
          <p:nvPr/>
        </p:nvSpPr>
        <p:spPr>
          <a:xfrm>
            <a:off x="4689539" y="186925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7_BD.2_2#358f5d6a1.choices?pid=04d602c24&amp;color=0,0,0&amp;vtp=1&amp;bbb=1"/>
          <p:cNvSpPr/>
          <p:nvPr/>
        </p:nvSpPr>
        <p:spPr>
          <a:xfrm>
            <a:off x="722376" y="233204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.地理差异是划分区域的基础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.区域都有明确的边界</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C.基本农田保护区是按照人文特征划分的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.汉语北方方言区是按照自然地理位置划分的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7_AS.45_1#5ef74c9b2?vop=1&amp;pid=2a7c00a0d&amp;color=0,0,0&amp;vtp=1&amp;bt=1&amp;bbb=1&amp;hb=1"/>
          <p:cNvSpPr/>
          <p:nvPr/>
        </p:nvSpPr>
        <p:spPr>
          <a:xfrm>
            <a:off x="722376" y="972000"/>
            <a:ext cx="10753344" cy="2266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本题考查区域自然环境。结合所学知识分析可知，与北方地区相比，我国南方地区多为亚</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热带季风气候区，气候温暖湿润，适合茶树生长</a:t>
            </a: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符合题意；材料信息表明，茶树喜排水良好</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的土壤环境，南方地区多低山丘陵，排水条件相对较好，更适合茶树生长</a:t>
            </a: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dirty="0" err="1">
                <a:solidFill>
                  <a:srgbClr val="000000"/>
                </a:solidFill>
                <a:latin typeface="微软雅黑" pitchFamily="34" charset="0"/>
                <a:ea typeface="微软雅黑" pitchFamily="34" charset="-122"/>
                <a:cs typeface="微软雅黑" pitchFamily="34" charset="-120"/>
              </a:rPr>
              <a:t>符合题意；茶树多</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生长在低山丘陵地区，水源主要来自降水，且低山丘陵地区灌溉便利程度并不占优势</a:t>
            </a: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不符合</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题意；南方地区的红壤有机质含量少且较黏重</a:t>
            </a: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不符合题意。综上所述，故选C</a:t>
            </a:r>
            <a:r>
              <a:rPr lang="en-US" altLang="zh-CN" sz="2000" b="0" i="0" dirty="0" smtClean="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5_1#5ef74c9b2?vop=1&amp;pid=2a7c00a0d&amp;color=0,0,0&amp;vtp=1&amp;bt=1&amp;bbb=1&amp;hb=1"/>
          <p:cNvSpPr/>
          <p:nvPr/>
        </p:nvSpPr>
        <p:spPr>
          <a:xfrm>
            <a:off x="722376" y="972000"/>
            <a:ext cx="10753344" cy="1326700"/>
          </a:xfrm>
          <a:prstGeom prst="rect">
            <a:avLst/>
          </a:prstGeom>
          <a:noFill/>
          <a:ln/>
        </p:spPr>
        <p:txBody>
          <a:bodyPr wrap="none" lIns="0" tIns="0" rIns="0" bIns="0" rtlCol="0" anchor="t"/>
          <a:lstStyle/>
          <a:p>
            <a:pPr latinLnBrk="1">
              <a:lnSpc>
                <a:spcPts val="3700"/>
              </a:lnSpc>
            </a:pPr>
            <a:r>
              <a:rPr lang="en-US" altLang="zh-CN" sz="2000" b="0" i="0" dirty="0" err="1" smtClean="0">
                <a:solidFill>
                  <a:srgbClr val="000000"/>
                </a:solidFill>
                <a:latin typeface="微软雅黑" pitchFamily="34" charset="0"/>
                <a:ea typeface="微软雅黑" pitchFamily="34" charset="-122"/>
                <a:cs typeface="微软雅黑" pitchFamily="34" charset="-120"/>
              </a:rPr>
              <a:t>知识拓展</a:t>
            </a:r>
            <a:r>
              <a:rPr lang="en-US" altLang="zh-CN" sz="2000" b="0" i="0" dirty="0" smtClean="0">
                <a:solidFill>
                  <a:srgbClr val="000000"/>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在热带和亚热带高温多雨的气候条件下，风化作用强烈，各种碱性风化物随水向下淋</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溶，土壤中碱性成分不断减少，酸性成分不断累积，同时硅和盐基遭到淋失，土壤黏粒与次生黏</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err="1">
                <a:solidFill>
                  <a:srgbClr val="000000"/>
                </a:solidFill>
                <a:latin typeface="微软雅黑" pitchFamily="34" charset="0"/>
                <a:ea typeface="微软雅黑" pitchFamily="34" charset="-122"/>
                <a:cs typeface="微软雅黑" pitchFamily="34" charset="-120"/>
              </a:rPr>
              <a:t>土矿物不断形成，铁、铝氧化物明显积聚，因此呈现出深浅不一的红色</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extLst>
      <p:ext uri="{BB962C8B-B14F-4D97-AF65-F5344CB8AC3E}">
        <p14:creationId xmlns:p14="http://schemas.microsoft.com/office/powerpoint/2010/main" val="740681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C_4#0d6ac2743.fixed?pid=2aad60992&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0d6ac2743.fixed?pid=2aad60992&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区域概述</a:t>
            </a:r>
            <a:endParaRPr lang="en-US" altLang="zh-CN" sz="4400" dirty="0"/>
          </a:p>
        </p:txBody>
      </p:sp>
      <p:pic>
        <p:nvPicPr>
          <p:cNvPr id="4" name="C_4#0d6ac2743.fixed?pid=2aad60992&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0d6ac2743.fixed?pid=2aad60992&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1873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M_5_BD.46_1#556aeda27?pid=0d6ac2743&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［湖北九师联盟2025高二联考］</a:t>
            </a:r>
            <a:r>
              <a:rPr lang="en-US" altLang="zh-CN" sz="2000" b="0" i="0" dirty="0">
                <a:solidFill>
                  <a:srgbClr val="000000"/>
                </a:solidFill>
                <a:latin typeface="Times New Roman" pitchFamily="34" charset="0"/>
                <a:ea typeface="KaiTi" pitchFamily="34" charset="-122"/>
                <a:cs typeface="Times New Roman" pitchFamily="34" charset="-120"/>
              </a:rPr>
              <a:t>读沿31°N绘制的中国地形剖面图，完成下面小题。</a:t>
            </a:r>
            <a:endParaRPr lang="en-US" altLang="zh-CN" sz="2000" dirty="0"/>
          </a:p>
        </p:txBody>
      </p:sp>
      <p:pic>
        <p:nvPicPr>
          <p:cNvPr id="3" name="QM_5_BD.46_2#556aeda27?pid=0d6ac274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85616" y="1511496"/>
            <a:ext cx="4626864" cy="12161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47_1#b5f1de468?pid=556aeda27&amp;color=0,0,0&amp;vtp=1&amp;bt=1&amp;bbb=1">
            <a:extLst>
              <a:ext uri="{FF2B5EF4-FFF2-40B4-BE49-F238E27FC236}">
                <a16:creationId xmlns:a16="http://schemas.microsoft.com/office/drawing/2014/main" id="{EB3DC7A9-8DC1-7282-1FB6-E9F482938772}"/>
              </a:ext>
            </a:extLst>
          </p:cNvPr>
          <p:cNvSpPr/>
          <p:nvPr/>
        </p:nvSpPr>
        <p:spPr>
          <a:xfrm>
            <a:off x="722376" y="285769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1.有关图中数字代码表示的地形区，</a:t>
            </a:r>
            <a:r>
              <a:rPr lang="en-US" altLang="zh-CN" sz="2000" b="0" i="0">
                <a:solidFill>
                  <a:srgbClr val="000000"/>
                </a:solidFill>
                <a:latin typeface="微软雅黑" pitchFamily="34" charset="0"/>
                <a:ea typeface="微软雅黑" pitchFamily="34" charset="-122"/>
                <a:cs typeface="微软雅黑" pitchFamily="34" charset="-120"/>
              </a:rPr>
              <a:t>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48_1#b5f1de468.bracket?pid=556aeda27&amp;color=0,0,0&amp;vpa=14&amp;vtp=1">
            <a:extLst>
              <a:ext uri="{FF2B5EF4-FFF2-40B4-BE49-F238E27FC236}">
                <a16:creationId xmlns:a16="http://schemas.microsoft.com/office/drawing/2014/main" id="{6C1EE384-004E-DCF5-3E61-4C5946776280}"/>
              </a:ext>
            </a:extLst>
          </p:cNvPr>
          <p:cNvSpPr/>
          <p:nvPr/>
        </p:nvSpPr>
        <p:spPr>
          <a:xfrm>
            <a:off x="6467539" y="2857696"/>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47_2#b5f1de468.choices?pid=556aeda27&amp;color=0,0,0&amp;vtp=1&amp;bbb=1">
            <a:extLst>
              <a:ext uri="{FF2B5EF4-FFF2-40B4-BE49-F238E27FC236}">
                <a16:creationId xmlns:a16="http://schemas.microsoft.com/office/drawing/2014/main" id="{08068756-C067-DCFF-72C4-C6CDBAD01CA2}"/>
              </a:ext>
            </a:extLst>
          </p:cNvPr>
          <p:cNvSpPr/>
          <p:nvPr/>
        </p:nvSpPr>
        <p:spPr>
          <a:xfrm>
            <a:off x="722376" y="3319341"/>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A.②为内蒙古高原，多喀斯特地貌</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.①为塔里木盆地，有“聚宝盆”之称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.③为长江中下游平原，耕地数量多</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.④为太行山脉，是地势第二、三级阶梯的分界线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6_AS.49_1#b5f1de468?vop=1&amp;pid=556aeda2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本题考查不同区域的自然环境特点。结合所学知识，②平均海拔在6000米以上，</a:t>
            </a:r>
            <a:r>
              <a:rPr lang="en-US" altLang="zh-CN" sz="2000" b="0" i="0">
                <a:solidFill>
                  <a:srgbClr val="000000"/>
                </a:solidFill>
                <a:latin typeface="微软雅黑" pitchFamily="34" charset="0"/>
                <a:ea typeface="微软雅黑" pitchFamily="34" charset="-122"/>
                <a:cs typeface="微软雅黑" pitchFamily="34" charset="-120"/>
              </a:rPr>
              <a:t>且位于90</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E附近，因而为青藏高原，A错误；①位于100°E~110°E，且地势较四周低，</a:t>
            </a:r>
            <a:r>
              <a:rPr lang="en-US" altLang="zh-CN" sz="2000" b="0" i="0">
                <a:solidFill>
                  <a:srgbClr val="000000"/>
                </a:solidFill>
                <a:latin typeface="微软雅黑" pitchFamily="34" charset="0"/>
                <a:ea typeface="微软雅黑" pitchFamily="34" charset="-122"/>
                <a:cs typeface="微软雅黑" pitchFamily="34" charset="-120"/>
              </a:rPr>
              <a:t>因而为四川盆地，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a:t>
            </a:r>
            <a:r>
              <a:rPr lang="en-US" altLang="zh-CN" sz="2000" b="0" i="0" dirty="0">
                <a:solidFill>
                  <a:srgbClr val="000000"/>
                </a:solidFill>
                <a:latin typeface="微软雅黑" pitchFamily="34" charset="0"/>
                <a:ea typeface="微软雅黑" pitchFamily="34" charset="-122"/>
                <a:cs typeface="微软雅黑" pitchFamily="34" charset="-120"/>
              </a:rPr>
              <a:t>“紫色盆地”之称，B错误；③位于120°E附近，地势低平，靠近海洋</a:t>
            </a:r>
            <a:r>
              <a:rPr lang="en-US" altLang="zh-CN" sz="2000" b="0" i="0">
                <a:solidFill>
                  <a:srgbClr val="000000"/>
                </a:solidFill>
                <a:latin typeface="微软雅黑" pitchFamily="34" charset="0"/>
                <a:ea typeface="微软雅黑" pitchFamily="34" charset="-122"/>
                <a:cs typeface="微软雅黑" pitchFamily="34" charset="-120"/>
              </a:rPr>
              <a:t>，因而为长江中下游平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原</a:t>
            </a:r>
            <a:r>
              <a:rPr lang="en-US" altLang="zh-CN" sz="2000" b="0" i="0" dirty="0">
                <a:solidFill>
                  <a:srgbClr val="000000"/>
                </a:solidFill>
                <a:latin typeface="微软雅黑" pitchFamily="34" charset="0"/>
                <a:ea typeface="微软雅黑" pitchFamily="34" charset="-122"/>
                <a:cs typeface="微软雅黑" pitchFamily="34" charset="-120"/>
              </a:rPr>
              <a:t>，耕地数量多，C正确；④为（31°N，110°E）附近的山地，因而为巫山山脉</a:t>
            </a:r>
            <a:r>
              <a:rPr lang="en-US" altLang="zh-CN" sz="2000" b="0" i="0">
                <a:solidFill>
                  <a:srgbClr val="000000"/>
                </a:solidFill>
                <a:latin typeface="微软雅黑" pitchFamily="34" charset="0"/>
                <a:ea typeface="微软雅黑" pitchFamily="34" charset="-122"/>
                <a:cs typeface="微软雅黑" pitchFamily="34" charset="-120"/>
              </a:rPr>
              <a:t>，是我国地势第</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二</a:t>
            </a:r>
            <a:r>
              <a:rPr lang="en-US" altLang="zh-CN" sz="2000" b="0" i="0" dirty="0">
                <a:solidFill>
                  <a:srgbClr val="000000"/>
                </a:solidFill>
                <a:latin typeface="微软雅黑" pitchFamily="34" charset="0"/>
                <a:ea typeface="微软雅黑" pitchFamily="34" charset="-122"/>
                <a:cs typeface="微软雅黑" pitchFamily="34" charset="-120"/>
              </a:rPr>
              <a:t>、三级阶梯的分界线，D错误。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4466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6_BD.50_1#b65ef84ac?pid=556aeda27&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2.我国的地形、</a:t>
            </a:r>
            <a:r>
              <a:rPr lang="en-US" altLang="zh-CN" sz="2000" b="0" i="0">
                <a:solidFill>
                  <a:srgbClr val="000000"/>
                </a:solidFill>
                <a:latin typeface="微软雅黑" pitchFamily="34" charset="0"/>
                <a:ea typeface="微软雅黑" pitchFamily="34" charset="-122"/>
                <a:cs typeface="微软雅黑" pitchFamily="34" charset="-120"/>
              </a:rPr>
              <a:t>地势特征对我国地理环境的影响体现在(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1_1#b65ef84ac.bracket?pid=556aeda27&amp;color=0,0,0&amp;vpa=15&amp;vtp=1"/>
          <p:cNvSpPr/>
          <p:nvPr/>
        </p:nvSpPr>
        <p:spPr>
          <a:xfrm>
            <a:off x="697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50_2#b65ef84ac.choices?pid=556aeda27&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.利于印度洋水汽深入我国内陆地区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.决定了我国大多数外流河的流向</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C.有利于各地区经济的均衡发展</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.有利于种植业的均衡布局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AS.52_1#b65ef84ac?vop=1&amp;pid=556aeda2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本题考查区域特征对地理环境的影响。我国东部濒临太平洋</a:t>
            </a:r>
            <a:r>
              <a:rPr lang="en-US" altLang="zh-CN" sz="2000" b="0" i="0">
                <a:solidFill>
                  <a:srgbClr val="000000"/>
                </a:solidFill>
                <a:latin typeface="微软雅黑" pitchFamily="34" charset="0"/>
                <a:ea typeface="微软雅黑" pitchFamily="34" charset="-122"/>
                <a:cs typeface="微软雅黑" pitchFamily="34" charset="-120"/>
              </a:rPr>
              <a:t>，西高东低的地势便于来自太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平洋的湿润气流深入内陆</a:t>
            </a:r>
            <a:r>
              <a:rPr lang="en-US" altLang="zh-CN" sz="2000" b="0" i="0" dirty="0">
                <a:solidFill>
                  <a:srgbClr val="000000"/>
                </a:solidFill>
                <a:latin typeface="微软雅黑" pitchFamily="34" charset="0"/>
                <a:ea typeface="微软雅黑" pitchFamily="34" charset="-122"/>
                <a:cs typeface="微软雅黑" pitchFamily="34" charset="-120"/>
              </a:rPr>
              <a:t>，形成降水，A错误；我国地势西高东低，</a:t>
            </a:r>
            <a:r>
              <a:rPr lang="en-US" altLang="zh-CN" sz="2000" b="0" i="0">
                <a:solidFill>
                  <a:srgbClr val="000000"/>
                </a:solidFill>
                <a:latin typeface="微软雅黑" pitchFamily="34" charset="0"/>
                <a:ea typeface="微软雅黑" pitchFamily="34" charset="-122"/>
                <a:cs typeface="微软雅黑" pitchFamily="34" charset="-120"/>
              </a:rPr>
              <a:t>绝大多数外流河顺着地势，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滚滚东流</a:t>
            </a:r>
            <a:r>
              <a:rPr lang="en-US" altLang="zh-CN" sz="2000" b="0" i="0" dirty="0">
                <a:solidFill>
                  <a:srgbClr val="000000"/>
                </a:solidFill>
                <a:latin typeface="微软雅黑" pitchFamily="34" charset="0"/>
                <a:ea typeface="微软雅黑" pitchFamily="34" charset="-122"/>
                <a:cs typeface="微软雅黑" pitchFamily="34" charset="-120"/>
              </a:rPr>
              <a:t>，B正确；我国西高东低的地势，导致东部经济发达，西部经济较落后，发展不均衡</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；西高东低的地势不利于种植业的均衡布局，种植业主要分布在东部地区</a:t>
            </a:r>
            <a:r>
              <a:rPr lang="en-US" altLang="zh-CN" sz="2000" b="0" i="0">
                <a:solidFill>
                  <a:srgbClr val="000000"/>
                </a:solidFill>
                <a:latin typeface="微软雅黑" pitchFamily="34" charset="0"/>
                <a:ea typeface="微软雅黑" pitchFamily="34" charset="-122"/>
                <a:cs typeface="微软雅黑" pitchFamily="34" charset="-120"/>
              </a:rPr>
              <a:t>，西部高原山地地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区种植业分布较少</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137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7_AS.4_1#358f5d6a1?vop=1&amp;pid=04d602c2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本题考查区域含义。区域是在地理差异的基础上,按一定的标准和目的划分的</a:t>
            </a:r>
            <a:r>
              <a:rPr lang="en-US" altLang="zh-CN" sz="2000" b="0" i="0">
                <a:solidFill>
                  <a:srgbClr val="000000"/>
                </a:solidFill>
                <a:latin typeface="微软雅黑" pitchFamily="34" charset="0"/>
                <a:ea typeface="微软雅黑" pitchFamily="34" charset="-122"/>
                <a:cs typeface="微软雅黑" pitchFamily="34" charset="-120"/>
              </a:rPr>
              <a:t>,具有一定的区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位特征</a:t>
            </a:r>
            <a:r>
              <a:rPr lang="en-US" altLang="zh-CN" sz="2000" b="0" i="0" dirty="0">
                <a:solidFill>
                  <a:srgbClr val="000000"/>
                </a:solidFill>
                <a:latin typeface="微软雅黑" pitchFamily="34" charset="0"/>
                <a:ea typeface="微软雅黑" pitchFamily="34" charset="-122"/>
                <a:cs typeface="微软雅黑" pitchFamily="34" charset="-120"/>
              </a:rPr>
              <a:t>,以及一定的范围、形状和边界,但有些边界是明确的,有些边界是模糊的,A正确,B错误</a:t>
            </a:r>
            <a:r>
              <a:rPr lang="en-US" altLang="zh-CN" sz="2000" b="0" i="0">
                <a:solidFill>
                  <a:srgbClr val="000000"/>
                </a:solidFill>
                <a:latin typeface="微软雅黑" pitchFamily="34" charset="0"/>
                <a:ea typeface="微软雅黑" pitchFamily="34" charset="-122"/>
                <a:cs typeface="微软雅黑" pitchFamily="34" charset="-120"/>
              </a:rPr>
              <a:t>；基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本农田保护区是综合自然特征和人文特征划分的</a:t>
            </a:r>
            <a:r>
              <a:rPr lang="en-US" altLang="zh-CN" sz="2000" b="0" i="0" dirty="0">
                <a:solidFill>
                  <a:srgbClr val="000000"/>
                </a:solidFill>
                <a:latin typeface="微软雅黑" pitchFamily="34" charset="0"/>
                <a:ea typeface="微软雅黑" pitchFamily="34" charset="-122"/>
                <a:cs typeface="微软雅黑" pitchFamily="34" charset="-120"/>
              </a:rPr>
              <a:t>,C错误</a:t>
            </a:r>
            <a:r>
              <a:rPr lang="en-US" altLang="zh-CN" sz="2000" b="0" i="0">
                <a:solidFill>
                  <a:srgbClr val="000000"/>
                </a:solidFill>
                <a:latin typeface="微软雅黑" pitchFamily="34" charset="0"/>
                <a:ea typeface="微软雅黑" pitchFamily="34" charset="-122"/>
                <a:cs typeface="微软雅黑" pitchFamily="34" charset="-120"/>
              </a:rPr>
              <a:t>；汉语北方方言区主要是按照人文特征划</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分的</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pic>
        <p:nvPicPr>
          <p:cNvPr id="2" name="QM_5_BD.53_1#357a4a00a?htil=3&amp;pid=0d6ac274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76288" y="1026864"/>
            <a:ext cx="4581144" cy="5248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53_2#357a4a00a?htil=3&amp;pid=0d6ac2743&amp;color=0,0,0&amp;vtp=1&amp;bt=1&amp;bbb=1&amp;hb=1"/>
          <p:cNvSpPr/>
          <p:nvPr/>
        </p:nvSpPr>
        <p:spPr>
          <a:xfrm>
            <a:off x="722376" y="972000"/>
            <a:ext cx="6035040"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［江苏泰州2025高二期末］</a:t>
            </a:r>
            <a:r>
              <a:rPr lang="en-US" altLang="zh-CN" sz="2000" b="0" i="0">
                <a:solidFill>
                  <a:srgbClr val="000000"/>
                </a:solidFill>
                <a:latin typeface="微软雅黑" pitchFamily="34" charset="0"/>
                <a:ea typeface="楷体" pitchFamily="34" charset="-122"/>
                <a:cs typeface="微软雅黑" pitchFamily="34" charset="-120"/>
              </a:rPr>
              <a:t>陕西省位于中国内陆腹地</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地理位置具有过渡性</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按自然环境差异将陕西分为陕</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关中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陕南三个部分</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下图为陕西省地域分布简</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54_1#d43bdd738?htil=3&amp;pid=357a4a00a&amp;color=0,0,0&amp;vtp=1&amp;bbb=1"/>
          <p:cNvSpPr/>
          <p:nvPr/>
        </p:nvSpPr>
        <p:spPr>
          <a:xfrm>
            <a:off x="722376" y="2783655"/>
            <a:ext cx="6035040"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陕西省内部区域划分的主要依据是(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54_2#d43bdd738.choices?htil=3&amp;pid=357a4a00a&amp;color=0,0,0&amp;vtp=1&amp;bbb=1&amp;hb=1"/>
          <p:cNvSpPr/>
          <p:nvPr/>
        </p:nvSpPr>
        <p:spPr>
          <a:xfrm>
            <a:off x="722376" y="3246443"/>
            <a:ext cx="6035040" cy="1783334"/>
          </a:xfrm>
          <a:prstGeom prst="rect">
            <a:avLst/>
          </a:prstGeom>
          <a:noFill/>
          <a:ln/>
        </p:spPr>
        <p:txBody>
          <a:bodyPr wrap="none" lIns="0" tIns="0" rIns="0" bIns="0" rtlCol="0" anchor="t"/>
          <a:lstStyle/>
          <a:p>
            <a:pPr latinLnBrk="1">
              <a:lnSpc>
                <a:spcPts val="3600"/>
              </a:lnSpc>
              <a:tabLst>
                <a:tab pos="5483957" algn="l"/>
              </a:tabLst>
            </a:pPr>
            <a:r>
              <a:rPr lang="en-US" altLang="zh-CN" sz="2000" b="0" i="0" dirty="0" err="1">
                <a:solidFill>
                  <a:srgbClr val="000000"/>
                </a:solidFill>
                <a:latin typeface="微软雅黑" pitchFamily="34" charset="0"/>
                <a:ea typeface="微软雅黑" pitchFamily="34" charset="-122"/>
                <a:cs typeface="微软雅黑" pitchFamily="34" charset="-120"/>
              </a:rPr>
              <a:t>A.植被和土壤</a:t>
            </a:r>
            <a:r>
              <a:rPr lang="en-US" altLang="zh-CN" sz="2000" b="0" i="0" spc="-10300" dirty="0">
                <a:solidFill>
                  <a:srgbClr val="000000"/>
                </a:solidFill>
                <a:latin typeface="SimSun" pitchFamily="34" charset="0"/>
                <a:ea typeface="SimSun" pitchFamily="34" charset="-122"/>
                <a:cs typeface="SimSun" pitchFamily="34" charset="-120"/>
              </a:rPr>
              <a:t>	</a:t>
            </a:r>
            <a:endParaRPr lang="en-US" altLang="zh-CN" sz="2000" b="0" i="0" spc="-10300" dirty="0" smtClean="0">
              <a:solidFill>
                <a:srgbClr val="000000"/>
              </a:solidFill>
              <a:latin typeface="SimSun" pitchFamily="34" charset="0"/>
              <a:ea typeface="SimSun" pitchFamily="34" charset="-122"/>
              <a:cs typeface="SimSun" pitchFamily="34" charset="-120"/>
            </a:endParaRPr>
          </a:p>
          <a:p>
            <a:pPr latinLnBrk="1">
              <a:lnSpc>
                <a:spcPts val="3600"/>
              </a:lnSpc>
              <a:tabLst>
                <a:tab pos="5483957" algn="l"/>
              </a:tabLst>
            </a:pPr>
            <a:r>
              <a:rPr lang="en-US" altLang="zh-CN" sz="2000" b="0" i="0" dirty="0" err="1" smtClean="0">
                <a:solidFill>
                  <a:srgbClr val="000000"/>
                </a:solidFill>
                <a:latin typeface="微软雅黑" pitchFamily="34" charset="0"/>
                <a:ea typeface="微软雅黑" pitchFamily="34" charset="-122"/>
                <a:cs typeface="微软雅黑" pitchFamily="34" charset="-120"/>
              </a:rPr>
              <a:t>B</a:t>
            </a:r>
            <a:r>
              <a:rPr lang="en-US" altLang="zh-CN" sz="2000" b="0" i="0" dirty="0" err="1">
                <a:solidFill>
                  <a:srgbClr val="000000"/>
                </a:solidFill>
                <a:latin typeface="微软雅黑" pitchFamily="34" charset="0"/>
                <a:ea typeface="微软雅黑" pitchFamily="34" charset="-122"/>
                <a:cs typeface="微软雅黑" pitchFamily="34" charset="-120"/>
              </a:rPr>
              <a:t>.</a:t>
            </a:r>
            <a:r>
              <a:rPr lang="en-US" altLang="zh-CN" sz="2000" b="0" i="0" dirty="0" err="1" smtClean="0">
                <a:solidFill>
                  <a:srgbClr val="000000"/>
                </a:solidFill>
                <a:latin typeface="微软雅黑" pitchFamily="34" charset="0"/>
                <a:ea typeface="微软雅黑" pitchFamily="34" charset="-122"/>
                <a:cs typeface="微软雅黑" pitchFamily="34" charset="-120"/>
              </a:rPr>
              <a:t>河流和地貌</a:t>
            </a:r>
            <a:endParaRPr lang="en-US" altLang="zh-CN" sz="2000" dirty="0"/>
          </a:p>
          <a:p>
            <a:pPr latinLnBrk="1">
              <a:lnSpc>
                <a:spcPts val="3700"/>
              </a:lnSpc>
              <a:tabLst>
                <a:tab pos="5483957" algn="l"/>
              </a:tabLst>
            </a:pPr>
            <a:r>
              <a:rPr lang="en-US" altLang="zh-CN" sz="2000" b="0" i="0" dirty="0" err="1">
                <a:solidFill>
                  <a:srgbClr val="000000"/>
                </a:solidFill>
                <a:latin typeface="微软雅黑" pitchFamily="34" charset="0"/>
                <a:ea typeface="微软雅黑" pitchFamily="34" charset="-122"/>
                <a:cs typeface="微软雅黑" pitchFamily="34" charset="-120"/>
              </a:rPr>
              <a:t>C.气候和地貌</a:t>
            </a:r>
            <a:r>
              <a:rPr lang="en-US" altLang="zh-CN" sz="2000" b="0" i="0" spc="-10300" dirty="0">
                <a:solidFill>
                  <a:srgbClr val="000000"/>
                </a:solidFill>
                <a:latin typeface="SimSun" pitchFamily="34" charset="0"/>
                <a:ea typeface="SimSun" pitchFamily="34" charset="-122"/>
                <a:cs typeface="SimSun" pitchFamily="34" charset="-120"/>
              </a:rPr>
              <a:t>	</a:t>
            </a:r>
            <a:endParaRPr lang="en-US" altLang="zh-CN" sz="2000" b="0" i="0" spc="-10300" dirty="0" smtClean="0">
              <a:solidFill>
                <a:srgbClr val="000000"/>
              </a:solidFill>
              <a:latin typeface="SimSun" pitchFamily="34" charset="0"/>
              <a:ea typeface="SimSun" pitchFamily="34" charset="-122"/>
              <a:cs typeface="SimSun" pitchFamily="34" charset="-120"/>
            </a:endParaRPr>
          </a:p>
          <a:p>
            <a:pPr latinLnBrk="1">
              <a:lnSpc>
                <a:spcPts val="3700"/>
              </a:lnSpc>
              <a:tabLst>
                <a:tab pos="5483957" algn="l"/>
              </a:tabLst>
            </a:pPr>
            <a:r>
              <a:rPr lang="en-US" altLang="zh-CN" sz="2000" b="0" i="0" dirty="0" err="1" smtClean="0">
                <a:solidFill>
                  <a:srgbClr val="000000"/>
                </a:solidFill>
                <a:latin typeface="微软雅黑" pitchFamily="34" charset="0"/>
                <a:ea typeface="微软雅黑" pitchFamily="34" charset="-122"/>
                <a:cs typeface="微软雅黑" pitchFamily="34" charset="-120"/>
              </a:rPr>
              <a:t>D</a:t>
            </a:r>
            <a:r>
              <a:rPr lang="en-US" altLang="zh-CN" sz="2000" b="0" i="0" dirty="0" err="1">
                <a:solidFill>
                  <a:srgbClr val="000000"/>
                </a:solidFill>
                <a:latin typeface="微软雅黑" pitchFamily="34" charset="0"/>
                <a:ea typeface="微软雅黑" pitchFamily="34" charset="-122"/>
                <a:cs typeface="微软雅黑" pitchFamily="34" charset="-120"/>
              </a:rPr>
              <a:t>.</a:t>
            </a:r>
            <a:r>
              <a:rPr lang="en-US" altLang="zh-CN" sz="2000" b="0" i="0" dirty="0" err="1" smtClean="0">
                <a:solidFill>
                  <a:srgbClr val="000000"/>
                </a:solidFill>
                <a:latin typeface="微软雅黑" pitchFamily="34" charset="0"/>
                <a:ea typeface="微软雅黑" pitchFamily="34" charset="-122"/>
                <a:cs typeface="微软雅黑" pitchFamily="34" charset="-120"/>
              </a:rPr>
              <a:t>位置和植被</a:t>
            </a:r>
            <a:endParaRPr lang="en-US" altLang="zh-CN" sz="2000" dirty="0"/>
          </a:p>
        </p:txBody>
      </p:sp>
      <p:sp>
        <p:nvSpPr>
          <p:cNvPr id="6" name="QC_6_AN.55_1#d43bdd738.bracket?pid=357a4a00a&amp;color=0,0,0&amp;vpa=16&amp;vtp=1"/>
          <p:cNvSpPr/>
          <p:nvPr/>
        </p:nvSpPr>
        <p:spPr>
          <a:xfrm>
            <a:off x="4943539" y="27836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AS.56_1#d43bdd738?vop=1&amp;pid=357a4a00a&amp;color=0,0,0&amp;mp=1&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本题考查区域划分的依据。陕西省分为陕北、关中、陕南三部分，</a:t>
            </a:r>
            <a:r>
              <a:rPr lang="en-US" altLang="zh-CN" sz="2000" b="0" i="0">
                <a:solidFill>
                  <a:srgbClr val="000000"/>
                </a:solidFill>
                <a:latin typeface="微软雅黑" pitchFamily="34" charset="0"/>
                <a:ea typeface="微软雅黑" pitchFamily="34" charset="-122"/>
                <a:cs typeface="微软雅黑" pitchFamily="34" charset="-120"/>
              </a:rPr>
              <a:t>陕北以黄土高原为主，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气候干旱</a:t>
            </a:r>
            <a:r>
              <a:rPr lang="en-US" altLang="zh-CN" sz="2000" b="0" i="0" dirty="0">
                <a:solidFill>
                  <a:srgbClr val="000000"/>
                </a:solidFill>
                <a:latin typeface="微软雅黑" pitchFamily="34" charset="0"/>
                <a:ea typeface="微软雅黑" pitchFamily="34" charset="-122"/>
                <a:cs typeface="微软雅黑" pitchFamily="34" charset="-120"/>
              </a:rPr>
              <a:t>；关中平原则地形较为平坦，气候温和；陕南则是以秦巴山地为主，气候湿润</a:t>
            </a:r>
            <a:r>
              <a:rPr lang="en-US" altLang="zh-CN" sz="2000" b="0" i="0">
                <a:solidFill>
                  <a:srgbClr val="000000"/>
                </a:solidFill>
                <a:latin typeface="微软雅黑" pitchFamily="34" charset="0"/>
                <a:ea typeface="微软雅黑" pitchFamily="34" charset="-122"/>
                <a:cs typeface="微软雅黑" pitchFamily="34" charset="-120"/>
              </a:rPr>
              <a:t>。故陕西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省内部区域划分的主要依据是气候和地貌的差异</a:t>
            </a:r>
            <a:r>
              <a:rPr lang="en-US" altLang="zh-CN" sz="2000" b="0" i="0" dirty="0">
                <a:solidFill>
                  <a:srgbClr val="000000"/>
                </a:solidFill>
                <a:latin typeface="微软雅黑" pitchFamily="34" charset="0"/>
                <a:ea typeface="微软雅黑" pitchFamily="34" charset="-122"/>
                <a:cs typeface="微软雅黑" pitchFamily="34" charset="-120"/>
              </a:rPr>
              <a:t>。故选C。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68059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6_BD.57_1#1af55f068?pid=357a4a00a&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关于图中各区域说法正确的是(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8_1#1af55f068.bracket?pid=357a4a00a&amp;color=0,0,0&amp;vpa=17&amp;vtp=1"/>
          <p:cNvSpPr/>
          <p:nvPr/>
        </p:nvSpPr>
        <p:spPr>
          <a:xfrm>
            <a:off x="443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57_2#1af55f068.choices?pid=357a4a00a&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.陕南地区河流结冰期长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.关中地区城镇化水平高</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C.陕北地区水田农业发达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.区域内人文特征差异小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6_AS.59_1#1af55f068?vop=1&amp;pid=357a4a00a&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本题考查区域的特征。陕南地区位于秦岭以南，冬季温和，河流几乎无结冰期，A</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关中地区经济发展水平高</a:t>
            </a:r>
            <a:r>
              <a:rPr lang="en-US" altLang="zh-CN" sz="2000" b="0" i="0" dirty="0">
                <a:solidFill>
                  <a:srgbClr val="000000"/>
                </a:solidFill>
                <a:latin typeface="微软雅黑" pitchFamily="34" charset="0"/>
                <a:ea typeface="微软雅黑" pitchFamily="34" charset="-122"/>
                <a:cs typeface="微软雅黑" pitchFamily="34" charset="-120"/>
              </a:rPr>
              <a:t>，城镇化水平高，B正确；陕北地区气候干旱，水资源短缺</a:t>
            </a:r>
            <a:r>
              <a:rPr lang="en-US" altLang="zh-CN" sz="2000" b="0" i="0">
                <a:solidFill>
                  <a:srgbClr val="000000"/>
                </a:solidFill>
                <a:latin typeface="微软雅黑" pitchFamily="34" charset="0"/>
                <a:ea typeface="微软雅黑" pitchFamily="34" charset="-122"/>
                <a:cs typeface="微软雅黑" pitchFamily="34" charset="-120"/>
              </a:rPr>
              <a:t>，以旱作农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业为主</a:t>
            </a:r>
            <a:r>
              <a:rPr lang="en-US" altLang="zh-CN" sz="2000" b="0" i="0" dirty="0">
                <a:solidFill>
                  <a:srgbClr val="000000"/>
                </a:solidFill>
                <a:latin typeface="微软雅黑" pitchFamily="34" charset="0"/>
                <a:ea typeface="微软雅黑" pitchFamily="34" charset="-122"/>
                <a:cs typeface="微软雅黑" pitchFamily="34" charset="-120"/>
              </a:rPr>
              <a:t>，C错误；区域内传统民居、饮食以及农业生产等人文特征差异较大，D错误。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P_6_BD#9a065a864?pid=e9131dc8e&amp;color=0,0,0&amp;vtp=1&amp;bt=1&amp;bb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素材背景：中国不同区域食用油偏好地图</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考查点</a:t>
            </a:r>
            <a:r>
              <a:rPr lang="en-US" altLang="zh-CN" sz="2000" b="1" i="0" dirty="0">
                <a:solidFill>
                  <a:srgbClr val="000000"/>
                </a:solidFill>
                <a:latin typeface="微软雅黑" pitchFamily="34" charset="0"/>
                <a:ea typeface="微软雅黑" pitchFamily="34" charset="-122"/>
                <a:cs typeface="微软雅黑" pitchFamily="34" charset="-120"/>
              </a:rPr>
              <a:t>：区域特征与区域划分、我国农业油料作物的分布</a:t>
            </a:r>
            <a:endParaRPr lang="en-US" altLang="zh-CN" sz="2000" dirty="0"/>
          </a:p>
          <a:p>
            <a:pPr latinLnBrk="1">
              <a:lnSpc>
                <a:spcPts val="3400"/>
              </a:lnSpc>
            </a:pPr>
            <a:r>
              <a:rPr lang="en-US" altLang="zh-CN" sz="2000" b="1" i="0">
                <a:solidFill>
                  <a:srgbClr val="000000"/>
                </a:solidFill>
                <a:latin typeface="微软雅黑" pitchFamily="34" charset="0"/>
                <a:ea typeface="微软雅黑" pitchFamily="34" charset="-122"/>
                <a:cs typeface="微软雅黑" pitchFamily="34" charset="-120"/>
              </a:rPr>
              <a:t>难度系数</a:t>
            </a:r>
            <a:r>
              <a:rPr lang="en-US" altLang="zh-CN" sz="2000" b="1"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0.65</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创新系数：</a:t>
            </a:r>
            <a:r>
              <a:rPr lang="en-US" altLang="zh-CN" sz="2000" b="0" i="0" dirty="0">
                <a:solidFill>
                  <a:srgbClr val="000000"/>
                </a:solidFill>
                <a:latin typeface="微软雅黑" pitchFamily="34" charset="0"/>
                <a:ea typeface="微软雅黑" pitchFamily="34" charset="-122"/>
                <a:cs typeface="微软雅黑" pitchFamily="34" charset="-120"/>
              </a:rPr>
              <a:t>0.7</a:t>
            </a:r>
            <a:endParaRPr lang="en-US" altLang="zh-CN" sz="2000" dirty="0"/>
          </a:p>
        </p:txBody>
      </p:sp>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pic>
        <p:nvPicPr>
          <p:cNvPr id="2" name="QM_6_BD.60_1#1f3b98d85?pid=e9131dc8e&amp;color=0,0,0&amp;tib=255,255,255&amp;iip=3&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60_1#1f3b98d85?pid=e9131dc8e&amp;color=0,0,0&amp;vtp=1&amp;bt=1&amp;bbb=1&amp;hb=1"/>
          <p:cNvSpPr/>
          <p:nvPr/>
        </p:nvSpPr>
        <p:spPr>
          <a:xfrm>
            <a:off x="722377" y="972000"/>
            <a:ext cx="10749631" cy="1290638"/>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云南保山2025高二质量检测］</a:t>
            </a:r>
            <a:r>
              <a:rPr lang="en-US" altLang="zh-CN" sz="2000" b="0" i="0" dirty="0">
                <a:solidFill>
                  <a:srgbClr val="000000"/>
                </a:solidFill>
                <a:latin typeface="微软雅黑" pitchFamily="34" charset="0"/>
                <a:ea typeface="楷体" pitchFamily="34" charset="-122"/>
                <a:cs typeface="微软雅黑" pitchFamily="34" charset="-120"/>
              </a:rPr>
              <a:t>我国菜系众多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不同的菜系习惯用不同的食用油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因此</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在不同地区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每种食用油的消费量也不相同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研究人员根据我国近几年各省级行政区消费量最大</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的食用油种类</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制作了中国不同区域食用油偏好地图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r>
              <a:rPr lang="en-US" altLang="zh-CN" sz="100" b="0" i="0" kern="0" spc="-99900" dirty="0">
                <a:solidFill>
                  <a:srgbClr val="FFFFFF"/>
                </a:solidFill>
                <a:latin typeface="Times New Roman" pitchFamily="34" charset="0"/>
                <a:ea typeface="KaiTi" pitchFamily="34" charset="-122"/>
                <a:cs typeface="Times New Roman" pitchFamily="34" charset="-120"/>
              </a:rPr>
              <a:t>#1</a:t>
            </a:r>
            <a:endParaRPr lang="en-US" altLang="zh-CN" sz="100" dirty="0"/>
          </a:p>
        </p:txBody>
      </p:sp>
      <p:pic>
        <p:nvPicPr>
          <p:cNvPr id="4" name="QM_6_BD.60_2#1f3b98d85?pid=e9131dc8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31862" y="2390971"/>
            <a:ext cx="5125228" cy="37653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0471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7_BD.61_1#2aca19528?pid=1f3b98d8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我国各食用油偏好区域(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2_1#2aca19528.bracket?pid=1f3b98d85&amp;color=0,0,0&amp;vpa=18&amp;vtp=1"/>
          <p:cNvSpPr/>
          <p:nvPr/>
        </p:nvSpPr>
        <p:spPr>
          <a:xfrm>
            <a:off x="3660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61_2#2aca19528.choices?pid=1f3b98d85&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.边界具有过渡性质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B.按照自然特征划分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C.内部性质差异显著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.属于文化区域类型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7_AS.63_1#2aca19528?vop=1&amp;pid=1f3b98d85&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本题考查区域的划分。根据材料“我国菜系众多,不同的菜系习惯用不同的食用油”可知</a:t>
            </a:r>
            <a:r>
              <a:rPr lang="en-US" altLang="zh-CN" sz="2000" b="0" i="0">
                <a:solidFill>
                  <a:srgbClr val="000000"/>
                </a:solidFill>
                <a:latin typeface="微软雅黑" pitchFamily="34" charset="0"/>
                <a:ea typeface="微软雅黑" pitchFamily="34" charset="-122"/>
                <a:cs typeface="微软雅黑" pitchFamily="34" charset="-120"/>
              </a:rPr>
              <a:t>,不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同菜系之间的食用油差异属于区域的饮食文化特征</a:t>
            </a:r>
            <a:r>
              <a:rPr lang="en-US" altLang="zh-CN" sz="2000" b="0" i="0" dirty="0">
                <a:solidFill>
                  <a:srgbClr val="000000"/>
                </a:solidFill>
                <a:latin typeface="微软雅黑" pitchFamily="34" charset="0"/>
                <a:ea typeface="微软雅黑" pitchFamily="34" charset="-122"/>
                <a:cs typeface="微软雅黑" pitchFamily="34" charset="-120"/>
              </a:rPr>
              <a:t>,D正确,B错误；根据图示可知</a:t>
            </a:r>
            <a:r>
              <a:rPr lang="en-US" altLang="zh-CN" sz="2000" b="0" i="0">
                <a:solidFill>
                  <a:srgbClr val="000000"/>
                </a:solidFill>
                <a:latin typeface="微软雅黑" pitchFamily="34" charset="0"/>
                <a:ea typeface="微软雅黑" pitchFamily="34" charset="-122"/>
                <a:cs typeface="微软雅黑" pitchFamily="34" charset="-120"/>
              </a:rPr>
              <a:t>,各食用油偏好区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域是以省级行政区为最小单元划分的</a:t>
            </a:r>
            <a:r>
              <a:rPr lang="en-US" altLang="zh-CN" sz="2000" b="0" i="0" dirty="0">
                <a:solidFill>
                  <a:srgbClr val="000000"/>
                </a:solidFill>
                <a:latin typeface="微软雅黑" pitchFamily="34" charset="0"/>
                <a:ea typeface="微软雅黑" pitchFamily="34" charset="-122"/>
                <a:cs typeface="微软雅黑" pitchFamily="34" charset="-120"/>
              </a:rPr>
              <a:t>,边界明显,无过渡性质,A错误；根据材料可知</a:t>
            </a:r>
            <a:r>
              <a:rPr lang="en-US" altLang="zh-CN" sz="2000" b="0" i="0">
                <a:solidFill>
                  <a:srgbClr val="000000"/>
                </a:solidFill>
                <a:latin typeface="微软雅黑" pitchFamily="34" charset="0"/>
                <a:ea typeface="微软雅黑" pitchFamily="34" charset="-122"/>
                <a:cs typeface="微软雅黑" pitchFamily="34" charset="-120"/>
              </a:rPr>
              <a:t>,研究人员是根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据我国近几年各省级行政区消费量最大的食用油种类进行分类</a:t>
            </a:r>
            <a:r>
              <a:rPr lang="en-US" altLang="zh-CN" sz="2000" b="0" i="0" dirty="0">
                <a:solidFill>
                  <a:srgbClr val="000000"/>
                </a:solidFill>
                <a:latin typeface="微软雅黑" pitchFamily="34" charset="0"/>
                <a:ea typeface="微软雅黑" pitchFamily="34" charset="-122"/>
                <a:cs typeface="微软雅黑" pitchFamily="34" charset="-120"/>
              </a:rPr>
              <a:t>,区域内部性质差异较小,C错误。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3406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24387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7_BD.64_1#235840c19?pid=1f3b98d8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6.图中甲、乙、丙、</a:t>
            </a:r>
            <a:r>
              <a:rPr lang="en-US" altLang="zh-CN" sz="2000" b="0" i="0">
                <a:solidFill>
                  <a:srgbClr val="000000"/>
                </a:solidFill>
                <a:latin typeface="微软雅黑" pitchFamily="34" charset="0"/>
                <a:ea typeface="微软雅黑" pitchFamily="34" charset="-122"/>
                <a:cs typeface="微软雅黑" pitchFamily="34" charset="-120"/>
              </a:rPr>
              <a:t>丁依次为(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5_1#235840c19.bracket?pid=1f3b98d85&amp;color=0,0,0&amp;vpa=19&amp;vtp=1"/>
          <p:cNvSpPr/>
          <p:nvPr/>
        </p:nvSpPr>
        <p:spPr>
          <a:xfrm>
            <a:off x="4181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64_2#235840c19.choices?pid=1f3b98d85&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A.大豆油、花生油、菜籽油</a:t>
            </a:r>
            <a:r>
              <a:rPr lang="en-US" altLang="zh-CN" sz="2000" b="0" i="0">
                <a:solidFill>
                  <a:srgbClr val="000000"/>
                </a:solidFill>
                <a:latin typeface="微软雅黑" pitchFamily="34" charset="0"/>
                <a:ea typeface="微软雅黑" pitchFamily="34" charset="-122"/>
                <a:cs typeface="微软雅黑" pitchFamily="34" charset="-120"/>
              </a:rPr>
              <a:t>、棉籽油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.大豆油、棉籽油、花生油、菜籽油</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.棉籽油、花生油、菜籽油</a:t>
            </a:r>
            <a:r>
              <a:rPr lang="en-US" altLang="zh-CN" sz="2000" b="0" i="0">
                <a:solidFill>
                  <a:srgbClr val="000000"/>
                </a:solidFill>
                <a:latin typeface="微软雅黑" pitchFamily="34" charset="0"/>
                <a:ea typeface="微软雅黑" pitchFamily="34" charset="-122"/>
                <a:cs typeface="微软雅黑" pitchFamily="34" charset="-120"/>
              </a:rPr>
              <a:t>、大豆油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.菜籽油，棉籽油、花生油、大豆油</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7_AS.66_1#235840c19?vop=1&amp;pid=1f3b98d85&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本题考查农业地域与农作物分布。读图可知,甲所在区域为东北三省,为大豆的主要产区</a:t>
            </a:r>
            <a:r>
              <a:rPr lang="en-US" altLang="zh-CN" sz="2000" b="0" i="0">
                <a:solidFill>
                  <a:srgbClr val="000000"/>
                </a:solidFill>
                <a:latin typeface="微软雅黑" pitchFamily="34" charset="0"/>
                <a:ea typeface="微软雅黑" pitchFamily="34" charset="-122"/>
                <a:cs typeface="微软雅黑" pitchFamily="34" charset="-120"/>
              </a:rPr>
              <a:t>,故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甲为大豆油</a:t>
            </a:r>
            <a:r>
              <a:rPr lang="en-US" altLang="zh-CN" sz="2000" b="0" i="0" dirty="0">
                <a:solidFill>
                  <a:srgbClr val="000000"/>
                </a:solidFill>
                <a:latin typeface="微软雅黑" pitchFamily="34" charset="0"/>
                <a:ea typeface="微软雅黑" pitchFamily="34" charset="-122"/>
                <a:cs typeface="微软雅黑" pitchFamily="34" charset="-120"/>
              </a:rPr>
              <a:t>。乙所在区域为花生的主要产区,河南、山东花生产量约占全国产量的50</a:t>
            </a:r>
            <a:r>
              <a:rPr lang="en-US" altLang="zh-CN" sz="2000" b="0" i="0">
                <a:solidFill>
                  <a:srgbClr val="000000"/>
                </a:solidFill>
                <a:latin typeface="微软雅黑" pitchFamily="34" charset="0"/>
                <a:ea typeface="微软雅黑" pitchFamily="34" charset="-122"/>
                <a:cs typeface="微软雅黑" pitchFamily="34" charset="-120"/>
              </a:rPr>
              <a:t>%,南方沿海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省级行政区主要生产油料作物</a:t>
            </a:r>
            <a:r>
              <a:rPr lang="en-US" altLang="zh-CN" sz="2000" b="0" i="0" dirty="0">
                <a:solidFill>
                  <a:srgbClr val="000000"/>
                </a:solidFill>
                <a:latin typeface="微软雅黑" pitchFamily="34" charset="0"/>
                <a:ea typeface="微软雅黑" pitchFamily="34" charset="-122"/>
                <a:cs typeface="微软雅黑" pitchFamily="34" charset="-120"/>
              </a:rPr>
              <a:t>,如油菜和花生,所以,乙为花生油</a:t>
            </a:r>
            <a:r>
              <a:rPr lang="en-US" altLang="zh-CN" sz="2000" b="0" i="0">
                <a:solidFill>
                  <a:srgbClr val="000000"/>
                </a:solidFill>
                <a:latin typeface="微软雅黑" pitchFamily="34" charset="0"/>
                <a:ea typeface="微软雅黑" pitchFamily="34" charset="-122"/>
                <a:cs typeface="微软雅黑" pitchFamily="34" charset="-120"/>
              </a:rPr>
              <a:t>。丙所在区域中长江流域集中分布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油菜</a:t>
            </a:r>
            <a:r>
              <a:rPr lang="en-US" altLang="zh-CN" sz="2000" b="0" i="0" dirty="0">
                <a:solidFill>
                  <a:srgbClr val="000000"/>
                </a:solidFill>
                <a:latin typeface="微软雅黑" pitchFamily="34" charset="0"/>
                <a:ea typeface="微软雅黑" pitchFamily="34" charset="-122"/>
                <a:cs typeface="微软雅黑" pitchFamily="34" charset="-120"/>
              </a:rPr>
              <a:t>,故丙为菜籽油。丁所在区域是新疆地区,是中国最大的棉花产区,丁为棉籽油。故选A。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3830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7_BD.67_1#9ea9c64c6?pid=1f3b98d8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与西藏食用油偏好关系最密切的是农业的(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8_1#9ea9c64c6.bracket?pid=1f3b98d85&amp;color=0,0,0&amp;vpa=20&amp;vtp=1"/>
          <p:cNvSpPr/>
          <p:nvPr/>
        </p:nvSpPr>
        <p:spPr>
          <a:xfrm>
            <a:off x="570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67_2#9ea9c64c6.choices?pid=1f3b98d85&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.生产方式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B.自然环境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C.产品结构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.地域类型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7_AS.69_1#9ea9c64c6?vop=1&amp;pid=1f3b98d85&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本题考查影响区域食用油偏好的因素。读图可知,西藏食用油主要是酥油</a:t>
            </a:r>
            <a:r>
              <a:rPr lang="en-US" altLang="zh-CN" sz="2000" b="0" i="0">
                <a:solidFill>
                  <a:srgbClr val="000000"/>
                </a:solidFill>
                <a:latin typeface="微软雅黑" pitchFamily="34" charset="0"/>
                <a:ea typeface="微软雅黑" pitchFamily="34" charset="-122"/>
                <a:cs typeface="微软雅黑" pitchFamily="34" charset="-120"/>
              </a:rPr>
              <a:t>,酥油是由牛奶或羊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奶提炼出来的</a:t>
            </a:r>
            <a:r>
              <a:rPr lang="en-US" altLang="zh-CN" sz="2000" b="0" i="0" dirty="0">
                <a:solidFill>
                  <a:srgbClr val="000000"/>
                </a:solidFill>
                <a:latin typeface="微软雅黑" pitchFamily="34" charset="0"/>
                <a:ea typeface="微软雅黑" pitchFamily="34" charset="-122"/>
                <a:cs typeface="微软雅黑" pitchFamily="34" charset="-120"/>
              </a:rPr>
              <a:t>,西藏地区受气温影响,农业发展受限,主要发展河谷农业和高寒农牧业</a:t>
            </a:r>
            <a:r>
              <a:rPr lang="en-US" altLang="zh-CN" sz="2000" b="0" i="0">
                <a:solidFill>
                  <a:srgbClr val="000000"/>
                </a:solidFill>
                <a:latin typeface="微软雅黑" pitchFamily="34" charset="0"/>
                <a:ea typeface="微软雅黑" pitchFamily="34" charset="-122"/>
                <a:cs typeface="微软雅黑" pitchFamily="34" charset="-120"/>
              </a:rPr>
              <a:t>,食用油偏好与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农业农产品产出有关</a:t>
            </a:r>
            <a:r>
              <a:rPr lang="en-US" altLang="zh-CN" sz="2000" b="0" i="0" dirty="0">
                <a:solidFill>
                  <a:srgbClr val="000000"/>
                </a:solidFill>
                <a:latin typeface="微软雅黑" pitchFamily="34" charset="0"/>
                <a:ea typeface="微软雅黑" pitchFamily="34" charset="-122"/>
                <a:cs typeface="微软雅黑" pitchFamily="34" charset="-120"/>
              </a:rPr>
              <a:t>,主要食用油通过畜牧产品获取,C正确；生产方式、自然环境</a:t>
            </a:r>
            <a:r>
              <a:rPr lang="en-US" altLang="zh-CN" sz="2000" b="0" i="0">
                <a:solidFill>
                  <a:srgbClr val="000000"/>
                </a:solidFill>
                <a:latin typeface="微软雅黑" pitchFamily="34" charset="0"/>
                <a:ea typeface="微软雅黑" pitchFamily="34" charset="-122"/>
                <a:cs typeface="微软雅黑" pitchFamily="34" charset="-120"/>
              </a:rPr>
              <a:t>、地域类型对食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用油偏好影响较小</a:t>
            </a:r>
            <a:r>
              <a:rPr lang="en-US" altLang="zh-CN" sz="2000" b="0" i="0" dirty="0">
                <a:solidFill>
                  <a:srgbClr val="000000"/>
                </a:solidFill>
                <a:latin typeface="微软雅黑" pitchFamily="34" charset="0"/>
                <a:ea typeface="微软雅黑" pitchFamily="34" charset="-122"/>
                <a:cs typeface="微软雅黑" pitchFamily="34" charset="-120"/>
              </a:rPr>
              <a:t>,A、B、D错误。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C_4#688c87b1a.fixed?pid=a8629721f&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688c87b1a.fixed?pid=a8629721f&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区域的特征</a:t>
            </a:r>
            <a:endParaRPr lang="en-US" altLang="zh-CN" sz="4400" dirty="0"/>
          </a:p>
        </p:txBody>
      </p:sp>
      <p:pic>
        <p:nvPicPr>
          <p:cNvPr id="4" name="C_4#688c87b1a.fixed?pid=a8629721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88c87b1a.fixed?pid=a8629721f&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M_6_BD.70_1#d967eb6f9?pid=161c0af68&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［山东济宁一中2025高二月考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地名是人们赋予某一特定空间位置上自然或人文地理实体的专有</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名称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据湖南省行政村名的特征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湖南地名分为</a:t>
            </a:r>
            <a:r>
              <a:rPr lang="en-US" altLang="zh-CN" sz="2000" b="0" i="0" dirty="0">
                <a:solidFill>
                  <a:srgbClr val="000000"/>
                </a:solidFill>
                <a:latin typeface="Times New Roman" pitchFamily="34" charset="0"/>
                <a:ea typeface="KaiTi" pitchFamily="34" charset="-122"/>
                <a:cs typeface="Times New Roman" pitchFamily="34" charset="-120"/>
              </a:rPr>
              <a:t>12</a:t>
            </a:r>
            <a:r>
              <a:rPr lang="en-US" altLang="zh-CN" sz="2000" b="0" i="0" dirty="0">
                <a:solidFill>
                  <a:srgbClr val="000000"/>
                </a:solidFill>
                <a:latin typeface="微软雅黑" pitchFamily="34" charset="0"/>
                <a:ea typeface="楷体" pitchFamily="34" charset="-122"/>
                <a:cs typeface="微软雅黑" pitchFamily="34" charset="-120"/>
              </a:rPr>
              <a:t>类</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其中带有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井</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坪</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等字的地名较多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因多种因素</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地名正在逐渐消失</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成为地名文化遗产上的一大遗憾</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下图示意某年湖南省行政村命名类型及个数统计</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70_2#d967eb6f9?pid=161c0af6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56432" y="2864046"/>
            <a:ext cx="5285232"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6821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7_BD.71_1#adaf44a75?pid=d967eb6f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1.据图可知，</a:t>
            </a:r>
            <a:r>
              <a:rPr lang="en-US" altLang="zh-CN" sz="2000" b="0" i="0">
                <a:solidFill>
                  <a:srgbClr val="000000"/>
                </a:solidFill>
                <a:latin typeface="微软雅黑" pitchFamily="34" charset="0"/>
                <a:ea typeface="微软雅黑" pitchFamily="34" charset="-122"/>
                <a:cs typeface="微软雅黑" pitchFamily="34" charset="-120"/>
              </a:rPr>
              <a:t>湖南省最突出的自然地理环境特征是(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72_1#adaf44a75.bracket?pid=d967eb6f9&amp;color=0,0,0&amp;vpa=21&amp;vtp=1"/>
          <p:cNvSpPr/>
          <p:nvPr/>
        </p:nvSpPr>
        <p:spPr>
          <a:xfrm>
            <a:off x="6467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71_2#adaf44a75.choices?pid=d967eb6f9&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A.四季分明</a:t>
            </a:r>
            <a:r>
              <a:rPr lang="en-US" altLang="zh-CN" sz="2000" b="0" i="0">
                <a:solidFill>
                  <a:srgbClr val="000000"/>
                </a:solidFill>
                <a:latin typeface="微软雅黑" pitchFamily="34" charset="0"/>
                <a:ea typeface="微软雅黑" pitchFamily="34" charset="-122"/>
                <a:cs typeface="微软雅黑" pitchFamily="34" charset="-120"/>
              </a:rPr>
              <a:t>，土壤肥沃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.水热充足，经济发达</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.地形复杂</a:t>
            </a:r>
            <a:r>
              <a:rPr lang="en-US" altLang="zh-CN" sz="2000" b="0" i="0">
                <a:solidFill>
                  <a:srgbClr val="000000"/>
                </a:solidFill>
                <a:latin typeface="微软雅黑" pitchFamily="34" charset="0"/>
                <a:ea typeface="微软雅黑" pitchFamily="34" charset="-122"/>
                <a:cs typeface="微软雅黑" pitchFamily="34" charset="-120"/>
              </a:rPr>
              <a:t>，水网密布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.平原辽阔，资源丰富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7_BD.5_1#a9e37fdb4?pid=04d602c2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2.有些区域是政府为了特定的行政管理目标而划定的，</a:t>
            </a:r>
            <a:r>
              <a:rPr lang="en-US" altLang="zh-CN" sz="2000" b="0" i="0">
                <a:solidFill>
                  <a:srgbClr val="000000"/>
                </a:solidFill>
                <a:latin typeface="微软雅黑" pitchFamily="34" charset="0"/>
                <a:ea typeface="微软雅黑" pitchFamily="34" charset="-122"/>
                <a:cs typeface="微软雅黑" pitchFamily="34" charset="-120"/>
              </a:rPr>
              <a:t>例如(</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_1#a9e37fdb4.bracket?pid=04d602c24&amp;color=0,0,0&amp;vpa=2&amp;vtp=1"/>
          <p:cNvSpPr/>
          <p:nvPr/>
        </p:nvSpPr>
        <p:spPr>
          <a:xfrm>
            <a:off x="7483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5_2#a9e37fdb4.choices?pid=04d602c24&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.划定经济特区是为了加强管理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.划定国家扶贫地区是为了消除贫困</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C.划定生态保护区是为了发展旅游业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.划定历史文化保护区是为了促进民族团结</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7_AS.73_1#adaf44a75?vop=1&amp;pid=d967eb6f9&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本题考查自然地理环境特征。根据材料信息可知，以地形、水文命名的村庄最多</a:t>
            </a:r>
            <a:r>
              <a:rPr lang="en-US" altLang="zh-CN" sz="2000" b="0" i="0">
                <a:solidFill>
                  <a:srgbClr val="000000"/>
                </a:solidFill>
                <a:latin typeface="微软雅黑" pitchFamily="34" charset="0"/>
                <a:ea typeface="微软雅黑" pitchFamily="34" charset="-122"/>
                <a:cs typeface="微软雅黑" pitchFamily="34" charset="-120"/>
              </a:rPr>
              <a:t>，说明湖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南省地形复杂</a:t>
            </a:r>
            <a:r>
              <a:rPr lang="en-US" altLang="zh-CN" sz="2000" b="0" i="0" dirty="0">
                <a:solidFill>
                  <a:srgbClr val="000000"/>
                </a:solidFill>
                <a:latin typeface="微软雅黑" pitchFamily="34" charset="0"/>
                <a:ea typeface="微软雅黑" pitchFamily="34" charset="-122"/>
                <a:cs typeface="微软雅黑" pitchFamily="34" charset="-120"/>
              </a:rPr>
              <a:t>，水网密布，C正确；湖南省地形复杂，多山地，D错误；湖南以红壤为主</a:t>
            </a:r>
            <a:r>
              <a:rPr lang="en-US" altLang="zh-CN" sz="2000" b="0" i="0">
                <a:solidFill>
                  <a:srgbClr val="000000"/>
                </a:solidFill>
                <a:latin typeface="微软雅黑" pitchFamily="34" charset="0"/>
                <a:ea typeface="微软雅黑" pitchFamily="34" charset="-122"/>
                <a:cs typeface="微软雅黑" pitchFamily="34" charset="-120"/>
              </a:rPr>
              <a:t>，肥力</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，A错误；经济发达是社会特征，B错误。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064976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7_BD.74_1#e08ddd97b?pid=d967eb6f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2.湖南省地名中与“堰”“坪”“塘”</a:t>
            </a:r>
            <a:r>
              <a:rPr lang="en-US" altLang="zh-CN" sz="2000" b="0" i="0">
                <a:solidFill>
                  <a:srgbClr val="000000"/>
                </a:solidFill>
                <a:latin typeface="微软雅黑" pitchFamily="34" charset="0"/>
                <a:ea typeface="微软雅黑" pitchFamily="34" charset="-122"/>
                <a:cs typeface="微软雅黑" pitchFamily="34" charset="-120"/>
              </a:rPr>
              <a:t>相关的地理要素依次是(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75_1#e08ddd97b.bracket?pid=d967eb6f9&amp;color=0,0,0&amp;vpa=22&amp;vtp=1"/>
          <p:cNvSpPr/>
          <p:nvPr/>
        </p:nvSpPr>
        <p:spPr>
          <a:xfrm>
            <a:off x="7737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74_2#e08ddd97b.choices?pid=d967eb6f9&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57854" algn="l"/>
                <a:tab pos="5477607" algn="l"/>
                <a:tab pos="8210061" algn="l"/>
              </a:tabLst>
            </a:pPr>
            <a:r>
              <a:rPr lang="en-US" altLang="zh-CN" sz="2000" b="0" i="0" dirty="0">
                <a:solidFill>
                  <a:srgbClr val="000000"/>
                </a:solidFill>
                <a:latin typeface="微软雅黑" pitchFamily="34" charset="0"/>
                <a:ea typeface="微软雅黑" pitchFamily="34" charset="-122"/>
                <a:cs typeface="微软雅黑" pitchFamily="34" charset="-120"/>
              </a:rPr>
              <a:t>A.水文—地形</a:t>
            </a:r>
            <a:r>
              <a:rPr lang="en-US" altLang="zh-CN" sz="2000" b="0" i="0">
                <a:solidFill>
                  <a:srgbClr val="000000"/>
                </a:solidFill>
                <a:latin typeface="微软雅黑" pitchFamily="34" charset="0"/>
                <a:ea typeface="微软雅黑" pitchFamily="34" charset="-122"/>
                <a:cs typeface="微软雅黑" pitchFamily="34" charset="-120"/>
              </a:rPr>
              <a:t>—建筑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.工程—地形</a:t>
            </a:r>
            <a:r>
              <a:rPr lang="en-US" altLang="zh-CN" sz="2000" b="0" i="0">
                <a:solidFill>
                  <a:srgbClr val="000000"/>
                </a:solidFill>
                <a:latin typeface="微软雅黑" pitchFamily="34" charset="0"/>
                <a:ea typeface="微软雅黑" pitchFamily="34" charset="-122"/>
                <a:cs typeface="微软雅黑" pitchFamily="34" charset="-120"/>
              </a:rPr>
              <a:t>—水文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.工程—水文</a:t>
            </a:r>
            <a:r>
              <a:rPr lang="en-US" altLang="zh-CN" sz="2000" b="0" i="0">
                <a:solidFill>
                  <a:srgbClr val="000000"/>
                </a:solidFill>
                <a:latin typeface="微软雅黑" pitchFamily="34" charset="0"/>
                <a:ea typeface="微软雅黑" pitchFamily="34" charset="-122"/>
                <a:cs typeface="微软雅黑" pitchFamily="34" charset="-120"/>
              </a:rPr>
              <a:t>—方位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.意愿—姓氏—水文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7_AS.76_1#e08ddd97b?vop=1&amp;pid=d967eb6f9&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本题考查区域整体性。根据所学知识，“堰”是指挡水的堤坝，与水利工程有关；“坪</a:t>
            </a:r>
            <a:r>
              <a:rPr lang="en-US" altLang="zh-CN" sz="2000" b="0" i="0" spc="-50">
                <a:solidFill>
                  <a:srgbClr val="000000"/>
                </a:solidFill>
                <a:latin typeface="微软雅黑" pitchFamily="34" charset="0"/>
                <a:ea typeface="微软雅黑" pitchFamily="34" charset="-122"/>
                <a:cs typeface="微软雅黑" pitchFamily="34" charset="-120"/>
              </a:rPr>
              <a:t>”泛</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指山区和丘陵地区局部的平地</a:t>
            </a:r>
            <a:r>
              <a:rPr lang="en-US" altLang="zh-CN" sz="2000" b="0" i="0" spc="-50" dirty="0">
                <a:solidFill>
                  <a:srgbClr val="000000"/>
                </a:solidFill>
                <a:latin typeface="微软雅黑" pitchFamily="34" charset="0"/>
                <a:ea typeface="微软雅黑" pitchFamily="34" charset="-122"/>
                <a:cs typeface="微软雅黑" pitchFamily="34" charset="-120"/>
              </a:rPr>
              <a:t>，与地形有关；“塘”是指面积不大的池子，与水文有关</a:t>
            </a:r>
            <a:r>
              <a:rPr lang="en-US" altLang="zh-CN" sz="2000" b="0" i="0" spc="-50">
                <a:solidFill>
                  <a:srgbClr val="000000"/>
                </a:solidFill>
                <a:latin typeface="微软雅黑" pitchFamily="34" charset="0"/>
                <a:ea typeface="微软雅黑" pitchFamily="34" charset="-122"/>
                <a:cs typeface="微软雅黑" pitchFamily="34" charset="-120"/>
              </a:rPr>
              <a:t>。故湖南省</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地名中与</a:t>
            </a:r>
            <a:r>
              <a:rPr lang="en-US" altLang="zh-CN" sz="2000" b="0" i="0" spc="-50" dirty="0">
                <a:solidFill>
                  <a:srgbClr val="000000"/>
                </a:solidFill>
                <a:latin typeface="微软雅黑" pitchFamily="34" charset="0"/>
                <a:ea typeface="微软雅黑" pitchFamily="34" charset="-122"/>
                <a:cs typeface="微软雅黑" pitchFamily="34" charset="-120"/>
              </a:rPr>
              <a:t>“堰”“坪”“塘”相关的地理要素依次是工程—地形—水文，B正确，A、C、D错误。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M_6_BD.77_1#6eb6534fd?pid=161c0af68&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［云南昆明2025高二月考］</a:t>
            </a:r>
            <a:r>
              <a:rPr lang="en-US" altLang="zh-CN" sz="2000" b="0" i="0" dirty="0">
                <a:solidFill>
                  <a:srgbClr val="000000"/>
                </a:solidFill>
                <a:latin typeface="微软雅黑" pitchFamily="34" charset="0"/>
                <a:ea typeface="楷体" pitchFamily="34" charset="-122"/>
                <a:cs typeface="微软雅黑" pitchFamily="34" charset="-120"/>
              </a:rPr>
              <a:t>浙江省东南部的青田县素有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九山半水半分田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之称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这里延续近</a:t>
            </a:r>
            <a:r>
              <a:rPr lang="en-US" altLang="zh-CN" sz="2000" b="0" i="0">
                <a:solidFill>
                  <a:srgbClr val="000000"/>
                </a:solidFill>
                <a:latin typeface="Times New Roman" pitchFamily="34" charset="0"/>
                <a:ea typeface="KaiTi" pitchFamily="34" charset="-122"/>
                <a:cs typeface="Times New Roman" pitchFamily="34" charset="-120"/>
              </a:rPr>
              <a:t>1300</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年的稻鱼共生农业属于典型的生态农业生产方式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下图示意稻鱼共生农业生态系统</a:t>
            </a:r>
            <a:r>
              <a:rPr lang="en-US" altLang="zh-CN" sz="2000" b="0" i="0">
                <a:solidFill>
                  <a:srgbClr val="000000"/>
                </a:solidFill>
                <a:latin typeface="Times New Roman" pitchFamily="34" charset="0"/>
                <a:ea typeface="KaiTi" pitchFamily="34" charset="-122"/>
                <a:cs typeface="Times New Roman" pitchFamily="34" charset="-120"/>
              </a:rPr>
              <a:t>。据此完成下</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6_BD.77_2#6eb6534fd?pid=161c0af6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21608" y="2406846"/>
            <a:ext cx="4745736"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786084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7_BD.78_1#829caa60b?pid=6eb6534fd&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3.对稻鱼共生农业生态系统，</a:t>
            </a:r>
            <a:r>
              <a:rPr lang="en-US" altLang="zh-CN" sz="2000" b="0" i="0">
                <a:solidFill>
                  <a:srgbClr val="000000"/>
                </a:solidFill>
                <a:latin typeface="微软雅黑" pitchFamily="34" charset="0"/>
                <a:ea typeface="微软雅黑" pitchFamily="34" charset="-122"/>
                <a:cs typeface="微软雅黑" pitchFamily="34" charset="-120"/>
              </a:rPr>
              <a:t>评价合理的是(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79_1#829caa60b.bracket?pid=6eb6534fd&amp;color=0,0,0&amp;vpa=23&amp;vtp=1"/>
          <p:cNvSpPr/>
          <p:nvPr/>
        </p:nvSpPr>
        <p:spPr>
          <a:xfrm>
            <a:off x="570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78_2#829caa60b?pid=6eb6534fd&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①养鱼可降低水稻对农药</a:t>
            </a:r>
            <a:r>
              <a:rPr lang="en-US" altLang="zh-CN" sz="2000" b="0" i="0">
                <a:solidFill>
                  <a:srgbClr val="000000"/>
                </a:solidFill>
                <a:latin typeface="微软雅黑" pitchFamily="34" charset="0"/>
                <a:ea typeface="微软雅黑" pitchFamily="34" charset="-122"/>
                <a:cs typeface="微软雅黑" pitchFamily="34" charset="-120"/>
              </a:rPr>
              <a:t>、化肥的依赖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②稻谷只为鱼类遮阴和提供有机物质</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③稻鱼共生提高了农业生态系统的稳定性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④稻鱼共生系统的生态价值大于经济价值</a:t>
            </a:r>
            <a:endParaRPr lang="en-US" altLang="zh-CN" sz="2000" dirty="0"/>
          </a:p>
        </p:txBody>
      </p:sp>
      <p:sp>
        <p:nvSpPr>
          <p:cNvPr id="5" name="QC_7_BD.78_3#829caa60b.choices?pid=6eb6534fd&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7_AS.80_1#829caa60b?vop=1&amp;pid=6eb6534fd&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本题考查区域整体性与区域发展。读图可知，该系统中，田间水稻害虫成了鱼的饵料</a:t>
            </a:r>
            <a:r>
              <a:rPr lang="en-US" altLang="zh-CN" sz="2000" b="0" i="0">
                <a:solidFill>
                  <a:srgbClr val="000000"/>
                </a:solidFill>
                <a:latin typeface="微软雅黑" pitchFamily="34" charset="0"/>
                <a:ea typeface="微软雅黑" pitchFamily="34" charset="-122"/>
                <a:cs typeface="微软雅黑" pitchFamily="34" charset="-120"/>
              </a:rPr>
              <a:t>，鱼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类可以起到耕田</a:t>
            </a:r>
            <a:r>
              <a:rPr lang="en-US" altLang="zh-CN" sz="2000" b="0" i="0" dirty="0">
                <a:solidFill>
                  <a:srgbClr val="000000"/>
                </a:solidFill>
                <a:latin typeface="微软雅黑" pitchFamily="34" charset="0"/>
                <a:ea typeface="微软雅黑" pitchFamily="34" charset="-122"/>
                <a:cs typeface="微软雅黑" pitchFamily="34" charset="-120"/>
              </a:rPr>
              <a:t>、除草、减少虫害、增肥的作用，稻谷为鱼类遮阴、提供氧气</a:t>
            </a:r>
            <a:r>
              <a:rPr lang="en-US" altLang="zh-CN" sz="2000" b="0" i="0">
                <a:solidFill>
                  <a:srgbClr val="000000"/>
                </a:solidFill>
                <a:latin typeface="微软雅黑" pitchFamily="34" charset="0"/>
                <a:ea typeface="微软雅黑" pitchFamily="34" charset="-122"/>
                <a:cs typeface="微软雅黑" pitchFamily="34" charset="-120"/>
              </a:rPr>
              <a:t>，鱼粪为稻田提供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肥料</a:t>
            </a:r>
            <a:r>
              <a:rPr lang="en-US" altLang="zh-CN" sz="2000" b="0" i="0" dirty="0">
                <a:solidFill>
                  <a:srgbClr val="000000"/>
                </a:solidFill>
                <a:latin typeface="微软雅黑" pitchFamily="34" charset="0"/>
                <a:ea typeface="微软雅黑" pitchFamily="34" charset="-122"/>
                <a:cs typeface="微软雅黑" pitchFamily="34" charset="-120"/>
              </a:rPr>
              <a:t>，二者形成一个稳定的生态系统，因此稻鱼共生提高了农业生态系统的稳定性</a:t>
            </a:r>
            <a:r>
              <a:rPr lang="en-US" altLang="zh-CN" sz="2000" b="0" i="0">
                <a:solidFill>
                  <a:srgbClr val="000000"/>
                </a:solidFill>
                <a:latin typeface="微软雅黑" pitchFamily="34" charset="0"/>
                <a:ea typeface="微软雅黑" pitchFamily="34" charset="-122"/>
                <a:cs typeface="微软雅黑" pitchFamily="34" charset="-120"/>
              </a:rPr>
              <a:t>，养鱼可降低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水稻对农药</a:t>
            </a:r>
            <a:r>
              <a:rPr lang="en-US" altLang="zh-CN" sz="2000" b="0" i="0" dirty="0">
                <a:solidFill>
                  <a:srgbClr val="000000"/>
                </a:solidFill>
                <a:latin typeface="微软雅黑" pitchFamily="34" charset="0"/>
                <a:ea typeface="微软雅黑" pitchFamily="34" charset="-122"/>
                <a:cs typeface="微软雅黑" pitchFamily="34" charset="-120"/>
              </a:rPr>
              <a:t>、化肥的依赖，①③正确，②错误</a:t>
            </a:r>
            <a:r>
              <a:rPr lang="en-US" altLang="zh-CN" sz="2000" b="0" i="0">
                <a:solidFill>
                  <a:srgbClr val="000000"/>
                </a:solidFill>
                <a:latin typeface="微软雅黑" pitchFamily="34" charset="0"/>
                <a:ea typeface="微软雅黑" pitchFamily="34" charset="-122"/>
                <a:cs typeface="微软雅黑" pitchFamily="34" charset="-120"/>
              </a:rPr>
              <a:t>；稻鱼共生农业生态系统不仅能够满足人们对粮食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和鱼类的需求</a:t>
            </a:r>
            <a:r>
              <a:rPr lang="en-US" altLang="zh-CN" sz="2000" b="0" i="0" dirty="0">
                <a:solidFill>
                  <a:srgbClr val="000000"/>
                </a:solidFill>
                <a:latin typeface="微软雅黑" pitchFamily="34" charset="0"/>
                <a:ea typeface="微软雅黑" pitchFamily="34" charset="-122"/>
                <a:cs typeface="微软雅黑" pitchFamily="34" charset="-120"/>
              </a:rPr>
              <a:t>，还能够实现农业的可持续发展和生态环境的改善</a:t>
            </a:r>
            <a:r>
              <a:rPr lang="en-US" altLang="zh-CN" sz="2000" b="0" i="0">
                <a:solidFill>
                  <a:srgbClr val="000000"/>
                </a:solidFill>
                <a:latin typeface="微软雅黑" pitchFamily="34" charset="0"/>
                <a:ea typeface="微软雅黑" pitchFamily="34" charset="-122"/>
                <a:cs typeface="微软雅黑" pitchFamily="34" charset="-120"/>
              </a:rPr>
              <a:t>，其生态价值和经济价值的大小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很难比较</a:t>
            </a:r>
            <a:r>
              <a:rPr lang="en-US" altLang="zh-CN" sz="2000" b="0" i="0" dirty="0">
                <a:solidFill>
                  <a:srgbClr val="000000"/>
                </a:solidFill>
                <a:latin typeface="微软雅黑" pitchFamily="34" charset="0"/>
                <a:ea typeface="微软雅黑" pitchFamily="34" charset="-122"/>
                <a:cs typeface="微软雅黑" pitchFamily="34" charset="-120"/>
              </a:rPr>
              <a:t>，④错误。故选C。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43626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7_BD.81_1#afbbb88e9?pid=6eb6534fd&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4.为传承和保护青田农业文化遗产，</a:t>
            </a:r>
            <a:r>
              <a:rPr lang="en-US" altLang="zh-CN" sz="2000" b="0" i="0">
                <a:solidFill>
                  <a:srgbClr val="000000"/>
                </a:solidFill>
                <a:latin typeface="微软雅黑" pitchFamily="34" charset="0"/>
                <a:ea typeface="微软雅黑" pitchFamily="34" charset="-122"/>
                <a:cs typeface="微软雅黑" pitchFamily="34" charset="-120"/>
              </a:rPr>
              <a:t>合理的措施是(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82_1#afbbb88e9.bracket?pid=6eb6534fd&amp;color=0,0,0&amp;vpa=24&amp;vtp=1"/>
          <p:cNvSpPr/>
          <p:nvPr/>
        </p:nvSpPr>
        <p:spPr>
          <a:xfrm>
            <a:off x="6467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81_2#afbbb88e9.choices?pid=6eb6534fd&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A.多用化肥</a:t>
            </a:r>
            <a:r>
              <a:rPr lang="en-US" altLang="zh-CN" sz="2000" b="0" i="0">
                <a:solidFill>
                  <a:srgbClr val="000000"/>
                </a:solidFill>
                <a:latin typeface="微软雅黑" pitchFamily="34" charset="0"/>
                <a:ea typeface="微软雅黑" pitchFamily="34" charset="-122"/>
                <a:cs typeface="微软雅黑" pitchFamily="34" charset="-120"/>
              </a:rPr>
              <a:t>、农药提高水稻亩产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.增加资金投入，扩大耕地面积</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.推进绿色认证</a:t>
            </a:r>
            <a:r>
              <a:rPr lang="en-US" altLang="zh-CN" sz="2000" b="0" i="0">
                <a:solidFill>
                  <a:srgbClr val="000000"/>
                </a:solidFill>
                <a:latin typeface="微软雅黑" pitchFamily="34" charset="0"/>
                <a:ea typeface="微软雅黑" pitchFamily="34" charset="-122"/>
                <a:cs typeface="微软雅黑" pitchFamily="34" charset="-120"/>
              </a:rPr>
              <a:t>，提升品牌效应</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.使用农业机械，提高生产效率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7_AS.7_1#a9e37fdb4?vop=1&amp;pid=04d602c24&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本题考查划分区域的目的。划定经济特区是为了更好地发展经济,A错误</a:t>
            </a:r>
            <a:r>
              <a:rPr lang="en-US" altLang="zh-CN" sz="2000" b="0" i="0">
                <a:solidFill>
                  <a:srgbClr val="000000"/>
                </a:solidFill>
                <a:latin typeface="微软雅黑" pitchFamily="34" charset="0"/>
                <a:ea typeface="微软雅黑" pitchFamily="34" charset="-122"/>
                <a:cs typeface="微软雅黑" pitchFamily="34" charset="-120"/>
              </a:rPr>
              <a:t>；划定国家扶贫地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区是为了消除贫困</a:t>
            </a:r>
            <a:r>
              <a:rPr lang="en-US" altLang="zh-CN" sz="2000" b="0" i="0" dirty="0">
                <a:solidFill>
                  <a:srgbClr val="000000"/>
                </a:solidFill>
                <a:latin typeface="微软雅黑" pitchFamily="34" charset="0"/>
                <a:ea typeface="微软雅黑" pitchFamily="34" charset="-122"/>
                <a:cs typeface="微软雅黑" pitchFamily="34" charset="-120"/>
              </a:rPr>
              <a:t>,B正确；划定生态保护区是为了保护生态环境,C错误</a:t>
            </a:r>
            <a:r>
              <a:rPr lang="en-US" altLang="zh-CN" sz="2000" b="0" i="0">
                <a:solidFill>
                  <a:srgbClr val="000000"/>
                </a:solidFill>
                <a:latin typeface="微软雅黑" pitchFamily="34" charset="0"/>
                <a:ea typeface="微软雅黑" pitchFamily="34" charset="-122"/>
                <a:cs typeface="微软雅黑" pitchFamily="34" charset="-120"/>
              </a:rPr>
              <a:t>；划定历史文化保护区是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为了保护传统文化</a:t>
            </a:r>
            <a:r>
              <a:rPr lang="en-US" altLang="zh-CN" sz="2000" b="0" i="0" dirty="0">
                <a:solidFill>
                  <a:srgbClr val="000000"/>
                </a:solidFill>
                <a:latin typeface="微软雅黑" pitchFamily="34" charset="0"/>
                <a:ea typeface="微软雅黑" pitchFamily="34" charset="-122"/>
                <a:cs typeface="微软雅黑" pitchFamily="34" charset="-120"/>
              </a:rPr>
              <a:t>,增强文化创新力,D错误。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7_AS.83_1#afbbb88e9?vop=1&amp;pid=6eb6534fd&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本题考查区域文化传承的措施。传承和保护青田农业文化遗产</a:t>
            </a:r>
            <a:r>
              <a:rPr lang="en-US" altLang="zh-CN" sz="2000" b="0" i="0">
                <a:solidFill>
                  <a:srgbClr val="000000"/>
                </a:solidFill>
                <a:latin typeface="微软雅黑" pitchFamily="34" charset="0"/>
                <a:ea typeface="微软雅黑" pitchFamily="34" charset="-122"/>
                <a:cs typeface="微软雅黑" pitchFamily="34" charset="-120"/>
              </a:rPr>
              <a:t>，应以稻鱼共生农业生态系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统为依托</a:t>
            </a:r>
            <a:r>
              <a:rPr lang="en-US" altLang="zh-CN" sz="2000" b="0" i="0" dirty="0">
                <a:solidFill>
                  <a:srgbClr val="000000"/>
                </a:solidFill>
                <a:latin typeface="微软雅黑" pitchFamily="34" charset="0"/>
                <a:ea typeface="微软雅黑" pitchFamily="34" charset="-122"/>
                <a:cs typeface="微软雅黑" pitchFamily="34" charset="-120"/>
              </a:rPr>
              <a:t>，打造绿色生态农业，获得绿色认证，提升品牌效应，可以实现传承和保护，C</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多用化肥</a:t>
            </a:r>
            <a:r>
              <a:rPr lang="en-US" altLang="zh-CN" sz="2000" b="0" i="0" dirty="0">
                <a:solidFill>
                  <a:srgbClr val="000000"/>
                </a:solidFill>
                <a:latin typeface="微软雅黑" pitchFamily="34" charset="0"/>
                <a:ea typeface="微软雅黑" pitchFamily="34" charset="-122"/>
                <a:cs typeface="微软雅黑" pitchFamily="34" charset="-120"/>
              </a:rPr>
              <a:t>、农药提高水稻亩产，增加资金投入，扩大耕地面积以及使用农业机械</a:t>
            </a:r>
            <a:r>
              <a:rPr lang="en-US" altLang="zh-CN" sz="2000" b="0" i="0">
                <a:solidFill>
                  <a:srgbClr val="000000"/>
                </a:solidFill>
                <a:latin typeface="微软雅黑" pitchFamily="34" charset="0"/>
                <a:ea typeface="微软雅黑" pitchFamily="34" charset="-122"/>
                <a:cs typeface="微软雅黑" pitchFamily="34" charset="-120"/>
              </a:rPr>
              <a:t>，提高生产效率</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使得该地的水稻种植向商品化方向发展</a:t>
            </a:r>
            <a:r>
              <a:rPr lang="en-US" altLang="zh-CN" sz="2000" b="0" i="0" dirty="0">
                <a:solidFill>
                  <a:srgbClr val="000000"/>
                </a:solidFill>
                <a:latin typeface="微软雅黑" pitchFamily="34" charset="0"/>
                <a:ea typeface="微软雅黑" pitchFamily="34" charset="-122"/>
                <a:cs typeface="微软雅黑" pitchFamily="34" charset="-120"/>
              </a:rPr>
              <a:t>，不利于传承和保护青田农业文化遗产，A、B、D错误。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641294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pic>
        <p:nvPicPr>
          <p:cNvPr id="2" name="QM_6_BD.84_1#dcbc550b0?htil=4&amp;pid=0e6d629a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14503" y="1026864"/>
            <a:ext cx="2221992" cy="35661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84_2#dcbc550b0?htil=4&amp;pid=0e6d629a8&amp;color=0,0,0&amp;vtp=1&amp;bt=1&amp;bbb=1&amp;hb=1"/>
          <p:cNvSpPr/>
          <p:nvPr/>
        </p:nvSpPr>
        <p:spPr>
          <a:xfrm>
            <a:off x="722376" y="972000"/>
            <a:ext cx="8394192"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［辽宁抚顺2025高二期末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闽宁镇是全国唯一以两个省级行政区简称命名的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移民小镇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是闽宁协作的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窗口</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也是全国易地搬迁</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东西部协作的成功典</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二十几年来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两地群众用智慧和汗水创造了东西部协作的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闽宁合作</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模</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下图分别为宁夏和福建区域图</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sp>
        <p:nvSpPr>
          <p:cNvPr id="4" name="QC_7_BD.85_1#56954dcb2?htil=4&amp;pid=dcbc550b0&amp;color=0,0,0&amp;vtp=1&amp;bbb=1"/>
          <p:cNvSpPr/>
          <p:nvPr/>
        </p:nvSpPr>
        <p:spPr>
          <a:xfrm>
            <a:off x="722376" y="2783655"/>
            <a:ext cx="8394192"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5.“闽宁合作”</a:t>
            </a:r>
            <a:r>
              <a:rPr lang="en-US" altLang="zh-CN" sz="2000" b="0" i="0">
                <a:solidFill>
                  <a:srgbClr val="000000"/>
                </a:solidFill>
                <a:latin typeface="微软雅黑" pitchFamily="34" charset="0"/>
                <a:ea typeface="微软雅黑" pitchFamily="34" charset="-122"/>
                <a:cs typeface="微软雅黑" pitchFamily="34" charset="-120"/>
              </a:rPr>
              <a:t>模式的主要目的是(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85_2#56954dcb2.choices?htil=4&amp;pid=dcbc550b0&amp;color=0,0,0&amp;vtp=1&amp;bbb=1"/>
          <p:cNvSpPr/>
          <p:nvPr/>
        </p:nvSpPr>
        <p:spPr>
          <a:xfrm>
            <a:off x="722376" y="3240856"/>
            <a:ext cx="8394192" cy="40500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.发挥区域发展优势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.治理宁夏沙漠化</a:t>
            </a:r>
            <a:endParaRPr lang="en-US" altLang="zh-CN" sz="2000" dirty="0"/>
          </a:p>
        </p:txBody>
      </p:sp>
      <p:sp>
        <p:nvSpPr>
          <p:cNvPr id="6" name="QC_7_AN.86_1#56954dcb2.bracket?pid=dcbc550b0&amp;color=0,0,0&amp;vpa=25&amp;vtp=1"/>
          <p:cNvSpPr/>
          <p:nvPr/>
        </p:nvSpPr>
        <p:spPr>
          <a:xfrm>
            <a:off x="4661726" y="27836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7" name="QC_7_BD.85_3#56954dcb2.choices?pid=dcbc550b0&amp;color=0,0,0&amp;vtp=1&amp;bbb=1"/>
          <p:cNvSpPr/>
          <p:nvPr/>
        </p:nvSpPr>
        <p:spPr>
          <a:xfrm>
            <a:off x="722376" y="3698056"/>
            <a:ext cx="10753344" cy="40500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C</a:t>
            </a:r>
            <a:r>
              <a:rPr lang="en-US" altLang="zh-CN" sz="2000" b="0" i="0">
                <a:solidFill>
                  <a:srgbClr val="000000"/>
                </a:solidFill>
                <a:latin typeface="微软雅黑" pitchFamily="34" charset="0"/>
                <a:ea typeface="微软雅黑" pitchFamily="34" charset="-122"/>
                <a:cs typeface="微软雅黑" pitchFamily="34" charset="-120"/>
              </a:rPr>
              <a:t>.推动区域协调发展</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.促进宁夏城镇化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7_AS.87_1#56954dcb2?vop=1&amp;pid=dcbc550b0&amp;color=0,0,0&amp;mp=1&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本题考查区域合作的目的。由材料</a:t>
            </a:r>
            <a:r>
              <a:rPr lang="en-US" altLang="zh-CN" sz="2000" b="0" i="0">
                <a:solidFill>
                  <a:srgbClr val="000000"/>
                </a:solidFill>
                <a:latin typeface="微软雅黑" pitchFamily="34" charset="0"/>
                <a:ea typeface="微软雅黑" pitchFamily="34" charset="-122"/>
                <a:cs typeface="微软雅黑" pitchFamily="34" charset="-120"/>
              </a:rPr>
              <a:t>“闽宁镇是全国唯一以两个省级行政区简称命名的移民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小镇</a:t>
            </a:r>
            <a:r>
              <a:rPr lang="en-US" altLang="zh-CN" sz="2000" b="0" i="0" dirty="0">
                <a:solidFill>
                  <a:srgbClr val="000000"/>
                </a:solidFill>
                <a:latin typeface="微软雅黑" pitchFamily="34" charset="0"/>
                <a:ea typeface="微软雅黑" pitchFamily="34" charset="-122"/>
                <a:cs typeface="微软雅黑" pitchFamily="34" charset="-120"/>
              </a:rPr>
              <a:t>，是闽宁协作的‘窗口’，也是全国易地搬迁、东西部协作的成功典范”可知，“</a:t>
            </a:r>
            <a:r>
              <a:rPr lang="en-US" altLang="zh-CN" sz="2000" b="0" i="0">
                <a:solidFill>
                  <a:srgbClr val="000000"/>
                </a:solidFill>
                <a:latin typeface="微软雅黑" pitchFamily="34" charset="0"/>
                <a:ea typeface="微软雅黑" pitchFamily="34" charset="-122"/>
                <a:cs typeface="微软雅黑" pitchFamily="34" charset="-120"/>
              </a:rPr>
              <a:t>闽宁合作”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模式的主要目的是推动我国东部沿海地区与西北内陆地区协调发展</a:t>
            </a:r>
            <a:r>
              <a:rPr lang="en-US" altLang="zh-CN" sz="2000" b="0" i="0" dirty="0">
                <a:solidFill>
                  <a:srgbClr val="000000"/>
                </a:solidFill>
                <a:latin typeface="微软雅黑" pitchFamily="34" charset="0"/>
                <a:ea typeface="微软雅黑" pitchFamily="34" charset="-122"/>
                <a:cs typeface="微软雅黑" pitchFamily="34" charset="-120"/>
              </a:rPr>
              <a:t>，C正确；</a:t>
            </a:r>
            <a:r>
              <a:rPr lang="en-US" altLang="zh-CN" sz="2000" b="0" i="0">
                <a:solidFill>
                  <a:srgbClr val="000000"/>
                </a:solidFill>
                <a:latin typeface="微软雅黑" pitchFamily="34" charset="0"/>
                <a:ea typeface="微软雅黑" pitchFamily="34" charset="-122"/>
                <a:cs typeface="微软雅黑" pitchFamily="34" charset="-120"/>
              </a:rPr>
              <a:t>发挥区域发展优势、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治理宁夏沙漠化</a:t>
            </a:r>
            <a:r>
              <a:rPr lang="en-US" altLang="zh-CN" sz="2000" b="0" i="0" dirty="0">
                <a:solidFill>
                  <a:srgbClr val="000000"/>
                </a:solidFill>
                <a:latin typeface="微软雅黑" pitchFamily="34" charset="0"/>
                <a:ea typeface="微软雅黑" pitchFamily="34" charset="-122"/>
                <a:cs typeface="微软雅黑" pitchFamily="34" charset="-120"/>
              </a:rPr>
              <a:t>、促进宁夏城镇化均不是“闽宁合作”模式的主要目的，A、B、D错误。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C_4#122bb9107.fixed?pid=a8629721f&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122bb9107.fixed?pid=a8629721f&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区域的特征</a:t>
            </a:r>
            <a:endParaRPr lang="en-US" altLang="zh-CN" sz="4400" dirty="0"/>
          </a:p>
        </p:txBody>
      </p:sp>
      <p:pic>
        <p:nvPicPr>
          <p:cNvPr id="4" name="C_4#122bb9107.fixed?pid=a8629721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22bb9107.fixed?pid=a8629721f&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723319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M_5_BD.88_1#d87e0b271?pid=122bb9107&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［河北石家庄二中2024高二期中改编</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阿拉善盟曼德拉山岩画是北方游牧民族在不同历史阶段制</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作的绵长画卷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记录了自然环境和社会风貌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下图为曼德拉山岩画部分动物图案</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5_BD.88_2#d87e0b271?pid=122bb910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809744" y="1949646"/>
            <a:ext cx="2569464" cy="16276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89_1#8495f9238?pid=d87e0b271&amp;color=0,0,0&amp;vtp=1&amp;bbb=1"/>
          <p:cNvSpPr/>
          <p:nvPr/>
        </p:nvSpPr>
        <p:spPr>
          <a:xfrm>
            <a:off x="722376" y="37149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1.通过研究曼德拉山岩画动物类型推知古地理环境特征，</a:t>
            </a:r>
            <a:r>
              <a:rPr lang="en-US" altLang="zh-CN" sz="2000" b="0" i="0">
                <a:solidFill>
                  <a:srgbClr val="000000"/>
                </a:solidFill>
                <a:latin typeface="微软雅黑" pitchFamily="34" charset="0"/>
                <a:ea typeface="微软雅黑" pitchFamily="34" charset="-122"/>
                <a:cs typeface="微软雅黑" pitchFamily="34" charset="-120"/>
              </a:rPr>
              <a:t>是依据地理环境的(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90_1#8495f9238.bracket?pid=d87e0b271&amp;color=0,0,0&amp;vpa=26&amp;vtp=1"/>
          <p:cNvSpPr/>
          <p:nvPr/>
        </p:nvSpPr>
        <p:spPr>
          <a:xfrm>
            <a:off x="9261539" y="3714946"/>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6_BD.89_2#8495f9238.choices?pid=d87e0b271&amp;color=0,0,0&amp;vtp=1&amp;bbb=1"/>
          <p:cNvSpPr/>
          <p:nvPr/>
        </p:nvSpPr>
        <p:spPr>
          <a:xfrm>
            <a:off x="722376" y="416795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.空间邻近性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B.区域整体性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C.空间关联性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.区域差异性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6_AS.91_1#8495f9238?vop=1&amp;pid=d87e0b271&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本题考查区域环境的特征。由图可知，曼德拉山岩画所绘动物以羊、骆驼、马为主</a:t>
            </a:r>
            <a:r>
              <a:rPr lang="en-US" altLang="zh-CN" sz="2000" b="0" i="0" spc="-50">
                <a:solidFill>
                  <a:srgbClr val="000000"/>
                </a:solidFill>
                <a:latin typeface="微软雅黑" pitchFamily="34" charset="0"/>
                <a:ea typeface="微软雅黑" pitchFamily="34" charset="-122"/>
                <a:cs typeface="微软雅黑" pitchFamily="34" charset="-120"/>
              </a:rPr>
              <a:t>，描绘出</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当时游牧民族在干旱半干旱环境下的游牧生活场景</a:t>
            </a:r>
            <a:r>
              <a:rPr lang="en-US" altLang="zh-CN" sz="2000" b="0" i="0" spc="-50" dirty="0">
                <a:solidFill>
                  <a:srgbClr val="000000"/>
                </a:solidFill>
                <a:latin typeface="微软雅黑" pitchFamily="34" charset="0"/>
                <a:ea typeface="微软雅黑" pitchFamily="34" charset="-122"/>
                <a:cs typeface="微软雅黑" pitchFamily="34" charset="-120"/>
              </a:rPr>
              <a:t>，反映出区域地理环境的整体性特征，B正确</a:t>
            </a:r>
            <a:r>
              <a:rPr lang="en-US" altLang="zh-CN" sz="2000" b="0" i="0" spc="-50">
                <a:solidFill>
                  <a:srgbClr val="000000"/>
                </a:solidFill>
                <a:latin typeface="微软雅黑" pitchFamily="34" charset="0"/>
                <a:ea typeface="微软雅黑" pitchFamily="34" charset="-122"/>
                <a:cs typeface="微软雅黑" pitchFamily="34" charset="-120"/>
              </a:rPr>
              <a:t>，D</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错误</a:t>
            </a:r>
            <a:r>
              <a:rPr lang="en-US" altLang="zh-CN" sz="2000" b="0" i="0" spc="-50" dirty="0">
                <a:solidFill>
                  <a:srgbClr val="000000"/>
                </a:solidFill>
                <a:latin typeface="微软雅黑" pitchFamily="34" charset="0"/>
                <a:ea typeface="微软雅黑" pitchFamily="34" charset="-122"/>
                <a:cs typeface="微软雅黑" pitchFamily="34" charset="-120"/>
              </a:rPr>
              <a:t>；曼德拉山岩画所绘动物并没有反映该地与周边地区的空间邻近性和关联性，A、C错误。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377597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M_5_BD.92_1#0dfd425f7?pid=122bb9107&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spc="-100" dirty="0">
                <a:solidFill>
                  <a:srgbClr val="000000"/>
                </a:solidFill>
                <a:latin typeface="仿宋" pitchFamily="34" charset="0"/>
                <a:ea typeface="仿宋" pitchFamily="34" charset="-122"/>
                <a:cs typeface="仿宋" pitchFamily="34" charset="-120"/>
              </a:rPr>
              <a:t>［广东梅州2025高二月考］</a:t>
            </a:r>
            <a:r>
              <a:rPr lang="en-US" altLang="zh-CN" sz="2000" b="0" i="0" spc="-100" dirty="0">
                <a:solidFill>
                  <a:srgbClr val="000000"/>
                </a:solidFill>
                <a:latin typeface="微软雅黑" pitchFamily="34" charset="0"/>
                <a:ea typeface="楷体" pitchFamily="34" charset="-122"/>
                <a:cs typeface="微软雅黑" pitchFamily="34" charset="-120"/>
              </a:rPr>
              <a:t>甲</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spc="-100" dirty="0">
                <a:solidFill>
                  <a:srgbClr val="000000"/>
                </a:solidFill>
                <a:latin typeface="微软雅黑" pitchFamily="34" charset="0"/>
                <a:ea typeface="楷体" pitchFamily="34" charset="-122"/>
                <a:cs typeface="微软雅黑" pitchFamily="34" charset="-120"/>
              </a:rPr>
              <a:t>乙两地分别位于我国两大地形区</a:t>
            </a:r>
            <a:r>
              <a:rPr lang="en-US" altLang="zh-CN" sz="2000" b="0" i="0" spc="-100" dirty="0">
                <a:solidFill>
                  <a:srgbClr val="000000"/>
                </a:solidFill>
                <a:latin typeface="Times New Roman" pitchFamily="34" charset="0"/>
                <a:ea typeface="KaiTi" pitchFamily="34" charset="-122"/>
                <a:cs typeface="Times New Roman" pitchFamily="34" charset="-120"/>
              </a:rPr>
              <a:t>。读下表的相关资料，完成下面小题。</a:t>
            </a:r>
            <a:endParaRPr lang="en-US" altLang="zh-CN" sz="2000" spc="-100" dirty="0"/>
          </a:p>
        </p:txBody>
      </p:sp>
      <mc:AlternateContent xmlns:mc="http://schemas.openxmlformats.org/markup-compatibility/2006" xmlns:a14="http://schemas.microsoft.com/office/drawing/2010/main">
        <mc:Choice Requires="a14">
          <p:graphicFrame>
            <p:nvGraphicFramePr>
              <p:cNvPr id="72" name="QM_5_BD.92_2#0dfd425f7?colgroup=15,12,12&amp;pid=122bb9107&amp;color=0,0,0&amp;vtp=1&amp;bbb=1"/>
              <p:cNvGraphicFramePr>
                <a:graphicFrameLocks noGrp="1"/>
              </p:cNvGraphicFramePr>
              <p:nvPr>
                <p:extLst>
                  <p:ext uri="{D42A27DB-BD31-4B8C-83A1-F6EECF244321}">
                    <p14:modId xmlns:p14="http://schemas.microsoft.com/office/powerpoint/2010/main" val="856627624"/>
                  </p:ext>
                </p:extLst>
              </p:nvPr>
            </p:nvGraphicFramePr>
            <p:xfrm>
              <a:off x="722376" y="1511496"/>
              <a:ext cx="10725912" cy="2123821"/>
            </p:xfrm>
            <a:graphic>
              <a:graphicData uri="http://schemas.openxmlformats.org/drawingml/2006/table">
                <a:tbl>
                  <a:tblPr/>
                  <a:tblGrid>
                    <a:gridCol w="408736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3319272">
                      <a:extLst>
                        <a:ext uri="{9D8B030D-6E8A-4147-A177-3AD203B41FA5}">
                          <a16:colId xmlns:a16="http://schemas.microsoft.com/office/drawing/2014/main" val="20002"/>
                        </a:ext>
                      </a:extLst>
                    </a:gridCol>
                  </a:tblGrid>
                  <a:tr h="42278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地区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278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经纬度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（25°N</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105°E）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（28°N</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113°E）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085">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海拔</a:t>
                          </a:r>
                          <a:r>
                            <a:rPr lang="en-US" altLang="zh-CN" sz="2000" b="1" i="0" dirty="0">
                              <a:solidFill>
                                <a:srgbClr val="000000"/>
                              </a:solidFill>
                              <a:latin typeface="Times New Roman" pitchFamily="34" charset="0"/>
                              <a:ea typeface="KaiTi" pitchFamily="34" charset="-122"/>
                              <a:cs typeface="Times New Roman" pitchFamily="34" charset="-120"/>
                            </a:rPr>
                            <a:t>（</a:t>
                          </a:r>
                          <a:r>
                            <a:rPr lang="en-US" altLang="zh-CN" sz="2000" b="1" i="0">
                              <a:solidFill>
                                <a:srgbClr val="000000"/>
                              </a:solidFill>
                              <a:latin typeface="Times New Roman" pitchFamily="34" charset="0"/>
                              <a:ea typeface="KaiTi" pitchFamily="34" charset="-122"/>
                              <a:cs typeface="Times New Roman" pitchFamily="34" charset="-120"/>
                            </a:rPr>
                            <a:t>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1891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085">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1</a:t>
                          </a:r>
                          <a:r>
                            <a:rPr lang="en-US" altLang="zh-CN" sz="2000" b="1" i="0" dirty="0">
                              <a:solidFill>
                                <a:srgbClr val="000000"/>
                              </a:solidFill>
                              <a:latin typeface="Times New Roman" pitchFamily="34" charset="0"/>
                              <a:ea typeface="KaiTi" pitchFamily="34" charset="-122"/>
                              <a:cs typeface="Times New Roman" pitchFamily="34" charset="-120"/>
                            </a:rPr>
                            <a:t>月平均气温（</a:t>
                          </a:r>
                          <a14:m>
                            <m:oMath xmlns:m="http://schemas.openxmlformats.org/officeDocument/2006/math">
                              <m:r>
                                <a:rPr lang="en-US" altLang="zh-CN" sz="2000" b="1" i="0" spc="-10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1" i="0" kern="0" spc="-99900" dirty="0">
                              <a:solidFill>
                                <a:srgbClr val="FFFFFF"/>
                              </a:solidFill>
                              <a:latin typeface="Times New Roman" pitchFamily="34" charset="0"/>
                              <a:ea typeface="KaiTi" pitchFamily="34" charset="-122"/>
                              <a:cs typeface="Times New Roman" pitchFamily="34" charset="-120"/>
                            </a:rPr>
                            <a:t> </a:t>
                          </a:r>
                          <a:r>
                            <a:rPr lang="en-US" altLang="zh-CN" sz="2000" b="1" i="0" dirty="0">
                              <a:solidFill>
                                <a:srgbClr val="000000"/>
                              </a:solidFill>
                              <a:latin typeface="Times New Roman" pitchFamily="34" charset="0"/>
                              <a:ea typeface="KaiTi"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7.7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085">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7</a:t>
                          </a:r>
                          <a:r>
                            <a:rPr lang="en-US" altLang="zh-CN" sz="2000" b="1" i="0" dirty="0">
                              <a:solidFill>
                                <a:srgbClr val="000000"/>
                              </a:solidFill>
                              <a:latin typeface="Times New Roman" pitchFamily="34" charset="0"/>
                              <a:ea typeface="KaiTi" pitchFamily="34" charset="-122"/>
                              <a:cs typeface="Times New Roman" pitchFamily="34" charset="-120"/>
                            </a:rPr>
                            <a:t>月平均气温（</a:t>
                          </a:r>
                          <a14:m>
                            <m:oMath xmlns:m="http://schemas.openxmlformats.org/officeDocument/2006/math">
                              <m:r>
                                <a:rPr lang="en-US" altLang="zh-CN" sz="2000" b="1" i="0" spc="-10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1" i="0" kern="0" spc="-99900" dirty="0">
                              <a:solidFill>
                                <a:srgbClr val="FFFFFF"/>
                              </a:solidFill>
                              <a:latin typeface="Times New Roman" pitchFamily="34" charset="0"/>
                              <a:ea typeface="KaiTi" pitchFamily="34" charset="-122"/>
                              <a:cs typeface="Times New Roman" pitchFamily="34" charset="-120"/>
                            </a:rPr>
                            <a:t> </a:t>
                          </a:r>
                          <a:r>
                            <a:rPr lang="en-US" altLang="zh-CN" sz="2000" b="1" i="0" dirty="0">
                              <a:solidFill>
                                <a:srgbClr val="000000"/>
                              </a:solidFill>
                              <a:latin typeface="Times New Roman" pitchFamily="34" charset="0"/>
                              <a:ea typeface="KaiTi"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72" name="QM_5_BD.92_2#0dfd425f7?colgroup=15,12,12&amp;pid=122bb9107&amp;color=0,0,0&amp;vtp=1&amp;bbb=1"/>
              <p:cNvGraphicFramePr>
                <a:graphicFrameLocks noGrp="1"/>
              </p:cNvGraphicFramePr>
              <p:nvPr>
                <p:extLst>
                  <p:ext uri="{D42A27DB-BD31-4B8C-83A1-F6EECF244321}">
                    <p14:modId xmlns:p14="http://schemas.microsoft.com/office/powerpoint/2010/main" val="856627624"/>
                  </p:ext>
                </p:extLst>
              </p:nvPr>
            </p:nvGraphicFramePr>
            <p:xfrm>
              <a:off x="722376" y="1511496"/>
              <a:ext cx="10725912" cy="2123821"/>
            </p:xfrm>
            <a:graphic>
              <a:graphicData uri="http://schemas.openxmlformats.org/drawingml/2006/table">
                <a:tbl>
                  <a:tblPr/>
                  <a:tblGrid>
                    <a:gridCol w="408736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3319272">
                      <a:extLst>
                        <a:ext uri="{9D8B030D-6E8A-4147-A177-3AD203B41FA5}">
                          <a16:colId xmlns:a16="http://schemas.microsoft.com/office/drawing/2014/main" val="20002"/>
                        </a:ext>
                      </a:extLst>
                    </a:gridCol>
                  </a:tblGrid>
                  <a:tr h="42278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地区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278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经纬度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（25°N</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105°E）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（28°N</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113°E）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085">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海拔</a:t>
                          </a:r>
                          <a:r>
                            <a:rPr lang="en-US" altLang="zh-CN" sz="2000" b="1" i="0" dirty="0">
                              <a:solidFill>
                                <a:srgbClr val="000000"/>
                              </a:solidFill>
                              <a:latin typeface="Times New Roman" pitchFamily="34" charset="0"/>
                              <a:ea typeface="KaiTi" pitchFamily="34" charset="-122"/>
                              <a:cs typeface="Times New Roman" pitchFamily="34" charset="-120"/>
                            </a:rPr>
                            <a:t>（</a:t>
                          </a:r>
                          <a:r>
                            <a:rPr lang="en-US" altLang="zh-CN" sz="2000" b="1" i="0">
                              <a:solidFill>
                                <a:srgbClr val="000000"/>
                              </a:solidFill>
                              <a:latin typeface="Times New Roman" pitchFamily="34" charset="0"/>
                              <a:ea typeface="KaiTi" pitchFamily="34" charset="-122"/>
                              <a:cs typeface="Times New Roman" pitchFamily="34" charset="-120"/>
                            </a:rPr>
                            <a:t>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1891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49" t="-302857" r="-162593" b="-125714"/>
                          </a:stretch>
                        </a:blipFill>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7.7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49" t="-402857" r="-162593" b="-25714"/>
                          </a:stretch>
                        </a:blipFill>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
        <p:nvSpPr>
          <p:cNvPr id="4" name="QC_6_BD.93_1#c4dd7e5a8?pid=0dfd425f7&amp;color=0,0,0&amp;vtp=1&amp;bbb=1"/>
          <p:cNvSpPr/>
          <p:nvPr/>
        </p:nvSpPr>
        <p:spPr>
          <a:xfrm>
            <a:off x="722376" y="377209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甲地所在地形区的特征是(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94_1#c4dd7e5a8.bracket?pid=0dfd425f7&amp;color=0,0,0&amp;vpa=27&amp;vtp=1"/>
          <p:cNvSpPr/>
          <p:nvPr/>
        </p:nvSpPr>
        <p:spPr>
          <a:xfrm>
            <a:off x="3927539" y="3772096"/>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93_2#c4dd7e5a8.choices?pid=0dfd425f7&amp;color=0,0,0&amp;vtp=1&amp;bbb=1"/>
          <p:cNvSpPr/>
          <p:nvPr/>
        </p:nvSpPr>
        <p:spPr>
          <a:xfrm>
            <a:off x="722376" y="423069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A.远看是山</a:t>
            </a:r>
            <a:r>
              <a:rPr lang="en-US" altLang="zh-CN" sz="2000" b="0" i="0">
                <a:solidFill>
                  <a:srgbClr val="000000"/>
                </a:solidFill>
                <a:latin typeface="微软雅黑" pitchFamily="34" charset="0"/>
                <a:ea typeface="微软雅黑" pitchFamily="34" charset="-122"/>
                <a:cs typeface="微软雅黑" pitchFamily="34" charset="-120"/>
              </a:rPr>
              <a:t>，近看是川</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.一望无际，地形平坦</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.地表崎岖</a:t>
            </a:r>
            <a:r>
              <a:rPr lang="en-US" altLang="zh-CN" sz="2000" b="0" i="0">
                <a:solidFill>
                  <a:srgbClr val="000000"/>
                </a:solidFill>
                <a:latin typeface="微软雅黑" pitchFamily="34" charset="0"/>
                <a:ea typeface="微软雅黑" pitchFamily="34" charset="-122"/>
                <a:cs typeface="微软雅黑" pitchFamily="34" charset="-120"/>
              </a:rPr>
              <a:t>，石灰岩广布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.千沟万壑，支离破碎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3910</Words>
  <Application>Microsoft Office PowerPoint</Application>
  <PresentationFormat>宽屏</PresentationFormat>
  <Paragraphs>644</Paragraphs>
  <Slides>157</Slides>
  <Notes>115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157</vt:i4>
      </vt:variant>
    </vt:vector>
  </HeadingPairs>
  <TitlesOfParts>
    <vt:vector size="170" baseType="lpstr">
      <vt:lpstr>KaiTi</vt:lpstr>
      <vt:lpstr>等线</vt:lpstr>
      <vt:lpstr>仿宋</vt:lpstr>
      <vt:lpstr>汉仪舒圆黑简体</vt:lpstr>
      <vt:lpstr>SimHei</vt:lpstr>
      <vt:lpstr>楷体</vt:lpstr>
      <vt:lpstr>SimSun</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cp:lastModifiedBy>
  <cp:revision>3</cp:revision>
  <dcterms:created xsi:type="dcterms:W3CDTF">2025-08-05T02:43:42Z</dcterms:created>
  <dcterms:modified xsi:type="dcterms:W3CDTF">2025-08-05T03:02:57Z</dcterms:modified>
  <cp:category/>
  <cp:contentStatus/>
</cp:coreProperties>
</file>