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2"/>
  </p:notesMasterIdLst>
  <p:sldIdLst>
    <p:sldId id="256" r:id="rId2"/>
    <p:sldId id="257" r:id="rId3"/>
    <p:sldId id="314" r:id="rId4"/>
    <p:sldId id="258" r:id="rId5"/>
    <p:sldId id="259" r:id="rId6"/>
    <p:sldId id="315" r:id="rId7"/>
    <p:sldId id="260" r:id="rId8"/>
    <p:sldId id="261" r:id="rId9"/>
    <p:sldId id="262" r:id="rId10"/>
    <p:sldId id="316" r:id="rId11"/>
    <p:sldId id="263" r:id="rId12"/>
    <p:sldId id="265" r:id="rId13"/>
    <p:sldId id="266" r:id="rId14"/>
    <p:sldId id="317" r:id="rId15"/>
    <p:sldId id="267" r:id="rId16"/>
    <p:sldId id="268" r:id="rId17"/>
    <p:sldId id="269" r:id="rId18"/>
    <p:sldId id="318" r:id="rId19"/>
    <p:sldId id="270" r:id="rId20"/>
    <p:sldId id="271" r:id="rId21"/>
    <p:sldId id="319" r:id="rId22"/>
    <p:sldId id="272" r:id="rId23"/>
    <p:sldId id="273" r:id="rId24"/>
    <p:sldId id="320" r:id="rId25"/>
    <p:sldId id="274" r:id="rId26"/>
    <p:sldId id="275" r:id="rId27"/>
    <p:sldId id="321" r:id="rId28"/>
    <p:sldId id="276" r:id="rId29"/>
    <p:sldId id="277" r:id="rId30"/>
    <p:sldId id="322" r:id="rId31"/>
    <p:sldId id="278" r:id="rId32"/>
    <p:sldId id="279" r:id="rId33"/>
    <p:sldId id="323" r:id="rId34"/>
    <p:sldId id="280" r:id="rId35"/>
    <p:sldId id="281" r:id="rId36"/>
    <p:sldId id="282" r:id="rId37"/>
    <p:sldId id="283" r:id="rId38"/>
    <p:sldId id="284" r:id="rId39"/>
    <p:sldId id="324" r:id="rId40"/>
    <p:sldId id="285" r:id="rId41"/>
    <p:sldId id="286" r:id="rId42"/>
    <p:sldId id="287" r:id="rId43"/>
    <p:sldId id="288" r:id="rId44"/>
    <p:sldId id="289" r:id="rId45"/>
    <p:sldId id="290" r:id="rId46"/>
    <p:sldId id="291" r:id="rId47"/>
    <p:sldId id="292" r:id="rId48"/>
    <p:sldId id="293" r:id="rId49"/>
    <p:sldId id="294" r:id="rId50"/>
    <p:sldId id="295" r:id="rId51"/>
    <p:sldId id="325" r:id="rId52"/>
    <p:sldId id="296" r:id="rId53"/>
    <p:sldId id="297" r:id="rId54"/>
    <p:sldId id="298" r:id="rId55"/>
    <p:sldId id="299" r:id="rId56"/>
    <p:sldId id="300" r:id="rId57"/>
    <p:sldId id="301" r:id="rId58"/>
    <p:sldId id="302" r:id="rId59"/>
    <p:sldId id="303" r:id="rId60"/>
    <p:sldId id="304" r:id="rId61"/>
    <p:sldId id="305" r:id="rId62"/>
    <p:sldId id="326" r:id="rId63"/>
    <p:sldId id="306" r:id="rId64"/>
    <p:sldId id="307" r:id="rId65"/>
    <p:sldId id="308" r:id="rId66"/>
    <p:sldId id="309" r:id="rId67"/>
    <p:sldId id="310" r:id="rId68"/>
    <p:sldId id="311" r:id="rId69"/>
    <p:sldId id="312" r:id="rId70"/>
    <p:sldId id="313" r:id="rId7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65" autoAdjust="0"/>
    <p:restoredTop sz="94610"/>
  </p:normalViewPr>
  <p:slideViewPr>
    <p:cSldViewPr snapToGrid="0" snapToObjects="1">
      <p:cViewPr varScale="1">
        <p:scale>
          <a:sx n="115" d="100"/>
          <a:sy n="115" d="100"/>
        </p:scale>
        <p:origin x="402"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943785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刷专题#df=daa34531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第二单元高考强化</a:t>
            </a:r>
            <a:endParaRPr lang="en-US" sz="4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2#df=daa34531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第二单元高考强化</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89e592b7fce69656956bbc#tid=68906fb415638a000923287c#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15968"/>
            <a:ext cx="3099816" cy="914400"/>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地理 选择性必修2     区域发展 LJ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0.xml"/><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2.xml"/><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6.xml"/><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1.xml"/><Relationship Id="rId1" Type="http://schemas.openxmlformats.org/officeDocument/2006/relationships/slideLayout" Target="../slideLayouts/slideLayout15.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5.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5.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5.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5.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5.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5.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5.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0.xml"/><Relationship Id="rId1" Type="http://schemas.openxmlformats.org/officeDocument/2006/relationships/slideLayout" Target="../slideLayouts/slideLayout15.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5.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5.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5.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5.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5.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429182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M_4_BD.8_1#d81f3a144?pid=dc9fdd2da&amp;color=0,0,0&amp;vtp=1&amp;bt=1&amp;bbb=1&amp;hb=1"/>
          <p:cNvSpPr/>
          <p:nvPr/>
        </p:nvSpPr>
        <p:spPr>
          <a:xfrm>
            <a:off x="722376" y="100584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［山东2024·4~5］</a:t>
            </a:r>
            <a:r>
              <a:rPr lang="en-US" altLang="zh-CN" sz="2000" b="0" i="0" dirty="0">
                <a:solidFill>
                  <a:srgbClr val="000000"/>
                </a:solidFill>
                <a:latin typeface="微软雅黑" pitchFamily="34" charset="0"/>
                <a:ea typeface="楷体" pitchFamily="34" charset="-122"/>
                <a:cs typeface="微软雅黑" pitchFamily="34" charset="-120"/>
              </a:rPr>
              <a:t>莱茵河是欧洲的</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黄金水道</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其上游的莱茵瀑布是欧洲流量最大的瀑布</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位</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于莱茵瀑布附近的商业小镇沙夫豪森于</a:t>
            </a:r>
            <a:r>
              <a:rPr lang="en-US" altLang="zh-CN" sz="2000" b="0" i="0" dirty="0">
                <a:solidFill>
                  <a:srgbClr val="000000"/>
                </a:solidFill>
                <a:latin typeface="Times New Roman" pitchFamily="34" charset="0"/>
                <a:ea typeface="KaiTi" pitchFamily="34" charset="-122"/>
                <a:cs typeface="Times New Roman" pitchFamily="34" charset="-120"/>
              </a:rPr>
              <a:t>1045</a:t>
            </a:r>
            <a:r>
              <a:rPr lang="en-US" altLang="zh-CN" sz="2000" b="0" i="0" dirty="0">
                <a:solidFill>
                  <a:srgbClr val="000000"/>
                </a:solidFill>
                <a:latin typeface="微软雅黑" pitchFamily="34" charset="0"/>
                <a:ea typeface="楷体" pitchFamily="34" charset="-122"/>
                <a:cs typeface="微软雅黑" pitchFamily="34" charset="-120"/>
              </a:rPr>
              <a:t>年建城</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瑞士制表业始于</a:t>
            </a:r>
            <a:r>
              <a:rPr lang="en-US" altLang="zh-CN" sz="2000" b="0" i="0" dirty="0">
                <a:solidFill>
                  <a:srgbClr val="000000"/>
                </a:solidFill>
                <a:latin typeface="Times New Roman" pitchFamily="34" charset="0"/>
                <a:ea typeface="KaiTi" pitchFamily="34" charset="-122"/>
                <a:cs typeface="Times New Roman" pitchFamily="34" charset="-120"/>
              </a:rPr>
              <a:t>16</a:t>
            </a:r>
            <a:r>
              <a:rPr lang="en-US" altLang="zh-CN" sz="2000" b="0" i="0" dirty="0">
                <a:solidFill>
                  <a:srgbClr val="000000"/>
                </a:solidFill>
                <a:latin typeface="微软雅黑" pitchFamily="34" charset="0"/>
                <a:ea typeface="楷体" pitchFamily="34" charset="-122"/>
                <a:cs typeface="微软雅黑" pitchFamily="34" charset="-120"/>
              </a:rPr>
              <a:t>世纪中叶</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长期以手工作</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坊方式生产钟表</a:t>
            </a:r>
            <a:r>
              <a:rPr lang="en-US" altLang="zh-CN" sz="2000" b="0" i="0" dirty="0">
                <a:solidFill>
                  <a:srgbClr val="000000"/>
                </a:solidFill>
                <a:latin typeface="Times New Roman" pitchFamily="34" charset="0"/>
                <a:ea typeface="KaiTi" pitchFamily="34" charset="-122"/>
                <a:cs typeface="Times New Roman" pitchFamily="34" charset="-120"/>
              </a:rPr>
              <a:t>。1868</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一名美国制表师在沙夫豪森创办了瑞士最早期的机械制表工厂</a:t>
            </a:r>
            <a:r>
              <a:rPr lang="en-US" altLang="zh-CN" sz="2000" b="0" i="0">
                <a:solidFill>
                  <a:srgbClr val="000000"/>
                </a:solidFill>
                <a:latin typeface="Times New Roman" pitchFamily="34" charset="0"/>
                <a:ea typeface="KaiTi" pitchFamily="34" charset="-122"/>
                <a:cs typeface="Times New Roman" pitchFamily="34" charset="-120"/>
              </a:rPr>
              <a:t>——W</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厂</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产品主要销往美国</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如今</a:t>
            </a:r>
            <a:r>
              <a:rPr lang="en-US" altLang="zh-CN" sz="2000" b="0" i="0" dirty="0">
                <a:solidFill>
                  <a:srgbClr val="000000"/>
                </a:solidFill>
                <a:latin typeface="Times New Roman" pitchFamily="34" charset="0"/>
                <a:ea typeface="KaiTi" pitchFamily="34" charset="-122"/>
                <a:cs typeface="Times New Roman" pitchFamily="34" charset="-120"/>
              </a:rPr>
              <a:t>W</a:t>
            </a:r>
            <a:r>
              <a:rPr lang="en-US" altLang="zh-CN" sz="2000" b="0" i="0" dirty="0">
                <a:solidFill>
                  <a:srgbClr val="000000"/>
                </a:solidFill>
                <a:latin typeface="微软雅黑" pitchFamily="34" charset="0"/>
                <a:ea typeface="楷体" pitchFamily="34" charset="-122"/>
                <a:cs typeface="微软雅黑" pitchFamily="34" charset="-120"/>
              </a:rPr>
              <a:t>厂的钟表已成为知名产品</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5_BD.9_1#2e62ef163?pid=d81f3a144&amp;color=0,0,0&amp;vtp=1&amp;bt=1&amp;bbb=1">
            <a:extLst>
              <a:ext uri="{FF2B5EF4-FFF2-40B4-BE49-F238E27FC236}">
                <a16:creationId xmlns:a16="http://schemas.microsoft.com/office/drawing/2014/main" id="{95342A37-361B-6A93-3248-691B635FB30A}"/>
              </a:ext>
            </a:extLst>
          </p:cNvPr>
          <p:cNvSpPr/>
          <p:nvPr/>
        </p:nvSpPr>
        <p:spPr>
          <a:xfrm>
            <a:off x="722376" y="281749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a:solidFill>
                  <a:srgbClr val="000000"/>
                </a:solidFill>
                <a:latin typeface="微软雅黑" pitchFamily="34" charset="0"/>
                <a:ea typeface="微软雅黑" pitchFamily="34" charset="-122"/>
                <a:cs typeface="微软雅黑" pitchFamily="34" charset="-120"/>
              </a:rPr>
              <a:t>商业小镇沙夫豪森的兴起最可能缘于(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10_1#2e62ef163.bracket?pid=d81f3a144&amp;color=0,0,0&amp;vpa=3&amp;vtp=1">
            <a:extLst>
              <a:ext uri="{FF2B5EF4-FFF2-40B4-BE49-F238E27FC236}">
                <a16:creationId xmlns:a16="http://schemas.microsoft.com/office/drawing/2014/main" id="{5C861DFB-8071-78AC-42A3-2E38B029C624}"/>
              </a:ext>
            </a:extLst>
          </p:cNvPr>
          <p:cNvSpPr/>
          <p:nvPr/>
        </p:nvSpPr>
        <p:spPr>
          <a:xfrm>
            <a:off x="5184839" y="281749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5_BD.9_2#2e62ef163.choices?pid=d81f3a144&amp;color=0,0,0&amp;vtp=1&amp;bbb=1">
            <a:extLst>
              <a:ext uri="{FF2B5EF4-FFF2-40B4-BE49-F238E27FC236}">
                <a16:creationId xmlns:a16="http://schemas.microsoft.com/office/drawing/2014/main" id="{792D02A8-7FD9-1A38-763B-BC721A15728A}"/>
              </a:ext>
            </a:extLst>
          </p:cNvPr>
          <p:cNvSpPr/>
          <p:nvPr/>
        </p:nvSpPr>
        <p:spPr>
          <a:xfrm>
            <a:off x="722376" y="3277997"/>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.行政管理需求</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B.金融服务需求</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C.观光旅游需求</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.货物转运需求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AS.11_1#2e62ef163?vop=1&amp;pid=d81f3a144&amp;color=0,0,0&amp;vtp=1&amp;bt=1&amp;bbb=1&amp;hb=1"/>
          <p:cNvSpPr/>
          <p:nvPr/>
        </p:nvSpPr>
        <p:spPr>
          <a:xfrm>
            <a:off x="722376" y="100584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本题考查城镇区位因素。由材料可知,位于莱茵瀑布附近的商业小镇沙夫豪森于</a:t>
            </a:r>
            <a:r>
              <a:rPr lang="en-US" altLang="zh-CN" sz="2000" b="0" i="0">
                <a:solidFill>
                  <a:srgbClr val="000000"/>
                </a:solidFill>
                <a:latin typeface="微软雅黑" pitchFamily="34" charset="0"/>
                <a:ea typeface="微软雅黑" pitchFamily="34" charset="-122"/>
                <a:cs typeface="微软雅黑" pitchFamily="34" charset="-120"/>
              </a:rPr>
              <a:t>1045年建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城</a:t>
            </a:r>
            <a:r>
              <a:rPr lang="en-US" altLang="zh-CN" sz="2000" b="0" i="0" dirty="0">
                <a:solidFill>
                  <a:srgbClr val="000000"/>
                </a:solidFill>
                <a:latin typeface="微软雅黑" pitchFamily="34" charset="0"/>
                <a:ea typeface="微软雅黑" pitchFamily="34" charset="-122"/>
                <a:cs typeface="微软雅黑" pitchFamily="34" charset="-120"/>
              </a:rPr>
              <a:t>,且莱茵河又是欧洲的“黄金水道”,所以推测当时小镇可能是因货物转运需求而兴起,D</a:t>
            </a:r>
            <a:r>
              <a:rPr lang="en-US" altLang="zh-CN" sz="2000" b="0" i="0">
                <a:solidFill>
                  <a:srgbClr val="000000"/>
                </a:solidFill>
                <a:latin typeface="微软雅黑" pitchFamily="34" charset="0"/>
                <a:ea typeface="微软雅黑" pitchFamily="34" charset="-122"/>
                <a:cs typeface="微软雅黑" pitchFamily="34" charset="-120"/>
              </a:rPr>
              <a:t>正确；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从材料信息无法确认小镇兴起是否缘于行政管理的需求</a:t>
            </a:r>
            <a:r>
              <a:rPr lang="en-US" altLang="zh-CN" sz="2000" b="0" i="0" dirty="0">
                <a:solidFill>
                  <a:srgbClr val="000000"/>
                </a:solidFill>
                <a:latin typeface="微软雅黑" pitchFamily="34" charset="0"/>
                <a:ea typeface="微软雅黑" pitchFamily="34" charset="-122"/>
                <a:cs typeface="微软雅黑" pitchFamily="34" charset="-120"/>
              </a:rPr>
              <a:t>,A错误</a:t>
            </a:r>
            <a:r>
              <a:rPr lang="en-US" altLang="zh-CN" sz="2000" b="0" i="0">
                <a:solidFill>
                  <a:srgbClr val="000000"/>
                </a:solidFill>
                <a:latin typeface="微软雅黑" pitchFamily="34" charset="0"/>
                <a:ea typeface="微软雅黑" pitchFamily="34" charset="-122"/>
                <a:cs typeface="微软雅黑" pitchFamily="34" charset="-120"/>
              </a:rPr>
              <a:t>；金融服务需求一般出现在经济繁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荣地区</a:t>
            </a:r>
            <a:r>
              <a:rPr lang="en-US" altLang="zh-CN" sz="2000" b="0" i="0" dirty="0">
                <a:solidFill>
                  <a:srgbClr val="000000"/>
                </a:solidFill>
                <a:latin typeface="微软雅黑" pitchFamily="34" charset="0"/>
                <a:ea typeface="微软雅黑" pitchFamily="34" charset="-122"/>
                <a:cs typeface="微软雅黑" pitchFamily="34" charset="-120"/>
              </a:rPr>
              <a:t>,B错误；对于城镇的建立,一般是基于某种必需的功能</a:t>
            </a:r>
            <a:r>
              <a:rPr lang="en-US" altLang="zh-CN" sz="2000" b="0" i="0">
                <a:solidFill>
                  <a:srgbClr val="000000"/>
                </a:solidFill>
                <a:latin typeface="微软雅黑" pitchFamily="34" charset="0"/>
                <a:ea typeface="微软雅黑" pitchFamily="34" charset="-122"/>
                <a:cs typeface="微软雅黑" pitchFamily="34" charset="-120"/>
              </a:rPr>
              <a:t>,观光旅游并不是小镇建立的最根本</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需求</a:t>
            </a:r>
            <a:r>
              <a:rPr lang="en-US" altLang="zh-CN" sz="2000" b="0" i="0" dirty="0">
                <a:solidFill>
                  <a:srgbClr val="000000"/>
                </a:solidFill>
                <a:latin typeface="微软雅黑" pitchFamily="34" charset="0"/>
                <a:ea typeface="微软雅黑" pitchFamily="34" charset="-122"/>
                <a:cs typeface="微软雅黑" pitchFamily="34" charset="-120"/>
              </a:rPr>
              <a:t>,C错误。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AS.11_2#2e62ef163?vop=1&amp;pid=d81f3a144&amp;color=0,0,0&amp;mp=1&amp;vtp=1&amp;bt=1&amp;bbb=1&amp;hb=1"/>
          <p:cNvSpPr/>
          <p:nvPr/>
        </p:nvSpPr>
        <p:spPr>
          <a:xfrm>
            <a:off x="722376" y="1005840"/>
            <a:ext cx="10753344" cy="5269484"/>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知识总结</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城镇选址区位条件</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1）自然条件</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地形：趋向于地形平坦的开阔地带（温带、寒带的城市趋向于平原；热带城市趋向于高原</a:t>
            </a:r>
            <a:r>
              <a:rPr lang="en-US" altLang="zh-CN" sz="2000" b="0" i="0">
                <a:solidFill>
                  <a:srgbClr val="000000"/>
                </a:solidFill>
                <a:latin typeface="微软雅黑" pitchFamily="34" charset="0"/>
                <a:ea typeface="微软雅黑" pitchFamily="34" charset="-122"/>
                <a:cs typeface="微软雅黑" pitchFamily="34" charset="-120"/>
              </a:rPr>
              <a:t>,山区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城市趋向于谷地</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气候：气温、降水适中,适宜居住。</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河流：具备运输功能、供水功能、防卫功能、环境功能。</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2）社会经济条件</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自然资源：有某种自然资源或邻近某种自然资源。</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交通：临近铁路、公路或高速公路、港口或码头,以及多种交通方式的交会处,交通便利。</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工农业基础：本地工农业基础雄厚。</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政治、宗教、军事等。</a:t>
            </a:r>
            <a:endParaRPr lang="en-US" altLang="zh-CN" sz="2000" dirty="0"/>
          </a:p>
          <a:p>
            <a:pPr latinLnBrk="1">
              <a:lnSpc>
                <a:spcPts val="3300"/>
              </a:lnSpc>
            </a:pPr>
            <a:r>
              <a:rPr lang="en-US" altLang="zh-CN" sz="2000" b="0" i="0">
                <a:solidFill>
                  <a:srgbClr val="000000"/>
                </a:solidFill>
                <a:latin typeface="微软雅黑" pitchFamily="34" charset="0"/>
                <a:ea typeface="微软雅黑" pitchFamily="34" charset="-122"/>
                <a:cs typeface="微软雅黑" pitchFamily="34" charset="-120"/>
              </a:rPr>
              <a:t>⑤</a:t>
            </a:r>
            <a:r>
              <a:rPr lang="en-US" altLang="zh-CN" sz="2000" b="0" i="0" dirty="0">
                <a:solidFill>
                  <a:srgbClr val="000000"/>
                </a:solidFill>
                <a:latin typeface="微软雅黑" pitchFamily="34" charset="0"/>
                <a:ea typeface="微软雅黑" pitchFamily="34" charset="-122"/>
                <a:cs typeface="微软雅黑" pitchFamily="34" charset="-120"/>
              </a:rPr>
              <a:t>旅游、科技等。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animEffect transition="in" filter="fade">
                                      <p:cBhvr>
                                        <p:cTn id="43"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18505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BD.12_1#701f79470?pid=d81f3a144&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4.1868年，W</a:t>
            </a:r>
            <a:r>
              <a:rPr lang="en-US" altLang="zh-CN" sz="2000" b="0" i="0">
                <a:solidFill>
                  <a:srgbClr val="000000"/>
                </a:solidFill>
                <a:latin typeface="微软雅黑" pitchFamily="34" charset="0"/>
                <a:ea typeface="微软雅黑" pitchFamily="34" charset="-122"/>
                <a:cs typeface="微软雅黑" pitchFamily="34" charset="-120"/>
              </a:rPr>
              <a:t>厂选址在沙夫豪森的主要影响因素是(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3_1#701f79470.bracket?pid=d81f3a144&amp;color=0,0,0&amp;vpa=4&amp;vtp=1"/>
          <p:cNvSpPr/>
          <p:nvPr/>
        </p:nvSpPr>
        <p:spPr>
          <a:xfrm>
            <a:off x="6561201"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12_2#701f79470.choices?pid=d81f3a144&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888029" algn="l"/>
                <a:tab pos="5483957" algn="l"/>
                <a:tab pos="8346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.劳动力</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B.市场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C.原材料</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.交通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AS.14_1#701f79470?vop=1&amp;pid=d81f3a144&amp;color=0,0,0&amp;vtp=1&amp;bt=1&amp;bbb=1&amp;hb=1"/>
          <p:cNvSpPr/>
          <p:nvPr/>
        </p:nvSpPr>
        <p:spPr>
          <a:xfrm>
            <a:off x="722376" y="100584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本题考查工业区位因素。根据材料可知,瑞士制表业始于16世纪中叶</a:t>
            </a:r>
            <a:r>
              <a:rPr lang="en-US" altLang="zh-CN" sz="2000" b="0" i="0">
                <a:solidFill>
                  <a:srgbClr val="000000"/>
                </a:solidFill>
                <a:latin typeface="微软雅黑" pitchFamily="34" charset="0"/>
                <a:ea typeface="微软雅黑" pitchFamily="34" charset="-122"/>
                <a:cs typeface="微软雅黑" pitchFamily="34" charset="-120"/>
              </a:rPr>
              <a:t>,长期以手工作坊方式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生产钟表</a:t>
            </a:r>
            <a:r>
              <a:rPr lang="en-US" altLang="zh-CN" sz="2000" b="0" i="0" dirty="0">
                <a:solidFill>
                  <a:srgbClr val="000000"/>
                </a:solidFill>
                <a:latin typeface="微软雅黑" pitchFamily="34" charset="0"/>
                <a:ea typeface="微软雅黑" pitchFamily="34" charset="-122"/>
                <a:cs typeface="微软雅黑" pitchFamily="34" charset="-120"/>
              </a:rPr>
              <a:t>,可以为钟表厂提供比较熟练的高技能劳动力,A正确；产品主要销往美国</a:t>
            </a:r>
            <a:r>
              <a:rPr lang="en-US" altLang="zh-CN" sz="2000" b="0" i="0">
                <a:solidFill>
                  <a:srgbClr val="000000"/>
                </a:solidFill>
                <a:latin typeface="微软雅黑" pitchFamily="34" charset="0"/>
                <a:ea typeface="微软雅黑" pitchFamily="34" charset="-122"/>
                <a:cs typeface="微软雅黑" pitchFamily="34" charset="-120"/>
              </a:rPr>
              <a:t>,主要市场并不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在小镇</a:t>
            </a:r>
            <a:r>
              <a:rPr lang="en-US" altLang="zh-CN" sz="2000" b="0" i="0" dirty="0">
                <a:solidFill>
                  <a:srgbClr val="000000"/>
                </a:solidFill>
                <a:latin typeface="微软雅黑" pitchFamily="34" charset="0"/>
                <a:ea typeface="微软雅黑" pitchFamily="34" charset="-122"/>
                <a:cs typeface="微软雅黑" pitchFamily="34" charset="-120"/>
              </a:rPr>
              <a:t>,B错误；钟表所需材料较少,且材料没有体现原材料的相关信息,C错误；对于工厂来说</a:t>
            </a:r>
            <a:r>
              <a:rPr lang="en-US" altLang="zh-CN" sz="2000" b="0" i="0">
                <a:solidFill>
                  <a:srgbClr val="000000"/>
                </a:solidFill>
                <a:latin typeface="微软雅黑" pitchFamily="34" charset="0"/>
                <a:ea typeface="微软雅黑" pitchFamily="34" charset="-122"/>
                <a:cs typeface="微软雅黑" pitchFamily="34" charset="-120"/>
              </a:rPr>
              <a:t>,便利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的交通条件是必备区位条件</a:t>
            </a:r>
            <a:r>
              <a:rPr lang="en-US" altLang="zh-CN" sz="2000" b="0" i="0" dirty="0">
                <a:solidFill>
                  <a:srgbClr val="000000"/>
                </a:solidFill>
                <a:latin typeface="微软雅黑" pitchFamily="34" charset="0"/>
                <a:ea typeface="微软雅黑" pitchFamily="34" charset="-122"/>
                <a:cs typeface="微软雅黑" pitchFamily="34" charset="-120"/>
              </a:rPr>
              <a:t>,小镇位于莱茵河附近,交通是其优势条件,但对于钟表厂来说</a:t>
            </a:r>
            <a:r>
              <a:rPr lang="en-US" altLang="zh-CN" sz="2000" b="0" i="0">
                <a:solidFill>
                  <a:srgbClr val="000000"/>
                </a:solidFill>
                <a:latin typeface="微软雅黑" pitchFamily="34" charset="0"/>
                <a:ea typeface="微软雅黑" pitchFamily="34" charset="-122"/>
                <a:cs typeface="微软雅黑" pitchFamily="34" charset="-120"/>
              </a:rPr>
              <a:t>,产品对时</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效性要求较弱</a:t>
            </a:r>
            <a:r>
              <a:rPr lang="en-US" altLang="zh-CN" sz="2000" b="0" i="0" dirty="0">
                <a:solidFill>
                  <a:srgbClr val="000000"/>
                </a:solidFill>
                <a:latin typeface="微软雅黑" pitchFamily="34" charset="0"/>
                <a:ea typeface="微软雅黑" pitchFamily="34" charset="-122"/>
                <a:cs typeface="微软雅黑" pitchFamily="34" charset="-120"/>
              </a:rPr>
              <a:t>,因此交通并不是主要影响因素,D错误。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AS.14_2#701f79470?vop=1&amp;pid=d81f3a144&amp;color=0,0,0&amp;mp=1&amp;vtp=1&amp;bt=1&amp;bbb=1&amp;hb=1"/>
          <p:cNvSpPr/>
          <p:nvPr/>
        </p:nvSpPr>
        <p:spPr>
          <a:xfrm>
            <a:off x="722376" y="1005840"/>
            <a:ext cx="10753344" cy="13134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易错警示</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本题易错选D,原因在于材料中提到莱茵河是欧洲的“黄金水道</a:t>
            </a:r>
            <a:r>
              <a:rPr lang="en-US" altLang="zh-CN" sz="2000" b="0" i="0">
                <a:solidFill>
                  <a:srgbClr val="000000"/>
                </a:solidFill>
                <a:latin typeface="微软雅黑" pitchFamily="34" charset="0"/>
                <a:ea typeface="微软雅黑" pitchFamily="34" charset="-122"/>
                <a:cs typeface="微软雅黑" pitchFamily="34" charset="-120"/>
              </a:rPr>
              <a:t>”,这样的交通条件是小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镇的优势条件</a:t>
            </a:r>
            <a:r>
              <a:rPr lang="en-US" altLang="zh-CN" sz="2000" b="0" i="0" dirty="0">
                <a:solidFill>
                  <a:srgbClr val="000000"/>
                </a:solidFill>
                <a:latin typeface="微软雅黑" pitchFamily="34" charset="0"/>
                <a:ea typeface="微软雅黑" pitchFamily="34" charset="-122"/>
                <a:cs typeface="微软雅黑" pitchFamily="34" charset="-120"/>
              </a:rPr>
              <a:t>。但是材料中对于瑞士的制表历史做了特别的强调</a:t>
            </a:r>
            <a:r>
              <a:rPr lang="en-US" altLang="zh-CN" sz="2000" b="0" i="0">
                <a:solidFill>
                  <a:srgbClr val="000000"/>
                </a:solidFill>
                <a:latin typeface="微软雅黑" pitchFamily="34" charset="0"/>
                <a:ea typeface="微软雅黑" pitchFamily="34" charset="-122"/>
                <a:cs typeface="微软雅黑" pitchFamily="34" charset="-120"/>
              </a:rPr>
              <a:t>,随后提到在这个小镇建立了制表</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工厂</a:t>
            </a:r>
            <a:r>
              <a:rPr lang="en-US" altLang="zh-CN" sz="2000" b="0" i="0" dirty="0">
                <a:solidFill>
                  <a:srgbClr val="000000"/>
                </a:solidFill>
                <a:latin typeface="微软雅黑" pitchFamily="34" charset="0"/>
                <a:ea typeface="微软雅黑" pitchFamily="34" charset="-122"/>
                <a:cs typeface="微软雅黑" pitchFamily="34" charset="-120"/>
              </a:rPr>
              <a:t>,因此可以判断该厂在小镇选址的主要影响因素是劳动力。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20648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M_4_BD.15_1#5969d83a8?pid=dc9fdd2da&amp;color=0,0,0&amp;vtp=1&amp;bt=1&amp;bbb=1&amp;hb=1"/>
          <p:cNvSpPr/>
          <p:nvPr/>
        </p:nvSpPr>
        <p:spPr>
          <a:xfrm>
            <a:off x="722376" y="100584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［山东2023·11~13］</a:t>
            </a:r>
            <a:r>
              <a:rPr lang="en-US" altLang="zh-CN" sz="2000" b="0" i="0" dirty="0">
                <a:solidFill>
                  <a:srgbClr val="000000"/>
                </a:solidFill>
                <a:latin typeface="微软雅黑" pitchFamily="34" charset="0"/>
                <a:ea typeface="楷体" pitchFamily="34" charset="-122"/>
                <a:cs typeface="微软雅黑" pitchFamily="34" charset="-120"/>
              </a:rPr>
              <a:t>辽宁省抚顺市是我国北方重要的工业基地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抚顺市早期城市中心</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和工矿区主要分布在浑河南岸</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由于煤炭开采与城市建设矛盾日益突出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Times New Roman" pitchFamily="34" charset="0"/>
                <a:ea typeface="KaiTi" pitchFamily="34" charset="-122"/>
                <a:cs typeface="Times New Roman" pitchFamily="34" charset="-120"/>
              </a:rPr>
              <a:t>1972</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楷体" pitchFamily="34" charset="-122"/>
                <a:cs typeface="微软雅黑" pitchFamily="34" charset="-120"/>
              </a:rPr>
              <a:t>年城市发展重心</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开始向浑河北岸转移</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然而</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1983</a:t>
            </a:r>
            <a:r>
              <a:rPr lang="en-US" altLang="zh-CN" sz="2000" b="0" i="0" dirty="0">
                <a:solidFill>
                  <a:srgbClr val="000000"/>
                </a:solidFill>
                <a:latin typeface="微软雅黑" pitchFamily="34" charset="0"/>
                <a:ea typeface="楷体" pitchFamily="34" charset="-122"/>
                <a:cs typeface="微软雅黑" pitchFamily="34" charset="-120"/>
              </a:rPr>
              <a:t>年城市发展重心又转回浑河南岸</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近年来</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抚顺市为推动城市</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高质量发展</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不断优化城区功能布局</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4_BD.15_2#5969d83a8?pid=dc9fdd2da&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779415" y="2897886"/>
            <a:ext cx="4639267" cy="228752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BD.16_1#59163e267?pid=5969d83a8&amp;color=0,0,0&amp;vtp=1&amp;bbb=1"/>
          <p:cNvSpPr/>
          <p:nvPr/>
        </p:nvSpPr>
        <p:spPr>
          <a:xfrm>
            <a:off x="722376" y="5322574"/>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a:solidFill>
                  <a:srgbClr val="000000"/>
                </a:solidFill>
                <a:latin typeface="微软雅黑" pitchFamily="34" charset="0"/>
                <a:ea typeface="微软雅黑" pitchFamily="34" charset="-122"/>
                <a:cs typeface="微软雅黑" pitchFamily="34" charset="-120"/>
              </a:rPr>
              <a:t>影响抚顺市早期城市形态呈带状分布的主要因素是(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N.17_1#59163e267.bracket?pid=5969d83a8&amp;color=0,0,0&amp;vpa=5&amp;vtp=1"/>
          <p:cNvSpPr/>
          <p:nvPr/>
        </p:nvSpPr>
        <p:spPr>
          <a:xfrm>
            <a:off x="6721539" y="5322574"/>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6" name="QC_5_BD.16_2#59163e267.choices?pid=5969d83a8&amp;color=0,0,0&amp;vtp=1&amp;bbb=1"/>
          <p:cNvSpPr/>
          <p:nvPr/>
        </p:nvSpPr>
        <p:spPr>
          <a:xfrm>
            <a:off x="722376" y="5775583"/>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.风向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B.地形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C.资源</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.河流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dc9fdd2da.fixed?pid=daa345318&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3#dc9fdd2da.fixed?pid=daa345318&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Times New Roman" pitchFamily="34" charset="0"/>
                <a:ea typeface="SimHei" pitchFamily="34" charset="-122"/>
                <a:cs typeface="Times New Roman" pitchFamily="34" charset="-120"/>
              </a:rPr>
              <a:t>第二单元高考强化</a:t>
            </a:r>
            <a:endParaRPr lang="en-US" altLang="zh-CN" sz="4400" dirty="0"/>
          </a:p>
        </p:txBody>
      </p:sp>
      <p:pic>
        <p:nvPicPr>
          <p:cNvPr id="4" name="C_3#dc9fdd2da.fixed?pid=daa345318&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dc9fdd2da.fixed?pid=daa345318&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刷真题</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5_AS.18_1#59163e267?vop=1&amp;pid=5969d83a8&amp;color=0,0,0&amp;vtp=1&amp;bt=1&amp;bbb=1&amp;hb=1"/>
          <p:cNvSpPr/>
          <p:nvPr/>
        </p:nvSpPr>
        <p:spPr>
          <a:xfrm>
            <a:off x="722376" y="100584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本题考查影响城市形态的因素。由图文材料可推断,抚顺市为资源型城市</a:t>
            </a:r>
            <a:r>
              <a:rPr lang="en-US" altLang="zh-CN" sz="2000" b="0" i="0">
                <a:solidFill>
                  <a:srgbClr val="000000"/>
                </a:solidFill>
                <a:latin typeface="微软雅黑" pitchFamily="34" charset="0"/>
                <a:ea typeface="微软雅黑" pitchFamily="34" charset="-122"/>
                <a:cs typeface="微软雅黑" pitchFamily="34" charset="-120"/>
              </a:rPr>
              <a:t>,早期城区范围分布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在煤炭资源附近</a:t>
            </a:r>
            <a:r>
              <a:rPr lang="en-US" altLang="zh-CN" sz="2000" b="0" i="0" dirty="0">
                <a:solidFill>
                  <a:srgbClr val="000000"/>
                </a:solidFill>
                <a:latin typeface="微软雅黑" pitchFamily="34" charset="0"/>
                <a:ea typeface="微软雅黑" pitchFamily="34" charset="-122"/>
                <a:cs typeface="微软雅黑" pitchFamily="34" charset="-120"/>
              </a:rPr>
              <a:t>。早期城市中心和工矿区主要分布于浑河南岸,且呈东西向分布</a:t>
            </a:r>
            <a:r>
              <a:rPr lang="en-US" altLang="zh-CN" sz="2000" b="0" i="0">
                <a:solidFill>
                  <a:srgbClr val="000000"/>
                </a:solidFill>
                <a:latin typeface="微软雅黑" pitchFamily="34" charset="0"/>
                <a:ea typeface="微软雅黑" pitchFamily="34" charset="-122"/>
                <a:cs typeface="微软雅黑" pitchFamily="34" charset="-120"/>
              </a:rPr>
              <a:t>,随着煤炭资源的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开采</a:t>
            </a:r>
            <a:r>
              <a:rPr lang="en-US" altLang="zh-CN" sz="2000" b="0" i="0" dirty="0">
                <a:solidFill>
                  <a:srgbClr val="000000"/>
                </a:solidFill>
                <a:latin typeface="微软雅黑" pitchFamily="34" charset="0"/>
                <a:ea typeface="微软雅黑" pitchFamily="34" charset="-122"/>
                <a:cs typeface="微软雅黑" pitchFamily="34" charset="-120"/>
              </a:rPr>
              <a:t>,生产、生活设施及住宅区围绕煤矿不断出现,因此城市形态呈带状分布,C正确。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40507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5_BD.19_1#ad2550b62?pid=5969d83a8&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6.1983</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年抚顺市城市发展重心转回浑河南岸，</a:t>
            </a:r>
            <a:r>
              <a:rPr lang="en-US" altLang="zh-CN" sz="2000" b="0" i="0">
                <a:solidFill>
                  <a:srgbClr val="000000"/>
                </a:solidFill>
                <a:latin typeface="微软雅黑" pitchFamily="34" charset="0"/>
                <a:ea typeface="微软雅黑" pitchFamily="34" charset="-122"/>
                <a:cs typeface="微软雅黑" pitchFamily="34" charset="-120"/>
              </a:rPr>
              <a:t>主要因为(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0_1#ad2550b62.bracket?pid=5969d83a8&amp;color=0,0,0&amp;vpa=6&amp;vtp=1"/>
          <p:cNvSpPr/>
          <p:nvPr/>
        </p:nvSpPr>
        <p:spPr>
          <a:xfrm>
            <a:off x="71787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9_2#ad2550b62.choices?pid=5969d83a8&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.南岸生态环境优美</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B.城区煤炭资源枯竭</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C.北岸发展空间狭小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.经济依赖重化工业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5_AS.21_1#ad2550b62?vop=1&amp;pid=5969d83a8&amp;color=0,0,0&amp;vtp=1&amp;bt=1&amp;bbb=1&amp;hb=1"/>
          <p:cNvSpPr/>
          <p:nvPr/>
        </p:nvSpPr>
        <p:spPr>
          <a:xfrm>
            <a:off x="722376" y="100584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本题考查影响城市发展的因素。抚顺市是我国北方重要的工业基地,以重化工业为主</a:t>
            </a:r>
            <a:r>
              <a:rPr lang="en-US" altLang="zh-CN" sz="2000" b="0" i="0">
                <a:solidFill>
                  <a:srgbClr val="000000"/>
                </a:solidFill>
                <a:latin typeface="微软雅黑" pitchFamily="34" charset="0"/>
                <a:ea typeface="微软雅黑" pitchFamily="34" charset="-122"/>
                <a:cs typeface="微软雅黑" pitchFamily="34" charset="-120"/>
              </a:rPr>
              <a:t>,对能源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需求量大</a:t>
            </a:r>
            <a:r>
              <a:rPr lang="en-US" altLang="zh-CN" sz="2000" b="0" i="0" dirty="0">
                <a:solidFill>
                  <a:srgbClr val="000000"/>
                </a:solidFill>
                <a:latin typeface="微软雅黑" pitchFamily="34" charset="0"/>
                <a:ea typeface="微软雅黑" pitchFamily="34" charset="-122"/>
                <a:cs typeface="微软雅黑" pitchFamily="34" charset="-120"/>
              </a:rPr>
              <a:t>,而煤炭资源主要分布在浑河南岸地区,为靠近能源产区,降低生产成本</a:t>
            </a:r>
            <a:r>
              <a:rPr lang="en-US" altLang="zh-CN" sz="2000" b="0" i="0">
                <a:solidFill>
                  <a:srgbClr val="000000"/>
                </a:solidFill>
                <a:latin typeface="微软雅黑" pitchFamily="34" charset="0"/>
                <a:ea typeface="微软雅黑" pitchFamily="34" charset="-122"/>
                <a:cs typeface="微软雅黑" pitchFamily="34" charset="-120"/>
              </a:rPr>
              <a:t>,城市发展重心转回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浑河南岸</a:t>
            </a:r>
            <a:r>
              <a:rPr lang="en-US" altLang="zh-CN" sz="2000" b="0" i="0" dirty="0">
                <a:solidFill>
                  <a:srgbClr val="000000"/>
                </a:solidFill>
                <a:latin typeface="微软雅黑" pitchFamily="34" charset="0"/>
                <a:ea typeface="微软雅黑" pitchFamily="34" charset="-122"/>
                <a:cs typeface="微软雅黑" pitchFamily="34" charset="-120"/>
              </a:rPr>
              <a:t>,D正确；浑河南岸煤炭工业多,生态环境较差,A错误；城区煤炭资源在</a:t>
            </a:r>
            <a:r>
              <a:rPr lang="en-US" altLang="zh-CN" sz="2000" b="0" i="0">
                <a:solidFill>
                  <a:srgbClr val="000000"/>
                </a:solidFill>
                <a:latin typeface="微软雅黑" pitchFamily="34" charset="0"/>
                <a:ea typeface="微软雅黑" pitchFamily="34" charset="-122"/>
                <a:cs typeface="微软雅黑" pitchFamily="34" charset="-120"/>
              </a:rPr>
              <a:t>1983年时没有枯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竭</a:t>
            </a:r>
            <a:r>
              <a:rPr lang="en-US" altLang="zh-CN" sz="2000" b="0" i="0" dirty="0">
                <a:solidFill>
                  <a:srgbClr val="000000"/>
                </a:solidFill>
                <a:latin typeface="微软雅黑" pitchFamily="34" charset="0"/>
                <a:ea typeface="微软雅黑" pitchFamily="34" charset="-122"/>
                <a:cs typeface="微软雅黑" pitchFamily="34" charset="-120"/>
              </a:rPr>
              <a:t>,B错误；浑河北岸虽然发展空间相对于南岸较为狭小,但也可为城市发展提供空间,否则</a:t>
            </a:r>
            <a:r>
              <a:rPr lang="en-US" altLang="zh-CN" sz="2000" b="0" i="0">
                <a:solidFill>
                  <a:srgbClr val="000000"/>
                </a:solidFill>
                <a:latin typeface="微软雅黑" pitchFamily="34" charset="0"/>
                <a:ea typeface="微软雅黑" pitchFamily="34" charset="-122"/>
                <a:cs typeface="微软雅黑" pitchFamily="34" charset="-120"/>
              </a:rPr>
              <a:t>1972年</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城市重心不会转向浑河北岸</a:t>
            </a:r>
            <a:r>
              <a:rPr lang="en-US" altLang="zh-CN" sz="2000" b="0" i="0" dirty="0">
                <a:solidFill>
                  <a:srgbClr val="000000"/>
                </a:solidFill>
                <a:latin typeface="微软雅黑" pitchFamily="34" charset="0"/>
                <a:ea typeface="微软雅黑" pitchFamily="34" charset="-122"/>
                <a:cs typeface="微软雅黑" pitchFamily="34" charset="-120"/>
              </a:rPr>
              <a:t>,C错误。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367015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5_BD.22_1#f9306c5ad?pid=5969d83a8&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7.为优化功能布局，</a:t>
            </a:r>
            <a:r>
              <a:rPr lang="en-US" altLang="zh-CN" sz="2000" b="0" i="0">
                <a:solidFill>
                  <a:srgbClr val="000000"/>
                </a:solidFill>
                <a:latin typeface="微软雅黑" pitchFamily="34" charset="0"/>
                <a:ea typeface="微软雅黑" pitchFamily="34" charset="-122"/>
                <a:cs typeface="微软雅黑" pitchFamily="34" charset="-120"/>
              </a:rPr>
              <a:t>抚顺市城区宜(</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3_1#f9306c5ad.bracket?pid=5969d83a8&amp;color=0,0,0&amp;vpa=7&amp;vtp=1"/>
          <p:cNvSpPr/>
          <p:nvPr/>
        </p:nvSpPr>
        <p:spPr>
          <a:xfrm>
            <a:off x="4689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22_2#f9306c5ad.choices?pid=5969d83a8&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.向东建设新城镇发展带</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.向南建设宜居宜业新区</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C.向西承接沈阳产业外延</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.向北拓展工业发展空间</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5_AS.24_1#f9306c5ad?vop=1&amp;pid=5969d83a8&amp;color=0,0,0&amp;vtp=1&amp;bt=1&amp;bbb=1"/>
          <p:cNvSpPr/>
          <p:nvPr/>
        </p:nvSpPr>
        <p:spPr>
          <a:xfrm>
            <a:off x="722376" y="1005840"/>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本题考查优化城市功能布局的措施。具体分析如下。</a:t>
            </a:r>
            <a:endParaRPr lang="en-US" altLang="zh-CN" sz="2200" dirty="0"/>
          </a:p>
        </p:txBody>
      </p:sp>
      <p:graphicFrame>
        <p:nvGraphicFramePr>
          <p:cNvPr id="21" name="QC_5_AS.24_2#f9306c5ad?colgroup=3,32,3&amp;vop=1&amp;pid=5969d83a8&amp;color=0,0,0&amp;vtp=1&amp;bbb=1&amp;hb=1"/>
          <p:cNvGraphicFramePr>
            <a:graphicFrameLocks noGrp="1"/>
          </p:cNvGraphicFramePr>
          <p:nvPr>
            <p:extLst>
              <p:ext uri="{D42A27DB-BD31-4B8C-83A1-F6EECF244321}">
                <p14:modId xmlns:p14="http://schemas.microsoft.com/office/powerpoint/2010/main" val="3159399412"/>
              </p:ext>
            </p:extLst>
          </p:nvPr>
        </p:nvGraphicFramePr>
        <p:xfrm>
          <a:off x="722376" y="1579753"/>
          <a:ext cx="10716768" cy="2096389"/>
        </p:xfrm>
        <a:graphic>
          <a:graphicData uri="http://schemas.openxmlformats.org/drawingml/2006/table">
            <a:tbl>
              <a:tblPr/>
              <a:tblGrid>
                <a:gridCol w="1133856">
                  <a:extLst>
                    <a:ext uri="{9D8B030D-6E8A-4147-A177-3AD203B41FA5}">
                      <a16:colId xmlns:a16="http://schemas.microsoft.com/office/drawing/2014/main" val="20000"/>
                    </a:ext>
                  </a:extLst>
                </a:gridCol>
                <a:gridCol w="8458200">
                  <a:extLst>
                    <a:ext uri="{9D8B030D-6E8A-4147-A177-3AD203B41FA5}">
                      <a16:colId xmlns:a16="http://schemas.microsoft.com/office/drawing/2014/main" val="20001"/>
                    </a:ext>
                  </a:extLst>
                </a:gridCol>
                <a:gridCol w="1124712">
                  <a:extLst>
                    <a:ext uri="{9D8B030D-6E8A-4147-A177-3AD203B41FA5}">
                      <a16:colId xmlns:a16="http://schemas.microsoft.com/office/drawing/2014/main" val="20002"/>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选项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分析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结论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抚顺市东面和北面都有海拔稍高的丘陵分布,城市发展空间有限</a:t>
                      </a:r>
                      <a:r>
                        <a:rPr lang="en-US" altLang="zh-CN" sz="2000" b="0" i="0">
                          <a:solidFill>
                            <a:srgbClr val="000000"/>
                          </a:solidFill>
                          <a:latin typeface="微软雅黑" pitchFamily="34" charset="0"/>
                          <a:ea typeface="微软雅黑" pitchFamily="34" charset="-122"/>
                          <a:cs typeface="微软雅黑" pitchFamily="34" charset="-120"/>
                        </a:rPr>
                        <a:t>,难以优化城</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市功能布局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南面以工矿企业为主,多煤矸石堆放场和露天矿坑等,生态环境较差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西面地势平坦开阔,与沈阳市接壤,向西可以承接沈阳产业外延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7282296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pic>
        <p:nvPicPr>
          <p:cNvPr id="2" name="QM_4_BD.25_1#7efb5a23e?htil=2&amp;pid=dc9fdd2da&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636154" y="1060704"/>
            <a:ext cx="7790688" cy="32004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4_BD.25_2#7efb5a23e?htil=2&amp;pid=dc9fdd2da&amp;color=0,0,0&amp;vtp=1&amp;bt=1&amp;bbb=1&amp;hb=1&amp;hs=1"/>
          <p:cNvSpPr/>
          <p:nvPr/>
        </p:nvSpPr>
        <p:spPr>
          <a:xfrm>
            <a:off x="722376" y="1005840"/>
            <a:ext cx="2825496" cy="3586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［辽宁2022·10~11</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楷体" pitchFamily="34" charset="-122"/>
                <a:cs typeface="微软雅黑" pitchFamily="34" charset="-120"/>
              </a:rPr>
              <a:t>张</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家口地区的东南部为山间</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盆地</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地势相对平坦</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水</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资源丰富</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该地区利用充</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沛的风能</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太阳能资源</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建设了绿氢生产基地</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图为氢能产业链示意图</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据此完成下面小题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sp>
        <p:nvSpPr>
          <p:cNvPr id="4" name="QC_5_BD.26_1#fddd6ed87?htil=2&amp;pid=7efb5a23e&amp;color=0,0,0&amp;vtp=1&amp;bbb=1&amp;hs=1"/>
          <p:cNvSpPr/>
          <p:nvPr/>
        </p:nvSpPr>
        <p:spPr>
          <a:xfrm>
            <a:off x="722376" y="464629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8.“绿氢”相对于“灰氢”和“</a:t>
            </a:r>
            <a:r>
              <a:rPr lang="en-US" altLang="zh-CN" sz="2000" b="0" i="0">
                <a:solidFill>
                  <a:srgbClr val="000000"/>
                </a:solidFill>
                <a:latin typeface="微软雅黑" pitchFamily="34" charset="0"/>
                <a:ea typeface="微软雅黑" pitchFamily="34" charset="-122"/>
                <a:cs typeface="微软雅黑" pitchFamily="34" charset="-120"/>
              </a:rPr>
              <a:t>蓝氢”(</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N.27_1#fddd6ed87.bracket?pid=7efb5a23e&amp;color=0,0,0&amp;vpa=8&amp;vtp=1"/>
          <p:cNvSpPr/>
          <p:nvPr/>
        </p:nvSpPr>
        <p:spPr>
          <a:xfrm>
            <a:off x="5169726" y="464629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6" name="QC_5_BD.26_2#fddd6ed87.choices?htil=2&amp;pid=7efb5a23e&amp;color=0,0,0&amp;vtp=1&amp;bbb=1"/>
          <p:cNvSpPr/>
          <p:nvPr/>
        </p:nvSpPr>
        <p:spPr>
          <a:xfrm>
            <a:off x="722376" y="5103495"/>
            <a:ext cx="10753344" cy="405003"/>
          </a:xfrm>
          <a:prstGeom prst="rect">
            <a:avLst/>
          </a:prstGeom>
          <a:noFill/>
          <a:ln/>
        </p:spPr>
        <p:txBody>
          <a:bodyPr wrap="none" lIns="0" tIns="0" rIns="0" bIns="0" rtlCol="0" anchor="t"/>
          <a:lstStyle/>
          <a:p>
            <a:pPr latinLnBrk="1">
              <a:lnSpc>
                <a:spcPts val="3600"/>
              </a:lnSpc>
              <a:tabLst>
                <a:tab pos="2634029" algn="l"/>
                <a:tab pos="5483957" algn="l"/>
                <a:tab pos="8092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.产业链条复杂</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B.制备过程无污染</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C.储存运输安全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.终端应用零排放</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5_AS.28_1#fddd6ed87?vop=1&amp;pid=7efb5a23e&amp;color=0,0,0&amp;vtp=1&amp;bt=1&amp;bbb=1&amp;hb=1"/>
          <p:cNvSpPr/>
          <p:nvPr/>
        </p:nvSpPr>
        <p:spPr>
          <a:xfrm>
            <a:off x="722376" y="100584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本题考查工业流程比较。由图可以看出,“绿氢”与“灰氢”和“蓝氢”最大的区别是</a:t>
            </a:r>
            <a:r>
              <a:rPr lang="en-US" altLang="zh-CN" sz="2000" b="0" i="0">
                <a:solidFill>
                  <a:srgbClr val="000000"/>
                </a:solidFill>
                <a:latin typeface="微软雅黑" pitchFamily="34" charset="0"/>
                <a:ea typeface="微软雅黑" pitchFamily="34" charset="-122"/>
                <a:cs typeface="微软雅黑" pitchFamily="34" charset="-120"/>
              </a:rPr>
              <a:t>“绿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氢</a:t>
            </a:r>
            <a:r>
              <a:rPr lang="en-US" altLang="zh-CN" sz="2000" b="0" i="0" dirty="0">
                <a:solidFill>
                  <a:srgbClr val="000000"/>
                </a:solidFill>
                <a:latin typeface="微软雅黑" pitchFamily="34" charset="0"/>
                <a:ea typeface="微软雅黑" pitchFamily="34" charset="-122"/>
                <a:cs typeface="微软雅黑" pitchFamily="34" charset="-120"/>
              </a:rPr>
              <a:t>”制备过程中全部使用的是可再生能源,原料为水,也是可再生的,制备过程无污染,而“灰氢</a:t>
            </a:r>
            <a:r>
              <a:rPr lang="en-US" altLang="zh-CN" sz="2000" b="0" i="0">
                <a:solidFill>
                  <a:srgbClr val="000000"/>
                </a:solidFill>
                <a:latin typeface="微软雅黑" pitchFamily="34" charset="0"/>
                <a:ea typeface="微软雅黑" pitchFamily="34" charset="-122"/>
                <a:cs typeface="微软雅黑" pitchFamily="34" charset="-120"/>
              </a:rPr>
              <a:t>”和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蓝氢”的制备过程都需要用到化石能源,会产生污染,B正确。由图可知</a:t>
            </a:r>
            <a:r>
              <a:rPr lang="en-US" altLang="zh-CN" sz="2000" b="0" i="0">
                <a:solidFill>
                  <a:srgbClr val="000000"/>
                </a:solidFill>
                <a:latin typeface="微软雅黑" pitchFamily="34" charset="0"/>
                <a:ea typeface="微软雅黑" pitchFamily="34" charset="-122"/>
                <a:cs typeface="微软雅黑" pitchFamily="34" charset="-120"/>
              </a:rPr>
              <a:t>,三种方法的产业链条是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一样的</a:t>
            </a:r>
            <a:r>
              <a:rPr lang="en-US" altLang="zh-CN" sz="2000" b="0" i="0" dirty="0">
                <a:solidFill>
                  <a:srgbClr val="000000"/>
                </a:solidFill>
                <a:latin typeface="微软雅黑" pitchFamily="34" charset="0"/>
                <a:ea typeface="微软雅黑" pitchFamily="34" charset="-122"/>
                <a:cs typeface="微软雅黑" pitchFamily="34" charset="-120"/>
              </a:rPr>
              <a:t>,A错误。三种方法制备的氢气,储存运输过程没有区别,C错误。终端应用过程中</a:t>
            </a:r>
            <a:r>
              <a:rPr lang="en-US" altLang="zh-CN" sz="2000" b="0" i="0">
                <a:solidFill>
                  <a:srgbClr val="000000"/>
                </a:solidFill>
                <a:latin typeface="微软雅黑" pitchFamily="34" charset="0"/>
                <a:ea typeface="微软雅黑" pitchFamily="34" charset="-122"/>
                <a:cs typeface="微软雅黑" pitchFamily="34" charset="-120"/>
              </a:rPr>
              <a:t>,三种方法</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也没有区别</a:t>
            </a:r>
            <a:r>
              <a:rPr lang="en-US" altLang="zh-CN" sz="2000" b="0" i="0" dirty="0">
                <a:solidFill>
                  <a:srgbClr val="000000"/>
                </a:solidFill>
                <a:latin typeface="微软雅黑" pitchFamily="34" charset="0"/>
                <a:ea typeface="微软雅黑" pitchFamily="34" charset="-122"/>
                <a:cs typeface="微软雅黑" pitchFamily="34" charset="-120"/>
              </a:rPr>
              <a:t>,且氢气燃烧都会产生水,并不是零排放,D错误。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8958048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51557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5_BD.29_1#db1a18e25?pid=7efb5a23e&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9.张家口地区发展绿氢产业，原因是“</a:t>
            </a:r>
            <a:r>
              <a:rPr lang="en-US" altLang="zh-CN" sz="2000" b="0" i="0">
                <a:solidFill>
                  <a:srgbClr val="000000"/>
                </a:solidFill>
                <a:latin typeface="微软雅黑" pitchFamily="34" charset="0"/>
                <a:ea typeface="微软雅黑" pitchFamily="34" charset="-122"/>
                <a:cs typeface="微软雅黑" pitchFamily="34" charset="-120"/>
              </a:rPr>
              <a:t>绿氢”(</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0_1#db1a18e25.bracket?pid=7efb5a23e&amp;color=0,0,0&amp;vpa=9&amp;vtp=1"/>
          <p:cNvSpPr/>
          <p:nvPr/>
        </p:nvSpPr>
        <p:spPr>
          <a:xfrm>
            <a:off x="5946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29_2#db1a18e25.choices?pid=7efb5a23e&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.生产布局更加均衡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B.距离消费市场更近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C.生产成本更加低廉</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.可提高能源利用率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5_AS.31_1#db1a18e25?vop=1&amp;pid=7efb5a23e&amp;color=0,0,0&amp;vtp=1&amp;bt=1&amp;bbb=1&amp;hb=1"/>
          <p:cNvSpPr/>
          <p:nvPr/>
        </p:nvSpPr>
        <p:spPr>
          <a:xfrm>
            <a:off x="722376" y="100584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本题考查区域自然资源的开发利用。张家口地区利用充沛的风能</a:t>
            </a:r>
            <a:r>
              <a:rPr lang="en-US" altLang="zh-CN" sz="2000" b="0" i="0">
                <a:solidFill>
                  <a:srgbClr val="000000"/>
                </a:solidFill>
                <a:latin typeface="微软雅黑" pitchFamily="34" charset="0"/>
                <a:ea typeface="微软雅黑" pitchFamily="34" charset="-122"/>
                <a:cs typeface="微软雅黑" pitchFamily="34" charset="-120"/>
              </a:rPr>
              <a:t>、太阳能资源建设绿氢生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产基地</a:t>
            </a:r>
            <a:r>
              <a:rPr lang="en-US" altLang="zh-CN" sz="2000" b="0" i="0" dirty="0">
                <a:solidFill>
                  <a:srgbClr val="000000"/>
                </a:solidFill>
                <a:latin typeface="微软雅黑" pitchFamily="34" charset="0"/>
                <a:ea typeface="微软雅黑" pitchFamily="34" charset="-122"/>
                <a:cs typeface="微软雅黑" pitchFamily="34" charset="-120"/>
              </a:rPr>
              <a:t>,延长了产业链,但并没有使得生产布局更加均衡,A错误。张家口靠近京津唐工业区</a:t>
            </a:r>
            <a:r>
              <a:rPr lang="en-US" altLang="zh-CN" sz="2000" b="0" i="0">
                <a:solidFill>
                  <a:srgbClr val="000000"/>
                </a:solidFill>
                <a:latin typeface="微软雅黑" pitchFamily="34" charset="0"/>
                <a:ea typeface="微软雅黑" pitchFamily="34" charset="-122"/>
                <a:cs typeface="微软雅黑" pitchFamily="34" charset="-120"/>
              </a:rPr>
              <a:t>,能源需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求量大</a:t>
            </a:r>
            <a:r>
              <a:rPr lang="en-US" altLang="zh-CN" sz="2000" b="0" i="0" dirty="0">
                <a:solidFill>
                  <a:srgbClr val="000000"/>
                </a:solidFill>
                <a:latin typeface="微软雅黑" pitchFamily="34" charset="0"/>
                <a:ea typeface="微软雅黑" pitchFamily="34" charset="-122"/>
                <a:cs typeface="微软雅黑" pitchFamily="34" charset="-120"/>
              </a:rPr>
              <a:t>,但是不管是哪种方式制氢,距离消费市场都是一样的,没有距离的区别,B错误</a:t>
            </a:r>
            <a:r>
              <a:rPr lang="en-US" altLang="zh-CN" sz="2000" b="0" i="0">
                <a:solidFill>
                  <a:srgbClr val="000000"/>
                </a:solidFill>
                <a:latin typeface="微软雅黑" pitchFamily="34" charset="0"/>
                <a:ea typeface="微软雅黑" pitchFamily="34" charset="-122"/>
                <a:cs typeface="微软雅黑" pitchFamily="34" charset="-120"/>
              </a:rPr>
              <a:t>。绿氢制备需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要大量的电能</a:t>
            </a:r>
            <a:r>
              <a:rPr lang="en-US" altLang="zh-CN" sz="2000" b="0" i="0" dirty="0">
                <a:solidFill>
                  <a:srgbClr val="000000"/>
                </a:solidFill>
                <a:latin typeface="微软雅黑" pitchFamily="34" charset="0"/>
                <a:ea typeface="微软雅黑" pitchFamily="34" charset="-122"/>
                <a:cs typeface="微软雅黑" pitchFamily="34" charset="-120"/>
              </a:rPr>
              <a:t>,风能和太阳能发电成本并不低廉,因此“绿氢”的生产成本并不低廉,C错误</a:t>
            </a:r>
            <a:r>
              <a:rPr lang="en-US" altLang="zh-CN" sz="2000" b="0" i="0">
                <a:solidFill>
                  <a:srgbClr val="000000"/>
                </a:solidFill>
                <a:latin typeface="微软雅黑" pitchFamily="34" charset="0"/>
                <a:ea typeface="微软雅黑" pitchFamily="34" charset="-122"/>
                <a:cs typeface="微软雅黑" pitchFamily="34" charset="-120"/>
              </a:rPr>
              <a:t>。张家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口地区有充沛的风能</a:t>
            </a:r>
            <a:r>
              <a:rPr lang="en-US" altLang="zh-CN" sz="2000" b="0" i="0" dirty="0">
                <a:solidFill>
                  <a:srgbClr val="000000"/>
                </a:solidFill>
                <a:latin typeface="微软雅黑" pitchFamily="34" charset="0"/>
                <a:ea typeface="微软雅黑" pitchFamily="34" charset="-122"/>
                <a:cs typeface="微软雅黑" pitchFamily="34" charset="-120"/>
              </a:rPr>
              <a:t>、太阳能资源,发电量大,若不加以利用,可能会导致“弃风”“弃电”现象</a:t>
            </a:r>
            <a:r>
              <a:rPr lang="en-US" altLang="zh-CN" sz="2000" b="0" i="0">
                <a:solidFill>
                  <a:srgbClr val="000000"/>
                </a:solidFill>
                <a:latin typeface="微软雅黑" pitchFamily="34" charset="0"/>
                <a:ea typeface="微软雅黑" pitchFamily="34" charset="-122"/>
                <a:cs typeface="微软雅黑" pitchFamily="34" charset="-120"/>
              </a:rPr>
              <a:t>,造</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成能源浪费</a:t>
            </a:r>
            <a:r>
              <a:rPr lang="en-US" altLang="zh-CN" sz="2000" b="0" i="0" dirty="0">
                <a:solidFill>
                  <a:srgbClr val="000000"/>
                </a:solidFill>
                <a:latin typeface="微软雅黑" pitchFamily="34" charset="0"/>
                <a:ea typeface="微软雅黑" pitchFamily="34" charset="-122"/>
                <a:cs typeface="微软雅黑" pitchFamily="34" charset="-120"/>
              </a:rPr>
              <a:t>,用这些可再生能源发电来发展“绿氢”产业,可以提高能源利用率,D正确。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69933130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O_4_BD.32_1#aa1b3649e?pid=dc9fdd2da&amp;color=0,0,0&amp;vtp=1&amp;bt=1&amp;bbb=1&amp;hb=1"/>
          <p:cNvSpPr/>
          <p:nvPr/>
        </p:nvSpPr>
        <p:spPr>
          <a:xfrm>
            <a:off x="722376" y="1005840"/>
            <a:ext cx="10753344" cy="49960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dirty="0">
                <a:solidFill>
                  <a:srgbClr val="000000"/>
                </a:solidFill>
                <a:latin typeface="仿宋" pitchFamily="34" charset="0"/>
                <a:ea typeface="仿宋" pitchFamily="34" charset="-122"/>
                <a:cs typeface="仿宋" pitchFamily="34" charset="-120"/>
              </a:rPr>
              <a:t>［山东2025·17］</a:t>
            </a:r>
            <a:r>
              <a:rPr lang="en-US" altLang="zh-CN" sz="2000" b="0" i="0" dirty="0">
                <a:solidFill>
                  <a:srgbClr val="000000"/>
                </a:solidFill>
                <a:latin typeface="微软雅黑" pitchFamily="34" charset="0"/>
                <a:ea typeface="微软雅黑" pitchFamily="34" charset="-122"/>
                <a:cs typeface="微软雅黑" pitchFamily="34" charset="-120"/>
              </a:rPr>
              <a:t>阅读材料，完成下列要求。（12分）</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材料一</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中试是指某项科技成果在研发成功后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为验证其技术可行性</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优化工艺并降低产业化风</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险而进行的小批量产品生产试验</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材料二</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河南省三门峡市矿产资源丰富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是较为典型的资源型城市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近年来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该市积极推进中试</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基地建设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力争通过中试将省内外研发成功的科技成果尽快在本市转化应用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促进产业转型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该</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市依托中试基地加强与多地高校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科研院所的深度合作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逐步改善当地科研基础薄弱的状况</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建</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成了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多金属资源综合利用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花果酒饮品及牡丹深加工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等</a:t>
            </a: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微软雅黑" pitchFamily="34" charset="0"/>
                <a:ea typeface="楷体" pitchFamily="34" charset="-122"/>
                <a:cs typeface="微软雅黑" pitchFamily="34" charset="-120"/>
              </a:rPr>
              <a:t>家省级中试基地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目前</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三门峡</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市中试基地已承担数十项中试项目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部分项目已中试成功并在本市实现产业化</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材料三</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超高纯镓是制造新一代半导体等的重要原材料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我国超高纯镓一度以进口为主</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制约了</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战略性新兴产业的发展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三门峡市从铝冶炼副产品中提取粗镓和精镓的产能居全国前列</a:t>
            </a:r>
            <a:r>
              <a:rPr lang="en-US" altLang="zh-CN" sz="2000" b="0" i="0">
                <a:solidFill>
                  <a:srgbClr val="000000"/>
                </a:solidFill>
                <a:latin typeface="微软雅黑" pitchFamily="34" charset="0"/>
                <a:ea typeface="微软雅黑" pitchFamily="34" charset="-122"/>
                <a:cs typeface="微软雅黑" pitchFamily="34" charset="-120"/>
              </a:rPr>
              <a:t>。2024</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超高纯镓生产技术在该市的中试基地试验成功</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O_5_BD.33_1#d91edb730?pid=aa1b3649e&amp;color=0,0,0&amp;vtp=1&amp;bt=1&amp;bbb=1"/>
          <p:cNvSpPr/>
          <p:nvPr/>
        </p:nvSpPr>
        <p:spPr>
          <a:xfrm>
            <a:off x="722376" y="100584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（1）分析三门峡市建设中试基地对该市产业转型的促进作用。（8分）</a:t>
            </a:r>
            <a:endParaRPr lang="en-US" altLang="zh-CN" sz="2000" dirty="0"/>
          </a:p>
        </p:txBody>
      </p:sp>
      <p:sp>
        <p:nvSpPr>
          <p:cNvPr id="3" name="QO_5_AN.34_1#d91edb730?vop=1&amp;pid=aa1b3649e&amp;color=0,0,0&amp;vtp=1&amp;bbb=1&amp;hb=1"/>
          <p:cNvSpPr/>
          <p:nvPr/>
        </p:nvSpPr>
        <p:spPr>
          <a:xfrm>
            <a:off x="722376" y="1469009"/>
            <a:ext cx="10753344" cy="13134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中试基地本身是新兴生产性服务业，其建设是三门峡市产业升级的表现，</a:t>
            </a:r>
            <a:r>
              <a:rPr lang="en-US" altLang="zh-CN" sz="2000" b="1" i="0">
                <a:solidFill>
                  <a:srgbClr val="00B050"/>
                </a:solidFill>
                <a:latin typeface="微软雅黑" pitchFamily="34" charset="0"/>
                <a:ea typeface="微软雅黑" pitchFamily="34" charset="-122"/>
                <a:cs typeface="微软雅黑" pitchFamily="34" charset="-120"/>
              </a:rPr>
              <a:t>促进人才集聚；</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2分）中试基地可以跳过科研成果研发环节，节省研发时间，加快科研成果转化</a:t>
            </a:r>
            <a:r>
              <a:rPr lang="en-US" altLang="zh-CN" sz="2000" b="1" i="0">
                <a:solidFill>
                  <a:srgbClr val="00B050"/>
                </a:solidFill>
                <a:latin typeface="微软雅黑" pitchFamily="34" charset="0"/>
                <a:ea typeface="微软雅黑" pitchFamily="34" charset="-122"/>
                <a:cs typeface="微软雅黑" pitchFamily="34" charset="-120"/>
              </a:rPr>
              <a:t>，促进产业转</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型</a:t>
            </a:r>
            <a:r>
              <a:rPr lang="en-US" altLang="zh-CN" sz="2000" b="1" i="0" dirty="0">
                <a:solidFill>
                  <a:srgbClr val="00B050"/>
                </a:solidFill>
                <a:latin typeface="微软雅黑" pitchFamily="34" charset="0"/>
                <a:ea typeface="微软雅黑" pitchFamily="34" charset="-122"/>
                <a:cs typeface="微软雅黑" pitchFamily="34" charset="-120"/>
              </a:rPr>
              <a:t>；（2分）有利于传统产业升级，进行产业延伸；（2分）有利于新产业发展。（2分）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O_5_AS.35_1#d91edb730?vop=1&amp;pid=aa1b3649e&amp;color=0,0,0&amp;vtp=1&amp;bt=1&amp;bbb=1&amp;hb=1"/>
          <p:cNvSpPr/>
          <p:nvPr/>
        </p:nvSpPr>
        <p:spPr>
          <a:xfrm>
            <a:off x="722376" y="100584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本题考查区域产业发展。由材料可知</a:t>
            </a:r>
            <a:r>
              <a:rPr lang="en-US" altLang="zh-CN" sz="2000" b="0" i="0">
                <a:solidFill>
                  <a:srgbClr val="000000"/>
                </a:solidFill>
                <a:latin typeface="微软雅黑" pitchFamily="34" charset="0"/>
                <a:ea typeface="微软雅黑" pitchFamily="34" charset="-122"/>
                <a:cs typeface="微软雅黑" pitchFamily="34" charset="-120"/>
              </a:rPr>
              <a:t>，中试是指科技成果转化为产业生产前进行的小批量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生产试验</a:t>
            </a:r>
            <a:r>
              <a:rPr lang="en-US" altLang="zh-CN" sz="2000" b="0" i="0" dirty="0">
                <a:solidFill>
                  <a:srgbClr val="000000"/>
                </a:solidFill>
                <a:latin typeface="微软雅黑" pitchFamily="34" charset="0"/>
                <a:ea typeface="微软雅黑" pitchFamily="34" charset="-122"/>
                <a:cs typeface="微软雅黑" pitchFamily="34" charset="-120"/>
              </a:rPr>
              <a:t>，是新兴生产性服务业。三门峡是传统的资源型城市</a:t>
            </a:r>
            <a:r>
              <a:rPr lang="en-US" altLang="zh-CN" sz="2000" b="0" i="0">
                <a:solidFill>
                  <a:srgbClr val="000000"/>
                </a:solidFill>
                <a:latin typeface="微软雅黑" pitchFamily="34" charset="0"/>
                <a:ea typeface="微软雅黑" pitchFamily="34" charset="-122"/>
                <a:cs typeface="微软雅黑" pitchFamily="34" charset="-120"/>
              </a:rPr>
              <a:t>，中试基地的建设有助于加快资源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型城市转型</a:t>
            </a:r>
            <a:r>
              <a:rPr lang="en-US" altLang="zh-CN" sz="2000" b="0" i="0" dirty="0">
                <a:solidFill>
                  <a:srgbClr val="000000"/>
                </a:solidFill>
                <a:latin typeface="微软雅黑" pitchFamily="34" charset="0"/>
                <a:ea typeface="微软雅黑" pitchFamily="34" charset="-122"/>
                <a:cs typeface="微软雅黑" pitchFamily="34" charset="-120"/>
              </a:rPr>
              <a:t>，实现可持续发展，是三门峡市产业升级的表现，可以促进高端人才集聚</a:t>
            </a:r>
            <a:r>
              <a:rPr lang="en-US" altLang="zh-CN" sz="2000" b="0" i="0">
                <a:solidFill>
                  <a:srgbClr val="000000"/>
                </a:solidFill>
                <a:latin typeface="微软雅黑" pitchFamily="34" charset="0"/>
                <a:ea typeface="微软雅黑" pitchFamily="34" charset="-122"/>
                <a:cs typeface="微软雅黑" pitchFamily="34" charset="-120"/>
              </a:rPr>
              <a:t>；中试基地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可以跳过科研成果研发环节</a:t>
            </a:r>
            <a:r>
              <a:rPr lang="en-US" altLang="zh-CN" sz="2000" b="0" i="0" dirty="0">
                <a:solidFill>
                  <a:srgbClr val="000000"/>
                </a:solidFill>
                <a:latin typeface="微软雅黑" pitchFamily="34" charset="0"/>
                <a:ea typeface="微软雅黑" pitchFamily="34" charset="-122"/>
                <a:cs typeface="微软雅黑" pitchFamily="34" charset="-120"/>
              </a:rPr>
              <a:t>，节省了研发时间，能够加快科研成果的落地转化</a:t>
            </a:r>
            <a:r>
              <a:rPr lang="en-US" altLang="zh-CN" sz="2000" b="0" i="0">
                <a:solidFill>
                  <a:srgbClr val="000000"/>
                </a:solidFill>
                <a:latin typeface="微软雅黑" pitchFamily="34" charset="0"/>
                <a:ea typeface="微软雅黑" pitchFamily="34" charset="-122"/>
                <a:cs typeface="微软雅黑" pitchFamily="34" charset="-120"/>
              </a:rPr>
              <a:t>，促进三门峡市的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产业转型</a:t>
            </a:r>
            <a:r>
              <a:rPr lang="en-US" altLang="zh-CN" sz="2000" b="0" i="0" dirty="0">
                <a:solidFill>
                  <a:srgbClr val="000000"/>
                </a:solidFill>
                <a:latin typeface="微软雅黑" pitchFamily="34" charset="0"/>
                <a:ea typeface="微软雅黑" pitchFamily="34" charset="-122"/>
                <a:cs typeface="微软雅黑" pitchFamily="34" charset="-120"/>
              </a:rPr>
              <a:t>；中试基地吸引了大批省内外科技成果在本市中试，</a:t>
            </a:r>
            <a:r>
              <a:rPr lang="en-US" altLang="zh-CN" sz="2000" b="0" i="0">
                <a:solidFill>
                  <a:srgbClr val="000000"/>
                </a:solidFill>
                <a:latin typeface="微软雅黑" pitchFamily="34" charset="0"/>
                <a:ea typeface="微软雅黑" pitchFamily="34" charset="-122"/>
                <a:cs typeface="微软雅黑" pitchFamily="34" charset="-120"/>
              </a:rPr>
              <a:t>并引导其在本市落地实现产业化，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有利于本地传统产业的升级</a:t>
            </a:r>
            <a:r>
              <a:rPr lang="en-US" altLang="zh-CN" sz="2000" b="0" i="0" dirty="0">
                <a:solidFill>
                  <a:srgbClr val="000000"/>
                </a:solidFill>
                <a:latin typeface="微软雅黑" pitchFamily="34" charset="0"/>
                <a:ea typeface="微软雅黑" pitchFamily="34" charset="-122"/>
                <a:cs typeface="微软雅黑" pitchFamily="34" charset="-120"/>
              </a:rPr>
              <a:t>，进行产业延伸；中试基地孵化的是新兴科技企业</a:t>
            </a:r>
            <a:r>
              <a:rPr lang="en-US" altLang="zh-CN" sz="2000" b="0" i="0">
                <a:solidFill>
                  <a:srgbClr val="000000"/>
                </a:solidFill>
                <a:latin typeface="微软雅黑" pitchFamily="34" charset="0"/>
                <a:ea typeface="微软雅黑" pitchFamily="34" charset="-122"/>
                <a:cs typeface="微软雅黑" pitchFamily="34" charset="-120"/>
              </a:rPr>
              <a:t>，能够吸引创新型</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企业在此集聚</a:t>
            </a:r>
            <a:r>
              <a:rPr lang="en-US" altLang="zh-CN" sz="2000" b="0" i="0" dirty="0">
                <a:solidFill>
                  <a:srgbClr val="000000"/>
                </a:solidFill>
                <a:latin typeface="微软雅黑" pitchFamily="34" charset="0"/>
                <a:ea typeface="微软雅黑" pitchFamily="34" charset="-122"/>
                <a:cs typeface="微软雅黑" pitchFamily="34" charset="-120"/>
              </a:rPr>
              <a:t>，有利于新产业的发展。</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O_5_BD.36_1#627b1f48b?pid=aa1b3649e&amp;color=0,0,0&amp;vtp=1&amp;bt=1&amp;bbb=1"/>
          <p:cNvSpPr/>
          <p:nvPr/>
        </p:nvSpPr>
        <p:spPr>
          <a:xfrm>
            <a:off x="722376" y="100584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（2）说明超高纯镓中试成功对我国战略性新兴产业发展的意义。（4分）</a:t>
            </a:r>
            <a:endParaRPr lang="en-US" altLang="zh-CN" sz="2000" dirty="0"/>
          </a:p>
        </p:txBody>
      </p:sp>
      <p:sp>
        <p:nvSpPr>
          <p:cNvPr id="3" name="QO_5_AN.37_1#627b1f48b?vop=1&amp;pid=aa1b3649e&amp;color=0,0,0&amp;vtp=1&amp;bbb=1&amp;hb=1"/>
          <p:cNvSpPr/>
          <p:nvPr/>
        </p:nvSpPr>
        <p:spPr>
          <a:xfrm>
            <a:off x="722376" y="1469009"/>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超高纯镓生产技术提升，有利于镓规模化生产，增加供应量；（2分）</a:t>
            </a:r>
            <a:r>
              <a:rPr lang="en-US" altLang="zh-CN" sz="2000" b="1" i="0">
                <a:solidFill>
                  <a:srgbClr val="00B050"/>
                </a:solidFill>
                <a:latin typeface="微软雅黑" pitchFamily="34" charset="0"/>
                <a:ea typeface="微软雅黑" pitchFamily="34" charset="-122"/>
                <a:cs typeface="微软雅黑" pitchFamily="34" charset="-120"/>
              </a:rPr>
              <a:t>减少对进口的依赖，</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降低超高纯镓供给风险</a:t>
            </a:r>
            <a:r>
              <a:rPr lang="en-US" altLang="zh-CN" sz="2000" b="1" i="0" dirty="0">
                <a:solidFill>
                  <a:srgbClr val="00B050"/>
                </a:solidFill>
                <a:latin typeface="微软雅黑" pitchFamily="34" charset="0"/>
                <a:ea typeface="微软雅黑" pitchFamily="34" charset="-122"/>
                <a:cs typeface="微软雅黑" pitchFamily="34" charset="-120"/>
              </a:rPr>
              <a:t>，保障国家安全。（2分）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O_5_AS.38_1#627b1f48b?vop=1&amp;pid=aa1b3649e&amp;color=0,0,0&amp;vtp=1&amp;bt=1&amp;bbb=1&amp;hb=1"/>
          <p:cNvSpPr/>
          <p:nvPr/>
        </p:nvSpPr>
        <p:spPr>
          <a:xfrm>
            <a:off x="722376" y="100584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本题考查矿产资源与国家安全。超高纯镓是新一代半导体等战略性产业的重要原材料</a:t>
            </a:r>
            <a:r>
              <a:rPr lang="en-US" altLang="zh-CN" sz="2000" b="0" i="0">
                <a:solidFill>
                  <a:srgbClr val="000000"/>
                </a:solidFill>
                <a:latin typeface="微软雅黑" pitchFamily="34" charset="0"/>
                <a:ea typeface="微软雅黑" pitchFamily="34" charset="-122"/>
                <a:cs typeface="微软雅黑" pitchFamily="34" charset="-120"/>
              </a:rPr>
              <a:t>，我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国超高纯镓中试成功为我国新一代半导体产业提供了坚实的材料基础</a:t>
            </a:r>
            <a:r>
              <a:rPr lang="en-US" altLang="zh-CN" sz="2000" b="0" i="0" dirty="0">
                <a:solidFill>
                  <a:srgbClr val="000000"/>
                </a:solidFill>
                <a:latin typeface="微软雅黑" pitchFamily="34" charset="0"/>
                <a:ea typeface="微软雅黑" pitchFamily="34" charset="-122"/>
                <a:cs typeface="微软雅黑" pitchFamily="34" charset="-120"/>
              </a:rPr>
              <a:t>，有利于镓规模化生产</a:t>
            </a:r>
            <a:r>
              <a:rPr lang="en-US" altLang="zh-CN" sz="2000" b="0" i="0">
                <a:solidFill>
                  <a:srgbClr val="000000"/>
                </a:solidFill>
                <a:latin typeface="微软雅黑" pitchFamily="34" charset="0"/>
                <a:ea typeface="微软雅黑" pitchFamily="34" charset="-122"/>
                <a:cs typeface="微软雅黑" pitchFamily="34" charset="-120"/>
              </a:rPr>
              <a:t>，增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加供应量</a:t>
            </a:r>
            <a:r>
              <a:rPr lang="en-US" altLang="zh-CN" sz="2000" b="0" i="0" dirty="0">
                <a:solidFill>
                  <a:srgbClr val="000000"/>
                </a:solidFill>
                <a:latin typeface="微软雅黑" pitchFamily="34" charset="0"/>
                <a:ea typeface="微软雅黑" pitchFamily="34" charset="-122"/>
                <a:cs typeface="微软雅黑" pitchFamily="34" charset="-120"/>
              </a:rPr>
              <a:t>；我国超高纯镓原来依靠进口</a:t>
            </a:r>
            <a:r>
              <a:rPr lang="en-US" altLang="zh-CN" sz="2000" b="0" i="0">
                <a:solidFill>
                  <a:srgbClr val="000000"/>
                </a:solidFill>
                <a:latin typeface="微软雅黑" pitchFamily="34" charset="0"/>
                <a:ea typeface="微软雅黑" pitchFamily="34" charset="-122"/>
                <a:cs typeface="微软雅黑" pitchFamily="34" charset="-120"/>
              </a:rPr>
              <a:t>，超高纯镓中试成功减少了我国对国外进口超高纯镓的依</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赖</a:t>
            </a:r>
            <a:r>
              <a:rPr lang="en-US" altLang="zh-CN" sz="2000" b="0" i="0" dirty="0">
                <a:solidFill>
                  <a:srgbClr val="000000"/>
                </a:solidFill>
                <a:latin typeface="微软雅黑" pitchFamily="34" charset="0"/>
                <a:ea typeface="微软雅黑" pitchFamily="34" charset="-122"/>
                <a:cs typeface="微软雅黑" pitchFamily="34" charset="-120"/>
              </a:rPr>
              <a:t>，降低了超高纯镓的供给风险，</a:t>
            </a:r>
            <a:r>
              <a:rPr lang="en-US" altLang="zh-CN" sz="2000" b="0" i="0">
                <a:solidFill>
                  <a:srgbClr val="000000"/>
                </a:solidFill>
                <a:latin typeface="微软雅黑" pitchFamily="34" charset="0"/>
                <a:ea typeface="微软雅黑" pitchFamily="34" charset="-122"/>
                <a:cs typeface="微软雅黑" pitchFamily="34" charset="-120"/>
              </a:rPr>
              <a:t>增强了我国新一代半导体等战略性产业发展的稳定性和安全性，</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保障国家安全</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7729985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pic>
        <p:nvPicPr>
          <p:cNvPr id="2" name="QM_4_BD.1_1#16eafbad2?htil=1&amp;pid=dc9fdd2da&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845507" y="1060704"/>
            <a:ext cx="4599432" cy="216712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4_BD.1_2#16eafbad2?htil=1&amp;pid=dc9fdd2da&amp;color=0,0,0&amp;vtp=1&amp;bt=1&amp;bbb=1&amp;hb=1"/>
          <p:cNvSpPr/>
          <p:nvPr/>
        </p:nvSpPr>
        <p:spPr>
          <a:xfrm>
            <a:off x="722376" y="1005840"/>
            <a:ext cx="6016752"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［浙江2025年6月·1~2</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楷体" pitchFamily="34" charset="-122"/>
                <a:cs typeface="微软雅黑" pitchFamily="34" charset="-120"/>
              </a:rPr>
              <a:t>冷湖曾因石油资源枯竭陷入</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衰落</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如今因赛什腾山上世界级天文观测基地</a:t>
            </a:r>
          </a:p>
          <a:p>
            <a:pPr latinLnBrk="1">
              <a:lnSpc>
                <a:spcPts val="3600"/>
              </a:lnSpc>
            </a:pP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海拔</a:t>
            </a:r>
            <a:r>
              <a:rPr lang="en-US" altLang="zh-CN" sz="2000" b="0" i="0" dirty="0">
                <a:solidFill>
                  <a:srgbClr val="000000"/>
                </a:solidFill>
                <a:latin typeface="Times New Roman" pitchFamily="34" charset="0"/>
                <a:ea typeface="KaiTi" pitchFamily="34" charset="-122"/>
                <a:cs typeface="Times New Roman" pitchFamily="34" charset="-120"/>
              </a:rPr>
              <a:t>4200</a:t>
            </a:r>
            <a:r>
              <a:rPr lang="en-US" altLang="zh-CN" sz="2000" b="0" i="0" dirty="0">
                <a:solidFill>
                  <a:srgbClr val="000000"/>
                </a:solidFill>
                <a:latin typeface="微软雅黑" pitchFamily="34" charset="0"/>
                <a:ea typeface="楷体" pitchFamily="34" charset="-122"/>
                <a:cs typeface="微软雅黑" pitchFamily="34" charset="-120"/>
              </a:rPr>
              <a:t>米</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的建设而备受瞩目</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主题旅游蓬勃发</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展</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下图为柴达木盆地局部简图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4" name="QC_5_BD.2_1#8c9d13a9e?htil=1&amp;pid=16eafbad2&amp;color=0,0,0&amp;vtp=1&amp;bbb=1"/>
          <p:cNvSpPr/>
          <p:nvPr/>
        </p:nvSpPr>
        <p:spPr>
          <a:xfrm>
            <a:off x="722376" y="2817495"/>
            <a:ext cx="6016752"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冷湖的重新兴起得益于(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BD.2_2#8c9d13a9e.choices?htil=1&amp;pid=16eafbad2&amp;color=0,0,0&amp;vtp=1&amp;bbb=1"/>
          <p:cNvSpPr/>
          <p:nvPr/>
        </p:nvSpPr>
        <p:spPr>
          <a:xfrm>
            <a:off x="722376" y="3280284"/>
            <a:ext cx="6016752" cy="843153"/>
          </a:xfrm>
          <a:prstGeom prst="rect">
            <a:avLst/>
          </a:prstGeom>
          <a:noFill/>
          <a:ln/>
        </p:spPr>
        <p:txBody>
          <a:bodyPr wrap="none" lIns="0" tIns="0" rIns="0" bIns="0" rtlCol="0" anchor="t"/>
          <a:lstStyle/>
          <a:p>
            <a:pPr latinLnBrk="1">
              <a:lnSpc>
                <a:spcPts val="3600"/>
              </a:lnSpc>
              <a:tabLst>
                <a:tab pos="311632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.盐类资源丰富</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.自然环境独特</a:t>
            </a:r>
            <a:endParaRPr lang="en-US" altLang="zh-CN" sz="2000" dirty="0"/>
          </a:p>
          <a:p>
            <a:pPr latinLnBrk="1">
              <a:lnSpc>
                <a:spcPts val="3400"/>
              </a:lnSpc>
              <a:tabLst>
                <a:tab pos="3116326" algn="l"/>
              </a:tabLst>
            </a:pPr>
            <a:r>
              <a:rPr lang="en-US" altLang="zh-CN" sz="2000" b="0" i="0">
                <a:solidFill>
                  <a:srgbClr val="000000"/>
                </a:solidFill>
                <a:latin typeface="微软雅黑" pitchFamily="34" charset="0"/>
                <a:ea typeface="微软雅黑" pitchFamily="34" charset="-122"/>
                <a:cs typeface="微软雅黑" pitchFamily="34" charset="-120"/>
              </a:rPr>
              <a:t>C.文化底蕴深厚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.人口大量集聚</a:t>
            </a:r>
            <a:endParaRPr lang="en-US" altLang="zh-CN" sz="2000" dirty="0"/>
          </a:p>
        </p:txBody>
      </p:sp>
      <p:sp>
        <p:nvSpPr>
          <p:cNvPr id="6" name="QC_5_AN.3_1#8c9d13a9e.bracket?pid=16eafbad2&amp;color=0,0,0&amp;vpa=1&amp;vtp=1"/>
          <p:cNvSpPr/>
          <p:nvPr/>
        </p:nvSpPr>
        <p:spPr>
          <a:xfrm>
            <a:off x="3673539" y="281749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4_BD.39_1#1108a2fad?pid=dc9fdd2da&amp;color=0,0,0&amp;vtp=1&amp;bt=1&amp;bbb=1&amp;hb=1"/>
              <p:cNvSpPr/>
              <p:nvPr/>
            </p:nvSpPr>
            <p:spPr>
              <a:xfrm>
                <a:off x="722376" y="1005840"/>
                <a:ext cx="10753344" cy="22274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a:t>
                </a:r>
                <a:r>
                  <a:rPr lang="en-US" altLang="zh-CN" sz="2000" b="0" i="0" dirty="0">
                    <a:solidFill>
                      <a:srgbClr val="000000"/>
                    </a:solidFill>
                    <a:latin typeface="仿宋" pitchFamily="34" charset="0"/>
                    <a:ea typeface="仿宋" pitchFamily="34" charset="-122"/>
                    <a:cs typeface="仿宋" pitchFamily="34" charset="-120"/>
                  </a:rPr>
                  <a:t>［浙江2025年1月·28］</a:t>
                </a:r>
                <a:r>
                  <a:rPr lang="en-US" altLang="zh-CN" sz="2000" b="0" i="0" dirty="0">
                    <a:solidFill>
                      <a:srgbClr val="000000"/>
                    </a:solidFill>
                    <a:latin typeface="微软雅黑" pitchFamily="34" charset="0"/>
                    <a:ea typeface="微软雅黑" pitchFamily="34" charset="-122"/>
                    <a:cs typeface="微软雅黑" pitchFamily="34" charset="-120"/>
                  </a:rPr>
                  <a:t>阅读材料，完成下列问题。（20分）</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材料一</a:t>
                </a:r>
                <a:r>
                  <a:rPr lang="en-US" altLang="zh-CN" sz="2000" b="1"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巴音河流域地处柴达木盆地东北部德令哈市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年均日照时数</a:t>
                </a:r>
                <a:r>
                  <a:rPr lang="en-US" altLang="zh-CN" sz="2000" b="0" i="0" dirty="0">
                    <a:solidFill>
                      <a:srgbClr val="000000"/>
                    </a:solidFill>
                    <a:latin typeface="微软雅黑" pitchFamily="34" charset="0"/>
                    <a:ea typeface="微软雅黑" pitchFamily="34" charset="-122"/>
                    <a:cs typeface="微软雅黑" pitchFamily="34" charset="-120"/>
                  </a:rPr>
                  <a:t>2879h，</a:t>
                </a:r>
                <a:r>
                  <a:rPr lang="en-US" altLang="zh-CN" sz="2000" b="0" i="0" dirty="0">
                    <a:solidFill>
                      <a:srgbClr val="000000"/>
                    </a:solidFill>
                    <a:latin typeface="微软雅黑" pitchFamily="34" charset="0"/>
                    <a:ea typeface="楷体" pitchFamily="34" charset="-122"/>
                    <a:cs typeface="微软雅黑" pitchFamily="34" charset="-120"/>
                  </a:rPr>
                  <a:t>年均温仅</a:t>
                </a:r>
                <a:r>
                  <a:rPr lang="en-US" altLang="zh-CN" sz="2000" b="0" i="0" dirty="0">
                    <a:solidFill>
                      <a:srgbClr val="000000"/>
                    </a:solidFill>
                    <a:latin typeface="微软雅黑" pitchFamily="34" charset="0"/>
                    <a:ea typeface="微软雅黑" pitchFamily="34" charset="-122"/>
                    <a:cs typeface="微软雅黑" pitchFamily="34" charset="-120"/>
                  </a:rPr>
                  <a:t>1~5</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年</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降水量</a:t>
                </a:r>
                <a:r>
                  <a:rPr lang="en-US" altLang="zh-CN" sz="2000" b="0" i="0" dirty="0">
                    <a:solidFill>
                      <a:srgbClr val="000000"/>
                    </a:solidFill>
                    <a:latin typeface="微软雅黑" pitchFamily="34" charset="0"/>
                    <a:ea typeface="微软雅黑" pitchFamily="34" charset="-122"/>
                    <a:cs typeface="微软雅黑" pitchFamily="34" charset="-120"/>
                  </a:rPr>
                  <a:t>176.3mm，</a:t>
                </a:r>
                <a:r>
                  <a:rPr lang="en-US" altLang="zh-CN" sz="2000" b="0" i="0" dirty="0">
                    <a:solidFill>
                      <a:srgbClr val="000000"/>
                    </a:solidFill>
                    <a:latin typeface="微软雅黑" pitchFamily="34" charset="0"/>
                    <a:ea typeface="楷体" pitchFamily="34" charset="-122"/>
                    <a:cs typeface="微软雅黑" pitchFamily="34" charset="-120"/>
                  </a:rPr>
                  <a:t>夏季降水量占全年的</a:t>
                </a:r>
                <a:r>
                  <a:rPr lang="en-US" altLang="zh-CN" sz="2000" b="0" i="0" dirty="0">
                    <a:solidFill>
                      <a:srgbClr val="000000"/>
                    </a:solidFill>
                    <a:latin typeface="微软雅黑" pitchFamily="34" charset="0"/>
                    <a:ea typeface="微软雅黑" pitchFamily="34" charset="-122"/>
                    <a:cs typeface="微软雅黑" pitchFamily="34" charset="-120"/>
                  </a:rPr>
                  <a:t>56%~84%，</a:t>
                </a:r>
                <a:r>
                  <a:rPr lang="en-US" altLang="zh-CN" sz="2000" b="0" i="0" dirty="0">
                    <a:solidFill>
                      <a:srgbClr val="000000"/>
                    </a:solidFill>
                    <a:latin typeface="微软雅黑" pitchFamily="34" charset="0"/>
                    <a:ea typeface="楷体" pitchFamily="34" charset="-122"/>
                    <a:cs typeface="微软雅黑" pitchFamily="34" charset="-120"/>
                  </a:rPr>
                  <a:t>年蒸发量</a:t>
                </a:r>
                <a:r>
                  <a:rPr lang="en-US" altLang="zh-CN" sz="2000" b="0" i="0" dirty="0">
                    <a:solidFill>
                      <a:srgbClr val="000000"/>
                    </a:solidFill>
                    <a:latin typeface="微软雅黑" pitchFamily="34" charset="0"/>
                    <a:ea typeface="微软雅黑" pitchFamily="34" charset="-122"/>
                    <a:cs typeface="微软雅黑" pitchFamily="34" charset="-120"/>
                  </a:rPr>
                  <a:t>2000~2500mm</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该流域草地一</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般</a:t>
                </a: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微软雅黑" pitchFamily="34" charset="0"/>
                    <a:ea typeface="楷体" pitchFamily="34" charset="-122"/>
                    <a:cs typeface="微软雅黑" pitchFamily="34" charset="-120"/>
                  </a:rPr>
                  <a:t>月中旬返青</a:t>
                </a:r>
                <a:r>
                  <a:rPr lang="en-US" altLang="zh-CN" sz="2000" b="0" i="0" dirty="0">
                    <a:solidFill>
                      <a:srgbClr val="000000"/>
                    </a:solidFill>
                    <a:latin typeface="微软雅黑" pitchFamily="34" charset="0"/>
                    <a:ea typeface="微软雅黑" pitchFamily="34" charset="-122"/>
                    <a:cs typeface="微软雅黑" pitchFamily="34" charset="-120"/>
                  </a:rPr>
                  <a:t>，9</a:t>
                </a:r>
                <a:r>
                  <a:rPr lang="en-US" altLang="zh-CN" sz="2000" b="0" i="0" dirty="0">
                    <a:solidFill>
                      <a:srgbClr val="000000"/>
                    </a:solidFill>
                    <a:latin typeface="微软雅黑" pitchFamily="34" charset="0"/>
                    <a:ea typeface="楷体" pitchFamily="34" charset="-122"/>
                    <a:cs typeface="微软雅黑" pitchFamily="34" charset="-120"/>
                  </a:rPr>
                  <a:t>月上旬枯黄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生长期仅</a:t>
                </a:r>
                <a:r>
                  <a:rPr lang="en-US" altLang="zh-CN" sz="2000" b="0" i="0" dirty="0">
                    <a:solidFill>
                      <a:srgbClr val="000000"/>
                    </a:solidFill>
                    <a:latin typeface="微软雅黑" pitchFamily="34" charset="0"/>
                    <a:ea typeface="微软雅黑" pitchFamily="34" charset="-122"/>
                    <a:cs typeface="微软雅黑" pitchFamily="34" charset="-120"/>
                  </a:rPr>
                  <a:t>120</a:t>
                </a:r>
                <a:r>
                  <a:rPr lang="en-US" altLang="zh-CN" sz="2000" b="0" i="0" dirty="0">
                    <a:solidFill>
                      <a:srgbClr val="000000"/>
                    </a:solidFill>
                    <a:latin typeface="微软雅黑" pitchFamily="34" charset="0"/>
                    <a:ea typeface="楷体" pitchFamily="34" charset="-122"/>
                    <a:cs typeface="微软雅黑" pitchFamily="34" charset="-120"/>
                  </a:rPr>
                  <a:t>天左右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气候</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地形和土壤因子是草地所在区域生</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态系统的原生自然条件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可以反映草地自然质量</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O_4_BD.39_1#1108a2fad?pid=dc9fdd2da&amp;color=0,0,0&amp;vtp=1&amp;bt=1&amp;bbb=1&amp;hb=1"/>
              <p:cNvSpPr>
                <a:spLocks noRot="1" noChangeAspect="1" noMove="1" noResize="1" noEditPoints="1" noAdjustHandles="1" noChangeArrowheads="1" noChangeShapeType="1" noTextEdit="1"/>
              </p:cNvSpPr>
              <p:nvPr/>
            </p:nvSpPr>
            <p:spPr>
              <a:xfrm>
                <a:off x="722376" y="1005840"/>
                <a:ext cx="10753344" cy="2227453"/>
              </a:xfrm>
              <a:prstGeom prst="rect">
                <a:avLst/>
              </a:prstGeom>
              <a:blipFill>
                <a:blip r:embed="rId3"/>
                <a:stretch>
                  <a:fillRect l="-1474" r="-1531" b="-6849"/>
                </a:stretch>
              </a:blipFill>
              <a:ln/>
            </p:spPr>
            <p:txBody>
              <a:bodyPr/>
              <a:lstStyle/>
              <a:p>
                <a:r>
                  <a:rPr lang="zh-CN" altLang="en-US">
                    <a:noFill/>
                  </a:rPr>
                  <a:t> </a:t>
                </a:r>
              </a:p>
            </p:txBody>
          </p:sp>
        </mc:Fallback>
      </mc:AlternateContent>
    </p:spTree>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O_4_BD.39_2#1108a2fad?pid=dc9fdd2da&amp;color=0,0,0&amp;vtp=1&amp;bt=1&amp;bbb=1"/>
          <p:cNvSpPr/>
          <p:nvPr/>
        </p:nvSpPr>
        <p:spPr>
          <a:xfrm>
            <a:off x="722376" y="1005840"/>
            <a:ext cx="10753344" cy="40500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材料二</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下图为巴音河流域局部地区土地利用和地形图</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pic>
        <p:nvPicPr>
          <p:cNvPr id="3" name="QO_4_BD.39_3#1108a2fad?pid=dc9fdd2da&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648456" y="1547368"/>
            <a:ext cx="4901184" cy="328269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O_5_BD.40_1#54a0d6920?pid=1108a2fad&amp;color=0,0,0&amp;vtp=1&amp;bt=1&amp;bbb=1"/>
          <p:cNvSpPr/>
          <p:nvPr/>
        </p:nvSpPr>
        <p:spPr>
          <a:xfrm>
            <a:off x="722376" y="100584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（1）从规模和空间分布角度，分析耕地开垦和城乡居民点的关系。（4分）</a:t>
            </a:r>
            <a:endParaRPr lang="en-US" altLang="zh-CN" sz="2000" dirty="0"/>
          </a:p>
        </p:txBody>
      </p:sp>
      <p:sp>
        <p:nvSpPr>
          <p:cNvPr id="3" name="QO_5_AN.41_1#54a0d6920?vop=1&amp;pid=1108a2fad&amp;color=0,0,0&amp;vtp=1&amp;bbb=1&amp;hb=1"/>
          <p:cNvSpPr/>
          <p:nvPr/>
        </p:nvSpPr>
        <p:spPr>
          <a:xfrm>
            <a:off x="722376" y="1469009"/>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城乡居民点规模大（或小），人口多（或少），耕地开垦规模大（或小）；（2分</a:t>
            </a:r>
            <a:r>
              <a:rPr lang="en-US" altLang="zh-CN" sz="2000" b="1" i="0">
                <a:solidFill>
                  <a:srgbClr val="00B050"/>
                </a:solidFill>
                <a:latin typeface="微软雅黑" pitchFamily="34" charset="0"/>
                <a:ea typeface="微软雅黑" pitchFamily="34" charset="-122"/>
                <a:cs typeface="微软雅黑" pitchFamily="34" charset="-120"/>
              </a:rPr>
              <a:t>）分布</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在耕作便利的城乡居民点周边</a:t>
            </a:r>
            <a:r>
              <a:rPr lang="en-US" altLang="zh-CN" sz="2000" b="1" i="0" dirty="0">
                <a:solidFill>
                  <a:srgbClr val="00B050"/>
                </a:solidFill>
                <a:latin typeface="微软雅黑" pitchFamily="34" charset="0"/>
                <a:ea typeface="微软雅黑" pitchFamily="34" charset="-122"/>
                <a:cs typeface="微软雅黑" pitchFamily="34" charset="-120"/>
              </a:rPr>
              <a:t>。（2分）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O_5_AS.42_1#54a0d6920?vop=1&amp;pid=1108a2fad&amp;color=0,0,0&amp;vtp=1&amp;bt=1&amp;bbb=1"/>
          <p:cNvSpPr/>
          <p:nvPr/>
        </p:nvSpPr>
        <p:spPr>
          <a:xfrm>
            <a:off x="722376" y="1005840"/>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本题考查耕地与城乡居民关系。具体分析如下。</a:t>
            </a:r>
            <a:endParaRPr lang="en-US" altLang="zh-CN" sz="2200" dirty="0"/>
          </a:p>
        </p:txBody>
      </p:sp>
      <p:pic>
        <p:nvPicPr>
          <p:cNvPr id="3" name="QO_5_AS.42_2#54a0d6920?vop=1&amp;pid=1108a2fad&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569464" y="1579753"/>
            <a:ext cx="7059168" cy="185623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O_5_BD.43_1#7a4041be9?pid=1108a2fad&amp;color=0,0,0&amp;vtp=1&amp;bt=1&amp;bbb=1"/>
          <p:cNvSpPr/>
          <p:nvPr/>
        </p:nvSpPr>
        <p:spPr>
          <a:xfrm>
            <a:off x="722376" y="100584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（2）简析图示南部地区草地与裸地、湿地交错分布的自然原因。（4分）</a:t>
            </a:r>
            <a:endParaRPr lang="en-US" altLang="zh-CN" sz="2000" dirty="0"/>
          </a:p>
        </p:txBody>
      </p:sp>
      <p:sp>
        <p:nvSpPr>
          <p:cNvPr id="3" name="QO_5_AN.44_1#7a4041be9?vop=1&amp;pid=1108a2fad&amp;color=0,0,0&amp;vtp=1&amp;bbb=1&amp;hb=1"/>
          <p:cNvSpPr/>
          <p:nvPr/>
        </p:nvSpPr>
        <p:spPr>
          <a:xfrm>
            <a:off x="722376" y="1469009"/>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南部地形有起伏；（1分）不同地貌部位，水热条件有小尺度地域分异；（2分</a:t>
            </a:r>
            <a:r>
              <a:rPr lang="en-US" altLang="zh-CN" sz="2000" b="1" i="0">
                <a:solidFill>
                  <a:srgbClr val="00B050"/>
                </a:solidFill>
                <a:latin typeface="微软雅黑" pitchFamily="34" charset="0"/>
                <a:ea typeface="微软雅黑" pitchFamily="34" charset="-122"/>
                <a:cs typeface="微软雅黑" pitchFamily="34" charset="-120"/>
              </a:rPr>
              <a:t>）形成不</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同的小环境</a:t>
            </a:r>
            <a:r>
              <a:rPr lang="en-US" altLang="zh-CN" sz="2000" b="1" i="0" dirty="0">
                <a:solidFill>
                  <a:srgbClr val="00B050"/>
                </a:solidFill>
                <a:latin typeface="微软雅黑" pitchFamily="34" charset="0"/>
                <a:ea typeface="微软雅黑" pitchFamily="34" charset="-122"/>
                <a:cs typeface="微软雅黑" pitchFamily="34" charset="-120"/>
              </a:rPr>
              <a:t>，影响草类生长。（1分）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O_5_AS.45_1#7a4041be9?vop=1&amp;pid=1108a2fad&amp;color=0,0,0&amp;vtp=1&amp;bt=1&amp;bbb=1&amp;hb=1"/>
          <p:cNvSpPr/>
          <p:nvPr/>
        </p:nvSpPr>
        <p:spPr>
          <a:xfrm>
            <a:off x="722376" y="100584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本题考查自然环境的差异性。据材料可知，巴音河流域气候干旱。读图可知</a:t>
            </a:r>
            <a:r>
              <a:rPr lang="en-US" altLang="zh-CN" sz="2000" b="0" i="0">
                <a:solidFill>
                  <a:srgbClr val="000000"/>
                </a:solidFill>
                <a:latin typeface="微软雅黑" pitchFamily="34" charset="0"/>
                <a:ea typeface="微软雅黑" pitchFamily="34" charset="-122"/>
                <a:cs typeface="微软雅黑" pitchFamily="34" charset="-120"/>
              </a:rPr>
              <a:t>，南部地形有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起伏</a:t>
            </a:r>
            <a:r>
              <a:rPr lang="en-US" altLang="zh-CN" sz="2000" b="0" i="0" dirty="0">
                <a:solidFill>
                  <a:srgbClr val="000000"/>
                </a:solidFill>
                <a:latin typeface="微软雅黑" pitchFamily="34" charset="0"/>
                <a:ea typeface="微软雅黑" pitchFamily="34" charset="-122"/>
                <a:cs typeface="微软雅黑" pitchFamily="34" charset="-120"/>
              </a:rPr>
              <a:t>，有利于地表径流的汇集，热量相对充足，整体以草地为主，但由于地形起伏</a:t>
            </a:r>
            <a:r>
              <a:rPr lang="en-US" altLang="zh-CN" sz="2000" b="0" i="0">
                <a:solidFill>
                  <a:srgbClr val="000000"/>
                </a:solidFill>
                <a:latin typeface="微软雅黑" pitchFamily="34" charset="0"/>
                <a:ea typeface="微软雅黑" pitchFamily="34" charset="-122"/>
                <a:cs typeface="微软雅黑" pitchFamily="34" charset="-120"/>
              </a:rPr>
              <a:t>，地表水和地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下水的空间分布存在差异</a:t>
            </a:r>
            <a:r>
              <a:rPr lang="en-US" altLang="zh-CN" sz="2000" b="0" i="0" dirty="0">
                <a:solidFill>
                  <a:srgbClr val="000000"/>
                </a:solidFill>
                <a:latin typeface="微软雅黑" pitchFamily="34" charset="0"/>
                <a:ea typeface="微软雅黑" pitchFamily="34" charset="-122"/>
                <a:cs typeface="微软雅黑" pitchFamily="34" charset="-120"/>
              </a:rPr>
              <a:t>，不同地貌部位，水热条件存在小尺度地域分异</a:t>
            </a:r>
            <a:r>
              <a:rPr lang="en-US" altLang="zh-CN" sz="2000" b="0" i="0">
                <a:solidFill>
                  <a:srgbClr val="000000"/>
                </a:solidFill>
                <a:latin typeface="微软雅黑" pitchFamily="34" charset="0"/>
                <a:ea typeface="微软雅黑" pitchFamily="34" charset="-122"/>
                <a:cs typeface="微软雅黑" pitchFamily="34" charset="-120"/>
              </a:rPr>
              <a:t>，低洼地带积水形成湿</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地</a:t>
            </a:r>
            <a:r>
              <a:rPr lang="en-US" altLang="zh-CN" sz="2000" b="0" i="0" dirty="0">
                <a:solidFill>
                  <a:srgbClr val="000000"/>
                </a:solidFill>
                <a:latin typeface="微软雅黑" pitchFamily="34" charset="0"/>
                <a:ea typeface="微软雅黑" pitchFamily="34" charset="-122"/>
                <a:cs typeface="微软雅黑" pitchFamily="34" charset="-120"/>
              </a:rPr>
              <a:t>，地势相对较高处可能形成裸地，从而形成了图示南部地区草地与裸地、湿地交错分布的态势。</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O_5_BD.46_1#def3f4e61?pid=1108a2fad&amp;color=0,0,0&amp;vtp=1&amp;bt=1&amp;bbb=1"/>
          <p:cNvSpPr/>
          <p:nvPr/>
        </p:nvSpPr>
        <p:spPr>
          <a:xfrm>
            <a:off x="722376" y="100584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（3）从气候角度，分析巴音河流域草地生态系统的脆弱性。（6分）</a:t>
            </a:r>
            <a:endParaRPr lang="en-US" altLang="zh-CN" sz="2000" dirty="0"/>
          </a:p>
        </p:txBody>
      </p:sp>
      <p:sp>
        <p:nvSpPr>
          <p:cNvPr id="3" name="QO_5_AN.47_1#def3f4e61?vop=1&amp;pid=1108a2fad&amp;color=0,0,0&amp;vtp=1&amp;bbb=1"/>
          <p:cNvSpPr/>
          <p:nvPr/>
        </p:nvSpPr>
        <p:spPr>
          <a:xfrm>
            <a:off x="722376" y="1469009"/>
            <a:ext cx="10753344" cy="22659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气温角度：年均温低/气温日较差大；（1分）生长期短/热量不足。（1分）</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降水角度</a:t>
            </a:r>
            <a:r>
              <a:rPr lang="en-US" altLang="zh-CN" sz="2000" b="1" i="0" dirty="0">
                <a:solidFill>
                  <a:srgbClr val="00B050"/>
                </a:solidFill>
                <a:latin typeface="微软雅黑" pitchFamily="34" charset="0"/>
                <a:ea typeface="微软雅黑" pitchFamily="34" charset="-122"/>
                <a:cs typeface="微软雅黑" pitchFamily="34" charset="-120"/>
              </a:rPr>
              <a:t>：降水少/易干旱；（1分）降水集中（夏季）/夏季占比高。（1分）</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蒸发角度</a:t>
            </a:r>
            <a:r>
              <a:rPr lang="en-US" altLang="zh-CN" sz="2000" b="1" i="0" dirty="0">
                <a:solidFill>
                  <a:srgbClr val="00B050"/>
                </a:solidFill>
                <a:latin typeface="微软雅黑" pitchFamily="34" charset="0"/>
                <a:ea typeface="微软雅黑" pitchFamily="34" charset="-122"/>
                <a:cs typeface="微软雅黑" pitchFamily="34" charset="-120"/>
              </a:rPr>
              <a:t>：体现大的方向都得1分。</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风的角度</a:t>
            </a:r>
            <a:r>
              <a:rPr lang="en-US" altLang="zh-CN" sz="2000" b="1" i="0" dirty="0">
                <a:solidFill>
                  <a:srgbClr val="00B050"/>
                </a:solidFill>
                <a:latin typeface="微软雅黑" pitchFamily="34" charset="0"/>
                <a:ea typeface="微软雅黑" pitchFamily="34" charset="-122"/>
                <a:cs typeface="微软雅黑" pitchFamily="34" charset="-120"/>
              </a:rPr>
              <a:t>：体现风大/风力侵蚀强或风沙多得1分。</a:t>
            </a:r>
            <a:endParaRPr lang="en-US" altLang="zh-CN" sz="2000" dirty="0"/>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说明</a:t>
            </a:r>
            <a:r>
              <a:rPr lang="en-US" altLang="zh-CN" sz="2000" b="1" i="0" dirty="0">
                <a:solidFill>
                  <a:srgbClr val="00B050"/>
                </a:solidFill>
                <a:latin typeface="微软雅黑" pitchFamily="34" charset="0"/>
                <a:ea typeface="微软雅黑" pitchFamily="34" charset="-122"/>
                <a:cs typeface="微软雅黑" pitchFamily="34" charset="-120"/>
              </a:rPr>
              <a:t>：写“较”字可以；只写数值不给分；写“更”字不给分。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5_AS.48_1#def3f4e61?vop=1&amp;pid=1108a2fad&amp;color=0,0,0&amp;vtp=1&amp;bt=1&amp;bbb=1&amp;hb=1"/>
              <p:cNvSpPr/>
              <p:nvPr/>
            </p:nvSpPr>
            <p:spPr>
              <a:xfrm>
                <a:off x="722376" y="1005840"/>
                <a:ext cx="10753344" cy="3612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本题考查生态脆弱区的影响因素。由所学可知，5—9月太阳直射点位置偏北，</a:t>
                </a:r>
                <a:r>
                  <a:rPr lang="en-US" altLang="zh-CN" sz="2000" b="0" i="0">
                    <a:solidFill>
                      <a:srgbClr val="000000"/>
                    </a:solidFill>
                    <a:latin typeface="微软雅黑" pitchFamily="34" charset="0"/>
                    <a:ea typeface="微软雅黑" pitchFamily="34" charset="-122"/>
                    <a:cs typeface="微软雅黑" pitchFamily="34" charset="-120"/>
                  </a:rPr>
                  <a:t>气温升高，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当地正值暖季</a:t>
                </a:r>
                <a:r>
                  <a:rPr lang="en-US" altLang="zh-CN" sz="2000" b="0" i="0" dirty="0">
                    <a:solidFill>
                      <a:srgbClr val="000000"/>
                    </a:solidFill>
                    <a:latin typeface="微软雅黑" pitchFamily="34" charset="0"/>
                    <a:ea typeface="微软雅黑" pitchFamily="34" charset="-122"/>
                    <a:cs typeface="微软雅黑" pitchFamily="34" charset="-120"/>
                  </a:rPr>
                  <a:t>，由材料可知，草地一般5月中旬返青，但由于天气变化复杂，气温日较差大</a:t>
                </a:r>
                <a:r>
                  <a:rPr lang="en-US" altLang="zh-CN" sz="2000" b="0" i="0">
                    <a:solidFill>
                      <a:srgbClr val="000000"/>
                    </a:solidFill>
                    <a:latin typeface="微软雅黑" pitchFamily="34" charset="0"/>
                    <a:ea typeface="微软雅黑" pitchFamily="34" charset="-122"/>
                    <a:cs typeface="微软雅黑" pitchFamily="34" charset="-120"/>
                  </a:rPr>
                  <a:t>，夜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间低温影响草类生长</a:t>
                </a:r>
                <a:r>
                  <a:rPr lang="en-US" altLang="zh-CN" sz="2000" b="0" i="0" dirty="0">
                    <a:solidFill>
                      <a:srgbClr val="000000"/>
                    </a:solidFill>
                    <a:latin typeface="微软雅黑" pitchFamily="34" charset="0"/>
                    <a:ea typeface="微软雅黑" pitchFamily="34" charset="-122"/>
                    <a:cs typeface="微软雅黑" pitchFamily="34" charset="-120"/>
                  </a:rPr>
                  <a:t>；暖季有间断性干旱，水资源不足，草类不能正常生长；年均温仅1~5</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草类生长期短</a:t>
                </a:r>
                <a:r>
                  <a:rPr lang="en-US" altLang="zh-CN" sz="2000" b="0" i="0" dirty="0">
                    <a:solidFill>
                      <a:srgbClr val="000000"/>
                    </a:solidFill>
                    <a:latin typeface="微软雅黑" pitchFamily="34" charset="0"/>
                    <a:ea typeface="微软雅黑" pitchFamily="34" charset="-122"/>
                    <a:cs typeface="微软雅黑" pitchFamily="34" charset="-120"/>
                  </a:rPr>
                  <a:t>，只有120天左右，植被自我修复能力弱；据材料可知</a:t>
                </a:r>
                <a:r>
                  <a:rPr lang="en-US" altLang="zh-CN" sz="2000" b="0" i="0">
                    <a:solidFill>
                      <a:srgbClr val="000000"/>
                    </a:solidFill>
                    <a:latin typeface="微软雅黑" pitchFamily="34" charset="0"/>
                    <a:ea typeface="微软雅黑" pitchFamily="34" charset="-122"/>
                    <a:cs typeface="微软雅黑" pitchFamily="34" charset="-120"/>
                  </a:rPr>
                  <a:t>，巴音河流域年降水量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176.3mm</a:t>
                </a:r>
                <a:r>
                  <a:rPr lang="en-US" altLang="zh-CN" sz="2000" b="0" i="0" dirty="0">
                    <a:solidFill>
                      <a:srgbClr val="000000"/>
                    </a:solidFill>
                    <a:latin typeface="微软雅黑" pitchFamily="34" charset="0"/>
                    <a:ea typeface="微软雅黑" pitchFamily="34" charset="-122"/>
                    <a:cs typeface="微软雅黑" pitchFamily="34" charset="-120"/>
                  </a:rPr>
                  <a:t>，气候干旱，夏季降水量占全年的56%~84%，降水集中在夏季</a:t>
                </a:r>
                <a:r>
                  <a:rPr lang="en-US" altLang="zh-CN" sz="2000" b="0" i="0">
                    <a:solidFill>
                      <a:srgbClr val="000000"/>
                    </a:solidFill>
                    <a:latin typeface="微软雅黑" pitchFamily="34" charset="0"/>
                    <a:ea typeface="微软雅黑" pitchFamily="34" charset="-122"/>
                    <a:cs typeface="微软雅黑" pitchFamily="34" charset="-120"/>
                  </a:rPr>
                  <a:t>，水资源季节分配条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件差</a:t>
                </a:r>
                <a:r>
                  <a:rPr lang="en-US" altLang="zh-CN" sz="2000" b="0" i="0" dirty="0">
                    <a:solidFill>
                      <a:srgbClr val="000000"/>
                    </a:solidFill>
                    <a:latin typeface="微软雅黑" pitchFamily="34" charset="0"/>
                    <a:ea typeface="微软雅黑" pitchFamily="34" charset="-122"/>
                    <a:cs typeface="微软雅黑" pitchFamily="34" charset="-120"/>
                  </a:rPr>
                  <a:t>，易造成水土流失，影响草地生态系统稳定；10月至次年4月为旱季，降水少，</a:t>
                </a:r>
                <a:r>
                  <a:rPr lang="en-US" altLang="zh-CN" sz="2000" b="0" i="0">
                    <a:solidFill>
                      <a:srgbClr val="000000"/>
                    </a:solidFill>
                    <a:latin typeface="微软雅黑" pitchFamily="34" charset="0"/>
                    <a:ea typeface="微软雅黑" pitchFamily="34" charset="-122"/>
                    <a:cs typeface="微软雅黑" pitchFamily="34" charset="-120"/>
                  </a:rPr>
                  <a:t>草地枯黄，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风力强劲</a:t>
                </a:r>
                <a:r>
                  <a:rPr lang="en-US" altLang="zh-CN" sz="2000" b="0" i="0" dirty="0">
                    <a:solidFill>
                      <a:srgbClr val="000000"/>
                    </a:solidFill>
                    <a:latin typeface="微软雅黑" pitchFamily="34" charset="0"/>
                    <a:ea typeface="微软雅黑" pitchFamily="34" charset="-122"/>
                    <a:cs typeface="微软雅黑" pitchFamily="34" charset="-120"/>
                  </a:rPr>
                  <a:t>，地面风蚀强，表层土壤贫瘠、土层薄；年蒸发量2000~2500mm，蒸发量大</a:t>
                </a:r>
                <a:r>
                  <a:rPr lang="en-US" altLang="zh-CN" sz="2000" b="0" i="0">
                    <a:solidFill>
                      <a:srgbClr val="000000"/>
                    </a:solidFill>
                    <a:latin typeface="微软雅黑" pitchFamily="34" charset="0"/>
                    <a:ea typeface="微软雅黑" pitchFamily="34" charset="-122"/>
                    <a:cs typeface="微软雅黑" pitchFamily="34" charset="-120"/>
                  </a:rPr>
                  <a:t>，土壤水</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分蒸发</a:t>
                </a:r>
                <a:r>
                  <a:rPr lang="en-US" altLang="zh-CN" sz="2000" b="0" i="0" dirty="0">
                    <a:solidFill>
                      <a:srgbClr val="000000"/>
                    </a:solidFill>
                    <a:latin typeface="微软雅黑" pitchFamily="34" charset="0"/>
                    <a:ea typeface="微软雅黑" pitchFamily="34" charset="-122"/>
                    <a:cs typeface="微软雅黑" pitchFamily="34" charset="-120"/>
                  </a:rPr>
                  <a:t>，地表易盐碱化。</a:t>
                </a:r>
                <a:endParaRPr lang="en-US" altLang="zh-CN" sz="2200" dirty="0"/>
              </a:p>
            </p:txBody>
          </p:sp>
        </mc:Choice>
        <mc:Fallback xmlns="">
          <p:sp>
            <p:nvSpPr>
              <p:cNvPr id="2" name="QO_5_AS.48_1#def3f4e61?vop=1&amp;pid=1108a2fad&amp;color=0,0,0&amp;vtp=1&amp;bt=1&amp;bbb=1&amp;hb=1"/>
              <p:cNvSpPr>
                <a:spLocks noRot="1" noChangeAspect="1" noMove="1" noResize="1" noEditPoints="1" noAdjustHandles="1" noChangeArrowheads="1" noChangeShapeType="1" noTextEdit="1"/>
              </p:cNvSpPr>
              <p:nvPr/>
            </p:nvSpPr>
            <p:spPr>
              <a:xfrm>
                <a:off x="722376" y="1005840"/>
                <a:ext cx="10753344" cy="3612134"/>
              </a:xfrm>
              <a:prstGeom prst="rect">
                <a:avLst/>
              </a:prstGeom>
              <a:blipFill>
                <a:blip r:embed="rId3"/>
                <a:stretch>
                  <a:fillRect l="-1587" r="-1531" b="-4047"/>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O_5_BD.49_1#b8e45dd4b?pid=1108a2fad&amp;color=0,0,0&amp;vtp=1&amp;bt=1&amp;bbb=1"/>
          <p:cNvSpPr/>
          <p:nvPr/>
        </p:nvSpPr>
        <p:spPr>
          <a:xfrm>
            <a:off x="722376" y="100584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（4）写出草地质量分等土壤因子中的至少两个评价指标，并说出选择的理由。（6分）</a:t>
            </a:r>
            <a:endParaRPr lang="en-US" altLang="zh-CN" sz="2000" dirty="0"/>
          </a:p>
        </p:txBody>
      </p:sp>
      <p:sp>
        <p:nvSpPr>
          <p:cNvPr id="3" name="QO_5_AN.50_1#b8e45dd4b?vop=1&amp;pid=1108a2fad&amp;color=0,0,0&amp;vtp=1&amp;bbb=1&amp;hb=1"/>
          <p:cNvSpPr/>
          <p:nvPr/>
        </p:nvSpPr>
        <p:spPr>
          <a:xfrm>
            <a:off x="722376" y="1469009"/>
            <a:ext cx="10753344" cy="27104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有效土层厚度；土壤质地/颗粒物组成；土壤有机质含量；腐殖质层厚度；土壤</a:t>
            </a:r>
            <a:r>
              <a:rPr lang="en-US" altLang="zh-CN" sz="2000" b="1" i="0">
                <a:solidFill>
                  <a:srgbClr val="00B050"/>
                </a:solidFill>
                <a:latin typeface="微软雅黑" pitchFamily="34" charset="0"/>
                <a:ea typeface="微软雅黑" pitchFamily="34" charset="-122"/>
                <a:cs typeface="微软雅黑" pitchFamily="34" charset="-120"/>
              </a:rPr>
              <a:t>pH值</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酸碱度）。（每点1分，任答两点得2分）</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理由</a:t>
            </a:r>
            <a:r>
              <a:rPr lang="en-US" altLang="zh-CN" sz="2000" b="1" i="0" dirty="0">
                <a:solidFill>
                  <a:srgbClr val="00B05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影响植物根系深度</a:t>
            </a:r>
            <a:r>
              <a:rPr lang="en-US" altLang="zh-CN" sz="2000" b="1" i="0" dirty="0">
                <a:solidFill>
                  <a:srgbClr val="00B050"/>
                </a:solidFill>
                <a:latin typeface="微软雅黑" pitchFamily="34" charset="0"/>
                <a:ea typeface="微软雅黑" pitchFamily="34" charset="-122"/>
                <a:cs typeface="微软雅黑" pitchFamily="34" charset="-120"/>
              </a:rPr>
              <a:t>、影响土壤结构、影响土壤生物多样性、影响土壤水分（保水保肥</a:t>
            </a:r>
            <a:r>
              <a:rPr lang="en-US" altLang="zh-CN" sz="2000" b="1" i="0">
                <a:solidFill>
                  <a:srgbClr val="00B050"/>
                </a:solidFill>
                <a:latin typeface="微软雅黑" pitchFamily="34" charset="0"/>
                <a:ea typeface="微软雅黑" pitchFamily="34" charset="-122"/>
                <a:cs typeface="微软雅黑" pitchFamily="34" charset="-120"/>
              </a:rPr>
              <a:t>）、影响养</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分</a:t>
            </a:r>
            <a:r>
              <a:rPr lang="en-US" altLang="zh-CN" sz="2000" b="1" i="0" dirty="0">
                <a:solidFill>
                  <a:srgbClr val="00B050"/>
                </a:solidFill>
                <a:latin typeface="微软雅黑" pitchFamily="34" charset="0"/>
                <a:ea typeface="微软雅黑" pitchFamily="34" charset="-122"/>
                <a:cs typeface="微软雅黑" pitchFamily="34" charset="-120"/>
              </a:rPr>
              <a:t>（土壤肥力/营养物质）储存和运移规律。（任答一点得2分）影响植物吸收利用</a:t>
            </a:r>
            <a:r>
              <a:rPr lang="en-US" altLang="zh-CN" sz="2000" b="1" i="0">
                <a:solidFill>
                  <a:srgbClr val="00B050"/>
                </a:solidFill>
                <a:latin typeface="微软雅黑" pitchFamily="34" charset="0"/>
                <a:ea typeface="微软雅黑" pitchFamily="34" charset="-122"/>
                <a:cs typeface="微软雅黑" pitchFamily="34" charset="-120"/>
              </a:rPr>
              <a:t>，草地生产能</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力</a:t>
            </a:r>
            <a:r>
              <a:rPr lang="en-US" altLang="zh-CN" sz="2000" b="1" i="0" dirty="0">
                <a:solidFill>
                  <a:srgbClr val="00B050"/>
                </a:solidFill>
                <a:latin typeface="微软雅黑" pitchFamily="34" charset="0"/>
                <a:ea typeface="微软雅黑" pitchFamily="34" charset="-122"/>
                <a:cs typeface="微软雅黑" pitchFamily="34" charset="-120"/>
              </a:rPr>
              <a:t>，（2分）影响草地质量（促进植物生长/草地生产能力）。（相关指标与理由对应）</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O_5_AS.51_1#b8e45dd4b?vop=1&amp;pid=1108a2fad&amp;color=0,0,0&amp;vtp=1&amp;bt=1&amp;bbb=1&amp;hb=1"/>
          <p:cNvSpPr/>
          <p:nvPr/>
        </p:nvSpPr>
        <p:spPr>
          <a:xfrm>
            <a:off x="722376" y="1005840"/>
            <a:ext cx="10753344" cy="3612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本题考查地理实践力。由所学可知，土壤由矿物质、有机质、空气和水分组成</a:t>
            </a:r>
            <a:r>
              <a:rPr lang="en-US" altLang="zh-CN" sz="2000" b="0" i="0">
                <a:solidFill>
                  <a:srgbClr val="000000"/>
                </a:solidFill>
                <a:latin typeface="微软雅黑" pitchFamily="34" charset="0"/>
                <a:ea typeface="微软雅黑" pitchFamily="34" charset="-122"/>
                <a:cs typeface="微软雅黑" pitchFamily="34" charset="-120"/>
              </a:rPr>
              <a:t>，土壤的肥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力取决于有机质含量及土壤水</a:t>
            </a:r>
            <a:r>
              <a:rPr lang="en-US" altLang="zh-CN" sz="2000" b="0" i="0" dirty="0">
                <a:solidFill>
                  <a:srgbClr val="000000"/>
                </a:solidFill>
                <a:latin typeface="微软雅黑" pitchFamily="34" charset="0"/>
                <a:ea typeface="微软雅黑" pitchFamily="34" charset="-122"/>
                <a:cs typeface="微软雅黑" pitchFamily="34" charset="-120"/>
              </a:rPr>
              <a:t>、肥、气、热等的协调程度，故草地质量的评价指标有</a:t>
            </a:r>
            <a:r>
              <a:rPr lang="en-US" altLang="zh-CN" sz="2000" b="0" i="0">
                <a:solidFill>
                  <a:srgbClr val="000000"/>
                </a:solidFill>
                <a:latin typeface="微软雅黑" pitchFamily="34" charset="0"/>
                <a:ea typeface="微软雅黑" pitchFamily="34" charset="-122"/>
                <a:cs typeface="微软雅黑" pitchFamily="34" charset="-120"/>
              </a:rPr>
              <a:t>：有效土层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的厚度</a:t>
            </a:r>
            <a:r>
              <a:rPr lang="en-US" altLang="zh-CN" sz="2000" b="0" i="0" dirty="0">
                <a:solidFill>
                  <a:srgbClr val="000000"/>
                </a:solidFill>
                <a:latin typeface="微软雅黑" pitchFamily="34" charset="0"/>
                <a:ea typeface="微软雅黑" pitchFamily="34" charset="-122"/>
                <a:cs typeface="微软雅黑" pitchFamily="34" charset="-120"/>
              </a:rPr>
              <a:t>，直接影响植物根系深度，影响植物根系从土壤中汲取水肥的能力</a:t>
            </a:r>
            <a:r>
              <a:rPr lang="en-US" altLang="zh-CN" sz="2000" b="0" i="0">
                <a:solidFill>
                  <a:srgbClr val="000000"/>
                </a:solidFill>
                <a:latin typeface="微软雅黑" pitchFamily="34" charset="0"/>
                <a:ea typeface="微软雅黑" pitchFamily="34" charset="-122"/>
                <a:cs typeface="微软雅黑" pitchFamily="34" charset="-120"/>
              </a:rPr>
              <a:t>，影响草地生产能力和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草地质量</a:t>
            </a:r>
            <a:r>
              <a:rPr lang="en-US" altLang="zh-CN" sz="2000" b="0" i="0" dirty="0">
                <a:solidFill>
                  <a:srgbClr val="000000"/>
                </a:solidFill>
                <a:latin typeface="微软雅黑" pitchFamily="34" charset="0"/>
                <a:ea typeface="微软雅黑" pitchFamily="34" charset="-122"/>
                <a:cs typeface="微软雅黑" pitchFamily="34" charset="-120"/>
              </a:rPr>
              <a:t>；土壤质地，即土壤颗粒粒径大小及组成，影响土壤通气性、透水性和保水性</a:t>
            </a:r>
            <a:r>
              <a:rPr lang="en-US" altLang="zh-CN" sz="2000" b="0" i="0">
                <a:solidFill>
                  <a:srgbClr val="000000"/>
                </a:solidFill>
                <a:latin typeface="微软雅黑" pitchFamily="34" charset="0"/>
                <a:ea typeface="微软雅黑" pitchFamily="34" charset="-122"/>
                <a:cs typeface="微软雅黑" pitchFamily="34" charset="-120"/>
              </a:rPr>
              <a:t>，影响土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壤中水分</a:t>
            </a:r>
            <a:r>
              <a:rPr lang="en-US" altLang="zh-CN" sz="2000" b="0" i="0" dirty="0">
                <a:solidFill>
                  <a:srgbClr val="000000"/>
                </a:solidFill>
                <a:latin typeface="微软雅黑" pitchFamily="34" charset="0"/>
                <a:ea typeface="微软雅黑" pitchFamily="34" charset="-122"/>
                <a:cs typeface="微软雅黑" pitchFamily="34" charset="-120"/>
              </a:rPr>
              <a:t>、养分的储存和运移；土壤有机质含量和腐殖质层厚度，土壤有机质</a:t>
            </a:r>
            <a:r>
              <a:rPr lang="en-US" altLang="zh-CN" sz="2000" b="0" i="0">
                <a:solidFill>
                  <a:srgbClr val="000000"/>
                </a:solidFill>
                <a:latin typeface="微软雅黑" pitchFamily="34" charset="0"/>
                <a:ea typeface="微软雅黑" pitchFamily="34" charset="-122"/>
                <a:cs typeface="微软雅黑" pitchFamily="34" charset="-120"/>
              </a:rPr>
              <a:t>、腐殖质由生物残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体分解形成</a:t>
            </a:r>
            <a:r>
              <a:rPr lang="en-US" altLang="zh-CN" sz="2000" b="0" i="0" dirty="0">
                <a:solidFill>
                  <a:srgbClr val="000000"/>
                </a:solidFill>
                <a:latin typeface="微软雅黑" pitchFamily="34" charset="0"/>
                <a:ea typeface="微软雅黑" pitchFamily="34" charset="-122"/>
                <a:cs typeface="微软雅黑" pitchFamily="34" charset="-120"/>
              </a:rPr>
              <a:t>，含量高低直接影响土壤养分供应能力，影响土壤生物多样性</a:t>
            </a:r>
            <a:r>
              <a:rPr lang="en-US" altLang="zh-CN" sz="2000" b="0" i="0">
                <a:solidFill>
                  <a:srgbClr val="000000"/>
                </a:solidFill>
                <a:latin typeface="微软雅黑" pitchFamily="34" charset="0"/>
                <a:ea typeface="微软雅黑" pitchFamily="34" charset="-122"/>
                <a:cs typeface="微软雅黑" pitchFamily="34" charset="-120"/>
              </a:rPr>
              <a:t>，同时还会影响土壤结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构</a:t>
            </a:r>
            <a:r>
              <a:rPr lang="en-US" altLang="zh-CN" sz="2000" b="0" i="0" dirty="0">
                <a:solidFill>
                  <a:srgbClr val="000000"/>
                </a:solidFill>
                <a:latin typeface="微软雅黑" pitchFamily="34" charset="0"/>
                <a:ea typeface="微软雅黑" pitchFamily="34" charset="-122"/>
                <a:cs typeface="微软雅黑" pitchFamily="34" charset="-120"/>
              </a:rPr>
              <a:t>，有机质、腐殖质含量高的土壤，保水保肥能力强，草地生产能力强，草地质量优</a:t>
            </a:r>
            <a:r>
              <a:rPr lang="en-US" altLang="zh-CN" sz="2000" b="0" i="0">
                <a:solidFill>
                  <a:srgbClr val="000000"/>
                </a:solidFill>
                <a:latin typeface="微软雅黑" pitchFamily="34" charset="0"/>
                <a:ea typeface="微软雅黑" pitchFamily="34" charset="-122"/>
                <a:cs typeface="微软雅黑" pitchFamily="34" charset="-120"/>
              </a:rPr>
              <a:t>；土壤酸碱</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度直接影响养分有效性</a:t>
            </a:r>
            <a:r>
              <a:rPr lang="en-US" altLang="zh-CN" sz="2000" b="0" i="0" dirty="0">
                <a:solidFill>
                  <a:srgbClr val="000000"/>
                </a:solidFill>
                <a:latin typeface="微软雅黑" pitchFamily="34" charset="0"/>
                <a:ea typeface="微软雅黑" pitchFamily="34" charset="-122"/>
                <a:cs typeface="微软雅黑" pitchFamily="34" charset="-120"/>
              </a:rPr>
              <a:t>、微生物活动、土壤结构和植物生长。</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4_1#8c9d13a9e?vop=1&amp;pid=16eafbad2&amp;color=0,0,0&amp;vtp=1&amp;bt=1&amp;bbb=1&amp;hb=1"/>
          <p:cNvSpPr/>
          <p:nvPr/>
        </p:nvSpPr>
        <p:spPr>
          <a:xfrm>
            <a:off x="722376" y="100584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本题考查资源枯竭型城市的转型发展。根据材料可知</a:t>
            </a:r>
            <a:r>
              <a:rPr lang="en-US" altLang="zh-CN" sz="2000" b="0" i="0">
                <a:solidFill>
                  <a:srgbClr val="000000"/>
                </a:solidFill>
                <a:latin typeface="微软雅黑" pitchFamily="34" charset="0"/>
                <a:ea typeface="微软雅黑" pitchFamily="34" charset="-122"/>
                <a:cs typeface="微软雅黑" pitchFamily="34" charset="-120"/>
              </a:rPr>
              <a:t>，冷湖因赛什腾山上世界级天文观测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基地的建设而重新兴起</a:t>
            </a:r>
            <a:r>
              <a:rPr lang="en-US" altLang="zh-CN" sz="2000" b="0" i="0" dirty="0">
                <a:solidFill>
                  <a:srgbClr val="000000"/>
                </a:solidFill>
                <a:latin typeface="微软雅黑" pitchFamily="34" charset="0"/>
                <a:ea typeface="微软雅黑" pitchFamily="34" charset="-122"/>
                <a:cs typeface="微软雅黑" pitchFamily="34" charset="-120"/>
              </a:rPr>
              <a:t>。天文观测基地建设的关键是当地自然环境独特，这里海拔高、</a:t>
            </a:r>
            <a:r>
              <a:rPr lang="en-US" altLang="zh-CN" sz="2000" b="0" i="0">
                <a:solidFill>
                  <a:srgbClr val="000000"/>
                </a:solidFill>
                <a:latin typeface="微软雅黑" pitchFamily="34" charset="0"/>
                <a:ea typeface="微软雅黑" pitchFamily="34" charset="-122"/>
                <a:cs typeface="微软雅黑" pitchFamily="34" charset="-120"/>
              </a:rPr>
              <a:t>空气稀薄、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晴天多</a:t>
            </a:r>
            <a:r>
              <a:rPr lang="en-US" altLang="zh-CN" sz="2000" b="0" i="0" dirty="0">
                <a:solidFill>
                  <a:srgbClr val="000000"/>
                </a:solidFill>
                <a:latin typeface="微软雅黑" pitchFamily="34" charset="0"/>
                <a:ea typeface="微软雅黑" pitchFamily="34" charset="-122"/>
                <a:cs typeface="微软雅黑" pitchFamily="34" charset="-120"/>
              </a:rPr>
              <a:t>、大气透明度高，适合天文观测，B正确；材料并未提到盐类资源丰富和文化底蕴深厚，</a:t>
            </a:r>
            <a:r>
              <a:rPr lang="en-US" altLang="zh-CN" sz="2000" b="0" i="0">
                <a:solidFill>
                  <a:srgbClr val="000000"/>
                </a:solidFill>
                <a:latin typeface="微软雅黑" pitchFamily="34" charset="0"/>
                <a:ea typeface="微软雅黑" pitchFamily="34" charset="-122"/>
                <a:cs typeface="微软雅黑" pitchFamily="34" charset="-120"/>
              </a:rPr>
              <a:t>A、</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错误；当地自然环境恶劣，人口稀少，没有人口大量集聚，D错误。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O_5_AS.51_2#b8e45dd4b?vop=1&amp;pid=1108a2fad&amp;color=0,0,0&amp;vtp=1&amp;bt=1&amp;bbb=1&amp;hb=1"/>
          <p:cNvSpPr/>
          <p:nvPr/>
        </p:nvSpPr>
        <p:spPr>
          <a:xfrm>
            <a:off x="722376" y="1005840"/>
            <a:ext cx="10753344" cy="22405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知识拓展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成土母质对土壤的影响</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成土母质决定了土壤矿物质的成分和养分状况</a:t>
            </a:r>
            <a:r>
              <a:rPr lang="en-US" altLang="zh-CN" sz="2000" b="0" i="0" dirty="0">
                <a:solidFill>
                  <a:srgbClr val="000000"/>
                </a:solidFill>
                <a:latin typeface="微软雅黑" pitchFamily="34" charset="0"/>
                <a:ea typeface="微软雅黑" pitchFamily="34" charset="-122"/>
                <a:cs typeface="微软雅黑" pitchFamily="34" charset="-120"/>
              </a:rPr>
              <a:t>，影响土壤的质地</a:t>
            </a:r>
            <a:r>
              <a:rPr lang="en-US" altLang="zh-CN" sz="2000" b="0" i="0">
                <a:solidFill>
                  <a:srgbClr val="000000"/>
                </a:solidFill>
                <a:latin typeface="微软雅黑" pitchFamily="34" charset="0"/>
                <a:ea typeface="微软雅黑" pitchFamily="34" charset="-122"/>
                <a:cs typeface="微软雅黑" pitchFamily="34" charset="-120"/>
              </a:rPr>
              <a:t>。成土母质是土壤形成的物质基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础</a:t>
            </a:r>
            <a:r>
              <a:rPr lang="en-US" altLang="zh-CN" sz="2000" b="0" i="0" dirty="0">
                <a:solidFill>
                  <a:srgbClr val="000000"/>
                </a:solidFill>
                <a:latin typeface="微软雅黑" pitchFamily="34" charset="0"/>
                <a:ea typeface="微软雅黑" pitchFamily="34" charset="-122"/>
                <a:cs typeface="微软雅黑" pitchFamily="34" charset="-120"/>
              </a:rPr>
              <a:t>，为土壤形成提供最基本的矿物质和无机养分。在其他条件相同的情况下</a:t>
            </a:r>
            <a:r>
              <a:rPr lang="en-US" altLang="zh-CN" sz="2000" b="0" i="0">
                <a:solidFill>
                  <a:srgbClr val="000000"/>
                </a:solidFill>
                <a:latin typeface="微软雅黑" pitchFamily="34" charset="0"/>
                <a:ea typeface="微软雅黑" pitchFamily="34" charset="-122"/>
                <a:cs typeface="微软雅黑" pitchFamily="34" charset="-120"/>
              </a:rPr>
              <a:t>，不同的成土母质会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造成土壤性状的差异</a:t>
            </a:r>
            <a:r>
              <a:rPr lang="en-US" altLang="zh-CN" sz="2000" b="0" i="0" dirty="0">
                <a:solidFill>
                  <a:srgbClr val="000000"/>
                </a:solidFill>
                <a:latin typeface="微软雅黑" pitchFamily="34" charset="0"/>
                <a:ea typeface="微软雅黑" pitchFamily="34" charset="-122"/>
                <a:cs typeface="微软雅黑" pitchFamily="34" charset="-120"/>
              </a:rPr>
              <a:t>。比如：基于花岗岩风化物形成的土壤砂粒含量较多</a:t>
            </a:r>
            <a:r>
              <a:rPr lang="en-US" altLang="zh-CN" sz="2000" b="0" i="0">
                <a:solidFill>
                  <a:srgbClr val="000000"/>
                </a:solidFill>
                <a:latin typeface="微软雅黑" pitchFamily="34" charset="0"/>
                <a:ea typeface="微软雅黑" pitchFamily="34" charset="-122"/>
                <a:cs typeface="微软雅黑" pitchFamily="34" charset="-120"/>
              </a:rPr>
              <a:t>；基于石灰岩的风化物</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形成的土壤黏土较多</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7933530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O_4_BD.52_1#9ac025958?pid=dc9fdd2da&amp;color=0,0,0&amp;vtp=1&amp;bt=1&amp;bbb=1&amp;hb=1"/>
          <p:cNvSpPr/>
          <p:nvPr/>
        </p:nvSpPr>
        <p:spPr>
          <a:xfrm>
            <a:off x="722376" y="1005840"/>
            <a:ext cx="10753344" cy="22274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12.</a:t>
            </a:r>
            <a:r>
              <a:rPr lang="en-US" altLang="zh-CN" sz="2000" b="0" i="0" dirty="0">
                <a:solidFill>
                  <a:srgbClr val="000000"/>
                </a:solidFill>
                <a:latin typeface="仿宋" pitchFamily="34" charset="0"/>
                <a:ea typeface="仿宋" pitchFamily="34" charset="-122"/>
                <a:cs typeface="仿宋" pitchFamily="34" charset="-120"/>
              </a:rPr>
              <a:t>［山东2024·17］</a:t>
            </a:r>
            <a:r>
              <a:rPr lang="en-US" altLang="zh-CN" sz="2000" b="0" i="0" dirty="0">
                <a:solidFill>
                  <a:srgbClr val="000000"/>
                </a:solidFill>
                <a:latin typeface="微软雅黑" pitchFamily="34" charset="0"/>
                <a:ea typeface="微软雅黑" pitchFamily="34" charset="-122"/>
                <a:cs typeface="微软雅黑" pitchFamily="34" charset="-120"/>
              </a:rPr>
              <a:t>阅读图文资料，完成下列要求。（12分）</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材料一</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吉林省辽源市曾经是我国东北地区重要的煤炭城市</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煤炭开采和洗选业一直由辽源矿业</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公司经营</a:t>
            </a:r>
            <a:r>
              <a:rPr lang="en-US" altLang="zh-CN" sz="2000" b="0" i="0" dirty="0">
                <a:solidFill>
                  <a:srgbClr val="000000"/>
                </a:solidFill>
                <a:latin typeface="微软雅黑" pitchFamily="34" charset="0"/>
                <a:ea typeface="微软雅黑" pitchFamily="34" charset="-122"/>
                <a:cs typeface="微软雅黑" pitchFamily="34" charset="-120"/>
              </a:rPr>
              <a:t>。20</a:t>
            </a:r>
            <a:r>
              <a:rPr lang="en-US" altLang="zh-CN" sz="2000" b="0" i="0" dirty="0">
                <a:solidFill>
                  <a:srgbClr val="000000"/>
                </a:solidFill>
                <a:latin typeface="微软雅黑" pitchFamily="34" charset="0"/>
                <a:ea typeface="楷体" pitchFamily="34" charset="-122"/>
                <a:cs typeface="微软雅黑" pitchFamily="34" charset="-120"/>
              </a:rPr>
              <a:t>世纪</a:t>
            </a:r>
            <a:r>
              <a:rPr lang="en-US" altLang="zh-CN" sz="2000" b="0" i="0" dirty="0">
                <a:solidFill>
                  <a:srgbClr val="000000"/>
                </a:solidFill>
                <a:latin typeface="微软雅黑" pitchFamily="34" charset="0"/>
                <a:ea typeface="微软雅黑" pitchFamily="34" charset="-122"/>
                <a:cs typeface="微软雅黑" pitchFamily="34" charset="-120"/>
              </a:rPr>
              <a:t>80</a:t>
            </a:r>
            <a:r>
              <a:rPr lang="en-US" altLang="zh-CN" sz="2000" b="0" i="0" dirty="0">
                <a:solidFill>
                  <a:srgbClr val="000000"/>
                </a:solidFill>
                <a:latin typeface="微软雅黑" pitchFamily="34" charset="0"/>
                <a:ea typeface="楷体" pitchFamily="34" charset="-122"/>
                <a:cs typeface="微软雅黑" pitchFamily="34" charset="-120"/>
              </a:rPr>
              <a:t>年代末期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该市煤炭资源渐近枯竭</a:t>
            </a:r>
            <a:r>
              <a:rPr lang="en-US" altLang="zh-CN" sz="2000" b="0" i="0" dirty="0">
                <a:solidFill>
                  <a:srgbClr val="000000"/>
                </a:solidFill>
                <a:latin typeface="微软雅黑" pitchFamily="34" charset="0"/>
                <a:ea typeface="微软雅黑" pitchFamily="34" charset="-122"/>
                <a:cs typeface="微软雅黑" pitchFamily="34" charset="-120"/>
              </a:rPr>
              <a:t>。2001</a:t>
            </a:r>
            <a:r>
              <a:rPr lang="en-US" altLang="zh-CN" sz="2000" b="0" i="0" dirty="0">
                <a:solidFill>
                  <a:srgbClr val="000000"/>
                </a:solidFill>
                <a:latin typeface="微软雅黑" pitchFamily="34" charset="0"/>
                <a:ea typeface="楷体" pitchFamily="34" charset="-122"/>
                <a:cs typeface="微软雅黑" pitchFamily="34" charset="-120"/>
              </a:rPr>
              <a:t>年以来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辽源矿业公司坚持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以</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煤为主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多种经营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的理念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通过开发域外煤矿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使原煤产量不降反增</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逐渐发展成为一家集煤</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炭生产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装备制造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建筑建材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新能源于一体的现代煤炭企业</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53.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pic>
        <p:nvPicPr>
          <p:cNvPr id="2" name="QO_4_BD.52_2#9ac025958?htil=3&amp;pid=dc9fdd2da&amp;color=0,0,0&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855464" y="1088136"/>
            <a:ext cx="6601968" cy="21579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4_BD.52_3#9ac025958?htil=3&amp;pid=dc9fdd2da&amp;color=0,0,0&amp;vtp=1&amp;bt=1&amp;bbb=1&amp;hb=1&amp;hs=1"/>
          <p:cNvSpPr/>
          <p:nvPr/>
        </p:nvSpPr>
        <p:spPr>
          <a:xfrm>
            <a:off x="722376" y="1005840"/>
            <a:ext cx="4014216" cy="221475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材料二</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20</a:t>
            </a:r>
            <a:r>
              <a:rPr lang="en-US" altLang="zh-CN" sz="2000" b="0" i="0" dirty="0">
                <a:solidFill>
                  <a:srgbClr val="000000"/>
                </a:solidFill>
                <a:latin typeface="微软雅黑" pitchFamily="34" charset="0"/>
                <a:ea typeface="楷体" pitchFamily="34" charset="-122"/>
                <a:cs typeface="微软雅黑" pitchFamily="34" charset="-120"/>
              </a:rPr>
              <a:t>世纪</a:t>
            </a:r>
            <a:r>
              <a:rPr lang="en-US" altLang="zh-CN" sz="2000" b="0" i="0" dirty="0">
                <a:solidFill>
                  <a:srgbClr val="000000"/>
                </a:solidFill>
                <a:latin typeface="微软雅黑" pitchFamily="34" charset="0"/>
                <a:ea typeface="微软雅黑" pitchFamily="34" charset="-122"/>
                <a:cs typeface="微软雅黑" pitchFamily="34" charset="-120"/>
              </a:rPr>
              <a:t>60</a:t>
            </a:r>
            <a:r>
              <a:rPr lang="en-US" altLang="zh-CN" sz="2000" b="0" i="0" dirty="0">
                <a:solidFill>
                  <a:srgbClr val="000000"/>
                </a:solidFill>
                <a:latin typeface="微软雅黑" pitchFamily="34" charset="0"/>
                <a:ea typeface="楷体" pitchFamily="34" charset="-122"/>
                <a:cs typeface="微软雅黑" pitchFamily="34" charset="-120"/>
              </a:rPr>
              <a:t>至</a:t>
            </a:r>
            <a:r>
              <a:rPr lang="en-US" altLang="zh-CN" sz="2000" b="0" i="0" dirty="0">
                <a:solidFill>
                  <a:srgbClr val="000000"/>
                </a:solidFill>
                <a:latin typeface="微软雅黑" pitchFamily="34" charset="0"/>
                <a:ea typeface="微软雅黑" pitchFamily="34" charset="-122"/>
                <a:cs typeface="微软雅黑" pitchFamily="34" charset="-120"/>
              </a:rPr>
              <a:t>70</a:t>
            </a:r>
            <a:r>
              <a:rPr lang="en-US" altLang="zh-CN" sz="2000" b="0" i="0" dirty="0">
                <a:solidFill>
                  <a:srgbClr val="000000"/>
                </a:solidFill>
                <a:latin typeface="微软雅黑" pitchFamily="34" charset="0"/>
                <a:ea typeface="楷体" pitchFamily="34" charset="-122"/>
                <a:cs typeface="微软雅黑" pitchFamily="34" charset="-120"/>
              </a:rPr>
              <a:t>年代</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辽源</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市纺织袜业较为发达</a:t>
            </a:r>
            <a:r>
              <a:rPr lang="en-US" altLang="zh-CN" sz="2000" b="0" i="0" dirty="0">
                <a:solidFill>
                  <a:srgbClr val="000000"/>
                </a:solidFill>
                <a:latin typeface="微软雅黑" pitchFamily="34" charset="0"/>
                <a:ea typeface="微软雅黑" pitchFamily="34" charset="-122"/>
                <a:cs typeface="微软雅黑" pitchFamily="34" charset="-120"/>
              </a:rPr>
              <a:t>。80</a:t>
            </a:r>
            <a:r>
              <a:rPr lang="en-US" altLang="zh-CN" sz="2000" b="0" i="0">
                <a:solidFill>
                  <a:srgbClr val="000000"/>
                </a:solidFill>
                <a:latin typeface="微软雅黑" pitchFamily="34" charset="0"/>
                <a:ea typeface="楷体" pitchFamily="34" charset="-122"/>
                <a:cs typeface="微软雅黑" pitchFamily="34" charset="-120"/>
              </a:rPr>
              <a:t>年代末期</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该市国营袜厂效益不断下降</a:t>
            </a:r>
            <a:r>
              <a:rPr lang="en-US" altLang="zh-CN" sz="2000" b="0" i="0">
                <a:solidFill>
                  <a:srgbClr val="000000"/>
                </a:solidFill>
                <a:latin typeface="微软雅黑" pitchFamily="34" charset="0"/>
                <a:ea typeface="微软雅黑" pitchFamily="34" charset="-122"/>
                <a:cs typeface="微软雅黑" pitchFamily="34" charset="-120"/>
              </a:rPr>
              <a:t>。2000</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年辽源市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十五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规划纲要提出</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突出纺织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轻工业地位</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壮</a:t>
            </a:r>
            <a:endParaRPr lang="en-US" altLang="zh-CN" sz="2000" dirty="0"/>
          </a:p>
        </p:txBody>
      </p:sp>
      <p:sp>
        <p:nvSpPr>
          <p:cNvPr id="4" name="QO_4_BD.52_3#9ac025958?htil=3&amp;pid=dc9fdd2da&amp;color=0,0,0&amp;vtp=1&amp;bt=1&amp;bbb=1&amp;hb=1&amp;hs=1">
            <a:extLst>
              <a:ext uri="{FF2B5EF4-FFF2-40B4-BE49-F238E27FC236}">
                <a16:creationId xmlns:a16="http://schemas.microsoft.com/office/drawing/2014/main" id="{4D147AA6-9DEA-B54E-D1FF-84369BD9A9D6}"/>
              </a:ext>
            </a:extLst>
          </p:cNvPr>
          <p:cNvSpPr/>
          <p:nvPr/>
        </p:nvSpPr>
        <p:spPr>
          <a:xfrm>
            <a:off x="719993" y="3357118"/>
            <a:ext cx="10752014" cy="1300353"/>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大袜子产业</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将纺织袜业作为煤炭产业的接续替代产业之一</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辽源市东北袜业园于</a:t>
            </a:r>
            <a:r>
              <a:rPr lang="en-US" altLang="zh-CN" sz="2000" b="0" i="0">
                <a:solidFill>
                  <a:srgbClr val="000000"/>
                </a:solidFill>
                <a:latin typeface="微软雅黑" pitchFamily="34" charset="0"/>
                <a:ea typeface="微软雅黑" pitchFamily="34" charset="-122"/>
                <a:cs typeface="微软雅黑" pitchFamily="34" charset="-120"/>
              </a:rPr>
              <a:t>2005</a:t>
            </a:r>
            <a:r>
              <a:rPr lang="en-US" altLang="zh-CN" sz="2000" b="0" i="0">
                <a:solidFill>
                  <a:srgbClr val="000000"/>
                </a:solidFill>
                <a:latin typeface="微软雅黑" pitchFamily="34" charset="0"/>
                <a:ea typeface="楷体" pitchFamily="34" charset="-122"/>
                <a:cs typeface="微软雅黑" pitchFamily="34" charset="-120"/>
              </a:rPr>
              <a:t>年开</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工建设</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现已发展为全国最大的棉袜生产基地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园区内企业由最初的</a:t>
            </a:r>
            <a:r>
              <a:rPr lang="en-US" altLang="zh-CN" sz="2000" b="0" i="0">
                <a:solidFill>
                  <a:srgbClr val="000000"/>
                </a:solidFill>
                <a:latin typeface="微软雅黑" pitchFamily="34" charset="0"/>
                <a:ea typeface="微软雅黑" pitchFamily="34" charset="-122"/>
                <a:cs typeface="微软雅黑" pitchFamily="34" charset="-120"/>
              </a:rPr>
              <a:t>40</a:t>
            </a:r>
            <a:r>
              <a:rPr lang="en-US" altLang="zh-CN" sz="2000" b="0" i="0">
                <a:solidFill>
                  <a:srgbClr val="000000"/>
                </a:solidFill>
                <a:latin typeface="微软雅黑" pitchFamily="34" charset="0"/>
                <a:ea typeface="楷体" pitchFamily="34" charset="-122"/>
                <a:cs typeface="微软雅黑" pitchFamily="34" charset="-120"/>
              </a:rPr>
              <a:t>家增至</a:t>
            </a:r>
            <a:r>
              <a:rPr lang="en-US" altLang="zh-CN" sz="2000" b="0" i="0">
                <a:solidFill>
                  <a:srgbClr val="000000"/>
                </a:solidFill>
                <a:latin typeface="微软雅黑" pitchFamily="34" charset="0"/>
                <a:ea typeface="微软雅黑" pitchFamily="34" charset="-122"/>
                <a:cs typeface="微软雅黑" pitchFamily="34" charset="-120"/>
              </a:rPr>
              <a:t>1200</a:t>
            </a:r>
            <a:r>
              <a:rPr lang="en-US" altLang="zh-CN" sz="2000" b="0" i="0" dirty="0">
                <a:solidFill>
                  <a:srgbClr val="000000"/>
                </a:solidFill>
                <a:latin typeface="微软雅黑" pitchFamily="34" charset="0"/>
                <a:ea typeface="楷体" pitchFamily="34" charset="-122"/>
                <a:cs typeface="微软雅黑" pitchFamily="34" charset="-120"/>
              </a:rPr>
              <a:t>余家</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通过</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打造</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七天供应链</a:t>
            </a:r>
            <a:r>
              <a:rPr lang="en-US" altLang="zh-CN" sz="2000" b="0" i="0">
                <a:solidFill>
                  <a:srgbClr val="000000"/>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下图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园区完成</a:t>
            </a:r>
            <a:r>
              <a:rPr lang="en-US" altLang="zh-CN" sz="2000" b="0" i="0">
                <a:solidFill>
                  <a:srgbClr val="000000"/>
                </a:solidFill>
                <a:latin typeface="微软雅黑" pitchFamily="34" charset="0"/>
                <a:ea typeface="微软雅黑" pitchFamily="34" charset="-122"/>
                <a:cs typeface="微软雅黑" pitchFamily="34" charset="-120"/>
              </a:rPr>
              <a:t>10</a:t>
            </a:r>
            <a:r>
              <a:rPr lang="en-US" altLang="zh-CN" sz="2000" b="0" i="0">
                <a:solidFill>
                  <a:srgbClr val="000000"/>
                </a:solidFill>
                <a:latin typeface="微软雅黑" pitchFamily="34" charset="0"/>
                <a:ea typeface="楷体" pitchFamily="34" charset="-122"/>
                <a:cs typeface="微软雅黑" pitchFamily="34" charset="-120"/>
              </a:rPr>
              <a:t>万双以下订单的时间较常规节省</a:t>
            </a: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dirty="0">
                <a:solidFill>
                  <a:srgbClr val="000000"/>
                </a:solidFill>
                <a:latin typeface="微软雅黑" pitchFamily="34" charset="0"/>
                <a:ea typeface="楷体" pitchFamily="34" charset="-122"/>
                <a:cs typeface="微软雅黑" pitchFamily="34" charset="-120"/>
              </a:rPr>
              <a:t>余天</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54.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O_5_BD.53_1#b183b2b67?pid=9ac025958&amp;color=0,0,0&amp;vtp=1&amp;bt=1&amp;bbb=1"/>
          <p:cNvSpPr/>
          <p:nvPr/>
        </p:nvSpPr>
        <p:spPr>
          <a:xfrm>
            <a:off x="722376" y="100584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（1）说明辽源矿业公司域外煤矿开发对辽源市产业转型的益处。（4分）</a:t>
            </a:r>
            <a:endParaRPr lang="en-US" altLang="zh-CN" sz="2000" dirty="0"/>
          </a:p>
        </p:txBody>
      </p:sp>
      <p:sp>
        <p:nvSpPr>
          <p:cNvPr id="3" name="QO_5_AN.54_1#b183b2b67?vop=1&amp;pid=9ac025958&amp;color=0,0,0&amp;vtp=1&amp;bbb=1&amp;hb=1"/>
          <p:cNvSpPr/>
          <p:nvPr/>
        </p:nvSpPr>
        <p:spPr>
          <a:xfrm>
            <a:off x="722376" y="1469009"/>
            <a:ext cx="10753344" cy="13134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①避免矿业公司短时间大量关停，企业工人大量下岗，延缓矿业企业衰退时间</a:t>
            </a:r>
            <a:r>
              <a:rPr lang="en-US" altLang="zh-CN" sz="2000" b="1" i="0">
                <a:solidFill>
                  <a:srgbClr val="00B050"/>
                </a:solidFill>
                <a:latin typeface="微软雅黑" pitchFamily="34" charset="0"/>
                <a:ea typeface="微软雅黑" pitchFamily="34" charset="-122"/>
                <a:cs typeface="微软雅黑" pitchFamily="34" charset="-120"/>
              </a:rPr>
              <a:t>，为产业转</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型提供过渡期</a:t>
            </a:r>
            <a:r>
              <a:rPr lang="en-US" altLang="zh-CN" sz="2000" b="1" i="0" dirty="0">
                <a:solidFill>
                  <a:srgbClr val="00B05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②</a:t>
            </a:r>
            <a:r>
              <a:rPr lang="en-US" altLang="zh-CN" sz="2000" b="1" i="0" dirty="0">
                <a:solidFill>
                  <a:srgbClr val="00B050"/>
                </a:solidFill>
                <a:latin typeface="微软雅黑" pitchFamily="34" charset="0"/>
                <a:ea typeface="微软雅黑" pitchFamily="34" charset="-122"/>
                <a:cs typeface="微软雅黑" pitchFamily="34" charset="-120"/>
              </a:rPr>
              <a:t>积累资金，以推进产业多元化，促进辽源市产业结构优化。（每条2分）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QO_5_AS.55_1#b183b2b67?vop=1&amp;pid=9ac025958&amp;color=0,0,0&amp;vtp=1&amp;bt=1&amp;bbb=1&amp;hb=1"/>
          <p:cNvSpPr/>
          <p:nvPr/>
        </p:nvSpPr>
        <p:spPr>
          <a:xfrm>
            <a:off x="722376" y="100584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本题考查产业转型措施。由材料可知，辽源矿业通过开发域外煤矿，</a:t>
            </a:r>
            <a:r>
              <a:rPr lang="en-US" altLang="zh-CN" sz="2000" b="0" i="0">
                <a:solidFill>
                  <a:srgbClr val="000000"/>
                </a:solidFill>
                <a:latin typeface="微软雅黑" pitchFamily="34" charset="0"/>
                <a:ea typeface="微软雅黑" pitchFamily="34" charset="-122"/>
                <a:cs typeface="微软雅黑" pitchFamily="34" charset="-120"/>
              </a:rPr>
              <a:t>使原煤产量不降反增。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这样可以减少矿业公司在短时间内大量关停的现象</a:t>
            </a:r>
            <a:r>
              <a:rPr lang="en-US" altLang="zh-CN" sz="2000" b="0" i="0" dirty="0">
                <a:solidFill>
                  <a:srgbClr val="000000"/>
                </a:solidFill>
                <a:latin typeface="微软雅黑" pitchFamily="34" charset="0"/>
                <a:ea typeface="微软雅黑" pitchFamily="34" charset="-122"/>
                <a:cs typeface="微软雅黑" pitchFamily="34" charset="-120"/>
              </a:rPr>
              <a:t>，避免造成大量工人失业</a:t>
            </a:r>
            <a:r>
              <a:rPr lang="en-US" altLang="zh-CN" sz="2000" b="0" i="0">
                <a:solidFill>
                  <a:srgbClr val="000000"/>
                </a:solidFill>
                <a:latin typeface="微软雅黑" pitchFamily="34" charset="0"/>
                <a:ea typeface="微软雅黑" pitchFamily="34" charset="-122"/>
                <a:cs typeface="微软雅黑" pitchFamily="34" charset="-120"/>
              </a:rPr>
              <a:t>，同时也可以延缓企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业衰退时间</a:t>
            </a:r>
            <a:r>
              <a:rPr lang="en-US" altLang="zh-CN" sz="2000" b="0" i="0" dirty="0">
                <a:solidFill>
                  <a:srgbClr val="000000"/>
                </a:solidFill>
                <a:latin typeface="微软雅黑" pitchFamily="34" charset="0"/>
                <a:ea typeface="微软雅黑" pitchFamily="34" charset="-122"/>
                <a:cs typeface="微软雅黑" pitchFamily="34" charset="-120"/>
              </a:rPr>
              <a:t>，为产业转型争取过渡时间。此外，原煤产量增加可以增加经济收入，积累资金</a:t>
            </a:r>
            <a:r>
              <a:rPr lang="en-US" altLang="zh-CN" sz="2000" b="0" i="0">
                <a:solidFill>
                  <a:srgbClr val="000000"/>
                </a:solidFill>
                <a:latin typeface="微软雅黑" pitchFamily="34" charset="0"/>
                <a:ea typeface="微软雅黑" pitchFamily="34" charset="-122"/>
                <a:cs typeface="微软雅黑" pitchFamily="34" charset="-120"/>
              </a:rPr>
              <a:t>，为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产业转型提供资金支持</a:t>
            </a:r>
            <a:r>
              <a:rPr lang="en-US" altLang="zh-CN" sz="2000" b="0" i="0" dirty="0">
                <a:solidFill>
                  <a:srgbClr val="000000"/>
                </a:solidFill>
                <a:latin typeface="微软雅黑" pitchFamily="34" charset="0"/>
                <a:ea typeface="微软雅黑" pitchFamily="34" charset="-122"/>
                <a:cs typeface="微软雅黑" pitchFamily="34" charset="-120"/>
              </a:rPr>
              <a:t>，进而推动产业结构优化。</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QO_5_AS.55_2#b183b2b67?vop=1&amp;pid=9ac025958&amp;color=0,0,0&amp;mp=1&amp;vtp=1&amp;bt=1&amp;bbb=1&amp;hb=1"/>
          <p:cNvSpPr/>
          <p:nvPr/>
        </p:nvSpPr>
        <p:spPr>
          <a:xfrm>
            <a:off x="722376" y="1005840"/>
            <a:ext cx="10753344" cy="17833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知识总结</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产业转型经验</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资源型地区产业转型过程中</a:t>
            </a:r>
            <a:r>
              <a:rPr lang="en-US" altLang="zh-CN" sz="2000" b="0" i="0" dirty="0">
                <a:solidFill>
                  <a:srgbClr val="000000"/>
                </a:solidFill>
                <a:latin typeface="微软雅黑" pitchFamily="34" charset="0"/>
                <a:ea typeface="微软雅黑" pitchFamily="34" charset="-122"/>
                <a:cs typeface="微软雅黑" pitchFamily="34" charset="-120"/>
              </a:rPr>
              <a:t>，一方面要注重传统产业改造和新兴产业发展的协调</a:t>
            </a:r>
            <a:r>
              <a:rPr lang="en-US" altLang="zh-CN" sz="2000" b="0" i="0">
                <a:solidFill>
                  <a:srgbClr val="000000"/>
                </a:solidFill>
                <a:latin typeface="微软雅黑" pitchFamily="34" charset="0"/>
                <a:ea typeface="微软雅黑" pitchFamily="34" charset="-122"/>
                <a:cs typeface="微软雅黑" pitchFamily="34" charset="-120"/>
              </a:rPr>
              <a:t>，不能直接抛弃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传统产业</a:t>
            </a:r>
            <a:r>
              <a:rPr lang="en-US" altLang="zh-CN" sz="2000" b="0" i="0" dirty="0">
                <a:solidFill>
                  <a:srgbClr val="000000"/>
                </a:solidFill>
                <a:latin typeface="微软雅黑" pitchFamily="34" charset="0"/>
                <a:ea typeface="微软雅黑" pitchFamily="34" charset="-122"/>
                <a:cs typeface="微软雅黑" pitchFamily="34" charset="-120"/>
              </a:rPr>
              <a:t>；另一方面要根据自身实际情况和产业结构演进趋势，做好顶层设计</a:t>
            </a:r>
            <a:r>
              <a:rPr lang="en-US" altLang="zh-CN" sz="2000" b="0" i="0">
                <a:solidFill>
                  <a:srgbClr val="000000"/>
                </a:solidFill>
                <a:latin typeface="微软雅黑" pitchFamily="34" charset="0"/>
                <a:ea typeface="微软雅黑" pitchFamily="34" charset="-122"/>
                <a:cs typeface="微软雅黑" pitchFamily="34" charset="-120"/>
              </a:rPr>
              <a:t>，为新兴产业成长</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提供良好的环境</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QO_5_BD.56_1#37c39ee15?pid=9ac025958&amp;color=0,0,0&amp;vtp=1&amp;bt=1&amp;bbb=1"/>
          <p:cNvSpPr/>
          <p:nvPr/>
        </p:nvSpPr>
        <p:spPr>
          <a:xfrm>
            <a:off x="722376" y="100584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（2）分析纺织袜业作为辽源市接续替代产业的主要优势。（4分）</a:t>
            </a:r>
            <a:endParaRPr lang="en-US" altLang="zh-CN" sz="2000" dirty="0"/>
          </a:p>
        </p:txBody>
      </p:sp>
      <p:sp>
        <p:nvSpPr>
          <p:cNvPr id="3" name="QO_5_AN.57_1#37c39ee15?vop=1&amp;pid=9ac025958&amp;color=0,0,0&amp;vtp=1&amp;bbb=1"/>
          <p:cNvSpPr/>
          <p:nvPr/>
        </p:nvSpPr>
        <p:spPr>
          <a:xfrm>
            <a:off x="722376" y="1469009"/>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①纺织袜业历史长，有产业基础，所需资金相对少。</a:t>
            </a:r>
            <a:endParaRPr lang="en-US" altLang="zh-CN" sz="2000" dirty="0"/>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②</a:t>
            </a:r>
            <a:r>
              <a:rPr lang="en-US" altLang="zh-CN" sz="2000" b="1" i="0" dirty="0">
                <a:solidFill>
                  <a:srgbClr val="00B050"/>
                </a:solidFill>
                <a:latin typeface="微软雅黑" pitchFamily="34" charset="0"/>
                <a:ea typeface="微软雅黑" pitchFamily="34" charset="-122"/>
                <a:cs typeface="微软雅黑" pitchFamily="34" charset="-120"/>
              </a:rPr>
              <a:t>纺织袜业属劳动密集型产业，能吸纳大量人员就业，对就业带动作用明显。（每条2分）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8.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
        <p:nvSpPr>
          <p:cNvPr id="2" name="QO_5_AS.58_1#37c39ee15?vop=1&amp;pid=9ac025958&amp;color=0,0,0&amp;vtp=1&amp;bt=1&amp;bbb=1"/>
          <p:cNvSpPr/>
          <p:nvPr/>
        </p:nvSpPr>
        <p:spPr>
          <a:xfrm>
            <a:off x="722376" y="1005840"/>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本题考查产业的发展优势。具体分析如下。</a:t>
            </a:r>
            <a:endParaRPr lang="en-US" altLang="zh-CN" sz="2200" dirty="0"/>
          </a:p>
        </p:txBody>
      </p:sp>
      <p:graphicFrame>
        <p:nvGraphicFramePr>
          <p:cNvPr id="48" name="QO_5_AS.58_2#37c39ee15?colgroup=19,20&amp;vop=1&amp;pid=9ac025958&amp;color=0,0,0&amp;vtp=1&amp;bbb=1&amp;hb=1"/>
          <p:cNvGraphicFramePr>
            <a:graphicFrameLocks noGrp="1"/>
          </p:cNvGraphicFramePr>
          <p:nvPr>
            <p:extLst>
              <p:ext uri="{D42A27DB-BD31-4B8C-83A1-F6EECF244321}">
                <p14:modId xmlns:p14="http://schemas.microsoft.com/office/powerpoint/2010/main" val="2514787135"/>
              </p:ext>
            </p:extLst>
          </p:nvPr>
        </p:nvGraphicFramePr>
        <p:xfrm>
          <a:off x="722376" y="1579753"/>
          <a:ext cx="10725912" cy="2858770"/>
        </p:xfrm>
        <a:graphic>
          <a:graphicData uri="http://schemas.openxmlformats.org/drawingml/2006/table">
            <a:tbl>
              <a:tblPr/>
              <a:tblGrid>
                <a:gridCol w="5257800">
                  <a:extLst>
                    <a:ext uri="{9D8B030D-6E8A-4147-A177-3AD203B41FA5}">
                      <a16:colId xmlns:a16="http://schemas.microsoft.com/office/drawing/2014/main" val="20000"/>
                    </a:ext>
                  </a:extLst>
                </a:gridCol>
                <a:gridCol w="5468112">
                  <a:extLst>
                    <a:ext uri="{9D8B030D-6E8A-4147-A177-3AD203B41FA5}">
                      <a16:colId xmlns:a16="http://schemas.microsoft.com/office/drawing/2014/main" val="20001"/>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材料信息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信息解读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218819">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20世纪60至70年代</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辽源市纺织袜业较为发</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当地纺织袜业发展历史较长</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产业基础较好</a:t>
                      </a:r>
                      <a:r>
                        <a:rPr lang="en-US" altLang="zh-CN" sz="2000" b="0" i="0" spc="-100">
                          <a:solidFill>
                            <a:srgbClr val="000000"/>
                          </a:solidFill>
                          <a:latin typeface="微软雅黑" pitchFamily="34" charset="0"/>
                          <a:ea typeface="微软雅黑" pitchFamily="34" charset="-122"/>
                          <a:cs typeface="微软雅黑" pitchFamily="34" charset="-120"/>
                        </a:rPr>
                        <a:t>，</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为纺织袜业作为辽源市接续替代产业奠定了良</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好基础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218819">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20世纪80年代末</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国营袜厂效益不断下降</a:t>
                      </a:r>
                      <a:r>
                        <a:rPr lang="en-US" altLang="zh-CN" sz="2000" b="0" i="0" spc="-100">
                          <a:solidFill>
                            <a:srgbClr val="000000"/>
                          </a:solidFill>
                          <a:latin typeface="微软雅黑" pitchFamily="34" charset="0"/>
                          <a:ea typeface="微软雅黑" pitchFamily="34" charset="-122"/>
                          <a:cs typeface="微软雅黑" pitchFamily="34" charset="-120"/>
                        </a:rPr>
                        <a:t>；</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2000</a:t>
                      </a:r>
                      <a:r>
                        <a:rPr lang="en-US" altLang="zh-CN" sz="2000" b="0" i="0" dirty="0">
                          <a:solidFill>
                            <a:srgbClr val="000000"/>
                          </a:solidFill>
                          <a:latin typeface="微软雅黑" pitchFamily="34" charset="0"/>
                          <a:ea typeface="微软雅黑" pitchFamily="34" charset="-122"/>
                          <a:cs typeface="微软雅黑" pitchFamily="34" charset="-120"/>
                        </a:rPr>
                        <a:t>年辽源市“十五”规划纲要提出</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要</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突出纺织</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轻工业地位”“壮大袜子产业”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纺织袜业属于劳动密集型产业</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重新发展后有</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利于吸纳大量劳动力</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带动当地就业</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从政策</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上也会予以支持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8"/>
                                        </p:tgtEl>
                                        <p:attrNameLst>
                                          <p:attrName>style.visibility</p:attrName>
                                        </p:attrNameLst>
                                      </p:cBhvr>
                                      <p:to>
                                        <p:strVal val="visible"/>
                                      </p:to>
                                    </p:set>
                                    <p:animEffect transition="in" filter="fade">
                                      <p:cBhvr>
                                        <p:cTn id="13"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9.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
        <p:nvSpPr>
          <p:cNvPr id="2" name="QO_5_BD.59_1#24c68fcf2?pid=9ac025958&amp;color=0,0,0&amp;vtp=1&amp;bt=1&amp;bbb=1"/>
          <p:cNvSpPr/>
          <p:nvPr/>
        </p:nvSpPr>
        <p:spPr>
          <a:xfrm>
            <a:off x="722376" y="1005840"/>
            <a:ext cx="10753344" cy="408559"/>
          </a:xfrm>
          <a:prstGeom prst="rect">
            <a:avLst/>
          </a:prstGeom>
          <a:noFill/>
          <a:ln/>
        </p:spPr>
        <p:txBody>
          <a:bodyPr wrap="none" lIns="0" tIns="0" rIns="0" bIns="0" rtlCol="0" anchor="t"/>
          <a:lstStyle/>
          <a:p>
            <a:pPr algn="l" latinLnBrk="1">
              <a:lnSpc>
                <a:spcPts val="3600"/>
              </a:lnSpc>
            </a:pPr>
            <a:r>
              <a:rPr lang="en-US" altLang="zh-CN" sz="2000" b="0" i="0" spc="-50" dirty="0">
                <a:solidFill>
                  <a:srgbClr val="000000"/>
                </a:solidFill>
                <a:latin typeface="微软雅黑" pitchFamily="34" charset="0"/>
                <a:ea typeface="微软雅黑" pitchFamily="34" charset="-122"/>
                <a:cs typeface="微软雅黑" pitchFamily="34" charset="-120"/>
              </a:rPr>
              <a:t>（3）从企业生产的角度，分析东北袜业园是如何通过“七天供应链”缩短订单完成时间的。（4分）</a:t>
            </a:r>
            <a:endParaRPr lang="en-US" altLang="zh-CN" sz="2000" spc="-50" dirty="0"/>
          </a:p>
        </p:txBody>
      </p:sp>
      <p:sp>
        <p:nvSpPr>
          <p:cNvPr id="3" name="QO_5_AN.60_1#24c68fcf2?vop=1&amp;pid=9ac025958&amp;color=0,0,0&amp;vtp=1&amp;bbb=1"/>
          <p:cNvSpPr/>
          <p:nvPr/>
        </p:nvSpPr>
        <p:spPr>
          <a:xfrm>
            <a:off x="722376" y="1469009"/>
            <a:ext cx="10753344" cy="856234"/>
          </a:xfrm>
          <a:prstGeom prst="rect">
            <a:avLst/>
          </a:prstGeom>
          <a:noFill/>
          <a:ln/>
        </p:spPr>
        <p:txBody>
          <a:bodyPr wrap="none" lIns="0" tIns="0" rIns="0" bIns="0" rtlCol="0" anchor="t"/>
          <a:lstStyle/>
          <a:p>
            <a:pPr algn="l" latinLnBrk="1">
              <a:lnSpc>
                <a:spcPts val="3600"/>
              </a:lnSpc>
            </a:pPr>
            <a:r>
              <a:rPr lang="en-US" altLang="zh-CN" sz="2000" b="1" i="0" spc="-50" dirty="0">
                <a:solidFill>
                  <a:srgbClr val="00B050"/>
                </a:solidFill>
                <a:latin typeface="微软雅黑" pitchFamily="34" charset="0"/>
                <a:ea typeface="微软雅黑" pitchFamily="34" charset="-122"/>
                <a:cs typeface="微软雅黑" pitchFamily="34" charset="-120"/>
              </a:rPr>
              <a:t>[答案]</a:t>
            </a:r>
            <a:r>
              <a:rPr lang="en-US" altLang="zh-CN" sz="2000" b="1" i="0" spc="-50" dirty="0">
                <a:solidFill>
                  <a:srgbClr val="00B050"/>
                </a:solidFill>
                <a:latin typeface="SimSun" pitchFamily="34" charset="0"/>
                <a:ea typeface="SimSun" pitchFamily="34" charset="-122"/>
                <a:cs typeface="SimSun" pitchFamily="34" charset="-120"/>
              </a:rPr>
              <a:t> </a:t>
            </a:r>
            <a:r>
              <a:rPr lang="en-US" altLang="zh-CN" sz="2000" b="1" i="0" spc="-50" dirty="0">
                <a:solidFill>
                  <a:srgbClr val="00B050"/>
                </a:solidFill>
                <a:latin typeface="微软雅黑" pitchFamily="34" charset="0"/>
                <a:ea typeface="微软雅黑" pitchFamily="34" charset="-122"/>
                <a:cs typeface="微软雅黑" pitchFamily="34" charset="-120"/>
              </a:rPr>
              <a:t>①袜业生产环节均布局在园区内完成，生产链条完整，生产环节衔接紧密，可缩短生产周期。</a:t>
            </a:r>
            <a:endParaRPr lang="en-US" altLang="zh-CN" sz="2000" spc="-50" dirty="0"/>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②</a:t>
            </a:r>
            <a:r>
              <a:rPr lang="en-US" altLang="zh-CN" sz="2000" b="1" i="0" dirty="0">
                <a:solidFill>
                  <a:srgbClr val="00B050"/>
                </a:solidFill>
                <a:latin typeface="微软雅黑" pitchFamily="34" charset="0"/>
                <a:ea typeface="微软雅黑" pitchFamily="34" charset="-122"/>
                <a:cs typeface="微软雅黑" pitchFamily="34" charset="-120"/>
              </a:rPr>
              <a:t>袜业企业数量多，袜业企业可以根据需求相互代工，缩短生产时间。（每条2分）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51612031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p:sp>
        <p:nvSpPr>
          <p:cNvPr id="2" name="QO_5_AS.61_1#24c68fcf2?vop=1&amp;pid=9ac025958&amp;color=0,0,0&amp;vtp=1&amp;bt=1&amp;bbb=1&amp;hb=1"/>
          <p:cNvSpPr/>
          <p:nvPr/>
        </p:nvSpPr>
        <p:spPr>
          <a:xfrm>
            <a:off x="722376" y="100584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本题考查生产过程优化相关知识。由材料可知，</a:t>
            </a:r>
            <a:r>
              <a:rPr lang="en-US" altLang="zh-CN" sz="2000" b="0" i="0">
                <a:solidFill>
                  <a:srgbClr val="000000"/>
                </a:solidFill>
                <a:latin typeface="微软雅黑" pitchFamily="34" charset="0"/>
                <a:ea typeface="微软雅黑" pitchFamily="34" charset="-122"/>
                <a:cs typeface="微软雅黑" pitchFamily="34" charset="-120"/>
              </a:rPr>
              <a:t>袜业生产都是在东北袜业园里面进行的，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已经建立了完整的产业链</a:t>
            </a:r>
            <a:r>
              <a:rPr lang="en-US" altLang="zh-CN" sz="2000" b="0" i="0" dirty="0">
                <a:solidFill>
                  <a:srgbClr val="000000"/>
                </a:solidFill>
                <a:latin typeface="微软雅黑" pitchFamily="34" charset="0"/>
                <a:ea typeface="微软雅黑" pitchFamily="34" charset="-122"/>
                <a:cs typeface="微软雅黑" pitchFamily="34" charset="-120"/>
              </a:rPr>
              <a:t>，各个生产环节紧密联系，标准化的生产有助于缩短生产周期</a:t>
            </a:r>
            <a:r>
              <a:rPr lang="en-US" altLang="zh-CN" sz="2000" b="0" i="0">
                <a:solidFill>
                  <a:srgbClr val="000000"/>
                </a:solidFill>
                <a:latin typeface="微软雅黑" pitchFamily="34" charset="0"/>
                <a:ea typeface="微软雅黑" pitchFamily="34" charset="-122"/>
                <a:cs typeface="微软雅黑" pitchFamily="34" charset="-120"/>
              </a:rPr>
              <a:t>；且园区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内聚集了</a:t>
            </a:r>
            <a:r>
              <a:rPr lang="en-US" altLang="zh-CN" sz="2000" b="0" i="0" dirty="0">
                <a:solidFill>
                  <a:srgbClr val="000000"/>
                </a:solidFill>
                <a:latin typeface="微软雅黑" pitchFamily="34" charset="0"/>
                <a:ea typeface="微软雅黑" pitchFamily="34" charset="-122"/>
                <a:cs typeface="微软雅黑" pitchFamily="34" charset="-120"/>
              </a:rPr>
              <a:t>1200余家生产企业，在订单量大时，可寻求与其他企业的合作</a:t>
            </a:r>
            <a:r>
              <a:rPr lang="en-US" altLang="zh-CN" sz="2000" b="0" i="0">
                <a:solidFill>
                  <a:srgbClr val="000000"/>
                </a:solidFill>
                <a:latin typeface="微软雅黑" pitchFamily="34" charset="0"/>
                <a:ea typeface="微软雅黑" pitchFamily="34" charset="-122"/>
                <a:cs typeface="微软雅黑" pitchFamily="34" charset="-120"/>
              </a:rPr>
              <a:t>，承接部分订单生产任</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务</a:t>
            </a:r>
            <a:r>
              <a:rPr lang="en-US" altLang="zh-CN" sz="2000" b="0" i="0" dirty="0">
                <a:solidFill>
                  <a:srgbClr val="000000"/>
                </a:solidFill>
                <a:latin typeface="微软雅黑" pitchFamily="34" charset="0"/>
                <a:ea typeface="微软雅黑" pitchFamily="34" charset="-122"/>
                <a:cs typeface="微软雅黑" pitchFamily="34" charset="-120"/>
              </a:rPr>
              <a:t>，这样也可以在短时间内完成订单量，缩短订单完成时间。</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1.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p:sp>
        <p:nvSpPr>
          <p:cNvPr id="2" name="QO_5_AS.61_2#24c68fcf2?vop=1&amp;pid=9ac025958&amp;color=0,0,0&amp;mp=1&amp;vtp=1&amp;bt=1&amp;bbb=1&amp;hb=1"/>
          <p:cNvSpPr/>
          <p:nvPr/>
        </p:nvSpPr>
        <p:spPr>
          <a:xfrm>
            <a:off x="722376" y="1005840"/>
            <a:ext cx="10753344" cy="17833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知识拓展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生产过程优化</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随着市场需求的不断变化和客户对交货时间要求的提高，优化生产过程成为确保企业持续发展的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关键因素之一</a:t>
            </a:r>
            <a:r>
              <a:rPr lang="en-US" altLang="zh-CN" sz="2000" b="0" i="0" dirty="0">
                <a:solidFill>
                  <a:srgbClr val="000000"/>
                </a:solidFill>
                <a:latin typeface="微软雅黑" pitchFamily="34" charset="0"/>
                <a:ea typeface="微软雅黑" pitchFamily="34" charset="-122"/>
                <a:cs typeface="微软雅黑" pitchFamily="34" charset="-120"/>
              </a:rPr>
              <a:t>。优化生产过程可以帮助企业提高生产效率和灵活性，快速适应市场变化</a:t>
            </a:r>
            <a:r>
              <a:rPr lang="en-US" altLang="zh-CN" sz="2000" b="0" i="0">
                <a:solidFill>
                  <a:srgbClr val="000000"/>
                </a:solidFill>
                <a:latin typeface="微软雅黑" pitchFamily="34" charset="0"/>
                <a:ea typeface="微软雅黑" pitchFamily="34" charset="-122"/>
                <a:cs typeface="微软雅黑" pitchFamily="34" charset="-120"/>
              </a:rPr>
              <a:t>，及时调</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整生产</a:t>
            </a:r>
            <a:r>
              <a:rPr lang="en-US" altLang="zh-CN" sz="2000" b="0" i="0" dirty="0">
                <a:solidFill>
                  <a:srgbClr val="000000"/>
                </a:solidFill>
                <a:latin typeface="微软雅黑" pitchFamily="34" charset="0"/>
                <a:ea typeface="微软雅黑" pitchFamily="34" charset="-122"/>
                <a:cs typeface="微软雅黑" pitchFamily="34" charset="-120"/>
              </a:rPr>
              <a:t>，满足客户需求。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552954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p:pic>
        <p:nvPicPr>
          <p:cNvPr id="2" name="QO_4_BD.62_1#a44e29a98?htil=4&amp;pid=dc9fdd2da&amp;color=0,0,0&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181742" y="1088136"/>
            <a:ext cx="5239512" cy="30175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4_BD.62_2#a44e29a98?htil=4&amp;pid=dc9fdd2da&amp;color=0,0,0&amp;vtp=1&amp;bt=1&amp;bbb=1&amp;hb=1&amp;hs=1"/>
          <p:cNvSpPr/>
          <p:nvPr/>
        </p:nvSpPr>
        <p:spPr>
          <a:xfrm>
            <a:off x="722376" y="1005840"/>
            <a:ext cx="5376672" cy="31418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13.</a:t>
            </a:r>
            <a:r>
              <a:rPr lang="en-US" altLang="zh-CN" sz="2000" b="0" i="0" dirty="0">
                <a:solidFill>
                  <a:srgbClr val="000000"/>
                </a:solidFill>
                <a:latin typeface="仿宋" pitchFamily="34" charset="0"/>
                <a:ea typeface="仿宋" pitchFamily="34" charset="-122"/>
                <a:cs typeface="仿宋" pitchFamily="34" charset="-120"/>
              </a:rPr>
              <a:t>［湖北2023·16］</a:t>
            </a:r>
            <a:r>
              <a:rPr lang="en-US" altLang="zh-CN" sz="2000" b="0" i="0" dirty="0">
                <a:solidFill>
                  <a:srgbClr val="000000"/>
                </a:solidFill>
                <a:latin typeface="微软雅黑" pitchFamily="34" charset="0"/>
                <a:ea typeface="微软雅黑" pitchFamily="34" charset="-122"/>
                <a:cs typeface="微软雅黑" pitchFamily="34" charset="-120"/>
              </a:rPr>
              <a:t>阅读图文材料</a:t>
            </a:r>
            <a:r>
              <a:rPr lang="en-US" altLang="zh-CN" sz="2000" b="0" i="0">
                <a:solidFill>
                  <a:srgbClr val="000000"/>
                </a:solidFill>
                <a:latin typeface="微软雅黑" pitchFamily="34" charset="0"/>
                <a:ea typeface="微软雅黑" pitchFamily="34" charset="-122"/>
                <a:cs typeface="微软雅黑" pitchFamily="34" charset="-120"/>
              </a:rPr>
              <a:t>，完成下列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要求</a:t>
            </a:r>
            <a:r>
              <a:rPr lang="en-US" altLang="zh-CN" sz="2000" b="0" i="0" dirty="0">
                <a:solidFill>
                  <a:srgbClr val="000000"/>
                </a:solidFill>
                <a:latin typeface="微软雅黑" pitchFamily="34" charset="0"/>
                <a:ea typeface="微软雅黑" pitchFamily="34" charset="-122"/>
                <a:cs typeface="微软雅黑" pitchFamily="34" charset="-120"/>
              </a:rPr>
              <a:t>。（18分）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近些年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国家出台一系列措施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大力促进新</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能源汽车产业发展</a:t>
            </a:r>
            <a:r>
              <a:rPr lang="en-US" altLang="zh-CN" sz="2000" b="0" i="0" dirty="0">
                <a:solidFill>
                  <a:srgbClr val="000000"/>
                </a:solidFill>
                <a:latin typeface="微软雅黑" pitchFamily="34" charset="0"/>
                <a:ea typeface="微软雅黑" pitchFamily="34" charset="-122"/>
                <a:cs typeface="微软雅黑" pitchFamily="34" charset="-120"/>
              </a:rPr>
              <a:t>。2023</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微软雅黑" pitchFamily="34" charset="0"/>
                <a:ea typeface="楷体" pitchFamily="34" charset="-122"/>
                <a:cs typeface="微软雅黑" pitchFamily="34" charset="-120"/>
              </a:rPr>
              <a:t>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国务院召</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开常务会议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指出要进一步推动产业向高端化</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智能化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绿色化转型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并支持新能源汽车下乡</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楷体" pitchFamily="34" charset="-122"/>
                <a:cs typeface="微软雅黑" pitchFamily="34" charset="-120"/>
              </a:rPr>
              <a:t>公司是一家国内新能源汽车龙头企业</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坚持</a:t>
            </a:r>
            <a:endParaRPr lang="en-US" altLang="zh-CN" sz="2000" dirty="0"/>
          </a:p>
        </p:txBody>
      </p:sp>
      <p:sp>
        <p:nvSpPr>
          <p:cNvPr id="4" name="QO_4_BD.62_2#a44e29a98?htil=4&amp;pid=dc9fdd2da&amp;color=0,0,0&amp;vtp=1&amp;bt=1&amp;bbb=1&amp;hb=1&amp;hs=1">
            <a:extLst>
              <a:ext uri="{FF2B5EF4-FFF2-40B4-BE49-F238E27FC236}">
                <a16:creationId xmlns:a16="http://schemas.microsoft.com/office/drawing/2014/main" id="{54BA5AF4-9485-C7F6-1F61-39D13C8FB931}"/>
              </a:ext>
            </a:extLst>
          </p:cNvPr>
          <p:cNvSpPr/>
          <p:nvPr/>
        </p:nvSpPr>
        <p:spPr>
          <a:xfrm>
            <a:off x="722376" y="4220718"/>
            <a:ext cx="10752014" cy="1300353"/>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EV（</a:t>
            </a:r>
            <a:r>
              <a:rPr lang="en-US" altLang="zh-CN" sz="2000" b="0" i="0" dirty="0">
                <a:solidFill>
                  <a:srgbClr val="000000"/>
                </a:solidFill>
                <a:latin typeface="微软雅黑" pitchFamily="34" charset="0"/>
                <a:ea typeface="楷体" pitchFamily="34" charset="-122"/>
                <a:cs typeface="微软雅黑" pitchFamily="34" charset="-120"/>
              </a:rPr>
              <a:t>纯电动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十</a:t>
            </a:r>
            <a:r>
              <a:rPr lang="en-US" altLang="zh-CN" sz="2000" b="0" i="0" dirty="0">
                <a:solidFill>
                  <a:srgbClr val="000000"/>
                </a:solidFill>
                <a:latin typeface="微软雅黑" pitchFamily="34" charset="0"/>
                <a:ea typeface="微软雅黑" pitchFamily="34" charset="-122"/>
                <a:cs typeface="微软雅黑" pitchFamily="34" charset="-120"/>
              </a:rPr>
              <a:t>ICV（</a:t>
            </a:r>
            <a:r>
              <a:rPr lang="en-US" altLang="zh-CN" sz="2000" b="0" i="0" dirty="0">
                <a:solidFill>
                  <a:srgbClr val="000000"/>
                </a:solidFill>
                <a:latin typeface="微软雅黑" pitchFamily="34" charset="0"/>
                <a:ea typeface="楷体" pitchFamily="34" charset="-122"/>
                <a:cs typeface="微软雅黑" pitchFamily="34" charset="-120"/>
              </a:rPr>
              <a:t>智能网联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路线</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加大研发力度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开发高端产品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全面打通上下游资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实现了自主可控的产业链布局</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能耗持续降低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耗电量的</a:t>
            </a:r>
            <a:r>
              <a:rPr lang="en-US" altLang="zh-CN" sz="2000" b="0" i="0" dirty="0">
                <a:solidFill>
                  <a:srgbClr val="000000"/>
                </a:solidFill>
                <a:latin typeface="微软雅黑" pitchFamily="34" charset="0"/>
                <a:ea typeface="微软雅黑" pitchFamily="34" charset="-122"/>
                <a:cs typeface="微软雅黑" pitchFamily="34" charset="-120"/>
              </a:rPr>
              <a:t>1/4</a:t>
            </a:r>
            <a:r>
              <a:rPr lang="en-US" altLang="zh-CN" sz="2000" b="0" i="0" dirty="0">
                <a:solidFill>
                  <a:srgbClr val="000000"/>
                </a:solidFill>
                <a:latin typeface="微软雅黑" pitchFamily="34" charset="0"/>
                <a:ea typeface="楷体" pitchFamily="34" charset="-122"/>
                <a:cs typeface="微软雅黑" pitchFamily="34" charset="-120"/>
              </a:rPr>
              <a:t>来自工厂太阳能屋顶</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下图示</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意新能源汽车工业产业链</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64.xml><?xml version="1.0" encoding="utf-8"?>
<p:sld xmlns:a="http://schemas.openxmlformats.org/drawingml/2006/main" xmlns:r="http://schemas.openxmlformats.org/officeDocument/2006/relationships" xmlns:p="http://schemas.openxmlformats.org/presentationml/2006/main">
  <p:cSld name="Slide 52&amp;si=52">
    <p:spTree>
      <p:nvGrpSpPr>
        <p:cNvPr id="1" name=""/>
        <p:cNvGrpSpPr/>
        <p:nvPr/>
      </p:nvGrpSpPr>
      <p:grpSpPr>
        <a:xfrm>
          <a:off x="0" y="0"/>
          <a:ext cx="0" cy="0"/>
          <a:chOff x="0" y="0"/>
          <a:chExt cx="0" cy="0"/>
        </a:xfrm>
      </p:grpSpPr>
      <p:sp>
        <p:nvSpPr>
          <p:cNvPr id="2" name="QO_5_BD.63_1#e5b7f46bb?pid=a44e29a98&amp;color=0,0,0&amp;vtp=1&amp;bt=1&amp;bbb=1"/>
          <p:cNvSpPr/>
          <p:nvPr/>
        </p:nvSpPr>
        <p:spPr>
          <a:xfrm>
            <a:off x="722376" y="100584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（1）说明A公司全面打通上下游资源的好处。（6分）</a:t>
            </a:r>
            <a:endParaRPr lang="en-US" altLang="zh-CN" sz="2000" dirty="0"/>
          </a:p>
        </p:txBody>
      </p:sp>
      <p:sp>
        <p:nvSpPr>
          <p:cNvPr id="3" name="QO_5_AN.64_1#e5b7f46bb?vop=1&amp;pid=a44e29a98&amp;color=0,0,0&amp;vtp=1&amp;bbb=1&amp;hb=1"/>
          <p:cNvSpPr/>
          <p:nvPr/>
        </p:nvSpPr>
        <p:spPr>
          <a:xfrm>
            <a:off x="722376" y="1469009"/>
            <a:ext cx="10753344" cy="13134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联合上下游企业,形成规模效益,降低生产成本；全产业链把控产品质量,打造品牌</a:t>
            </a:r>
            <a:r>
              <a:rPr lang="en-US" altLang="zh-CN" sz="2000" b="1" i="0">
                <a:solidFill>
                  <a:srgbClr val="00B050"/>
                </a:solidFill>
                <a:latin typeface="微软雅黑" pitchFamily="34" charset="0"/>
                <a:ea typeface="微软雅黑" pitchFamily="34" charset="-122"/>
                <a:cs typeface="微软雅黑" pitchFamily="34" charset="-120"/>
              </a:rPr>
              <a:t>,提高声</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誉</a:t>
            </a:r>
            <a:r>
              <a:rPr lang="en-US" altLang="zh-CN" sz="2000" b="1" i="0" dirty="0">
                <a:solidFill>
                  <a:srgbClr val="00B050"/>
                </a:solidFill>
                <a:latin typeface="微软雅黑" pitchFamily="34" charset="0"/>
                <a:ea typeface="微软雅黑" pitchFamily="34" charset="-122"/>
                <a:cs typeface="微软雅黑" pitchFamily="34" charset="-120"/>
              </a:rPr>
              <a:t>；生产自主可控,受原材料、零部件供应企业波动影响小；实现上下游资源联动</a:t>
            </a:r>
            <a:r>
              <a:rPr lang="en-US" altLang="zh-CN" sz="2000" b="1" i="0">
                <a:solidFill>
                  <a:srgbClr val="00B050"/>
                </a:solidFill>
                <a:latin typeface="微软雅黑" pitchFamily="34" charset="0"/>
                <a:ea typeface="微软雅黑" pitchFamily="34" charset="-122"/>
                <a:cs typeface="微软雅黑" pitchFamily="34" charset="-120"/>
              </a:rPr>
              <a:t>,及时获得经销</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商和用户信息反馈</a:t>
            </a:r>
            <a:r>
              <a:rPr lang="en-US" altLang="zh-CN" sz="2000" b="1" i="0" dirty="0">
                <a:solidFill>
                  <a:srgbClr val="00B050"/>
                </a:solidFill>
                <a:latin typeface="微软雅黑" pitchFamily="34" charset="0"/>
                <a:ea typeface="微软雅黑" pitchFamily="34" charset="-122"/>
                <a:cs typeface="微软雅黑" pitchFamily="34" charset="-120"/>
              </a:rPr>
              <a:t>,满足市场个性化需求,产品竞争力强。（6分）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5.xml><?xml version="1.0" encoding="utf-8"?>
<p:sld xmlns:a="http://schemas.openxmlformats.org/drawingml/2006/main" xmlns:r="http://schemas.openxmlformats.org/officeDocument/2006/relationships" xmlns:p="http://schemas.openxmlformats.org/presentationml/2006/main">
  <p:cSld name="Slide 53&amp;si=53">
    <p:spTree>
      <p:nvGrpSpPr>
        <p:cNvPr id="1" name=""/>
        <p:cNvGrpSpPr/>
        <p:nvPr/>
      </p:nvGrpSpPr>
      <p:grpSpPr>
        <a:xfrm>
          <a:off x="0" y="0"/>
          <a:ext cx="0" cy="0"/>
          <a:chOff x="0" y="0"/>
          <a:chExt cx="0" cy="0"/>
        </a:xfrm>
      </p:grpSpPr>
      <p:sp>
        <p:nvSpPr>
          <p:cNvPr id="2" name="QO_5_AS.65_1#e5b7f46bb?vop=1&amp;pid=a44e29a98&amp;color=0,0,0&amp;vtp=1&amp;bt=1&amp;bbb=1&amp;hb=1"/>
          <p:cNvSpPr/>
          <p:nvPr/>
        </p:nvSpPr>
        <p:spPr>
          <a:xfrm>
            <a:off x="722376" y="1005840"/>
            <a:ext cx="10753344" cy="2745066"/>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err="1">
                <a:solidFill>
                  <a:srgbClr val="000000"/>
                </a:solidFill>
                <a:latin typeface="微软雅黑" pitchFamily="34" charset="0"/>
                <a:ea typeface="微软雅黑" pitchFamily="34" charset="-122"/>
                <a:cs typeface="微软雅黑" pitchFamily="34" charset="-120"/>
              </a:rPr>
              <a:t>本题考查发展完整产业链生产的意义。A公司全面打通上下游资源的好处表现在成本优势</a:t>
            </a:r>
            <a:r>
              <a:rPr lang="en-US" altLang="zh-CN" sz="2000" b="0" i="0" dirty="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dirty="0" err="1">
                <a:solidFill>
                  <a:srgbClr val="000000"/>
                </a:solidFill>
                <a:latin typeface="微软雅黑" pitchFamily="34" charset="0"/>
                <a:ea typeface="微软雅黑" pitchFamily="34" charset="-122"/>
                <a:cs typeface="微软雅黑" pitchFamily="34" charset="-120"/>
              </a:rPr>
              <a:t>品牌优势、</a:t>
            </a:r>
            <a:r>
              <a:rPr lang="en-US" altLang="zh-CN" sz="2000" b="0" i="0" dirty="0" err="1" smtClean="0">
                <a:solidFill>
                  <a:srgbClr val="000000"/>
                </a:solidFill>
                <a:latin typeface="微软雅黑" pitchFamily="34" charset="0"/>
                <a:ea typeface="微软雅黑" pitchFamily="34" charset="-122"/>
                <a:cs typeface="微软雅黑" pitchFamily="34" charset="-120"/>
              </a:rPr>
              <a:t>技术优势</a:t>
            </a:r>
            <a:r>
              <a:rPr lang="en-US" altLang="zh-CN" sz="2000" b="0" i="0" dirty="0" err="1">
                <a:solidFill>
                  <a:srgbClr val="000000"/>
                </a:solidFill>
                <a:latin typeface="微软雅黑" pitchFamily="34" charset="0"/>
                <a:ea typeface="微软雅黑" pitchFamily="34" charset="-122"/>
                <a:cs typeface="微软雅黑" pitchFamily="34" charset="-120"/>
              </a:rPr>
              <a:t>、市场优势等。成本优势方面,A公司联合上下游企业,形成规模效益,</a:t>
            </a:r>
            <a:r>
              <a:rPr lang="en-US" altLang="zh-CN" sz="2000" b="0" i="0" dirty="0" err="1" smtClean="0">
                <a:solidFill>
                  <a:srgbClr val="000000"/>
                </a:solidFill>
                <a:latin typeface="微软雅黑" pitchFamily="34" charset="0"/>
                <a:ea typeface="微软雅黑" pitchFamily="34" charset="-122"/>
                <a:cs typeface="微软雅黑" pitchFamily="34" charset="-120"/>
              </a:rPr>
              <a:t>从而降低</a:t>
            </a:r>
            <a:endParaRPr lang="en-US" altLang="zh-CN" sz="2000" b="0" i="0" dirty="0" smtClean="0">
              <a:solidFill>
                <a:srgbClr val="000000"/>
              </a:solidFill>
              <a:latin typeface="微软雅黑" pitchFamily="34" charset="0"/>
              <a:ea typeface="微软雅黑" pitchFamily="34" charset="-122"/>
              <a:cs typeface="微软雅黑" pitchFamily="34" charset="-120"/>
            </a:endParaRPr>
          </a:p>
          <a:p>
            <a:pPr latinLnBrk="1">
              <a:lnSpc>
                <a:spcPts val="3600"/>
              </a:lnSpc>
            </a:pPr>
            <a:r>
              <a:rPr lang="en-US" altLang="zh-CN" sz="2000" b="0" i="0" dirty="0" err="1" smtClean="0">
                <a:solidFill>
                  <a:srgbClr val="000000"/>
                </a:solidFill>
                <a:latin typeface="微软雅黑" pitchFamily="34" charset="0"/>
                <a:ea typeface="微软雅黑" pitchFamily="34" charset="-122"/>
                <a:cs typeface="微软雅黑" pitchFamily="34" charset="-120"/>
              </a:rPr>
              <a:t>生产成本；品牌优势方面</a:t>
            </a:r>
            <a:r>
              <a:rPr lang="en-US" altLang="zh-CN" sz="2000" b="0" i="0" dirty="0" err="1">
                <a:solidFill>
                  <a:srgbClr val="000000"/>
                </a:solidFill>
                <a:latin typeface="微软雅黑" pitchFamily="34" charset="0"/>
                <a:ea typeface="微软雅黑" pitchFamily="34" charset="-122"/>
                <a:cs typeface="微软雅黑" pitchFamily="34" charset="-120"/>
              </a:rPr>
              <a:t>,A公司全产业链把控产品质量,打造品牌,从而提高了品牌声誉；</a:t>
            </a:r>
            <a:r>
              <a:rPr lang="en-US" altLang="zh-CN" sz="2000" b="0" i="0" dirty="0" err="1" smtClean="0">
                <a:solidFill>
                  <a:srgbClr val="000000"/>
                </a:solidFill>
                <a:latin typeface="微软雅黑" pitchFamily="34" charset="0"/>
                <a:ea typeface="微软雅黑" pitchFamily="34" charset="-122"/>
                <a:cs typeface="微软雅黑" pitchFamily="34" charset="-120"/>
              </a:rPr>
              <a:t>技术优势</a:t>
            </a:r>
            <a:endParaRPr lang="en-US" altLang="zh-CN" sz="2000" b="0" i="0" dirty="0" smtClean="0">
              <a:solidFill>
                <a:srgbClr val="000000"/>
              </a:solidFill>
              <a:latin typeface="微软雅黑" pitchFamily="34" charset="0"/>
              <a:ea typeface="微软雅黑" pitchFamily="34" charset="-122"/>
              <a:cs typeface="微软雅黑" pitchFamily="34" charset="-120"/>
            </a:endParaRPr>
          </a:p>
          <a:p>
            <a:pPr latinLnBrk="1">
              <a:lnSpc>
                <a:spcPts val="3600"/>
              </a:lnSpc>
            </a:pPr>
            <a:r>
              <a:rPr lang="en-US" altLang="zh-CN" sz="2000" b="0" i="0" dirty="0" err="1" smtClean="0">
                <a:solidFill>
                  <a:srgbClr val="000000"/>
                </a:solidFill>
                <a:latin typeface="微软雅黑" pitchFamily="34" charset="0"/>
                <a:ea typeface="微软雅黑" pitchFamily="34" charset="-122"/>
                <a:cs typeface="微软雅黑" pitchFamily="34" charset="-120"/>
              </a:rPr>
              <a:t>方面</a:t>
            </a:r>
            <a:r>
              <a:rPr lang="en-US" altLang="zh-CN" sz="2000" b="0" i="0" dirty="0" err="1">
                <a:solidFill>
                  <a:srgbClr val="000000"/>
                </a:solidFill>
                <a:latin typeface="微软雅黑" pitchFamily="34" charset="0"/>
                <a:ea typeface="微软雅黑" pitchFamily="34" charset="-122"/>
                <a:cs typeface="微软雅黑" pitchFamily="34" charset="-120"/>
              </a:rPr>
              <a:t>,A</a:t>
            </a:r>
            <a:r>
              <a:rPr lang="en-US" altLang="zh-CN" sz="2000" b="0" i="0" dirty="0" err="1" smtClean="0">
                <a:solidFill>
                  <a:srgbClr val="000000"/>
                </a:solidFill>
                <a:latin typeface="微软雅黑" pitchFamily="34" charset="0"/>
                <a:ea typeface="微软雅黑" pitchFamily="34" charset="-122"/>
                <a:cs typeface="微软雅黑" pitchFamily="34" charset="-120"/>
              </a:rPr>
              <a:t>公司掌握产品设计研发等核心技术</a:t>
            </a:r>
            <a:r>
              <a:rPr lang="en-US" altLang="zh-CN" sz="2000" b="0" i="0" dirty="0" err="1">
                <a:solidFill>
                  <a:srgbClr val="000000"/>
                </a:solidFill>
                <a:latin typeface="微软雅黑" pitchFamily="34" charset="0"/>
                <a:ea typeface="微软雅黑" pitchFamily="34" charset="-122"/>
                <a:cs typeface="微软雅黑" pitchFamily="34" charset="-120"/>
              </a:rPr>
              <a:t>,并且实现了自主可控的产业链布局,受原材料、</a:t>
            </a:r>
            <a:r>
              <a:rPr lang="en-US" altLang="zh-CN" sz="2000" b="0" i="0" dirty="0" err="1" smtClean="0">
                <a:solidFill>
                  <a:srgbClr val="000000"/>
                </a:solidFill>
                <a:latin typeface="微软雅黑" pitchFamily="34" charset="0"/>
                <a:ea typeface="微软雅黑" pitchFamily="34" charset="-122"/>
                <a:cs typeface="微软雅黑" pitchFamily="34" charset="-120"/>
              </a:rPr>
              <a:t>零部件等</a:t>
            </a:r>
            <a:endParaRPr lang="en-US" altLang="zh-CN" sz="2000" b="0" i="0" dirty="0" smtClean="0">
              <a:solidFill>
                <a:srgbClr val="000000"/>
              </a:solidFill>
              <a:latin typeface="微软雅黑" pitchFamily="34" charset="0"/>
              <a:ea typeface="微软雅黑" pitchFamily="34" charset="-122"/>
              <a:cs typeface="微软雅黑" pitchFamily="34" charset="-120"/>
            </a:endParaRPr>
          </a:p>
          <a:p>
            <a:pPr latinLnBrk="1">
              <a:lnSpc>
                <a:spcPts val="3600"/>
              </a:lnSpc>
            </a:pPr>
            <a:r>
              <a:rPr lang="en-US" altLang="zh-CN" sz="2000" b="0" i="0" dirty="0" err="1" smtClean="0">
                <a:solidFill>
                  <a:srgbClr val="000000"/>
                </a:solidFill>
                <a:latin typeface="微软雅黑" pitchFamily="34" charset="0"/>
                <a:ea typeface="微软雅黑" pitchFamily="34" charset="-122"/>
                <a:cs typeface="微软雅黑" pitchFamily="34" charset="-120"/>
              </a:rPr>
              <a:t>供应企业波动影响小</a:t>
            </a:r>
            <a:r>
              <a:rPr lang="en-US" altLang="zh-CN" sz="2000" b="0" i="0" dirty="0" err="1">
                <a:solidFill>
                  <a:srgbClr val="000000"/>
                </a:solidFill>
                <a:latin typeface="微软雅黑" pitchFamily="34" charset="0"/>
                <a:ea typeface="微软雅黑" pitchFamily="34" charset="-122"/>
                <a:cs typeface="微软雅黑" pitchFamily="34" charset="-120"/>
              </a:rPr>
              <a:t>；市场优势方面,A公司实现上下游资源联动,</a:t>
            </a:r>
            <a:r>
              <a:rPr lang="en-US" altLang="zh-CN" sz="2000" b="0" i="0" dirty="0" err="1" smtClean="0">
                <a:solidFill>
                  <a:srgbClr val="000000"/>
                </a:solidFill>
                <a:latin typeface="微软雅黑" pitchFamily="34" charset="0"/>
                <a:ea typeface="微软雅黑" pitchFamily="34" charset="-122"/>
                <a:cs typeface="微软雅黑" pitchFamily="34" charset="-120"/>
              </a:rPr>
              <a:t>可以及时获得市场的信息反馈并</a:t>
            </a:r>
            <a:endParaRPr lang="en-US" altLang="zh-CN" sz="2000" b="0" i="0" dirty="0" smtClean="0">
              <a:solidFill>
                <a:srgbClr val="000000"/>
              </a:solidFill>
              <a:latin typeface="微软雅黑" pitchFamily="34" charset="0"/>
              <a:ea typeface="微软雅黑" pitchFamily="34" charset="-122"/>
              <a:cs typeface="微软雅黑" pitchFamily="34" charset="-120"/>
            </a:endParaRPr>
          </a:p>
          <a:p>
            <a:pPr latinLnBrk="1">
              <a:lnSpc>
                <a:spcPts val="3600"/>
              </a:lnSpc>
            </a:pPr>
            <a:r>
              <a:rPr lang="en-US" altLang="zh-CN" sz="2000" b="0" i="0" dirty="0" err="1" smtClean="0">
                <a:solidFill>
                  <a:srgbClr val="000000"/>
                </a:solidFill>
                <a:latin typeface="微软雅黑" pitchFamily="34" charset="0"/>
                <a:ea typeface="微软雅黑" pitchFamily="34" charset="-122"/>
                <a:cs typeface="微软雅黑" pitchFamily="34" charset="-120"/>
              </a:rPr>
              <a:t>做出调整</a:t>
            </a:r>
            <a:r>
              <a:rPr lang="en-US" altLang="zh-CN" sz="2000" b="0" i="0" dirty="0" err="1">
                <a:solidFill>
                  <a:srgbClr val="000000"/>
                </a:solidFill>
                <a:latin typeface="微软雅黑" pitchFamily="34" charset="0"/>
                <a:ea typeface="微软雅黑" pitchFamily="34" charset="-122"/>
                <a:cs typeface="微软雅黑" pitchFamily="34" charset="-120"/>
              </a:rPr>
              <a:t>,满足市场个性化需求,从而提高产品竞争力</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6.xml><?xml version="1.0" encoding="utf-8"?>
<p:sld xmlns:a="http://schemas.openxmlformats.org/drawingml/2006/main" xmlns:r="http://schemas.openxmlformats.org/officeDocument/2006/relationships" xmlns:p="http://schemas.openxmlformats.org/presentationml/2006/main">
  <p:cSld name="Slide 54&amp;si=54">
    <p:spTree>
      <p:nvGrpSpPr>
        <p:cNvPr id="1" name=""/>
        <p:cNvGrpSpPr/>
        <p:nvPr/>
      </p:nvGrpSpPr>
      <p:grpSpPr>
        <a:xfrm>
          <a:off x="0" y="0"/>
          <a:ext cx="0" cy="0"/>
          <a:chOff x="0" y="0"/>
          <a:chExt cx="0" cy="0"/>
        </a:xfrm>
      </p:grpSpPr>
      <p:sp>
        <p:nvSpPr>
          <p:cNvPr id="2" name="QO_5_BD.66_1#d6f9e553f?pid=a44e29a98&amp;color=0,0,0&amp;vtp=1&amp;bt=1&amp;bbb=1"/>
          <p:cNvSpPr/>
          <p:nvPr/>
        </p:nvSpPr>
        <p:spPr>
          <a:xfrm>
            <a:off x="722376" y="100584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（2）简述A公司向高端化、智能化、绿色化转型的做法。（6分）</a:t>
            </a:r>
            <a:endParaRPr lang="en-US" altLang="zh-CN" sz="2000" dirty="0"/>
          </a:p>
        </p:txBody>
      </p:sp>
      <p:sp>
        <p:nvSpPr>
          <p:cNvPr id="3" name="QO_5_AN.67_1#d6f9e553f?vop=1&amp;pid=a44e29a98&amp;color=0,0,0&amp;vtp=1&amp;bbb=1&amp;hb=1"/>
          <p:cNvSpPr/>
          <p:nvPr/>
        </p:nvSpPr>
        <p:spPr>
          <a:xfrm>
            <a:off x="722376" y="1469009"/>
            <a:ext cx="10753344" cy="13134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开发高端智能化车型,攻克关键核心技术;坚持“EV（纯电动）+ICV（智能网联）”</a:t>
            </a:r>
            <a:r>
              <a:rPr lang="en-US" altLang="zh-CN" sz="2000" b="1" i="0">
                <a:solidFill>
                  <a:srgbClr val="00B050"/>
                </a:solidFill>
                <a:latin typeface="微软雅黑" pitchFamily="34" charset="0"/>
                <a:ea typeface="微软雅黑" pitchFamily="34" charset="-122"/>
                <a:cs typeface="微软雅黑" pitchFamily="34" charset="-120"/>
              </a:rPr>
              <a:t>路线,</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遥控”工厂定制化生产汽车,推动生产过程智能化;利用太阳能等新能源,采取降碳技术</a:t>
            </a:r>
            <a:r>
              <a:rPr lang="en-US" altLang="zh-CN" sz="2000" b="1" i="0">
                <a:solidFill>
                  <a:srgbClr val="00B050"/>
                </a:solidFill>
                <a:latin typeface="微软雅黑" pitchFamily="34" charset="0"/>
                <a:ea typeface="微软雅黑" pitchFamily="34" charset="-122"/>
                <a:cs typeface="微软雅黑" pitchFamily="34" charset="-120"/>
              </a:rPr>
              <a:t>,减少碳排</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放</a:t>
            </a:r>
            <a:r>
              <a:rPr lang="en-US" altLang="zh-CN" sz="2000" b="1" i="0" dirty="0">
                <a:solidFill>
                  <a:srgbClr val="00B050"/>
                </a:solidFill>
                <a:latin typeface="微软雅黑" pitchFamily="34" charset="0"/>
                <a:ea typeface="微软雅黑" pitchFamily="34" charset="-122"/>
                <a:cs typeface="微软雅黑" pitchFamily="34" charset="-120"/>
              </a:rPr>
              <a:t>,持续推进绿色化转型。（6分）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7.xml><?xml version="1.0" encoding="utf-8"?>
<p:sld xmlns:a="http://schemas.openxmlformats.org/drawingml/2006/main" xmlns:r="http://schemas.openxmlformats.org/officeDocument/2006/relationships" xmlns:p="http://schemas.openxmlformats.org/presentationml/2006/main">
  <p:cSld name="Slide 55&amp;si=55">
    <p:spTree>
      <p:nvGrpSpPr>
        <p:cNvPr id="1" name=""/>
        <p:cNvGrpSpPr/>
        <p:nvPr/>
      </p:nvGrpSpPr>
      <p:grpSpPr>
        <a:xfrm>
          <a:off x="0" y="0"/>
          <a:ext cx="0" cy="0"/>
          <a:chOff x="0" y="0"/>
          <a:chExt cx="0" cy="0"/>
        </a:xfrm>
      </p:grpSpPr>
      <p:sp>
        <p:nvSpPr>
          <p:cNvPr id="2" name="QO_5_AS.68_1#d6f9e553f?vop=1&amp;pid=a44e29a98&amp;color=0,0,0&amp;vtp=1&amp;bt=1&amp;bbb=1"/>
          <p:cNvSpPr/>
          <p:nvPr/>
        </p:nvSpPr>
        <p:spPr>
          <a:xfrm>
            <a:off x="722376" y="1005840"/>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本题考查产业发展的途径。具体分析如下。</a:t>
            </a:r>
            <a:endParaRPr lang="en-US" altLang="zh-CN" sz="2200" dirty="0"/>
          </a:p>
        </p:txBody>
      </p:sp>
      <p:graphicFrame>
        <p:nvGraphicFramePr>
          <p:cNvPr id="56" name="QO_5_AS.68_2#d6f9e553f?colgroup=7,16,15&amp;vop=1&amp;pid=a44e29a98&amp;color=0,0,0&amp;vtp=1&amp;bbb=1&amp;hb=1"/>
          <p:cNvGraphicFramePr>
            <a:graphicFrameLocks noGrp="1"/>
          </p:cNvGraphicFramePr>
          <p:nvPr>
            <p:extLst>
              <p:ext uri="{D42A27DB-BD31-4B8C-83A1-F6EECF244321}">
                <p14:modId xmlns:p14="http://schemas.microsoft.com/office/powerpoint/2010/main" val="2754046981"/>
              </p:ext>
            </p:extLst>
          </p:nvPr>
        </p:nvGraphicFramePr>
        <p:xfrm>
          <a:off x="722376" y="1579753"/>
          <a:ext cx="10716768" cy="3771646"/>
        </p:xfrm>
        <a:graphic>
          <a:graphicData uri="http://schemas.openxmlformats.org/drawingml/2006/table">
            <a:tbl>
              <a:tblPr/>
              <a:tblGrid>
                <a:gridCol w="2039112">
                  <a:extLst>
                    <a:ext uri="{9D8B030D-6E8A-4147-A177-3AD203B41FA5}">
                      <a16:colId xmlns:a16="http://schemas.microsoft.com/office/drawing/2014/main" val="20000"/>
                    </a:ext>
                  </a:extLst>
                </a:gridCol>
                <a:gridCol w="4425696">
                  <a:extLst>
                    <a:ext uri="{9D8B030D-6E8A-4147-A177-3AD203B41FA5}">
                      <a16:colId xmlns:a16="http://schemas.microsoft.com/office/drawing/2014/main" val="20001"/>
                    </a:ext>
                  </a:extLst>
                </a:gridCol>
                <a:gridCol w="4251960">
                  <a:extLst>
                    <a:ext uri="{9D8B030D-6E8A-4147-A177-3AD203B41FA5}">
                      <a16:colId xmlns:a16="http://schemas.microsoft.com/office/drawing/2014/main" val="20002"/>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A公司转型方向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材料信息提取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材料信息分析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rowSpan="3">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高端化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加大研发力度,开发高端产品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3">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加强技术创新和研发投入</a:t>
                      </a:r>
                      <a:r>
                        <a:rPr lang="en-US" altLang="zh-CN" sz="2000" b="0" i="0">
                          <a:solidFill>
                            <a:srgbClr val="000000"/>
                          </a:solidFill>
                          <a:latin typeface="微软雅黑" pitchFamily="34" charset="0"/>
                          <a:ea typeface="微软雅黑" pitchFamily="34" charset="-122"/>
                          <a:cs typeface="微软雅黑" pitchFamily="34" charset="-120"/>
                        </a:rPr>
                        <a:t>,提升企业</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自主创新能力</a:t>
                      </a:r>
                      <a:r>
                        <a:rPr lang="en-US" altLang="zh-CN" sz="2000" b="0" i="0" dirty="0">
                          <a:solidFill>
                            <a:srgbClr val="000000"/>
                          </a:solidFill>
                          <a:latin typeface="微软雅黑" pitchFamily="34" charset="0"/>
                          <a:ea typeface="微软雅黑" pitchFamily="34" charset="-122"/>
                          <a:cs typeface="微软雅黑" pitchFamily="34" charset="-120"/>
                        </a:rPr>
                        <a:t>,攻克关键核心技术</a:t>
                      </a:r>
                      <a:r>
                        <a:rPr lang="en-US" altLang="zh-CN" sz="2000" b="0" i="0">
                          <a:solidFill>
                            <a:srgbClr val="000000"/>
                          </a:solidFill>
                          <a:latin typeface="微软雅黑" pitchFamily="34" charset="0"/>
                          <a:ea typeface="微软雅黑" pitchFamily="34" charset="-122"/>
                          <a:cs typeface="微软雅黑" pitchFamily="34" charset="-120"/>
                        </a:rPr>
                        <a:t>,开</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发高端智能化车型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vMerge="1">
                  <a:txBody>
                    <a:bodyPr/>
                    <a:lstStyle/>
                    <a:p>
                      <a:endParaRPr lang="zh-CN"/>
                    </a:p>
                  </a:txBody>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市场反馈→研发新品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xBody>
                    <a:bodyPr/>
                    <a:lstStyle/>
                    <a:p>
                      <a:endParaRPr lang="zh-CN"/>
                    </a:p>
                  </a:txBody>
                  <a:tcPr/>
                </a:tc>
                <a:extLst>
                  <a:ext uri="{0D108BD9-81ED-4DB2-BD59-A6C34878D82A}">
                    <a16:rowId xmlns:a16="http://schemas.microsoft.com/office/drawing/2014/main" val="10002"/>
                  </a:ext>
                </a:extLst>
              </a:tr>
              <a:tr h="426339">
                <a:tc vMerge="1">
                  <a:txBody>
                    <a:bodyPr/>
                    <a:lstStyle/>
                    <a:p>
                      <a:endParaRPr lang="zh-CN"/>
                    </a:p>
                  </a:txBody>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“遥控”工厂定制化生产汽车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xBody>
                    <a:bodyPr/>
                    <a:lstStyle/>
                    <a:p>
                      <a:endParaRPr lang="zh-CN"/>
                    </a:p>
                  </a:txBody>
                  <a:tcPr/>
                </a:tc>
                <a:extLst>
                  <a:ext uri="{0D108BD9-81ED-4DB2-BD59-A6C34878D82A}">
                    <a16:rowId xmlns:a16="http://schemas.microsoft.com/office/drawing/2014/main" val="10003"/>
                  </a:ext>
                </a:extLst>
              </a:tr>
              <a:tr h="822579">
                <a:tc rowSpan="2">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智能化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坚持“EV（纯电动</a:t>
                      </a:r>
                      <a:r>
                        <a:rPr lang="en-US" altLang="zh-CN" sz="2000" b="0" i="0">
                          <a:solidFill>
                            <a:srgbClr val="000000"/>
                          </a:solidFill>
                          <a:latin typeface="微软雅黑" pitchFamily="34" charset="0"/>
                          <a:ea typeface="微软雅黑" pitchFamily="34" charset="-122"/>
                          <a:cs typeface="微软雅黑" pitchFamily="34" charset="-120"/>
                        </a:rPr>
                        <a:t>）+ICV</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智能网联）”路线</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使用智能网联技术,改善用户体验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426339">
                <a:tc vMerge="1">
                  <a:txBody>
                    <a:bodyPr/>
                    <a:lstStyle/>
                    <a:p>
                      <a:endParaRPr lang="zh-CN"/>
                    </a:p>
                  </a:txBody>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“遥控”工厂定制化生产汽车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推动生产过程智能化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绿色化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能耗持续降低,耗电量的</a:t>
                      </a:r>
                      <a:r>
                        <a:rPr lang="en-US" altLang="zh-CN" sz="2000" b="0" i="0">
                          <a:solidFill>
                            <a:srgbClr val="000000"/>
                          </a:solidFill>
                          <a:latin typeface="微软雅黑" pitchFamily="34" charset="0"/>
                          <a:ea typeface="微软雅黑" pitchFamily="34" charset="-122"/>
                          <a:cs typeface="微软雅黑" pitchFamily="34" charset="-120"/>
                        </a:rPr>
                        <a:t>1/4来自工厂太</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阳能屋顶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利用太阳能等新能源,</a:t>
                      </a:r>
                      <a:r>
                        <a:rPr lang="en-US" altLang="zh-CN" sz="2000" b="0" i="0">
                          <a:solidFill>
                            <a:srgbClr val="000000"/>
                          </a:solidFill>
                          <a:latin typeface="微软雅黑" pitchFamily="34" charset="0"/>
                          <a:ea typeface="微软雅黑" pitchFamily="34" charset="-122"/>
                          <a:cs typeface="微软雅黑" pitchFamily="34" charset="-120"/>
                        </a:rPr>
                        <a:t>采取降碳技术,</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减少碳排放</a:t>
                      </a:r>
                      <a:r>
                        <a:rPr lang="en-US" altLang="zh-CN" sz="2000" b="0" i="0" dirty="0">
                          <a:solidFill>
                            <a:srgbClr val="000000"/>
                          </a:solidFill>
                          <a:latin typeface="微软雅黑" pitchFamily="34" charset="0"/>
                          <a:ea typeface="微软雅黑" pitchFamily="34" charset="-122"/>
                          <a:cs typeface="微软雅黑" pitchFamily="34" charset="-120"/>
                        </a:rPr>
                        <a:t>,推进产业绿色化转型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fade">
                                      <p:cBhvr>
                                        <p:cTn id="13"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8.xml><?xml version="1.0" encoding="utf-8"?>
<p:sld xmlns:a="http://schemas.openxmlformats.org/drawingml/2006/main" xmlns:r="http://schemas.openxmlformats.org/officeDocument/2006/relationships" xmlns:p="http://schemas.openxmlformats.org/presentationml/2006/main">
  <p:cSld name="Slide 56&amp;si=56">
    <p:spTree>
      <p:nvGrpSpPr>
        <p:cNvPr id="1" name=""/>
        <p:cNvGrpSpPr/>
        <p:nvPr/>
      </p:nvGrpSpPr>
      <p:grpSpPr>
        <a:xfrm>
          <a:off x="0" y="0"/>
          <a:ext cx="0" cy="0"/>
          <a:chOff x="0" y="0"/>
          <a:chExt cx="0" cy="0"/>
        </a:xfrm>
      </p:grpSpPr>
      <p:sp>
        <p:nvSpPr>
          <p:cNvPr id="2" name="QO_5_BD.69_1#d37fef486?pid=a44e29a98&amp;color=0,0,0&amp;vtp=1&amp;bt=1&amp;bbb=1"/>
          <p:cNvSpPr/>
          <p:nvPr/>
        </p:nvSpPr>
        <p:spPr>
          <a:xfrm>
            <a:off x="722376" y="100584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（3）提出促进新能源汽车下乡的措施。（6分）</a:t>
            </a:r>
            <a:endParaRPr lang="en-US" altLang="zh-CN" sz="2000" dirty="0"/>
          </a:p>
        </p:txBody>
      </p:sp>
      <p:sp>
        <p:nvSpPr>
          <p:cNvPr id="3" name="QO_5_AN.70_1#d37fef486?vop=1&amp;pid=a44e29a98&amp;color=0,0,0&amp;vtp=1&amp;bbb=1&amp;hb=1"/>
          <p:cNvSpPr/>
          <p:nvPr/>
        </p:nvSpPr>
        <p:spPr>
          <a:xfrm>
            <a:off x="722376" y="1469009"/>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制定相关支持政策;加强新能源汽车消费的宣传和引导;完善乡村充电站（桩）</a:t>
            </a:r>
            <a:r>
              <a:rPr lang="en-US" altLang="zh-CN" sz="2000" b="1" i="0">
                <a:solidFill>
                  <a:srgbClr val="00B050"/>
                </a:solidFill>
                <a:latin typeface="微软雅黑" pitchFamily="34" charset="0"/>
                <a:ea typeface="微软雅黑" pitchFamily="34" charset="-122"/>
                <a:cs typeface="微软雅黑" pitchFamily="34" charset="-120"/>
              </a:rPr>
              <a:t>等基础设施;</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培养新能源汽车维修保养人才</a:t>
            </a:r>
            <a:r>
              <a:rPr lang="en-US" altLang="zh-CN" sz="2000" b="1" i="0" dirty="0">
                <a:solidFill>
                  <a:srgbClr val="00B050"/>
                </a:solidFill>
                <a:latin typeface="微软雅黑" pitchFamily="34" charset="0"/>
                <a:ea typeface="微软雅黑" pitchFamily="34" charset="-122"/>
                <a:cs typeface="微软雅黑" pitchFamily="34" charset="-120"/>
              </a:rPr>
              <a:t>,增加维修点;给予保险、金融等优惠措施。（6分）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9.xml><?xml version="1.0" encoding="utf-8"?>
<p:sld xmlns:a="http://schemas.openxmlformats.org/drawingml/2006/main" xmlns:r="http://schemas.openxmlformats.org/officeDocument/2006/relationships" xmlns:p="http://schemas.openxmlformats.org/presentationml/2006/main">
  <p:cSld name="Slide 57&amp;si=57">
    <p:spTree>
      <p:nvGrpSpPr>
        <p:cNvPr id="1" name=""/>
        <p:cNvGrpSpPr/>
        <p:nvPr/>
      </p:nvGrpSpPr>
      <p:grpSpPr>
        <a:xfrm>
          <a:off x="0" y="0"/>
          <a:ext cx="0" cy="0"/>
          <a:chOff x="0" y="0"/>
          <a:chExt cx="0" cy="0"/>
        </a:xfrm>
      </p:grpSpPr>
      <p:sp>
        <p:nvSpPr>
          <p:cNvPr id="2" name="QO_5_AS.71_1#d37fef486?vop=1&amp;pid=a44e29a98&amp;color=0,0,0&amp;vtp=1&amp;bt=1&amp;bbb=1&amp;hb=1"/>
          <p:cNvSpPr/>
          <p:nvPr/>
        </p:nvSpPr>
        <p:spPr>
          <a:xfrm>
            <a:off x="722376" y="100584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本题考查促进新能源汽车下乡的措施。与城市相比,乡村对新能源汽车的认识存在不足</a:t>
            </a:r>
            <a:r>
              <a:rPr lang="en-US" altLang="zh-CN" sz="2000" b="0" i="0">
                <a:solidFill>
                  <a:srgbClr val="000000"/>
                </a:solidFill>
                <a:latin typeface="微软雅黑" pitchFamily="34" charset="0"/>
                <a:ea typeface="微软雅黑" pitchFamily="34" charset="-122"/>
                <a:cs typeface="微软雅黑" pitchFamily="34" charset="-120"/>
              </a:rPr>
              <a:t>,乡村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的基础设施</a:t>
            </a:r>
            <a:r>
              <a:rPr lang="en-US" altLang="zh-CN" sz="2000" b="0" i="0" dirty="0">
                <a:solidFill>
                  <a:srgbClr val="000000"/>
                </a:solidFill>
                <a:latin typeface="微软雅黑" pitchFamily="34" charset="0"/>
                <a:ea typeface="微软雅黑" pitchFamily="34" charset="-122"/>
                <a:cs typeface="微软雅黑" pitchFamily="34" charset="-120"/>
              </a:rPr>
              <a:t>,特别是充电站（桩）建设不完善,新能源汽车的竞争力不强,居民购买意愿较低</a:t>
            </a:r>
            <a:r>
              <a:rPr lang="en-US" altLang="zh-CN" sz="2000" b="0" i="0">
                <a:solidFill>
                  <a:srgbClr val="000000"/>
                </a:solidFill>
                <a:latin typeface="微软雅黑" pitchFamily="34" charset="0"/>
                <a:ea typeface="微软雅黑" pitchFamily="34" charset="-122"/>
                <a:cs typeface="微软雅黑" pitchFamily="34" charset="-120"/>
              </a:rPr>
              <a:t>。因此</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为了促进新能源汽车下乡</a:t>
            </a:r>
            <a:r>
              <a:rPr lang="en-US" altLang="zh-CN" sz="2000" b="0" i="0" dirty="0">
                <a:solidFill>
                  <a:srgbClr val="000000"/>
                </a:solidFill>
                <a:latin typeface="微软雅黑" pitchFamily="34" charset="0"/>
                <a:ea typeface="微软雅黑" pitchFamily="34" charset="-122"/>
                <a:cs typeface="微软雅黑" pitchFamily="34" charset="-120"/>
              </a:rPr>
              <a:t>,可以从政策、宣传、基础设施、售后服务、购车优惠等方面入手。</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BD.5_1#b45ffc171?pid=16eafbad2&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在冷湖可能被限制发展的旅游项目是(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6_1#b45ffc171.bracket?pid=16eafbad2&amp;color=0,0,0&amp;vpa=2&amp;vtp=1"/>
          <p:cNvSpPr/>
          <p:nvPr/>
        </p:nvSpPr>
        <p:spPr>
          <a:xfrm>
            <a:off x="5197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5_2#b45ffc171.choices?pid=16eafbad2&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570529" algn="l"/>
                <a:tab pos="5356957" algn="l"/>
                <a:tab pos="81560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.灯光秀</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B.自然观光</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C.科普研学</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.天文摄影</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0.xml><?xml version="1.0" encoding="utf-8"?>
<p:sld xmlns:a="http://schemas.openxmlformats.org/drawingml/2006/main" xmlns:r="http://schemas.openxmlformats.org/officeDocument/2006/relationships" xmlns:p="http://schemas.openxmlformats.org/presentationml/2006/main">
  <p:cSld name="Slide 58&amp;si=58">
    <p:spTree>
      <p:nvGrpSpPr>
        <p:cNvPr id="1" name=""/>
        <p:cNvGrpSpPr/>
        <p:nvPr/>
      </p:nvGrpSpPr>
      <p:grpSpPr>
        <a:xfrm>
          <a:off x="0" y="0"/>
          <a:ext cx="0" cy="0"/>
          <a:chOff x="0" y="0"/>
          <a:chExt cx="0" cy="0"/>
        </a:xfrm>
      </p:grpSpPr>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AS.7_1#b45ffc171?vop=1&amp;pid=16eafbad2&amp;color=0,0,0&amp;vtp=1&amp;bt=1&amp;bbb=1&amp;hb=1"/>
          <p:cNvSpPr/>
          <p:nvPr/>
        </p:nvSpPr>
        <p:spPr>
          <a:xfrm>
            <a:off x="722376" y="100584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本题考查区域特征与产业发展。冷湖有世界级天文观测基地</a:t>
            </a:r>
            <a:r>
              <a:rPr lang="en-US" altLang="zh-CN" sz="2000" b="0" i="0">
                <a:solidFill>
                  <a:srgbClr val="000000"/>
                </a:solidFill>
                <a:latin typeface="微软雅黑" pitchFamily="34" charset="0"/>
                <a:ea typeface="微软雅黑" pitchFamily="34" charset="-122"/>
                <a:cs typeface="微软雅黑" pitchFamily="34" charset="-120"/>
              </a:rPr>
              <a:t>，进行天文观测需要较为黑暗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的环境</a:t>
            </a:r>
            <a:r>
              <a:rPr lang="en-US" altLang="zh-CN" sz="2000" b="0" i="0" dirty="0">
                <a:solidFill>
                  <a:srgbClr val="000000"/>
                </a:solidFill>
                <a:latin typeface="微软雅黑" pitchFamily="34" charset="0"/>
                <a:ea typeface="微软雅黑" pitchFamily="34" charset="-122"/>
                <a:cs typeface="微软雅黑" pitchFamily="34" charset="-120"/>
              </a:rPr>
              <a:t>，灯光秀会产生光污染，影响正常的天文观测活动，A正确</a:t>
            </a:r>
            <a:r>
              <a:rPr lang="en-US" altLang="zh-CN" sz="2000" b="0" i="0">
                <a:solidFill>
                  <a:srgbClr val="000000"/>
                </a:solidFill>
                <a:latin typeface="微软雅黑" pitchFamily="34" charset="0"/>
                <a:ea typeface="微软雅黑" pitchFamily="34" charset="-122"/>
                <a:cs typeface="微软雅黑" pitchFamily="34" charset="-120"/>
              </a:rPr>
              <a:t>；当地有独特自然景观可发展</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自然观光</a:t>
            </a:r>
            <a:r>
              <a:rPr lang="en-US" altLang="zh-CN" sz="2000" b="0" i="0" dirty="0">
                <a:solidFill>
                  <a:srgbClr val="000000"/>
                </a:solidFill>
                <a:latin typeface="微软雅黑" pitchFamily="34" charset="0"/>
                <a:ea typeface="微软雅黑" pitchFamily="34" charset="-122"/>
                <a:cs typeface="微软雅黑" pitchFamily="34" charset="-120"/>
              </a:rPr>
              <a:t>，B错误；当地有天文观测基地可开展科普研学，也适合进行天文摄影，C、D错误。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AS.7_2#b45ffc171?vop=1&amp;pid=16eafbad2&amp;color=0,0,0&amp;mp=1&amp;vtp=1&amp;bt=1&amp;bbb=1"/>
          <p:cNvSpPr/>
          <p:nvPr/>
        </p:nvSpPr>
        <p:spPr>
          <a:xfrm>
            <a:off x="722376" y="1005840"/>
            <a:ext cx="10753344" cy="27358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知识拓展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天文观测基地的区位条件</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1）远离灯光（光污染少）；</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2）高海拔、空气稀薄（大气透明度高）；</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3）视野开阔，无遮挡物；</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4）远离电磁干扰源（如基站、高压电线）；</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5）天气晴朗无云（无云层遮挡星光）。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2366</Words>
  <Application>Microsoft Office PowerPoint</Application>
  <PresentationFormat>宽屏</PresentationFormat>
  <Paragraphs>366</Paragraphs>
  <Slides>70</Slides>
  <Notes>57</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70</vt:i4>
      </vt:variant>
    </vt:vector>
  </HeadingPairs>
  <TitlesOfParts>
    <vt:vector size="83" baseType="lpstr">
      <vt:lpstr>KaiTi</vt:lpstr>
      <vt:lpstr>等线</vt:lpstr>
      <vt:lpstr>仿宋</vt:lpstr>
      <vt:lpstr>汉仪舒圆黑简体</vt:lpstr>
      <vt:lpstr>SimHei</vt:lpstr>
      <vt:lpstr>楷体</vt:lpstr>
      <vt:lpstr>SimSun</vt:lpstr>
      <vt:lpstr>微软雅黑</vt:lpstr>
      <vt:lpstr>Arial</vt:lpstr>
      <vt:lpstr>Calibri</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cp:lastModifiedBy>
  <cp:revision>3</cp:revision>
  <dcterms:created xsi:type="dcterms:W3CDTF">2025-08-05T03:19:20Z</dcterms:created>
  <dcterms:modified xsi:type="dcterms:W3CDTF">2025-08-05T03:26:42Z</dcterms:modified>
  <cp:category/>
  <cp:contentStatus/>
</cp:coreProperties>
</file>