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7"/>
  </p:notesMasterIdLst>
  <p:sldIdLst>
    <p:sldId id="256" r:id="rId2"/>
    <p:sldId id="257" r:id="rId3"/>
    <p:sldId id="258" r:id="rId4"/>
    <p:sldId id="336" r:id="rId5"/>
    <p:sldId id="259" r:id="rId6"/>
    <p:sldId id="260" r:id="rId7"/>
    <p:sldId id="261" r:id="rId8"/>
    <p:sldId id="337" r:id="rId9"/>
    <p:sldId id="262" r:id="rId10"/>
    <p:sldId id="263" r:id="rId11"/>
    <p:sldId id="264" r:id="rId12"/>
    <p:sldId id="265" r:id="rId13"/>
    <p:sldId id="338" r:id="rId14"/>
    <p:sldId id="266" r:id="rId15"/>
    <p:sldId id="267" r:id="rId16"/>
    <p:sldId id="339" r:id="rId17"/>
    <p:sldId id="268" r:id="rId18"/>
    <p:sldId id="269" r:id="rId19"/>
    <p:sldId id="270" r:id="rId20"/>
    <p:sldId id="340" r:id="rId21"/>
    <p:sldId id="271" r:id="rId22"/>
    <p:sldId id="272" r:id="rId23"/>
    <p:sldId id="341" r:id="rId24"/>
    <p:sldId id="273" r:id="rId25"/>
    <p:sldId id="274" r:id="rId26"/>
    <p:sldId id="275" r:id="rId27"/>
    <p:sldId id="342" r:id="rId28"/>
    <p:sldId id="276" r:id="rId29"/>
    <p:sldId id="277" r:id="rId30"/>
    <p:sldId id="343" r:id="rId31"/>
    <p:sldId id="278" r:id="rId32"/>
    <p:sldId id="279" r:id="rId33"/>
    <p:sldId id="280" r:id="rId34"/>
    <p:sldId id="281" r:id="rId35"/>
    <p:sldId id="344" r:id="rId36"/>
    <p:sldId id="282" r:id="rId37"/>
    <p:sldId id="283" r:id="rId38"/>
    <p:sldId id="345" r:id="rId39"/>
    <p:sldId id="284" r:id="rId40"/>
    <p:sldId id="285" r:id="rId41"/>
    <p:sldId id="286" r:id="rId42"/>
    <p:sldId id="346" r:id="rId43"/>
    <p:sldId id="287" r:id="rId44"/>
    <p:sldId id="288" r:id="rId45"/>
    <p:sldId id="347" r:id="rId46"/>
    <p:sldId id="289" r:id="rId47"/>
    <p:sldId id="290" r:id="rId48"/>
    <p:sldId id="291" r:id="rId49"/>
    <p:sldId id="348" r:id="rId50"/>
    <p:sldId id="292" r:id="rId51"/>
    <p:sldId id="293" r:id="rId52"/>
    <p:sldId id="349" r:id="rId53"/>
    <p:sldId id="294" r:id="rId54"/>
    <p:sldId id="295" r:id="rId55"/>
    <p:sldId id="296" r:id="rId56"/>
    <p:sldId id="297" r:id="rId57"/>
    <p:sldId id="350" r:id="rId58"/>
    <p:sldId id="298" r:id="rId59"/>
    <p:sldId id="299" r:id="rId60"/>
    <p:sldId id="300" r:id="rId61"/>
    <p:sldId id="351" r:id="rId62"/>
    <p:sldId id="301" r:id="rId63"/>
    <p:sldId id="302" r:id="rId64"/>
    <p:sldId id="303" r:id="rId65"/>
    <p:sldId id="352" r:id="rId66"/>
    <p:sldId id="304" r:id="rId67"/>
    <p:sldId id="306" r:id="rId68"/>
    <p:sldId id="353" r:id="rId69"/>
    <p:sldId id="307" r:id="rId70"/>
    <p:sldId id="308" r:id="rId71"/>
    <p:sldId id="354" r:id="rId72"/>
    <p:sldId id="309" r:id="rId73"/>
    <p:sldId id="311" r:id="rId74"/>
    <p:sldId id="355" r:id="rId75"/>
    <p:sldId id="312" r:id="rId76"/>
    <p:sldId id="313" r:id="rId77"/>
    <p:sldId id="356" r:id="rId78"/>
    <p:sldId id="314" r:id="rId79"/>
    <p:sldId id="315" r:id="rId80"/>
    <p:sldId id="357" r:id="rId81"/>
    <p:sldId id="316" r:id="rId82"/>
    <p:sldId id="317" r:id="rId83"/>
    <p:sldId id="358" r:id="rId84"/>
    <p:sldId id="318" r:id="rId85"/>
    <p:sldId id="319" r:id="rId86"/>
    <p:sldId id="359" r:id="rId87"/>
    <p:sldId id="320" r:id="rId88"/>
    <p:sldId id="321" r:id="rId89"/>
    <p:sldId id="322" r:id="rId90"/>
    <p:sldId id="360" r:id="rId91"/>
    <p:sldId id="323" r:id="rId92"/>
    <p:sldId id="324" r:id="rId93"/>
    <p:sldId id="361" r:id="rId94"/>
    <p:sldId id="325" r:id="rId95"/>
    <p:sldId id="326" r:id="rId96"/>
    <p:sldId id="327" r:id="rId97"/>
    <p:sldId id="362" r:id="rId98"/>
    <p:sldId id="328" r:id="rId99"/>
    <p:sldId id="329" r:id="rId100"/>
    <p:sldId id="330" r:id="rId101"/>
    <p:sldId id="331" r:id="rId102"/>
    <p:sldId id="332" r:id="rId103"/>
    <p:sldId id="333" r:id="rId104"/>
    <p:sldId id="334" r:id="rId105"/>
    <p:sldId id="335" r:id="rId10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40" autoAdjust="0"/>
    <p:restoredTop sz="94610"/>
  </p:normalViewPr>
  <p:slideViewPr>
    <p:cSldViewPr snapToGrid="0" snapToObjects="1">
      <p:cViewPr varScale="1">
        <p:scale>
          <a:sx n="115" d="100"/>
          <a:sy n="115" d="100"/>
        </p:scale>
        <p:origin x="372"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07" Type="http://schemas.openxmlformats.org/officeDocument/2006/relationships/notesMaster" Target="notesMasters/notesMaster1.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presProps" Target="presProps.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viewProps" Target="viewProps.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theme" Target="theme/theme1.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624610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易错点#df=26bd511e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易错点</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错误判断地区产业发展优势</a:t>
            </a:r>
            <a:endParaRPr lang="en-US" sz="44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刷专题#df=94c53c95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资源跨区域调配对区域发展的影响——以我国南水北调为例</a:t>
            </a:r>
            <a:endParaRPr lang="en-US" sz="44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d87bb8cf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南水北调工程及其对区域发展的影响</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28a9593a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其他水资源跨区域调配工程</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61fee006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西气东输工程及其对区域发展的影响</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1#df=32fc082f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西电东送工程及其对区域发展的影响</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geography#pid=6889e592b7fce69656956bbc#tid=68906fb515638a000923288b#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内容1#df=2fbd9171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知识点3 其他资源跨区域调配</a:t>
            </a:r>
            <a:endParaRPr lang="en-US" sz="2800"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内容1#df=26bd511e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错误判断地区产业发展优势</a:t>
            </a:r>
            <a:endParaRPr lang="en-US" sz="2800"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内容2#df=94c53c95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第三节 资源跨区域调配对区域发展的影响——以我国南水北调为例</a:t>
            </a:r>
            <a:endParaRPr lang="en-US" sz="28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15968"/>
            <a:ext cx="3099816" cy="914400"/>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地理 选择性必修2     区域发展 LJ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0.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10.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10.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10.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10.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9.xml"/></Relationships>
</file>

<file path=ppt/slides/_rels/slide3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6.xml"/><Relationship Id="rId1" Type="http://schemas.openxmlformats.org/officeDocument/2006/relationships/slideLayout" Target="../slideLayouts/slideLayout1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9.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9.xml"/></Relationships>
</file>

<file path=ppt/slides/_rels/slide4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1.xml"/><Relationship Id="rId1" Type="http://schemas.openxmlformats.org/officeDocument/2006/relationships/slideLayout" Target="../slideLayouts/slideLayout19.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9.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9.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9.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9.xml"/></Relationships>
</file>

<file path=ppt/slides/_rels/slide4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6.xml"/><Relationship Id="rId1" Type="http://schemas.openxmlformats.org/officeDocument/2006/relationships/slideLayout" Target="../slideLayouts/slideLayout20.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6.xml"/><Relationship Id="rId4" Type="http://schemas.openxmlformats.org/officeDocument/2006/relationships/image" Target="../media/image11.pn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0.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0.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0.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0.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0.xml"/></Relationships>
</file>

<file path=ppt/slides/_rels/slide5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2.xml"/><Relationship Id="rId1" Type="http://schemas.openxmlformats.org/officeDocument/2006/relationships/slideLayout" Target="../slideLayouts/slideLayout2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1.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1.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1.xml"/></Relationships>
</file>

<file path=ppt/slides/_rels/slide6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8.xml"/><Relationship Id="rId1" Type="http://schemas.openxmlformats.org/officeDocument/2006/relationships/slideLayout" Target="../slideLayouts/slideLayout5.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9.xml"/><Relationship Id="rId1" Type="http://schemas.openxmlformats.org/officeDocument/2006/relationships/slideLayout" Target="../slideLayouts/slideLayout10.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0.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0.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0.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0.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0.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0.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0.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0.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0.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0.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0.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0.xml"/></Relationships>
</file>

<file path=ppt/slides/_rels/slide8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5.xml"/><Relationship Id="rId1" Type="http://schemas.openxmlformats.org/officeDocument/2006/relationships/slideLayout" Target="../slideLayouts/slideLayout10.xml"/><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0.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0.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0.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0.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0.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1.xml"/><Relationship Id="rId1" Type="http://schemas.openxmlformats.org/officeDocument/2006/relationships/slideLayout" Target="../slideLayouts/slideLayout10.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7_AS.7_1#825173c2b?vop=1&amp;pid=d3e14889e&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本题考查南水北调对调出地的影响。南水北调工程将长江水调往北方</a:t>
            </a:r>
            <a:r>
              <a:rPr lang="en-US" altLang="zh-CN" sz="2000" b="0" i="0">
                <a:solidFill>
                  <a:srgbClr val="000000"/>
                </a:solidFill>
                <a:latin typeface="微软雅黑" pitchFamily="34" charset="0"/>
                <a:ea typeface="微软雅黑" pitchFamily="34" charset="-122"/>
                <a:cs typeface="微软雅黑" pitchFamily="34" charset="-120"/>
              </a:rPr>
              <a:t>,使长江的入海水量减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少</a:t>
            </a:r>
            <a:r>
              <a:rPr lang="en-US" altLang="zh-CN" sz="2000" b="0" i="0" dirty="0">
                <a:solidFill>
                  <a:srgbClr val="000000"/>
                </a:solidFill>
                <a:latin typeface="微软雅黑" pitchFamily="34" charset="0"/>
                <a:ea typeface="微软雅黑" pitchFamily="34" charset="-122"/>
                <a:cs typeface="微软雅黑" pitchFamily="34" charset="-120"/>
              </a:rPr>
              <a:t>,输沙能力减弱,B错误；由于河流水量减少,河口附近水位降低,会增加海水侵入河道的可能性</a:t>
            </a:r>
            <a:r>
              <a:rPr lang="en-US" altLang="zh-CN" sz="2000" b="0" i="0">
                <a:solidFill>
                  <a:srgbClr val="000000"/>
                </a:solidFill>
                <a:latin typeface="微软雅黑" pitchFamily="34" charset="0"/>
                <a:ea typeface="微软雅黑" pitchFamily="34" charset="-122"/>
                <a:cs typeface="微软雅黑" pitchFamily="34" charset="-120"/>
              </a:rPr>
              <a:t>,C</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错误</a:t>
            </a:r>
            <a:r>
              <a:rPr lang="en-US" altLang="zh-CN" sz="2000" b="0" i="0" dirty="0">
                <a:solidFill>
                  <a:srgbClr val="000000"/>
                </a:solidFill>
                <a:latin typeface="微软雅黑" pitchFamily="34" charset="0"/>
                <a:ea typeface="微软雅黑" pitchFamily="34" charset="-122"/>
                <a:cs typeface="微软雅黑" pitchFamily="34" charset="-120"/>
              </a:rPr>
              <a:t>；海洋潮汐现象与日、地、月的运动有关,调水工程无法改变海洋潮汐规律,D错误</a:t>
            </a:r>
            <a:r>
              <a:rPr lang="en-US" altLang="zh-CN" sz="2000" b="0" i="0">
                <a:solidFill>
                  <a:srgbClr val="000000"/>
                </a:solidFill>
                <a:latin typeface="微软雅黑" pitchFamily="34" charset="0"/>
                <a:ea typeface="微软雅黑" pitchFamily="34" charset="-122"/>
                <a:cs typeface="微软雅黑" pitchFamily="34" charset="-120"/>
              </a:rPr>
              <a:t>；南水北调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东线流经我国经济发达的东部地区</a:t>
            </a:r>
            <a:r>
              <a:rPr lang="en-US" altLang="zh-CN" sz="2000" b="0" i="0" dirty="0">
                <a:solidFill>
                  <a:srgbClr val="000000"/>
                </a:solidFill>
                <a:latin typeface="微软雅黑" pitchFamily="34" charset="0"/>
                <a:ea typeface="微软雅黑" pitchFamily="34" charset="-122"/>
                <a:cs typeface="微软雅黑" pitchFamily="34" charset="-120"/>
              </a:rPr>
              <a:t>,水污染较严重</a:t>
            </a:r>
            <a:r>
              <a:rPr lang="en-US" altLang="zh-CN" sz="2000" b="0" i="0">
                <a:solidFill>
                  <a:srgbClr val="000000"/>
                </a:solidFill>
                <a:latin typeface="微软雅黑" pitchFamily="34" charset="0"/>
                <a:ea typeface="微软雅黑" pitchFamily="34" charset="-122"/>
                <a:cs typeface="微软雅黑" pitchFamily="34" charset="-120"/>
              </a:rPr>
              <a:t>,南水北调工程是为了缓解北方地区的用水紧张</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状况</a:t>
            </a:r>
            <a:r>
              <a:rPr lang="en-US" altLang="zh-CN" sz="2000" b="0" i="0" dirty="0">
                <a:solidFill>
                  <a:srgbClr val="000000"/>
                </a:solidFill>
                <a:latin typeface="微软雅黑" pitchFamily="34" charset="0"/>
                <a:ea typeface="微软雅黑" pitchFamily="34" charset="-122"/>
                <a:cs typeface="微软雅黑" pitchFamily="34" charset="-120"/>
              </a:rPr>
              <a:t>,水质的优劣会引起社会的广泛关注,A正确。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00.xml><?xml version="1.0" encoding="utf-8"?>
<p:sld xmlns:a="http://schemas.openxmlformats.org/drawingml/2006/main" xmlns:r="http://schemas.openxmlformats.org/officeDocument/2006/relationships" xmlns:p="http://schemas.openxmlformats.org/presentationml/2006/main">
  <p:cSld name="Slide 75&amp;si=75">
    <p:spTree>
      <p:nvGrpSpPr>
        <p:cNvPr id="1" name=""/>
        <p:cNvGrpSpPr/>
        <p:nvPr/>
      </p:nvGrpSpPr>
      <p:grpSpPr>
        <a:xfrm>
          <a:off x="0" y="0"/>
          <a:ext cx="0" cy="0"/>
          <a:chOff x="0" y="0"/>
          <a:chExt cx="0" cy="0"/>
        </a:xfrm>
      </p:grpSpPr>
      <p:sp>
        <p:nvSpPr>
          <p:cNvPr id="2" name="QO_6_AS.94_1#0aa7f5223?vop=1&amp;pid=b89ae344c&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本题考查水资源跨区域调配的有利条件。结合材料信息“南部含水层厚140~230米</a:t>
            </a:r>
            <a:r>
              <a:rPr lang="en-US" altLang="zh-CN" sz="2000" b="0" i="0">
                <a:solidFill>
                  <a:srgbClr val="000000"/>
                </a:solidFill>
                <a:latin typeface="微软雅黑" pitchFamily="34" charset="0"/>
                <a:ea typeface="微软雅黑" pitchFamily="34" charset="-122"/>
                <a:cs typeface="微软雅黑" pitchFamily="34" charset="-120"/>
              </a:rPr>
              <a:t>，淡水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储量达</a:t>
            </a:r>
            <a:r>
              <a:rPr lang="en-US" altLang="zh-CN" sz="2000" b="0" i="0" dirty="0">
                <a:solidFill>
                  <a:srgbClr val="000000"/>
                </a:solidFill>
                <a:latin typeface="微软雅黑" pitchFamily="34" charset="0"/>
                <a:ea typeface="微软雅黑" pitchFamily="34" charset="-122"/>
                <a:cs typeface="微软雅黑" pitchFamily="34" charset="-120"/>
              </a:rPr>
              <a:t>15万立方千米”可知，南部作为资源调出区，水资源丰富，该国无常年河流和大湖</a:t>
            </a:r>
            <a:r>
              <a:rPr lang="en-US" altLang="zh-CN" sz="2000" b="0" i="0">
                <a:solidFill>
                  <a:srgbClr val="000000"/>
                </a:solidFill>
                <a:latin typeface="微软雅黑" pitchFamily="34" charset="0"/>
                <a:ea typeface="微软雅黑" pitchFamily="34" charset="-122"/>
                <a:cs typeface="微软雅黑" pitchFamily="34" charset="-120"/>
              </a:rPr>
              <a:t>，说明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淡水形成时间早</a:t>
            </a:r>
            <a:r>
              <a:rPr lang="en-US" altLang="zh-CN" sz="2000" b="0" i="0" dirty="0">
                <a:solidFill>
                  <a:srgbClr val="000000"/>
                </a:solidFill>
                <a:latin typeface="微软雅黑" pitchFamily="34" charset="0"/>
                <a:ea typeface="微软雅黑" pitchFamily="34" charset="-122"/>
                <a:cs typeface="微软雅黑" pitchFamily="34" charset="-120"/>
              </a:rPr>
              <a:t>，水质好；图中南部城市少，人口少，对水资源需求少；由材料信息可知</a:t>
            </a:r>
            <a:r>
              <a:rPr lang="en-US" altLang="zh-CN" sz="2000" b="0" i="0">
                <a:solidFill>
                  <a:srgbClr val="000000"/>
                </a:solidFill>
                <a:latin typeface="微软雅黑" pitchFamily="34" charset="0"/>
                <a:ea typeface="微软雅黑" pitchFamily="34" charset="-122"/>
                <a:cs typeface="微软雅黑" pitchFamily="34" charset="-120"/>
              </a:rPr>
              <a:t>，利比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亚沿海及东北部为低海拔平原</a:t>
            </a:r>
            <a:r>
              <a:rPr lang="en-US" altLang="zh-CN" sz="2000" b="0" i="0" dirty="0">
                <a:solidFill>
                  <a:srgbClr val="000000"/>
                </a:solidFill>
                <a:latin typeface="微软雅黑" pitchFamily="34" charset="0"/>
                <a:ea typeface="微软雅黑" pitchFamily="34" charset="-122"/>
                <a:cs typeface="微软雅黑" pitchFamily="34" charset="-120"/>
              </a:rPr>
              <a:t>，其余为向北倾斜的高原，利比亚地势南高北低，南水北调后</a:t>
            </a:r>
            <a:r>
              <a:rPr lang="en-US" altLang="zh-CN" sz="2000" b="0" i="0">
                <a:solidFill>
                  <a:srgbClr val="000000"/>
                </a:solidFill>
                <a:latin typeface="微软雅黑" pitchFamily="34" charset="0"/>
                <a:ea typeface="微软雅黑" pitchFamily="34" charset="-122"/>
                <a:cs typeface="微软雅黑" pitchFamily="34" charset="-120"/>
              </a:rPr>
              <a:t>，水</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可以自流</a:t>
            </a:r>
            <a:r>
              <a:rPr lang="en-US" altLang="zh-CN" sz="2000" b="0" i="0" dirty="0">
                <a:solidFill>
                  <a:srgbClr val="000000"/>
                </a:solidFill>
                <a:latin typeface="微软雅黑" pitchFamily="34" charset="0"/>
                <a:ea typeface="微软雅黑" pitchFamily="34" charset="-122"/>
                <a:cs typeface="微软雅黑" pitchFamily="34" charset="-120"/>
              </a:rPr>
              <a:t>，运营成本低。</a:t>
            </a:r>
            <a:r>
              <a:rPr lang="en-US" altLang="zh-CN" sz="2000" b="1" i="0" dirty="0">
                <a:solidFill>
                  <a:srgbClr val="000000"/>
                </a:solidFill>
                <a:latin typeface="微软雅黑" pitchFamily="34" charset="0"/>
                <a:ea typeface="微软雅黑" pitchFamily="34" charset="-122"/>
                <a:cs typeface="微软雅黑" pitchFamily="34" charset="-120"/>
              </a:rPr>
              <a:t>【区位评价类】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01.xml><?xml version="1.0" encoding="utf-8"?>
<p:sld xmlns:a="http://schemas.openxmlformats.org/drawingml/2006/main" xmlns:r="http://schemas.openxmlformats.org/officeDocument/2006/relationships" xmlns:p="http://schemas.openxmlformats.org/presentationml/2006/main">
  <p:cSld name="Slide 76&amp;si=76">
    <p:spTree>
      <p:nvGrpSpPr>
        <p:cNvPr id="1" name=""/>
        <p:cNvGrpSpPr/>
        <p:nvPr/>
      </p:nvGrpSpPr>
      <p:grpSpPr>
        <a:xfrm>
          <a:off x="0" y="0"/>
          <a:ext cx="0" cy="0"/>
          <a:chOff x="0" y="0"/>
          <a:chExt cx="0" cy="0"/>
        </a:xfrm>
      </p:grpSpPr>
      <p:sp>
        <p:nvSpPr>
          <p:cNvPr id="2" name="QO_6_BD.95_1#5473de04d?pid=b89ae344c&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（2）分析利比亚调水工程不采用水渠，而是采用密封管道输水的主要原因。（4分）</a:t>
            </a:r>
            <a:endParaRPr lang="en-US" altLang="zh-CN" sz="2000" dirty="0"/>
          </a:p>
        </p:txBody>
      </p:sp>
      <p:sp>
        <p:nvSpPr>
          <p:cNvPr id="3" name="QO_6_AN.96_1#5473de04d?vop=1&amp;pid=b89ae344c&amp;color=0,0,0&amp;vtp=1&amp;bbb=1&amp;hb=1"/>
          <p:cNvSpPr/>
          <p:nvPr/>
        </p:nvSpPr>
        <p:spPr>
          <a:xfrm>
            <a:off x="722376" y="1435169"/>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调水工程沿线气候干旱，且为沙砾覆盖，使用密封管道输水能够减少蒸发和下渗</a:t>
            </a:r>
            <a:r>
              <a:rPr lang="en-US" altLang="zh-CN" sz="2000" b="1" i="0">
                <a:solidFill>
                  <a:srgbClr val="00B050"/>
                </a:solidFill>
                <a:latin typeface="微软雅黑" pitchFamily="34" charset="0"/>
                <a:ea typeface="微软雅黑" pitchFamily="34" charset="-122"/>
                <a:cs typeface="微软雅黑" pitchFamily="34" charset="-120"/>
              </a:rPr>
              <a:t>，保障水</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量供应</a:t>
            </a:r>
            <a:r>
              <a:rPr lang="en-US" altLang="zh-CN" sz="2000" b="1" i="0" dirty="0">
                <a:solidFill>
                  <a:srgbClr val="00B050"/>
                </a:solidFill>
                <a:latin typeface="微软雅黑" pitchFamily="34" charset="0"/>
                <a:ea typeface="微软雅黑" pitchFamily="34" charset="-122"/>
                <a:cs typeface="微软雅黑" pitchFamily="34" charset="-120"/>
              </a:rPr>
              <a:t>；防止风沙、污染物等侵扰水体，保证水质安全。（4分）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02.xml><?xml version="1.0" encoding="utf-8"?>
<p:sld xmlns:a="http://schemas.openxmlformats.org/drawingml/2006/main" xmlns:r="http://schemas.openxmlformats.org/officeDocument/2006/relationships" xmlns:p="http://schemas.openxmlformats.org/presentationml/2006/main">
  <p:cSld name="Slide 77&amp;si=77">
    <p:spTree>
      <p:nvGrpSpPr>
        <p:cNvPr id="1" name=""/>
        <p:cNvGrpSpPr/>
        <p:nvPr/>
      </p:nvGrpSpPr>
      <p:grpSpPr>
        <a:xfrm>
          <a:off x="0" y="0"/>
          <a:ext cx="0" cy="0"/>
          <a:chOff x="0" y="0"/>
          <a:chExt cx="0" cy="0"/>
        </a:xfrm>
      </p:grpSpPr>
      <p:sp>
        <p:nvSpPr>
          <p:cNvPr id="2" name="QO_6_AS.97_1#5473de04d?vop=1&amp;pid=b89ae344c&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本题考查水资源跨区域调配的具体措施。读图可知</a:t>
            </a:r>
            <a:r>
              <a:rPr lang="en-US" altLang="zh-CN" sz="2000" b="0" i="0">
                <a:solidFill>
                  <a:srgbClr val="000000"/>
                </a:solidFill>
                <a:latin typeface="微软雅黑" pitchFamily="34" charset="0"/>
                <a:ea typeface="微软雅黑" pitchFamily="34" charset="-122"/>
                <a:cs typeface="微软雅黑" pitchFamily="34" charset="-120"/>
              </a:rPr>
              <a:t>，调水工程沿线气候以热带沙漠气候为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主</a:t>
            </a:r>
            <a:r>
              <a:rPr lang="en-US" altLang="zh-CN" sz="2000" b="0" i="0" dirty="0">
                <a:solidFill>
                  <a:srgbClr val="000000"/>
                </a:solidFill>
                <a:latin typeface="微软雅黑" pitchFamily="34" charset="0"/>
                <a:ea typeface="微软雅黑" pitchFamily="34" charset="-122"/>
                <a:cs typeface="微软雅黑" pitchFamily="34" charset="-120"/>
              </a:rPr>
              <a:t>，气候干旱，蒸发量大，且沿线为沙砾覆盖，使用密封管道输水能够减少蒸发和下渗</a:t>
            </a:r>
            <a:r>
              <a:rPr lang="en-US" altLang="zh-CN" sz="2000" b="0" i="0">
                <a:solidFill>
                  <a:srgbClr val="000000"/>
                </a:solidFill>
                <a:latin typeface="微软雅黑" pitchFamily="34" charset="0"/>
                <a:ea typeface="微软雅黑" pitchFamily="34" charset="-122"/>
                <a:cs typeface="微软雅黑" pitchFamily="34" charset="-120"/>
              </a:rPr>
              <a:t>，提高水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资源的利用率</a:t>
            </a:r>
            <a:r>
              <a:rPr lang="en-US" altLang="zh-CN" sz="2000" b="0" i="0" dirty="0">
                <a:solidFill>
                  <a:srgbClr val="000000"/>
                </a:solidFill>
                <a:latin typeface="微软雅黑" pitchFamily="34" charset="0"/>
                <a:ea typeface="微软雅黑" pitchFamily="34" charset="-122"/>
                <a:cs typeface="微软雅黑" pitchFamily="34" charset="-120"/>
              </a:rPr>
              <a:t>，保障水量供应；气候干旱，多风沙，密封管道输水能够防止风沙</a:t>
            </a:r>
            <a:r>
              <a:rPr lang="en-US" altLang="zh-CN" sz="2000" b="0" i="0">
                <a:solidFill>
                  <a:srgbClr val="000000"/>
                </a:solidFill>
                <a:latin typeface="微软雅黑" pitchFamily="34" charset="0"/>
                <a:ea typeface="微软雅黑" pitchFamily="34" charset="-122"/>
                <a:cs typeface="微软雅黑" pitchFamily="34" charset="-120"/>
              </a:rPr>
              <a:t>、污染物等对水</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体的侵扰</a:t>
            </a:r>
            <a:r>
              <a:rPr lang="en-US" altLang="zh-CN" sz="2000" b="0" i="0" dirty="0">
                <a:solidFill>
                  <a:srgbClr val="000000"/>
                </a:solidFill>
                <a:latin typeface="微软雅黑" pitchFamily="34" charset="0"/>
                <a:ea typeface="微软雅黑" pitchFamily="34" charset="-122"/>
                <a:cs typeface="微软雅黑" pitchFamily="34" charset="-120"/>
              </a:rPr>
              <a:t>，保证水质。</a:t>
            </a:r>
            <a:r>
              <a:rPr lang="en-US" altLang="zh-CN" sz="2000" b="1" i="0" dirty="0">
                <a:solidFill>
                  <a:srgbClr val="000000"/>
                </a:solidFill>
                <a:latin typeface="微软雅黑" pitchFamily="34" charset="0"/>
                <a:ea typeface="微软雅黑" pitchFamily="34" charset="-122"/>
                <a:cs typeface="微软雅黑" pitchFamily="34" charset="-120"/>
              </a:rPr>
              <a:t>【原因条件类】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03.xml><?xml version="1.0" encoding="utf-8"?>
<p:sld xmlns:a="http://schemas.openxmlformats.org/drawingml/2006/main" xmlns:r="http://schemas.openxmlformats.org/officeDocument/2006/relationships" xmlns:p="http://schemas.openxmlformats.org/presentationml/2006/main">
  <p:cSld name="Slide 78&amp;si=78">
    <p:spTree>
      <p:nvGrpSpPr>
        <p:cNvPr id="1" name=""/>
        <p:cNvGrpSpPr/>
        <p:nvPr/>
      </p:nvGrpSpPr>
      <p:grpSpPr>
        <a:xfrm>
          <a:off x="0" y="0"/>
          <a:ext cx="0" cy="0"/>
          <a:chOff x="0" y="0"/>
          <a:chExt cx="0" cy="0"/>
        </a:xfrm>
      </p:grpSpPr>
      <p:sp>
        <p:nvSpPr>
          <p:cNvPr id="2" name="QO_6_BD.98_1#1d8bc1124?pid=b89ae344c&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（3）简述该调水工程为利比亚北部沿海地区带来的环境效益。（8分）</a:t>
            </a:r>
            <a:endParaRPr lang="en-US" altLang="zh-CN" sz="2000" dirty="0"/>
          </a:p>
        </p:txBody>
      </p:sp>
      <p:sp>
        <p:nvSpPr>
          <p:cNvPr id="3" name="QO_6_AN.99_1#1d8bc1124?vop=1&amp;pid=b89ae344c&amp;color=0,0,0&amp;vtp=1&amp;bbb=1&amp;hb=1"/>
          <p:cNvSpPr/>
          <p:nvPr/>
        </p:nvSpPr>
        <p:spPr>
          <a:xfrm>
            <a:off x="722376" y="1435169"/>
            <a:ext cx="10753344" cy="13134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补充地下水，缓解地面沉降；减轻海水入侵，改善地下水水质</a:t>
            </a:r>
            <a:r>
              <a:rPr lang="en-US" altLang="zh-CN" sz="2000" b="1" i="0">
                <a:solidFill>
                  <a:srgbClr val="00B050"/>
                </a:solidFill>
                <a:latin typeface="微软雅黑" pitchFamily="34" charset="0"/>
                <a:ea typeface="微软雅黑" pitchFamily="34" charset="-122"/>
                <a:cs typeface="微软雅黑" pitchFamily="34" charset="-120"/>
              </a:rPr>
              <a:t>；增加北部沿海地区的水资</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源供应</a:t>
            </a:r>
            <a:r>
              <a:rPr lang="en-US" altLang="zh-CN" sz="2000" b="1" i="0" dirty="0">
                <a:solidFill>
                  <a:srgbClr val="00B050"/>
                </a:solidFill>
                <a:latin typeface="微软雅黑" pitchFamily="34" charset="0"/>
                <a:ea typeface="微软雅黑" pitchFamily="34" charset="-122"/>
                <a:cs typeface="微软雅黑" pitchFamily="34" charset="-120"/>
              </a:rPr>
              <a:t>，有助于恢复和保护当地的自然植被，改善生态状况</a:t>
            </a:r>
            <a:r>
              <a:rPr lang="en-US" altLang="zh-CN" sz="2000" b="1" i="0">
                <a:solidFill>
                  <a:srgbClr val="00B050"/>
                </a:solidFill>
                <a:latin typeface="微软雅黑" pitchFamily="34" charset="0"/>
                <a:ea typeface="微软雅黑" pitchFamily="34" charset="-122"/>
                <a:cs typeface="微软雅黑" pitchFamily="34" charset="-120"/>
              </a:rPr>
              <a:t>；为北部沿海城市提供清洁的生活用</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水</a:t>
            </a:r>
            <a:r>
              <a:rPr lang="en-US" altLang="zh-CN" sz="2000" b="1" i="0" dirty="0">
                <a:solidFill>
                  <a:srgbClr val="00B050"/>
                </a:solidFill>
                <a:latin typeface="微软雅黑" pitchFamily="34" charset="0"/>
                <a:ea typeface="微软雅黑" pitchFamily="34" charset="-122"/>
                <a:cs typeface="微软雅黑" pitchFamily="34" charset="-120"/>
              </a:rPr>
              <a:t>，改善城市环境质量。（8分）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04.xml><?xml version="1.0" encoding="utf-8"?>
<p:sld xmlns:a="http://schemas.openxmlformats.org/drawingml/2006/main" xmlns:r="http://schemas.openxmlformats.org/officeDocument/2006/relationships" xmlns:p="http://schemas.openxmlformats.org/presentationml/2006/main">
  <p:cSld name="Slide 79&amp;si=79">
    <p:spTree>
      <p:nvGrpSpPr>
        <p:cNvPr id="1" name=""/>
        <p:cNvGrpSpPr/>
        <p:nvPr/>
      </p:nvGrpSpPr>
      <p:grpSpPr>
        <a:xfrm>
          <a:off x="0" y="0"/>
          <a:ext cx="0" cy="0"/>
          <a:chOff x="0" y="0"/>
          <a:chExt cx="0" cy="0"/>
        </a:xfrm>
      </p:grpSpPr>
      <p:sp>
        <p:nvSpPr>
          <p:cNvPr id="2" name="QO_6_AS.100_1#1d8bc1124?vop=1&amp;pid=b89ae344c&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本题考查水资源跨区域调配对区域发展的影响。据材料可知，利比亚95</a:t>
            </a:r>
            <a:r>
              <a:rPr lang="en-US" altLang="zh-CN" sz="2000" b="0" i="0">
                <a:solidFill>
                  <a:srgbClr val="000000"/>
                </a:solidFill>
                <a:latin typeface="微软雅黑" pitchFamily="34" charset="0"/>
                <a:ea typeface="微软雅黑" pitchFamily="34" charset="-122"/>
                <a:cs typeface="微软雅黑" pitchFamily="34" charset="-120"/>
              </a:rPr>
              <a:t>%以上国土为沙漠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和半沙漠</a:t>
            </a:r>
            <a:r>
              <a:rPr lang="en-US" altLang="zh-CN" sz="2000" b="0" i="0" dirty="0">
                <a:solidFill>
                  <a:srgbClr val="000000"/>
                </a:solidFill>
                <a:latin typeface="微软雅黑" pitchFamily="34" charset="0"/>
                <a:ea typeface="微软雅黑" pitchFamily="34" charset="-122"/>
                <a:cs typeface="微软雅黑" pitchFamily="34" charset="-120"/>
              </a:rPr>
              <a:t>，耕地集中在北部沿海地区，早期农业用水主要来自浅层地下水，</a:t>
            </a:r>
            <a:r>
              <a:rPr lang="en-US" altLang="zh-CN" sz="2000" b="0" i="0">
                <a:solidFill>
                  <a:srgbClr val="000000"/>
                </a:solidFill>
                <a:latin typeface="微软雅黑" pitchFamily="34" charset="0"/>
                <a:ea typeface="微软雅黑" pitchFamily="34" charset="-122"/>
                <a:cs typeface="微软雅黑" pitchFamily="34" charset="-120"/>
              </a:rPr>
              <a:t>该调水工程实施后，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有利于利比亚北部沿海地区减少对浅层地下水的开采</a:t>
            </a:r>
            <a:r>
              <a:rPr lang="en-US" altLang="zh-CN" sz="2000" b="0" i="0" dirty="0">
                <a:solidFill>
                  <a:srgbClr val="000000"/>
                </a:solidFill>
                <a:latin typeface="微软雅黑" pitchFamily="34" charset="0"/>
                <a:ea typeface="微软雅黑" pitchFamily="34" charset="-122"/>
                <a:cs typeface="微软雅黑" pitchFamily="34" charset="-120"/>
              </a:rPr>
              <a:t>，还可以回补地下水，地下水位升高</a:t>
            </a:r>
            <a:r>
              <a:rPr lang="en-US" altLang="zh-CN" sz="2000" b="0" i="0">
                <a:solidFill>
                  <a:srgbClr val="000000"/>
                </a:solidFill>
                <a:latin typeface="微软雅黑" pitchFamily="34" charset="0"/>
                <a:ea typeface="微软雅黑" pitchFamily="34" charset="-122"/>
                <a:cs typeface="微软雅黑" pitchFamily="34" charset="-120"/>
              </a:rPr>
              <a:t>，缓解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地面沉降</a:t>
            </a:r>
            <a:r>
              <a:rPr lang="en-US" altLang="zh-CN" sz="2000" b="0" i="0" dirty="0">
                <a:solidFill>
                  <a:srgbClr val="000000"/>
                </a:solidFill>
                <a:latin typeface="微软雅黑" pitchFamily="34" charset="0"/>
                <a:ea typeface="微软雅黑" pitchFamily="34" charset="-122"/>
                <a:cs typeface="微软雅黑" pitchFamily="34" charset="-120"/>
              </a:rPr>
              <a:t>；地下水位升高，可以减轻海水入侵，改善地下水的水质；</a:t>
            </a:r>
            <a:r>
              <a:rPr lang="en-US" altLang="zh-CN" sz="2000" b="0" i="0">
                <a:solidFill>
                  <a:srgbClr val="000000"/>
                </a:solidFill>
                <a:latin typeface="微软雅黑" pitchFamily="34" charset="0"/>
                <a:ea typeface="微软雅黑" pitchFamily="34" charset="-122"/>
                <a:cs typeface="微软雅黑" pitchFamily="34" charset="-120"/>
              </a:rPr>
              <a:t>调入的水可以扩大湿地面积，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增加生物多样性</a:t>
            </a:r>
            <a:r>
              <a:rPr lang="en-US" altLang="zh-CN" sz="2000" b="0" i="0" dirty="0">
                <a:solidFill>
                  <a:srgbClr val="000000"/>
                </a:solidFill>
                <a:latin typeface="微软雅黑" pitchFamily="34" charset="0"/>
                <a:ea typeface="微软雅黑" pitchFamily="34" charset="-122"/>
                <a:cs typeface="微软雅黑" pitchFamily="34" charset="-120"/>
              </a:rPr>
              <a:t>；为北部沿海城市提供清洁的生活用水，增加北部沿海地区的水资源供应</a:t>
            </a:r>
            <a:r>
              <a:rPr lang="en-US" altLang="zh-CN" sz="2000" b="0" i="0">
                <a:solidFill>
                  <a:srgbClr val="000000"/>
                </a:solidFill>
                <a:latin typeface="微软雅黑" pitchFamily="34" charset="0"/>
                <a:ea typeface="微软雅黑" pitchFamily="34" charset="-122"/>
                <a:cs typeface="微软雅黑" pitchFamily="34" charset="-120"/>
              </a:rPr>
              <a:t>，同时</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也可以改善城市环境质量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1" i="0" dirty="0">
                <a:solidFill>
                  <a:srgbClr val="000000"/>
                </a:solidFill>
                <a:latin typeface="微软雅黑" pitchFamily="34" charset="0"/>
                <a:ea typeface="微软雅黑" pitchFamily="34" charset="-122"/>
                <a:cs typeface="微软雅黑" pitchFamily="34" charset="-120"/>
              </a:rPr>
              <a:t>【影响意义类】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05.xml><?xml version="1.0" encoding="utf-8"?>
<p:sld xmlns:a="http://schemas.openxmlformats.org/drawingml/2006/main" xmlns:r="http://schemas.openxmlformats.org/officeDocument/2006/relationships" xmlns:p="http://schemas.openxmlformats.org/presentationml/2006/main">
  <p:cSld name="Slide 80&amp;si=80">
    <p:spTree>
      <p:nvGrpSpPr>
        <p:cNvPr id="1" name=""/>
        <p:cNvGrpSpPr/>
        <p:nvPr/>
      </p:nvGrpSpPr>
      <p:grpSpPr>
        <a:xfrm>
          <a:off x="0" y="0"/>
          <a:ext cx="0" cy="0"/>
          <a:chOff x="0" y="0"/>
          <a:chExt cx="0" cy="0"/>
        </a:xfrm>
      </p:grpSpPr>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7_AS.7_2#825173c2b?vop=1&amp;pid=d3e14889e&amp;color=0,0,0&amp;mp=1&amp;vtp=1&amp;bt=1&amp;bbb=1"/>
          <p:cNvSpPr/>
          <p:nvPr/>
        </p:nvSpPr>
        <p:spPr>
          <a:xfrm>
            <a:off x="722376" y="972000"/>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方法总结</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南水北调的影响思路分析</a:t>
            </a:r>
            <a:endParaRPr lang="en-US" altLang="zh-CN" sz="2000" dirty="0"/>
          </a:p>
        </p:txBody>
      </p:sp>
      <p:pic>
        <p:nvPicPr>
          <p:cNvPr id="3" name="QC_7_AS.7_3#825173c2b?vop=1&amp;pid=d3e14889e&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099816" y="1513528"/>
            <a:ext cx="5998464" cy="313639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M_6_BD.8_1#50804f076?pid=28a9593a6&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［山东泰安一中2025高二月考］</a:t>
            </a:r>
            <a:r>
              <a:rPr lang="en-US" altLang="zh-CN" sz="2000" b="0" i="0" dirty="0">
                <a:solidFill>
                  <a:srgbClr val="000000"/>
                </a:solidFill>
                <a:latin typeface="Times New Roman" pitchFamily="34" charset="0"/>
                <a:ea typeface="KaiTi" pitchFamily="34" charset="-122"/>
                <a:cs typeface="Times New Roman" pitchFamily="34" charset="-120"/>
              </a:rPr>
              <a:t>2023</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12</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Times New Roman" pitchFamily="34" charset="0"/>
                <a:ea typeface="KaiTi" pitchFamily="34" charset="-122"/>
                <a:cs typeface="Times New Roman" pitchFamily="34" charset="-120"/>
              </a:rPr>
              <a:t>5</a:t>
            </a:r>
            <a:r>
              <a:rPr lang="en-US" altLang="zh-CN" sz="2000" b="0" i="0" dirty="0">
                <a:solidFill>
                  <a:srgbClr val="000000"/>
                </a:solidFill>
                <a:latin typeface="微软雅黑" pitchFamily="34" charset="0"/>
                <a:ea typeface="楷体" pitchFamily="34" charset="-122"/>
                <a:cs typeface="微软雅黑" pitchFamily="34" charset="-120"/>
              </a:rPr>
              <a:t>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用尼龙材料液袋包装的丹江口水库优质水</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通</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过北煤南运铁路返程空车</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从河南平顶山运往内蒙古鄂尔多斯</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为水资源跨区域调配提供新的思</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路</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下图为该铁路运输线路所经区域示意图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6_BD.8_2#50804f076?pid=28a9593a6&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822192" y="2406846"/>
            <a:ext cx="4553712" cy="366674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164649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7_BD.9_1#6cb4e4a45?pid=50804f076&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3.与传统的南水北调运输方式相比，</a:t>
            </a:r>
            <a:r>
              <a:rPr lang="en-US" altLang="zh-CN" sz="2000" b="0" i="0">
                <a:solidFill>
                  <a:srgbClr val="000000"/>
                </a:solidFill>
                <a:latin typeface="微软雅黑" pitchFamily="34" charset="0"/>
                <a:ea typeface="微软雅黑" pitchFamily="34" charset="-122"/>
                <a:cs typeface="微软雅黑" pitchFamily="34" charset="-120"/>
              </a:rPr>
              <a:t>我国使用铁路运水的优点是(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BD.9_2#6cb4e4a45.choices?pid=50804f076&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.运量大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B.能耗小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C.运费低</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.范围广</a:t>
            </a:r>
            <a:endParaRPr lang="en-US" altLang="zh-CN" sz="2000" dirty="0"/>
          </a:p>
        </p:txBody>
      </p:sp>
      <p:sp>
        <p:nvSpPr>
          <p:cNvPr id="4" name="QC_7_AN.10_1#6cb4e4a45.bracket?pid=50804f076&amp;color=0,0,0&amp;vpa=3&amp;vtp=1"/>
          <p:cNvSpPr/>
          <p:nvPr/>
        </p:nvSpPr>
        <p:spPr>
          <a:xfrm>
            <a:off x="7978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7_AS.11_1#6cb4e4a45?vop=1&amp;pid=50804f076&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本题考查交通运输方式与资源调配。据材料可知</a:t>
            </a:r>
            <a:r>
              <a:rPr lang="en-US" altLang="zh-CN" sz="2000" b="0" i="0">
                <a:solidFill>
                  <a:srgbClr val="000000"/>
                </a:solidFill>
                <a:latin typeface="微软雅黑" pitchFamily="34" charset="0"/>
                <a:ea typeface="微软雅黑" pitchFamily="34" charset="-122"/>
                <a:cs typeface="微软雅黑" pitchFamily="34" charset="-120"/>
              </a:rPr>
              <a:t>,丹江口水库优质水从河南平顶山运往内蒙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古鄂尔多斯</a:t>
            </a:r>
            <a:r>
              <a:rPr lang="en-US" altLang="zh-CN" sz="2000" b="0" i="0" dirty="0">
                <a:solidFill>
                  <a:srgbClr val="000000"/>
                </a:solidFill>
                <a:latin typeface="微软雅黑" pitchFamily="34" charset="0"/>
                <a:ea typeface="微软雅黑" pitchFamily="34" charset="-122"/>
                <a:cs typeface="微软雅黑" pitchFamily="34" charset="-120"/>
              </a:rPr>
              <a:t>,相比传统的南水北调运输方式,使用铁路运水的优点是范围更广</a:t>
            </a:r>
            <a:r>
              <a:rPr lang="en-US" altLang="zh-CN" sz="2000" b="0" i="0">
                <a:solidFill>
                  <a:srgbClr val="000000"/>
                </a:solidFill>
                <a:latin typeface="微软雅黑" pitchFamily="34" charset="0"/>
                <a:ea typeface="微软雅黑" pitchFamily="34" charset="-122"/>
                <a:cs typeface="微软雅黑" pitchFamily="34" charset="-120"/>
              </a:rPr>
              <a:t>,可以根据铁路线路的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布局将水运输到目的地</a:t>
            </a:r>
            <a:r>
              <a:rPr lang="en-US" altLang="zh-CN" sz="2000" b="0" i="0" dirty="0">
                <a:solidFill>
                  <a:srgbClr val="000000"/>
                </a:solidFill>
                <a:latin typeface="微软雅黑" pitchFamily="34" charset="0"/>
                <a:ea typeface="微软雅黑" pitchFamily="34" charset="-122"/>
                <a:cs typeface="微软雅黑" pitchFamily="34" charset="-120"/>
              </a:rPr>
              <a:t>,D正确；传统的南水北调运输方式为管道运输或水渠输水</a:t>
            </a:r>
            <a:r>
              <a:rPr lang="en-US" altLang="zh-CN" sz="2000" b="0" i="0">
                <a:solidFill>
                  <a:srgbClr val="000000"/>
                </a:solidFill>
                <a:latin typeface="微软雅黑" pitchFamily="34" charset="0"/>
                <a:ea typeface="微软雅黑" pitchFamily="34" charset="-122"/>
                <a:cs typeface="微软雅黑" pitchFamily="34" charset="-120"/>
              </a:rPr>
              <a:t>,可以连续不间断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进行运输</a:t>
            </a:r>
            <a:r>
              <a:rPr lang="en-US" altLang="zh-CN" sz="2000" b="0" i="0" dirty="0">
                <a:solidFill>
                  <a:srgbClr val="000000"/>
                </a:solidFill>
                <a:latin typeface="微软雅黑" pitchFamily="34" charset="0"/>
                <a:ea typeface="微软雅黑" pitchFamily="34" charset="-122"/>
                <a:cs typeface="微软雅黑" pitchFamily="34" charset="-120"/>
              </a:rPr>
              <a:t>,运量大,相对能耗较小,运费较低；铁路运水相比传统的南水北调运输方式,运量</a:t>
            </a:r>
            <a:r>
              <a:rPr lang="en-US" altLang="zh-CN" sz="2000" b="0" i="0">
                <a:solidFill>
                  <a:srgbClr val="000000"/>
                </a:solidFill>
                <a:latin typeface="微软雅黑" pitchFamily="34" charset="0"/>
                <a:ea typeface="微软雅黑" pitchFamily="34" charset="-122"/>
                <a:cs typeface="微软雅黑" pitchFamily="34" charset="-120"/>
              </a:rPr>
              <a:t>、能耗和</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运费等方面都没有明显的优势</a:t>
            </a:r>
            <a:r>
              <a:rPr lang="en-US" altLang="zh-CN" sz="2000" b="0" i="0" dirty="0">
                <a:solidFill>
                  <a:srgbClr val="000000"/>
                </a:solidFill>
                <a:latin typeface="微软雅黑" pitchFamily="34" charset="0"/>
                <a:ea typeface="微软雅黑" pitchFamily="34" charset="-122"/>
                <a:cs typeface="微软雅黑" pitchFamily="34" charset="-120"/>
              </a:rPr>
              <a:t>,A、B、C错误。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8091679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7_BD.12_1#b1d70aa75?pid=50804f076&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a:solidFill>
                  <a:srgbClr val="000000"/>
                </a:solidFill>
                <a:latin typeface="微软雅黑" pitchFamily="34" charset="0"/>
                <a:ea typeface="微软雅黑" pitchFamily="34" charset="-122"/>
                <a:cs typeface="微软雅黑" pitchFamily="34" charset="-120"/>
              </a:rPr>
              <a:t>该铁路运输新思路产生的有利影响是(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13_1#b1d70aa75.bracket?pid=50804f076&amp;color=0,0,0&amp;vpa=4&amp;vtp=1"/>
          <p:cNvSpPr/>
          <p:nvPr/>
        </p:nvSpPr>
        <p:spPr>
          <a:xfrm>
            <a:off x="5197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7_BD.12_2#b1d70aa75.choices?pid=50804f076&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.缩短南水北调空间距离</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.减少铁路运输运力浪费</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C.全面解决沿线缺水问题</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.加速发展西北地区种植业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7_AS.14_1#b1d70aa75?vop=1&amp;pid=50804f076&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本题考查资源跨区域调配对区域发展的影响。结合所学知识</a:t>
            </a:r>
            <a:r>
              <a:rPr lang="en-US" altLang="zh-CN" sz="2000" b="0" i="0">
                <a:solidFill>
                  <a:srgbClr val="000000"/>
                </a:solidFill>
                <a:latin typeface="微软雅黑" pitchFamily="34" charset="0"/>
                <a:ea typeface="微软雅黑" pitchFamily="34" charset="-122"/>
                <a:cs typeface="微软雅黑" pitchFamily="34" charset="-120"/>
              </a:rPr>
              <a:t>,南水北调的空间距离属于人为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因素无法改变</a:t>
            </a:r>
            <a:r>
              <a:rPr lang="en-US" altLang="zh-CN" sz="2000" b="0" i="0" dirty="0">
                <a:solidFill>
                  <a:srgbClr val="000000"/>
                </a:solidFill>
                <a:latin typeface="微软雅黑" pitchFamily="34" charset="0"/>
                <a:ea typeface="微软雅黑" pitchFamily="34" charset="-122"/>
                <a:cs typeface="微软雅黑" pitchFamily="34" charset="-120"/>
              </a:rPr>
              <a:t>,A错误；通过北煤南运铁路返程空车,从河南平顶山运往内蒙古鄂尔多斯</a:t>
            </a:r>
            <a:r>
              <a:rPr lang="en-US" altLang="zh-CN" sz="2000" b="0" i="0">
                <a:solidFill>
                  <a:srgbClr val="000000"/>
                </a:solidFill>
                <a:latin typeface="微软雅黑" pitchFamily="34" charset="0"/>
                <a:ea typeface="微软雅黑" pitchFamily="34" charset="-122"/>
                <a:cs typeface="微软雅黑" pitchFamily="34" charset="-120"/>
              </a:rPr>
              <a:t>,可以提高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铁路运输的利用率</a:t>
            </a:r>
            <a:r>
              <a:rPr lang="en-US" altLang="zh-CN" sz="2000" b="0" i="0" dirty="0">
                <a:solidFill>
                  <a:srgbClr val="000000"/>
                </a:solidFill>
                <a:latin typeface="微软雅黑" pitchFamily="34" charset="0"/>
                <a:ea typeface="微软雅黑" pitchFamily="34" charset="-122"/>
                <a:cs typeface="微软雅黑" pitchFamily="34" charset="-120"/>
              </a:rPr>
              <a:t>,减少铁路运输运力浪费,B正确</a:t>
            </a:r>
            <a:r>
              <a:rPr lang="en-US" altLang="zh-CN" sz="2000" b="0" i="0">
                <a:solidFill>
                  <a:srgbClr val="000000"/>
                </a:solidFill>
                <a:latin typeface="微软雅黑" pitchFamily="34" charset="0"/>
                <a:ea typeface="微软雅黑" pitchFamily="34" charset="-122"/>
                <a:cs typeface="微软雅黑" pitchFamily="34" charset="-120"/>
              </a:rPr>
              <a:t>；丹江口水库优质水从河南平顶山运往内蒙古鄂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尔多斯</a:t>
            </a:r>
            <a:r>
              <a:rPr lang="en-US" altLang="zh-CN" sz="2000" b="0" i="0" dirty="0">
                <a:solidFill>
                  <a:srgbClr val="000000"/>
                </a:solidFill>
                <a:latin typeface="微软雅黑" pitchFamily="34" charset="0"/>
                <a:ea typeface="微软雅黑" pitchFamily="34" charset="-122"/>
                <a:cs typeface="微软雅黑" pitchFamily="34" charset="-120"/>
              </a:rPr>
              <a:t>,沿线地区无法利用,C错误；西北地区加速发展种植业会导致生态环境问题</a:t>
            </a:r>
            <a:r>
              <a:rPr lang="en-US" altLang="zh-CN" sz="2000" b="0" i="0">
                <a:solidFill>
                  <a:srgbClr val="000000"/>
                </a:solidFill>
                <a:latin typeface="微软雅黑" pitchFamily="34" charset="0"/>
                <a:ea typeface="微软雅黑" pitchFamily="34" charset="-122"/>
                <a:cs typeface="微软雅黑" pitchFamily="34" charset="-120"/>
              </a:rPr>
              <a:t>,不符合农业发</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展的方向</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C_4#670e83fed.fixed?pid=b5d5acb56&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2</a:t>
            </a:r>
            <a:endParaRPr lang="en-US" altLang="zh-CN" sz="7200" dirty="0"/>
          </a:p>
        </p:txBody>
      </p:sp>
      <p:sp>
        <p:nvSpPr>
          <p:cNvPr id="3" name="C_4#670e83fed.fixed?pid=b5d5acb56&amp;color=255,255,255&amp;vtp=1&amp;bbb=1"/>
          <p:cNvSpPr/>
          <p:nvPr/>
        </p:nvSpPr>
        <p:spPr>
          <a:xfrm>
            <a:off x="0" y="3493008"/>
            <a:ext cx="12188952" cy="1326896"/>
          </a:xfrm>
          <a:prstGeom prst="rect">
            <a:avLst/>
          </a:prstGeom>
          <a:noFill/>
          <a:ln/>
        </p:spPr>
        <p:txBody>
          <a:bodyPr wrap="none" lIns="0" tIns="0" rIns="0" bIns="0" rtlCol="0" anchor="t"/>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第2课时</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其他资源的跨区域调配</a:t>
            </a:r>
            <a:endParaRPr lang="en-US" altLang="zh-CN" sz="4400" dirty="0"/>
          </a:p>
        </p:txBody>
      </p:sp>
      <p:pic>
        <p:nvPicPr>
          <p:cNvPr id="4" name="C_4#670e83fed.fixed?pid=b5d5acb56&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4_BD#670e83fed.fixed?pid=b5d5acb56&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94c53c953.fixed?pid=a2286f4c1&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3</a:t>
            </a:r>
            <a:endParaRPr lang="en-US" altLang="zh-CN" sz="7200" dirty="0"/>
          </a:p>
        </p:txBody>
      </p:sp>
      <p:sp>
        <p:nvSpPr>
          <p:cNvPr id="3" name="C_2_BD#94c53c953.fixed?pid=a2286f4c1&amp;color=255,255,255&amp;vtp=1&amp;bbb=1&amp;hb=1"/>
          <p:cNvSpPr/>
          <p:nvPr/>
        </p:nvSpPr>
        <p:spPr>
          <a:xfrm>
            <a:off x="0" y="3425952"/>
            <a:ext cx="12188952" cy="1341120"/>
          </a:xfrm>
          <a:prstGeom prst="rect">
            <a:avLst/>
          </a:prstGeom>
          <a:noFill/>
          <a:ln/>
        </p:spPr>
        <p:txBody>
          <a:bodyPr wrap="none" lIns="0" tIns="0" rIns="0" bIns="0" rtlCol="0" anchor="ctr"/>
          <a:lstStyle/>
          <a:p>
            <a:pPr algn="ctr" latinLnBrk="1">
              <a:lnSpc>
                <a:spcPts val="5300"/>
              </a:lnSpc>
            </a:pPr>
            <a:r>
              <a:rPr lang="en-US" altLang="zh-CN" sz="4400" b="1" i="0" dirty="0">
                <a:solidFill>
                  <a:srgbClr val="FFFFFF"/>
                </a:solidFill>
                <a:latin typeface="SimHei" pitchFamily="34" charset="0"/>
                <a:ea typeface="SimHei" pitchFamily="34" charset="-122"/>
                <a:cs typeface="SimHei" pitchFamily="34" charset="-120"/>
              </a:rPr>
              <a:t>第三节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资源跨区域调配对区域发展的影响</a:t>
            </a:r>
            <a:r>
              <a:rPr lang="en-US" altLang="zh-CN" sz="4400" b="1" i="0">
                <a:solidFill>
                  <a:srgbClr val="FFFFFF"/>
                </a:solidFill>
                <a:latin typeface="SimHei" pitchFamily="34" charset="0"/>
                <a:ea typeface="SimHei" pitchFamily="34" charset="-122"/>
                <a:cs typeface="SimHei" pitchFamily="34" charset="-120"/>
              </a:rPr>
              <a:t>——以</a:t>
            </a:r>
          </a:p>
          <a:p>
            <a:pPr algn="ctr" latinLnBrk="1">
              <a:lnSpc>
                <a:spcPts val="5400"/>
              </a:lnSpc>
            </a:pPr>
            <a:r>
              <a:rPr lang="en-US" altLang="zh-CN" sz="4400" b="1" i="0">
                <a:solidFill>
                  <a:srgbClr val="FFFFFF"/>
                </a:solidFill>
                <a:latin typeface="SimHei" pitchFamily="34" charset="0"/>
                <a:ea typeface="SimHei" pitchFamily="34" charset="-122"/>
                <a:cs typeface="SimHei" pitchFamily="34" charset="-120"/>
              </a:rPr>
              <a:t>我国南水北调为例</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2997935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M_6_BD.15_1#3a2384495?pid=61fee0069&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［河南洛阳2024高二期中］</a:t>
            </a:r>
            <a:r>
              <a:rPr lang="en-US" altLang="zh-CN" sz="2000" b="0" i="0" dirty="0">
                <a:solidFill>
                  <a:srgbClr val="000000"/>
                </a:solidFill>
                <a:latin typeface="微软雅黑" pitchFamily="34" charset="0"/>
                <a:ea typeface="楷体" pitchFamily="34" charset="-122"/>
                <a:cs typeface="微软雅黑" pitchFamily="34" charset="-120"/>
              </a:rPr>
              <a:t>西气东输工程包括天然气开发建设</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输气管道建设和用户管网建设三</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个部分</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现已建成三条线路</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一线工程主干线西起新疆塔里木盆地的轮南油气田</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东至上海</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年</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输气量</a:t>
            </a:r>
            <a:r>
              <a:rPr lang="en-US" altLang="zh-CN" sz="2000" b="0" i="0" dirty="0">
                <a:solidFill>
                  <a:srgbClr val="000000"/>
                </a:solidFill>
                <a:latin typeface="Times New Roman" pitchFamily="34" charset="0"/>
                <a:ea typeface="KaiTi" pitchFamily="34" charset="-122"/>
                <a:cs typeface="Times New Roman" pitchFamily="34" charset="-120"/>
              </a:rPr>
              <a:t>120</a:t>
            </a:r>
            <a:r>
              <a:rPr lang="en-US" altLang="zh-CN" sz="2000" b="0" i="0" dirty="0">
                <a:solidFill>
                  <a:srgbClr val="000000"/>
                </a:solidFill>
                <a:latin typeface="微软雅黑" pitchFamily="34" charset="0"/>
                <a:ea typeface="楷体" pitchFamily="34" charset="-122"/>
                <a:cs typeface="微软雅黑" pitchFamily="34" charset="-120"/>
              </a:rPr>
              <a:t>亿立方米</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二线</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三线工程主干线西起新疆霍尔果斯口岸</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向西与中亚天然气管道相</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连</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南至广州</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东至福州</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年输气量均为</a:t>
            </a:r>
            <a:r>
              <a:rPr lang="en-US" altLang="zh-CN" sz="2000" b="0" i="0" dirty="0">
                <a:solidFill>
                  <a:srgbClr val="000000"/>
                </a:solidFill>
                <a:latin typeface="Times New Roman" pitchFamily="34" charset="0"/>
                <a:ea typeface="KaiTi" pitchFamily="34" charset="-122"/>
                <a:cs typeface="Times New Roman" pitchFamily="34" charset="-120"/>
              </a:rPr>
              <a:t>300</a:t>
            </a:r>
            <a:r>
              <a:rPr lang="en-US" altLang="zh-CN" sz="2000" b="0" i="0" dirty="0">
                <a:solidFill>
                  <a:srgbClr val="000000"/>
                </a:solidFill>
                <a:latin typeface="微软雅黑" pitchFamily="34" charset="0"/>
                <a:ea typeface="楷体" pitchFamily="34" charset="-122"/>
                <a:cs typeface="微软雅黑" pitchFamily="34" charset="-120"/>
              </a:rPr>
              <a:t>亿立方米</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3" name="QC_7_BD.16_1#3d24f27a2?pid=3a2384495&amp;color=0,0,0&amp;vtp=1&amp;bbb=1"/>
          <p:cNvSpPr/>
          <p:nvPr/>
        </p:nvSpPr>
        <p:spPr>
          <a:xfrm>
            <a:off x="722376" y="278365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西气东输源地不利于天然气开采的自然条件是(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7_AN.17_1#3d24f27a2.bracket?pid=3a2384495&amp;color=0,0,0&amp;vpa=5&amp;vtp=1"/>
          <p:cNvSpPr/>
          <p:nvPr/>
        </p:nvSpPr>
        <p:spPr>
          <a:xfrm>
            <a:off x="6213539" y="278365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5" name="QC_7_BD.16_2#3d24f27a2.choices?pid=3a2384495&amp;color=0,0,0&amp;vtp=1&amp;bbb=1"/>
          <p:cNvSpPr/>
          <p:nvPr/>
        </p:nvSpPr>
        <p:spPr>
          <a:xfrm>
            <a:off x="722376" y="3240855"/>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.风沙较大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B.经济落后</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C.技术落后</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.晴天较多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7_AS.18_1#3d24f27a2?vop=1&amp;pid=3a2384495&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本题考查实施西气东输的条件。西气东输源地在塔里木盆地,这里气候干旱,风力较大</a:t>
            </a:r>
            <a:r>
              <a:rPr lang="en-US" altLang="zh-CN" sz="2000" b="0" i="0">
                <a:solidFill>
                  <a:srgbClr val="000000"/>
                </a:solidFill>
                <a:latin typeface="微软雅黑" pitchFamily="34" charset="0"/>
                <a:ea typeface="微软雅黑" pitchFamily="34" charset="-122"/>
                <a:cs typeface="微软雅黑" pitchFamily="34" charset="-120"/>
              </a:rPr>
              <a:t>,风沙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活动频繁</a:t>
            </a:r>
            <a:r>
              <a:rPr lang="en-US" altLang="zh-CN" sz="2000" b="0" i="0" dirty="0">
                <a:solidFill>
                  <a:srgbClr val="000000"/>
                </a:solidFill>
                <a:latin typeface="微软雅黑" pitchFamily="34" charset="0"/>
                <a:ea typeface="微软雅黑" pitchFamily="34" charset="-122"/>
                <a:cs typeface="微软雅黑" pitchFamily="34" charset="-120"/>
              </a:rPr>
              <a:t>,影响天然气开采作业,A正确；经济落后和技术落后不属于自然条件,B、C错误</a:t>
            </a:r>
            <a:r>
              <a:rPr lang="en-US" altLang="zh-CN" sz="2000" b="0" i="0">
                <a:solidFill>
                  <a:srgbClr val="000000"/>
                </a:solidFill>
                <a:latin typeface="微软雅黑" pitchFamily="34" charset="0"/>
                <a:ea typeface="微软雅黑" pitchFamily="34" charset="-122"/>
                <a:cs typeface="微软雅黑" pitchFamily="34" charset="-120"/>
              </a:rPr>
              <a:t>；晴天较</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多</a:t>
            </a:r>
            <a:r>
              <a:rPr lang="en-US" altLang="zh-CN" sz="2000" b="0" i="0" dirty="0">
                <a:solidFill>
                  <a:srgbClr val="000000"/>
                </a:solidFill>
                <a:latin typeface="微软雅黑" pitchFamily="34" charset="0"/>
                <a:ea typeface="微软雅黑" pitchFamily="34" charset="-122"/>
                <a:cs typeface="微软雅黑" pitchFamily="34" charset="-120"/>
              </a:rPr>
              <a:t>,是天然气开采的有利条件,D错误。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605062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7_BD.19_1#b747665ea?pid=3a2384495&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2.广东省成为西气东输二线、</a:t>
            </a:r>
            <a:r>
              <a:rPr lang="en-US" altLang="zh-CN" sz="2000" b="0" i="0">
                <a:solidFill>
                  <a:srgbClr val="000000"/>
                </a:solidFill>
                <a:latin typeface="微软雅黑" pitchFamily="34" charset="0"/>
                <a:ea typeface="微软雅黑" pitchFamily="34" charset="-122"/>
                <a:cs typeface="微软雅黑" pitchFamily="34" charset="-120"/>
              </a:rPr>
              <a:t>三线重要输入地的原因是(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20_1#b747665ea.bracket?pid=3a2384495&amp;color=0,0,0&amp;vpa=6&amp;vtp=1"/>
          <p:cNvSpPr/>
          <p:nvPr/>
        </p:nvSpPr>
        <p:spPr>
          <a:xfrm>
            <a:off x="6975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7_BD.19_2#b747665ea?pid=3a2384495&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①广东省经济发达，能源需求量大</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广东省沿海港口众多，有利于天然气出口</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广东省能源缺乏，制约了经济发展</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广东省经济实力雄厚，可以消费昂贵的天然气</a:t>
            </a:r>
            <a:endParaRPr lang="en-US" altLang="zh-CN" sz="2000" dirty="0"/>
          </a:p>
        </p:txBody>
      </p:sp>
      <p:sp>
        <p:nvSpPr>
          <p:cNvPr id="5" name="QC_7_BD.19_3#b747665ea.choices?pid=3a2384495&amp;color=0,0,0&amp;vtp=1&amp;bbb=1"/>
          <p:cNvSpPr/>
          <p:nvPr/>
        </p:nvSpPr>
        <p:spPr>
          <a:xfrm>
            <a:off x="722376" y="3272409"/>
            <a:ext cx="10753344" cy="405003"/>
          </a:xfrm>
          <a:prstGeom prst="rect">
            <a:avLst/>
          </a:prstGeom>
          <a:noFill/>
          <a:ln/>
        </p:spPr>
        <p:txBody>
          <a:bodyPr wrap="none" lIns="0" tIns="0" rIns="0" bIns="0" rtlCol="0" anchor="t"/>
          <a:lstStyle/>
          <a:p>
            <a:pPr latinLnBrk="1">
              <a:lnSpc>
                <a:spcPts val="3600"/>
              </a:lnSpc>
              <a:tabLst>
                <a:tab pos="2951529" algn="l"/>
                <a:tab pos="5610957" algn="l"/>
                <a:tab pos="82830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7_AS.21_1#b747665ea?vop=1&amp;pid=3a2384495&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本题考查西气东输的原因及影响。广东省经济发达,对能源的需求量大</a:t>
            </a:r>
            <a:r>
              <a:rPr lang="en-US" altLang="zh-CN" sz="2000" b="0" i="0">
                <a:solidFill>
                  <a:srgbClr val="000000"/>
                </a:solidFill>
                <a:latin typeface="微软雅黑" pitchFamily="34" charset="0"/>
                <a:ea typeface="微软雅黑" pitchFamily="34" charset="-122"/>
                <a:cs typeface="微软雅黑" pitchFamily="34" charset="-120"/>
              </a:rPr>
              <a:t>,但是该地区常规能源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短缺</a:t>
            </a:r>
            <a:r>
              <a:rPr lang="en-US" altLang="zh-CN" sz="2000" b="0" i="0" dirty="0">
                <a:solidFill>
                  <a:srgbClr val="000000"/>
                </a:solidFill>
                <a:latin typeface="微软雅黑" pitchFamily="34" charset="0"/>
                <a:ea typeface="微软雅黑" pitchFamily="34" charset="-122"/>
                <a:cs typeface="微软雅黑" pitchFamily="34" charset="-120"/>
              </a:rPr>
              <a:t>,资源供需矛盾突出,严重制约了经济发展,①③正确</a:t>
            </a:r>
            <a:r>
              <a:rPr lang="en-US" altLang="zh-CN" sz="2000" b="0" i="0">
                <a:solidFill>
                  <a:srgbClr val="000000"/>
                </a:solidFill>
                <a:latin typeface="微软雅黑" pitchFamily="34" charset="0"/>
                <a:ea typeface="微软雅黑" pitchFamily="34" charset="-122"/>
                <a:cs typeface="微软雅黑" pitchFamily="34" charset="-120"/>
              </a:rPr>
              <a:t>。西气东输的主要目的是缓解我国区域能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源资源赋存量与区域发展不匹配的问题</a:t>
            </a:r>
            <a:r>
              <a:rPr lang="en-US" altLang="zh-CN" sz="2000" b="0" i="0" dirty="0">
                <a:solidFill>
                  <a:srgbClr val="000000"/>
                </a:solidFill>
                <a:latin typeface="微软雅黑" pitchFamily="34" charset="0"/>
                <a:ea typeface="微软雅黑" pitchFamily="34" charset="-122"/>
                <a:cs typeface="微软雅黑" pitchFamily="34" charset="-120"/>
              </a:rPr>
              <a:t>,而不是为了天然气出口,②错误。天然气并非价格昂贵</a:t>
            </a:r>
            <a:r>
              <a:rPr lang="en-US" altLang="zh-CN" sz="2000" b="0" i="0">
                <a:solidFill>
                  <a:srgbClr val="000000"/>
                </a:solidFill>
                <a:latin typeface="微软雅黑" pitchFamily="34" charset="0"/>
                <a:ea typeface="微软雅黑" pitchFamily="34" charset="-122"/>
                <a:cs typeface="微软雅黑" pitchFamily="34" charset="-120"/>
              </a:rPr>
              <a:t>,④</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错误</a:t>
            </a:r>
            <a:r>
              <a:rPr lang="en-US" altLang="zh-CN" sz="2000" b="0" i="0" dirty="0">
                <a:solidFill>
                  <a:srgbClr val="000000"/>
                </a:solidFill>
                <a:latin typeface="微软雅黑" pitchFamily="34" charset="0"/>
                <a:ea typeface="微软雅黑" pitchFamily="34" charset="-122"/>
                <a:cs typeface="微软雅黑" pitchFamily="34" charset="-120"/>
              </a:rPr>
              <a:t>。综上所述,A、C、D错误,B正确。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M_6_BD.22_1#74aea079c?pid=32fc082ff&amp;color=0,0,0&amp;vtp=1&amp;bt=1&amp;bbb=1"/>
          <p:cNvSpPr/>
          <p:nvPr/>
        </p:nvSpPr>
        <p:spPr>
          <a:xfrm>
            <a:off x="722376" y="972000"/>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［山西阳泉一中2025高二期中］</a:t>
            </a:r>
            <a:r>
              <a:rPr lang="en-US" altLang="zh-CN" sz="2000" b="0" i="0" dirty="0">
                <a:solidFill>
                  <a:srgbClr val="000000"/>
                </a:solidFill>
                <a:latin typeface="Times New Roman" pitchFamily="34" charset="0"/>
                <a:ea typeface="KaiTi" pitchFamily="34" charset="-122"/>
                <a:cs typeface="Times New Roman" pitchFamily="34" charset="-120"/>
              </a:rPr>
              <a:t>读我国资源跨区域调配工程示意图，完成下面小题。</a:t>
            </a:r>
            <a:endParaRPr lang="en-US" altLang="zh-CN" sz="2000" dirty="0"/>
          </a:p>
        </p:txBody>
      </p:sp>
      <p:pic>
        <p:nvPicPr>
          <p:cNvPr id="3" name="QM_6_BD.22_2#74aea079c?pid=32fc082ff&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023360" y="1511496"/>
            <a:ext cx="4133088" cy="305409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802330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7_BD.23_1#19819aa50?pid=74aea079c&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3.图中A</a:t>
            </a:r>
            <a:r>
              <a:rPr lang="en-US" altLang="zh-CN" sz="2000" b="0" i="0">
                <a:solidFill>
                  <a:srgbClr val="000000"/>
                </a:solidFill>
                <a:latin typeface="微软雅黑" pitchFamily="34" charset="0"/>
                <a:ea typeface="微软雅黑" pitchFamily="34" charset="-122"/>
                <a:cs typeface="微软雅黑" pitchFamily="34" charset="-120"/>
              </a:rPr>
              <a:t>工程对输入地的影响是(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24_1#19819aa50.bracket?pid=74aea079c&amp;color=0,0,0&amp;vpa=7&amp;vtp=1"/>
          <p:cNvSpPr/>
          <p:nvPr/>
        </p:nvSpPr>
        <p:spPr>
          <a:xfrm>
            <a:off x="4360926"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7_BD.23_2#19819aa50?pid=74aea079c&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①把资源优势转变为经济优势</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②缓解能源紧张的问题</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优化能源结构</a:t>
            </a:r>
            <a:r>
              <a:rPr lang="en-US" altLang="zh-CN" sz="2000" b="0" i="0">
                <a:solidFill>
                  <a:srgbClr val="000000"/>
                </a:solidFill>
                <a:latin typeface="微软雅黑" pitchFamily="34" charset="0"/>
                <a:ea typeface="微软雅黑" pitchFamily="34" charset="-122"/>
                <a:cs typeface="微软雅黑" pitchFamily="34" charset="-120"/>
              </a:rPr>
              <a:t>，促进经济发展</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④缓解水资源不足的问题</a:t>
            </a:r>
            <a:endParaRPr lang="en-US" altLang="zh-CN" sz="2000" dirty="0"/>
          </a:p>
        </p:txBody>
      </p:sp>
      <p:sp>
        <p:nvSpPr>
          <p:cNvPr id="5" name="QC_7_BD.23_3#19819aa50.choices?pid=74aea079c&amp;color=0,0,0&amp;vtp=1&amp;bbb=1"/>
          <p:cNvSpPr/>
          <p:nvPr/>
        </p:nvSpPr>
        <p:spPr>
          <a:xfrm>
            <a:off x="722376" y="232625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7_AS.25_1#19819aa50?vop=1&amp;pid=74aea079c&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本题考查西气东输的影响。A工程为西气东输工程,可缓解输入地能源紧张问题</a:t>
            </a:r>
            <a:r>
              <a:rPr lang="en-US" altLang="zh-CN" sz="2000" b="0" i="0">
                <a:solidFill>
                  <a:srgbClr val="000000"/>
                </a:solidFill>
                <a:latin typeface="微软雅黑" pitchFamily="34" charset="0"/>
                <a:ea typeface="微软雅黑" pitchFamily="34" charset="-122"/>
                <a:cs typeface="微软雅黑" pitchFamily="34" charset="-120"/>
              </a:rPr>
              <a:t>,优化能源结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构</a:t>
            </a:r>
            <a:r>
              <a:rPr lang="en-US" altLang="zh-CN" sz="2000" b="0" i="0" dirty="0">
                <a:solidFill>
                  <a:srgbClr val="000000"/>
                </a:solidFill>
                <a:latin typeface="微软雅黑" pitchFamily="34" charset="0"/>
                <a:ea typeface="微软雅黑" pitchFamily="34" charset="-122"/>
                <a:cs typeface="微软雅黑" pitchFamily="34" charset="-120"/>
              </a:rPr>
              <a:t>,促进经济发展,②③正确；把资源优势转变为经济优势是对输出地的影响,①错误；</a:t>
            </a:r>
            <a:r>
              <a:rPr lang="en-US" altLang="zh-CN" sz="2000" b="0" i="0">
                <a:solidFill>
                  <a:srgbClr val="000000"/>
                </a:solidFill>
                <a:latin typeface="微软雅黑" pitchFamily="34" charset="0"/>
                <a:ea typeface="微软雅黑" pitchFamily="34" charset="-122"/>
                <a:cs typeface="微软雅黑" pitchFamily="34" charset="-120"/>
              </a:rPr>
              <a:t>A工程输送</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的是天然气</a:t>
            </a:r>
            <a:r>
              <a:rPr lang="en-US" altLang="zh-CN" sz="2000" b="0" i="0" dirty="0">
                <a:solidFill>
                  <a:srgbClr val="000000"/>
                </a:solidFill>
                <a:latin typeface="微软雅黑" pitchFamily="34" charset="0"/>
                <a:ea typeface="微软雅黑" pitchFamily="34" charset="-122"/>
                <a:cs typeface="微软雅黑" pitchFamily="34" charset="-120"/>
              </a:rPr>
              <a:t>,不会缓解水资源不足的问题,④错误。故选C。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C_4#6615de6a7.fixed?pid=a72f18766&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1</a:t>
            </a:r>
            <a:endParaRPr lang="en-US" altLang="zh-CN" sz="7200" dirty="0"/>
          </a:p>
        </p:txBody>
      </p:sp>
      <p:sp>
        <p:nvSpPr>
          <p:cNvPr id="3" name="C_4#6615de6a7.fixed?pid=a72f18766&amp;color=255,255,255&amp;vtp=1&amp;bbb=1"/>
          <p:cNvSpPr/>
          <p:nvPr/>
        </p:nvSpPr>
        <p:spPr>
          <a:xfrm>
            <a:off x="0" y="3493008"/>
            <a:ext cx="12188952" cy="1326896"/>
          </a:xfrm>
          <a:prstGeom prst="rect">
            <a:avLst/>
          </a:prstGeom>
          <a:noFill/>
          <a:ln/>
        </p:spPr>
        <p:txBody>
          <a:bodyPr wrap="none" lIns="0" tIns="0" rIns="0" bIns="0" rtlCol="0" anchor="t"/>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第1课时</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水资源的跨区域调配</a:t>
            </a:r>
            <a:endParaRPr lang="en-US" altLang="zh-CN" sz="4400" dirty="0"/>
          </a:p>
        </p:txBody>
      </p:sp>
      <p:pic>
        <p:nvPicPr>
          <p:cNvPr id="4" name="C_4#6615de6a7.fixed?pid=a72f18766&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4_BD#6615de6a7.fixed?pid=a72f18766&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2432850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C_7_BD.26_1#1529a4393?pid=74aea079c&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4.图中B</a:t>
            </a:r>
            <a:r>
              <a:rPr lang="en-US" altLang="zh-CN" sz="2000" b="0" i="0">
                <a:solidFill>
                  <a:srgbClr val="000000"/>
                </a:solidFill>
                <a:latin typeface="微软雅黑" pitchFamily="34" charset="0"/>
                <a:ea typeface="微软雅黑" pitchFamily="34" charset="-122"/>
                <a:cs typeface="微软雅黑" pitchFamily="34" charset="-120"/>
              </a:rPr>
              <a:t>工程(</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27_1#1529a4393.bracket?pid=74aea079c&amp;color=0,0,0&amp;vpa=8&amp;vtp=1"/>
          <p:cNvSpPr/>
          <p:nvPr/>
        </p:nvSpPr>
        <p:spPr>
          <a:xfrm>
            <a:off x="2308289"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7_BD.26_2#1529a4393?pid=74aea079c&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①北线可改善北京的大气环境</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②中线利用的是可再生资源</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③南线会加剧输出区水资源不足</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④三条线路都是利用的清洁能源</a:t>
            </a:r>
            <a:endParaRPr lang="en-US" altLang="zh-CN" sz="2000" dirty="0"/>
          </a:p>
        </p:txBody>
      </p:sp>
      <p:sp>
        <p:nvSpPr>
          <p:cNvPr id="5" name="QC_7_BD.26_3#1529a4393.choices?pid=74aea079c&amp;color=0,0,0&amp;vtp=1&amp;bbb=1"/>
          <p:cNvSpPr/>
          <p:nvPr/>
        </p:nvSpPr>
        <p:spPr>
          <a:xfrm>
            <a:off x="722376" y="232625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.①④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C_7_AS.28_1#1529a4393?vop=1&amp;pid=74aea079c&amp;color=0,0,0&amp;vtp=1&amp;bt=1&amp;bbb=1"/>
          <p:cNvSpPr/>
          <p:nvPr/>
        </p:nvSpPr>
        <p:spPr>
          <a:xfrm>
            <a:off x="722376" y="972000"/>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本题考查西电东送工程的影响。</a:t>
            </a:r>
            <a:endParaRPr lang="en-US" altLang="zh-CN" sz="2200" dirty="0"/>
          </a:p>
        </p:txBody>
      </p:sp>
      <p:graphicFrame>
        <p:nvGraphicFramePr>
          <p:cNvPr id="25" name="QC_7_AS.28_2#1529a4393?colgroup=32,8&amp;vop=1&amp;pid=74aea079c&amp;color=0,0,0&amp;vtp=1&amp;bbb=1"/>
          <p:cNvGraphicFramePr>
            <a:graphicFrameLocks noGrp="1"/>
          </p:cNvGraphicFramePr>
          <p:nvPr>
            <p:extLst>
              <p:ext uri="{D42A27DB-BD31-4B8C-83A1-F6EECF244321}">
                <p14:modId xmlns:p14="http://schemas.microsoft.com/office/powerpoint/2010/main" val="2982761673"/>
              </p:ext>
            </p:extLst>
          </p:nvPr>
        </p:nvGraphicFramePr>
        <p:xfrm>
          <a:off x="722376" y="1545913"/>
          <a:ext cx="10725912" cy="1705356"/>
        </p:xfrm>
        <a:graphic>
          <a:graphicData uri="http://schemas.openxmlformats.org/drawingml/2006/table">
            <a:tbl>
              <a:tblPr/>
              <a:tblGrid>
                <a:gridCol w="8485632">
                  <a:extLst>
                    <a:ext uri="{9D8B030D-6E8A-4147-A177-3AD203B41FA5}">
                      <a16:colId xmlns:a16="http://schemas.microsoft.com/office/drawing/2014/main" val="20000"/>
                    </a:ext>
                  </a:extLst>
                </a:gridCol>
                <a:gridCol w="2240280">
                  <a:extLst>
                    <a:ext uri="{9D8B030D-6E8A-4147-A177-3AD203B41FA5}">
                      <a16:colId xmlns:a16="http://schemas.microsoft.com/office/drawing/2014/main" val="20001"/>
                    </a:ext>
                  </a:extLst>
                </a:gridCol>
              </a:tblGrid>
              <a:tr h="426339">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B工程为我国西电东送工程,北线可改善北京大气环境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①正确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中线利用长江水能发电,为可再生资源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②正确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南线利用珠江上游水能发电,不会加剧输出区水资源不足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③错误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6339">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北线利用黄土高原地区煤炭发电,不是清洁能源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④错误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4" name="QC_7_AS.28_3#1529a4393?vop=1&amp;pid=74aea079c&amp;color=0,0,0&amp;vtp=1&amp;bbb=1"/>
          <p:cNvSpPr/>
          <p:nvPr/>
        </p:nvSpPr>
        <p:spPr>
          <a:xfrm>
            <a:off x="722376" y="3387413"/>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综上,①②正确,③④错误,故选A。</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fade">
                                      <p:cBhvr>
                                        <p:cTn id="13" dur="500"/>
                                        <p:tgtEl>
                                          <p:spTgt spid="2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7_AS.28_4#1529a4393?vop=1&amp;pid=74aea079c&amp;color=0,0,0&amp;mp=1&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方法总结</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分析资源跨区域调配原因的思路</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资源跨区域调配是由资源空间分布不均和资源分布区与消费区的需求差异产生的。分析时明确资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源分布较少及分布较多的地区</a:t>
            </a:r>
            <a:r>
              <a:rPr lang="en-US" altLang="zh-CN" sz="2000" b="0" i="0" dirty="0">
                <a:solidFill>
                  <a:srgbClr val="000000"/>
                </a:solidFill>
                <a:latin typeface="微软雅黑" pitchFamily="34" charset="0"/>
                <a:ea typeface="微软雅黑" pitchFamily="34" charset="-122"/>
                <a:cs typeface="微软雅黑" pitchFamily="34" charset="-120"/>
              </a:rPr>
              <a:t>；同时明确资源紧缺区紧缺的原因,包括为何分布较少</a:t>
            </a:r>
            <a:r>
              <a:rPr lang="en-US" altLang="zh-CN" sz="2000" b="0" i="0">
                <a:solidFill>
                  <a:srgbClr val="000000"/>
                </a:solidFill>
                <a:latin typeface="微软雅黑" pitchFamily="34" charset="0"/>
                <a:ea typeface="微软雅黑" pitchFamily="34" charset="-122"/>
                <a:cs typeface="微软雅黑" pitchFamily="34" charset="-120"/>
              </a:rPr>
              <a:t>、为何需求量</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大</a:t>
            </a:r>
            <a:r>
              <a:rPr lang="en-US" altLang="zh-CN" sz="2000" b="0" i="0" dirty="0">
                <a:solidFill>
                  <a:srgbClr val="000000"/>
                </a:solidFill>
                <a:latin typeface="微软雅黑" pitchFamily="34" charset="0"/>
                <a:ea typeface="微软雅黑" pitchFamily="34" charset="-122"/>
                <a:cs typeface="微软雅黑" pitchFamily="34" charset="-120"/>
              </a:rPr>
              <a:t>,也包括利用过程中存在的问题等。</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pic>
        <p:nvPicPr>
          <p:cNvPr id="2" name="QM_6_BD.29_1#bb340eeef?htil=1&amp;pid=32fc082ff&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509910" y="1026864"/>
            <a:ext cx="4837176" cy="448970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6_BD.29_2#bb340eeef?htil=1&amp;pid=32fc082ff&amp;color=0,0,0&amp;vtp=1&amp;bt=1&amp;bbb=1&amp;hb=1"/>
          <p:cNvSpPr/>
          <p:nvPr/>
        </p:nvSpPr>
        <p:spPr>
          <a:xfrm>
            <a:off x="722376" y="972000"/>
            <a:ext cx="5788152"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［河北邯郸2024高二月考］</a:t>
            </a:r>
            <a:r>
              <a:rPr lang="en-US" altLang="zh-CN" sz="2000" b="0" i="0">
                <a:solidFill>
                  <a:srgbClr val="000000"/>
                </a:solidFill>
                <a:latin typeface="微软雅黑" pitchFamily="34" charset="0"/>
                <a:ea typeface="楷体" pitchFamily="34" charset="-122"/>
                <a:cs typeface="微软雅黑" pitchFamily="34" charset="-120"/>
              </a:rPr>
              <a:t>西电东送就是把煤炭</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水能资源丰富的西部省级行政区的能源转化成电力</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资源</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输送到电力紧缺的东部沿海地区</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下图为我</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国西电东送三大通道示意图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Tree>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0499641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7_BD.30_1#6590271f8?pid=bb340eeef&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a:solidFill>
                  <a:srgbClr val="000000"/>
                </a:solidFill>
                <a:latin typeface="微软雅黑" pitchFamily="34" charset="0"/>
                <a:ea typeface="微软雅黑" pitchFamily="34" charset="-122"/>
                <a:cs typeface="微软雅黑" pitchFamily="34" charset="-120"/>
              </a:rPr>
              <a:t>西电东送对西部省级行政区的影响主要是(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31_1#6590271f8.bracket?pid=bb340eeef&amp;color=0,0,0&amp;vpa=9&amp;vtp=1"/>
          <p:cNvSpPr/>
          <p:nvPr/>
        </p:nvSpPr>
        <p:spPr>
          <a:xfrm>
            <a:off x="5705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7_BD.30_2#6590271f8?pid=bb340eeef&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①减少大气污染</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促进经济发展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优化能源消费结构</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将资源优势转化为经济优势</a:t>
            </a:r>
            <a:endParaRPr lang="en-US" altLang="zh-CN" sz="2000" dirty="0"/>
          </a:p>
        </p:txBody>
      </p:sp>
      <p:sp>
        <p:nvSpPr>
          <p:cNvPr id="5" name="QC_7_BD.30_3#6590271f8.choices?pid=bb340eeef&amp;color=0,0,0&amp;vtp=1&amp;bbb=1"/>
          <p:cNvSpPr/>
          <p:nvPr/>
        </p:nvSpPr>
        <p:spPr>
          <a:xfrm>
            <a:off x="722376" y="32724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7_AS.32_1#6590271f8?vop=1&amp;pid=bb340eeef&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本题考查资源跨区域调配对调出区的影响。西电东送促进西部地区资源的开发</a:t>
            </a:r>
            <a:r>
              <a:rPr lang="en-US" altLang="zh-CN" sz="2000" b="0" i="0">
                <a:solidFill>
                  <a:srgbClr val="000000"/>
                </a:solidFill>
                <a:latin typeface="微软雅黑" pitchFamily="34" charset="0"/>
                <a:ea typeface="微软雅黑" pitchFamily="34" charset="-122"/>
                <a:cs typeface="微软雅黑" pitchFamily="34" charset="-120"/>
              </a:rPr>
              <a:t>,火力发电会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加剧西部地区大气污染</a:t>
            </a:r>
            <a:r>
              <a:rPr lang="en-US" altLang="zh-CN" sz="2000" b="0" i="0" dirty="0">
                <a:solidFill>
                  <a:srgbClr val="000000"/>
                </a:solidFill>
                <a:latin typeface="微软雅黑" pitchFamily="34" charset="0"/>
                <a:ea typeface="微软雅黑" pitchFamily="34" charset="-122"/>
                <a:cs typeface="微软雅黑" pitchFamily="34" charset="-120"/>
              </a:rPr>
              <a:t>,①错误；西部地区将资源优势转化为经济优势,促进经济发展,②④</a:t>
            </a:r>
            <a:r>
              <a:rPr lang="en-US" altLang="zh-CN" sz="2000" b="0" i="0">
                <a:solidFill>
                  <a:srgbClr val="000000"/>
                </a:solidFill>
                <a:latin typeface="微软雅黑" pitchFamily="34" charset="0"/>
                <a:ea typeface="微软雅黑" pitchFamily="34" charset="-122"/>
                <a:cs typeface="微软雅黑" pitchFamily="34" charset="-120"/>
              </a:rPr>
              <a:t>正确；</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能够优化东部地区的能源消费结构</a:t>
            </a:r>
            <a:r>
              <a:rPr lang="en-US" altLang="zh-CN" sz="2000" b="0" i="0" dirty="0">
                <a:solidFill>
                  <a:srgbClr val="000000"/>
                </a:solidFill>
                <a:latin typeface="微软雅黑" pitchFamily="34" charset="0"/>
                <a:ea typeface="微软雅黑" pitchFamily="34" charset="-122"/>
                <a:cs typeface="微软雅黑" pitchFamily="34" charset="-120"/>
              </a:rPr>
              <a:t>,③错误。故选B。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5073757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7_BD.33_1#f46302fce?pid=bb340eeef&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6.为了保障西电东送工程的可持续发展，</a:t>
            </a:r>
            <a:r>
              <a:rPr lang="en-US" altLang="zh-CN" sz="2000" b="0" i="0">
                <a:solidFill>
                  <a:srgbClr val="000000"/>
                </a:solidFill>
                <a:latin typeface="微软雅黑" pitchFamily="34" charset="0"/>
                <a:ea typeface="微软雅黑" pitchFamily="34" charset="-122"/>
                <a:cs typeface="微软雅黑" pitchFamily="34" charset="-120"/>
              </a:rPr>
              <a:t>我们可以(</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34_1#f46302fce.bracket?pid=bb340eeef&amp;color=0,0,0&amp;vpa=10&amp;vtp=1"/>
          <p:cNvSpPr/>
          <p:nvPr/>
        </p:nvSpPr>
        <p:spPr>
          <a:xfrm>
            <a:off x="6454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7_BD.33_2#f46302fce.choices?pid=bb340eeef&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697529" algn="l"/>
                <a:tab pos="5356957" algn="l"/>
                <a:tab pos="82830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.大规模开发电源点</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B.统一管理电力市场</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C.扩大发达地区用电量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.积极推进电价改革</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97745859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7_AS.35_1#f46302fce?vop=1&amp;pid=bb340eeef&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本题考查促进西电东送可持续发展的措施。大规模开发电源点会加剧环境的破坏</a:t>
            </a:r>
            <a:r>
              <a:rPr lang="en-US" altLang="zh-CN" sz="2000" b="0" i="0">
                <a:solidFill>
                  <a:srgbClr val="000000"/>
                </a:solidFill>
                <a:latin typeface="微软雅黑" pitchFamily="34" charset="0"/>
                <a:ea typeface="微软雅黑" pitchFamily="34" charset="-122"/>
                <a:cs typeface="微软雅黑" pitchFamily="34" charset="-120"/>
              </a:rPr>
              <a:t>,不利于可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持续发展</a:t>
            </a:r>
            <a:r>
              <a:rPr lang="en-US" altLang="zh-CN" sz="2000" b="0" i="0" dirty="0">
                <a:solidFill>
                  <a:srgbClr val="000000"/>
                </a:solidFill>
                <a:latin typeface="微软雅黑" pitchFamily="34" charset="0"/>
                <a:ea typeface="微软雅黑" pitchFamily="34" charset="-122"/>
                <a:cs typeface="微软雅黑" pitchFamily="34" charset="-120"/>
              </a:rPr>
              <a:t>,A错误；统一管理电力市场,对节约能源、促进可持续发展的作用不大,B错误</a:t>
            </a:r>
            <a:r>
              <a:rPr lang="en-US" altLang="zh-CN" sz="2000" b="0" i="0">
                <a:solidFill>
                  <a:srgbClr val="000000"/>
                </a:solidFill>
                <a:latin typeface="微软雅黑" pitchFamily="34" charset="0"/>
                <a:ea typeface="微软雅黑" pitchFamily="34" charset="-122"/>
                <a:cs typeface="微软雅黑" pitchFamily="34" charset="-120"/>
              </a:rPr>
              <a:t>；扩大发达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地区用电量</a:t>
            </a:r>
            <a:r>
              <a:rPr lang="en-US" altLang="zh-CN" sz="2000" b="0" i="0" dirty="0">
                <a:solidFill>
                  <a:srgbClr val="000000"/>
                </a:solidFill>
                <a:latin typeface="微软雅黑" pitchFamily="34" charset="0"/>
                <a:ea typeface="微软雅黑" pitchFamily="34" charset="-122"/>
                <a:cs typeface="微软雅黑" pitchFamily="34" charset="-120"/>
              </a:rPr>
              <a:t>,会加剧能源短缺,不利于可持续发展,C错误；积极推进电价改革,实行阶梯电价</a:t>
            </a:r>
            <a:r>
              <a:rPr lang="en-US" altLang="zh-CN" sz="2000" b="0" i="0">
                <a:solidFill>
                  <a:srgbClr val="000000"/>
                </a:solidFill>
                <a:latin typeface="微软雅黑" pitchFamily="34" charset="0"/>
                <a:ea typeface="微软雅黑" pitchFamily="34" charset="-122"/>
                <a:cs typeface="微软雅黑" pitchFamily="34" charset="-120"/>
              </a:rPr>
              <a:t>,有利于</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提高节电意识</a:t>
            </a:r>
            <a:r>
              <a:rPr lang="en-US" altLang="zh-CN" sz="2000" b="0" i="0" dirty="0">
                <a:solidFill>
                  <a:srgbClr val="000000"/>
                </a:solidFill>
                <a:latin typeface="微软雅黑" pitchFamily="34" charset="0"/>
                <a:ea typeface="微软雅黑" pitchFamily="34" charset="-122"/>
                <a:cs typeface="微软雅黑" pitchFamily="34" charset="-120"/>
              </a:rPr>
              <a:t>,减少能源浪费,减少西电东送工程的压力,促进可持续发展,D正确。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M_6_BD.36_1#f710ff63b?pid=32fc082ff&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［河北邢台2025高二期末］</a:t>
            </a:r>
            <a:r>
              <a:rPr lang="en-US" altLang="zh-CN" sz="2000" b="0" i="0" dirty="0">
                <a:solidFill>
                  <a:srgbClr val="000000"/>
                </a:solidFill>
                <a:latin typeface="微软雅黑" pitchFamily="34" charset="0"/>
                <a:ea typeface="楷体" pitchFamily="34" charset="-122"/>
                <a:cs typeface="微软雅黑" pitchFamily="34" charset="-120"/>
              </a:rPr>
              <a:t>昆柳龙直流</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如图</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工程起于云南昆北换流站</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落点在广西柳州换流</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站和广东龙门换流站</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该工程是世界上第一条</a:t>
            </a:r>
            <a:r>
              <a:rPr lang="en-US" altLang="zh-CN" sz="2000" b="0" i="0" dirty="0">
                <a:solidFill>
                  <a:srgbClr val="000000"/>
                </a:solidFill>
                <a:latin typeface="Times New Roman" pitchFamily="34" charset="0"/>
                <a:ea typeface="KaiTi" pitchFamily="34" charset="-122"/>
                <a:cs typeface="Times New Roman" pitchFamily="34" charset="-120"/>
              </a:rPr>
              <a:t>800</a:t>
            </a:r>
            <a:r>
              <a:rPr lang="en-US" altLang="zh-CN" sz="2000" b="0" i="0" dirty="0">
                <a:solidFill>
                  <a:srgbClr val="000000"/>
                </a:solidFill>
                <a:latin typeface="微软雅黑" pitchFamily="34" charset="0"/>
                <a:ea typeface="楷体" pitchFamily="34" charset="-122"/>
                <a:cs typeface="微软雅黑" pitchFamily="34" charset="-120"/>
              </a:rPr>
              <a:t>千伏特高压多端柔性直流工程</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创造了</a:t>
            </a:r>
            <a:r>
              <a:rPr lang="en-US" altLang="zh-CN" sz="2000" b="0" i="0">
                <a:solidFill>
                  <a:srgbClr val="000000"/>
                </a:solidFill>
                <a:latin typeface="Times New Roman" pitchFamily="34" charset="0"/>
                <a:ea typeface="KaiTi" pitchFamily="34" charset="-122"/>
                <a:cs typeface="Times New Roman" pitchFamily="34" charset="-120"/>
              </a:rPr>
              <a:t>19</a:t>
            </a:r>
            <a:r>
              <a:rPr lang="en-US" altLang="zh-CN" sz="2000" b="0" i="0">
                <a:solidFill>
                  <a:srgbClr val="000000"/>
                </a:solidFill>
                <a:latin typeface="微软雅黑" pitchFamily="34" charset="0"/>
                <a:ea typeface="楷体" pitchFamily="34" charset="-122"/>
                <a:cs typeface="微软雅黑" pitchFamily="34" charset="-120"/>
              </a:rPr>
              <a:t>项电</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力技术的世界第一</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该工程的投运</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使云南跨省级行政区送电能力跃居全国首位</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极大促进了云</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南绿色能源在更大范围内的优化配置</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6_BD.36_2#f710ff63b?pid=32fc082ff&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895344" y="2864046"/>
            <a:ext cx="4407408" cy="248716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48567723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C_7_BD.37_1#9f19c3570?pid=f710ff63b&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a:solidFill>
                  <a:srgbClr val="000000"/>
                </a:solidFill>
                <a:latin typeface="微软雅黑" pitchFamily="34" charset="0"/>
                <a:ea typeface="微软雅黑" pitchFamily="34" charset="-122"/>
                <a:cs typeface="微软雅黑" pitchFamily="34" charset="-120"/>
              </a:rPr>
              <a:t>来自云南省的绿色能源最可能是(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38_1#9f19c3570.bracket?pid=f710ff63b&amp;color=0,0,0&amp;vpa=11&amp;vtp=1"/>
          <p:cNvSpPr/>
          <p:nvPr/>
        </p:nvSpPr>
        <p:spPr>
          <a:xfrm>
            <a:off x="4689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7_BD.37_2#9f19c3570.choices?pid=f710ff63b&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.风电</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B.火电</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C.水电</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.光电</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C_7_AS.39_1#9f19c3570?vop=1&amp;pid=f710ff63b&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本题考查区域能源类型。云南省虽然有一定的风力资源，但相比之下</a:t>
            </a:r>
            <a:r>
              <a:rPr lang="en-US" altLang="zh-CN" sz="2000" b="0" i="0">
                <a:solidFill>
                  <a:srgbClr val="000000"/>
                </a:solidFill>
                <a:latin typeface="微软雅黑" pitchFamily="34" charset="0"/>
                <a:ea typeface="微软雅黑" pitchFamily="34" charset="-122"/>
                <a:cs typeface="微软雅黑" pitchFamily="34" charset="-120"/>
              </a:rPr>
              <a:t>，风电不是其最主要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的绿色能源</a:t>
            </a:r>
            <a:r>
              <a:rPr lang="en-US" altLang="zh-CN" sz="2000" b="0" i="0" dirty="0">
                <a:solidFill>
                  <a:srgbClr val="000000"/>
                </a:solidFill>
                <a:latin typeface="微软雅黑" pitchFamily="34" charset="0"/>
                <a:ea typeface="微软雅黑" pitchFamily="34" charset="-122"/>
                <a:cs typeface="微软雅黑" pitchFamily="34" charset="-120"/>
              </a:rPr>
              <a:t>，A错误。火电以煤炭等化石燃料为能源，不属于绿色能源，B错误</a:t>
            </a:r>
            <a:r>
              <a:rPr lang="en-US" altLang="zh-CN" sz="2000" b="0" i="0">
                <a:solidFill>
                  <a:srgbClr val="000000"/>
                </a:solidFill>
                <a:latin typeface="微软雅黑" pitchFamily="34" charset="0"/>
                <a:ea typeface="微软雅黑" pitchFamily="34" charset="-122"/>
                <a:cs typeface="微软雅黑" pitchFamily="34" charset="-120"/>
              </a:rPr>
              <a:t>。云南省地势起伏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大</a:t>
            </a:r>
            <a:r>
              <a:rPr lang="en-US" altLang="zh-CN" sz="2000" b="0" i="0" dirty="0">
                <a:solidFill>
                  <a:srgbClr val="000000"/>
                </a:solidFill>
                <a:latin typeface="微软雅黑" pitchFamily="34" charset="0"/>
                <a:ea typeface="微软雅黑" pitchFamily="34" charset="-122"/>
                <a:cs typeface="微软雅黑" pitchFamily="34" charset="-120"/>
              </a:rPr>
              <a:t>，河流落差大，降水丰富，河流水量大，水能资源丰富，水电是其重要的绿色能源，C</a:t>
            </a:r>
            <a:r>
              <a:rPr lang="en-US" altLang="zh-CN" sz="2000" b="0" i="0">
                <a:solidFill>
                  <a:srgbClr val="000000"/>
                </a:solidFill>
                <a:latin typeface="微软雅黑" pitchFamily="34" charset="0"/>
                <a:ea typeface="微软雅黑" pitchFamily="34" charset="-122"/>
                <a:cs typeface="微软雅黑" pitchFamily="34" charset="-120"/>
              </a:rPr>
              <a:t>正确。</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云南省的太阳能资源禀赋不是特别突出</a:t>
            </a:r>
            <a:r>
              <a:rPr lang="en-US" altLang="zh-CN" sz="2000" b="0" i="0" dirty="0">
                <a:solidFill>
                  <a:srgbClr val="000000"/>
                </a:solidFill>
                <a:latin typeface="微软雅黑" pitchFamily="34" charset="0"/>
                <a:ea typeface="微软雅黑" pitchFamily="34" charset="-122"/>
                <a:cs typeface="微软雅黑" pitchFamily="34" charset="-120"/>
              </a:rPr>
              <a:t>，光电不是其最主要的绿色能源，D错误。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82729517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C_7_BD.40_1#d9f77eb35?pid=f710ff63b&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a:t>
            </a:r>
            <a:r>
              <a:rPr lang="en-US" altLang="zh-CN" sz="2000" b="0" i="0">
                <a:solidFill>
                  <a:srgbClr val="000000"/>
                </a:solidFill>
                <a:latin typeface="微软雅黑" pitchFamily="34" charset="0"/>
                <a:ea typeface="微软雅黑" pitchFamily="34" charset="-122"/>
                <a:cs typeface="微软雅黑" pitchFamily="34" charset="-120"/>
              </a:rPr>
              <a:t>昆柳龙直流工程建设柳州换流站的主要目的是(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41_1#d9f77eb35.bracket?pid=f710ff63b&amp;color=0,0,0&amp;vpa=12&amp;vtp=1"/>
          <p:cNvSpPr/>
          <p:nvPr/>
        </p:nvSpPr>
        <p:spPr>
          <a:xfrm>
            <a:off x="6213539"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7_BD.40_2#d9f77eb35.choices?pid=f710ff63b&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888029" algn="l"/>
                <a:tab pos="5483957" algn="l"/>
                <a:tab pos="8346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.补充广西的能源缺口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B.提高广西环境质量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C.增加广西的能源储备</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.利用广西现有设备</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C_7_AS.42_1#d9f77eb35?vop=1&amp;pid=f710ff63b&amp;color=0,0,0&amp;vtp=1&amp;bt=1&amp;bbb=1"/>
          <p:cNvSpPr/>
          <p:nvPr/>
        </p:nvSpPr>
        <p:spPr>
          <a:xfrm>
            <a:off x="722376" y="972000"/>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本题考查能源跨区域调配工程相关知识。</a:t>
            </a:r>
            <a:endParaRPr lang="en-US" altLang="zh-CN" sz="2200" dirty="0"/>
          </a:p>
        </p:txBody>
      </p:sp>
      <p:graphicFrame>
        <p:nvGraphicFramePr>
          <p:cNvPr id="36" name="QC_7_AS.42_2#d9f77eb35?colgroup=35,5&amp;vop=1&amp;pid=f710ff63b&amp;color=0,0,0&amp;vtp=1&amp;bbb=1&amp;hb=1"/>
          <p:cNvGraphicFramePr>
            <a:graphicFrameLocks noGrp="1"/>
          </p:cNvGraphicFramePr>
          <p:nvPr>
            <p:extLst>
              <p:ext uri="{D42A27DB-BD31-4B8C-83A1-F6EECF244321}">
                <p14:modId xmlns:p14="http://schemas.microsoft.com/office/powerpoint/2010/main" val="2639197807"/>
              </p:ext>
            </p:extLst>
          </p:nvPr>
        </p:nvGraphicFramePr>
        <p:xfrm>
          <a:off x="722376" y="1545913"/>
          <a:ext cx="10725912" cy="2101596"/>
        </p:xfrm>
        <a:graphic>
          <a:graphicData uri="http://schemas.openxmlformats.org/drawingml/2006/table">
            <a:tbl>
              <a:tblPr/>
              <a:tblGrid>
                <a:gridCol w="9235440">
                  <a:extLst>
                    <a:ext uri="{9D8B030D-6E8A-4147-A177-3AD203B41FA5}">
                      <a16:colId xmlns:a16="http://schemas.microsoft.com/office/drawing/2014/main" val="20000"/>
                    </a:ext>
                  </a:extLst>
                </a:gridCol>
                <a:gridCol w="1490472">
                  <a:extLst>
                    <a:ext uri="{9D8B030D-6E8A-4147-A177-3AD203B41FA5}">
                      <a16:colId xmlns:a16="http://schemas.microsoft.com/office/drawing/2014/main" val="20001"/>
                    </a:ext>
                  </a:extLst>
                </a:gridCol>
              </a:tblGrid>
              <a:tr h="822579">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广西自身能源资源相对短缺</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对能源的需求较大</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建设柳州换流站可以将云南的</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电能输送到广西</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补充广西的能源缺口</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满足其经济发展的能源需求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A正确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提高广西环境质量是该工程带来的间接效益</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而不是建设柳州换流站的主要目的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B错误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该工程主要是为了实现能源的输送和优化配置</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而不是增加广西的能源储备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C错误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6339">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利用广西现有设备不是建设柳州换流站的主要目的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6"/>
                                        </p:tgtEl>
                                        <p:attrNameLst>
                                          <p:attrName>style.visibility</p:attrName>
                                        </p:attrNameLst>
                                      </p:cBhvr>
                                      <p:to>
                                        <p:strVal val="visible"/>
                                      </p:to>
                                    </p:set>
                                    <p:animEffect transition="in" filter="fade">
                                      <p:cBhvr>
                                        <p:cTn id="1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M_6_BD.43_1#24ef52aa9?pid=2fbd91718&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［广西南宁2025高二月考］</a:t>
            </a:r>
            <a:r>
              <a:rPr lang="en-US" altLang="zh-CN" sz="2000" b="0" i="0" dirty="0">
                <a:solidFill>
                  <a:srgbClr val="000000"/>
                </a:solidFill>
                <a:latin typeface="微软雅黑" pitchFamily="34" charset="0"/>
                <a:ea typeface="楷体" pitchFamily="34" charset="-122"/>
                <a:cs typeface="微软雅黑" pitchFamily="34" charset="-120"/>
              </a:rPr>
              <a:t>尼日利亚位于非洲几内亚湾北岸</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自然条件优越</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但南北差异较大</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尼日利亚是世界重要的油气资源储藏国</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其南部和几内亚湾地区是主要的油气产区</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尼日利亚虽</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然油气资源丰富</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但市场竞争力弱</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如图为非洲尼日利亚油气管线分布图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6_BD.43_2#24ef52aa9?pid=2fbd9171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895344" y="2406846"/>
            <a:ext cx="4398264" cy="34290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624353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pic>
        <p:nvPicPr>
          <p:cNvPr id="2" name="QM_6_BD.1_1#d3e14889e?pid=d87bb8cfb&amp;color=0,0,0&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5269" y="1081728"/>
            <a:ext cx="868680" cy="2377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6_BD.1_1#d3e14889e?pid=d87bb8cfb&amp;color=0,0,0&amp;vtp=1&amp;bt=1&amp;bbb=1&amp;hb=1"/>
          <p:cNvSpPr/>
          <p:nvPr/>
        </p:nvSpPr>
        <p:spPr>
          <a:xfrm>
            <a:off x="722377" y="972000"/>
            <a:ext cx="10749631" cy="843153"/>
          </a:xfrm>
          <a:prstGeom prst="rect">
            <a:avLst/>
          </a:prstGeom>
          <a:noFill/>
          <a:ln/>
        </p:spPr>
        <p:txBody>
          <a:bodyPr wrap="none" lIns="0" tIns="0" rIns="0" bIns="0" rtlCol="0" anchor="t"/>
          <a:lstStyle/>
          <a:p>
            <a:pPr algn="l" latinLnBrk="1">
              <a:lnSpc>
                <a:spcPts val="3600"/>
              </a:lnSpc>
            </a:pP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仿宋" pitchFamily="34" charset="0"/>
                <a:ea typeface="仿宋" pitchFamily="34" charset="-122"/>
                <a:cs typeface="仿宋" pitchFamily="34" charset="-120"/>
              </a:rPr>
              <a:t>[</a:t>
            </a:r>
            <a:r>
              <a:rPr lang="en-US" altLang="zh-CN" sz="2000" b="0" i="0" dirty="0">
                <a:solidFill>
                  <a:srgbClr val="000000"/>
                </a:solidFill>
                <a:latin typeface="仿宋" pitchFamily="34" charset="0"/>
                <a:ea typeface="仿宋" pitchFamily="34" charset="-122"/>
                <a:cs typeface="仿宋" pitchFamily="34" charset="-120"/>
              </a:rPr>
              <a:t>浙江杭州学军中学2024高二月考]</a:t>
            </a:r>
            <a:r>
              <a:rPr lang="en-US" altLang="zh-CN" sz="2000" b="0" i="0">
                <a:solidFill>
                  <a:srgbClr val="000000"/>
                </a:solidFill>
                <a:latin typeface="微软雅黑" pitchFamily="34" charset="0"/>
                <a:ea typeface="楷体" pitchFamily="34" charset="-122"/>
                <a:cs typeface="微软雅黑" pitchFamily="34" charset="-120"/>
              </a:rPr>
              <a:t>南水北调东线工程是把长江的水调往北方的调水工程</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调水线路主要经过京杭大运河</a:t>
            </a:r>
            <a:r>
              <a:rPr lang="en-US" altLang="zh-CN" sz="2000" b="0" i="0" dirty="0">
                <a:solidFill>
                  <a:srgbClr val="000000"/>
                </a:solidFill>
                <a:latin typeface="Times New Roman" pitchFamily="34" charset="0"/>
                <a:ea typeface="KaiTi" pitchFamily="34" charset="-122"/>
                <a:cs typeface="Times New Roman" pitchFamily="34" charset="-120"/>
              </a:rPr>
              <a:t>。读南水北调东线工程调水线路图，回答下面小题。</a:t>
            </a:r>
            <a:endParaRPr lang="en-US" altLang="zh-CN" sz="100" dirty="0"/>
          </a:p>
        </p:txBody>
      </p:sp>
      <p:pic>
        <p:nvPicPr>
          <p:cNvPr id="4" name="QM_6_BD.1_2#d3e14889e?pid=d87bb8cfb&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718304" y="1949646"/>
            <a:ext cx="2761488" cy="351129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50.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C_7_BD.44_1#c685aa536?pid=24ef52aa9&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a:t>
            </a:r>
            <a:r>
              <a:rPr lang="en-US" altLang="zh-CN" sz="2000" b="0" i="0">
                <a:solidFill>
                  <a:srgbClr val="000000"/>
                </a:solidFill>
                <a:latin typeface="微软雅黑" pitchFamily="34" charset="0"/>
                <a:ea typeface="微软雅黑" pitchFamily="34" charset="-122"/>
                <a:cs typeface="微软雅黑" pitchFamily="34" charset="-120"/>
              </a:rPr>
              <a:t>尼日利亚将油气资源从南部产区输往北部的主要原因是(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BD.44_2#c685aa536.choices?pid=24ef52aa9&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3015029" algn="l"/>
                <a:tab pos="5991957" algn="l"/>
                <a:tab pos="8473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.供应北部油气市场</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B.经北部将油气出口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C.保障能源安全</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.提高大气质量</a:t>
            </a:r>
            <a:endParaRPr lang="en-US" altLang="zh-CN" sz="2000" dirty="0"/>
          </a:p>
        </p:txBody>
      </p:sp>
      <p:sp>
        <p:nvSpPr>
          <p:cNvPr id="4" name="QC_7_AN.45_1#c685aa536.bracket?pid=24ef52aa9&amp;color=0,0,0&amp;vpa=13&amp;vtp=1"/>
          <p:cNvSpPr/>
          <p:nvPr/>
        </p:nvSpPr>
        <p:spPr>
          <a:xfrm>
            <a:off x="7229539"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51.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C_7_AS.46_1#c685aa536?vop=1&amp;pid=24ef52aa9&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本题考查能源跨区域调配的原因。尼日利亚南部地区盛产油气，</a:t>
            </a:r>
            <a:r>
              <a:rPr lang="en-US" altLang="zh-CN" sz="2000" b="0" i="0">
                <a:solidFill>
                  <a:srgbClr val="000000"/>
                </a:solidFill>
                <a:latin typeface="微软雅黑" pitchFamily="34" charset="0"/>
                <a:ea typeface="微软雅黑" pitchFamily="34" charset="-122"/>
                <a:cs typeface="微软雅黑" pitchFamily="34" charset="-120"/>
              </a:rPr>
              <a:t>北部地区资源相对短缺，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且北部人口众多</a:t>
            </a:r>
            <a:r>
              <a:rPr lang="en-US" altLang="zh-CN" sz="2000" b="0" i="0" dirty="0">
                <a:solidFill>
                  <a:srgbClr val="000000"/>
                </a:solidFill>
                <a:latin typeface="微软雅黑" pitchFamily="34" charset="0"/>
                <a:ea typeface="微软雅黑" pitchFamily="34" charset="-122"/>
                <a:cs typeface="微软雅黑" pitchFamily="34" charset="-120"/>
              </a:rPr>
              <a:t>、工业及生活对能源需求较高</a:t>
            </a:r>
            <a:r>
              <a:rPr lang="en-US" altLang="zh-CN" sz="2000" b="0" i="0">
                <a:solidFill>
                  <a:srgbClr val="000000"/>
                </a:solidFill>
                <a:latin typeface="微软雅黑" pitchFamily="34" charset="0"/>
                <a:ea typeface="微软雅黑" pitchFamily="34" charset="-122"/>
                <a:cs typeface="微软雅黑" pitchFamily="34" charset="-120"/>
              </a:rPr>
              <a:t>。将南部油气输往北部的主要目的是满足北部的能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源消费需求</a:t>
            </a:r>
            <a:r>
              <a:rPr lang="en-US" altLang="zh-CN" sz="2000" b="0" i="0" dirty="0">
                <a:solidFill>
                  <a:srgbClr val="000000"/>
                </a:solidFill>
                <a:latin typeface="微软雅黑" pitchFamily="34" charset="0"/>
                <a:ea typeface="微软雅黑" pitchFamily="34" charset="-122"/>
                <a:cs typeface="微软雅黑" pitchFamily="34" charset="-120"/>
              </a:rPr>
              <a:t>，A正确；并不是为了经北部将油气出口，B错误；保障能源安全</a:t>
            </a:r>
            <a:r>
              <a:rPr lang="en-US" altLang="zh-CN" sz="2000" b="0" i="0">
                <a:solidFill>
                  <a:srgbClr val="000000"/>
                </a:solidFill>
                <a:latin typeface="微软雅黑" pitchFamily="34" charset="0"/>
                <a:ea typeface="微软雅黑" pitchFamily="34" charset="-122"/>
                <a:cs typeface="微软雅黑" pitchFamily="34" charset="-120"/>
              </a:rPr>
              <a:t>、提高大气质量都不</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是主要原因</a:t>
            </a:r>
            <a:r>
              <a:rPr lang="en-US" altLang="zh-CN" sz="2000" b="0" i="0" dirty="0">
                <a:solidFill>
                  <a:srgbClr val="000000"/>
                </a:solidFill>
                <a:latin typeface="微软雅黑" pitchFamily="34" charset="0"/>
                <a:ea typeface="微软雅黑" pitchFamily="34" charset="-122"/>
                <a:cs typeface="微软雅黑" pitchFamily="34" charset="-120"/>
              </a:rPr>
              <a:t>，C、D错误。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1573257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C_7_BD.47_1#bdc8acc03?pid=24ef52aa9&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a:t>
            </a:r>
            <a:r>
              <a:rPr lang="en-US" altLang="zh-CN" sz="2000" b="0" i="0">
                <a:solidFill>
                  <a:srgbClr val="000000"/>
                </a:solidFill>
                <a:latin typeface="微软雅黑" pitchFamily="34" charset="0"/>
                <a:ea typeface="微软雅黑" pitchFamily="34" charset="-122"/>
                <a:cs typeface="微软雅黑" pitchFamily="34" charset="-120"/>
              </a:rPr>
              <a:t>北部地区输入油气产品所带来的生态效益主要是减轻(</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48_1#bdc8acc03.bracket?pid=24ef52aa9&amp;color=0,0,0&amp;vpa=14&amp;vtp=1"/>
          <p:cNvSpPr/>
          <p:nvPr/>
        </p:nvSpPr>
        <p:spPr>
          <a:xfrm>
            <a:off x="7112064"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7_BD.47_2#bdc8acc03.choices?pid=24ef52aa9&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888029" algn="l"/>
                <a:tab pos="5483957" algn="l"/>
                <a:tab pos="8092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.土壤盐碱化</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B.地面沉降</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C.空气污染</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.土地沙漠化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4.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C_7_AS.49_1#bdc8acc03?vop=1&amp;pid=24ef52aa9&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本题考查能源跨区域调配的生态影响。北部地区主要为热带草原气候，</a:t>
            </a:r>
            <a:r>
              <a:rPr lang="en-US" altLang="zh-CN" sz="2000" b="0" i="0">
                <a:solidFill>
                  <a:srgbClr val="000000"/>
                </a:solidFill>
                <a:latin typeface="微软雅黑" pitchFamily="34" charset="0"/>
                <a:ea typeface="微软雅黑" pitchFamily="34" charset="-122"/>
                <a:cs typeface="微软雅黑" pitchFamily="34" charset="-120"/>
              </a:rPr>
              <a:t>如果缺乏商业能源，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往往会过度砍伐林木或过度开垦草地以获取燃料</a:t>
            </a:r>
            <a:r>
              <a:rPr lang="en-US" altLang="zh-CN" sz="2000" b="0" i="0" dirty="0">
                <a:solidFill>
                  <a:srgbClr val="000000"/>
                </a:solidFill>
                <a:latin typeface="微软雅黑" pitchFamily="34" charset="0"/>
                <a:ea typeface="微软雅黑" pitchFamily="34" charset="-122"/>
                <a:cs typeface="微软雅黑" pitchFamily="34" charset="-120"/>
              </a:rPr>
              <a:t>，导致土地趋向沙漠化。引入油气资源后</a:t>
            </a:r>
            <a:r>
              <a:rPr lang="en-US" altLang="zh-CN" sz="2000" b="0" i="0">
                <a:solidFill>
                  <a:srgbClr val="000000"/>
                </a:solidFill>
                <a:latin typeface="微软雅黑" pitchFamily="34" charset="0"/>
                <a:ea typeface="微软雅黑" pitchFamily="34" charset="-122"/>
                <a:cs typeface="微软雅黑" pitchFamily="34" charset="-120"/>
              </a:rPr>
              <a:t>，可减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少对薪柴等传统能源的过度依赖</a:t>
            </a:r>
            <a:r>
              <a:rPr lang="en-US" altLang="zh-CN" sz="2000" b="0" i="0" dirty="0">
                <a:solidFill>
                  <a:srgbClr val="000000"/>
                </a:solidFill>
                <a:latin typeface="微软雅黑" pitchFamily="34" charset="0"/>
                <a:ea typeface="微软雅黑" pitchFamily="34" charset="-122"/>
                <a:cs typeface="微软雅黑" pitchFamily="34" charset="-120"/>
              </a:rPr>
              <a:t>，从而在一定程度上减轻土地沙漠化问题，D正确</a:t>
            </a:r>
            <a:r>
              <a:rPr lang="en-US" altLang="zh-CN" sz="2000" b="0" i="0">
                <a:solidFill>
                  <a:srgbClr val="000000"/>
                </a:solidFill>
                <a:latin typeface="微软雅黑" pitchFamily="34" charset="0"/>
                <a:ea typeface="微软雅黑" pitchFamily="34" charset="-122"/>
                <a:cs typeface="微软雅黑" pitchFamily="34" charset="-120"/>
              </a:rPr>
              <a:t>；对土壤盐碱</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化</a:t>
            </a:r>
            <a:r>
              <a:rPr lang="en-US" altLang="zh-CN" sz="2000" b="0" i="0" dirty="0">
                <a:solidFill>
                  <a:srgbClr val="000000"/>
                </a:solidFill>
                <a:latin typeface="微软雅黑" pitchFamily="34" charset="0"/>
                <a:ea typeface="微软雅黑" pitchFamily="34" charset="-122"/>
                <a:cs typeface="微软雅黑" pitchFamily="34" charset="-120"/>
              </a:rPr>
              <a:t>、地面沉降、空气污染影响较小，A、B、C错误。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5.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C_7_AS.49_2#bdc8acc03?vop=1&amp;pid=24ef52aa9&amp;color=0,0,0&amp;mp=1&amp;vtp=1&amp;bt=1&amp;bbb=1&amp;hb=1"/>
          <p:cNvSpPr/>
          <p:nvPr/>
        </p:nvSpPr>
        <p:spPr>
          <a:xfrm>
            <a:off x="722376" y="972000"/>
            <a:ext cx="10753344" cy="41201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方法总结</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资源跨区域调配对区域的影响的分析思路</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1）经济效益</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可从输出地和输入地分别考虑</a:t>
            </a:r>
            <a:r>
              <a:rPr lang="en-US" altLang="zh-CN" sz="2000" b="0" i="0" dirty="0">
                <a:solidFill>
                  <a:srgbClr val="000000"/>
                </a:solidFill>
                <a:latin typeface="微软雅黑" pitchFamily="34" charset="0"/>
                <a:ea typeface="微软雅黑" pitchFamily="34" charset="-122"/>
                <a:cs typeface="微软雅黑" pitchFamily="34" charset="-120"/>
              </a:rPr>
              <a:t>。输出地输出资源可获得经济收入，并且可扩大相关产业规模</a:t>
            </a:r>
            <a:r>
              <a:rPr lang="en-US" altLang="zh-CN" sz="2000" b="0" i="0">
                <a:solidFill>
                  <a:srgbClr val="000000"/>
                </a:solidFill>
                <a:latin typeface="微软雅黑" pitchFamily="34" charset="0"/>
                <a:ea typeface="微软雅黑" pitchFamily="34" charset="-122"/>
                <a:cs typeface="微软雅黑" pitchFamily="34" charset="-120"/>
              </a:rPr>
              <a:t>，获</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得经济效益</a:t>
            </a:r>
            <a:r>
              <a:rPr lang="en-US" altLang="zh-CN" sz="2000" b="0" i="0" dirty="0">
                <a:solidFill>
                  <a:srgbClr val="000000"/>
                </a:solidFill>
                <a:latin typeface="微软雅黑" pitchFamily="34" charset="0"/>
                <a:ea typeface="微软雅黑" pitchFamily="34" charset="-122"/>
                <a:cs typeface="微软雅黑" pitchFamily="34" charset="-120"/>
              </a:rPr>
              <a:t>；输入地可获取资源，缓解资源短缺问题，带动相关产业发展，促进经济的发展</a:t>
            </a:r>
            <a:r>
              <a:rPr lang="en-US" altLang="zh-CN" sz="2000" b="0" i="0">
                <a:solidFill>
                  <a:srgbClr val="000000"/>
                </a:solidFill>
                <a:latin typeface="微软雅黑" pitchFamily="34" charset="0"/>
                <a:ea typeface="微软雅黑" pitchFamily="34" charset="-122"/>
                <a:cs typeface="微软雅黑" pitchFamily="34" charset="-120"/>
              </a:rPr>
              <a:t>，也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可获得经济效益</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2）社会效益</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输出地可发展相关产业</a:t>
            </a:r>
            <a:r>
              <a:rPr lang="en-US" altLang="zh-CN" sz="2000" b="0" i="0" dirty="0">
                <a:solidFill>
                  <a:srgbClr val="000000"/>
                </a:solidFill>
                <a:latin typeface="微软雅黑" pitchFamily="34" charset="0"/>
                <a:ea typeface="微软雅黑" pitchFamily="34" charset="-122"/>
                <a:cs typeface="微软雅黑" pitchFamily="34" charset="-120"/>
              </a:rPr>
              <a:t>，增加就业机会；两地区协调发展，达到共同富裕，促进社会稳定。</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3）生态效益</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应主要从对输入地生态环境的有利影响方面进行分析</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6.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M_7_BD.50_1#9913abb36?pid=26bd511ea&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［黑龙江大庆中学2024高二月考］</a:t>
            </a:r>
            <a:r>
              <a:rPr lang="en-US" altLang="zh-CN" sz="2000" b="0" i="0" dirty="0">
                <a:solidFill>
                  <a:srgbClr val="000000"/>
                </a:solidFill>
                <a:latin typeface="微软雅黑" pitchFamily="34" charset="0"/>
                <a:ea typeface="楷体" pitchFamily="34" charset="-122"/>
                <a:cs typeface="微软雅黑" pitchFamily="34" charset="-120"/>
              </a:rPr>
              <a:t>近年来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内蒙古乌兰察布大力发展绿氢</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用可再生能源发电来</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电解水制备的氢气</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产业</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规划中的</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西氢东送</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工程西起乌兰察布</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终点位于北京燕山石化</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管</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道全长</a:t>
            </a:r>
            <a:r>
              <a:rPr lang="en-US" altLang="zh-CN" sz="2000" b="0" i="0" dirty="0">
                <a:solidFill>
                  <a:srgbClr val="000000"/>
                </a:solidFill>
                <a:latin typeface="Times New Roman" pitchFamily="34" charset="0"/>
                <a:ea typeface="KaiTi" pitchFamily="34" charset="-122"/>
                <a:cs typeface="Times New Roman" pitchFamily="34" charset="-120"/>
              </a:rPr>
              <a:t>400</a:t>
            </a:r>
            <a:r>
              <a:rPr lang="en-US" altLang="zh-CN" sz="2000" b="0" i="0" dirty="0">
                <a:solidFill>
                  <a:srgbClr val="000000"/>
                </a:solidFill>
                <a:latin typeface="微软雅黑" pitchFamily="34" charset="0"/>
                <a:ea typeface="楷体" pitchFamily="34" charset="-122"/>
                <a:cs typeface="微软雅黑" pitchFamily="34" charset="-120"/>
              </a:rPr>
              <a:t>多千米</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是我国首条跨省级行政区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大规模</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长距离的纯氢输送管道</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管道</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建成后</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将用于替代京津冀地区现有的化石能源制氢及交通用氢</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7_BD.50_2#9913abb36?pid=26bd511ea&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520440" y="2864046"/>
            <a:ext cx="5148072" cy="254203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93260277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QC_8_BD.51_1#4897a63a1?pid=9913abb36&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11.</a:t>
            </a:r>
            <a:r>
              <a:rPr lang="en-US" altLang="zh-CN" sz="2000" b="0" i="0">
                <a:solidFill>
                  <a:srgbClr val="000000"/>
                </a:solidFill>
                <a:latin typeface="微软雅黑" pitchFamily="34" charset="0"/>
                <a:ea typeface="微软雅黑" pitchFamily="34" charset="-122"/>
                <a:cs typeface="微软雅黑" pitchFamily="34" charset="-120"/>
              </a:rPr>
              <a:t>乌兰察布发展绿氢产业的优势在于当地的(</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8_AN.52_1#4897a63a1.bracket?pid=9913abb36&amp;color=0,0,0&amp;vpa=15&amp;vtp=1"/>
          <p:cNvSpPr/>
          <p:nvPr/>
        </p:nvSpPr>
        <p:spPr>
          <a:xfrm>
            <a:off x="5854764"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8_BD.51_2#4897a63a1.choices?pid=9913abb36&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634029" algn="l"/>
                <a:tab pos="5483957" algn="l"/>
                <a:tab pos="8092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.原料品质高</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B.市场需求量大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C.能源成本低</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.土地资源丰富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9.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sp>
        <p:nvSpPr>
          <p:cNvPr id="2" name="QC_8_AS.53_1#4897a63a1?vop=1&amp;pid=9913abb36&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本题考查能源开发条件。绿氢的原料是水,该地水质没有优势,A错误</a:t>
            </a:r>
            <a:r>
              <a:rPr lang="en-US" altLang="zh-CN" sz="2000" b="0" i="0">
                <a:solidFill>
                  <a:srgbClr val="000000"/>
                </a:solidFill>
                <a:latin typeface="微软雅黑" pitchFamily="34" charset="0"/>
                <a:ea typeface="微软雅黑" pitchFamily="34" charset="-122"/>
                <a:cs typeface="微软雅黑" pitchFamily="34" charset="-120"/>
              </a:rPr>
              <a:t>；当地的市场需求量较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小</a:t>
            </a:r>
            <a:r>
              <a:rPr lang="en-US" altLang="zh-CN" sz="2000" b="0" i="0" dirty="0">
                <a:solidFill>
                  <a:srgbClr val="000000"/>
                </a:solidFill>
                <a:latin typeface="微软雅黑" pitchFamily="34" charset="0"/>
                <a:ea typeface="微软雅黑" pitchFamily="34" charset="-122"/>
                <a:cs typeface="微软雅黑" pitchFamily="34" charset="-120"/>
              </a:rPr>
              <a:t>,B错误；内蒙古乌兰察布地区太阳能和风能资源丰富,电力能源成本低,C正确</a:t>
            </a:r>
            <a:r>
              <a:rPr lang="en-US" altLang="zh-CN" sz="2000" b="0" i="0">
                <a:solidFill>
                  <a:srgbClr val="000000"/>
                </a:solidFill>
                <a:latin typeface="微软雅黑" pitchFamily="34" charset="0"/>
                <a:ea typeface="微软雅黑" pitchFamily="34" charset="-122"/>
                <a:cs typeface="微软雅黑" pitchFamily="34" charset="-120"/>
              </a:rPr>
              <a:t>；绿氢产业占用土</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地面积较小</a:t>
            </a:r>
            <a:r>
              <a:rPr lang="en-US" altLang="zh-CN" sz="2000" b="0" i="0" dirty="0">
                <a:solidFill>
                  <a:srgbClr val="000000"/>
                </a:solidFill>
                <a:latin typeface="微软雅黑" pitchFamily="34" charset="0"/>
                <a:ea typeface="微软雅黑" pitchFamily="34" charset="-122"/>
                <a:cs typeface="微软雅黑" pitchFamily="34" charset="-120"/>
              </a:rPr>
              <a:t>,与土地资源是否丰富关系不大,D错误。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7_BD.2_1#dcd791dad?pid=d3e14889e&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1.对南水北调东线工程及其可能带来的影响，</a:t>
            </a:r>
            <a:r>
              <a:rPr lang="en-US" altLang="zh-CN" sz="2000" b="0" i="0">
                <a:solidFill>
                  <a:srgbClr val="000000"/>
                </a:solidFill>
                <a:latin typeface="微软雅黑" pitchFamily="34" charset="0"/>
                <a:ea typeface="微软雅黑" pitchFamily="34" charset="-122"/>
                <a:cs typeface="微软雅黑" pitchFamily="34" charset="-120"/>
              </a:rPr>
              <a:t>叙述正确的是(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3_1#dcd791dad.bracket?pid=d3e14889e&amp;color=0,0,0&amp;vpa=1&amp;vtp=1"/>
          <p:cNvSpPr/>
          <p:nvPr/>
        </p:nvSpPr>
        <p:spPr>
          <a:xfrm>
            <a:off x="7470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7_BD.2_2#dcd791dad?pid=d3e14889e&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①可以解决华北平原的盐碱化问题</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有利于改善丙地大运河航运条件</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丙至戊段可以自流引水</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可缓解戊地的用水紧张</a:t>
            </a:r>
            <a:endParaRPr lang="en-US" altLang="zh-CN" sz="2000" dirty="0"/>
          </a:p>
        </p:txBody>
      </p:sp>
      <p:sp>
        <p:nvSpPr>
          <p:cNvPr id="5" name="QC_7_BD.2_3#dcd791dad.choices?pid=d3e14889e&amp;color=0,0,0&amp;vtp=1&amp;bbb=1"/>
          <p:cNvSpPr/>
          <p:nvPr/>
        </p:nvSpPr>
        <p:spPr>
          <a:xfrm>
            <a:off x="722376" y="32724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0.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p:sp>
        <p:nvSpPr>
          <p:cNvPr id="2" name="QC_8_AS.53_2#4897a63a1?vop=1&amp;pid=9913abb36&amp;color=0,0,0&amp;mp=1&amp;vtp=1&amp;bt=1&amp;bbb=1&amp;h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易错警示</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本题易错选B项。</a:t>
            </a:r>
            <a:r>
              <a:rPr lang="en-US" altLang="zh-CN" sz="2000" b="0" i="0">
                <a:solidFill>
                  <a:srgbClr val="000000"/>
                </a:solidFill>
                <a:latin typeface="微软雅黑" pitchFamily="34" charset="0"/>
                <a:ea typeface="微软雅黑" pitchFamily="34" charset="-122"/>
                <a:cs typeface="微软雅黑" pitchFamily="34" charset="-120"/>
              </a:rPr>
              <a:t>没有抓住绿氢是用可再生能源发电来电解水制备的氢气这一关键信息,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认为京津冀地区是当地绿氢产业的主要市场</a:t>
            </a:r>
            <a:r>
              <a:rPr lang="en-US" altLang="zh-CN" sz="2000" b="0" i="0" dirty="0">
                <a:solidFill>
                  <a:srgbClr val="000000"/>
                </a:solidFill>
                <a:latin typeface="微软雅黑" pitchFamily="34" charset="0"/>
                <a:ea typeface="微软雅黑" pitchFamily="34" charset="-122"/>
                <a:cs typeface="微软雅黑" pitchFamily="34" charset="-120"/>
              </a:rPr>
              <a:t>,需求量大且市场广阔,忽略题目要求当地优势。</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22152912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p:sp>
        <p:nvSpPr>
          <p:cNvPr id="2" name="QC_8_BD.54_1#807076145?pid=9913abb36&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12.建设“西氢东送”</a:t>
            </a:r>
            <a:r>
              <a:rPr lang="en-US" altLang="zh-CN" sz="2000" b="0" i="0">
                <a:solidFill>
                  <a:srgbClr val="000000"/>
                </a:solidFill>
                <a:latin typeface="微软雅黑" pitchFamily="34" charset="0"/>
                <a:ea typeface="微软雅黑" pitchFamily="34" charset="-122"/>
                <a:cs typeface="微软雅黑" pitchFamily="34" charset="-120"/>
              </a:rPr>
              <a:t>工程的主要目的是助力京津冀地区(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8_AN.55_1#807076145.bracket?pid=9913abb36&amp;color=0,0,0&amp;vpa=16&amp;vtp=1"/>
          <p:cNvSpPr/>
          <p:nvPr/>
        </p:nvSpPr>
        <p:spPr>
          <a:xfrm>
            <a:off x="7112064"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8_BD.54_2#807076145.choices?pid=9913abb36&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.优化工业空间布局</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B.促进产业协同发展</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C.提高能源利用效率</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.实现“双碳目标”</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3.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p:sp>
        <p:nvSpPr>
          <p:cNvPr id="2" name="QC_8_AS.56_1#807076145?vop=1&amp;pid=9913abb36&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本题考查资源跨区域调配的影响。优化工业空间布局</a:t>
            </a:r>
            <a:r>
              <a:rPr lang="en-US" altLang="zh-CN" sz="2000" b="0" i="0">
                <a:solidFill>
                  <a:srgbClr val="000000"/>
                </a:solidFill>
                <a:latin typeface="微软雅黑" pitchFamily="34" charset="0"/>
                <a:ea typeface="微软雅黑" pitchFamily="34" charset="-122"/>
                <a:cs typeface="微软雅黑" pitchFamily="34" charset="-120"/>
              </a:rPr>
              <a:t>、促进产业协同发展与京津冀地区的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产业发展战略有关</a:t>
            </a:r>
            <a:r>
              <a:rPr lang="en-US" altLang="zh-CN" sz="2000" b="0" i="0" dirty="0">
                <a:solidFill>
                  <a:srgbClr val="000000"/>
                </a:solidFill>
                <a:latin typeface="微软雅黑" pitchFamily="34" charset="0"/>
                <a:ea typeface="微软雅黑" pitchFamily="34" charset="-122"/>
                <a:cs typeface="微软雅黑" pitchFamily="34" charset="-120"/>
              </a:rPr>
              <a:t>,与“西氢东送”工程关系不大,A、B错误</a:t>
            </a:r>
            <a:r>
              <a:rPr lang="en-US" altLang="zh-CN" sz="2000" b="0" i="0">
                <a:solidFill>
                  <a:srgbClr val="000000"/>
                </a:solidFill>
                <a:latin typeface="微软雅黑" pitchFamily="34" charset="0"/>
                <a:ea typeface="微软雅黑" pitchFamily="34" charset="-122"/>
                <a:cs typeface="微软雅黑" pitchFamily="34" charset="-120"/>
              </a:rPr>
              <a:t>；能源利用效率与工艺流程和生产技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术水平等有关</a:t>
            </a:r>
            <a:r>
              <a:rPr lang="en-US" altLang="zh-CN" sz="2000" b="0" i="0" dirty="0">
                <a:solidFill>
                  <a:srgbClr val="000000"/>
                </a:solidFill>
                <a:latin typeface="微软雅黑" pitchFamily="34" charset="0"/>
                <a:ea typeface="微软雅黑" pitchFamily="34" charset="-122"/>
                <a:cs typeface="微软雅黑" pitchFamily="34" charset="-120"/>
              </a:rPr>
              <a:t>,C错误；“西氢东送”工程可为京津冀地区提供清洁能源</a:t>
            </a:r>
            <a:r>
              <a:rPr lang="en-US" altLang="zh-CN" sz="2000" b="0" i="0">
                <a:solidFill>
                  <a:srgbClr val="000000"/>
                </a:solidFill>
                <a:latin typeface="微软雅黑" pitchFamily="34" charset="0"/>
                <a:ea typeface="微软雅黑" pitchFamily="34" charset="-122"/>
                <a:cs typeface="微软雅黑" pitchFamily="34" charset="-120"/>
              </a:rPr>
              <a:t>,减少当地传统化石能源的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消耗</a:t>
            </a:r>
            <a:r>
              <a:rPr lang="en-US" altLang="zh-CN" sz="2000" b="0" i="0" dirty="0">
                <a:solidFill>
                  <a:srgbClr val="000000"/>
                </a:solidFill>
                <a:latin typeface="微软雅黑" pitchFamily="34" charset="0"/>
                <a:ea typeface="微软雅黑" pitchFamily="34" charset="-122"/>
                <a:cs typeface="微软雅黑" pitchFamily="34" charset="-120"/>
              </a:rPr>
              <a:t>,减少碳排放,利于实现“双碳目标”,D正确。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4.xml><?xml version="1.0" encoding="utf-8"?>
<p:sld xmlns:a="http://schemas.openxmlformats.org/drawingml/2006/main" xmlns:r="http://schemas.openxmlformats.org/officeDocument/2006/relationships" xmlns:p="http://schemas.openxmlformats.org/presentationml/2006/main">
  <p:cSld name="Slide 48&amp;si=48">
    <p:spTree>
      <p:nvGrpSpPr>
        <p:cNvPr id="1" name=""/>
        <p:cNvGrpSpPr/>
        <p:nvPr/>
      </p:nvGrpSpPr>
      <p:grpSpPr>
        <a:xfrm>
          <a:off x="0" y="0"/>
          <a:ext cx="0" cy="0"/>
          <a:chOff x="0" y="0"/>
          <a:chExt cx="0" cy="0"/>
        </a:xfrm>
      </p:grpSpPr>
      <p:sp>
        <p:nvSpPr>
          <p:cNvPr id="2" name="C_4#454d9d2fb.fixed?pid=1ccfce8cc&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3</a:t>
            </a:r>
            <a:endParaRPr lang="en-US" altLang="zh-CN" sz="7200" dirty="0"/>
          </a:p>
        </p:txBody>
      </p:sp>
      <p:sp>
        <p:nvSpPr>
          <p:cNvPr id="3" name="C_4#454d9d2fb.fixed?pid=1ccfce8cc&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第三节综合训练</a:t>
            </a:r>
            <a:endParaRPr lang="en-US" altLang="zh-CN" sz="4400" dirty="0"/>
          </a:p>
        </p:txBody>
      </p:sp>
      <p:pic>
        <p:nvPicPr>
          <p:cNvPr id="4" name="C_4#454d9d2fb.fixed?pid=1ccfce8cc&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4_BD#454d9d2fb.fixed?pid=1ccfce8cc&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刷能力</a:t>
            </a:r>
            <a:endParaRPr lang="en-US" altLang="zh-CN" sz="2800" dirty="0"/>
          </a:p>
        </p:txBody>
      </p:sp>
    </p:spTree>
  </p:cSld>
  <p:clrMapOvr>
    <a:masterClrMapping/>
  </p:clrMapOvr>
  <p:transition>
    <p:fade/>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66533811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name="Slide 49&amp;si=49">
    <p:spTree>
      <p:nvGrpSpPr>
        <p:cNvPr id="1" name=""/>
        <p:cNvGrpSpPr/>
        <p:nvPr/>
      </p:nvGrpSpPr>
      <p:grpSpPr>
        <a:xfrm>
          <a:off x="0" y="0"/>
          <a:ext cx="0" cy="0"/>
          <a:chOff x="0" y="0"/>
          <a:chExt cx="0" cy="0"/>
        </a:xfrm>
      </p:grpSpPr>
      <p:sp>
        <p:nvSpPr>
          <p:cNvPr id="2" name="P_5_BD#b2bb90fce?pid=454d9d2fb&amp;color=0,0,0&amp;vtp=1&amp;bt=1&amp;bbb=1"/>
          <p:cNvSpPr/>
          <p:nvPr/>
        </p:nvSpPr>
        <p:spPr>
          <a:xfrm>
            <a:off x="722376" y="969264"/>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建议用时：35分钟</a:t>
            </a:r>
            <a:endParaRPr lang="en-US" altLang="zh-CN" sz="2000" dirty="0"/>
          </a:p>
        </p:txBody>
      </p:sp>
      <p:pic>
        <p:nvPicPr>
          <p:cNvPr id="3" name="QM_5_BD.57_1#f80b6576b?htil=2&amp;pid=454d9d2fb&amp;color=0,0,0&amp;tib=255,255,255&amp;vtp=1" descr="preencoded.png">
            <a:extLst>
              <a:ext uri="{FF2B5EF4-FFF2-40B4-BE49-F238E27FC236}">
                <a16:creationId xmlns:a16="http://schemas.microsoft.com/office/drawing/2014/main" id="{5E1044CF-24C8-6711-6748-9C30F7E17763}"/>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6505338" y="1487805"/>
            <a:ext cx="4846320" cy="235000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M_5_BD.57_2#f80b6576b?htil=2&amp;pid=454d9d2fb&amp;color=0,0,0&amp;vtp=1&amp;bt=1&amp;bbb=1&amp;hb=1">
            <a:extLst>
              <a:ext uri="{FF2B5EF4-FFF2-40B4-BE49-F238E27FC236}">
                <a16:creationId xmlns:a16="http://schemas.microsoft.com/office/drawing/2014/main" id="{5D2FBA6F-EAC4-8EBF-EB8C-50970D67A70B}"/>
              </a:ext>
            </a:extLst>
          </p:cNvPr>
          <p:cNvSpPr/>
          <p:nvPr/>
        </p:nvSpPr>
        <p:spPr>
          <a:xfrm>
            <a:off x="722376" y="1432941"/>
            <a:ext cx="576986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［广东清远八校联盟2025高二联考</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微软雅黑" pitchFamily="34" charset="0"/>
                <a:ea typeface="楷体" pitchFamily="34" charset="-122"/>
                <a:cs typeface="微软雅黑" pitchFamily="34" charset="-120"/>
              </a:rPr>
              <a:t>埃及的西水东</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调工程引尼罗河水东调至苏伊士运河以东的西奈半</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岛北部阿里什河谷</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下图为埃及西水东调工程示意</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5" name="QC_6_BD.58_1#a21e77692?htil=2&amp;pid=f80b6576b&amp;color=0,0,0&amp;vtp=1&amp;bbb=1">
            <a:extLst>
              <a:ext uri="{FF2B5EF4-FFF2-40B4-BE49-F238E27FC236}">
                <a16:creationId xmlns:a16="http://schemas.microsoft.com/office/drawing/2014/main" id="{EFA7DE25-336C-621D-091C-BADCD3631DE0}"/>
              </a:ext>
            </a:extLst>
          </p:cNvPr>
          <p:cNvSpPr/>
          <p:nvPr/>
        </p:nvSpPr>
        <p:spPr>
          <a:xfrm>
            <a:off x="722376" y="3240659"/>
            <a:ext cx="576986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图中采用隧洞输水主要是为了避免(</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6" name="QC_6_BD.58_2#a21e77692.choices?htil=2&amp;pid=f80b6576b&amp;color=0,0,0&amp;vtp=1&amp;bbb=1">
            <a:extLst>
              <a:ext uri="{FF2B5EF4-FFF2-40B4-BE49-F238E27FC236}">
                <a16:creationId xmlns:a16="http://schemas.microsoft.com/office/drawing/2014/main" id="{AAFC9820-5034-7647-3E5B-7DBF4F90750D}"/>
              </a:ext>
            </a:extLst>
          </p:cNvPr>
          <p:cNvSpPr/>
          <p:nvPr/>
        </p:nvSpPr>
        <p:spPr>
          <a:xfrm>
            <a:off x="722376" y="3703828"/>
            <a:ext cx="5769864" cy="843153"/>
          </a:xfrm>
          <a:prstGeom prst="rect">
            <a:avLst/>
          </a:prstGeom>
          <a:noFill/>
          <a:ln/>
        </p:spPr>
        <p:txBody>
          <a:bodyPr wrap="none" lIns="0" tIns="0" rIns="0" bIns="0" rtlCol="0" anchor="t"/>
          <a:lstStyle/>
          <a:p>
            <a:pPr latinLnBrk="1">
              <a:lnSpc>
                <a:spcPts val="3600"/>
              </a:lnSpc>
              <a:tabLst>
                <a:tab pos="2992882"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.两种水体混合</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.降低运河航运价值</a:t>
            </a:r>
            <a:endParaRPr lang="en-US" altLang="zh-CN" sz="2000" dirty="0"/>
          </a:p>
          <a:p>
            <a:pPr latinLnBrk="1">
              <a:lnSpc>
                <a:spcPts val="3400"/>
              </a:lnSpc>
              <a:tabLst>
                <a:tab pos="2992882" algn="l"/>
              </a:tabLst>
            </a:pPr>
            <a:r>
              <a:rPr lang="en-US" altLang="zh-CN" sz="2000" b="0" i="0">
                <a:solidFill>
                  <a:srgbClr val="000000"/>
                </a:solidFill>
                <a:latin typeface="微软雅黑" pitchFamily="34" charset="0"/>
                <a:ea typeface="微软雅黑" pitchFamily="34" charset="-122"/>
                <a:cs typeface="微软雅黑" pitchFamily="34" charset="-120"/>
              </a:rPr>
              <a:t>C.引发洪涝灾害</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.苏伊士河水被污染</a:t>
            </a:r>
            <a:endParaRPr lang="en-US" altLang="zh-CN" sz="2000" dirty="0"/>
          </a:p>
        </p:txBody>
      </p:sp>
      <p:sp>
        <p:nvSpPr>
          <p:cNvPr id="7" name="QC_6_AN.59_1#a21e77692.bracket?pid=f80b6576b&amp;color=0,0,0&amp;vpa=17&amp;vtp=1">
            <a:extLst>
              <a:ext uri="{FF2B5EF4-FFF2-40B4-BE49-F238E27FC236}">
                <a16:creationId xmlns:a16="http://schemas.microsoft.com/office/drawing/2014/main" id="{1542D659-3F13-5072-29AB-B69CA069B3EF}"/>
              </a:ext>
            </a:extLst>
          </p:cNvPr>
          <p:cNvSpPr/>
          <p:nvPr/>
        </p:nvSpPr>
        <p:spPr>
          <a:xfrm>
            <a:off x="4943539" y="3240659"/>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fade">
                                      <p:cBhvr>
                                        <p:cTn id="10"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67.xml><?xml version="1.0" encoding="utf-8"?>
<p:sld xmlns:a="http://schemas.openxmlformats.org/drawingml/2006/main" xmlns:r="http://schemas.openxmlformats.org/officeDocument/2006/relationships" xmlns:p="http://schemas.openxmlformats.org/presentationml/2006/main">
  <p:cSld name="Slide 51&amp;si=51">
    <p:spTree>
      <p:nvGrpSpPr>
        <p:cNvPr id="1" name=""/>
        <p:cNvGrpSpPr/>
        <p:nvPr/>
      </p:nvGrpSpPr>
      <p:grpSpPr>
        <a:xfrm>
          <a:off x="0" y="0"/>
          <a:ext cx="0" cy="0"/>
          <a:chOff x="0" y="0"/>
          <a:chExt cx="0" cy="0"/>
        </a:xfrm>
      </p:grpSpPr>
      <p:sp>
        <p:nvSpPr>
          <p:cNvPr id="2" name="QC_6_AS.60_1#a21e77692?vop=1&amp;pid=f80b6576b&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本题考查影响资源调配线路的因素。西水东调工程经过苏伊士运河时，</a:t>
            </a:r>
            <a:r>
              <a:rPr lang="en-US" altLang="zh-CN" sz="2000" b="0" i="0">
                <a:solidFill>
                  <a:srgbClr val="000000"/>
                </a:solidFill>
                <a:latin typeface="微软雅黑" pitchFamily="34" charset="0"/>
                <a:ea typeface="微软雅黑" pitchFamily="34" charset="-122"/>
                <a:cs typeface="微软雅黑" pitchFamily="34" charset="-120"/>
              </a:rPr>
              <a:t>从河底隧洞穿过，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主要是为了避免两种水体混合</a:t>
            </a:r>
            <a:r>
              <a:rPr lang="en-US" altLang="zh-CN" sz="2000" b="0" i="0" dirty="0">
                <a:solidFill>
                  <a:srgbClr val="000000"/>
                </a:solidFill>
                <a:latin typeface="微软雅黑" pitchFamily="34" charset="0"/>
                <a:ea typeface="微软雅黑" pitchFamily="34" charset="-122"/>
                <a:cs typeface="微软雅黑" pitchFamily="34" charset="-120"/>
              </a:rPr>
              <a:t>，因为苏伊士运河沟通了红海和地中海，运河内为咸水</a:t>
            </a:r>
            <a:r>
              <a:rPr lang="en-US" altLang="zh-CN" sz="2000" b="0" i="0">
                <a:solidFill>
                  <a:srgbClr val="000000"/>
                </a:solidFill>
                <a:latin typeface="微软雅黑" pitchFamily="34" charset="0"/>
                <a:ea typeface="微软雅黑" pitchFamily="34" charset="-122"/>
                <a:cs typeface="微软雅黑" pitchFamily="34" charset="-120"/>
              </a:rPr>
              <a:t>，而调水工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程所调之水为淡水</a:t>
            </a:r>
            <a:r>
              <a:rPr lang="en-US" altLang="zh-CN" sz="2000" b="0" i="0" dirty="0">
                <a:solidFill>
                  <a:srgbClr val="000000"/>
                </a:solidFill>
                <a:latin typeface="微软雅黑" pitchFamily="34" charset="0"/>
                <a:ea typeface="微软雅黑" pitchFamily="34" charset="-122"/>
                <a:cs typeface="微软雅黑" pitchFamily="34" charset="-120"/>
              </a:rPr>
              <a:t>，A正确；如果有水体补充苏伊士运河，则会提高其航运价值</a:t>
            </a:r>
            <a:r>
              <a:rPr lang="en-US" altLang="zh-CN" sz="2000" b="0" i="0">
                <a:solidFill>
                  <a:srgbClr val="000000"/>
                </a:solidFill>
                <a:latin typeface="微软雅黑" pitchFamily="34" charset="0"/>
                <a:ea typeface="微软雅黑" pitchFamily="34" charset="-122"/>
                <a:cs typeface="微软雅黑" pitchFamily="34" charset="-120"/>
              </a:rPr>
              <a:t>，故采用隧洞输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水不是为了避免降低运河航运价值</a:t>
            </a:r>
            <a:r>
              <a:rPr lang="en-US" altLang="zh-CN" sz="2000" b="0" i="0" dirty="0">
                <a:solidFill>
                  <a:srgbClr val="000000"/>
                </a:solidFill>
                <a:latin typeface="微软雅黑" pitchFamily="34" charset="0"/>
                <a:ea typeface="微软雅黑" pitchFamily="34" charset="-122"/>
                <a:cs typeface="微软雅黑" pitchFamily="34" charset="-120"/>
              </a:rPr>
              <a:t>，B错误；该地区虽然属于地中海气候，但因位于30°N</a:t>
            </a:r>
            <a:r>
              <a:rPr lang="en-US" altLang="zh-CN" sz="2000" b="0" i="0">
                <a:solidFill>
                  <a:srgbClr val="000000"/>
                </a:solidFill>
                <a:latin typeface="微软雅黑" pitchFamily="34" charset="0"/>
                <a:ea typeface="微软雅黑" pitchFamily="34" charset="-122"/>
                <a:cs typeface="微软雅黑" pitchFamily="34" charset="-120"/>
              </a:rPr>
              <a:t>附近，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气候较干旱</a:t>
            </a:r>
            <a:r>
              <a:rPr lang="en-US" altLang="zh-CN" sz="2000" b="0" i="0" dirty="0">
                <a:solidFill>
                  <a:srgbClr val="000000"/>
                </a:solidFill>
                <a:latin typeface="微软雅黑" pitchFamily="34" charset="0"/>
                <a:ea typeface="微软雅黑" pitchFamily="34" charset="-122"/>
                <a:cs typeface="微软雅黑" pitchFamily="34" charset="-120"/>
              </a:rPr>
              <a:t>，不易发生洪涝灾害，C错误；调水工程所调之水为清洁淡水</a:t>
            </a:r>
            <a:r>
              <a:rPr lang="en-US" altLang="zh-CN" sz="2000" b="0" i="0">
                <a:solidFill>
                  <a:srgbClr val="000000"/>
                </a:solidFill>
                <a:latin typeface="微软雅黑" pitchFamily="34" charset="0"/>
                <a:ea typeface="微软雅黑" pitchFamily="34" charset="-122"/>
                <a:cs typeface="微软雅黑" pitchFamily="34" charset="-120"/>
              </a:rPr>
              <a:t>，不会对苏伊士运河产</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生污染</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773388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name="Slide 52&amp;si=52">
    <p:spTree>
      <p:nvGrpSpPr>
        <p:cNvPr id="1" name=""/>
        <p:cNvGrpSpPr/>
        <p:nvPr/>
      </p:nvGrpSpPr>
      <p:grpSpPr>
        <a:xfrm>
          <a:off x="0" y="0"/>
          <a:ext cx="0" cy="0"/>
          <a:chOff x="0" y="0"/>
          <a:chExt cx="0" cy="0"/>
        </a:xfrm>
      </p:grpSpPr>
      <p:sp>
        <p:nvSpPr>
          <p:cNvPr id="2" name="QC_6_BD.61_1#d26bfeb9c?pid=f80b6576b&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2.西奈半岛北部调水工程建设排水系统，</a:t>
            </a:r>
            <a:r>
              <a:rPr lang="en-US" altLang="zh-CN" sz="2000" b="0" i="0">
                <a:solidFill>
                  <a:srgbClr val="000000"/>
                </a:solidFill>
                <a:latin typeface="微软雅黑" pitchFamily="34" charset="0"/>
                <a:ea typeface="微软雅黑" pitchFamily="34" charset="-122"/>
                <a:cs typeface="微软雅黑" pitchFamily="34" charset="-120"/>
              </a:rPr>
              <a:t>主要是为了预防灌区(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62_1#d26bfeb9c.bracket?pid=f80b6576b&amp;color=0,0,0&amp;vpa=18&amp;vtp=1"/>
          <p:cNvSpPr/>
          <p:nvPr/>
        </p:nvSpPr>
        <p:spPr>
          <a:xfrm>
            <a:off x="7737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61_2#d26bfeb9c.choices?pid=f80b6576b&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697529" algn="l"/>
                <a:tab pos="5610957" algn="l"/>
                <a:tab pos="82830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.土壤污染</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B.土壤盐碱化</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C.海水倒灌</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.风沙灾害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7_AS.4_1#dcd791dad?vop=1&amp;pid=d3e14889e&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本题考查南水北调的影响。南水北调工程使华北地区的地下水水位抬升</a:t>
            </a:r>
            <a:r>
              <a:rPr lang="en-US" altLang="zh-CN" sz="2000" b="0" i="0">
                <a:solidFill>
                  <a:srgbClr val="000000"/>
                </a:solidFill>
                <a:latin typeface="微软雅黑" pitchFamily="34" charset="0"/>
                <a:ea typeface="微软雅黑" pitchFamily="34" charset="-122"/>
                <a:cs typeface="微软雅黑" pitchFamily="34" charset="-120"/>
              </a:rPr>
              <a:t>,将土壤中的盐分带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到地表</a:t>
            </a:r>
            <a:r>
              <a:rPr lang="en-US" altLang="zh-CN" sz="2000" b="0" i="0" dirty="0">
                <a:solidFill>
                  <a:srgbClr val="000000"/>
                </a:solidFill>
                <a:latin typeface="微软雅黑" pitchFamily="34" charset="0"/>
                <a:ea typeface="微软雅黑" pitchFamily="34" charset="-122"/>
                <a:cs typeface="微软雅黑" pitchFamily="34" charset="-120"/>
              </a:rPr>
              <a:t>,会加剧土壤的盐碱化问题,①错误；丙至戊段经过山东丘陵,在丁地以南不能自流引水,</a:t>
            </a:r>
            <a:r>
              <a:rPr lang="en-US" altLang="zh-CN" sz="2000" b="0" i="0">
                <a:solidFill>
                  <a:srgbClr val="000000"/>
                </a:solidFill>
                <a:latin typeface="微软雅黑" pitchFamily="34" charset="0"/>
                <a:ea typeface="微软雅黑" pitchFamily="34" charset="-122"/>
                <a:cs typeface="微软雅黑" pitchFamily="34" charset="-120"/>
              </a:rPr>
              <a:t>③错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误</a:t>
            </a:r>
            <a:r>
              <a:rPr lang="en-US" altLang="zh-CN" sz="2000" b="0" i="0" dirty="0">
                <a:solidFill>
                  <a:srgbClr val="000000"/>
                </a:solidFill>
                <a:latin typeface="微软雅黑" pitchFamily="34" charset="0"/>
                <a:ea typeface="微软雅黑" pitchFamily="34" charset="-122"/>
                <a:cs typeface="微软雅黑" pitchFamily="34" charset="-120"/>
              </a:rPr>
              <a:t>；南水北调东线工程通过京杭大运河将长江水输送到北方地区,可以增加丙地大运河的水量</a:t>
            </a:r>
            <a:r>
              <a:rPr lang="en-US" altLang="zh-CN" sz="2000" b="0" i="0">
                <a:solidFill>
                  <a:srgbClr val="000000"/>
                </a:solidFill>
                <a:latin typeface="微软雅黑" pitchFamily="34" charset="0"/>
                <a:ea typeface="微软雅黑" pitchFamily="34" charset="-122"/>
                <a:cs typeface="微软雅黑" pitchFamily="34" charset="-120"/>
              </a:rPr>
              <a:t>,改</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善航运条件</a:t>
            </a:r>
            <a:r>
              <a:rPr lang="en-US" altLang="zh-CN" sz="2000" b="0" i="0" dirty="0">
                <a:solidFill>
                  <a:srgbClr val="000000"/>
                </a:solidFill>
                <a:latin typeface="微软雅黑" pitchFamily="34" charset="0"/>
                <a:ea typeface="微软雅黑" pitchFamily="34" charset="-122"/>
                <a:cs typeface="微软雅黑" pitchFamily="34" charset="-120"/>
              </a:rPr>
              <a:t>,并缓解华北地区的用水紧张状况,②④正确。故选D。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0.xml><?xml version="1.0" encoding="utf-8"?>
<p:sld xmlns:a="http://schemas.openxmlformats.org/drawingml/2006/main" xmlns:r="http://schemas.openxmlformats.org/officeDocument/2006/relationships" xmlns:p="http://schemas.openxmlformats.org/presentationml/2006/main">
  <p:cSld name="Slide 53&amp;si=53">
    <p:spTree>
      <p:nvGrpSpPr>
        <p:cNvPr id="1" name=""/>
        <p:cNvGrpSpPr/>
        <p:nvPr/>
      </p:nvGrpSpPr>
      <p:grpSpPr>
        <a:xfrm>
          <a:off x="0" y="0"/>
          <a:ext cx="0" cy="0"/>
          <a:chOff x="0" y="0"/>
          <a:chExt cx="0" cy="0"/>
        </a:xfrm>
      </p:grpSpPr>
      <p:sp>
        <p:nvSpPr>
          <p:cNvPr id="2" name="QC_6_AS.63_1#d26bfeb9c?vop=1&amp;pid=f80b6576b&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本题考查资源跨区域调配的影响。图示区域较为干旱，降水少，蒸发旺盛</a:t>
            </a:r>
            <a:r>
              <a:rPr lang="en-US" altLang="zh-CN" sz="2000" b="0" i="0">
                <a:solidFill>
                  <a:srgbClr val="000000"/>
                </a:solidFill>
                <a:latin typeface="微软雅黑" pitchFamily="34" charset="0"/>
                <a:ea typeface="微软雅黑" pitchFamily="34" charset="-122"/>
                <a:cs typeface="微软雅黑" pitchFamily="34" charset="-120"/>
              </a:rPr>
              <a:t>，农业生产只灌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不排</a:t>
            </a:r>
            <a:r>
              <a:rPr lang="en-US" altLang="zh-CN" sz="2000" b="0" i="0" dirty="0">
                <a:solidFill>
                  <a:srgbClr val="000000"/>
                </a:solidFill>
                <a:latin typeface="微软雅黑" pitchFamily="34" charset="0"/>
                <a:ea typeface="微软雅黑" pitchFamily="34" charset="-122"/>
                <a:cs typeface="微软雅黑" pitchFamily="34" charset="-120"/>
              </a:rPr>
              <a:t>，会导致地下水位上升，从而产生盐碱化危害，修建排水系统能够及时排水，带走盐分</a:t>
            </a:r>
            <a:r>
              <a:rPr lang="en-US" altLang="zh-CN" sz="2000" b="0" i="0">
                <a:solidFill>
                  <a:srgbClr val="000000"/>
                </a:solidFill>
                <a:latin typeface="微软雅黑" pitchFamily="34" charset="0"/>
                <a:ea typeface="微软雅黑" pitchFamily="34" charset="-122"/>
                <a:cs typeface="微软雅黑" pitchFamily="34" charset="-120"/>
              </a:rPr>
              <a:t>，避</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免土壤盐碱化的发生</a:t>
            </a:r>
            <a:r>
              <a:rPr lang="en-US" altLang="zh-CN" sz="2000" b="0" i="0" dirty="0">
                <a:solidFill>
                  <a:srgbClr val="000000"/>
                </a:solidFill>
                <a:latin typeface="微软雅黑" pitchFamily="34" charset="0"/>
                <a:ea typeface="微软雅黑" pitchFamily="34" charset="-122"/>
                <a:cs typeface="微软雅黑" pitchFamily="34" charset="-120"/>
              </a:rPr>
              <a:t>，B正确；与土壤污染、海水倒灌、风沙灾害无关，A、C、D错误。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649811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name="Slide 54&amp;si=54">
    <p:spTree>
      <p:nvGrpSpPr>
        <p:cNvPr id="1" name=""/>
        <p:cNvGrpSpPr/>
        <p:nvPr/>
      </p:nvGrpSpPr>
      <p:grpSpPr>
        <a:xfrm>
          <a:off x="0" y="0"/>
          <a:ext cx="0" cy="0"/>
          <a:chOff x="0" y="0"/>
          <a:chExt cx="0" cy="0"/>
        </a:xfrm>
      </p:grpSpPr>
      <p:sp>
        <p:nvSpPr>
          <p:cNvPr id="2" name="QM_5_BD.64_1#6a2536864?pid=454d9d2fb&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［安徽安庆二中2025高二期中］</a:t>
            </a:r>
            <a:r>
              <a:rPr lang="en-US" altLang="zh-CN" sz="2000" b="0" i="0" dirty="0">
                <a:solidFill>
                  <a:srgbClr val="000000"/>
                </a:solidFill>
                <a:latin typeface="微软雅黑" pitchFamily="34" charset="0"/>
                <a:ea typeface="楷体" pitchFamily="34" charset="-122"/>
                <a:cs typeface="微软雅黑" pitchFamily="34" charset="-120"/>
              </a:rPr>
              <a:t>广东</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福建两省均为能源负荷中心</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广东省部分电力来自西南水</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电输入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闽粤联网工程是连接福建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广东两省的电力大动脉</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以福建省内直流换流站</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分别接入</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广东嘉应和福建东林变电站</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在促进闽粤两省电力年内互补互济</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调剂余缺的同时</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实现了西南</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水电与闽区水电互联</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3" name="QC_6_BD.65_1#9fd31db99?pid=6a2536864&amp;color=0,0,0&amp;vtp=1&amp;bt=1&amp;bbb=1">
            <a:extLst>
              <a:ext uri="{FF2B5EF4-FFF2-40B4-BE49-F238E27FC236}">
                <a16:creationId xmlns:a16="http://schemas.microsoft.com/office/drawing/2014/main" id="{DD39B6C0-66BF-9638-BDDD-92C1348333F4}"/>
              </a:ext>
            </a:extLst>
          </p:cNvPr>
          <p:cNvSpPr/>
          <p:nvPr/>
        </p:nvSpPr>
        <p:spPr>
          <a:xfrm>
            <a:off x="722376" y="278365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3.闽粤联网工程的建立，</a:t>
            </a:r>
            <a:r>
              <a:rPr lang="en-US" altLang="zh-CN" sz="2000" b="0" i="0">
                <a:solidFill>
                  <a:srgbClr val="000000"/>
                </a:solidFill>
                <a:latin typeface="微软雅黑" pitchFamily="34" charset="0"/>
                <a:ea typeface="微软雅黑" pitchFamily="34" charset="-122"/>
                <a:cs typeface="微软雅黑" pitchFamily="34" charset="-120"/>
              </a:rPr>
              <a:t>主要是闽粤两省(</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6_AN.66_1#9fd31db99.bracket?pid=6a2536864&amp;color=0,0,0&amp;vpa=19&amp;vtp=1">
            <a:extLst>
              <a:ext uri="{FF2B5EF4-FFF2-40B4-BE49-F238E27FC236}">
                <a16:creationId xmlns:a16="http://schemas.microsoft.com/office/drawing/2014/main" id="{AB1A6454-CDD5-7184-9396-2577C7F6BDD7}"/>
              </a:ext>
            </a:extLst>
          </p:cNvPr>
          <p:cNvSpPr/>
          <p:nvPr/>
        </p:nvSpPr>
        <p:spPr>
          <a:xfrm>
            <a:off x="5438839" y="278365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5" name="QC_6_BD.65_2#9fd31db99.choices?pid=6a2536864&amp;color=0,0,0&amp;vtp=1&amp;bbb=1">
            <a:extLst>
              <a:ext uri="{FF2B5EF4-FFF2-40B4-BE49-F238E27FC236}">
                <a16:creationId xmlns:a16="http://schemas.microsoft.com/office/drawing/2014/main" id="{CD99553E-9019-FCE6-9099-BBA1C2E1A1B9}"/>
              </a:ext>
            </a:extLst>
          </p:cNvPr>
          <p:cNvSpPr/>
          <p:nvPr/>
        </p:nvSpPr>
        <p:spPr>
          <a:xfrm>
            <a:off x="722376" y="3249745"/>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.用电需求时段相对一致</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.主要产业结构相似度高</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C.经济发展水平差距较大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.电力资源时间分布不均</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73.xml><?xml version="1.0" encoding="utf-8"?>
<p:sld xmlns:a="http://schemas.openxmlformats.org/drawingml/2006/main" xmlns:r="http://schemas.openxmlformats.org/officeDocument/2006/relationships" xmlns:p="http://schemas.openxmlformats.org/presentationml/2006/main">
  <p:cSld name="Slide 56&amp;si=56">
    <p:spTree>
      <p:nvGrpSpPr>
        <p:cNvPr id="1" name=""/>
        <p:cNvGrpSpPr/>
        <p:nvPr/>
      </p:nvGrpSpPr>
      <p:grpSpPr>
        <a:xfrm>
          <a:off x="0" y="0"/>
          <a:ext cx="0" cy="0"/>
          <a:chOff x="0" y="0"/>
          <a:chExt cx="0" cy="0"/>
        </a:xfrm>
      </p:grpSpPr>
      <p:sp>
        <p:nvSpPr>
          <p:cNvPr id="2" name="QC_6_AS.67_1#9fd31db99?vop=1&amp;pid=6a2536864&amp;color=0,0,0&amp;vtp=1&amp;bt=1&amp;bbb=1&amp;hb=1"/>
          <p:cNvSpPr/>
          <p:nvPr/>
        </p:nvSpPr>
        <p:spPr>
          <a:xfrm>
            <a:off x="722376" y="972000"/>
            <a:ext cx="10753344" cy="3612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本题考查能源跨区域调配的原因。根据材料分析可知</a:t>
            </a:r>
            <a:r>
              <a:rPr lang="en-US" altLang="zh-CN" sz="2000" b="0" i="0">
                <a:solidFill>
                  <a:srgbClr val="000000"/>
                </a:solidFill>
                <a:latin typeface="微软雅黑" pitchFamily="34" charset="0"/>
                <a:ea typeface="微软雅黑" pitchFamily="34" charset="-122"/>
                <a:cs typeface="微软雅黑" pitchFamily="34" charset="-120"/>
              </a:rPr>
              <a:t>，闽粤联网工程建立的主要目的是实</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现两省之间电力资源的互补和调剂</a:t>
            </a:r>
            <a:r>
              <a:rPr lang="en-US" altLang="zh-CN" sz="2000" b="0" i="0" dirty="0">
                <a:solidFill>
                  <a:srgbClr val="000000"/>
                </a:solidFill>
                <a:latin typeface="微软雅黑" pitchFamily="34" charset="0"/>
                <a:ea typeface="微软雅黑" pitchFamily="34" charset="-122"/>
                <a:cs typeface="微软雅黑" pitchFamily="34" charset="-120"/>
              </a:rPr>
              <a:t>。若两省的用电需求时段相对一致</a:t>
            </a:r>
            <a:r>
              <a:rPr lang="en-US" altLang="zh-CN" sz="2000" b="0" i="0">
                <a:solidFill>
                  <a:srgbClr val="000000"/>
                </a:solidFill>
                <a:latin typeface="微软雅黑" pitchFamily="34" charset="0"/>
                <a:ea typeface="微软雅黑" pitchFamily="34" charset="-122"/>
                <a:cs typeface="微软雅黑" pitchFamily="34" charset="-120"/>
              </a:rPr>
              <a:t>，那么建立联网工程的意义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不大</a:t>
            </a:r>
            <a:r>
              <a:rPr lang="en-US" altLang="zh-CN" sz="2000" b="0" i="0" dirty="0">
                <a:solidFill>
                  <a:srgbClr val="000000"/>
                </a:solidFill>
                <a:latin typeface="微软雅黑" pitchFamily="34" charset="0"/>
                <a:ea typeface="微软雅黑" pitchFamily="34" charset="-122"/>
                <a:cs typeface="微软雅黑" pitchFamily="34" charset="-120"/>
              </a:rPr>
              <a:t>，无法实现电力互补，A错误；产业结构相似度高可能导致两省的电力需求相似</a:t>
            </a:r>
            <a:r>
              <a:rPr lang="en-US" altLang="zh-CN" sz="2000" b="0" i="0">
                <a:solidFill>
                  <a:srgbClr val="000000"/>
                </a:solidFill>
                <a:latin typeface="微软雅黑" pitchFamily="34" charset="0"/>
                <a:ea typeface="微软雅黑" pitchFamily="34" charset="-122"/>
                <a:cs typeface="微软雅黑" pitchFamily="34" charset="-120"/>
              </a:rPr>
              <a:t>，但这并不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是建立联网工程的主要原因</a:t>
            </a:r>
            <a:r>
              <a:rPr lang="en-US" altLang="zh-CN" sz="2000" b="0" i="0" dirty="0">
                <a:solidFill>
                  <a:srgbClr val="000000"/>
                </a:solidFill>
                <a:latin typeface="微软雅黑" pitchFamily="34" charset="0"/>
                <a:ea typeface="微软雅黑" pitchFamily="34" charset="-122"/>
                <a:cs typeface="微软雅黑" pitchFamily="34" charset="-120"/>
              </a:rPr>
              <a:t>，联网工程的主要目的是实现电力资源的互补和调剂，B错误</a:t>
            </a:r>
            <a:r>
              <a:rPr lang="en-US" altLang="zh-CN" sz="2000" b="0" i="0">
                <a:solidFill>
                  <a:srgbClr val="000000"/>
                </a:solidFill>
                <a:latin typeface="微软雅黑" pitchFamily="34" charset="0"/>
                <a:ea typeface="微软雅黑" pitchFamily="34" charset="-122"/>
                <a:cs typeface="微软雅黑" pitchFamily="34" charset="-120"/>
              </a:rPr>
              <a:t>；经济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发展水平差距较大可能会导致电力需求不同</a:t>
            </a:r>
            <a:r>
              <a:rPr lang="en-US" altLang="zh-CN" sz="2000" b="0" i="0" dirty="0">
                <a:solidFill>
                  <a:srgbClr val="000000"/>
                </a:solidFill>
                <a:latin typeface="微软雅黑" pitchFamily="34" charset="0"/>
                <a:ea typeface="微软雅黑" pitchFamily="34" charset="-122"/>
                <a:cs typeface="微软雅黑" pitchFamily="34" charset="-120"/>
              </a:rPr>
              <a:t>，一定程度上会促使经济水平低</a:t>
            </a:r>
            <a:r>
              <a:rPr lang="en-US" altLang="zh-CN" sz="2000" b="0" i="0">
                <a:solidFill>
                  <a:srgbClr val="000000"/>
                </a:solidFill>
                <a:latin typeface="微软雅黑" pitchFamily="34" charset="0"/>
                <a:ea typeface="微软雅黑" pitchFamily="34" charset="-122"/>
                <a:cs typeface="微软雅黑" pitchFamily="34" charset="-120"/>
              </a:rPr>
              <a:t>、电力资源富余的省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级行政区向经济水平高</a:t>
            </a:r>
            <a:r>
              <a:rPr lang="en-US" altLang="zh-CN" sz="2000" b="0" i="0" dirty="0">
                <a:solidFill>
                  <a:srgbClr val="000000"/>
                </a:solidFill>
                <a:latin typeface="微软雅黑" pitchFamily="34" charset="0"/>
                <a:ea typeface="微软雅黑" pitchFamily="34" charset="-122"/>
                <a:cs typeface="微软雅黑" pitchFamily="34" charset="-120"/>
              </a:rPr>
              <a:t>、电力短缺的省级行政区输电，是单一方向的，并不存在互补调剂，</a:t>
            </a:r>
            <a:r>
              <a:rPr lang="en-US" altLang="zh-CN" sz="2000" b="0" i="0">
                <a:solidFill>
                  <a:srgbClr val="000000"/>
                </a:solidFill>
                <a:latin typeface="微软雅黑" pitchFamily="34" charset="0"/>
                <a:ea typeface="微软雅黑" pitchFamily="34" charset="-122"/>
                <a:cs typeface="微软雅黑" pitchFamily="34" charset="-120"/>
              </a:rPr>
              <a:t>C错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误</a:t>
            </a:r>
            <a:r>
              <a:rPr lang="en-US" altLang="zh-CN" sz="2000" b="0" i="0" dirty="0">
                <a:solidFill>
                  <a:srgbClr val="000000"/>
                </a:solidFill>
                <a:latin typeface="微软雅黑" pitchFamily="34" charset="0"/>
                <a:ea typeface="微软雅黑" pitchFamily="34" charset="-122"/>
                <a:cs typeface="微软雅黑" pitchFamily="34" charset="-120"/>
              </a:rPr>
              <a:t>；电力资源时间分布不均意味着两省的电力供应在时间上存在差异</a:t>
            </a:r>
            <a:r>
              <a:rPr lang="en-US" altLang="zh-CN" sz="2000" b="0" i="0">
                <a:solidFill>
                  <a:srgbClr val="000000"/>
                </a:solidFill>
                <a:latin typeface="微软雅黑" pitchFamily="34" charset="0"/>
                <a:ea typeface="微软雅黑" pitchFamily="34" charset="-122"/>
                <a:cs typeface="微软雅黑" pitchFamily="34" charset="-120"/>
              </a:rPr>
              <a:t>，建立联网工程可以实现电</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力资源的互补和调剂</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1555253"/>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name="Slide 57&amp;si=57">
    <p:spTree>
      <p:nvGrpSpPr>
        <p:cNvPr id="1" name=""/>
        <p:cNvGrpSpPr/>
        <p:nvPr/>
      </p:nvGrpSpPr>
      <p:grpSpPr>
        <a:xfrm>
          <a:off x="0" y="0"/>
          <a:ext cx="0" cy="0"/>
          <a:chOff x="0" y="0"/>
          <a:chExt cx="0" cy="0"/>
        </a:xfrm>
      </p:grpSpPr>
      <p:sp>
        <p:nvSpPr>
          <p:cNvPr id="2" name="QC_6_BD.68_1#ca82915d4?pid=6a2536864&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a:solidFill>
                  <a:srgbClr val="000000"/>
                </a:solidFill>
                <a:latin typeface="微软雅黑" pitchFamily="34" charset="0"/>
                <a:ea typeface="微软雅黑" pitchFamily="34" charset="-122"/>
                <a:cs typeface="微软雅黑" pitchFamily="34" charset="-120"/>
              </a:rPr>
              <a:t>东林变电站向嘉应变电站输送电力时段通常为(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69_1#ca82915d4.bracket?pid=6a2536864&amp;color=0,0,0&amp;vpa=20&amp;vtp=1"/>
          <p:cNvSpPr/>
          <p:nvPr/>
        </p:nvSpPr>
        <p:spPr>
          <a:xfrm>
            <a:off x="6213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68_2#ca82915d4.choices?pid=6a2536864&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684829" algn="l"/>
                <a:tab pos="5331557" algn="l"/>
                <a:tab pos="79909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1—2月</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4—5月</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7—8月</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.11—12月</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6.xml><?xml version="1.0" encoding="utf-8"?>
<p:sld xmlns:a="http://schemas.openxmlformats.org/drawingml/2006/main" xmlns:r="http://schemas.openxmlformats.org/officeDocument/2006/relationships" xmlns:p="http://schemas.openxmlformats.org/presentationml/2006/main">
  <p:cSld name="Slide 58&amp;si=58">
    <p:spTree>
      <p:nvGrpSpPr>
        <p:cNvPr id="1" name=""/>
        <p:cNvGrpSpPr/>
        <p:nvPr/>
      </p:nvGrpSpPr>
      <p:grpSpPr>
        <a:xfrm>
          <a:off x="0" y="0"/>
          <a:ext cx="0" cy="0"/>
          <a:chOff x="0" y="0"/>
          <a:chExt cx="0" cy="0"/>
        </a:xfrm>
      </p:grpSpPr>
      <p:sp>
        <p:nvSpPr>
          <p:cNvPr id="2" name="QC_6_AS.70_1#ca82915d4?vop=1&amp;pid=6a2536864&amp;color=0,0,0&amp;vtp=1&amp;bt=1&amp;bbb=1&amp;hb=1"/>
          <p:cNvSpPr/>
          <p:nvPr/>
        </p:nvSpPr>
        <p:spPr>
          <a:xfrm>
            <a:off x="722376" y="972000"/>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本题考查能源跨区域调配的时空特征。东林变电站向嘉应变电站输送电力</a:t>
            </a:r>
            <a:r>
              <a:rPr lang="en-US" altLang="zh-CN" sz="2000" b="0" i="0">
                <a:solidFill>
                  <a:srgbClr val="000000"/>
                </a:solidFill>
                <a:latin typeface="微软雅黑" pitchFamily="34" charset="0"/>
                <a:ea typeface="微软雅黑" pitchFamily="34" charset="-122"/>
                <a:cs typeface="微软雅黑" pitchFamily="34" charset="-120"/>
              </a:rPr>
              <a:t>，说明此时广东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用电紧张</a:t>
            </a:r>
            <a:r>
              <a:rPr lang="en-US" altLang="zh-CN" sz="2000" b="0" i="0" dirty="0">
                <a:solidFill>
                  <a:srgbClr val="000000"/>
                </a:solidFill>
                <a:latin typeface="微软雅黑" pitchFamily="34" charset="0"/>
                <a:ea typeface="微软雅黑" pitchFamily="34" charset="-122"/>
                <a:cs typeface="微软雅黑" pitchFamily="34" charset="-120"/>
              </a:rPr>
              <a:t>，而福建电力资源有富余，福建向广东输入电力。1—2月和11—12月，</a:t>
            </a:r>
            <a:r>
              <a:rPr lang="en-US" altLang="zh-CN" sz="2000" b="0" i="0">
                <a:solidFill>
                  <a:srgbClr val="000000"/>
                </a:solidFill>
                <a:latin typeface="微软雅黑" pitchFamily="34" charset="0"/>
                <a:ea typeface="微软雅黑" pitchFamily="34" charset="-122"/>
                <a:cs typeface="微软雅黑" pitchFamily="34" charset="-120"/>
              </a:rPr>
              <a:t>福建省降水少，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河流处于枯水期</a:t>
            </a:r>
            <a:r>
              <a:rPr lang="en-US" altLang="zh-CN" sz="2000" b="0" i="0" dirty="0">
                <a:solidFill>
                  <a:srgbClr val="000000"/>
                </a:solidFill>
                <a:latin typeface="微软雅黑" pitchFamily="34" charset="0"/>
                <a:ea typeface="微软雅黑" pitchFamily="34" charset="-122"/>
                <a:cs typeface="微软雅黑" pitchFamily="34" charset="-120"/>
              </a:rPr>
              <a:t>，发电量都较小，盈余量小，福建向广东输电的可能性较小，A、D错误</a:t>
            </a:r>
            <a:r>
              <a:rPr lang="en-US" altLang="zh-CN" sz="2000" b="0" i="0">
                <a:solidFill>
                  <a:srgbClr val="000000"/>
                </a:solidFill>
                <a:latin typeface="微软雅黑" pitchFamily="34" charset="0"/>
                <a:ea typeface="微软雅黑" pitchFamily="34" charset="-122"/>
                <a:cs typeface="微软雅黑" pitchFamily="34" charset="-120"/>
              </a:rPr>
              <a:t>；4—5</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月</a:t>
            </a:r>
            <a:r>
              <a:rPr lang="en-US" altLang="zh-CN" sz="2000" b="0" i="0" dirty="0">
                <a:solidFill>
                  <a:srgbClr val="000000"/>
                </a:solidFill>
                <a:latin typeface="微软雅黑" pitchFamily="34" charset="0"/>
                <a:ea typeface="微软雅黑" pitchFamily="34" charset="-122"/>
                <a:cs typeface="微软雅黑" pitchFamily="34" charset="-120"/>
              </a:rPr>
              <a:t>，我国锋面雨带在华南地区登陆，福建纬度低，率先进入雨季，此时发电量多</a:t>
            </a:r>
            <a:r>
              <a:rPr lang="en-US" altLang="zh-CN" sz="2000" b="0" i="0">
                <a:solidFill>
                  <a:srgbClr val="000000"/>
                </a:solidFill>
                <a:latin typeface="微软雅黑" pitchFamily="34" charset="0"/>
                <a:ea typeface="微软雅黑" pitchFamily="34" charset="-122"/>
                <a:cs typeface="微软雅黑" pitchFamily="34" charset="-120"/>
              </a:rPr>
              <a:t>，而此时西南地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区尚未进入雨季</a:t>
            </a:r>
            <a:r>
              <a:rPr lang="en-US" altLang="zh-CN" sz="2000" b="0" i="0" dirty="0">
                <a:solidFill>
                  <a:srgbClr val="000000"/>
                </a:solidFill>
                <a:latin typeface="微软雅黑" pitchFamily="34" charset="0"/>
                <a:ea typeface="微软雅黑" pitchFamily="34" charset="-122"/>
                <a:cs typeface="微软雅黑" pitchFamily="34" charset="-120"/>
              </a:rPr>
              <a:t>，输入广东的电量有限，所以此时福建会向广东输入电力资源，B正确；</a:t>
            </a:r>
            <a:r>
              <a:rPr lang="en-US" altLang="zh-CN" sz="2000" b="0" i="0">
                <a:solidFill>
                  <a:srgbClr val="000000"/>
                </a:solidFill>
                <a:latin typeface="微软雅黑" pitchFamily="34" charset="0"/>
                <a:ea typeface="微软雅黑" pitchFamily="34" charset="-122"/>
                <a:cs typeface="微软雅黑" pitchFamily="34" charset="-120"/>
              </a:rPr>
              <a:t>7—8月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是西南地区的雨季</a:t>
            </a:r>
            <a:r>
              <a:rPr lang="en-US" altLang="zh-CN" sz="2000" b="0" i="0" dirty="0">
                <a:solidFill>
                  <a:srgbClr val="000000"/>
                </a:solidFill>
                <a:latin typeface="微软雅黑" pitchFamily="34" charset="0"/>
                <a:ea typeface="微软雅黑" pitchFamily="34" charset="-122"/>
                <a:cs typeface="微软雅黑" pitchFamily="34" charset="-120"/>
              </a:rPr>
              <a:t>，此时发电量充足，输入广东的电量多，而福建受台风、对流雨等影响</a:t>
            </a:r>
            <a:r>
              <a:rPr lang="en-US" altLang="zh-CN" sz="2000" b="0" i="0">
                <a:solidFill>
                  <a:srgbClr val="000000"/>
                </a:solidFill>
                <a:latin typeface="微软雅黑" pitchFamily="34" charset="0"/>
                <a:ea typeface="微软雅黑" pitchFamily="34" charset="-122"/>
                <a:cs typeface="微软雅黑" pitchFamily="34" charset="-120"/>
              </a:rPr>
              <a:t>，降水</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也较充足</a:t>
            </a:r>
            <a:r>
              <a:rPr lang="en-US" altLang="zh-CN" sz="2000" b="0" i="0" dirty="0">
                <a:solidFill>
                  <a:srgbClr val="000000"/>
                </a:solidFill>
                <a:latin typeface="微软雅黑" pitchFamily="34" charset="0"/>
                <a:ea typeface="微软雅黑" pitchFamily="34" charset="-122"/>
                <a:cs typeface="微软雅黑" pitchFamily="34" charset="-120"/>
              </a:rPr>
              <a:t>，发电量较充足，两地互补的可能性较小，C错误。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3565634"/>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name="Slide 59&amp;si=59">
    <p:spTree>
      <p:nvGrpSpPr>
        <p:cNvPr id="1" name=""/>
        <p:cNvGrpSpPr/>
        <p:nvPr/>
      </p:nvGrpSpPr>
      <p:grpSpPr>
        <a:xfrm>
          <a:off x="0" y="0"/>
          <a:ext cx="0" cy="0"/>
          <a:chOff x="0" y="0"/>
          <a:chExt cx="0" cy="0"/>
        </a:xfrm>
      </p:grpSpPr>
      <p:sp>
        <p:nvSpPr>
          <p:cNvPr id="2" name="QC_6_BD.71_1#3544d18a0?pid=6a2536864&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a:solidFill>
                  <a:srgbClr val="000000"/>
                </a:solidFill>
                <a:latin typeface="微软雅黑" pitchFamily="34" charset="0"/>
                <a:ea typeface="微软雅黑" pitchFamily="34" charset="-122"/>
                <a:cs typeface="微软雅黑" pitchFamily="34" charset="-120"/>
              </a:rPr>
              <a:t>闽粤联网工程可以促进闽粤两省(</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72_1#3544d18a0.bracket?pid=6a2536864&amp;color=0,0,0&amp;vpa=21&amp;vtp=1"/>
          <p:cNvSpPr/>
          <p:nvPr/>
        </p:nvSpPr>
        <p:spPr>
          <a:xfrm>
            <a:off x="4689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71_2#3544d18a0.choices?pid=6a2536864&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.降低电力能源消耗</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B.沿海风电资源开发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C.减少温室气体排放</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.实现多种能源供给</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9.xml><?xml version="1.0" encoding="utf-8"?>
<p:sld xmlns:a="http://schemas.openxmlformats.org/drawingml/2006/main" xmlns:r="http://schemas.openxmlformats.org/officeDocument/2006/relationships" xmlns:p="http://schemas.openxmlformats.org/presentationml/2006/main">
  <p:cSld name="Slide 60&amp;si=60">
    <p:spTree>
      <p:nvGrpSpPr>
        <p:cNvPr id="1" name=""/>
        <p:cNvGrpSpPr/>
        <p:nvPr/>
      </p:nvGrpSpPr>
      <p:grpSpPr>
        <a:xfrm>
          <a:off x="0" y="0"/>
          <a:ext cx="0" cy="0"/>
          <a:chOff x="0" y="0"/>
          <a:chExt cx="0" cy="0"/>
        </a:xfrm>
      </p:grpSpPr>
      <p:sp>
        <p:nvSpPr>
          <p:cNvPr id="2" name="QC_6_AS.73_1#3544d18a0?vop=1&amp;pid=6a2536864&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本题考查能源跨区域调配对区域发展的影响</a:t>
            </a:r>
            <a:r>
              <a:rPr lang="en-US" altLang="zh-CN" sz="2000" b="0" i="0">
                <a:solidFill>
                  <a:srgbClr val="000000"/>
                </a:solidFill>
                <a:latin typeface="微软雅黑" pitchFamily="34" charset="0"/>
                <a:ea typeface="微软雅黑" pitchFamily="34" charset="-122"/>
                <a:cs typeface="微软雅黑" pitchFamily="34" charset="-120"/>
              </a:rPr>
              <a:t>。闽粤联网工程的主要目的是实现电力资源的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互补和调剂</a:t>
            </a:r>
            <a:r>
              <a:rPr lang="en-US" altLang="zh-CN" sz="2000" b="0" i="0" dirty="0">
                <a:solidFill>
                  <a:srgbClr val="000000"/>
                </a:solidFill>
                <a:latin typeface="微软雅黑" pitchFamily="34" charset="0"/>
                <a:ea typeface="微软雅黑" pitchFamily="34" charset="-122"/>
                <a:cs typeface="微软雅黑" pitchFamily="34" charset="-120"/>
              </a:rPr>
              <a:t>，而不是直接降低电力能源消耗，A错误；闽粤联网工程调剂的是水电资源</a:t>
            </a:r>
            <a:r>
              <a:rPr lang="en-US" altLang="zh-CN" sz="2000" b="0" i="0">
                <a:solidFill>
                  <a:srgbClr val="000000"/>
                </a:solidFill>
                <a:latin typeface="微软雅黑" pitchFamily="34" charset="0"/>
                <a:ea typeface="微软雅黑" pitchFamily="34" charset="-122"/>
                <a:cs typeface="微软雅黑" pitchFamily="34" charset="-120"/>
              </a:rPr>
              <a:t>，与风电</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无关</a:t>
            </a:r>
            <a:r>
              <a:rPr lang="en-US" altLang="zh-CN" sz="2000" b="0" i="0" dirty="0">
                <a:solidFill>
                  <a:srgbClr val="000000"/>
                </a:solidFill>
                <a:latin typeface="微软雅黑" pitchFamily="34" charset="0"/>
                <a:ea typeface="微软雅黑" pitchFamily="34" charset="-122"/>
                <a:cs typeface="微软雅黑" pitchFamily="34" charset="-120"/>
              </a:rPr>
              <a:t>，也没有实现多种能源的供给，B、D错误；闽粤联网工程实现水电资源的地区间调剂</a:t>
            </a:r>
            <a:r>
              <a:rPr lang="en-US" altLang="zh-CN" sz="2000" b="0" i="0">
                <a:solidFill>
                  <a:srgbClr val="000000"/>
                </a:solidFill>
                <a:latin typeface="微软雅黑" pitchFamily="34" charset="0"/>
                <a:ea typeface="微软雅黑" pitchFamily="34" charset="-122"/>
                <a:cs typeface="微软雅黑" pitchFamily="34" charset="-120"/>
              </a:rPr>
              <a:t>，减</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少了化石能源的使用</a:t>
            </a:r>
            <a:r>
              <a:rPr lang="en-US" altLang="zh-CN" sz="2000" b="0" i="0" dirty="0">
                <a:solidFill>
                  <a:srgbClr val="000000"/>
                </a:solidFill>
                <a:latin typeface="微软雅黑" pitchFamily="34" charset="0"/>
                <a:ea typeface="微软雅黑" pitchFamily="34" charset="-122"/>
                <a:cs typeface="微软雅黑" pitchFamily="34" charset="-120"/>
              </a:rPr>
              <a:t>，能够减少温室气体的排放，C正确。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64076679"/>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11074347"/>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name="Slide 61&amp;si=61">
    <p:spTree>
      <p:nvGrpSpPr>
        <p:cNvPr id="1" name=""/>
        <p:cNvGrpSpPr/>
        <p:nvPr/>
      </p:nvGrpSpPr>
      <p:grpSpPr>
        <a:xfrm>
          <a:off x="0" y="0"/>
          <a:ext cx="0" cy="0"/>
          <a:chOff x="0" y="0"/>
          <a:chExt cx="0" cy="0"/>
        </a:xfrm>
      </p:grpSpPr>
      <p:sp>
        <p:nvSpPr>
          <p:cNvPr id="2" name="QM_5_BD.74_1#746055bde?pid=454d9d2fb&amp;color=0,0,0&amp;vtp=1&amp;bt=1&amp;bbb=1&amp;hb=1"/>
          <p:cNvSpPr/>
          <p:nvPr/>
        </p:nvSpPr>
        <p:spPr>
          <a:xfrm>
            <a:off x="722376" y="972000"/>
            <a:ext cx="10753344" cy="22147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［江苏苏州2025高二月考改编］</a:t>
            </a:r>
            <a:r>
              <a:rPr lang="en-US" altLang="zh-CN" sz="2000" b="0" i="0" dirty="0">
                <a:solidFill>
                  <a:srgbClr val="000000"/>
                </a:solidFill>
                <a:latin typeface="微软雅黑" pitchFamily="34" charset="0"/>
                <a:ea typeface="楷体" pitchFamily="34" charset="-122"/>
                <a:cs typeface="微软雅黑" pitchFamily="34" charset="-120"/>
              </a:rPr>
              <a:t>中卫是西气东输管道的必经之地</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位于西气东输管道的中点附近</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中卫二站是目前国内规模最大的天然气输送枢纽站</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三条超大口径天然气管道首次实现了最小间</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距并行建设</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该项目包括一座站场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新建四条管道</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改线六条管道</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十条管道汇聚同一个枢纽站</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中卫二站将实现西一线</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西二线</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中贵线</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中靖线及西三西</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西三中通过中卫二站的相互连通</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400"/>
              </a:lnSpc>
            </a:pPr>
            <a:r>
              <a:rPr lang="en-US" altLang="zh-CN" sz="2000" b="0" i="0">
                <a:solidFill>
                  <a:srgbClr val="000000"/>
                </a:solidFill>
                <a:latin typeface="Times New Roman" pitchFamily="34" charset="0"/>
                <a:ea typeface="KaiTi" pitchFamily="34" charset="-122"/>
                <a:cs typeface="Times New Roman" pitchFamily="34" charset="-120"/>
              </a:rPr>
              <a:t>据此完成下面小题</a:t>
            </a:r>
            <a:r>
              <a:rPr lang="en-US" altLang="zh-CN" sz="2000" b="0" i="0" dirty="0">
                <a:solidFill>
                  <a:srgbClr val="000000"/>
                </a:solidFill>
                <a:latin typeface="Times New Roman" pitchFamily="34" charset="0"/>
                <a:ea typeface="KaiTi" pitchFamily="34" charset="-122"/>
                <a:cs typeface="Times New Roman" pitchFamily="34" charset="-120"/>
              </a:rPr>
              <a:t>。</a:t>
            </a:r>
            <a:endParaRPr lang="en-US" altLang="zh-CN" sz="2000" dirty="0"/>
          </a:p>
        </p:txBody>
      </p:sp>
      <p:sp>
        <p:nvSpPr>
          <p:cNvPr id="3" name="QC_6_BD.75_1#e6e3839a6?pid=746055bde&amp;color=0,0,0&amp;vtp=1&amp;bbb=1"/>
          <p:cNvSpPr/>
          <p:nvPr/>
        </p:nvSpPr>
        <p:spPr>
          <a:xfrm>
            <a:off x="722376" y="324085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6.关于我国西气东输一线、二线和三线工程的说法，</a:t>
            </a:r>
            <a:r>
              <a:rPr lang="en-US" altLang="zh-CN" sz="2000" b="0" i="0">
                <a:solidFill>
                  <a:srgbClr val="000000"/>
                </a:solidFill>
                <a:latin typeface="微软雅黑" pitchFamily="34" charset="0"/>
                <a:ea typeface="微软雅黑" pitchFamily="34" charset="-122"/>
                <a:cs typeface="微软雅黑" pitchFamily="34" charset="-120"/>
              </a:rPr>
              <a:t>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6_AN.76_1#e6e3839a6.bracket?pid=746055bde&amp;color=0,0,0&amp;vpa=22&amp;vtp=1"/>
          <p:cNvSpPr/>
          <p:nvPr/>
        </p:nvSpPr>
        <p:spPr>
          <a:xfrm>
            <a:off x="7737539" y="324085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5" name="QC_6_BD.75_2#e6e3839a6.choices?pid=746055bde&amp;color=0,0,0&amp;vtp=1&amp;bbb=1"/>
          <p:cNvSpPr/>
          <p:nvPr/>
        </p:nvSpPr>
        <p:spPr>
          <a:xfrm>
            <a:off x="722376" y="3703643"/>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.主要市场集中在东部沿海地区</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.线路走向主要受地形的影响</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C.管道输气量无明显季节变化</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.主要气源地均在中亚地区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82.xml><?xml version="1.0" encoding="utf-8"?>
<p:sld xmlns:a="http://schemas.openxmlformats.org/drawingml/2006/main" xmlns:r="http://schemas.openxmlformats.org/officeDocument/2006/relationships" xmlns:p="http://schemas.openxmlformats.org/presentationml/2006/main">
  <p:cSld name="Slide 62&amp;si=62">
    <p:spTree>
      <p:nvGrpSpPr>
        <p:cNvPr id="1" name=""/>
        <p:cNvGrpSpPr/>
        <p:nvPr/>
      </p:nvGrpSpPr>
      <p:grpSpPr>
        <a:xfrm>
          <a:off x="0" y="0"/>
          <a:ext cx="0" cy="0"/>
          <a:chOff x="0" y="0"/>
          <a:chExt cx="0" cy="0"/>
        </a:xfrm>
      </p:grpSpPr>
      <p:sp>
        <p:nvSpPr>
          <p:cNvPr id="2" name="QC_6_AS.77_1#e6e3839a6?vop=1&amp;pid=746055bde&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本题考查资源跨区域调配工程特征。东部沿海地区经济发展水平高，能源需求量大，A</a:t>
            </a:r>
            <a:r>
              <a:rPr lang="en-US" altLang="zh-CN" sz="2000" b="0" i="0" spc="-50">
                <a:solidFill>
                  <a:srgbClr val="000000"/>
                </a:solidFill>
                <a:latin typeface="微软雅黑" pitchFamily="34" charset="0"/>
                <a:ea typeface="微软雅黑" pitchFamily="34" charset="-122"/>
                <a:cs typeface="微软雅黑" pitchFamily="34" charset="-120"/>
              </a:rPr>
              <a:t>正确；</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线路走向受城市分布和地形因素共同影响</a:t>
            </a:r>
            <a:r>
              <a:rPr lang="en-US" altLang="zh-CN" sz="2000" b="0" i="0" spc="-50" dirty="0">
                <a:solidFill>
                  <a:srgbClr val="000000"/>
                </a:solidFill>
                <a:latin typeface="微软雅黑" pitchFamily="34" charset="0"/>
                <a:ea typeface="微软雅黑" pitchFamily="34" charset="-122"/>
                <a:cs typeface="微软雅黑" pitchFamily="34" charset="-120"/>
              </a:rPr>
              <a:t>，B错误；冬季取暖用气量大，</a:t>
            </a:r>
            <a:r>
              <a:rPr lang="en-US" altLang="zh-CN" sz="2000" b="0" i="0" spc="-50">
                <a:solidFill>
                  <a:srgbClr val="000000"/>
                </a:solidFill>
                <a:latin typeface="微软雅黑" pitchFamily="34" charset="0"/>
                <a:ea typeface="微软雅黑" pitchFamily="34" charset="-122"/>
                <a:cs typeface="微软雅黑" pitchFamily="34" charset="-120"/>
              </a:rPr>
              <a:t>输气量有明显的季节变化，</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C</a:t>
            </a:r>
            <a:r>
              <a:rPr lang="en-US" altLang="zh-CN" sz="2000" b="0" i="0" spc="-50" dirty="0">
                <a:solidFill>
                  <a:srgbClr val="000000"/>
                </a:solidFill>
                <a:latin typeface="微软雅黑" pitchFamily="34" charset="0"/>
                <a:ea typeface="微软雅黑" pitchFamily="34" charset="-122"/>
                <a:cs typeface="微软雅黑" pitchFamily="34" charset="-120"/>
              </a:rPr>
              <a:t>错误；由所学可知，西气东输一线工程气源地主要在塔里木盆地的轮南油气田，D错误。</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4626514"/>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name="Slide 63&amp;si=63">
    <p:spTree>
      <p:nvGrpSpPr>
        <p:cNvPr id="1" name=""/>
        <p:cNvGrpSpPr/>
        <p:nvPr/>
      </p:nvGrpSpPr>
      <p:grpSpPr>
        <a:xfrm>
          <a:off x="0" y="0"/>
          <a:ext cx="0" cy="0"/>
          <a:chOff x="0" y="0"/>
          <a:chExt cx="0" cy="0"/>
        </a:xfrm>
      </p:grpSpPr>
      <p:sp>
        <p:nvSpPr>
          <p:cNvPr id="2" name="QC_6_BD.78_1#6062f9af4?pid=746055bde&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a:solidFill>
                  <a:srgbClr val="000000"/>
                </a:solidFill>
                <a:latin typeface="微软雅黑" pitchFamily="34" charset="0"/>
                <a:ea typeface="微软雅黑" pitchFamily="34" charset="-122"/>
                <a:cs typeface="微软雅黑" pitchFamily="34" charset="-120"/>
              </a:rPr>
              <a:t>中卫成为目前国内规模最大的天然气输送枢纽站的优势条件是(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79_1#6062f9af4.bracket?pid=746055bde&amp;color=0,0,0&amp;vpa=23&amp;vtp=1"/>
          <p:cNvSpPr/>
          <p:nvPr/>
        </p:nvSpPr>
        <p:spPr>
          <a:xfrm>
            <a:off x="7991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78_2#6062f9af4.choices?pid=746055bde&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888029" algn="l"/>
                <a:tab pos="5483957" algn="l"/>
                <a:tab pos="8346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.天然气储量丰富</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B.地理位置优越</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C.本地能源需求多</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.基础设施完善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5.xml><?xml version="1.0" encoding="utf-8"?>
<p:sld xmlns:a="http://schemas.openxmlformats.org/drawingml/2006/main" xmlns:r="http://schemas.openxmlformats.org/officeDocument/2006/relationships" xmlns:p="http://schemas.openxmlformats.org/presentationml/2006/main">
  <p:cSld name="Slide 64&amp;si=64">
    <p:spTree>
      <p:nvGrpSpPr>
        <p:cNvPr id="1" name=""/>
        <p:cNvGrpSpPr/>
        <p:nvPr/>
      </p:nvGrpSpPr>
      <p:grpSpPr>
        <a:xfrm>
          <a:off x="0" y="0"/>
          <a:ext cx="0" cy="0"/>
          <a:chOff x="0" y="0"/>
          <a:chExt cx="0" cy="0"/>
        </a:xfrm>
      </p:grpSpPr>
      <p:sp>
        <p:nvSpPr>
          <p:cNvPr id="2" name="QC_6_AS.80_1#6062f9af4?vop=1&amp;pid=746055bde&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本题考查天然气输送枢纽站的优势条件。材料没有提及中卫的天然气储量，A错误</a:t>
            </a:r>
            <a:r>
              <a:rPr lang="en-US" altLang="zh-CN" sz="2000" b="0" i="0">
                <a:solidFill>
                  <a:srgbClr val="000000"/>
                </a:solidFill>
                <a:latin typeface="微软雅黑" pitchFamily="34" charset="0"/>
                <a:ea typeface="微软雅黑" pitchFamily="34" charset="-122"/>
                <a:cs typeface="微软雅黑" pitchFamily="34" charset="-120"/>
              </a:rPr>
              <a:t>；由材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料可知</a:t>
            </a:r>
            <a:r>
              <a:rPr lang="en-US" altLang="zh-CN" sz="2000" b="0" i="0" dirty="0">
                <a:solidFill>
                  <a:srgbClr val="000000"/>
                </a:solidFill>
                <a:latin typeface="微软雅黑" pitchFamily="34" charset="0"/>
                <a:ea typeface="微软雅黑" pitchFamily="34" charset="-122"/>
                <a:cs typeface="微软雅黑" pitchFamily="34" charset="-120"/>
              </a:rPr>
              <a:t>，中卫是西气东输管道的必经之地，位于西气东输管道的中点附近，地理位置优越，</a:t>
            </a:r>
            <a:r>
              <a:rPr lang="en-US" altLang="zh-CN" sz="2000" b="0" i="0">
                <a:solidFill>
                  <a:srgbClr val="000000"/>
                </a:solidFill>
                <a:latin typeface="微软雅黑" pitchFamily="34" charset="0"/>
                <a:ea typeface="微软雅黑" pitchFamily="34" charset="-122"/>
                <a:cs typeface="微软雅黑" pitchFamily="34" charset="-120"/>
              </a:rPr>
              <a:t>B正</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确</a:t>
            </a:r>
            <a:r>
              <a:rPr lang="en-US" altLang="zh-CN" sz="2000" b="0" i="0" dirty="0">
                <a:solidFill>
                  <a:srgbClr val="000000"/>
                </a:solidFill>
                <a:latin typeface="微软雅黑" pitchFamily="34" charset="0"/>
                <a:ea typeface="微软雅黑" pitchFamily="34" charset="-122"/>
                <a:cs typeface="微软雅黑" pitchFamily="34" charset="-120"/>
              </a:rPr>
              <a:t>；中卫社会经济发展水平较低，本地能源需求较少，基础设施并不完善，C、D错误。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865518742"/>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name="Slide 65&amp;si=65">
    <p:spTree>
      <p:nvGrpSpPr>
        <p:cNvPr id="1" name=""/>
        <p:cNvGrpSpPr/>
        <p:nvPr/>
      </p:nvGrpSpPr>
      <p:grpSpPr>
        <a:xfrm>
          <a:off x="0" y="0"/>
          <a:ext cx="0" cy="0"/>
          <a:chOff x="0" y="0"/>
          <a:chExt cx="0" cy="0"/>
        </a:xfrm>
      </p:grpSpPr>
      <p:sp>
        <p:nvSpPr>
          <p:cNvPr id="2" name="QC_6_BD.81_1#0d39ce1a5?pid=746055bde&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a:t>
            </a:r>
            <a:r>
              <a:rPr lang="en-US" altLang="zh-CN" sz="2000" b="0" i="0">
                <a:solidFill>
                  <a:srgbClr val="000000"/>
                </a:solidFill>
                <a:latin typeface="微软雅黑" pitchFamily="34" charset="0"/>
                <a:ea typeface="微软雅黑" pitchFamily="34" charset="-122"/>
                <a:cs typeface="微软雅黑" pitchFamily="34" charset="-120"/>
              </a:rPr>
              <a:t>中卫二站项目实现最小间距并行建设有利于(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82_1#0d39ce1a5.bracket?pid=746055bde&amp;color=0,0,0&amp;vpa=24&amp;vtp=1"/>
          <p:cNvSpPr/>
          <p:nvPr/>
        </p:nvSpPr>
        <p:spPr>
          <a:xfrm>
            <a:off x="5959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81_2#0d39ce1a5?pid=746055bde&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48329" algn="l"/>
                <a:tab pos="5483957" algn="l"/>
                <a:tab pos="8219586" algn="l"/>
              </a:tabLst>
            </a:pPr>
            <a:r>
              <a:rPr lang="en-US" altLang="zh-CN" sz="2000" b="0" i="0">
                <a:solidFill>
                  <a:srgbClr val="000000"/>
                </a:solidFill>
                <a:latin typeface="微软雅黑" pitchFamily="34" charset="0"/>
                <a:ea typeface="微软雅黑" pitchFamily="34" charset="-122"/>
                <a:cs typeface="微软雅黑" pitchFamily="34" charset="-120"/>
              </a:rPr>
              <a:t>①节省建设用地</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②保障能源安全</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③节约工程投资</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缩短输气距离</a:t>
            </a:r>
            <a:endParaRPr lang="en-US" altLang="zh-CN" sz="2000" dirty="0"/>
          </a:p>
        </p:txBody>
      </p:sp>
      <p:sp>
        <p:nvSpPr>
          <p:cNvPr id="5" name="QC_6_BD.81_3#0d39ce1a5.choices?pid=746055bde&amp;color=0,0,0&amp;vtp=1&amp;bbb=1"/>
          <p:cNvSpPr/>
          <p:nvPr/>
        </p:nvSpPr>
        <p:spPr>
          <a:xfrm>
            <a:off x="722376" y="18881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8.xml><?xml version="1.0" encoding="utf-8"?>
<p:sld xmlns:a="http://schemas.openxmlformats.org/drawingml/2006/main" xmlns:r="http://schemas.openxmlformats.org/officeDocument/2006/relationships" xmlns:p="http://schemas.openxmlformats.org/presentationml/2006/main">
  <p:cSld name="Slide 66&amp;si=66">
    <p:spTree>
      <p:nvGrpSpPr>
        <p:cNvPr id="1" name=""/>
        <p:cNvGrpSpPr/>
        <p:nvPr/>
      </p:nvGrpSpPr>
      <p:grpSpPr>
        <a:xfrm>
          <a:off x="0" y="0"/>
          <a:ext cx="0" cy="0"/>
          <a:chOff x="0" y="0"/>
          <a:chExt cx="0" cy="0"/>
        </a:xfrm>
      </p:grpSpPr>
      <p:sp>
        <p:nvSpPr>
          <p:cNvPr id="2" name="QC_6_AS.83_1#0d39ce1a5?vop=1&amp;pid=746055bde&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本题考查材料分析能力。最小间距并行建设，可以减少管沟开挖面积，节省建设用地</a:t>
            </a:r>
            <a:r>
              <a:rPr lang="en-US" altLang="zh-CN" sz="2000" b="0" i="0">
                <a:solidFill>
                  <a:srgbClr val="000000"/>
                </a:solidFill>
                <a:latin typeface="微软雅黑" pitchFamily="34" charset="0"/>
                <a:ea typeface="微软雅黑" pitchFamily="34" charset="-122"/>
                <a:cs typeface="微软雅黑" pitchFamily="34" charset="-120"/>
              </a:rPr>
              <a:t>，节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约工程投资</a:t>
            </a:r>
            <a:r>
              <a:rPr lang="en-US" altLang="zh-CN" sz="2000" b="0" i="0" dirty="0">
                <a:solidFill>
                  <a:srgbClr val="000000"/>
                </a:solidFill>
                <a:latin typeface="微软雅黑" pitchFamily="34" charset="0"/>
                <a:ea typeface="微软雅黑" pitchFamily="34" charset="-122"/>
                <a:cs typeface="微软雅黑" pitchFamily="34" charset="-120"/>
              </a:rPr>
              <a:t>，①③正确；最小间距并行建设与保障能源安全关系不大，不能缩短输气距离</a:t>
            </a:r>
            <a:r>
              <a:rPr lang="en-US" altLang="zh-CN" sz="2000" b="0" i="0">
                <a:solidFill>
                  <a:srgbClr val="000000"/>
                </a:solidFill>
                <a:latin typeface="微软雅黑" pitchFamily="34" charset="0"/>
                <a:ea typeface="微软雅黑" pitchFamily="34" charset="-122"/>
                <a:cs typeface="微软雅黑" pitchFamily="34" charset="-120"/>
              </a:rPr>
              <a:t>，②④</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错误</a:t>
            </a:r>
            <a:r>
              <a:rPr lang="en-US" altLang="zh-CN" sz="2000" b="0" i="0" dirty="0">
                <a:solidFill>
                  <a:srgbClr val="000000"/>
                </a:solidFill>
                <a:latin typeface="微软雅黑" pitchFamily="34" charset="0"/>
                <a:ea typeface="微软雅黑" pitchFamily="34" charset="-122"/>
                <a:cs typeface="微软雅黑" pitchFamily="34" charset="-120"/>
              </a:rPr>
              <a:t>。故选C。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9.xml><?xml version="1.0" encoding="utf-8"?>
<p:sld xmlns:a="http://schemas.openxmlformats.org/drawingml/2006/main" xmlns:r="http://schemas.openxmlformats.org/officeDocument/2006/relationships" xmlns:p="http://schemas.openxmlformats.org/presentationml/2006/main">
  <p:cSld name="Slide 67&amp;si=6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M_5_BD.84_1#f20f3cb22?pid=454d9d2fb&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［四川仁寿一中2024高二期中］</a:t>
                </a:r>
                <a:r>
                  <a:rPr lang="en-US" altLang="zh-CN" sz="2000" b="0" i="0" dirty="0">
                    <a:solidFill>
                      <a:srgbClr val="000000"/>
                    </a:solidFill>
                    <a:latin typeface="微软雅黑" pitchFamily="34" charset="0"/>
                    <a:ea typeface="楷体" pitchFamily="34" charset="-122"/>
                    <a:cs typeface="微软雅黑" pitchFamily="34" charset="-120"/>
                  </a:rPr>
                  <a:t>川气东送工程西起四川达州普光气田</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东至上海</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管道总长</a:t>
                </a:r>
                <a:r>
                  <a:rPr lang="en-US" altLang="zh-CN" sz="2000" b="0" i="0">
                    <a:solidFill>
                      <a:srgbClr val="000000"/>
                    </a:solidFill>
                    <a:latin typeface="Times New Roman" pitchFamily="34" charset="0"/>
                    <a:ea typeface="KaiTi" pitchFamily="34" charset="-122"/>
                    <a:cs typeface="Times New Roman" pitchFamily="34" charset="-120"/>
                  </a:rPr>
                  <a:t>2170</a:t>
                </a:r>
                <a:r>
                  <a:rPr lang="en-US" altLang="zh-CN" sz="2000" b="0" i="0">
                    <a:solidFill>
                      <a:srgbClr val="000000"/>
                    </a:solidFill>
                    <a:latin typeface="SimSun" pitchFamily="34" charset="0"/>
                    <a:ea typeface="SimSun" pitchFamily="34" charset="-122"/>
                    <a:cs typeface="SimSun" pitchFamily="34" charset="-120"/>
                  </a:rPr>
                  <a:t> </a:t>
                </a:r>
              </a:p>
              <a:p>
                <a:pPr latinLnBrk="1">
                  <a:lnSpc>
                    <a:spcPts val="3600"/>
                  </a:lnSpc>
                </a:pPr>
                <a:r>
                  <a:rPr lang="en-US" altLang="zh-CN" sz="2000" b="0" i="0">
                    <a:solidFill>
                      <a:srgbClr val="000000"/>
                    </a:solidFill>
                    <a:latin typeface="Times New Roman" pitchFamily="34" charset="0"/>
                    <a:ea typeface="KaiTi" pitchFamily="34" charset="-122"/>
                    <a:cs typeface="Times New Roman" pitchFamily="34" charset="-120"/>
                  </a:rPr>
                  <a:t>km</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年输送天然气</a:t>
                </a:r>
                <a:r>
                  <a:rPr lang="en-US" altLang="zh-CN" sz="2000" b="0" i="0" dirty="0">
                    <a:solidFill>
                      <a:srgbClr val="000000"/>
                    </a:solidFill>
                    <a:latin typeface="Times New Roman" pitchFamily="34" charset="0"/>
                    <a:ea typeface="KaiTi" pitchFamily="34" charset="-122"/>
                    <a:cs typeface="Times New Roman" pitchFamily="34" charset="-120"/>
                  </a:rPr>
                  <a:t>1.2×10</a:t>
                </a:r>
                <a14:m>
                  <m:oMath xmlns:m="http://schemas.openxmlformats.org/officeDocument/2006/math">
                    <m:sSup>
                      <m:sSupPr>
                        <m:ctrlPr>
                          <a:rPr lang="en-US" altLang="zh-CN" sz="2000" b="0" i="1" dirty="0">
                            <a:solidFill>
                              <a:srgbClr val="000000"/>
                            </a:solidFill>
                            <a:latin typeface="Cambria Math" panose="02040503050406030204" pitchFamily="18" charset="0"/>
                            <a:ea typeface="KaiTi" pitchFamily="34" charset="-122"/>
                            <a:cs typeface="Times New Roman" pitchFamily="34" charset="-120"/>
                          </a:rPr>
                        </m:ctrlPr>
                      </m:sSupPr>
                      <m:e>
                        <m:r>
                          <a:rPr lang="en-US" altLang="zh-CN" sz="2000" b="0" i="0" dirty="0">
                            <a:solidFill>
                              <a:srgbClr val="000000"/>
                            </a:solidFill>
                            <a:latin typeface="Cambria Math" panose="02040503050406030204" pitchFamily="18" charset="0"/>
                            <a:ea typeface="KaiTi" pitchFamily="34" charset="-122"/>
                            <a:cs typeface="Times New Roman" pitchFamily="34" charset="-120"/>
                          </a:rPr>
                          <m:t>​</m:t>
                        </m:r>
                      </m:e>
                      <m:sup>
                        <m:r>
                          <a:rPr lang="en-US" altLang="zh-CN" sz="2000" b="0" i="0" dirty="0">
                            <a:solidFill>
                              <a:srgbClr val="000000"/>
                            </a:solidFill>
                            <a:latin typeface="Cambria Math" panose="02040503050406030204" pitchFamily="18" charset="0"/>
                            <a:ea typeface="KaiTi" pitchFamily="34" charset="-122"/>
                            <a:cs typeface="Times New Roman" pitchFamily="34" charset="-120"/>
                          </a:rPr>
                          <m:t>10</m:t>
                        </m:r>
                      </m:sup>
                    </m:sSup>
                  </m:oMath>
                </a14:m>
                <a:r>
                  <a:rPr lang="en-US" altLang="zh-CN" sz="2000" b="0" i="0" dirty="0">
                    <a:solidFill>
                      <a:srgbClr val="000000"/>
                    </a:solidFill>
                    <a:latin typeface="Times New Roman" pitchFamily="34" charset="0"/>
                    <a:ea typeface="KaiTi" pitchFamily="34" charset="-122"/>
                    <a:cs typeface="Times New Roman" pitchFamily="34" charset="-120"/>
                  </a:rPr>
                  <a:t>m</a:t>
                </a:r>
                <a14:m>
                  <m:oMath xmlns:m="http://schemas.openxmlformats.org/officeDocument/2006/math">
                    <m:sSup>
                      <m:sSupPr>
                        <m:ctrlPr>
                          <a:rPr lang="en-US" altLang="zh-CN" sz="2000" b="0" i="1" dirty="0">
                            <a:solidFill>
                              <a:srgbClr val="000000"/>
                            </a:solidFill>
                            <a:latin typeface="Cambria Math" panose="02040503050406030204" pitchFamily="18" charset="0"/>
                            <a:ea typeface="KaiTi" pitchFamily="34" charset="-122"/>
                            <a:cs typeface="Times New Roman" pitchFamily="34" charset="-120"/>
                          </a:rPr>
                        </m:ctrlPr>
                      </m:sSupPr>
                      <m:e>
                        <m:r>
                          <a:rPr lang="en-US" altLang="zh-CN" sz="2000" b="0" i="0" dirty="0">
                            <a:solidFill>
                              <a:srgbClr val="000000"/>
                            </a:solidFill>
                            <a:latin typeface="Cambria Math" panose="02040503050406030204" pitchFamily="18" charset="0"/>
                            <a:ea typeface="KaiTi" pitchFamily="34" charset="-122"/>
                            <a:cs typeface="Times New Roman" pitchFamily="34" charset="-120"/>
                          </a:rPr>
                          <m:t>​</m:t>
                        </m:r>
                      </m:e>
                      <m:sup>
                        <m:r>
                          <a:rPr lang="en-US" altLang="zh-CN" sz="2000" b="0" i="0" dirty="0">
                            <a:solidFill>
                              <a:srgbClr val="000000"/>
                            </a:solidFill>
                            <a:latin typeface="Cambria Math" panose="02040503050406030204" pitchFamily="18" charset="0"/>
                            <a:ea typeface="KaiTi" pitchFamily="34" charset="-122"/>
                            <a:cs typeface="Times New Roman" pitchFamily="34" charset="-120"/>
                          </a:rPr>
                          <m:t>3</m:t>
                        </m:r>
                      </m:sup>
                    </m:sSup>
                  </m:oMath>
                </a14:m>
                <a:r>
                  <a:rPr lang="en-US" altLang="zh-CN" sz="2000" b="0" i="0" dirty="0">
                    <a:solidFill>
                      <a:srgbClr val="000000"/>
                    </a:solidFill>
                    <a:latin typeface="Times New Roman" pitchFamily="34" charset="0"/>
                    <a:ea typeface="KaiTi" pitchFamily="34" charset="-122"/>
                    <a:cs typeface="Times New Roman" pitchFamily="34" charset="-120"/>
                  </a:rPr>
                  <a:t>。2020</a:t>
                </a:r>
                <a:r>
                  <a:rPr lang="en-US" altLang="zh-CN" sz="2000" b="0" i="0" dirty="0">
                    <a:solidFill>
                      <a:srgbClr val="000000"/>
                    </a:solidFill>
                    <a:latin typeface="微软雅黑" pitchFamily="34" charset="0"/>
                    <a:ea typeface="楷体" pitchFamily="34" charset="-122"/>
                    <a:cs typeface="微软雅黑" pitchFamily="34" charset="-120"/>
                  </a:rPr>
                  <a:t>年第一季度</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川气东送管道输气量达</a:t>
                </a:r>
                <a:r>
                  <a:rPr lang="en-US" altLang="zh-CN" sz="2000" b="0" i="0" dirty="0">
                    <a:solidFill>
                      <a:srgbClr val="000000"/>
                    </a:solidFill>
                    <a:latin typeface="Times New Roman" pitchFamily="34" charset="0"/>
                    <a:ea typeface="KaiTi" pitchFamily="34" charset="-122"/>
                    <a:cs typeface="Times New Roman" pitchFamily="34" charset="-120"/>
                  </a:rPr>
                  <a:t>3.52×10</a:t>
                </a:r>
                <a14:m>
                  <m:oMath xmlns:m="http://schemas.openxmlformats.org/officeDocument/2006/math">
                    <m:sSup>
                      <m:sSupPr>
                        <m:ctrlPr>
                          <a:rPr lang="en-US" altLang="zh-CN" sz="2000" b="0" i="1" dirty="0">
                            <a:solidFill>
                              <a:srgbClr val="000000"/>
                            </a:solidFill>
                            <a:latin typeface="Cambria Math" panose="02040503050406030204" pitchFamily="18" charset="0"/>
                            <a:ea typeface="KaiTi" pitchFamily="34" charset="-122"/>
                            <a:cs typeface="Times New Roman" pitchFamily="34" charset="-120"/>
                          </a:rPr>
                        </m:ctrlPr>
                      </m:sSupPr>
                      <m:e>
                        <m:r>
                          <a:rPr lang="en-US" altLang="zh-CN" sz="2000" b="0" i="0" dirty="0">
                            <a:solidFill>
                              <a:srgbClr val="000000"/>
                            </a:solidFill>
                            <a:latin typeface="Cambria Math" panose="02040503050406030204" pitchFamily="18" charset="0"/>
                            <a:ea typeface="KaiTi" pitchFamily="34" charset="-122"/>
                            <a:cs typeface="Times New Roman" pitchFamily="34" charset="-120"/>
                          </a:rPr>
                          <m:t>​</m:t>
                        </m:r>
                      </m:e>
                      <m:sup>
                        <m:r>
                          <a:rPr lang="en-US" altLang="zh-CN" sz="2000" b="0" i="0" dirty="0">
                            <a:solidFill>
                              <a:srgbClr val="000000"/>
                            </a:solidFill>
                            <a:latin typeface="Cambria Math" panose="02040503050406030204" pitchFamily="18" charset="0"/>
                            <a:ea typeface="KaiTi" pitchFamily="34" charset="-122"/>
                            <a:cs typeface="Times New Roman" pitchFamily="34" charset="-120"/>
                          </a:rPr>
                          <m:t>9</m:t>
                        </m:r>
                      </m:sup>
                    </m:sSup>
                  </m:oMath>
                </a14:m>
                <a:r>
                  <a:rPr lang="en-US" altLang="zh-CN" sz="2000" b="0" i="0" dirty="0">
                    <a:solidFill>
                      <a:srgbClr val="000000"/>
                    </a:solidFill>
                    <a:latin typeface="Times New Roman" pitchFamily="34" charset="0"/>
                    <a:ea typeface="KaiTi" pitchFamily="34" charset="-122"/>
                    <a:cs typeface="Times New Roman" pitchFamily="34" charset="-120"/>
                  </a:rPr>
                  <a:t>m</a:t>
                </a:r>
                <a14:m>
                  <m:oMath xmlns:m="http://schemas.openxmlformats.org/officeDocument/2006/math">
                    <m:sSup>
                      <m:sSupPr>
                        <m:ctrlPr>
                          <a:rPr lang="en-US" altLang="zh-CN" sz="2000" b="0" i="1" dirty="0">
                            <a:solidFill>
                              <a:srgbClr val="000000"/>
                            </a:solidFill>
                            <a:latin typeface="Cambria Math" panose="02040503050406030204" pitchFamily="18" charset="0"/>
                            <a:ea typeface="KaiTi" pitchFamily="34" charset="-122"/>
                            <a:cs typeface="Times New Roman" pitchFamily="34" charset="-120"/>
                          </a:rPr>
                        </m:ctrlPr>
                      </m:sSupPr>
                      <m:e>
                        <m:r>
                          <a:rPr lang="en-US" altLang="zh-CN" sz="2000" b="0" i="0" dirty="0">
                            <a:solidFill>
                              <a:srgbClr val="000000"/>
                            </a:solidFill>
                            <a:latin typeface="Cambria Math" panose="02040503050406030204" pitchFamily="18" charset="0"/>
                            <a:ea typeface="KaiTi" pitchFamily="34" charset="-122"/>
                            <a:cs typeface="Times New Roman" pitchFamily="34" charset="-120"/>
                          </a:rPr>
                          <m:t>​</m:t>
                        </m:r>
                      </m:e>
                      <m:sup>
                        <m:r>
                          <a:rPr lang="en-US" altLang="zh-CN" sz="2000" b="0" i="0" dirty="0">
                            <a:solidFill>
                              <a:srgbClr val="000000"/>
                            </a:solidFill>
                            <a:latin typeface="Cambria Math" panose="02040503050406030204" pitchFamily="18" charset="0"/>
                            <a:ea typeface="KaiTi" pitchFamily="34" charset="-122"/>
                            <a:cs typeface="Times New Roman" pitchFamily="34" charset="-120"/>
                          </a:rPr>
                          <m:t>3</m:t>
                        </m:r>
                      </m:sup>
                    </m:sSup>
                  </m:oMath>
                </a14:m>
                <a:r>
                  <a:rPr lang="en-US" altLang="zh-CN" sz="100" b="0" i="0" kern="0" spc="-99900" dirty="0">
                    <a:solidFill>
                      <a:srgbClr val="FFFFFF"/>
                    </a:solidFill>
                    <a:latin typeface="Times New Roman" pitchFamily="34" charset="0"/>
                    <a:ea typeface="KaiTi" pitchFamily="34" charset="-122"/>
                    <a:cs typeface="Times New Roman" pitchFamily="34" charset="-120"/>
                  </a:rPr>
                  <a:t> </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下图为</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川气东送工程主干管道图</a:t>
                </a:r>
                <a:r>
                  <a:rPr lang="en-US" altLang="zh-CN" sz="2000" b="0" i="0" dirty="0">
                    <a:solidFill>
                      <a:srgbClr val="000000"/>
                    </a:solidFill>
                    <a:latin typeface="Times New Roman" pitchFamily="34" charset="0"/>
                    <a:ea typeface="KaiTi" pitchFamily="34" charset="-122"/>
                    <a:cs typeface="Times New Roman" pitchFamily="34" charset="-120"/>
                  </a:rPr>
                  <a:t>。读图，完成下面小题。</a:t>
                </a:r>
                <a:endParaRPr lang="en-US" altLang="zh-CN" sz="2000" dirty="0"/>
              </a:p>
            </p:txBody>
          </p:sp>
        </mc:Choice>
        <mc:Fallback xmlns="">
          <p:sp>
            <p:nvSpPr>
              <p:cNvPr id="2" name="QM_5_BD.84_1#f20f3cb22?pid=454d9d2fb&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a:blip r:embed="rId3"/>
                <a:stretch>
                  <a:fillRect l="-1474" r="-850" b="-10280"/>
                </a:stretch>
              </a:blipFill>
              <a:ln/>
            </p:spPr>
            <p:txBody>
              <a:bodyPr/>
              <a:lstStyle/>
              <a:p>
                <a:r>
                  <a:rPr lang="zh-CN" altLang="en-US">
                    <a:noFill/>
                  </a:rPr>
                  <a:t> </a:t>
                </a:r>
              </a:p>
            </p:txBody>
          </p:sp>
        </mc:Fallback>
      </mc:AlternateContent>
      <p:pic>
        <p:nvPicPr>
          <p:cNvPr id="3" name="QM_5_BD.84_2#f20f3cb22?pid=454d9d2fb&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3685032" y="2406846"/>
            <a:ext cx="4818888" cy="176479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7_BD.5_1#825173c2b?pid=d3e14889e&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2.关于南水北调东线工程对长江可能带来的影响，</a:t>
            </a:r>
            <a:r>
              <a:rPr lang="en-US" altLang="zh-CN" sz="2000" b="0" i="0">
                <a:solidFill>
                  <a:srgbClr val="000000"/>
                </a:solidFill>
                <a:latin typeface="微软雅黑" pitchFamily="34" charset="0"/>
                <a:ea typeface="微软雅黑" pitchFamily="34" charset="-122"/>
                <a:cs typeface="微软雅黑" pitchFamily="34" charset="-120"/>
              </a:rPr>
              <a:t>叙述正确的是(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6_1#825173c2b.bracket?pid=d3e14889e&amp;color=0,0,0&amp;vpa=2&amp;vtp=1"/>
          <p:cNvSpPr/>
          <p:nvPr/>
        </p:nvSpPr>
        <p:spPr>
          <a:xfrm>
            <a:off x="7991539"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7_BD.5_2#825173c2b.choices?pid=d3e14889e&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.可提高社会对长江水质的关注</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.可促使长江的泥沙向海洋输送</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C.可降低甲地海水入侵发生的可能</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.可改变长江口外海洋潮汐的规律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519812821"/>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name="Slide 68&amp;si=68">
    <p:spTree>
      <p:nvGrpSpPr>
        <p:cNvPr id="1" name=""/>
        <p:cNvGrpSpPr/>
        <p:nvPr/>
      </p:nvGrpSpPr>
      <p:grpSpPr>
        <a:xfrm>
          <a:off x="0" y="0"/>
          <a:ext cx="0" cy="0"/>
          <a:chOff x="0" y="0"/>
          <a:chExt cx="0" cy="0"/>
        </a:xfrm>
      </p:grpSpPr>
      <p:sp>
        <p:nvSpPr>
          <p:cNvPr id="2" name="QC_6_BD.85_1#7aa9e2346?pid=f20f3cb22&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9.与轮南至上海的西气东输线路相比，</a:t>
            </a:r>
            <a:r>
              <a:rPr lang="en-US" altLang="zh-CN" sz="2000" b="0" i="0">
                <a:solidFill>
                  <a:srgbClr val="000000"/>
                </a:solidFill>
                <a:latin typeface="微软雅黑" pitchFamily="34" charset="0"/>
                <a:ea typeface="微软雅黑" pitchFamily="34" charset="-122"/>
                <a:cs typeface="微软雅黑" pitchFamily="34" charset="-120"/>
              </a:rPr>
              <a:t>普光至上海的川气东送工程具有的优点是(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86_1#7aa9e2346.bracket?pid=f20f3cb22&amp;color=0,0,0&amp;vpa=25&amp;vtp=1"/>
          <p:cNvSpPr/>
          <p:nvPr/>
        </p:nvSpPr>
        <p:spPr>
          <a:xfrm>
            <a:off x="9769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85_2#7aa9e2346?pid=f20f3cb22&amp;color=0,0,0&amp;vtp=1&amp;bbb=1"/>
          <p:cNvSpPr/>
          <p:nvPr/>
        </p:nvSpPr>
        <p:spPr>
          <a:xfrm>
            <a:off x="722376" y="1436497"/>
            <a:ext cx="10753344" cy="22659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①沿线经济发达，市场需求量大</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途经我国水能最丰富的三峡地区，供气更方便</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经过的高原山地少，工程量小</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供气来源更多，供气更稳定</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⑤</a:t>
            </a:r>
            <a:r>
              <a:rPr lang="en-US" altLang="zh-CN" sz="2000" b="0" i="0" dirty="0">
                <a:solidFill>
                  <a:srgbClr val="000000"/>
                </a:solidFill>
                <a:latin typeface="微软雅黑" pitchFamily="34" charset="0"/>
                <a:ea typeface="微软雅黑" pitchFamily="34" charset="-122"/>
                <a:cs typeface="微软雅黑" pitchFamily="34" charset="-120"/>
              </a:rPr>
              <a:t>运输线路短</a:t>
            </a:r>
            <a:endParaRPr lang="en-US" altLang="zh-CN" sz="2000" dirty="0"/>
          </a:p>
        </p:txBody>
      </p:sp>
      <p:sp>
        <p:nvSpPr>
          <p:cNvPr id="5" name="QC_6_BD.85_3#7aa9e2346.choices?pid=f20f3cb22&amp;color=0,0,0&amp;vtp=1&amp;bbb=1"/>
          <p:cNvSpPr/>
          <p:nvPr/>
        </p:nvSpPr>
        <p:spPr>
          <a:xfrm>
            <a:off x="722376" y="37296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B.①③⑤</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C.②③⑤</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.③④⑤</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2.xml><?xml version="1.0" encoding="utf-8"?>
<p:sld xmlns:a="http://schemas.openxmlformats.org/drawingml/2006/main" xmlns:r="http://schemas.openxmlformats.org/officeDocument/2006/relationships" xmlns:p="http://schemas.openxmlformats.org/presentationml/2006/main">
  <p:cSld name="Slide 69&amp;si=69">
    <p:spTree>
      <p:nvGrpSpPr>
        <p:cNvPr id="1" name=""/>
        <p:cNvGrpSpPr/>
        <p:nvPr/>
      </p:nvGrpSpPr>
      <p:grpSpPr>
        <a:xfrm>
          <a:off x="0" y="0"/>
          <a:ext cx="0" cy="0"/>
          <a:chOff x="0" y="0"/>
          <a:chExt cx="0" cy="0"/>
        </a:xfrm>
      </p:grpSpPr>
      <p:sp>
        <p:nvSpPr>
          <p:cNvPr id="2" name="QC_6_AS.87_1#7aa9e2346?vop=1&amp;pid=f20f3cb22&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本题考查影响资源跨区域调配的因素。三峡地区水能丰富，但与供气无关，②错误</a:t>
            </a:r>
            <a:r>
              <a:rPr lang="en-US" altLang="zh-CN" sz="2000" b="0" i="0">
                <a:solidFill>
                  <a:srgbClr val="000000"/>
                </a:solidFill>
                <a:latin typeface="微软雅黑" pitchFamily="34" charset="0"/>
                <a:ea typeface="微软雅黑" pitchFamily="34" charset="-122"/>
                <a:cs typeface="微软雅黑" pitchFamily="34" charset="-120"/>
              </a:rPr>
              <a:t>；川气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东送工程主要气源地是四川盆地</a:t>
            </a:r>
            <a:r>
              <a:rPr lang="en-US" altLang="zh-CN" sz="2000" b="0" i="0" dirty="0">
                <a:solidFill>
                  <a:srgbClr val="000000"/>
                </a:solidFill>
                <a:latin typeface="微软雅黑" pitchFamily="34" charset="0"/>
                <a:ea typeface="微软雅黑" pitchFamily="34" charset="-122"/>
                <a:cs typeface="微软雅黑" pitchFamily="34" charset="-120"/>
              </a:rPr>
              <a:t>，而轮南到上海的西气东输工程气源地除塔里木盆地之外</a:t>
            </a:r>
            <a:r>
              <a:rPr lang="en-US" altLang="zh-CN" sz="2000" b="0" i="0">
                <a:solidFill>
                  <a:srgbClr val="000000"/>
                </a:solidFill>
                <a:latin typeface="微软雅黑" pitchFamily="34" charset="0"/>
                <a:ea typeface="微软雅黑" pitchFamily="34" charset="-122"/>
                <a:cs typeface="微软雅黑" pitchFamily="34" charset="-120"/>
              </a:rPr>
              <a:t>，还有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陕甘宁气田作为补充气源</a:t>
            </a:r>
            <a:r>
              <a:rPr lang="en-US" altLang="zh-CN" sz="2000" b="0" i="0" dirty="0">
                <a:solidFill>
                  <a:srgbClr val="000000"/>
                </a:solidFill>
                <a:latin typeface="微软雅黑" pitchFamily="34" charset="0"/>
                <a:ea typeface="微软雅黑" pitchFamily="34" charset="-122"/>
                <a:cs typeface="微软雅黑" pitchFamily="34" charset="-120"/>
              </a:rPr>
              <a:t>，供气来源更多，④错误；与轮南至上海的西气东输线路相比</a:t>
            </a:r>
            <a:r>
              <a:rPr lang="en-US" altLang="zh-CN" sz="2000" b="0" i="0">
                <a:solidFill>
                  <a:srgbClr val="000000"/>
                </a:solidFill>
                <a:latin typeface="微软雅黑" pitchFamily="34" charset="0"/>
                <a:ea typeface="微软雅黑" pitchFamily="34" charset="-122"/>
                <a:cs typeface="微软雅黑" pitchFamily="34" charset="-120"/>
              </a:rPr>
              <a:t>，普光至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上海的川气东送工程沿线地区经济发达</a:t>
            </a:r>
            <a:r>
              <a:rPr lang="en-US" altLang="zh-CN" sz="2000" b="0" i="0" dirty="0">
                <a:solidFill>
                  <a:srgbClr val="000000"/>
                </a:solidFill>
                <a:latin typeface="微软雅黑" pitchFamily="34" charset="0"/>
                <a:ea typeface="微软雅黑" pitchFamily="34" charset="-122"/>
                <a:cs typeface="微软雅黑" pitchFamily="34" charset="-120"/>
              </a:rPr>
              <a:t>，市场需求量大，经过的高原山地少，工程量小</a:t>
            </a:r>
            <a:r>
              <a:rPr lang="en-US" altLang="zh-CN" sz="2000" b="0" i="0">
                <a:solidFill>
                  <a:srgbClr val="000000"/>
                </a:solidFill>
                <a:latin typeface="微软雅黑" pitchFamily="34" charset="0"/>
                <a:ea typeface="微软雅黑" pitchFamily="34" charset="-122"/>
                <a:cs typeface="微软雅黑" pitchFamily="34" charset="-120"/>
              </a:rPr>
              <a:t>，运输线</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路短</a:t>
            </a:r>
            <a:r>
              <a:rPr lang="en-US" altLang="zh-CN" sz="2000" b="0" i="0" dirty="0">
                <a:solidFill>
                  <a:srgbClr val="000000"/>
                </a:solidFill>
                <a:latin typeface="微软雅黑" pitchFamily="34" charset="0"/>
                <a:ea typeface="微软雅黑" pitchFamily="34" charset="-122"/>
                <a:cs typeface="微软雅黑" pitchFamily="34" charset="-120"/>
              </a:rPr>
              <a:t>，①③⑤正确。综上所述，B正确，A、C、D错误。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525913441"/>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name="Slide 70&amp;si=70">
    <p:spTree>
      <p:nvGrpSpPr>
        <p:cNvPr id="1" name=""/>
        <p:cNvGrpSpPr/>
        <p:nvPr/>
      </p:nvGrpSpPr>
      <p:grpSpPr>
        <a:xfrm>
          <a:off x="0" y="0"/>
          <a:ext cx="0" cy="0"/>
          <a:chOff x="0" y="0"/>
          <a:chExt cx="0" cy="0"/>
        </a:xfrm>
      </p:grpSpPr>
      <p:sp>
        <p:nvSpPr>
          <p:cNvPr id="2" name="QC_6_BD.88_1#d71e74e8c?pid=f20f3cb22&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10.西气东输和川气东送的目标市场都有上海，</a:t>
            </a:r>
            <a:r>
              <a:rPr lang="en-US" altLang="zh-CN" sz="2000" b="0" i="0">
                <a:solidFill>
                  <a:srgbClr val="000000"/>
                </a:solidFill>
                <a:latin typeface="微软雅黑" pitchFamily="34" charset="0"/>
                <a:ea typeface="微软雅黑" pitchFamily="34" charset="-122"/>
                <a:cs typeface="微软雅黑" pitchFamily="34" charset="-120"/>
              </a:rPr>
              <a:t>主要原因是(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89_1#d71e74e8c.bracket?pid=f20f3cb22&amp;color=0,0,0&amp;vpa=26&amp;vtp=1"/>
          <p:cNvSpPr/>
          <p:nvPr/>
        </p:nvSpPr>
        <p:spPr>
          <a:xfrm>
            <a:off x="7378764"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88_2#d71e74e8c?pid=f20f3cb22&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204557" algn="l"/>
              </a:tabLst>
            </a:pPr>
            <a:r>
              <a:rPr lang="en-US" altLang="zh-CN" sz="2000" b="0" i="0" dirty="0">
                <a:solidFill>
                  <a:srgbClr val="000000"/>
                </a:solidFill>
                <a:latin typeface="微软雅黑" pitchFamily="34" charset="0"/>
                <a:ea typeface="微软雅黑" pitchFamily="34" charset="-122"/>
                <a:cs typeface="微软雅黑" pitchFamily="34" charset="-120"/>
              </a:rPr>
              <a:t>①上海经济发达</a:t>
            </a:r>
            <a:r>
              <a:rPr lang="en-US" altLang="zh-CN" sz="2000" b="0" i="0">
                <a:solidFill>
                  <a:srgbClr val="000000"/>
                </a:solidFill>
                <a:latin typeface="微软雅黑" pitchFamily="34" charset="0"/>
                <a:ea typeface="微软雅黑" pitchFamily="34" charset="-122"/>
                <a:cs typeface="微软雅黑" pitchFamily="34" charset="-120"/>
              </a:rPr>
              <a:t>，天然气需求量大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②可以增大上海港对外出口天然气的能力</a:t>
            </a:r>
            <a:endParaRPr lang="en-US" altLang="zh-CN" sz="2000" dirty="0"/>
          </a:p>
          <a:p>
            <a:pPr latinLnBrk="1">
              <a:lnSpc>
                <a:spcPts val="3400"/>
              </a:lnSpc>
              <a:tabLst>
                <a:tab pos="5204557" algn="l"/>
              </a:tabLst>
            </a:pPr>
            <a:r>
              <a:rPr lang="en-US" altLang="zh-CN" sz="2000" b="0" i="0">
                <a:solidFill>
                  <a:srgbClr val="000000"/>
                </a:solidFill>
                <a:latin typeface="微软雅黑" pitchFamily="34" charset="0"/>
                <a:ea typeface="微软雅黑" pitchFamily="34" charset="-122"/>
                <a:cs typeface="微软雅黑" pitchFamily="34" charset="-120"/>
              </a:rPr>
              <a:t>③增强对上海供气的安全性和可靠性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④可以合理规划上海城市布局</a:t>
            </a:r>
            <a:endParaRPr lang="en-US" altLang="zh-CN" sz="2000" dirty="0"/>
          </a:p>
        </p:txBody>
      </p:sp>
      <p:sp>
        <p:nvSpPr>
          <p:cNvPr id="5" name="QC_6_BD.88_3#d71e74e8c.choices?pid=f20f3cb22&amp;color=0,0,0&amp;vtp=1&amp;bbb=1"/>
          <p:cNvSpPr/>
          <p:nvPr/>
        </p:nvSpPr>
        <p:spPr>
          <a:xfrm>
            <a:off x="722376" y="232625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.①④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5.xml><?xml version="1.0" encoding="utf-8"?>
<p:sld xmlns:a="http://schemas.openxmlformats.org/drawingml/2006/main" xmlns:r="http://schemas.openxmlformats.org/officeDocument/2006/relationships" xmlns:p="http://schemas.openxmlformats.org/presentationml/2006/main">
  <p:cSld name="Slide 71&amp;si=71">
    <p:spTree>
      <p:nvGrpSpPr>
        <p:cNvPr id="1" name=""/>
        <p:cNvGrpSpPr/>
        <p:nvPr/>
      </p:nvGrpSpPr>
      <p:grpSpPr>
        <a:xfrm>
          <a:off x="0" y="0"/>
          <a:ext cx="0" cy="0"/>
          <a:chOff x="0" y="0"/>
          <a:chExt cx="0" cy="0"/>
        </a:xfrm>
      </p:grpSpPr>
      <p:sp>
        <p:nvSpPr>
          <p:cNvPr id="2" name="QC_6_AS.90_1#d71e74e8c?vop=1&amp;pid=f20f3cb22&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本题考查资源跨区域调配对区域发展的影响。上海是我国经济最发达的城市之一</a:t>
            </a:r>
            <a:r>
              <a:rPr lang="en-US" altLang="zh-CN" sz="2000" b="0" i="0">
                <a:solidFill>
                  <a:srgbClr val="000000"/>
                </a:solidFill>
                <a:latin typeface="微软雅黑" pitchFamily="34" charset="0"/>
                <a:ea typeface="微软雅黑" pitchFamily="34" charset="-122"/>
                <a:cs typeface="微软雅黑" pitchFamily="34" charset="-120"/>
              </a:rPr>
              <a:t>，人口密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集</a:t>
            </a:r>
            <a:r>
              <a:rPr lang="en-US" altLang="zh-CN" sz="2000" b="0" i="0" dirty="0">
                <a:solidFill>
                  <a:srgbClr val="000000"/>
                </a:solidFill>
                <a:latin typeface="微软雅黑" pitchFamily="34" charset="0"/>
                <a:ea typeface="微软雅黑" pitchFamily="34" charset="-122"/>
                <a:cs typeface="微软雅黑" pitchFamily="34" charset="-120"/>
              </a:rPr>
              <a:t>，生产、生活耗能大，但常规能源短缺，西气东输和川气东送的目标市场都有上海</a:t>
            </a:r>
            <a:r>
              <a:rPr lang="en-US" altLang="zh-CN" sz="2000" b="0" i="0">
                <a:solidFill>
                  <a:srgbClr val="000000"/>
                </a:solidFill>
                <a:latin typeface="微软雅黑" pitchFamily="34" charset="0"/>
                <a:ea typeface="微软雅黑" pitchFamily="34" charset="-122"/>
                <a:cs typeface="微软雅黑" pitchFamily="34" charset="-120"/>
              </a:rPr>
              <a:t>，可保证上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海的能源消费</a:t>
            </a:r>
            <a:r>
              <a:rPr lang="en-US" altLang="zh-CN" sz="2000" b="0" i="0" dirty="0">
                <a:solidFill>
                  <a:srgbClr val="000000"/>
                </a:solidFill>
                <a:latin typeface="微软雅黑" pitchFamily="34" charset="0"/>
                <a:ea typeface="微软雅黑" pitchFamily="34" charset="-122"/>
                <a:cs typeface="微软雅黑" pitchFamily="34" charset="-120"/>
              </a:rPr>
              <a:t>，增强对上海供气的安全性和可靠性，①③正确</a:t>
            </a:r>
            <a:r>
              <a:rPr lang="en-US" altLang="zh-CN" sz="2000" b="0" i="0">
                <a:solidFill>
                  <a:srgbClr val="000000"/>
                </a:solidFill>
                <a:latin typeface="微软雅黑" pitchFamily="34" charset="0"/>
                <a:ea typeface="微软雅黑" pitchFamily="34" charset="-122"/>
                <a:cs typeface="微软雅黑" pitchFamily="34" charset="-120"/>
              </a:rPr>
              <a:t>；西气东输和川气东送旨在补充上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海地区天然气缺失</a:t>
            </a:r>
            <a:r>
              <a:rPr lang="en-US" altLang="zh-CN" sz="2000" b="0" i="0" dirty="0">
                <a:solidFill>
                  <a:srgbClr val="000000"/>
                </a:solidFill>
                <a:latin typeface="微软雅黑" pitchFamily="34" charset="0"/>
                <a:ea typeface="微软雅黑" pitchFamily="34" charset="-122"/>
                <a:cs typeface="微软雅黑" pitchFamily="34" charset="-120"/>
              </a:rPr>
              <a:t>，并非出口，②错误；资源调配与城市规划布局无关，④错误。C正确，A、</a:t>
            </a:r>
            <a:r>
              <a:rPr lang="en-US" altLang="zh-CN" sz="2000" b="0" i="0">
                <a:solidFill>
                  <a:srgbClr val="000000"/>
                </a:solidFill>
                <a:latin typeface="微软雅黑" pitchFamily="34" charset="0"/>
                <a:ea typeface="微软雅黑" pitchFamily="34" charset="-122"/>
                <a:cs typeface="微软雅黑" pitchFamily="34" charset="-120"/>
              </a:rPr>
              <a:t>B、</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6.xml><?xml version="1.0" encoding="utf-8"?>
<p:sld xmlns:a="http://schemas.openxmlformats.org/drawingml/2006/main" xmlns:r="http://schemas.openxmlformats.org/officeDocument/2006/relationships" xmlns:p="http://schemas.openxmlformats.org/presentationml/2006/main">
  <p:cSld name="Slide 72&amp;si=72">
    <p:spTree>
      <p:nvGrpSpPr>
        <p:cNvPr id="1" name=""/>
        <p:cNvGrpSpPr/>
        <p:nvPr/>
      </p:nvGrpSpPr>
      <p:grpSpPr>
        <a:xfrm>
          <a:off x="0" y="0"/>
          <a:ext cx="0" cy="0"/>
          <a:chOff x="0" y="0"/>
          <a:chExt cx="0" cy="0"/>
        </a:xfrm>
      </p:grpSpPr>
      <p:sp>
        <p:nvSpPr>
          <p:cNvPr id="2" name="QC_6_AS.90_2#d71e74e8c?vop=1&amp;pid=f20f3cb22&amp;color=0,0,0&amp;mp=1&amp;vtp=1&amp;bt=1&amp;bbb=1&amp;hb=1"/>
          <p:cNvSpPr/>
          <p:nvPr/>
        </p:nvSpPr>
        <p:spPr>
          <a:xfrm>
            <a:off x="722376" y="972000"/>
            <a:ext cx="10753344" cy="13134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知识拓展</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我国能源资源生产和消费地区差异大。东部沿海地区经济发达，</a:t>
            </a:r>
            <a:r>
              <a:rPr lang="en-US" altLang="zh-CN" sz="2000" b="0" i="0">
                <a:solidFill>
                  <a:srgbClr val="000000"/>
                </a:solidFill>
                <a:latin typeface="微软雅黑" pitchFamily="34" charset="0"/>
                <a:ea typeface="微软雅黑" pitchFamily="34" charset="-122"/>
                <a:cs typeface="微软雅黑" pitchFamily="34" charset="-120"/>
              </a:rPr>
              <a:t>对能源的需求量大，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但能源相对贫乏</a:t>
            </a:r>
            <a:r>
              <a:rPr lang="en-US" altLang="zh-CN" sz="2000" b="0" i="0" dirty="0">
                <a:solidFill>
                  <a:srgbClr val="000000"/>
                </a:solidFill>
                <a:latin typeface="微软雅黑" pitchFamily="34" charset="0"/>
                <a:ea typeface="微软雅黑" pitchFamily="34" charset="-122"/>
                <a:cs typeface="微软雅黑" pitchFamily="34" charset="-120"/>
              </a:rPr>
              <a:t>，使经济优势得不到充分发挥。西部地区因经济水平的限制</a:t>
            </a:r>
            <a:r>
              <a:rPr lang="en-US" altLang="zh-CN" sz="2000" b="0" i="0">
                <a:solidFill>
                  <a:srgbClr val="000000"/>
                </a:solidFill>
                <a:latin typeface="微软雅黑" pitchFamily="34" charset="0"/>
                <a:ea typeface="微软雅黑" pitchFamily="34" charset="-122"/>
                <a:cs typeface="微软雅黑" pitchFamily="34" charset="-120"/>
              </a:rPr>
              <a:t>，丰富的能源得不到</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充分开发利用</a:t>
            </a:r>
            <a:r>
              <a:rPr lang="en-US" altLang="zh-CN" sz="2000" b="0" i="0" dirty="0">
                <a:solidFill>
                  <a:srgbClr val="000000"/>
                </a:solidFill>
                <a:latin typeface="微软雅黑" pitchFamily="34" charset="0"/>
                <a:ea typeface="微软雅黑" pitchFamily="34" charset="-122"/>
                <a:cs typeface="微软雅黑" pitchFamily="34" charset="-120"/>
              </a:rPr>
              <a:t>。西气东输是为了平衡东、西部能源生产与消费的需要。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415499064"/>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name="Slide 73&amp;si=73">
    <p:spTree>
      <p:nvGrpSpPr>
        <p:cNvPr id="1" name=""/>
        <p:cNvGrpSpPr/>
        <p:nvPr/>
      </p:nvGrpSpPr>
      <p:grpSpPr>
        <a:xfrm>
          <a:off x="0" y="0"/>
          <a:ext cx="0" cy="0"/>
          <a:chOff x="0" y="0"/>
          <a:chExt cx="0" cy="0"/>
        </a:xfrm>
      </p:grpSpPr>
      <p:pic>
        <p:nvPicPr>
          <p:cNvPr id="2" name="QO_5_BD.91_1#b89ae344c?htil=3&amp;pid=454d9d2fb&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739128" y="1054296"/>
            <a:ext cx="4718304" cy="452628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O_5_BD.91_2#b89ae344c?htil=3&amp;pid=454d9d2fb&amp;color=0,0,0&amp;vtp=1&amp;bt=1&amp;bbb=1&amp;hb=1"/>
          <p:cNvSpPr/>
          <p:nvPr/>
        </p:nvSpPr>
        <p:spPr>
          <a:xfrm>
            <a:off x="722376" y="972000"/>
            <a:ext cx="5907024" cy="40562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11.</a:t>
            </a:r>
            <a:r>
              <a:rPr lang="en-US" altLang="zh-CN" sz="2000" b="0" i="0" dirty="0">
                <a:solidFill>
                  <a:srgbClr val="000000"/>
                </a:solidFill>
                <a:latin typeface="仿宋" pitchFamily="34" charset="0"/>
                <a:ea typeface="仿宋" pitchFamily="34" charset="-122"/>
                <a:cs typeface="仿宋" pitchFamily="34" charset="-120"/>
              </a:rPr>
              <a:t>［云南昭通2025高二期中］</a:t>
            </a:r>
            <a:r>
              <a:rPr lang="en-US" altLang="zh-CN" sz="2000" b="0" i="0" dirty="0">
                <a:solidFill>
                  <a:srgbClr val="000000"/>
                </a:solidFill>
                <a:latin typeface="微软雅黑" pitchFamily="34" charset="0"/>
                <a:ea typeface="微软雅黑" pitchFamily="34" charset="-122"/>
                <a:cs typeface="微软雅黑" pitchFamily="34" charset="-120"/>
              </a:rPr>
              <a:t>阅读图文材料</a:t>
            </a:r>
            <a:r>
              <a:rPr lang="en-US" altLang="zh-CN" sz="2000" b="0" i="0">
                <a:solidFill>
                  <a:srgbClr val="000000"/>
                </a:solidFill>
                <a:latin typeface="微软雅黑" pitchFamily="34" charset="0"/>
                <a:ea typeface="微软雅黑" pitchFamily="34" charset="-122"/>
                <a:cs typeface="微软雅黑" pitchFamily="34" charset="-120"/>
              </a:rPr>
              <a:t>，完成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下列要求</a:t>
            </a:r>
            <a:r>
              <a:rPr lang="en-US" altLang="zh-CN" sz="2000" b="0" i="0" dirty="0">
                <a:solidFill>
                  <a:srgbClr val="000000"/>
                </a:solidFill>
                <a:latin typeface="微软雅黑" pitchFamily="34" charset="0"/>
                <a:ea typeface="微软雅黑" pitchFamily="34" charset="-122"/>
                <a:cs typeface="微软雅黑" pitchFamily="34" charset="-120"/>
              </a:rPr>
              <a:t>。（18分）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利比亚</a:t>
            </a:r>
            <a:r>
              <a:rPr lang="en-US" altLang="zh-CN" sz="2000" b="0" i="0" dirty="0">
                <a:solidFill>
                  <a:srgbClr val="000000"/>
                </a:solidFill>
                <a:latin typeface="微软雅黑" pitchFamily="34" charset="0"/>
                <a:ea typeface="微软雅黑" pitchFamily="34" charset="-122"/>
                <a:cs typeface="微软雅黑" pitchFamily="34" charset="-120"/>
              </a:rPr>
              <a:t>95%</a:t>
            </a:r>
            <a:r>
              <a:rPr lang="en-US" altLang="zh-CN" sz="2000" b="0" i="0" dirty="0">
                <a:solidFill>
                  <a:srgbClr val="000000"/>
                </a:solidFill>
                <a:latin typeface="微软雅黑" pitchFamily="34" charset="0"/>
                <a:ea typeface="楷体" pitchFamily="34" charset="-122"/>
                <a:cs typeface="微软雅黑" pitchFamily="34" charset="-120"/>
              </a:rPr>
              <a:t>以上为沙漠和半沙漠</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沿海及东北部</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为低海拔平原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其余为向北倾斜</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沙砾覆盖的高原</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该国无常年河流和大湖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但地下水丰富</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南部含水层</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厚</a:t>
            </a:r>
            <a:r>
              <a:rPr lang="en-US" altLang="zh-CN" sz="2000" b="0" i="0" dirty="0">
                <a:solidFill>
                  <a:srgbClr val="000000"/>
                </a:solidFill>
                <a:latin typeface="微软雅黑" pitchFamily="34" charset="0"/>
                <a:ea typeface="微软雅黑" pitchFamily="34" charset="-122"/>
                <a:cs typeface="微软雅黑" pitchFamily="34" charset="-120"/>
              </a:rPr>
              <a:t>140~230</a:t>
            </a:r>
            <a:r>
              <a:rPr lang="en-US" altLang="zh-CN" sz="2000" b="0" i="0" dirty="0">
                <a:solidFill>
                  <a:srgbClr val="000000"/>
                </a:solidFill>
                <a:latin typeface="微软雅黑" pitchFamily="34" charset="0"/>
                <a:ea typeface="楷体" pitchFamily="34" charset="-122"/>
                <a:cs typeface="微软雅黑" pitchFamily="34" charset="-120"/>
              </a:rPr>
              <a:t>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淡水储量达</a:t>
            </a:r>
            <a:r>
              <a:rPr lang="en-US" altLang="zh-CN" sz="2000" b="0" i="0" dirty="0">
                <a:solidFill>
                  <a:srgbClr val="000000"/>
                </a:solidFill>
                <a:latin typeface="微软雅黑" pitchFamily="34" charset="0"/>
                <a:ea typeface="微软雅黑" pitchFamily="34" charset="-122"/>
                <a:cs typeface="微软雅黑" pitchFamily="34" charset="-120"/>
              </a:rPr>
              <a:t>15</a:t>
            </a:r>
            <a:r>
              <a:rPr lang="en-US" altLang="zh-CN" sz="2000" b="0" i="0" dirty="0">
                <a:solidFill>
                  <a:srgbClr val="000000"/>
                </a:solidFill>
                <a:latin typeface="微软雅黑" pitchFamily="34" charset="0"/>
                <a:ea typeface="楷体" pitchFamily="34" charset="-122"/>
                <a:cs typeface="微软雅黑" pitchFamily="34" charset="-120"/>
              </a:rPr>
              <a:t>万立方千米</a:t>
            </a:r>
            <a:r>
              <a:rPr lang="en-US" altLang="zh-CN" sz="2000" b="0" i="0" dirty="0">
                <a:solidFill>
                  <a:srgbClr val="000000"/>
                </a:solidFill>
                <a:latin typeface="微软雅黑" pitchFamily="34" charset="0"/>
                <a:ea typeface="微软雅黑" pitchFamily="34" charset="-122"/>
                <a:cs typeface="微软雅黑" pitchFamily="34" charset="-120"/>
              </a:rPr>
              <a:t>。1983</a:t>
            </a:r>
            <a:r>
              <a:rPr lang="en-US" altLang="zh-CN" sz="2000" b="0" i="0">
                <a:solidFill>
                  <a:srgbClr val="000000"/>
                </a:solidFill>
                <a:latin typeface="微软雅黑" pitchFamily="34" charset="0"/>
                <a:ea typeface="楷体" pitchFamily="34" charset="-122"/>
                <a:cs typeface="微软雅黑" pitchFamily="34" charset="-120"/>
              </a:rPr>
              <a:t>年</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政府启动大人工河工程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从南部抽地下水</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经密封管</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道穿越沙漠输往北部</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沿线设泵站和蓄水池以克服地</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形挑战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下图示意利比亚调水工程路线分布示意图</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sld>
</file>

<file path=ppt/slides/slide99.xml><?xml version="1.0" encoding="utf-8"?>
<p:sld xmlns:a="http://schemas.openxmlformats.org/drawingml/2006/main" xmlns:r="http://schemas.openxmlformats.org/officeDocument/2006/relationships" xmlns:p="http://schemas.openxmlformats.org/presentationml/2006/main">
  <p:cSld name="Slide 74&amp;si=74">
    <p:spTree>
      <p:nvGrpSpPr>
        <p:cNvPr id="1" name=""/>
        <p:cNvGrpSpPr/>
        <p:nvPr/>
      </p:nvGrpSpPr>
      <p:grpSpPr>
        <a:xfrm>
          <a:off x="0" y="0"/>
          <a:ext cx="0" cy="0"/>
          <a:chOff x="0" y="0"/>
          <a:chExt cx="0" cy="0"/>
        </a:xfrm>
      </p:grpSpPr>
      <p:sp>
        <p:nvSpPr>
          <p:cNvPr id="2" name="QO_6_BD.92_1#0aa7f5223?pid=b89ae344c&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（1）分析利比亚南部作为南水北调水源地的有利条件。（6分）</a:t>
            </a:r>
            <a:endParaRPr lang="en-US" altLang="zh-CN" sz="2000" dirty="0"/>
          </a:p>
        </p:txBody>
      </p:sp>
      <p:sp>
        <p:nvSpPr>
          <p:cNvPr id="3" name="QO_6_AN.93_1#0aa7f5223?vop=1&amp;pid=b89ae344c&amp;color=0,0,0&amp;vtp=1&amp;bbb=1&amp;hb=1"/>
          <p:cNvSpPr/>
          <p:nvPr/>
        </p:nvSpPr>
        <p:spPr>
          <a:xfrm>
            <a:off x="722376" y="1435169"/>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地势较高，能实现自流供水；南部地区地下水丰富，且水质良好；南部人口稀少</a:t>
            </a:r>
            <a:r>
              <a:rPr lang="en-US" altLang="zh-CN" sz="2000" b="1" i="0">
                <a:solidFill>
                  <a:srgbClr val="00B050"/>
                </a:solidFill>
                <a:latin typeface="微软雅黑" pitchFamily="34" charset="0"/>
                <a:ea typeface="微软雅黑" pitchFamily="34" charset="-122"/>
                <a:cs typeface="微软雅黑" pitchFamily="34" charset="-120"/>
              </a:rPr>
              <a:t>，需水量</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小</a:t>
            </a:r>
            <a:r>
              <a:rPr lang="en-US" altLang="zh-CN" sz="2000" b="1" i="0" dirty="0">
                <a:solidFill>
                  <a:srgbClr val="00B050"/>
                </a:solidFill>
                <a:latin typeface="微软雅黑" pitchFamily="34" charset="0"/>
                <a:ea typeface="微软雅黑" pitchFamily="34" charset="-122"/>
                <a:cs typeface="微软雅黑" pitchFamily="34" charset="-120"/>
              </a:rPr>
              <a:t>。（6分）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5</TotalTime>
  <Words>2464</Words>
  <Application>Microsoft Office PowerPoint</Application>
  <PresentationFormat>宽屏</PresentationFormat>
  <Paragraphs>414</Paragraphs>
  <Slides>105</Slides>
  <Notes>78</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105</vt:i4>
      </vt:variant>
    </vt:vector>
  </HeadingPairs>
  <TitlesOfParts>
    <vt:vector size="118" baseType="lpstr">
      <vt:lpstr>KaiTi</vt:lpstr>
      <vt:lpstr>等线</vt:lpstr>
      <vt:lpstr>仿宋</vt:lpstr>
      <vt:lpstr>汉仪舒圆黑简体</vt:lpstr>
      <vt:lpstr>SimHei</vt:lpstr>
      <vt:lpstr>楷体</vt:lpstr>
      <vt:lpstr>SimSun</vt:lpstr>
      <vt:lpstr>微软雅黑</vt:lpstr>
      <vt:lpstr>Arial</vt:lpstr>
      <vt:lpstr>Calibri</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cp:lastModifiedBy>
  <cp:revision>3</cp:revision>
  <dcterms:created xsi:type="dcterms:W3CDTF">2025-08-05T03:49:39Z</dcterms:created>
  <dcterms:modified xsi:type="dcterms:W3CDTF">2025-08-05T04:25:53Z</dcterms:modified>
  <cp:category/>
  <cp:contentStatus/>
</cp:coreProperties>
</file>