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90" r:id="rId4"/>
    <p:sldId id="258" r:id="rId5"/>
    <p:sldId id="259" r:id="rId6"/>
    <p:sldId id="260" r:id="rId7"/>
    <p:sldId id="291" r:id="rId8"/>
    <p:sldId id="261" r:id="rId9"/>
    <p:sldId id="262" r:id="rId10"/>
    <p:sldId id="292" r:id="rId11"/>
    <p:sldId id="263" r:id="rId12"/>
    <p:sldId id="264" r:id="rId13"/>
    <p:sldId id="293" r:id="rId14"/>
    <p:sldId id="265" r:id="rId15"/>
    <p:sldId id="266" r:id="rId16"/>
    <p:sldId id="294" r:id="rId17"/>
    <p:sldId id="267" r:id="rId18"/>
    <p:sldId id="269" r:id="rId19"/>
    <p:sldId id="270" r:id="rId20"/>
    <p:sldId id="295" r:id="rId21"/>
    <p:sldId id="271" r:id="rId22"/>
    <p:sldId id="272" r:id="rId23"/>
    <p:sldId id="273" r:id="rId24"/>
    <p:sldId id="296" r:id="rId25"/>
    <p:sldId id="274" r:id="rId26"/>
    <p:sldId id="276" r:id="rId27"/>
    <p:sldId id="297" r:id="rId28"/>
    <p:sldId id="277" r:id="rId29"/>
    <p:sldId id="278" r:id="rId30"/>
    <p:sldId id="298" r:id="rId31"/>
    <p:sldId id="279" r:id="rId32"/>
    <p:sldId id="280" r:id="rId33"/>
    <p:sldId id="299" r:id="rId34"/>
    <p:sldId id="281" r:id="rId35"/>
    <p:sldId id="282" r:id="rId36"/>
    <p:sldId id="283" r:id="rId37"/>
    <p:sldId id="284" r:id="rId38"/>
    <p:sldId id="300" r:id="rId39"/>
    <p:sldId id="285" r:id="rId40"/>
    <p:sldId id="286" r:id="rId41"/>
    <p:sldId id="301" r:id="rId42"/>
    <p:sldId id="287" r:id="rId43"/>
    <p:sldId id="288" r:id="rId44"/>
    <p:sldId id="289"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05" autoAdjust="0"/>
    <p:restoredTop sz="94610"/>
  </p:normalViewPr>
  <p:slideViewPr>
    <p:cSldViewPr snapToGrid="0" snapToObjects="1">
      <p:cViewPr>
        <p:scale>
          <a:sx n="100" d="100"/>
          <a:sy n="100" d="100"/>
        </p:scale>
        <p:origin x="912" y="4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7532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易错点#df=08d87b01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不能准确判断产业不同发展阶段及产品不同生产环节的附加值</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刷专题#df=65ef2c9b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国家之间的合作发展——以“一带一路”为例</a:t>
            </a:r>
            <a:endParaRPr lang="en-US" sz="44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aa130e7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知识点1 “一带一路”国际合作的意义</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78112776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知识点2 经济全球化与国际合作</a:t>
            </a:r>
            <a:endParaRPr lang="en-US" sz="2800"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内容1#df=08d87b01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312760"/>
          </a:xfrm>
          <a:prstGeom prst="rect">
            <a:avLst/>
          </a:prstGeom>
          <a:noFill/>
          <a:ln/>
        </p:spPr>
        <p:txBody>
          <a:bodyPr wrap="square" lIns="0" tIns="0" rIns="0" bIns="0" rtlCol="0" anchor="t"/>
          <a:lstStyle/>
          <a:p>
            <a:pPr algn="l">
              <a:lnSpc>
                <a:spcPct val="100000"/>
              </a:lnSpc>
            </a:pPr>
            <a:r>
              <a:rPr lang="en-US" sz="2200" b="1" i="0" dirty="0">
                <a:solidFill>
                  <a:srgbClr val="000000"/>
                </a:solidFill>
                <a:latin typeface="汉仪舒圆黑简体" pitchFamily="34" charset="0"/>
                <a:ea typeface="汉仪舒圆黑简体" pitchFamily="34" charset="-122"/>
                <a:cs typeface="汉仪舒圆黑简体" pitchFamily="34" charset="-120"/>
              </a:rPr>
              <a:t>易错点 不能准确判断产业不同发展阶段及产品不同生产环节的附加值</a:t>
            </a:r>
            <a:endParaRPr lang="en-US" sz="22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内容2#df=65ef2c9b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第三节 国家之间的合作发展——以“一带一路”为例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8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7667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pic>
        <p:nvPicPr>
          <p:cNvPr id="2" name="QM_5_BD.8_1#a3ccd11e4?htil=2&amp;pid=78112776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42636" y="1026864"/>
            <a:ext cx="3694176"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5_BD.8_2#a3ccd11e4?htil=2&amp;pid=78112776c&amp;color=0,0,0&amp;vtp=1&amp;bt=1&amp;bbb=1&amp;hb=1&amp;hs=1"/>
          <p:cNvSpPr/>
          <p:nvPr/>
        </p:nvSpPr>
        <p:spPr>
          <a:xfrm>
            <a:off x="722376" y="972000"/>
            <a:ext cx="6931152"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经济全球化一般是指资本</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商品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服务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劳动</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信息和人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员等超越国界</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在全球范围内进行扩散的现象</a:t>
            </a:r>
            <a:r>
              <a:rPr lang="en-US" altLang="zh-CN" sz="2000" b="0" i="0" dirty="0">
                <a:solidFill>
                  <a:srgbClr val="000000"/>
                </a:solidFill>
                <a:latin typeface="Times New Roman" pitchFamily="34" charset="0"/>
                <a:ea typeface="KaiTi" pitchFamily="34" charset="-122"/>
                <a:cs typeface="Times New Roman" pitchFamily="34" charset="-120"/>
              </a:rPr>
              <a:t>。读苏州</a:t>
            </a:r>
            <a:r>
              <a:rPr lang="en-US" altLang="zh-CN" sz="2000" b="0" i="0">
                <a:solidFill>
                  <a:srgbClr val="000000"/>
                </a:solidFill>
                <a:latin typeface="Times New Roman" pitchFamily="34" charset="0"/>
                <a:ea typeface="KaiTi" pitchFamily="34" charset="-122"/>
                <a:cs typeface="Times New Roman" pitchFamily="34" charset="-120"/>
              </a:rPr>
              <a:t>、东莞</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电子信息企业与全球生产网络的联系示意图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Times New Roman" pitchFamily="34" charset="0"/>
                <a:ea typeface="KaiTi" pitchFamily="34" charset="-122"/>
                <a:cs typeface="Times New Roman" pitchFamily="34" charset="-120"/>
              </a:rPr>
              <a:t>完成下面小题。</a:t>
            </a:r>
            <a:endParaRPr lang="en-US" altLang="zh-CN" sz="2000" dirty="0"/>
          </a:p>
        </p:txBody>
      </p:sp>
      <p:sp>
        <p:nvSpPr>
          <p:cNvPr id="4" name="QC_6_BD.9_1#c1ea394b7?htil=2&amp;pid=a3ccd11e4&amp;color=0,0,0&amp;vtp=1&amp;bbb=1&amp;hs=1"/>
          <p:cNvSpPr/>
          <p:nvPr/>
        </p:nvSpPr>
        <p:spPr>
          <a:xfrm>
            <a:off x="722376" y="2326455"/>
            <a:ext cx="6931152"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3.在经济全球化中，“中国制造”</a:t>
            </a:r>
            <a:r>
              <a:rPr lang="en-US" altLang="zh-CN" sz="2000" b="0" i="0">
                <a:solidFill>
                  <a:srgbClr val="000000"/>
                </a:solidFill>
                <a:latin typeface="微软雅黑" pitchFamily="34" charset="0"/>
                <a:ea typeface="微软雅黑" pitchFamily="34" charset="-122"/>
                <a:cs typeface="微软雅黑" pitchFamily="34" charset="-120"/>
              </a:rPr>
              <a:t>的比较优势是(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10_1#c1ea394b7.bracket?pid=a3ccd11e4&amp;color=0,0,0&amp;vpa=3&amp;vtp=1"/>
          <p:cNvSpPr/>
          <p:nvPr/>
        </p:nvSpPr>
        <p:spPr>
          <a:xfrm>
            <a:off x="6213539" y="232645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9_2#c1ea394b7.choices?htil=2&amp;pid=a3ccd11e4&amp;color=0,0,0&amp;vtp=1&amp;bbb=1&amp;hs=1"/>
          <p:cNvSpPr/>
          <p:nvPr/>
        </p:nvSpPr>
        <p:spPr>
          <a:xfrm>
            <a:off x="722376" y="2789243"/>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.产品的科技含量高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.劳动力资源充裕</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C.市场经济比较完善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.经济规模大，发展速度快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6_AS.11_1#c1ea394b7?vop=1&amp;pid=a3ccd11e4&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本题考查经济全球化中中国的优势</a:t>
            </a:r>
            <a:r>
              <a:rPr lang="en-US" altLang="zh-CN" sz="2000" b="0" i="0">
                <a:solidFill>
                  <a:srgbClr val="000000"/>
                </a:solidFill>
                <a:latin typeface="微软雅黑" pitchFamily="34" charset="0"/>
                <a:ea typeface="微软雅黑" pitchFamily="34" charset="-122"/>
                <a:cs typeface="微软雅黑" pitchFamily="34" charset="-120"/>
              </a:rPr>
              <a:t>。通过全球生产网络的联系示意图可以看出我国处于整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个生产网络的最低端</a:t>
            </a:r>
            <a:r>
              <a:rPr lang="en-US" altLang="zh-CN" sz="2000" b="0" i="0" dirty="0">
                <a:solidFill>
                  <a:srgbClr val="000000"/>
                </a:solidFill>
                <a:latin typeface="微软雅黑" pitchFamily="34" charset="0"/>
                <a:ea typeface="微软雅黑" pitchFamily="34" charset="-122"/>
                <a:cs typeface="微软雅黑" pitchFamily="34" charset="-120"/>
              </a:rPr>
              <a:t>,中国有充足而廉价的劳动力,所以经济全球化中“中国制造</a:t>
            </a:r>
            <a:r>
              <a:rPr lang="en-US" altLang="zh-CN" sz="2000" b="0" i="0">
                <a:solidFill>
                  <a:srgbClr val="000000"/>
                </a:solidFill>
                <a:latin typeface="微软雅黑" pitchFamily="34" charset="0"/>
                <a:ea typeface="微软雅黑" pitchFamily="34" charset="-122"/>
                <a:cs typeface="微软雅黑" pitchFamily="34" charset="-120"/>
              </a:rPr>
              <a:t>”的比较优势是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劳动力资源充裕</a:t>
            </a:r>
            <a:r>
              <a:rPr lang="en-US" altLang="zh-CN" sz="2000" b="0" i="0" dirty="0">
                <a:solidFill>
                  <a:srgbClr val="000000"/>
                </a:solidFill>
                <a:latin typeface="微软雅黑" pitchFamily="34" charset="0"/>
                <a:ea typeface="微软雅黑" pitchFamily="34" charset="-122"/>
                <a:cs typeface="微软雅黑" pitchFamily="34" charset="-120"/>
              </a:rPr>
              <a:t>。故选B。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2226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6_BD.12_1#75e366265?pid=a3ccd11e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4.苏州、</a:t>
            </a:r>
            <a:r>
              <a:rPr lang="en-US" altLang="zh-CN" sz="2000" b="0" i="0">
                <a:solidFill>
                  <a:srgbClr val="000000"/>
                </a:solidFill>
                <a:latin typeface="微软雅黑" pitchFamily="34" charset="0"/>
                <a:ea typeface="微软雅黑" pitchFamily="34" charset="-122"/>
                <a:cs typeface="微软雅黑" pitchFamily="34" charset="-120"/>
              </a:rPr>
              <a:t>东莞的电子信息企业在全球生产网络中的主要功能是(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13_1#75e366265.bracket?pid=a3ccd11e4&amp;color=0,0,0&amp;vpa=4&amp;vtp=1"/>
          <p:cNvSpPr/>
          <p:nvPr/>
        </p:nvSpPr>
        <p:spPr>
          <a:xfrm>
            <a:off x="7737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6_BD.12_2#75e366265.choices?pid=a3ccd11e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.营销基地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B.生产基地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C.研发基地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.终端市场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6_AS.14_1#75e366265?vop=1&amp;pid=a3ccd11e4&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本题考查国际合作中不同国家或地区各自的优势。通过苏州</a:t>
            </a:r>
            <a:r>
              <a:rPr lang="en-US" altLang="zh-CN" sz="2000" b="0" i="0">
                <a:solidFill>
                  <a:srgbClr val="000000"/>
                </a:solidFill>
                <a:latin typeface="微软雅黑" pitchFamily="34" charset="0"/>
                <a:ea typeface="微软雅黑" pitchFamily="34" charset="-122"/>
                <a:cs typeface="微软雅黑" pitchFamily="34" charset="-120"/>
              </a:rPr>
              <a:t>、东莞电子信息企业与全球生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产网络的联系示意图可以看出</a:t>
            </a:r>
            <a:r>
              <a:rPr lang="en-US" altLang="zh-CN" sz="2000" b="0" i="0" dirty="0">
                <a:solidFill>
                  <a:srgbClr val="000000"/>
                </a:solidFill>
                <a:latin typeface="微软雅黑" pitchFamily="34" charset="0"/>
                <a:ea typeface="微软雅黑" pitchFamily="34" charset="-122"/>
                <a:cs typeface="微软雅黑" pitchFamily="34" charset="-120"/>
              </a:rPr>
              <a:t>,苏州、</a:t>
            </a:r>
            <a:r>
              <a:rPr lang="en-US" altLang="zh-CN" sz="2000" b="0" i="0">
                <a:solidFill>
                  <a:srgbClr val="000000"/>
                </a:solidFill>
                <a:latin typeface="微软雅黑" pitchFamily="34" charset="0"/>
                <a:ea typeface="微软雅黑" pitchFamily="34" charset="-122"/>
                <a:cs typeface="微软雅黑" pitchFamily="34" charset="-120"/>
              </a:rPr>
              <a:t>东莞的电子信息企业在全球生产网络中主要是作为生产基地。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297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M_6_BD.15_1#38e4073bf?pid=08d87b01a&amp;color=0,0,0&amp;vtp=1&amp;bt=1&amp;bbb=1&amp;hb=1"/>
          <p:cNvSpPr/>
          <p:nvPr/>
        </p:nvSpPr>
        <p:spPr>
          <a:xfrm>
            <a:off x="722376" y="106070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根据典型产品在生命周期中的不同阶段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可以把产业分为开发期</a:t>
            </a:r>
            <a:r>
              <a:rPr lang="en-US" altLang="zh-CN" sz="2000" b="0" i="0" dirty="0">
                <a:solidFill>
                  <a:srgbClr val="000000"/>
                </a:solidFill>
                <a:latin typeface="Times New Roman" pitchFamily="34" charset="0"/>
                <a:ea typeface="KaiTi" pitchFamily="34" charset="-122"/>
                <a:cs typeface="Times New Roman" pitchFamily="34" charset="-120"/>
              </a:rPr>
              <a:t>（Ⅰ）、</a:t>
            </a:r>
            <a:r>
              <a:rPr lang="en-US" altLang="zh-CN" sz="2000" b="0" i="0" dirty="0">
                <a:solidFill>
                  <a:srgbClr val="000000"/>
                </a:solidFill>
                <a:latin typeface="微软雅黑" pitchFamily="34" charset="0"/>
                <a:ea typeface="楷体" pitchFamily="34" charset="-122"/>
                <a:cs typeface="微软雅黑" pitchFamily="34" charset="-120"/>
              </a:rPr>
              <a:t>增长期</a:t>
            </a:r>
            <a:r>
              <a:rPr lang="en-US" altLang="zh-CN" sz="2000" b="0" i="0" dirty="0">
                <a:solidFill>
                  <a:srgbClr val="000000"/>
                </a:solidFill>
                <a:latin typeface="Times New Roman" pitchFamily="34" charset="0"/>
                <a:ea typeface="KaiTi" pitchFamily="34" charset="-122"/>
                <a:cs typeface="Times New Roman" pitchFamily="34" charset="-120"/>
              </a:rPr>
              <a:t>（Ⅱ</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成熟</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期</a:t>
            </a:r>
            <a:r>
              <a:rPr lang="en-US" altLang="zh-CN" sz="2000" b="0" i="0" dirty="0">
                <a:solidFill>
                  <a:srgbClr val="000000"/>
                </a:solidFill>
                <a:latin typeface="Times New Roman" pitchFamily="34" charset="0"/>
                <a:ea typeface="KaiTi" pitchFamily="34" charset="-122"/>
                <a:cs typeface="Times New Roman" pitchFamily="34" charset="-120"/>
              </a:rPr>
              <a:t>（Ⅲ）</a:t>
            </a:r>
            <a:r>
              <a:rPr lang="en-US" altLang="zh-CN" sz="2000" b="0" i="0" dirty="0">
                <a:solidFill>
                  <a:srgbClr val="000000"/>
                </a:solidFill>
                <a:latin typeface="微软雅黑" pitchFamily="34" charset="0"/>
                <a:ea typeface="楷体" pitchFamily="34" charset="-122"/>
                <a:cs typeface="微软雅黑" pitchFamily="34" charset="-120"/>
              </a:rPr>
              <a:t>和衰退期</a:t>
            </a:r>
            <a:r>
              <a:rPr lang="en-US" altLang="zh-CN" sz="2000" b="0" i="0" dirty="0">
                <a:solidFill>
                  <a:srgbClr val="000000"/>
                </a:solidFill>
                <a:latin typeface="Times New Roman" pitchFamily="34" charset="0"/>
                <a:ea typeface="KaiTi" pitchFamily="34" charset="-122"/>
                <a:cs typeface="Times New Roman" pitchFamily="34" charset="-120"/>
              </a:rPr>
              <a:t>（Ⅳ）</a:t>
            </a:r>
            <a:r>
              <a:rPr lang="en-US" altLang="zh-CN" sz="2000" b="0" i="0" dirty="0">
                <a:solidFill>
                  <a:srgbClr val="000000"/>
                </a:solidFill>
                <a:latin typeface="微软雅黑" pitchFamily="34" charset="0"/>
                <a:ea typeface="楷体" pitchFamily="34" charset="-122"/>
                <a:cs typeface="微软雅黑" pitchFamily="34" charset="-120"/>
              </a:rPr>
              <a:t>四个发展阶段</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如图</a:t>
            </a:r>
            <a:r>
              <a:rPr lang="en-US" altLang="zh-CN" sz="2000" b="0" i="0" dirty="0">
                <a:solidFill>
                  <a:srgbClr val="000000"/>
                </a:solidFill>
                <a:latin typeface="Times New Roman" pitchFamily="34" charset="0"/>
                <a:ea typeface="KaiTi" pitchFamily="34" charset="-122"/>
                <a:cs typeface="Times New Roman" pitchFamily="34" charset="-120"/>
              </a:rPr>
              <a:t>a）。读图完成下面小题。</a:t>
            </a:r>
            <a:endParaRPr lang="en-US" altLang="zh-CN" sz="2000" dirty="0"/>
          </a:p>
        </p:txBody>
      </p:sp>
      <p:pic>
        <p:nvPicPr>
          <p:cNvPr id="3" name="QM_6_BD.15_3#38e4073bf?htil=1&amp;pid=08d87b01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231136" y="2038350"/>
            <a:ext cx="2350008" cy="25968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6_BD.15_4#38e4073bf?htil=1&amp;pid=08d87b01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461504" y="2751582"/>
            <a:ext cx="2651760" cy="18745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7_BD.16_1#8f079658e?pid=38e4073bf&amp;color=0,0,0&amp;vtp=1&amp;bt=1&amp;bbb=1">
            <a:extLst>
              <a:ext uri="{FF2B5EF4-FFF2-40B4-BE49-F238E27FC236}">
                <a16:creationId xmlns:a16="http://schemas.microsoft.com/office/drawing/2014/main" id="{A24F1211-3CC1-4DC7-9469-17C483A55683}"/>
              </a:ext>
            </a:extLst>
          </p:cNvPr>
          <p:cNvSpPr/>
          <p:nvPr/>
        </p:nvSpPr>
        <p:spPr>
          <a:xfrm>
            <a:off x="722376" y="475615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5.根据图a所示规律，</a:t>
            </a:r>
            <a:r>
              <a:rPr lang="en-US" altLang="zh-CN" sz="2000" b="0" i="0">
                <a:solidFill>
                  <a:srgbClr val="000000"/>
                </a:solidFill>
                <a:latin typeface="微软雅黑" pitchFamily="34" charset="0"/>
                <a:ea typeface="微软雅黑" pitchFamily="34" charset="-122"/>
                <a:cs typeface="微软雅黑" pitchFamily="34" charset="-120"/>
              </a:rPr>
              <a:t>发达国家重点发展的是哪一阶段的产业(</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C_7_AN.17_1#8f079658e.bracket?pid=38e4073bf&amp;color=0,0,0&amp;vpa=5&amp;vtp=1">
            <a:extLst>
              <a:ext uri="{FF2B5EF4-FFF2-40B4-BE49-F238E27FC236}">
                <a16:creationId xmlns:a16="http://schemas.microsoft.com/office/drawing/2014/main" id="{17249DDB-AD0F-D4BD-F9F8-573F1A3018CE}"/>
              </a:ext>
            </a:extLst>
          </p:cNvPr>
          <p:cNvSpPr/>
          <p:nvPr/>
        </p:nvSpPr>
        <p:spPr>
          <a:xfrm>
            <a:off x="7623239" y="4756150"/>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7" name="QC_7_BD.16_2#8f079658e.choices?pid=38e4073bf&amp;color=0,0,0&amp;vtp=1&amp;bbb=1">
            <a:extLst>
              <a:ext uri="{FF2B5EF4-FFF2-40B4-BE49-F238E27FC236}">
                <a16:creationId xmlns:a16="http://schemas.microsoft.com/office/drawing/2014/main" id="{01DAC675-9224-0C62-AF6E-312723B17037}"/>
              </a:ext>
            </a:extLst>
          </p:cNvPr>
          <p:cNvSpPr/>
          <p:nvPr/>
        </p:nvSpPr>
        <p:spPr>
          <a:xfrm>
            <a:off x="722376" y="5215763"/>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7_AS.18_1#8f079658e?vop=1&amp;pid=38e4073bf&amp;color=0,0,0&amp;vtp=1&amp;bt=1&amp;bbb=1&amp;hb=1"/>
          <p:cNvSpPr/>
          <p:nvPr/>
        </p:nvSpPr>
        <p:spPr>
          <a:xfrm>
            <a:off x="722376" y="1033272"/>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本题考查产业开发阶段的特征。发达国家经济发达、科技水平高、研发能力强</a:t>
            </a:r>
            <a:r>
              <a:rPr lang="en-US" altLang="zh-CN" sz="2000" b="0" i="0">
                <a:solidFill>
                  <a:srgbClr val="000000"/>
                </a:solidFill>
                <a:latin typeface="微软雅黑" pitchFamily="34" charset="0"/>
                <a:ea typeface="微软雅黑" pitchFamily="34" charset="-122"/>
                <a:cs typeface="微软雅黑" pitchFamily="34" charset="-120"/>
              </a:rPr>
              <a:t>,产业开发阶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段难度大且产品附加值高</a:t>
            </a:r>
            <a:r>
              <a:rPr lang="en-US" altLang="zh-CN" sz="2000" b="0" i="0" dirty="0">
                <a:solidFill>
                  <a:srgbClr val="000000"/>
                </a:solidFill>
                <a:latin typeface="微软雅黑" pitchFamily="34" charset="0"/>
                <a:ea typeface="微软雅黑" pitchFamily="34" charset="-122"/>
                <a:cs typeface="微软雅黑" pitchFamily="34" charset="-120"/>
              </a:rPr>
              <a:t>,发达国家重点发展开发阶段的产业,A正确。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7_AS.18_2#8f079658e?vop=1&amp;pid=38e4073bf&amp;color=0,0,0&amp;mp=1&amp;vtp=1&amp;bt=1&amp;bbb=1&amp;hb=1"/>
          <p:cNvSpPr/>
          <p:nvPr/>
        </p:nvSpPr>
        <p:spPr>
          <a:xfrm>
            <a:off x="722376" y="1033272"/>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本题易错选C项,容易误以为销售量最大,整体利润最多</a:t>
            </a:r>
            <a:r>
              <a:rPr lang="en-US" altLang="zh-CN" sz="2000" b="0" i="0">
                <a:solidFill>
                  <a:srgbClr val="000000"/>
                </a:solidFill>
                <a:latin typeface="微软雅黑" pitchFamily="34" charset="0"/>
                <a:ea typeface="微软雅黑" pitchFamily="34" charset="-122"/>
                <a:cs typeface="微软雅黑" pitchFamily="34" charset="-120"/>
              </a:rPr>
              <a:t>,发达国家为获取更多利润而重点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a:t>
            </a:r>
            <a:r>
              <a:rPr lang="en-US" altLang="zh-CN" sz="2000" b="0" i="0" dirty="0">
                <a:solidFill>
                  <a:srgbClr val="000000"/>
                </a:solidFill>
                <a:latin typeface="微软雅黑" pitchFamily="34" charset="0"/>
                <a:ea typeface="微软雅黑" pitchFamily="34" charset="-122"/>
                <a:cs typeface="微软雅黑" pitchFamily="34" charset="-120"/>
              </a:rPr>
              <a:t>。但在成熟期阶段,生产效率提高,产能大幅度增加,而发达国家劳动力成本高</a:t>
            </a:r>
            <a:r>
              <a:rPr lang="en-US" altLang="zh-CN" sz="2000" b="0" i="0">
                <a:solidFill>
                  <a:srgbClr val="000000"/>
                </a:solidFill>
                <a:latin typeface="微软雅黑" pitchFamily="34" charset="0"/>
                <a:ea typeface="微软雅黑" pitchFamily="34" charset="-122"/>
                <a:cs typeface="微软雅黑" pitchFamily="34" charset="-120"/>
              </a:rPr>
              <a:t>,不适宜在此时重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点发展此类产业</a:t>
            </a:r>
            <a:r>
              <a:rPr lang="en-US" altLang="zh-CN" sz="2000" b="0" i="0" dirty="0">
                <a:solidFill>
                  <a:srgbClr val="000000"/>
                </a:solidFill>
                <a:latin typeface="微软雅黑" pitchFamily="34" charset="0"/>
                <a:ea typeface="微软雅黑" pitchFamily="34" charset="-122"/>
                <a:cs typeface="微软雅黑" pitchFamily="34" charset="-120"/>
              </a:rPr>
              <a:t>。解答本题的关键是明确发达国家在经济发展中的核心优势——科技水平高</a:t>
            </a:r>
            <a:r>
              <a:rPr lang="en-US" altLang="zh-CN" sz="2000" b="0" i="0">
                <a:solidFill>
                  <a:srgbClr val="000000"/>
                </a:solidFill>
                <a:latin typeface="微软雅黑" pitchFamily="34" charset="0"/>
                <a:ea typeface="微软雅黑" pitchFamily="34" charset="-122"/>
                <a:cs typeface="微软雅黑" pitchFamily="34" charset="-120"/>
              </a:rPr>
              <a:t>、研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发能力强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51121dd03.fixed?pid=65ef2c9b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51121dd03.fixed?pid=65ef2c9b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000"/>
              </a:lnSpc>
            </a:pPr>
            <a:r>
              <a:rPr lang="en-US" altLang="zh-CN" sz="4000" b="1" i="0" dirty="0">
                <a:solidFill>
                  <a:srgbClr val="FFFFFF"/>
                </a:solidFill>
                <a:latin typeface="SimHei" pitchFamily="34" charset="0"/>
                <a:ea typeface="SimHei" pitchFamily="34" charset="-122"/>
                <a:cs typeface="SimHei" pitchFamily="34" charset="-120"/>
              </a:rPr>
              <a:t>第三节</a:t>
            </a:r>
            <a:r>
              <a:rPr lang="en-US" altLang="zh-CN" sz="4000" b="1" i="0" dirty="0">
                <a:solidFill>
                  <a:srgbClr val="FFFFFF"/>
                </a:solidFill>
                <a:latin typeface="SimSun" pitchFamily="34" charset="0"/>
                <a:ea typeface="SimSun" pitchFamily="34" charset="-122"/>
                <a:cs typeface="SimSun" pitchFamily="34" charset="-120"/>
              </a:rPr>
              <a:t> </a:t>
            </a:r>
            <a:r>
              <a:rPr lang="en-US" altLang="zh-CN" sz="4000" b="1" i="0" dirty="0">
                <a:solidFill>
                  <a:srgbClr val="FFFFFF"/>
                </a:solidFill>
                <a:latin typeface="SimHei" pitchFamily="34" charset="0"/>
                <a:ea typeface="SimHei" pitchFamily="34" charset="-122"/>
                <a:cs typeface="SimHei" pitchFamily="34" charset="-120"/>
              </a:rPr>
              <a:t>国家之间的合作发展——以“一带一路”为例</a:t>
            </a:r>
            <a:endParaRPr lang="en-US" altLang="zh-CN" sz="4000" dirty="0"/>
          </a:p>
        </p:txBody>
      </p:sp>
      <p:pic>
        <p:nvPicPr>
          <p:cNvPr id="4" name="C_3#51121dd03.fixed?pid=65ef2c9b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51121dd03.fixed?pid=65ef2c9b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8850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7_BD.19_1#a8d783bf5?pid=38e4073b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6.按图b所示，</a:t>
            </a:r>
            <a:r>
              <a:rPr lang="en-US" altLang="zh-CN" sz="2000" b="0" i="0">
                <a:solidFill>
                  <a:srgbClr val="000000"/>
                </a:solidFill>
                <a:latin typeface="微软雅黑" pitchFamily="34" charset="0"/>
                <a:ea typeface="微软雅黑" pitchFamily="34" charset="-122"/>
                <a:cs typeface="微软雅黑" pitchFamily="34" charset="-120"/>
              </a:rPr>
              <a:t>发达国家向发展中国家转移的是产品的哪一环节(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7_AN.20_1#a8d783bf5.bracket?pid=38e4073bf&amp;color=0,0,0&amp;vpa=6&amp;vtp=1"/>
          <p:cNvSpPr/>
          <p:nvPr/>
        </p:nvSpPr>
        <p:spPr>
          <a:xfrm>
            <a:off x="78994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7_BD.19_2#a8d783bf5.choices?pid=38e4073bf&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586404" algn="l"/>
                <a:tab pos="5134707" algn="l"/>
                <a:tab pos="7695711"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.设计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B.加工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C.营销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.设计+加工</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7_AS.21_1#a8d783bf5?vop=1&amp;pid=38e4073bf&amp;color=0,0,0&amp;vtp=1&amp;bt=1&amp;bbb=1&amp;hb=1"/>
          <p:cNvSpPr/>
          <p:nvPr/>
        </p:nvSpPr>
        <p:spPr>
          <a:xfrm>
            <a:off x="722376" y="1033272"/>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本题考查产品的不同生产环节的附加值。读图可知,产品加工环节的附加值最低,</a:t>
            </a:r>
            <a:r>
              <a:rPr lang="en-US" altLang="zh-CN" sz="2000" b="0" i="0">
                <a:solidFill>
                  <a:srgbClr val="000000"/>
                </a:solidFill>
                <a:latin typeface="微软雅黑" pitchFamily="34" charset="0"/>
                <a:ea typeface="微软雅黑" pitchFamily="34" charset="-122"/>
                <a:cs typeface="微软雅黑" pitchFamily="34" charset="-120"/>
              </a:rPr>
              <a:t>利润最低,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而设计与营销环节附加值高</a:t>
            </a:r>
            <a:r>
              <a:rPr lang="en-US" altLang="zh-CN" sz="2000" b="0" i="0" dirty="0">
                <a:solidFill>
                  <a:srgbClr val="000000"/>
                </a:solidFill>
                <a:latin typeface="微软雅黑" pitchFamily="34" charset="0"/>
                <a:ea typeface="微软雅黑" pitchFamily="34" charset="-122"/>
                <a:cs typeface="微软雅黑" pitchFamily="34" charset="-120"/>
              </a:rPr>
              <a:t>,利润高,所以发达国家向发展中国家转移的是产品的加工环节。B正确。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3#b801a8a0c.fixed?pid=65ef2c9b5&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b801a8a0c.fixed?pid=65ef2c9b5&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000"/>
              </a:lnSpc>
            </a:pPr>
            <a:r>
              <a:rPr lang="en-US" altLang="zh-CN" sz="4000" b="1" i="0" dirty="0">
                <a:solidFill>
                  <a:srgbClr val="FFFFFF"/>
                </a:solidFill>
                <a:latin typeface="SimHei" pitchFamily="34" charset="0"/>
                <a:ea typeface="SimHei" pitchFamily="34" charset="-122"/>
                <a:cs typeface="SimHei" pitchFamily="34" charset="-120"/>
              </a:rPr>
              <a:t>第三节</a:t>
            </a:r>
            <a:r>
              <a:rPr lang="en-US" altLang="zh-CN" sz="4000" b="1" i="0" dirty="0">
                <a:solidFill>
                  <a:srgbClr val="FFFFFF"/>
                </a:solidFill>
                <a:latin typeface="SimSun" pitchFamily="34" charset="0"/>
                <a:ea typeface="SimSun" pitchFamily="34" charset="-122"/>
                <a:cs typeface="SimSun" pitchFamily="34" charset="-120"/>
              </a:rPr>
              <a:t> </a:t>
            </a:r>
            <a:r>
              <a:rPr lang="en-US" altLang="zh-CN" sz="4000" b="1" i="0" dirty="0">
                <a:solidFill>
                  <a:srgbClr val="FFFFFF"/>
                </a:solidFill>
                <a:latin typeface="SimHei" pitchFamily="34" charset="0"/>
                <a:ea typeface="SimHei" pitchFamily="34" charset="-122"/>
                <a:cs typeface="SimHei" pitchFamily="34" charset="-120"/>
              </a:rPr>
              <a:t>国家之间的合作发展——以“一带一路”为例</a:t>
            </a:r>
            <a:endParaRPr lang="en-US" altLang="zh-CN" sz="4000" dirty="0"/>
          </a:p>
        </p:txBody>
      </p:sp>
      <p:pic>
        <p:nvPicPr>
          <p:cNvPr id="4" name="C_3#b801a8a0c.fixed?pid=65ef2c9b5&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801a8a0c.fixed?pid=65ef2c9b5&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64830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M_4_BD.22_1#88a3ad684?pid=b801a8a0c&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［辽宁大连2025高二期中</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楷体" pitchFamily="34" charset="-122"/>
                <a:cs typeface="微软雅黑" pitchFamily="34" charset="-120"/>
              </a:rPr>
              <a:t>贸易互补性指数指用于衡量两国贸易互补程度和贸易关系紧密程度的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指标</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通常用</a:t>
            </a:r>
            <a:r>
              <a:rPr lang="en-US" altLang="zh-CN" sz="2000" b="0" i="0" dirty="0">
                <a:solidFill>
                  <a:srgbClr val="000000"/>
                </a:solidFill>
                <a:latin typeface="Times New Roman" pitchFamily="34" charset="0"/>
                <a:ea typeface="KaiTi" pitchFamily="34" charset="-122"/>
                <a:cs typeface="Times New Roman" pitchFamily="34" charset="-120"/>
              </a:rPr>
              <a:t>TCI</a:t>
            </a:r>
            <a:r>
              <a:rPr lang="en-US" altLang="zh-CN" sz="2000" b="0" i="0" dirty="0">
                <a:solidFill>
                  <a:srgbClr val="000000"/>
                </a:solidFill>
                <a:latin typeface="微软雅黑" pitchFamily="34" charset="0"/>
                <a:ea typeface="楷体" pitchFamily="34" charset="-122"/>
                <a:cs typeface="微软雅黑" pitchFamily="34" charset="-120"/>
              </a:rPr>
              <a:t>表示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a:t>
            </a:r>
            <a:r>
              <a:rPr lang="en-US" altLang="zh-CN" sz="2000" b="0" i="0" dirty="0">
                <a:solidFill>
                  <a:srgbClr val="000000"/>
                </a:solidFill>
                <a:latin typeface="Times New Roman" pitchFamily="34" charset="0"/>
                <a:ea typeface="KaiTi" pitchFamily="34" charset="-122"/>
                <a:cs typeface="Times New Roman" pitchFamily="34" charset="-120"/>
              </a:rPr>
              <a:t>TCI</a:t>
            </a:r>
            <a:r>
              <a:rPr lang="en-US" altLang="zh-CN" sz="2000" b="0" i="0" dirty="0">
                <a:solidFill>
                  <a:srgbClr val="000000"/>
                </a:solidFill>
                <a:latin typeface="微软雅黑" pitchFamily="34" charset="0"/>
                <a:ea typeface="楷体" pitchFamily="34" charset="-122"/>
                <a:cs typeface="微软雅黑" pitchFamily="34" charset="-120"/>
              </a:rPr>
              <a:t>大于</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dirty="0">
                <a:solidFill>
                  <a:srgbClr val="000000"/>
                </a:solidFill>
                <a:latin typeface="微软雅黑" pitchFamily="34" charset="0"/>
                <a:ea typeface="楷体" pitchFamily="34" charset="-122"/>
                <a:cs typeface="微软雅黑" pitchFamily="34" charset="-120"/>
              </a:rPr>
              <a:t>则说明两国之间的商贸交往非常频繁</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关系十分密切</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贸易互补性相当强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反之则说明贸易竞争性强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中国与菲律宾有着悠久的贸易往来历史</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已经形</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成相对稳定的贸易关系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下表为中国和菲律宾两国</a:t>
            </a:r>
            <a:r>
              <a:rPr lang="en-US" altLang="zh-CN" sz="2000" b="0" i="0" dirty="0">
                <a:solidFill>
                  <a:srgbClr val="000000"/>
                </a:solidFill>
                <a:latin typeface="Times New Roman" pitchFamily="34" charset="0"/>
                <a:ea typeface="KaiTi" pitchFamily="34" charset="-122"/>
                <a:cs typeface="Times New Roman" pitchFamily="34" charset="-120"/>
              </a:rPr>
              <a:t>TCI</a:t>
            </a:r>
            <a:r>
              <a:rPr lang="en-US" altLang="zh-CN" sz="2000" b="0" i="0" dirty="0">
                <a:solidFill>
                  <a:srgbClr val="000000"/>
                </a:solidFill>
                <a:latin typeface="微软雅黑" pitchFamily="34" charset="0"/>
                <a:ea typeface="楷体" pitchFamily="34" charset="-122"/>
                <a:cs typeface="微软雅黑" pitchFamily="34" charset="-120"/>
              </a:rPr>
              <a:t>表</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20" name="QM_4_BD.22_2#88a3ad684?colgroup=3,3,3,4,3,4,4,4,3&amp;pid=b801a8a0c&amp;color=0,0,0&amp;vtp=1&amp;bbb=1&amp;hb=1"/>
          <p:cNvGraphicFramePr>
            <a:graphicFrameLocks noGrp="1"/>
          </p:cNvGraphicFramePr>
          <p:nvPr>
            <p:extLst>
              <p:ext uri="{D42A27DB-BD31-4B8C-83A1-F6EECF244321}">
                <p14:modId xmlns:p14="http://schemas.microsoft.com/office/powerpoint/2010/main" val="258447624"/>
              </p:ext>
            </p:extLst>
          </p:nvPr>
        </p:nvGraphicFramePr>
        <p:xfrm>
          <a:off x="722376" y="2864046"/>
          <a:ext cx="10680192" cy="2078038"/>
        </p:xfrm>
        <a:graphic>
          <a:graphicData uri="http://schemas.openxmlformats.org/drawingml/2006/table">
            <a:tbl>
              <a:tblPr/>
              <a:tblGrid>
                <a:gridCol w="1042416">
                  <a:extLst>
                    <a:ext uri="{9D8B030D-6E8A-4147-A177-3AD203B41FA5}">
                      <a16:colId xmlns:a16="http://schemas.microsoft.com/office/drawing/2014/main" val="20000"/>
                    </a:ext>
                  </a:extLst>
                </a:gridCol>
                <a:gridCol w="1033272">
                  <a:extLst>
                    <a:ext uri="{9D8B030D-6E8A-4147-A177-3AD203B41FA5}">
                      <a16:colId xmlns:a16="http://schemas.microsoft.com/office/drawing/2014/main" val="20001"/>
                    </a:ext>
                  </a:extLst>
                </a:gridCol>
                <a:gridCol w="1042416">
                  <a:extLst>
                    <a:ext uri="{9D8B030D-6E8A-4147-A177-3AD203B41FA5}">
                      <a16:colId xmlns:a16="http://schemas.microsoft.com/office/drawing/2014/main" val="20002"/>
                    </a:ext>
                  </a:extLst>
                </a:gridCol>
                <a:gridCol w="1362456">
                  <a:extLst>
                    <a:ext uri="{9D8B030D-6E8A-4147-A177-3AD203B41FA5}">
                      <a16:colId xmlns:a16="http://schemas.microsoft.com/office/drawing/2014/main" val="20003"/>
                    </a:ext>
                  </a:extLst>
                </a:gridCol>
                <a:gridCol w="1042416">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1371600">
                  <a:extLst>
                    <a:ext uri="{9D8B030D-6E8A-4147-A177-3AD203B41FA5}">
                      <a16:colId xmlns:a16="http://schemas.microsoft.com/office/drawing/2014/main" val="20006"/>
                    </a:ext>
                  </a:extLst>
                </a:gridCol>
                <a:gridCol w="1371600">
                  <a:extLst>
                    <a:ext uri="{9D8B030D-6E8A-4147-A177-3AD203B41FA5}">
                      <a16:colId xmlns:a16="http://schemas.microsoft.com/office/drawing/2014/main" val="20007"/>
                    </a:ext>
                  </a:extLst>
                </a:gridCol>
                <a:gridCol w="1042416">
                  <a:extLst>
                    <a:ext uri="{9D8B030D-6E8A-4147-A177-3AD203B41FA5}">
                      <a16:colId xmlns:a16="http://schemas.microsoft.com/office/drawing/2014/main" val="20008"/>
                    </a:ext>
                  </a:extLst>
                </a:gridCol>
              </a:tblGrid>
              <a:tr h="799783">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食品活</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饮料烟</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粗化工产</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矿石燃</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动植物油</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化学品及</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相关产品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机器及运</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输工具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1" i="0">
                          <a:solidFill>
                            <a:srgbClr val="000000"/>
                          </a:solidFill>
                          <a:latin typeface="Times New Roman" pitchFamily="34" charset="0"/>
                          <a:ea typeface="KaiTi" pitchFamily="34" charset="-122"/>
                          <a:cs typeface="Times New Roman" pitchFamily="34" charset="-120"/>
                        </a:rPr>
                        <a:t>杂项成</a:t>
                      </a:r>
                    </a:p>
                    <a:p>
                      <a:pPr marL="0" lvl="0" indent="0"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QC_5_BD.23_1#02c5750c2?pid=88a3ad684&amp;color=0,0,0&amp;vtp=1&amp;bt=1&amp;bbb=1">
            <a:extLst>
              <a:ext uri="{FF2B5EF4-FFF2-40B4-BE49-F238E27FC236}">
                <a16:creationId xmlns:a16="http://schemas.microsoft.com/office/drawing/2014/main" id="{D1B4B10A-37AE-462A-A3C3-C8B7B0879DC0}"/>
              </a:ext>
            </a:extLst>
          </p:cNvPr>
          <p:cNvSpPr/>
          <p:nvPr/>
        </p:nvSpPr>
        <p:spPr>
          <a:xfrm>
            <a:off x="722376" y="507384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中菲合作前景最好的贸易类型是(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4_1#02c5750c2.bracket?pid=88a3ad684&amp;color=0,0,0&amp;vpa=7&amp;vtp=1">
            <a:extLst>
              <a:ext uri="{FF2B5EF4-FFF2-40B4-BE49-F238E27FC236}">
                <a16:creationId xmlns:a16="http://schemas.microsoft.com/office/drawing/2014/main" id="{A1282E15-C895-98CF-C845-26B5CAA8B0E9}"/>
              </a:ext>
            </a:extLst>
          </p:cNvPr>
          <p:cNvSpPr/>
          <p:nvPr/>
        </p:nvSpPr>
        <p:spPr>
          <a:xfrm>
            <a:off x="4689539" y="5073846"/>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5" name="QC_5_BD.23_2#02c5750c2.choices?pid=88a3ad684&amp;color=0,0,0&amp;vtp=1&amp;bbb=1">
            <a:extLst>
              <a:ext uri="{FF2B5EF4-FFF2-40B4-BE49-F238E27FC236}">
                <a16:creationId xmlns:a16="http://schemas.microsoft.com/office/drawing/2014/main" id="{EE040316-F351-244F-2200-710738601AB7}"/>
              </a:ext>
            </a:extLst>
          </p:cNvPr>
          <p:cNvSpPr/>
          <p:nvPr/>
        </p:nvSpPr>
        <p:spPr>
          <a:xfrm>
            <a:off x="722376" y="5531618"/>
            <a:ext cx="10753344" cy="405003"/>
          </a:xfrm>
          <a:prstGeom prst="rect">
            <a:avLst/>
          </a:prstGeom>
          <a:noFill/>
          <a:ln/>
        </p:spPr>
        <p:txBody>
          <a:bodyPr wrap="none" lIns="0" tIns="0" rIns="0" bIns="0" rtlCol="0" anchor="t"/>
          <a:lstStyle/>
          <a:p>
            <a:pPr latinLnBrk="1">
              <a:lnSpc>
                <a:spcPts val="3600"/>
              </a:lnSpc>
              <a:tabLst>
                <a:tab pos="3205529" algn="l"/>
                <a:tab pos="5864957" algn="l"/>
                <a:tab pos="85370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.机器及运输工具</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.饮料</a:t>
            </a:r>
            <a:r>
              <a:rPr lang="en-US" altLang="zh-CN" sz="2000" b="0" i="0">
                <a:solidFill>
                  <a:srgbClr val="000000"/>
                </a:solidFill>
                <a:latin typeface="微软雅黑" pitchFamily="34" charset="0"/>
                <a:ea typeface="微软雅黑" pitchFamily="34" charset="-122"/>
                <a:cs typeface="微软雅黑" pitchFamily="34" charset="-120"/>
              </a:rPr>
              <a:t>、烟草</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C.动植物油脂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.杂项成品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5_1#02c5750c2?vop=1&amp;pid=88a3ad68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本题考查国际贸易。根据材料，TCI大于1，说明两国之间的商贸交往非常频繁</a:t>
            </a:r>
            <a:r>
              <a:rPr lang="en-US" altLang="zh-CN" sz="2000" b="0" i="0">
                <a:solidFill>
                  <a:srgbClr val="000000"/>
                </a:solidFill>
                <a:latin typeface="微软雅黑" pitchFamily="34" charset="0"/>
                <a:ea typeface="微软雅黑" pitchFamily="34" charset="-122"/>
                <a:cs typeface="微软雅黑" pitchFamily="34" charset="-120"/>
              </a:rPr>
              <a:t>，关系十分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密切</a:t>
            </a:r>
            <a:r>
              <a:rPr lang="en-US" altLang="zh-CN" sz="2000" b="0" i="0" dirty="0">
                <a:solidFill>
                  <a:srgbClr val="000000"/>
                </a:solidFill>
                <a:latin typeface="微软雅黑" pitchFamily="34" charset="0"/>
                <a:ea typeface="微软雅黑" pitchFamily="34" charset="-122"/>
                <a:cs typeface="微软雅黑" pitchFamily="34" charset="-120"/>
              </a:rPr>
              <a:t>，贸易互补性相当强。在给出的选项中，机器及运输工具的TCI在2018—2020年均大于</a:t>
            </a:r>
            <a:r>
              <a:rPr lang="en-US" altLang="zh-CN" sz="2000" b="0" i="0">
                <a:solidFill>
                  <a:srgbClr val="000000"/>
                </a:solidFill>
                <a:latin typeface="微软雅黑" pitchFamily="34" charset="0"/>
                <a:ea typeface="微软雅黑" pitchFamily="34" charset="-122"/>
                <a:cs typeface="微软雅黑" pitchFamily="34" charset="-120"/>
              </a:rPr>
              <a:t>1且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数值相对较高</a:t>
            </a:r>
            <a:r>
              <a:rPr lang="en-US" altLang="zh-CN" sz="2000" b="0" i="0" dirty="0">
                <a:solidFill>
                  <a:srgbClr val="000000"/>
                </a:solidFill>
                <a:latin typeface="微软雅黑" pitchFamily="34" charset="0"/>
                <a:ea typeface="微软雅黑" pitchFamily="34" charset="-122"/>
                <a:cs typeface="微软雅黑" pitchFamily="34" charset="-120"/>
              </a:rPr>
              <a:t>，说明在该贸易类型上，中国与菲律宾商贸交往频繁，贸易互补性强</a:t>
            </a:r>
            <a:r>
              <a:rPr lang="en-US" altLang="zh-CN" sz="2000" b="0" i="0">
                <a:solidFill>
                  <a:srgbClr val="000000"/>
                </a:solidFill>
                <a:latin typeface="微软雅黑" pitchFamily="34" charset="0"/>
                <a:ea typeface="微软雅黑" pitchFamily="34" charset="-122"/>
                <a:cs typeface="微软雅黑" pitchFamily="34" charset="-120"/>
              </a:rPr>
              <a:t>，合作前景最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好</a:t>
            </a:r>
            <a:r>
              <a:rPr lang="en-US" altLang="zh-CN" sz="2000" b="0" i="0" dirty="0">
                <a:solidFill>
                  <a:srgbClr val="000000"/>
                </a:solidFill>
                <a:latin typeface="微软雅黑" pitchFamily="34" charset="0"/>
                <a:ea typeface="微软雅黑" pitchFamily="34" charset="-122"/>
                <a:cs typeface="微软雅黑" pitchFamily="34" charset="-120"/>
              </a:rPr>
              <a:t>，A正确；而饮料、烟草，动植物油脂的TCI远小于1，贸易互补性较弱，B、C错误</a:t>
            </a:r>
            <a:r>
              <a:rPr lang="en-US" altLang="zh-CN" sz="2000" b="0" i="0">
                <a:solidFill>
                  <a:srgbClr val="000000"/>
                </a:solidFill>
                <a:latin typeface="微软雅黑" pitchFamily="34" charset="0"/>
                <a:ea typeface="微软雅黑" pitchFamily="34" charset="-122"/>
                <a:cs typeface="微软雅黑" pitchFamily="34" charset="-120"/>
              </a:rPr>
              <a:t>；杂项成品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TCI</a:t>
            </a:r>
            <a:r>
              <a:rPr lang="en-US" altLang="zh-CN" sz="2000" b="0" i="0" dirty="0">
                <a:solidFill>
                  <a:srgbClr val="000000"/>
                </a:solidFill>
                <a:latin typeface="微软雅黑" pitchFamily="34" charset="0"/>
                <a:ea typeface="微软雅黑" pitchFamily="34" charset="-122"/>
                <a:cs typeface="微软雅黑" pitchFamily="34" charset="-120"/>
              </a:rPr>
              <a:t>略大于1，但呈逐年下降趋势，前景较差，D错误。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3931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26_1#a63d4c534?pid=88a3ad68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未来中菲要扩大贸易合作应该(</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a63d4c534.bracket?pid=88a3ad684&amp;color=0,0,0&amp;vpa=8&amp;vtp=1"/>
          <p:cNvSpPr/>
          <p:nvPr/>
        </p:nvSpPr>
        <p:spPr>
          <a:xfrm>
            <a:off x="443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6_2#a63d4c534.choices?pid=88a3ad68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A.优化贸易结构</a:t>
            </a:r>
            <a:r>
              <a:rPr lang="en-US" altLang="zh-CN" sz="2000" b="0" i="0">
                <a:solidFill>
                  <a:srgbClr val="000000"/>
                </a:solidFill>
                <a:latin typeface="微软雅黑" pitchFamily="34" charset="0"/>
                <a:ea typeface="微软雅黑" pitchFamily="34" charset="-122"/>
                <a:cs typeface="微软雅黑" pitchFamily="34" charset="-120"/>
              </a:rPr>
              <a:t>，促进多元化发展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.扩大前景最好产品的贸易</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.加强双边合作</a:t>
            </a:r>
            <a:r>
              <a:rPr lang="en-US" altLang="zh-CN" sz="2000" b="0" i="0">
                <a:solidFill>
                  <a:srgbClr val="000000"/>
                </a:solidFill>
                <a:latin typeface="微软雅黑" pitchFamily="34" charset="0"/>
                <a:ea typeface="微软雅黑" pitchFamily="34" charset="-122"/>
                <a:cs typeface="微软雅黑" pitchFamily="34" charset="-120"/>
              </a:rPr>
              <a:t>，降低贸易互补性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.扩大低附加值产品的贸易</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28_1#a63d4c534?vop=1&amp;pid=88a3ad684&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本题考查扩大贸易合作的措施。优化贸易结构，促进多元化发展</a:t>
            </a:r>
            <a:r>
              <a:rPr lang="en-US" altLang="zh-CN" sz="2000" b="0" i="0">
                <a:solidFill>
                  <a:srgbClr val="000000"/>
                </a:solidFill>
                <a:latin typeface="微软雅黑" pitchFamily="34" charset="0"/>
                <a:ea typeface="微软雅黑" pitchFamily="34" charset="-122"/>
                <a:cs typeface="微软雅黑" pitchFamily="34" charset="-120"/>
              </a:rPr>
              <a:t>，可以降低对单一产品或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贸易类型的依赖</a:t>
            </a:r>
            <a:r>
              <a:rPr lang="en-US" altLang="zh-CN" sz="2000" b="0" i="0" dirty="0">
                <a:solidFill>
                  <a:srgbClr val="000000"/>
                </a:solidFill>
                <a:latin typeface="微软雅黑" pitchFamily="34" charset="0"/>
                <a:ea typeface="微软雅黑" pitchFamily="34" charset="-122"/>
                <a:cs typeface="微软雅黑" pitchFamily="34" charset="-120"/>
              </a:rPr>
              <a:t>，挖掘更多贸易潜力，有利于扩大中菲贸易合作，A正确</a:t>
            </a:r>
            <a:r>
              <a:rPr lang="en-US" altLang="zh-CN" sz="2000" b="0" i="0">
                <a:solidFill>
                  <a:srgbClr val="000000"/>
                </a:solidFill>
                <a:latin typeface="微软雅黑" pitchFamily="34" charset="0"/>
                <a:ea typeface="微软雅黑" pitchFamily="34" charset="-122"/>
                <a:cs typeface="微软雅黑" pitchFamily="34" charset="-120"/>
              </a:rPr>
              <a:t>；仅扩大前景最好产品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的贸易</a:t>
            </a:r>
            <a:r>
              <a:rPr lang="en-US" altLang="zh-CN" sz="2000" b="0" i="0" dirty="0">
                <a:solidFill>
                  <a:srgbClr val="000000"/>
                </a:solidFill>
                <a:latin typeface="微软雅黑" pitchFamily="34" charset="0"/>
                <a:ea typeface="微软雅黑" pitchFamily="34" charset="-122"/>
                <a:cs typeface="微软雅黑" pitchFamily="34" charset="-120"/>
              </a:rPr>
              <a:t>，贸易种类单一，不利于应对市场风险和挖掘更多贸易机会，B错误</a:t>
            </a:r>
            <a:r>
              <a:rPr lang="en-US" altLang="zh-CN" sz="2000" b="0" i="0">
                <a:solidFill>
                  <a:srgbClr val="000000"/>
                </a:solidFill>
                <a:latin typeface="微软雅黑" pitchFamily="34" charset="0"/>
                <a:ea typeface="微软雅黑" pitchFamily="34" charset="-122"/>
                <a:cs typeface="微软雅黑" pitchFamily="34" charset="-120"/>
              </a:rPr>
              <a:t>。中菲加强双边合作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应是提高贸易互补性</a:t>
            </a:r>
            <a:r>
              <a:rPr lang="en-US" altLang="zh-CN" sz="2000" b="0" i="0" dirty="0">
                <a:solidFill>
                  <a:srgbClr val="000000"/>
                </a:solidFill>
                <a:latin typeface="微软雅黑" pitchFamily="34" charset="0"/>
                <a:ea typeface="微软雅黑" pitchFamily="34" charset="-122"/>
                <a:cs typeface="微软雅黑" pitchFamily="34" charset="-120"/>
              </a:rPr>
              <a:t>，而不是降低，C错误</a:t>
            </a:r>
            <a:r>
              <a:rPr lang="en-US" altLang="zh-CN" sz="2000" b="0" i="0">
                <a:solidFill>
                  <a:srgbClr val="000000"/>
                </a:solidFill>
                <a:latin typeface="微软雅黑" pitchFamily="34" charset="0"/>
                <a:ea typeface="微软雅黑" pitchFamily="34" charset="-122"/>
                <a:cs typeface="微软雅黑" pitchFamily="34" charset="-120"/>
              </a:rPr>
              <a:t>；扩大低附加值产品贸易不利于提升贸易的效益和质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dirty="0">
                <a:solidFill>
                  <a:srgbClr val="000000"/>
                </a:solidFill>
                <a:latin typeface="微软雅黑" pitchFamily="34" charset="0"/>
                <a:ea typeface="微软雅黑" pitchFamily="34" charset="-122"/>
                <a:cs typeface="微软雅黑" pitchFamily="34" charset="-120"/>
              </a:rPr>
              <a:t>，也不符合经济发展和贸易升级的趋势，不能有效扩大中菲贸易合作，D错误。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92365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83254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4_BD.29_1#07b213800?pid=b801a8a0c&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［广东清远八校联盟2025高二联考］</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10</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18</a:t>
            </a:r>
            <a:r>
              <a:rPr lang="en-US" altLang="zh-CN" sz="2000" b="0" i="0" dirty="0">
                <a:solidFill>
                  <a:srgbClr val="000000"/>
                </a:solidFill>
                <a:latin typeface="微软雅黑" pitchFamily="34" charset="0"/>
                <a:ea typeface="楷体" pitchFamily="34" charset="-122"/>
                <a:cs typeface="微软雅黑" pitchFamily="34" charset="-120"/>
              </a:rPr>
              <a:t>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第三届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国际合作高峰论坛在北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京开幕</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经济全球化背景下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越来越多的中国企业响应国家共建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倡议</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到国外投资设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我国某小家电用品企业已在全球</a:t>
            </a:r>
            <a:r>
              <a:rPr lang="en-US" altLang="zh-CN" sz="2000" b="0" i="0" dirty="0">
                <a:solidFill>
                  <a:srgbClr val="000000"/>
                </a:solidFill>
                <a:latin typeface="Times New Roman" pitchFamily="34" charset="0"/>
                <a:ea typeface="KaiTi" pitchFamily="34" charset="-122"/>
                <a:cs typeface="Times New Roman" pitchFamily="34" charset="-120"/>
              </a:rPr>
              <a:t>70</a:t>
            </a:r>
            <a:r>
              <a:rPr lang="en-US" altLang="zh-CN" sz="2000" b="0" i="0" dirty="0">
                <a:solidFill>
                  <a:srgbClr val="000000"/>
                </a:solidFill>
                <a:latin typeface="微软雅黑" pitchFamily="34" charset="0"/>
                <a:ea typeface="楷体" pitchFamily="34" charset="-122"/>
                <a:cs typeface="微软雅黑" pitchFamily="34" charset="-120"/>
              </a:rPr>
              <a:t>多个国家和地区培育市场并出口自主品牌产品</a:t>
            </a:r>
            <a:r>
              <a:rPr lang="en-US" altLang="zh-CN" sz="2000" b="0" i="0" dirty="0">
                <a:solidFill>
                  <a:srgbClr val="000000"/>
                </a:solidFill>
                <a:latin typeface="Times New Roman" pitchFamily="34" charset="0"/>
                <a:ea typeface="KaiTi" pitchFamily="34" charset="-122"/>
                <a:cs typeface="Times New Roman" pitchFamily="34" charset="-120"/>
              </a:rPr>
              <a:t>。2020</a:t>
            </a:r>
            <a:r>
              <a:rPr lang="en-US" altLang="zh-CN" sz="2000" b="0" i="0">
                <a:solidFill>
                  <a:srgbClr val="000000"/>
                </a:solidFill>
                <a:latin typeface="微软雅黑" pitchFamily="34" charset="0"/>
                <a:ea typeface="楷体" pitchFamily="34" charset="-122"/>
                <a:cs typeface="微软雅黑" pitchFamily="34" charset="-120"/>
              </a:rPr>
              <a:t>年</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该企业在非洲埃塞俄比亚与当地</a:t>
            </a:r>
            <a:r>
              <a:rPr lang="en-US" altLang="zh-CN" sz="2000" b="0" i="0" dirty="0">
                <a:solidFill>
                  <a:srgbClr val="000000"/>
                </a:solidFill>
                <a:latin typeface="Times New Roman" pitchFamily="34" charset="0"/>
                <a:ea typeface="KaiTi" pitchFamily="34" charset="-122"/>
                <a:cs typeface="Times New Roman" pitchFamily="34" charset="-120"/>
              </a:rPr>
              <a:t>N</a:t>
            </a:r>
            <a:r>
              <a:rPr lang="en-US" altLang="zh-CN" sz="2000" b="0" i="0" dirty="0">
                <a:solidFill>
                  <a:srgbClr val="000000"/>
                </a:solidFill>
                <a:latin typeface="微软雅黑" pitchFamily="34" charset="0"/>
                <a:ea typeface="楷体" pitchFamily="34" charset="-122"/>
                <a:cs typeface="微软雅黑" pitchFamily="34" charset="-120"/>
              </a:rPr>
              <a:t>公司合作成立了海外工厂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销地产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模式</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在主要销售市场</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投资建厂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就地生产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谋求更大的市场竞争力</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
        <p:nvSpPr>
          <p:cNvPr id="3" name="QC_5_BD.30_1#f056b375a?pid=07b213800&amp;color=0,0,0&amp;vtp=1&amp;bbb=1"/>
          <p:cNvSpPr/>
          <p:nvPr/>
        </p:nvSpPr>
        <p:spPr>
          <a:xfrm>
            <a:off x="722376" y="324085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3.与独资建设相比，该企业选择与N</a:t>
            </a:r>
            <a:r>
              <a:rPr lang="en-US" altLang="zh-CN" sz="2000" b="0" i="0">
                <a:solidFill>
                  <a:srgbClr val="000000"/>
                </a:solidFill>
                <a:latin typeface="微软雅黑" pitchFamily="34" charset="0"/>
                <a:ea typeface="微软雅黑" pitchFamily="34" charset="-122"/>
                <a:cs typeface="微软雅黑" pitchFamily="34" charset="-120"/>
              </a:rPr>
              <a:t>公司合作办厂的主要目的是(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1_1#f056b375a.bracket?pid=07b213800&amp;color=0,0,0&amp;vpa=9&amp;vtp=1"/>
          <p:cNvSpPr/>
          <p:nvPr/>
        </p:nvSpPr>
        <p:spPr>
          <a:xfrm>
            <a:off x="7943914" y="324085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30_2#f056b375a.choices?pid=07b213800&amp;color=0,0,0&amp;vtp=1&amp;bbb=1"/>
          <p:cNvSpPr/>
          <p:nvPr/>
        </p:nvSpPr>
        <p:spPr>
          <a:xfrm>
            <a:off x="722376" y="36980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.提高产品质量</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B.加大研发投入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C.节约建设投资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.提高管理水平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32_1#f056b375a?vop=1&amp;pid=07b21380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本题考查影响“一带一路”背景下国际合作的因素。与独资建设相比</a:t>
            </a:r>
            <a:r>
              <a:rPr lang="en-US" altLang="zh-CN" sz="2000" b="0" i="0">
                <a:solidFill>
                  <a:srgbClr val="000000"/>
                </a:solidFill>
                <a:latin typeface="微软雅黑" pitchFamily="34" charset="0"/>
                <a:ea typeface="微软雅黑" pitchFamily="34" charset="-122"/>
                <a:cs typeface="微软雅黑" pitchFamily="34" charset="-120"/>
              </a:rPr>
              <a:t>，该企业通过与当地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公司合作的方式</a:t>
            </a:r>
            <a:r>
              <a:rPr lang="en-US" altLang="zh-CN" sz="2000" b="0" i="0" dirty="0">
                <a:solidFill>
                  <a:srgbClr val="000000"/>
                </a:solidFill>
                <a:latin typeface="微软雅黑" pitchFamily="34" charset="0"/>
                <a:ea typeface="微软雅黑" pitchFamily="34" charset="-122"/>
                <a:cs typeface="微软雅黑" pitchFamily="34" charset="-120"/>
              </a:rPr>
              <a:t>，可以节约前期建设投资成本，从而降低生产成本，C正确</a:t>
            </a:r>
            <a:r>
              <a:rPr lang="en-US" altLang="zh-CN" sz="2000" b="0" i="0">
                <a:solidFill>
                  <a:srgbClr val="000000"/>
                </a:solidFill>
                <a:latin typeface="微软雅黑" pitchFamily="34" charset="0"/>
                <a:ea typeface="微软雅黑" pitchFamily="34" charset="-122"/>
                <a:cs typeface="微软雅黑" pitchFamily="34" charset="-120"/>
              </a:rPr>
              <a:t>；我国企业技术水平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较高</a:t>
            </a:r>
            <a:r>
              <a:rPr lang="en-US" altLang="zh-CN" sz="2000" b="0" i="0" dirty="0">
                <a:solidFill>
                  <a:srgbClr val="000000"/>
                </a:solidFill>
                <a:latin typeface="微软雅黑" pitchFamily="34" charset="0"/>
                <a:ea typeface="微软雅黑" pitchFamily="34" charset="-122"/>
                <a:cs typeface="微软雅黑" pitchFamily="34" charset="-120"/>
              </a:rPr>
              <a:t>，与当地公司合作的主要目的并不是提高产品质量，A错误</a:t>
            </a:r>
            <a:r>
              <a:rPr lang="en-US" altLang="zh-CN" sz="2000" b="0" i="0">
                <a:solidFill>
                  <a:srgbClr val="000000"/>
                </a:solidFill>
                <a:latin typeface="微软雅黑" pitchFamily="34" charset="0"/>
                <a:ea typeface="微软雅黑" pitchFamily="34" charset="-122"/>
                <a:cs typeface="微软雅黑" pitchFamily="34" charset="-120"/>
              </a:rPr>
              <a:t>；合作办厂可利用当地公司研发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基础</a:t>
            </a:r>
            <a:r>
              <a:rPr lang="en-US" altLang="zh-CN" sz="2000" b="0" i="0" dirty="0">
                <a:solidFill>
                  <a:srgbClr val="000000"/>
                </a:solidFill>
                <a:latin typeface="微软雅黑" pitchFamily="34" charset="0"/>
                <a:ea typeface="微软雅黑" pitchFamily="34" charset="-122"/>
                <a:cs typeface="微软雅黑" pitchFamily="34" charset="-120"/>
              </a:rPr>
              <a:t>，并不会加大研发投入，B错误；当地公司管理水平较我国低</a:t>
            </a:r>
            <a:r>
              <a:rPr lang="en-US" altLang="zh-CN" sz="2000" b="0" i="0">
                <a:solidFill>
                  <a:srgbClr val="000000"/>
                </a:solidFill>
                <a:latin typeface="微软雅黑" pitchFamily="34" charset="0"/>
                <a:ea typeface="微软雅黑" pitchFamily="34" charset="-122"/>
                <a:cs typeface="微软雅黑" pitchFamily="34" charset="-120"/>
              </a:rPr>
              <a:t>，提高管理水平并不是与当地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公司合作的主要目的</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0320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3_1#f9638136b?pid=07b213800&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4.与产品出口贸易相比，“销地产”</a:t>
            </a:r>
            <a:r>
              <a:rPr lang="en-US" altLang="zh-CN" sz="2000" b="0" i="0">
                <a:solidFill>
                  <a:srgbClr val="000000"/>
                </a:solidFill>
                <a:latin typeface="微软雅黑" pitchFamily="34" charset="0"/>
                <a:ea typeface="微软雅黑" pitchFamily="34" charset="-122"/>
                <a:cs typeface="微软雅黑" pitchFamily="34" charset="-120"/>
              </a:rPr>
              <a:t>模式的主要优势有(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4_1#f9638136b.bracket?pid=07b213800&amp;color=0,0,0&amp;vpa=10&amp;vtp=1"/>
          <p:cNvSpPr/>
          <p:nvPr/>
        </p:nvSpPr>
        <p:spPr>
          <a:xfrm>
            <a:off x="6975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3_2#f9638136b?pid=07b213800&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5991957" algn="l"/>
              </a:tabLst>
            </a:pPr>
            <a:r>
              <a:rPr lang="en-US" altLang="zh-CN" sz="2000" b="0" i="0" dirty="0">
                <a:solidFill>
                  <a:srgbClr val="000000"/>
                </a:solidFill>
                <a:latin typeface="微软雅黑" pitchFamily="34" charset="0"/>
                <a:ea typeface="微软雅黑" pitchFamily="34" charset="-122"/>
                <a:cs typeface="微软雅黑" pitchFamily="34" charset="-120"/>
              </a:rPr>
              <a:t>①降低原料运输费用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②及时获取市场信息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避开贸易壁垒</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④扩大市场范围</a:t>
            </a:r>
            <a:endParaRPr lang="en-US" altLang="zh-CN" sz="2000" dirty="0"/>
          </a:p>
        </p:txBody>
      </p:sp>
      <p:sp>
        <p:nvSpPr>
          <p:cNvPr id="5" name="QC_5_BD.33_3#f9638136b.choices?pid=07b213800&amp;color=0,0,0&amp;vtp=1&amp;bbb=1"/>
          <p:cNvSpPr/>
          <p:nvPr/>
        </p:nvSpPr>
        <p:spPr>
          <a:xfrm>
            <a:off x="722376" y="18881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AS.35_1#f9638136b?vop=1&amp;pid=07b213800&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本题考查经济全球化与国际合作的优势。根据材料信息可知，“销地产</a:t>
            </a:r>
            <a:r>
              <a:rPr lang="en-US" altLang="zh-CN" sz="2000" b="0" i="0">
                <a:solidFill>
                  <a:srgbClr val="000000"/>
                </a:solidFill>
                <a:latin typeface="微软雅黑" pitchFamily="34" charset="0"/>
                <a:ea typeface="微软雅黑" pitchFamily="34" charset="-122"/>
                <a:cs typeface="微软雅黑" pitchFamily="34" charset="-120"/>
              </a:rPr>
              <a:t>”模式是指在主要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销售市场投资建厂</a:t>
            </a:r>
            <a:r>
              <a:rPr lang="en-US" altLang="zh-CN" sz="2000" b="0" i="0" dirty="0">
                <a:solidFill>
                  <a:srgbClr val="000000"/>
                </a:solidFill>
                <a:latin typeface="微软雅黑" pitchFamily="34" charset="0"/>
                <a:ea typeface="微软雅黑" pitchFamily="34" charset="-122"/>
                <a:cs typeface="微软雅黑" pitchFamily="34" charset="-120"/>
              </a:rPr>
              <a:t>，就地生产，“销地产”模式与产品出口贸易相比</a:t>
            </a:r>
            <a:r>
              <a:rPr lang="en-US" altLang="zh-CN" sz="2000" b="0" i="0">
                <a:solidFill>
                  <a:srgbClr val="000000"/>
                </a:solidFill>
                <a:latin typeface="微软雅黑" pitchFamily="34" charset="0"/>
                <a:ea typeface="微软雅黑" pitchFamily="34" charset="-122"/>
                <a:cs typeface="微软雅黑" pitchFamily="34" charset="-120"/>
              </a:rPr>
              <a:t>，并不会降低当地原料运输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费用</a:t>
            </a:r>
            <a:r>
              <a:rPr lang="en-US" altLang="zh-CN" sz="2000" b="0" i="0" dirty="0">
                <a:solidFill>
                  <a:srgbClr val="000000"/>
                </a:solidFill>
                <a:latin typeface="微软雅黑" pitchFamily="34" charset="0"/>
                <a:ea typeface="微软雅黑" pitchFamily="34" charset="-122"/>
                <a:cs typeface="微软雅黑" pitchFamily="34" charset="-120"/>
              </a:rPr>
              <a:t>，而且出口贸易更可能扩大市场范围，①④错误；因“销地产”模式是在当地生产</a:t>
            </a:r>
            <a:r>
              <a:rPr lang="en-US" altLang="zh-CN" sz="2000" b="0" i="0">
                <a:solidFill>
                  <a:srgbClr val="000000"/>
                </a:solidFill>
                <a:latin typeface="微软雅黑" pitchFamily="34" charset="0"/>
                <a:ea typeface="微软雅黑" pitchFamily="34" charset="-122"/>
                <a:cs typeface="微软雅黑" pitchFamily="34" charset="-120"/>
              </a:rPr>
              <a:t>，可以及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时获取市场信息并且避开贸易壁垒</a:t>
            </a:r>
            <a:r>
              <a:rPr lang="en-US" altLang="zh-CN" sz="2000" b="0" i="0" dirty="0">
                <a:solidFill>
                  <a:srgbClr val="000000"/>
                </a:solidFill>
                <a:latin typeface="微软雅黑" pitchFamily="34" charset="0"/>
                <a:ea typeface="微软雅黑" pitchFamily="34" charset="-122"/>
                <a:cs typeface="微软雅黑" pitchFamily="34" charset="-120"/>
              </a:rPr>
              <a:t>，将产品与市场直接联系，生产与供应更加高效，②③</a:t>
            </a:r>
            <a:r>
              <a:rPr lang="en-US" altLang="zh-CN" sz="2000" b="0" i="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pic>
        <p:nvPicPr>
          <p:cNvPr id="2" name="QM_4_BD.36_1#6f5a7bcbd?pid=b801a8a0c&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08172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6_1#6f5a7bcbd?pid=b801a8a0c&amp;color=0,0,0&amp;vtp=1&amp;bt=1&amp;bbb=1&amp;hb=1"/>
          <p:cNvSpPr/>
          <p:nvPr/>
        </p:nvSpPr>
        <p:spPr>
          <a:xfrm>
            <a:off x="722377" y="972000"/>
            <a:ext cx="10749631" cy="26719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江苏南京外国语学校2025三模］</a:t>
            </a:r>
            <a:r>
              <a:rPr lang="en-US" altLang="zh-CN" sz="2000" b="0" i="0" dirty="0">
                <a:solidFill>
                  <a:srgbClr val="000000"/>
                </a:solidFill>
                <a:latin typeface="微软雅黑" pitchFamily="34" charset="0"/>
                <a:ea typeface="楷体" pitchFamily="34" charset="-122"/>
                <a:cs typeface="微软雅黑" pitchFamily="34" charset="-120"/>
              </a:rPr>
              <a:t>半导体集成电路产业链中</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设备制造和材料制造是知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识密集度和垄断程度最高的环节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器件制造是资金和技能密集型的环节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下面两幅图为</a:t>
            </a:r>
            <a:r>
              <a:rPr lang="en-US" altLang="zh-CN" sz="2000" b="0" i="0">
                <a:solidFill>
                  <a:srgbClr val="000000"/>
                </a:solidFill>
                <a:latin typeface="Times New Roman" pitchFamily="34" charset="0"/>
                <a:ea typeface="KaiTi" pitchFamily="34" charset="-122"/>
                <a:cs typeface="Times New Roman" pitchFamily="34" charset="-120"/>
              </a:rPr>
              <a:t>2001—</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2005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图中黑点状</a:t>
            </a:r>
            <a:r>
              <a:rPr lang="en-US" altLang="zh-CN" sz="2000" b="0" i="0" dirty="0">
                <a:solidFill>
                  <a:srgbClr val="000000"/>
                </a:solidFill>
                <a:latin typeface="Times New Roman" pitchFamily="34" charset="0"/>
                <a:ea typeface="KaiTi" pitchFamily="34" charset="-122"/>
                <a:cs typeface="Times New Roman" pitchFamily="34" charset="-120"/>
              </a:rPr>
              <a:t>）、2018—2022</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图中圆圈</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全球半导体设备制造</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和器件制造</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主要节点示意图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纵轴数值大于</a:t>
            </a:r>
            <a:r>
              <a:rPr lang="en-US" altLang="zh-CN" sz="2000" b="0" i="0" dirty="0">
                <a:solidFill>
                  <a:srgbClr val="000000"/>
                </a:solidFill>
                <a:latin typeface="Times New Roman" pitchFamily="34" charset="0"/>
                <a:ea typeface="KaiTi" pitchFamily="34" charset="-122"/>
                <a:cs typeface="Times New Roman" pitchFamily="34" charset="-120"/>
              </a:rPr>
              <a:t>0，</a:t>
            </a:r>
            <a:r>
              <a:rPr lang="en-US" altLang="zh-CN" sz="2000" b="0" i="0" dirty="0">
                <a:solidFill>
                  <a:srgbClr val="000000"/>
                </a:solidFill>
                <a:latin typeface="微软雅黑" pitchFamily="34" charset="0"/>
                <a:ea typeface="楷体" pitchFamily="34" charset="-122"/>
                <a:cs typeface="微软雅黑" pitchFamily="34" charset="-120"/>
              </a:rPr>
              <a:t>表示出口规模大于进口规模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数值小于</a:t>
            </a:r>
            <a:r>
              <a:rPr lang="en-US" altLang="zh-CN" sz="2000" b="0" i="0" dirty="0">
                <a:solidFill>
                  <a:srgbClr val="000000"/>
                </a:solidFill>
                <a:latin typeface="Times New Roman" pitchFamily="34" charset="0"/>
                <a:ea typeface="KaiTi" pitchFamily="34" charset="-122"/>
                <a:cs typeface="Times New Roman" pitchFamily="34" charset="-120"/>
              </a:rPr>
              <a:t>0</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表示出口</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规模小于进口规模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横轴综合中心性值表示该节点在该环节的影响力</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最大值为</a:t>
            </a:r>
            <a:r>
              <a:rPr lang="en-US" altLang="zh-CN" sz="2000" b="0" i="0" dirty="0">
                <a:solidFill>
                  <a:srgbClr val="000000"/>
                </a:solidFill>
                <a:latin typeface="Times New Roman" pitchFamily="34" charset="0"/>
                <a:ea typeface="KaiTi" pitchFamily="34" charset="-122"/>
                <a:cs typeface="Times New Roman" pitchFamily="34" charset="-120"/>
              </a:rPr>
              <a:t>1</a:t>
            </a:r>
            <a:r>
              <a:rPr lang="en-US" altLang="zh-CN" sz="2000" b="0" i="0">
                <a:solidFill>
                  <a:srgbClr val="000000"/>
                </a:solidFill>
                <a:latin typeface="Times New Roman" pitchFamily="34" charset="0"/>
                <a:ea typeface="KaiTi" pitchFamily="34" charset="-122"/>
                <a:cs typeface="Times New Roman" pitchFamily="34" charset="-120"/>
              </a:rPr>
              <a:t>。据此完成下</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1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pic>
        <p:nvPicPr>
          <p:cNvPr id="2" name="QM_4_BD.36_3#6f5a7bcbd?iti=3&amp;htil=1&amp;pid=b801a8a0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90472" y="1072584"/>
            <a:ext cx="3840480" cy="35112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QM_4_BD.36_4#6f5a7bcbd?iti=4&amp;htil=1&amp;pid=b801a8a0c&amp;color=0,0,0&amp;tib=255,255,255&amp;vtp=1&amp;bt=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446520" y="972000"/>
            <a:ext cx="4672584" cy="3611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4_BD.36_5#6f5a7bcbd?iti=3&amp;htil=1&amp;pid=b801a8a0c&amp;color=0,0,0&amp;vtp=1"/>
          <p:cNvSpPr/>
          <p:nvPr/>
        </p:nvSpPr>
        <p:spPr>
          <a:xfrm>
            <a:off x="3325781" y="4710880"/>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5" name="QM_4_BD.36_6#6f5a7bcbd?iti=4&amp;htil=1&amp;pid=b801a8a0c&amp;color=0,0,0&amp;vtp=1"/>
          <p:cNvSpPr/>
          <p:nvPr/>
        </p:nvSpPr>
        <p:spPr>
          <a:xfrm>
            <a:off x="8690737" y="4710880"/>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15386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C_5_BD.37_1#fa90ded62?pid=6f5a7bcb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5.进入21世纪以来，</a:t>
            </a:r>
            <a:r>
              <a:rPr lang="en-US" altLang="zh-CN" sz="2000" b="0" i="0">
                <a:solidFill>
                  <a:srgbClr val="000000"/>
                </a:solidFill>
                <a:latin typeface="微软雅黑" pitchFamily="34" charset="0"/>
                <a:ea typeface="微软雅黑" pitchFamily="34" charset="-122"/>
                <a:cs typeface="微软雅黑" pitchFamily="34" charset="-120"/>
              </a:rPr>
              <a:t>全球半导体设备制造产业贸易的变化特征是(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8_1#fa90ded62.bracket?pid=6f5a7bcbd&amp;color=0,0,0&amp;vpa=11&amp;vtp=1"/>
          <p:cNvSpPr/>
          <p:nvPr/>
        </p:nvSpPr>
        <p:spPr>
          <a:xfrm>
            <a:off x="802328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7_2#fa90ded62.choices?pid=6f5a7bcbd&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.贸易中心呈现向西移动趋势</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.中国出口规模大于进口规模</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C.美国的地位有所下降</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.亚太地区的影响力不断增强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5_BD.1_1#5d1e840d6?pid=3aa130e7a&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［广东华南师范大学附中2025高二月考］</a:t>
            </a:r>
            <a:r>
              <a:rPr lang="en-US" altLang="zh-CN" sz="2000" b="0" i="0" dirty="0">
                <a:solidFill>
                  <a:srgbClr val="000000"/>
                </a:solidFill>
                <a:latin typeface="微软雅黑" pitchFamily="34" charset="0"/>
                <a:ea typeface="楷体" pitchFamily="34" charset="-122"/>
                <a:cs typeface="微软雅黑" pitchFamily="34" charset="-120"/>
              </a:rPr>
              <a:t>中国与塞拉利昂长期保持密切合作</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塞拉利昂经济以农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业和矿业为主</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已成为与中国共建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一带一路</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的典范</a:t>
            </a:r>
            <a:r>
              <a:rPr lang="en-US" altLang="zh-CN" sz="2000" b="0" i="0" dirty="0">
                <a:solidFill>
                  <a:srgbClr val="000000"/>
                </a:solidFill>
                <a:latin typeface="Times New Roman" pitchFamily="34" charset="0"/>
                <a:ea typeface="KaiTi" pitchFamily="34" charset="-122"/>
                <a:cs typeface="Times New Roman" pitchFamily="34" charset="-120"/>
              </a:rPr>
              <a:t>。2023</a:t>
            </a:r>
            <a:r>
              <a:rPr lang="en-US" altLang="zh-CN" sz="2000" b="0" i="0">
                <a:solidFill>
                  <a:srgbClr val="000000"/>
                </a:solidFill>
                <a:latin typeface="微软雅黑" pitchFamily="34" charset="0"/>
                <a:ea typeface="楷体" pitchFamily="34" charset="-122"/>
                <a:cs typeface="微软雅黑" pitchFamily="34" charset="-120"/>
              </a:rPr>
              <a:t>年湖北省承担中国援助塞拉利昂第</a:t>
            </a:r>
            <a:r>
              <a:rPr lang="en-US" altLang="zh-CN" sz="2000" b="0" i="0">
                <a:solidFill>
                  <a:srgbClr val="000000"/>
                </a:solidFill>
                <a:latin typeface="Times New Roman" pitchFamily="34" charset="0"/>
                <a:ea typeface="KaiTi" pitchFamily="34" charset="-122"/>
                <a:cs typeface="Times New Roman" pitchFamily="34" charset="-120"/>
              </a:rPr>
              <a:t>14</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期农业项目</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为塞拉利昂简图</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Times New Roman" pitchFamily="34" charset="0"/>
                <a:ea typeface="KaiTi" pitchFamily="34" charset="-122"/>
                <a:cs typeface="Times New Roman"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为中国与塞拉利昂双边贸易示意图</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pic>
        <p:nvPicPr>
          <p:cNvPr id="3" name="QM_5_BD.1_3#5d1e840d6?iti=1&amp;htil=1&amp;pid=3aa130e7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81328" y="2406846"/>
            <a:ext cx="3858768" cy="31912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5_BD.1_4#5d1e840d6?iti=2&amp;htil=1&amp;pid=3aa130e7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803136" y="2781750"/>
            <a:ext cx="3950208" cy="2825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5_BD.1_5#5d1e840d6?iti=1&amp;htil=1&amp;pid=3aa130e7a&amp;color=0,0,0&amp;vtp=1"/>
          <p:cNvSpPr/>
          <p:nvPr/>
        </p:nvSpPr>
        <p:spPr>
          <a:xfrm>
            <a:off x="3325781" y="5725102"/>
            <a:ext cx="169862"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a</a:t>
            </a:r>
            <a:endParaRPr lang="en-US" altLang="zh-CN" sz="2000" dirty="0"/>
          </a:p>
        </p:txBody>
      </p:sp>
      <p:sp>
        <p:nvSpPr>
          <p:cNvPr id="6" name="QM_5_BD.1_6#5d1e840d6?iti=2&amp;htil=1&amp;pid=3aa130e7a&amp;color=0,0,0&amp;vtp=1"/>
          <p:cNvSpPr/>
          <p:nvPr/>
        </p:nvSpPr>
        <p:spPr>
          <a:xfrm>
            <a:off x="8686165" y="5734246"/>
            <a:ext cx="1841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Times New Roman" pitchFamily="34" charset="0"/>
                <a:ea typeface="KaiTi" pitchFamily="34" charset="-122"/>
                <a:cs typeface="Times New Roman" pitchFamily="34" charset="-120"/>
              </a:rPr>
              <a:t>b</a:t>
            </a:r>
            <a:endParaRPr lang="en-US" altLang="zh-CN" sz="2000" dirty="0"/>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5_AS.39_1#fa90ded62?vop=1&amp;pid=6f5a7bcbd&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本题考查读图分析能力。对比图</a:t>
            </a:r>
            <a:r>
              <a:rPr lang="en-US" altLang="zh-CN" sz="2000" b="0" i="0">
                <a:solidFill>
                  <a:srgbClr val="000000"/>
                </a:solidFill>
                <a:latin typeface="微软雅黑" pitchFamily="34" charset="0"/>
                <a:ea typeface="微软雅黑" pitchFamily="34" charset="-122"/>
                <a:cs typeface="微软雅黑" pitchFamily="34" charset="-120"/>
              </a:rPr>
              <a:t>a中全球半导体设备制造产业各个国家和地区进出口规模差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和影响力变化情况可知</a:t>
            </a:r>
            <a:r>
              <a:rPr lang="en-US" altLang="zh-CN" sz="2000" b="0" i="0" dirty="0">
                <a:solidFill>
                  <a:srgbClr val="000000"/>
                </a:solidFill>
                <a:latin typeface="微软雅黑" pitchFamily="34" charset="0"/>
                <a:ea typeface="微软雅黑" pitchFamily="34" charset="-122"/>
                <a:cs typeface="微软雅黑" pitchFamily="34" charset="-120"/>
              </a:rPr>
              <a:t>，贸易中心呈现向亚洲移动的趋势，中国进口规模大于出口规模</a:t>
            </a:r>
            <a:r>
              <a:rPr lang="en-US" altLang="zh-CN" sz="2000" b="0" i="0">
                <a:solidFill>
                  <a:srgbClr val="000000"/>
                </a:solidFill>
                <a:latin typeface="微软雅黑" pitchFamily="34" charset="0"/>
                <a:ea typeface="微软雅黑" pitchFamily="34" charset="-122"/>
                <a:cs typeface="微软雅黑" pitchFamily="34" charset="-120"/>
              </a:rPr>
              <a:t>，美国在</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该产业贸易中的地位有所上升</a:t>
            </a:r>
            <a:r>
              <a:rPr lang="en-US" altLang="zh-CN" sz="2000" b="0" i="0" dirty="0">
                <a:solidFill>
                  <a:srgbClr val="000000"/>
                </a:solidFill>
                <a:latin typeface="微软雅黑" pitchFamily="34" charset="0"/>
                <a:ea typeface="微软雅黑" pitchFamily="34" charset="-122"/>
                <a:cs typeface="微软雅黑" pitchFamily="34" charset="-120"/>
              </a:rPr>
              <a:t>，亚太地区的影响力不断增强。故选D。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6185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5_BD.40_1#cc94fbde8?pid=6f5a7bcb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a:solidFill>
                  <a:srgbClr val="000000"/>
                </a:solidFill>
                <a:latin typeface="微软雅黑" pitchFamily="34" charset="0"/>
                <a:ea typeface="微软雅黑" pitchFamily="34" charset="-122"/>
                <a:cs typeface="微软雅黑" pitchFamily="34" charset="-120"/>
              </a:rPr>
              <a:t>全球半导体器件制造产业贸易的变化特征是(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1_1#cc94fbde8.bracket?pid=6f5a7bcbd&amp;color=0,0,0&amp;vpa=12&amp;vtp=1"/>
          <p:cNvSpPr/>
          <p:nvPr/>
        </p:nvSpPr>
        <p:spPr>
          <a:xfrm>
            <a:off x="5959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0_2#cc94fbde8.choices?pid=6f5a7bcbd&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A.2001—2005年出口市场主要由美国和欧洲主导</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.2018—2022年形成亚洲生产、分销全球的网络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.南半球国家进口比重呈下降趋势</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.中国半导体器件制造环节整体自给率下降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5_AS.42_1#cc94fbde8?vop=1&amp;pid=6f5a7bcbd&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本题考查产业贸易的变化。对比图</a:t>
            </a:r>
            <a:r>
              <a:rPr lang="en-US" altLang="zh-CN" sz="2000" b="0" i="0">
                <a:solidFill>
                  <a:srgbClr val="000000"/>
                </a:solidFill>
                <a:latin typeface="微软雅黑" pitchFamily="34" charset="0"/>
                <a:ea typeface="微软雅黑" pitchFamily="34" charset="-122"/>
                <a:cs typeface="微软雅黑" pitchFamily="34" charset="-120"/>
              </a:rPr>
              <a:t>b中全球半导体器件制造产业各个国家和地区出口与进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口规模差和影响力变化情况可知</a:t>
            </a:r>
            <a:r>
              <a:rPr lang="en-US" altLang="zh-CN" sz="2000" b="0" i="0" dirty="0">
                <a:solidFill>
                  <a:srgbClr val="000000"/>
                </a:solidFill>
                <a:latin typeface="微软雅黑" pitchFamily="34" charset="0"/>
                <a:ea typeface="微软雅黑" pitchFamily="34" charset="-122"/>
                <a:cs typeface="微软雅黑" pitchFamily="34" charset="-120"/>
              </a:rPr>
              <a:t>，2001—2005年出口市场由东亚、东南亚和美国主导，A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2018—2022</a:t>
            </a:r>
            <a:r>
              <a:rPr lang="en-US" altLang="zh-CN" sz="2000" b="0" i="0" dirty="0">
                <a:solidFill>
                  <a:srgbClr val="000000"/>
                </a:solidFill>
                <a:latin typeface="微软雅黑" pitchFamily="34" charset="0"/>
                <a:ea typeface="微软雅黑" pitchFamily="34" charset="-122"/>
                <a:cs typeface="微软雅黑" pitchFamily="34" charset="-120"/>
              </a:rPr>
              <a:t>年形成亚洲生产、分销全球的网络，B正确；虽然图中显示的南半球国家很少</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随着全球制造分工体系的成熟化</a:t>
            </a:r>
            <a:r>
              <a:rPr lang="en-US" altLang="zh-CN" sz="2000" b="0" i="0" dirty="0">
                <a:solidFill>
                  <a:srgbClr val="000000"/>
                </a:solidFill>
                <a:latin typeface="微软雅黑" pitchFamily="34" charset="0"/>
                <a:ea typeface="微软雅黑" pitchFamily="34" charset="-122"/>
                <a:cs typeface="微软雅黑" pitchFamily="34" charset="-120"/>
              </a:rPr>
              <a:t>，有更多发展中国家加入产业链下游环节</a:t>
            </a:r>
            <a:r>
              <a:rPr lang="en-US" altLang="zh-CN" sz="2000" b="0" i="0">
                <a:solidFill>
                  <a:srgbClr val="000000"/>
                </a:solidFill>
                <a:latin typeface="微软雅黑" pitchFamily="34" charset="0"/>
                <a:ea typeface="微软雅黑" pitchFamily="34" charset="-122"/>
                <a:cs typeface="微软雅黑" pitchFamily="34" charset="-120"/>
              </a:rPr>
              <a:t>，即应用半导体器件生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产电子设备</a:t>
            </a:r>
            <a:r>
              <a:rPr lang="en-US" altLang="zh-CN" sz="2000" b="0" i="0" dirty="0">
                <a:solidFill>
                  <a:srgbClr val="000000"/>
                </a:solidFill>
                <a:latin typeface="微软雅黑" pitchFamily="34" charset="0"/>
                <a:ea typeface="微软雅黑" pitchFamily="34" charset="-122"/>
                <a:cs typeface="微软雅黑" pitchFamily="34" charset="-120"/>
              </a:rPr>
              <a:t>，这使得拉丁美洲、非洲和东亚—</a:t>
            </a:r>
            <a:r>
              <a:rPr lang="en-US" altLang="zh-CN" sz="2000" b="0" i="0">
                <a:solidFill>
                  <a:srgbClr val="000000"/>
                </a:solidFill>
                <a:latin typeface="微软雅黑" pitchFamily="34" charset="0"/>
                <a:ea typeface="微软雅黑" pitchFamily="34" charset="-122"/>
                <a:cs typeface="微软雅黑" pitchFamily="34" charset="-120"/>
              </a:rPr>
              <a:t>东南亚地区对半导体制成器件的进口规模大幅提高，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南半球国家进口比重会有所上升</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；结合中国半导体器件制造环节进口和出口规模差变化</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情况可知</a:t>
            </a:r>
            <a:r>
              <a:rPr lang="en-US" altLang="zh-CN" sz="2000" b="0" i="0" dirty="0">
                <a:solidFill>
                  <a:srgbClr val="000000"/>
                </a:solidFill>
                <a:latin typeface="微软雅黑" pitchFamily="34" charset="0"/>
                <a:ea typeface="微软雅黑" pitchFamily="34" charset="-122"/>
                <a:cs typeface="微软雅黑" pitchFamily="34" charset="-120"/>
              </a:rPr>
              <a:t>，中国半导体器件制造环节整体自给率呈上升趋势，D错误。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2_1#eadd178cf?pid=5d1e840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湖北省承担的中国援助塞拉利昂农业项目主要是(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3_1#eadd178cf.bracket?pid=5d1e840d6&amp;color=0,0,0&amp;vpa=1&amp;vtp=1"/>
          <p:cNvSpPr/>
          <p:nvPr/>
        </p:nvSpPr>
        <p:spPr>
          <a:xfrm>
            <a:off x="6454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6_BD.2_2#eadd178cf.choices?pid=5d1e840d6&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.水产和牲畜养殖技术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.可可和天然橡胶种植</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C.热带水果种植技术</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.水稻品种和种植技术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4_1#eadd178cf?vop=1&amp;pid=5d1e840d6&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本题考查区域发展差异。根据材料信息结合所学可知</a:t>
            </a:r>
            <a:r>
              <a:rPr lang="en-US" altLang="zh-CN" sz="2000" b="0" i="0">
                <a:solidFill>
                  <a:srgbClr val="000000"/>
                </a:solidFill>
                <a:latin typeface="微软雅黑" pitchFamily="34" charset="0"/>
                <a:ea typeface="微软雅黑" pitchFamily="34" charset="-122"/>
                <a:cs typeface="微软雅黑" pitchFamily="34" charset="-120"/>
              </a:rPr>
              <a:t>，湖北省承担的中国援助塞拉利昂农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业项目主要是水稻品种和种植技术</a:t>
            </a:r>
            <a:r>
              <a:rPr lang="en-US" altLang="zh-CN" sz="2000" b="0" i="0" dirty="0">
                <a:solidFill>
                  <a:srgbClr val="000000"/>
                </a:solidFill>
                <a:latin typeface="微软雅黑" pitchFamily="34" charset="0"/>
                <a:ea typeface="微软雅黑" pitchFamily="34" charset="-122"/>
                <a:cs typeface="微软雅黑" pitchFamily="34" charset="-120"/>
              </a:rPr>
              <a:t>，因为湖北是鱼米之乡，有丰富的水稻种植经验，D正确</a:t>
            </a:r>
            <a:r>
              <a:rPr lang="en-US" altLang="zh-CN" sz="2000" b="0" i="0">
                <a:solidFill>
                  <a:srgbClr val="000000"/>
                </a:solidFill>
                <a:latin typeface="微软雅黑" pitchFamily="34" charset="0"/>
                <a:ea typeface="微软雅黑" pitchFamily="34" charset="-122"/>
                <a:cs typeface="微软雅黑" pitchFamily="34" charset="-120"/>
              </a:rPr>
              <a:t>。湖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北省位于亚热带</a:t>
            </a:r>
            <a:r>
              <a:rPr lang="en-US" altLang="zh-CN" sz="2000" b="0" i="0" dirty="0">
                <a:solidFill>
                  <a:srgbClr val="000000"/>
                </a:solidFill>
                <a:latin typeface="微软雅黑" pitchFamily="34" charset="0"/>
                <a:ea typeface="微软雅黑" pitchFamily="34" charset="-122"/>
                <a:cs typeface="微软雅黑" pitchFamily="34" charset="-120"/>
              </a:rPr>
              <a:t>，塞拉利昂位于热带，</a:t>
            </a:r>
            <a:r>
              <a:rPr lang="en-US" altLang="zh-CN" sz="2000" b="0" i="0">
                <a:solidFill>
                  <a:srgbClr val="000000"/>
                </a:solidFill>
                <a:latin typeface="微软雅黑" pitchFamily="34" charset="0"/>
                <a:ea typeface="微软雅黑" pitchFamily="34" charset="-122"/>
                <a:cs typeface="微软雅黑" pitchFamily="34" charset="-120"/>
              </a:rPr>
              <a:t>湖北的水产和牲畜养殖技术不一定适合该地区的自然条件，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错误；可可、天然橡胶、热带水果都不是湖北省的产品，经验技术不足，B、C错误。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5495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6_BD.5_1#27a792896?pid=5d1e840d6&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2.塞拉利昂参与中国“一带一路”</a:t>
            </a:r>
            <a:r>
              <a:rPr lang="en-US" altLang="zh-CN" sz="2000" b="0" i="0">
                <a:solidFill>
                  <a:srgbClr val="000000"/>
                </a:solidFill>
                <a:latin typeface="微软雅黑" pitchFamily="34" charset="0"/>
                <a:ea typeface="微软雅黑" pitchFamily="34" charset="-122"/>
                <a:cs typeface="微软雅黑" pitchFamily="34" charset="-120"/>
              </a:rPr>
              <a:t>建设对当地经济发展的影响有(</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6_AN.6_1#27a792896.bracket?pid=5d1e840d6&amp;color=0,0,0&amp;vpa=2&amp;vtp=1"/>
          <p:cNvSpPr/>
          <p:nvPr/>
        </p:nvSpPr>
        <p:spPr>
          <a:xfrm>
            <a:off x="7991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6_BD.5_2#27a792896.choices?pid=5d1e840d6&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888029" algn="l"/>
                <a:tab pos="5483957" algn="l"/>
                <a:tab pos="8346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.带动相关产业的发展</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B.解决钢铁产能过剩</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C.吸引高素质人口迁入</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.保障生态环境安全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6_AS.7_1#27a792896?vop=1&amp;pid=5d1e840d6&amp;color=0,0,0&amp;vtp=1&amp;bt=1&amp;bbb=1"/>
          <p:cNvSpPr/>
          <p:nvPr/>
        </p:nvSpPr>
        <p:spPr>
          <a:xfrm>
            <a:off x="722376" y="97200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本题考查国际合作的影响。</a:t>
            </a:r>
            <a:endParaRPr lang="en-US" altLang="zh-CN" sz="2200" dirty="0"/>
          </a:p>
        </p:txBody>
      </p:sp>
      <p:graphicFrame>
        <p:nvGraphicFramePr>
          <p:cNvPr id="8" name="QC_6_AS.7_2#27a792896?colgroup=36,4&amp;vop=1&amp;pid=5d1e840d6&amp;color=0,0,0&amp;vtp=1&amp;bbb=1&amp;hb=1"/>
          <p:cNvGraphicFramePr>
            <a:graphicFrameLocks noGrp="1"/>
          </p:cNvGraphicFramePr>
          <p:nvPr>
            <p:extLst>
              <p:ext uri="{D42A27DB-BD31-4B8C-83A1-F6EECF244321}">
                <p14:modId xmlns:p14="http://schemas.microsoft.com/office/powerpoint/2010/main" val="2223665488"/>
              </p:ext>
            </p:extLst>
          </p:nvPr>
        </p:nvGraphicFramePr>
        <p:xfrm>
          <a:off x="722376" y="1545913"/>
          <a:ext cx="10725912" cy="2894076"/>
        </p:xfrm>
        <a:graphic>
          <a:graphicData uri="http://schemas.openxmlformats.org/drawingml/2006/table">
            <a:tbl>
              <a:tblPr/>
              <a:tblGrid>
                <a:gridCol w="9454896">
                  <a:extLst>
                    <a:ext uri="{9D8B030D-6E8A-4147-A177-3AD203B41FA5}">
                      <a16:colId xmlns:a16="http://schemas.microsoft.com/office/drawing/2014/main" val="20000"/>
                    </a:ext>
                  </a:extLst>
                </a:gridCol>
                <a:gridCol w="1271016">
                  <a:extLst>
                    <a:ext uri="{9D8B030D-6E8A-4147-A177-3AD203B41FA5}">
                      <a16:colId xmlns:a16="http://schemas.microsoft.com/office/drawing/2014/main" val="20001"/>
                    </a:ext>
                  </a:extLst>
                </a:gridCol>
              </a:tblGrid>
              <a:tr h="82257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通过与中国的合作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塞拉利昂的农业</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矿业等产业可以得到资金</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技术和管理经验</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的支持</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从而促进这些产业的发展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塞拉利昂钢铁工业落后</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主要出口铁矿石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不存在钢铁产能过剩问题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参与“一带一路”建设有助于提高塞拉利昂经济发展水平</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在一定程度上有利于吸</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引高素质人口迁入</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但是这并非最主要影响</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且非洲环境相对较差</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不利于吸引高</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素质人才迁入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保障生态环境安全不是对经济发展的影响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1059</Words>
  <Application>Microsoft Office PowerPoint</Application>
  <PresentationFormat>宽屏</PresentationFormat>
  <Paragraphs>213</Paragraphs>
  <Slides>44</Slides>
  <Notes>32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44</vt:i4>
      </vt:variant>
    </vt:vector>
  </HeadingPairs>
  <TitlesOfParts>
    <vt:vector size="56" baseType="lpstr">
      <vt:lpstr>KaiTi</vt:lpstr>
      <vt:lpstr>等线</vt:lpstr>
      <vt:lpstr>仿宋</vt:lpstr>
      <vt:lpstr>汉仪舒圆黑简体</vt:lpstr>
      <vt:lpstr>SimHei</vt:lpstr>
      <vt:lpstr>楷体</vt:lpstr>
      <vt:lpstr>SimSun</vt:lpstr>
      <vt:lpstr>微软雅黑</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2025-08-05T04:04:40Z</dcterms:created>
  <dcterms:modified xsi:type="dcterms:W3CDTF">2025-08-05T04:47:50Z</dcterms:modified>
  <cp:category/>
  <cp:contentStatus/>
</cp:coreProperties>
</file>