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84" r:id="rId4"/>
    <p:sldId id="258" r:id="rId5"/>
    <p:sldId id="259" r:id="rId6"/>
    <p:sldId id="260" r:id="rId7"/>
    <p:sldId id="261" r:id="rId8"/>
    <p:sldId id="285" r:id="rId9"/>
    <p:sldId id="262" r:id="rId10"/>
    <p:sldId id="263" r:id="rId11"/>
    <p:sldId id="286" r:id="rId12"/>
    <p:sldId id="264" r:id="rId13"/>
    <p:sldId id="265" r:id="rId14"/>
    <p:sldId id="266" r:id="rId15"/>
    <p:sldId id="267" r:id="rId16"/>
    <p:sldId id="287" r:id="rId17"/>
    <p:sldId id="268" r:id="rId18"/>
    <p:sldId id="269" r:id="rId19"/>
    <p:sldId id="270" r:id="rId20"/>
    <p:sldId id="288" r:id="rId21"/>
    <p:sldId id="271" r:id="rId22"/>
    <p:sldId id="272" r:id="rId23"/>
    <p:sldId id="289" r:id="rId24"/>
    <p:sldId id="273" r:id="rId25"/>
    <p:sldId id="274" r:id="rId26"/>
    <p:sldId id="290" r:id="rId27"/>
    <p:sldId id="275" r:id="rId28"/>
    <p:sldId id="276" r:id="rId29"/>
    <p:sldId id="277" r:id="rId30"/>
    <p:sldId id="278" r:id="rId31"/>
    <p:sldId id="279" r:id="rId32"/>
    <p:sldId id="280" r:id="rId33"/>
    <p:sldId id="281" r:id="rId34"/>
    <p:sldId id="282" r:id="rId35"/>
    <p:sldId id="283"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3" autoAdjust="0"/>
    <p:restoredTop sz="94610"/>
  </p:normalViewPr>
  <p:slideViewPr>
    <p:cSldViewPr snapToGrid="0" snapToObjects="1">
      <p:cViewPr varScale="1">
        <p:scale>
          <a:sx n="115" d="100"/>
          <a:sy n="115" d="100"/>
        </p:scale>
        <p:origin x="35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2273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e402cbf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第四单元高考强化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e402cbf0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第四单元高考强化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8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8_1#34bffdfc1?vop=1&amp;pid=c9c55d650&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本题考查工业区位因素、区域认知。根据材料信息可知</a:t>
            </a:r>
            <a:r>
              <a:rPr lang="en-US" altLang="zh-CN" sz="2000" b="0" i="0">
                <a:solidFill>
                  <a:srgbClr val="000000"/>
                </a:solidFill>
                <a:latin typeface="微软雅黑" pitchFamily="34" charset="0"/>
                <a:ea typeface="微软雅黑" pitchFamily="34" charset="-122"/>
                <a:cs typeface="微软雅黑" pitchFamily="34" charset="-120"/>
              </a:rPr>
              <a:t>,服装面料生产所需的原料棉花来自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北美洲</a:t>
            </a:r>
            <a:r>
              <a:rPr lang="en-US" altLang="zh-CN" sz="2000" b="0" i="0" dirty="0">
                <a:solidFill>
                  <a:srgbClr val="000000"/>
                </a:solidFill>
                <a:latin typeface="微软雅黑" pitchFamily="34" charset="0"/>
                <a:ea typeface="微软雅黑" pitchFamily="34" charset="-122"/>
                <a:cs typeface="微软雅黑" pitchFamily="34" charset="-120"/>
              </a:rPr>
              <a:t>,而不是中国,故东南亚服装生产所需的面料产自中国不是因为中国原材料丰富,A错误</a:t>
            </a:r>
            <a:r>
              <a:rPr lang="en-US" altLang="zh-CN" sz="2000" b="0" i="0">
                <a:solidFill>
                  <a:srgbClr val="000000"/>
                </a:solidFill>
                <a:latin typeface="微软雅黑" pitchFamily="34" charset="0"/>
                <a:ea typeface="微软雅黑" pitchFamily="34" charset="-122"/>
                <a:cs typeface="微软雅黑" pitchFamily="34" charset="-120"/>
              </a:rPr>
              <a:t>；生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产面料的原料不产自中国</a:t>
            </a:r>
            <a:r>
              <a:rPr lang="en-US" altLang="zh-CN" sz="2000" b="0" i="0" dirty="0">
                <a:solidFill>
                  <a:srgbClr val="000000"/>
                </a:solidFill>
                <a:latin typeface="微软雅黑" pitchFamily="34" charset="0"/>
                <a:ea typeface="微软雅黑" pitchFamily="34" charset="-122"/>
                <a:cs typeface="微软雅黑" pitchFamily="34" charset="-120"/>
              </a:rPr>
              <a:t>,但服装生产所需的面料却大多来自中国,说明中国的制造能力强</a:t>
            </a:r>
            <a:r>
              <a:rPr lang="en-US" altLang="zh-CN" sz="2000" b="0" i="0">
                <a:solidFill>
                  <a:srgbClr val="000000"/>
                </a:solidFill>
                <a:latin typeface="微软雅黑" pitchFamily="34" charset="0"/>
                <a:ea typeface="微软雅黑" pitchFamily="34" charset="-122"/>
                <a:cs typeface="微软雅黑" pitchFamily="34" charset="-120"/>
              </a:rPr>
              <a:t>,产业基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础好</a:t>
            </a:r>
            <a:r>
              <a:rPr lang="en-US" altLang="zh-CN" sz="2000" b="0" i="0" dirty="0">
                <a:solidFill>
                  <a:srgbClr val="000000"/>
                </a:solidFill>
                <a:latin typeface="微软雅黑" pitchFamily="34" charset="0"/>
                <a:ea typeface="微软雅黑" pitchFamily="34" charset="-122"/>
                <a:cs typeface="微软雅黑" pitchFamily="34" charset="-120"/>
              </a:rPr>
              <a:t>,B正确；与东南亚国家相比,中国劳动力没有价格优势,C错误</a:t>
            </a:r>
            <a:r>
              <a:rPr lang="en-US" altLang="zh-CN" sz="2000" b="0" i="0">
                <a:solidFill>
                  <a:srgbClr val="000000"/>
                </a:solidFill>
                <a:latin typeface="微软雅黑" pitchFamily="34" charset="0"/>
                <a:ea typeface="微软雅黑" pitchFamily="34" charset="-122"/>
                <a:cs typeface="微软雅黑" pitchFamily="34" charset="-120"/>
              </a:rPr>
              <a:t>；面料的生产和环境容量关联不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大</a:t>
            </a:r>
            <a:r>
              <a:rPr lang="en-US" altLang="zh-CN" sz="2000" b="0" i="0" dirty="0">
                <a:solidFill>
                  <a:srgbClr val="000000"/>
                </a:solidFill>
                <a:latin typeface="微软雅黑" pitchFamily="34" charset="0"/>
                <a:ea typeface="微软雅黑" pitchFamily="34" charset="-122"/>
                <a:cs typeface="微软雅黑" pitchFamily="34" charset="-120"/>
              </a:rPr>
              <a:t>,且中国对污染产业的准入条件要比东南亚严格,D错误。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9738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9_1#71c0d1929?pid=c9c55d65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3.时尚区内的韩国制造商更倾向选择代工厂位于东南亚的韩国分包商，</a:t>
            </a:r>
            <a:r>
              <a:rPr lang="en-US" altLang="zh-CN" sz="2000" b="0" i="0">
                <a:solidFill>
                  <a:srgbClr val="000000"/>
                </a:solidFill>
                <a:latin typeface="微软雅黑" pitchFamily="34" charset="0"/>
                <a:ea typeface="微软雅黑" pitchFamily="34" charset="-122"/>
                <a:cs typeface="微软雅黑" pitchFamily="34" charset="-120"/>
              </a:rPr>
              <a:t>最可能考虑的是(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71c0d1929.bracket?pid=c9c55d650&amp;color=0,0,0&amp;vpa=3&amp;vtp=1"/>
          <p:cNvSpPr/>
          <p:nvPr/>
        </p:nvSpPr>
        <p:spPr>
          <a:xfrm>
            <a:off x="1053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9_2#71c0d1929?pid=c9c55d65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48329" algn="l"/>
                <a:tab pos="5483957" algn="l"/>
                <a:tab pos="8219586" algn="l"/>
              </a:tabLst>
            </a:pPr>
            <a:r>
              <a:rPr lang="en-US" altLang="zh-CN" sz="2000" b="0" i="0">
                <a:solidFill>
                  <a:srgbClr val="000000"/>
                </a:solidFill>
                <a:latin typeface="微软雅黑" pitchFamily="34" charset="0"/>
                <a:ea typeface="微软雅黑" pitchFamily="34" charset="-122"/>
                <a:cs typeface="微软雅黑" pitchFamily="34" charset="-120"/>
              </a:rPr>
              <a:t>①贸易壁垒</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②文化关联</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③市场环境</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生产技能</a:t>
            </a:r>
            <a:endParaRPr lang="en-US" altLang="zh-CN" sz="2000" dirty="0"/>
          </a:p>
        </p:txBody>
      </p:sp>
      <p:sp>
        <p:nvSpPr>
          <p:cNvPr id="5" name="QC_5_BD.9_3#71c0d1929.choices?pid=c9c55d650&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1_1#71c0d1929?vop=1&amp;pid=c9c55d650&amp;color=0,0,0&amp;vtp=1&amp;bt=1&amp;bbb=1"/>
          <p:cNvSpPr/>
          <p:nvPr/>
        </p:nvSpPr>
        <p:spPr>
          <a:xfrm>
            <a:off x="722376" y="100584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本题考查工业区位因素、工业地域联系。具体分析如下。</a:t>
            </a:r>
            <a:endParaRPr lang="en-US" altLang="zh-CN" sz="2200" dirty="0"/>
          </a:p>
        </p:txBody>
      </p:sp>
      <p:graphicFrame>
        <p:nvGraphicFramePr>
          <p:cNvPr id="11" name="QC_5_AS.11_2#71c0d1929?colgroup=3,34,2&amp;vop=1&amp;pid=c9c55d650&amp;color=0,0,0&amp;vtp=1&amp;bbb=1&amp;hb=1"/>
          <p:cNvGraphicFramePr>
            <a:graphicFrameLocks noGrp="1"/>
          </p:cNvGraphicFramePr>
          <p:nvPr>
            <p:extLst>
              <p:ext uri="{D42A27DB-BD31-4B8C-83A1-F6EECF244321}">
                <p14:modId xmlns:p14="http://schemas.microsoft.com/office/powerpoint/2010/main" val="3406876579"/>
              </p:ext>
            </p:extLst>
          </p:nvPr>
        </p:nvGraphicFramePr>
        <p:xfrm>
          <a:off x="722376" y="1579753"/>
          <a:ext cx="10716768" cy="2918968"/>
        </p:xfrm>
        <a:graphic>
          <a:graphicData uri="http://schemas.openxmlformats.org/drawingml/2006/table">
            <a:tbl>
              <a:tblPr/>
              <a:tblGrid>
                <a:gridCol w="950976">
                  <a:extLst>
                    <a:ext uri="{9D8B030D-6E8A-4147-A177-3AD203B41FA5}">
                      <a16:colId xmlns:a16="http://schemas.microsoft.com/office/drawing/2014/main" val="20000"/>
                    </a:ext>
                  </a:extLst>
                </a:gridCol>
                <a:gridCol w="8924544">
                  <a:extLst>
                    <a:ext uri="{9D8B030D-6E8A-4147-A177-3AD203B41FA5}">
                      <a16:colId xmlns:a16="http://schemas.microsoft.com/office/drawing/2014/main" val="20001"/>
                    </a:ext>
                  </a:extLst>
                </a:gridCol>
                <a:gridCol w="841248">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序号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材料中并没有关于东南亚或拉丁美洲的税收优惠</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贸易壁垒等相关信息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由材料“韩国制造商更倾向选择代工厂位于东南亚的韩国分包商”可知</a:t>
                      </a:r>
                      <a:r>
                        <a:rPr lang="en-US" altLang="zh-CN" sz="2000" b="0" i="0">
                          <a:solidFill>
                            <a:srgbClr val="000000"/>
                          </a:solidFill>
                          <a:latin typeface="微软雅黑" pitchFamily="34" charset="0"/>
                          <a:ea typeface="微软雅黑" pitchFamily="34" charset="-122"/>
                          <a:cs typeface="微软雅黑" pitchFamily="34" charset="-120"/>
                        </a:rPr>
                        <a:t>,二者员</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工均主要为韩国人</a:t>
                      </a:r>
                      <a:r>
                        <a:rPr lang="en-US" altLang="zh-CN" sz="2000" b="0" i="0" dirty="0">
                          <a:solidFill>
                            <a:srgbClr val="000000"/>
                          </a:solidFill>
                          <a:latin typeface="微软雅黑" pitchFamily="34" charset="0"/>
                          <a:ea typeface="微软雅黑" pitchFamily="34" charset="-122"/>
                          <a:cs typeface="微软雅黑" pitchFamily="34" charset="-120"/>
                        </a:rPr>
                        <a:t>,文化同源,因此文化关联是可能考虑的因素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根据材料信息无法判断东南亚和拉丁美洲的市场环境差异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根据材料信息可知,服装制造商在选择分包商时,</a:t>
                      </a:r>
                      <a:r>
                        <a:rPr lang="en-US" altLang="zh-CN" sz="2000" b="0" i="0">
                          <a:solidFill>
                            <a:srgbClr val="000000"/>
                          </a:solidFill>
                          <a:latin typeface="微软雅黑" pitchFamily="34" charset="0"/>
                          <a:ea typeface="微软雅黑" pitchFamily="34" charset="-122"/>
                          <a:cs typeface="微软雅黑" pitchFamily="34" charset="-120"/>
                        </a:rPr>
                        <a:t>产品残次率是重要的考虑因素,</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而生产技能的高低直接关系到产品残次率的高低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4" name="QC_5_AS.11_3#71c0d1929?vop=1&amp;pid=c9c55d650&amp;color=0,0,0&amp;vtp=1&amp;bbb=1"/>
          <p:cNvSpPr/>
          <p:nvPr/>
        </p:nvSpPr>
        <p:spPr>
          <a:xfrm>
            <a:off x="722376" y="4627753"/>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综上,C正确。</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1_4#71c0d1929?vop=1&amp;pid=c9c55d650&amp;color=0,0,0&amp;mp=1&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解答本题的关键是要抓住材料中“产品残次率是影响其选择的重要因素之一</a:t>
            </a:r>
            <a:r>
              <a:rPr lang="en-US" altLang="zh-CN" sz="2000" b="0" i="0">
                <a:solidFill>
                  <a:srgbClr val="000000"/>
                </a:solidFill>
                <a:latin typeface="微软雅黑" pitchFamily="34" charset="0"/>
                <a:ea typeface="微软雅黑" pitchFamily="34" charset="-122"/>
                <a:cs typeface="微软雅黑" pitchFamily="34" charset="-120"/>
              </a:rPr>
              <a:t>”,这意味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着在选择分包商时</a:t>
            </a:r>
            <a:r>
              <a:rPr lang="en-US" altLang="zh-CN" sz="2000" b="0" i="0" dirty="0">
                <a:solidFill>
                  <a:srgbClr val="000000"/>
                </a:solidFill>
                <a:latin typeface="微软雅黑" pitchFamily="34" charset="0"/>
                <a:ea typeface="微软雅黑" pitchFamily="34" charset="-122"/>
                <a:cs typeface="微软雅黑" pitchFamily="34" charset="-120"/>
              </a:rPr>
              <a:t>,产品质量是重要的考虑因素。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4_BD.12_1#c441a67c7?pid=7eac2837f&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［江苏2022·19~20］</a:t>
            </a:r>
            <a:r>
              <a:rPr lang="en-US" altLang="zh-CN" sz="2000" b="0" i="0" dirty="0">
                <a:solidFill>
                  <a:srgbClr val="000000"/>
                </a:solidFill>
                <a:latin typeface="微软雅黑" pitchFamily="34" charset="0"/>
                <a:ea typeface="楷体" pitchFamily="34" charset="-122"/>
                <a:cs typeface="微软雅黑" pitchFamily="34" charset="-120"/>
              </a:rPr>
              <a:t>埃布罗河是西班牙第一大河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流域内修建了多座大坝</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用以调节流量的季</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节分配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埃布罗河流域位置及其某支流上水文站月平均流量变化图</a:t>
            </a:r>
            <a:r>
              <a:rPr lang="en-US" altLang="zh-CN" sz="2000" b="0" i="0" dirty="0">
                <a:solidFill>
                  <a:srgbClr val="000000"/>
                </a:solidFill>
                <a:latin typeface="Times New Roman" pitchFamily="34" charset="0"/>
                <a:ea typeface="KaiTi" pitchFamily="34" charset="-122"/>
                <a:cs typeface="Times New Roman" pitchFamily="34" charset="-120"/>
              </a:rPr>
              <a:t>”。据此回答下面小题。</a:t>
            </a:r>
            <a:endParaRPr lang="en-US" altLang="zh-CN" sz="2000" dirty="0"/>
          </a:p>
        </p:txBody>
      </p:sp>
      <p:pic>
        <p:nvPicPr>
          <p:cNvPr id="3" name="QM_4_BD.12_2#c441a67c7?pid=7eac2837f&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86000" y="1983486"/>
            <a:ext cx="7616952" cy="3584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6483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3_1#0123e0b01?pid=c441a67c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a:solidFill>
                  <a:srgbClr val="000000"/>
                </a:solidFill>
                <a:latin typeface="微软雅黑" pitchFamily="34" charset="0"/>
                <a:ea typeface="微软雅黑" pitchFamily="34" charset="-122"/>
                <a:cs typeface="微软雅黑" pitchFamily="34" charset="-120"/>
              </a:rPr>
              <a:t>该支流大坝调节流量季节分配的主要目的是(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4_1#0123e0b01.bracket?pid=c441a67c7&amp;color=0,0,0&amp;vpa=4&amp;vtp=1"/>
          <p:cNvSpPr/>
          <p:nvPr/>
        </p:nvSpPr>
        <p:spPr>
          <a:xfrm>
            <a:off x="5959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3_2#0123e0b01.choices?pid=c441a67c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.灌溉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B.航运</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C.防洪</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.发电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5_1#0123e0b01?vop=1&amp;pid=c441a67c7&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本题考查修建水利工程的目的。由水文站月平均流量变化图中的建坝前月均流量可知</a:t>
            </a:r>
            <a:r>
              <a:rPr lang="en-US" altLang="zh-CN" sz="2000" b="0" i="0">
                <a:solidFill>
                  <a:srgbClr val="000000"/>
                </a:solidFill>
                <a:latin typeface="微软雅黑" pitchFamily="34" charset="0"/>
                <a:ea typeface="微软雅黑" pitchFamily="34" charset="-122"/>
                <a:cs typeface="微软雅黑" pitchFamily="34" charset="-120"/>
              </a:rPr>
              <a:t>,该支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流建坝前水量夏季少</a:t>
            </a:r>
            <a:r>
              <a:rPr lang="en-US" altLang="zh-CN" sz="2000" b="0" i="0" dirty="0">
                <a:solidFill>
                  <a:srgbClr val="000000"/>
                </a:solidFill>
                <a:latin typeface="微软雅黑" pitchFamily="34" charset="0"/>
                <a:ea typeface="微软雅黑" pitchFamily="34" charset="-122"/>
                <a:cs typeface="微软雅黑" pitchFamily="34" charset="-120"/>
              </a:rPr>
              <a:t>、冬季多,结合埃布罗河流域位置图可知该地靠近地中海,</a:t>
            </a:r>
            <a:r>
              <a:rPr lang="en-US" altLang="zh-CN" sz="2000" b="0" i="0">
                <a:solidFill>
                  <a:srgbClr val="000000"/>
                </a:solidFill>
                <a:latin typeface="微软雅黑" pitchFamily="34" charset="0"/>
                <a:ea typeface="微软雅黑" pitchFamily="34" charset="-122"/>
                <a:cs typeface="微软雅黑" pitchFamily="34" charset="-120"/>
              </a:rPr>
              <a:t>应为地中海气候。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地中海气候的特点为夏季炎热干燥</a:t>
            </a:r>
            <a:r>
              <a:rPr lang="en-US" altLang="zh-CN" sz="2000" b="0" i="0" dirty="0">
                <a:solidFill>
                  <a:srgbClr val="000000"/>
                </a:solidFill>
                <a:latin typeface="微软雅黑" pitchFamily="34" charset="0"/>
                <a:ea typeface="微软雅黑" pitchFamily="34" charset="-122"/>
                <a:cs typeface="微软雅黑" pitchFamily="34" charset="-120"/>
              </a:rPr>
              <a:t>,但夏季农作物生长需水量大</a:t>
            </a:r>
            <a:r>
              <a:rPr lang="en-US" altLang="zh-CN" sz="2000" b="0" i="0">
                <a:solidFill>
                  <a:srgbClr val="000000"/>
                </a:solidFill>
                <a:latin typeface="微软雅黑" pitchFamily="34" charset="0"/>
                <a:ea typeface="微软雅黑" pitchFamily="34" charset="-122"/>
                <a:cs typeface="微软雅黑" pitchFamily="34" charset="-120"/>
              </a:rPr>
              <a:t>,夏季降水少难以满足农作物生长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对水分的需求</a:t>
            </a:r>
            <a:r>
              <a:rPr lang="en-US" altLang="zh-CN" sz="2000" b="0" i="0" dirty="0">
                <a:solidFill>
                  <a:srgbClr val="000000"/>
                </a:solidFill>
                <a:latin typeface="微软雅黑" pitchFamily="34" charset="0"/>
                <a:ea typeface="微软雅黑" pitchFamily="34" charset="-122"/>
                <a:cs typeface="微软雅黑" pitchFamily="34" charset="-120"/>
              </a:rPr>
              <a:t>,所以建坝后将该支流流量调整为冬季少、夏季多,利用河流水进行灌溉</a:t>
            </a:r>
            <a:r>
              <a:rPr lang="en-US" altLang="zh-CN" sz="2000" b="0" i="0">
                <a:solidFill>
                  <a:srgbClr val="000000"/>
                </a:solidFill>
                <a:latin typeface="微软雅黑" pitchFamily="34" charset="0"/>
                <a:ea typeface="微软雅黑" pitchFamily="34" charset="-122"/>
                <a:cs typeface="微软雅黑" pitchFamily="34" charset="-120"/>
              </a:rPr>
              <a:t>,且由图可知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建坝后该河总流量明显减少</a:t>
            </a:r>
            <a:r>
              <a:rPr lang="en-US" altLang="zh-CN" sz="2000" b="0" i="0" dirty="0">
                <a:solidFill>
                  <a:srgbClr val="000000"/>
                </a:solidFill>
                <a:latin typeface="微软雅黑" pitchFamily="34" charset="0"/>
                <a:ea typeface="微软雅黑" pitchFamily="34" charset="-122"/>
                <a:cs typeface="微软雅黑" pitchFamily="34" charset="-120"/>
              </a:rPr>
              <a:t>,说明有大量河水被消耗,航运、防洪、发电均不会大量消耗河水,</a:t>
            </a:r>
            <a:r>
              <a:rPr lang="en-US" altLang="zh-CN" sz="2000" b="0" i="0">
                <a:solidFill>
                  <a:srgbClr val="000000"/>
                </a:solidFill>
                <a:latin typeface="微软雅黑" pitchFamily="34" charset="0"/>
                <a:ea typeface="微软雅黑" pitchFamily="34" charset="-122"/>
                <a:cs typeface="微软雅黑" pitchFamily="34" charset="-120"/>
              </a:rPr>
              <a:t>A正</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5_2#0123e0b01?vop=1&amp;pid=c441a67c7&amp;color=0,0,0&amp;mp=1&amp;vtp=1&amp;bt=1&amp;bbb=1"/>
          <p:cNvSpPr/>
          <p:nvPr/>
        </p:nvSpPr>
        <p:spPr>
          <a:xfrm>
            <a:off x="722376" y="1005840"/>
            <a:ext cx="10977563"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解答本题的关键是判断出该地的气候类型,并结合大坝不同功能对径流的利用方式解题。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7eac2837f.fixed?pid=e402cbf0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4</a:t>
            </a:r>
            <a:endParaRPr lang="en-US" altLang="zh-CN" sz="7200" dirty="0"/>
          </a:p>
        </p:txBody>
      </p:sp>
      <p:sp>
        <p:nvSpPr>
          <p:cNvPr id="3" name="C_3#7eac2837f.fixed?pid=e402cbf0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第四单元高考强化</a:t>
            </a:r>
            <a:endParaRPr lang="en-US" altLang="zh-CN" sz="4400" dirty="0"/>
          </a:p>
        </p:txBody>
      </p:sp>
      <p:pic>
        <p:nvPicPr>
          <p:cNvPr id="4" name="C_3#7eac2837f.fixed?pid=e402cbf0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eac2837f.fixed?pid=e402cbf0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50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16_1#c6a2a6783?pid=c441a67c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5.多座大坝调节了埃布罗河下游的流量，</a:t>
            </a:r>
            <a:r>
              <a:rPr lang="en-US" altLang="zh-CN" sz="2000" b="0" i="0">
                <a:solidFill>
                  <a:srgbClr val="000000"/>
                </a:solidFill>
                <a:latin typeface="微软雅黑" pitchFamily="34" charset="0"/>
                <a:ea typeface="微软雅黑" pitchFamily="34" charset="-122"/>
                <a:cs typeface="微软雅黑" pitchFamily="34" charset="-120"/>
              </a:rPr>
              <a:t>这有利于下游地区种植(</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c6a2a6783.bracket?pid=c441a67c7&amp;color=0,0,0&amp;vpa=5&amp;vtp=1"/>
          <p:cNvSpPr/>
          <p:nvPr/>
        </p:nvSpPr>
        <p:spPr>
          <a:xfrm>
            <a:off x="799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16_2#c6a2a6783.choices?pid=c441a67c7&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.茶叶</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B.水稻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C.咖啡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.甜菜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AS.18_1#c6a2a6783?vop=1&amp;pid=c441a67c7&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本题考查农作物的生长习性。茶树喜湿怕涝,种植区最好多雾,该地夏季干燥</a:t>
            </a:r>
            <a:r>
              <a:rPr lang="en-US" altLang="zh-CN" sz="2000" b="0" i="0">
                <a:solidFill>
                  <a:srgbClr val="000000"/>
                </a:solidFill>
                <a:latin typeface="微软雅黑" pitchFamily="34" charset="0"/>
                <a:ea typeface="微软雅黑" pitchFamily="34" charset="-122"/>
                <a:cs typeface="微软雅黑" pitchFamily="34" charset="-120"/>
              </a:rPr>
              <a:t>,不适合茶树生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,A错误；水稻喜高温、多降水的气候,该地为地中海气候,夏季气温高</a:t>
            </a:r>
            <a:r>
              <a:rPr lang="en-US" altLang="zh-CN" sz="2000" b="0" i="0">
                <a:solidFill>
                  <a:srgbClr val="000000"/>
                </a:solidFill>
                <a:latin typeface="微软雅黑" pitchFamily="34" charset="0"/>
                <a:ea typeface="微软雅黑" pitchFamily="34" charset="-122"/>
                <a:cs typeface="微软雅黑" pitchFamily="34" charset="-120"/>
              </a:rPr>
              <a:t>,并且经大坝调节后下游灌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溉水源充足</a:t>
            </a:r>
            <a:r>
              <a:rPr lang="en-US" altLang="zh-CN" sz="2000" b="0" i="0" dirty="0">
                <a:solidFill>
                  <a:srgbClr val="000000"/>
                </a:solidFill>
                <a:latin typeface="微软雅黑" pitchFamily="34" charset="0"/>
                <a:ea typeface="微软雅黑" pitchFamily="34" charset="-122"/>
                <a:cs typeface="微软雅黑" pitchFamily="34" charset="-120"/>
              </a:rPr>
              <a:t>,有利于种植水稻,B正确；咖啡是热带作物,不适合生长在地中海气候区,C错误</a:t>
            </a:r>
            <a:r>
              <a:rPr lang="en-US" altLang="zh-CN" sz="2000" b="0" i="0">
                <a:solidFill>
                  <a:srgbClr val="000000"/>
                </a:solidFill>
                <a:latin typeface="微软雅黑" pitchFamily="34" charset="0"/>
                <a:ea typeface="微软雅黑" pitchFamily="34" charset="-122"/>
                <a:cs typeface="微软雅黑" pitchFamily="34" charset="-120"/>
              </a:rPr>
              <a:t>；甜菜喜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温凉</a:t>
            </a:r>
            <a:r>
              <a:rPr lang="en-US" altLang="zh-CN" sz="2000" b="0" i="0" dirty="0">
                <a:solidFill>
                  <a:srgbClr val="000000"/>
                </a:solidFill>
                <a:latin typeface="微软雅黑" pitchFamily="34" charset="0"/>
                <a:ea typeface="微软雅黑" pitchFamily="34" charset="-122"/>
                <a:cs typeface="微软雅黑" pitchFamily="34" charset="-120"/>
              </a:rPr>
              <a:t>,是温带作物,不适合在该地种植,D错误。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86182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pic>
        <p:nvPicPr>
          <p:cNvPr id="2" name="QO_4_BD.19_1#2dd065f10?htil=2&amp;pid=7eac2837f&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76574" y="1088136"/>
            <a:ext cx="2651760"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19_2#2dd065f10?htil=2&amp;pid=7eac2837f&amp;color=0,0,0&amp;vtp=1&amp;bt=1&amp;bbb=1&amp;hb=1&amp;hs=1"/>
          <p:cNvSpPr/>
          <p:nvPr/>
        </p:nvSpPr>
        <p:spPr>
          <a:xfrm>
            <a:off x="722376" y="1005840"/>
            <a:ext cx="796442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［河北2025·18（3）］</a:t>
            </a:r>
            <a:r>
              <a:rPr lang="en-US" altLang="zh-CN" sz="2000" b="0" i="0" dirty="0">
                <a:solidFill>
                  <a:srgbClr val="000000"/>
                </a:solidFill>
                <a:latin typeface="微软雅黑" pitchFamily="34" charset="0"/>
                <a:ea typeface="微软雅黑" pitchFamily="34" charset="-122"/>
                <a:cs typeface="微软雅黑" pitchFamily="34" charset="-120"/>
              </a:rPr>
              <a:t>阅读图文材料，完成下面要求。（4分）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第四纪以来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受冷干和温湿气候交替变化影响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陕北黄土高原发育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了多期特点不一的黄土地层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含古土壤层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与此同时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逐渐强化的构造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活动使高原加速抬升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周边地堑急剧沉降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导致高原侵蚀加剧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形成沟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壑纵横的地貌格局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在黄土沟谷中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大型沟谷多切入坚硬基岩</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具有沟</a:t>
            </a:r>
            <a:endParaRPr lang="en-US" altLang="zh-CN" sz="2000" dirty="0"/>
          </a:p>
        </p:txBody>
      </p:sp>
      <p:sp>
        <p:nvSpPr>
          <p:cNvPr id="4" name="QO_4_BD.19_3#2dd065f10?pid=7eac2837f&amp;color=0,0,0&amp;vtp=1&amp;bbb=1"/>
          <p:cNvSpPr/>
          <p:nvPr/>
        </p:nvSpPr>
        <p:spPr>
          <a:xfrm>
            <a:off x="722376" y="415442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简述打坝淤地在保障黄土高原生态安全方面的作用。</a:t>
            </a:r>
            <a:endParaRPr lang="en-US" altLang="zh-CN" sz="2000" dirty="0"/>
          </a:p>
        </p:txBody>
      </p:sp>
      <p:sp>
        <p:nvSpPr>
          <p:cNvPr id="5" name="QO_4_AN.20_1#2dd065f10?vop=1&amp;pid=7eac2837f&amp;color=0,0,0&amp;vtp=1&amp;bbb=1&amp;hb=1"/>
          <p:cNvSpPr/>
          <p:nvPr/>
        </p:nvSpPr>
        <p:spPr>
          <a:xfrm>
            <a:off x="722376" y="46186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打坝淤地可以拦泥保土，减少水土流失；拦截淤积形成肥沃深厚的土壤</a:t>
            </a:r>
            <a:r>
              <a:rPr lang="en-US" altLang="zh-CN" sz="2000" b="1" i="0">
                <a:solidFill>
                  <a:srgbClr val="00B050"/>
                </a:solidFill>
                <a:latin typeface="微软雅黑" pitchFamily="34" charset="0"/>
                <a:ea typeface="微软雅黑" pitchFamily="34" charset="-122"/>
                <a:cs typeface="微软雅黑" pitchFamily="34" charset="-120"/>
              </a:rPr>
              <a:t>，利于植树造林种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草</a:t>
            </a:r>
            <a:r>
              <a:rPr lang="en-US" altLang="zh-CN" sz="2000" b="1" i="0" dirty="0">
                <a:solidFill>
                  <a:srgbClr val="00B050"/>
                </a:solidFill>
                <a:latin typeface="微软雅黑" pitchFamily="34" charset="0"/>
                <a:ea typeface="微软雅黑" pitchFamily="34" charset="-122"/>
                <a:cs typeface="微软雅黑" pitchFamily="34" charset="-120"/>
              </a:rPr>
              <a:t>，保持水土。（4分）</a:t>
            </a:r>
            <a:endParaRPr lang="en-US" altLang="zh-CN" sz="2000" dirty="0"/>
          </a:p>
        </p:txBody>
      </p:sp>
      <p:sp>
        <p:nvSpPr>
          <p:cNvPr id="6" name="QO_4_BD.19_2#2dd065f10?htil=2&amp;pid=7eac2837f&amp;color=0,0,0&amp;vtp=1&amp;bt=1&amp;bbb=1&amp;hb=1&amp;hs=1">
            <a:extLst>
              <a:ext uri="{FF2B5EF4-FFF2-40B4-BE49-F238E27FC236}">
                <a16:creationId xmlns:a16="http://schemas.microsoft.com/office/drawing/2014/main" id="{9EFA1F49-5F82-F759-3439-92A1330543F1}"/>
              </a:ext>
            </a:extLst>
          </p:cNvPr>
          <p:cNvSpPr/>
          <p:nvPr/>
        </p:nvSpPr>
        <p:spPr>
          <a:xfrm>
            <a:off x="722376" y="3295015"/>
            <a:ext cx="10752014" cy="8431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深坡陡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谷底平坦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支沟众多等特点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强烈的沟谷侵蚀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引发严重的水土流失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给生态环</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境带来巨大影响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当地实施了退耕还林还草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打坝淤地等治理措施</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4_AS.21_1#2dd065f10?vop=1&amp;pid=7eac2837f&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本题考查工程措施的生态安全作用。淤地坝可以直接拦截坡面冲刷下来的泥沙</a:t>
            </a:r>
            <a:r>
              <a:rPr lang="en-US" altLang="zh-CN" sz="2000" b="0" i="0">
                <a:solidFill>
                  <a:srgbClr val="000000"/>
                </a:solidFill>
                <a:latin typeface="微软雅黑" pitchFamily="34" charset="0"/>
                <a:ea typeface="微软雅黑" pitchFamily="34" charset="-122"/>
                <a:cs typeface="微软雅黑" pitchFamily="34" charset="-120"/>
              </a:rPr>
              <a:t>，减少黄土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高原区的水土流失</a:t>
            </a:r>
            <a:r>
              <a:rPr lang="en-US" altLang="zh-CN" sz="2000" b="0" i="0" dirty="0">
                <a:solidFill>
                  <a:srgbClr val="000000"/>
                </a:solidFill>
                <a:latin typeface="微软雅黑" pitchFamily="34" charset="0"/>
                <a:ea typeface="微软雅黑" pitchFamily="34" charset="-122"/>
                <a:cs typeface="微软雅黑" pitchFamily="34" charset="-120"/>
              </a:rPr>
              <a:t>，降低泥石流等地质灾害风险；淤地坝拦截的泥沙进入沟道淤地</a:t>
            </a:r>
            <a:r>
              <a:rPr lang="en-US" altLang="zh-CN" sz="2000" b="0" i="0">
                <a:solidFill>
                  <a:srgbClr val="000000"/>
                </a:solidFill>
                <a:latin typeface="微软雅黑" pitchFamily="34" charset="0"/>
                <a:ea typeface="微软雅黑" pitchFamily="34" charset="-122"/>
                <a:cs typeface="微软雅黑" pitchFamily="34" charset="-120"/>
              </a:rPr>
              <a:t>，淤积形成平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坦肥沃的</a:t>
            </a:r>
            <a:r>
              <a:rPr lang="en-US" altLang="zh-CN" sz="2000" b="0" i="0" dirty="0">
                <a:solidFill>
                  <a:srgbClr val="000000"/>
                </a:solidFill>
                <a:latin typeface="微软雅黑" pitchFamily="34" charset="0"/>
                <a:ea typeface="微软雅黑" pitchFamily="34" charset="-122"/>
                <a:cs typeface="微软雅黑" pitchFamily="34" charset="-120"/>
              </a:rPr>
              <a:t>“坝地”，保水保肥能力强，可改良土壤，可在淤地进行耕种，减轻坡耕压力</a:t>
            </a:r>
            <a:r>
              <a:rPr lang="en-US" altLang="zh-CN" sz="2000" b="0" i="0">
                <a:solidFill>
                  <a:srgbClr val="000000"/>
                </a:solidFill>
                <a:latin typeface="微软雅黑" pitchFamily="34" charset="0"/>
                <a:ea typeface="微软雅黑" pitchFamily="34" charset="-122"/>
                <a:cs typeface="微软雅黑" pitchFamily="34" charset="-120"/>
              </a:rPr>
              <a:t>，利于植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树造林种草</a:t>
            </a:r>
            <a:r>
              <a:rPr lang="en-US" altLang="zh-CN" sz="2000" b="0" i="0" dirty="0">
                <a:solidFill>
                  <a:srgbClr val="000000"/>
                </a:solidFill>
                <a:latin typeface="微软雅黑" pitchFamily="34" charset="0"/>
                <a:ea typeface="微软雅黑" pitchFamily="34" charset="-122"/>
                <a:cs typeface="微软雅黑" pitchFamily="34" charset="-120"/>
              </a:rPr>
              <a:t>，保持水土。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501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4_BD.22_1#2ce439383?pid=7eac2837f&amp;color=0,0,0&amp;vtp=1&amp;bt=1&amp;bbb=1&amp;hb=1"/>
          <p:cNvSpPr/>
          <p:nvPr/>
        </p:nvSpPr>
        <p:spPr>
          <a:xfrm>
            <a:off x="722376" y="100584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［山东2024·19］</a:t>
            </a:r>
            <a:r>
              <a:rPr lang="en-US" altLang="zh-CN" sz="2000" b="0" i="0" dirty="0">
                <a:solidFill>
                  <a:srgbClr val="000000"/>
                </a:solidFill>
                <a:latin typeface="微软雅黑" pitchFamily="34" charset="0"/>
                <a:ea typeface="微软雅黑" pitchFamily="34" charset="-122"/>
                <a:cs typeface="微软雅黑" pitchFamily="34" charset="-120"/>
              </a:rPr>
              <a:t>阅读图文资料，完成下列要求。（15分）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防洪限制水位是水库在汛期允许蓄水的上限水位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受防洪限制水位的约束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汛期降雨径</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流经水库调节后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仍有大量径流未得到充分利用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作为弃水排放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BD.23_1#2ac82a5ee?pid=2ce439383&amp;color=0,0,0&amp;vtp=1&amp;bbb=1"/>
          <p:cNvSpPr/>
          <p:nvPr/>
        </p:nvSpPr>
        <p:spPr>
          <a:xfrm>
            <a:off x="722376" y="2331974"/>
            <a:ext cx="10833100"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（1）分别指出防洪限制水位的高低与汛期水库蓄水量大小、预留防洪库容大小的关系。（3分）</a:t>
            </a:r>
            <a:endParaRPr lang="en-US" altLang="zh-CN" sz="2000" dirty="0"/>
          </a:p>
        </p:txBody>
      </p:sp>
      <p:sp>
        <p:nvSpPr>
          <p:cNvPr id="4" name="QO_5_AN.24_1#2ac82a5ee?vop=1&amp;pid=2ce439383&amp;color=0,0,0&amp;vtp=1&amp;bbb=1&amp;hb=1"/>
          <p:cNvSpPr/>
          <p:nvPr/>
        </p:nvSpPr>
        <p:spPr>
          <a:xfrm>
            <a:off x="722376" y="279615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防洪限制水位越低,汛期水库蓄水量越小,预留防洪库容越大；防洪限制水位越高</a:t>
            </a:r>
            <a:r>
              <a:rPr lang="en-US" altLang="zh-CN" sz="2000" b="1" i="0">
                <a:solidFill>
                  <a:srgbClr val="00B050"/>
                </a:solidFill>
                <a:latin typeface="微软雅黑" pitchFamily="34" charset="0"/>
                <a:ea typeface="微软雅黑" pitchFamily="34" charset="-122"/>
                <a:cs typeface="微软雅黑" pitchFamily="34" charset="-120"/>
              </a:rPr>
              <a:t>,汛期水库</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蓄水量越大</a:t>
            </a:r>
            <a:r>
              <a:rPr lang="en-US" altLang="zh-CN" sz="2000" b="1" i="0" dirty="0">
                <a:solidFill>
                  <a:srgbClr val="00B050"/>
                </a:solidFill>
                <a:latin typeface="微软雅黑" pitchFamily="34" charset="0"/>
                <a:ea typeface="微软雅黑" pitchFamily="34" charset="-122"/>
                <a:cs typeface="微软雅黑" pitchFamily="34" charset="-120"/>
              </a:rPr>
              <a:t>,预留防洪库容越小。（3分）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AS.25_1#2ac82a5ee?vop=1&amp;pid=2ce439383&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本题考查自然环境对人类活动的影响。水库必须在防洪限制水位以上预留一定的库容</a:t>
            </a:r>
            <a:r>
              <a:rPr lang="en-US" altLang="zh-CN" sz="2000" b="0" i="0">
                <a:solidFill>
                  <a:srgbClr val="000000"/>
                </a:solidFill>
                <a:latin typeface="微软雅黑" pitchFamily="34" charset="0"/>
                <a:ea typeface="微软雅黑" pitchFamily="34" charset="-122"/>
                <a:cs typeface="微软雅黑" pitchFamily="34" charset="-120"/>
              </a:rPr>
              <a:t>,作为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预留防洪库容</a:t>
            </a:r>
            <a:r>
              <a:rPr lang="en-US" altLang="zh-CN" sz="2000" b="0" i="0" dirty="0">
                <a:solidFill>
                  <a:srgbClr val="000000"/>
                </a:solidFill>
                <a:latin typeface="微软雅黑" pitchFamily="34" charset="0"/>
                <a:ea typeface="微软雅黑" pitchFamily="34" charset="-122"/>
                <a:cs typeface="微软雅黑" pitchFamily="34" charset="-120"/>
              </a:rPr>
              <a:t>,用于临时调整和蓄留洪水,以防止因汛期洪水过大导致水库水位超限</a:t>
            </a:r>
            <a:r>
              <a:rPr lang="en-US" altLang="zh-CN" sz="2000" b="0" i="0">
                <a:solidFill>
                  <a:srgbClr val="000000"/>
                </a:solidFill>
                <a:latin typeface="微软雅黑" pitchFamily="34" charset="0"/>
                <a:ea typeface="微软雅黑" pitchFamily="34" charset="-122"/>
                <a:cs typeface="微软雅黑" pitchFamily="34" charset="-120"/>
              </a:rPr>
              <a:t>。防洪限制水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位高低直接影响其可利用的预留防洪库容大小</a:t>
            </a:r>
            <a:r>
              <a:rPr lang="en-US" altLang="zh-CN" sz="2000" b="0" i="0" dirty="0">
                <a:solidFill>
                  <a:srgbClr val="000000"/>
                </a:solidFill>
                <a:latin typeface="微软雅黑" pitchFamily="34" charset="0"/>
                <a:ea typeface="微软雅黑" pitchFamily="34" charset="-122"/>
                <a:cs typeface="微软雅黑" pitchFamily="34" charset="-120"/>
              </a:rPr>
              <a:t>。结合图文信息可知,防洪限制水位越低</a:t>
            </a:r>
            <a:r>
              <a:rPr lang="en-US" altLang="zh-CN" sz="2000" b="0" i="0">
                <a:solidFill>
                  <a:srgbClr val="000000"/>
                </a:solidFill>
                <a:latin typeface="微软雅黑" pitchFamily="34" charset="0"/>
                <a:ea typeface="微软雅黑" pitchFamily="34" charset="-122"/>
                <a:cs typeface="微软雅黑" pitchFamily="34" charset="-120"/>
              </a:rPr>
              <a:t>,汛期水库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蓄水量就越小</a:t>
            </a:r>
            <a:r>
              <a:rPr lang="en-US" altLang="zh-CN" sz="2000" b="0" i="0" dirty="0">
                <a:solidFill>
                  <a:srgbClr val="000000"/>
                </a:solidFill>
                <a:latin typeface="微软雅黑" pitchFamily="34" charset="0"/>
                <a:ea typeface="微软雅黑" pitchFamily="34" charset="-122"/>
                <a:cs typeface="微软雅黑" pitchFamily="34" charset="-120"/>
              </a:rPr>
              <a:t>,预留的防洪库容就越大；防洪限制水位越高,汛期水库蓄水量越大</a:t>
            </a:r>
            <a:r>
              <a:rPr lang="en-US" altLang="zh-CN" sz="2000" b="0" i="0">
                <a:solidFill>
                  <a:srgbClr val="000000"/>
                </a:solidFill>
                <a:latin typeface="微软雅黑" pitchFamily="34" charset="0"/>
                <a:ea typeface="微软雅黑" pitchFamily="34" charset="-122"/>
                <a:cs typeface="微软雅黑" pitchFamily="34" charset="-120"/>
              </a:rPr>
              <a:t>,预留防洪库容就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越小</a:t>
            </a:r>
            <a:r>
              <a:rPr lang="en-US" altLang="zh-CN" sz="2000" b="0" i="0" dirty="0">
                <a:solidFill>
                  <a:srgbClr val="000000"/>
                </a:solidFill>
                <a:latin typeface="微软雅黑" pitchFamily="34" charset="0"/>
                <a:ea typeface="微软雅黑" pitchFamily="34" charset="-122"/>
                <a:cs typeface="微软雅黑" pitchFamily="34" charset="-120"/>
              </a:rPr>
              <a:t>。水库在汛期前必须将水库蓄水量控制在防洪限制水位以下,以留出足够的预留防洪库容。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P_5_BD#4d177351f?pid=2ce439383&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丹江口水库以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丹江口水利枢纽调度规程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试行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为基础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主要从汛前水位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消落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汛期水位控制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汛末蓄水三个方面进行优化调度的探索</a:t>
            </a:r>
            <a:r>
              <a:rPr lang="en-US" altLang="zh-CN" sz="2000" b="0" i="0" dirty="0">
                <a:solidFill>
                  <a:srgbClr val="000000"/>
                </a:solidFill>
                <a:latin typeface="微软雅黑" pitchFamily="34" charset="0"/>
                <a:ea typeface="微软雅黑" pitchFamily="34" charset="-122"/>
                <a:cs typeface="微软雅黑" pitchFamily="34" charset="-120"/>
              </a:rPr>
              <a:t>。2021</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基于精准的降水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水预报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丹江口水库在保证防洪安全的前提下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通过优化调度超额完成供水计划</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并首次蓄水至</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设计蓄水位</a:t>
            </a:r>
            <a:r>
              <a:rPr lang="en-US" altLang="zh-CN" sz="2000" b="0" i="0" dirty="0">
                <a:solidFill>
                  <a:srgbClr val="000000"/>
                </a:solidFill>
                <a:latin typeface="微软雅黑" pitchFamily="34" charset="0"/>
                <a:ea typeface="微软雅黑" pitchFamily="34" charset="-122"/>
                <a:cs typeface="微软雅黑" pitchFamily="34" charset="-120"/>
              </a:rPr>
              <a:t>170</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m。</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示意汉江流域概况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示意优化调度方式与规程调度方式的对比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1670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P_5_BD#4d177351f?iti=3&amp;htil=1&amp;pid=2ce439383&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2104" y="1005840"/>
            <a:ext cx="5788152" cy="40507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P_5_BD#4d177351f?iti=4&amp;htil=1&amp;pid=2ce43938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76288" y="2999232"/>
            <a:ext cx="4453128"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4d177351f?iti=3&amp;htil=1&amp;pid=2ce439383&amp;color=0,0,0&amp;vtp=1"/>
          <p:cNvSpPr/>
          <p:nvPr/>
        </p:nvSpPr>
        <p:spPr>
          <a:xfrm>
            <a:off x="3627755" y="5183632"/>
            <a:ext cx="1968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5" name="P_5_BD#4d177351f?iti=4&amp;htil=1&amp;pid=2ce439383&amp;color=0,0,0&amp;vtp=1"/>
          <p:cNvSpPr/>
          <p:nvPr/>
        </p:nvSpPr>
        <p:spPr>
          <a:xfrm>
            <a:off x="8993315" y="5174488"/>
            <a:ext cx="219075"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26_1#7531d05ad?pid=2ce439383&amp;color=0,0,0&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（2）以保证防洪安全为前提，优化调度过程中</a:t>
            </a:r>
            <a:r>
              <a:rPr lang="en-US" altLang="zh-CN" sz="2000" b="0" i="0">
                <a:solidFill>
                  <a:srgbClr val="000000"/>
                </a:solidFill>
                <a:latin typeface="微软雅黑" pitchFamily="34" charset="0"/>
                <a:ea typeface="微软雅黑" pitchFamily="34" charset="-122"/>
                <a:cs typeface="微软雅黑" pitchFamily="34" charset="-120"/>
              </a:rPr>
              <a:t>，水库汛期运行水位可在防洪限制水位的基础上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适度上浮</a:t>
            </a:r>
            <a:r>
              <a:rPr lang="en-US" altLang="zh-CN" sz="2000" b="0" i="0" dirty="0">
                <a:solidFill>
                  <a:srgbClr val="000000"/>
                </a:solidFill>
                <a:latin typeface="微软雅黑" pitchFamily="34" charset="0"/>
                <a:ea typeface="微软雅黑" pitchFamily="34" charset="-122"/>
                <a:cs typeface="微软雅黑" pitchFamily="34" charset="-120"/>
              </a:rPr>
              <a:t>。说明丹江口水库汛期运行水位可适度上浮的主要保障条件。（4分）</a:t>
            </a:r>
            <a:endParaRPr lang="en-US" altLang="zh-CN" sz="2000" dirty="0"/>
          </a:p>
        </p:txBody>
      </p:sp>
      <p:sp>
        <p:nvSpPr>
          <p:cNvPr id="3" name="QO_5_AN.27_1#7531d05ad?vop=1&amp;pid=2ce439383&amp;color=0,0,0&amp;vtp=1&amp;bbb=1&amp;hb=1"/>
          <p:cNvSpPr/>
          <p:nvPr/>
        </p:nvSpPr>
        <p:spPr>
          <a:xfrm>
            <a:off x="722376" y="1916684"/>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运用现代地理信息技术,科学精准预测、预报流域降水</a:t>
            </a:r>
            <a:r>
              <a:rPr lang="en-US" altLang="zh-CN" sz="2000" b="1" i="0">
                <a:solidFill>
                  <a:srgbClr val="00B050"/>
                </a:solidFill>
                <a:latin typeface="微软雅黑" pitchFamily="34" charset="0"/>
                <a:ea typeface="微软雅黑" pitchFamily="34" charset="-122"/>
                <a:cs typeface="微软雅黑" pitchFamily="34" charset="-120"/>
              </a:rPr>
              <a:t>,对汉江流域各分区不同量级降雨短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期预报的预见期和可用性进行比较分析</a:t>
            </a:r>
            <a:r>
              <a:rPr lang="en-US" altLang="zh-CN" sz="2000" b="1" i="0" dirty="0">
                <a:solidFill>
                  <a:srgbClr val="00B050"/>
                </a:solidFill>
                <a:latin typeface="微软雅黑" pitchFamily="34" charset="0"/>
                <a:ea typeface="微软雅黑" pitchFamily="34" charset="-122"/>
                <a:cs typeface="微软雅黑" pitchFamily="34" charset="-120"/>
              </a:rPr>
              <a:t>；结合流域梯级开发现状和综合调度管理的经验</a:t>
            </a:r>
            <a:r>
              <a:rPr lang="en-US" altLang="zh-CN" sz="2000" b="1" i="0">
                <a:solidFill>
                  <a:srgbClr val="00B050"/>
                </a:solidFill>
                <a:latin typeface="微软雅黑" pitchFamily="34" charset="0"/>
                <a:ea typeface="微软雅黑" pitchFamily="34" charset="-122"/>
                <a:cs typeface="微软雅黑" pitchFamily="34" charset="-120"/>
              </a:rPr>
              <a:t>,实施科学</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的综合调度管理</a:t>
            </a:r>
            <a:r>
              <a:rPr lang="en-US" altLang="zh-CN" sz="2000" b="1" i="0" dirty="0">
                <a:solidFill>
                  <a:srgbClr val="00B050"/>
                </a:solidFill>
                <a:latin typeface="微软雅黑" pitchFamily="34" charset="0"/>
                <a:ea typeface="微软雅黑" pitchFamily="34" charset="-122"/>
                <a:cs typeface="微软雅黑"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AS.28_1#7531d05ad?vop=1&amp;pid=2ce439383&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本题考查流域的综合开发。运用现代地理信息技术,科学精准预测、预报流域降水</a:t>
            </a:r>
            <a:r>
              <a:rPr lang="en-US" altLang="zh-CN" sz="2000" b="0" i="0">
                <a:solidFill>
                  <a:srgbClr val="000000"/>
                </a:solidFill>
                <a:latin typeface="微软雅黑" pitchFamily="34" charset="0"/>
                <a:ea typeface="微软雅黑" pitchFamily="34" charset="-122"/>
                <a:cs typeface="微软雅黑" pitchFamily="34" charset="-120"/>
              </a:rPr>
              <a:t>,测量下游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河道水位</a:t>
            </a:r>
            <a:r>
              <a:rPr lang="en-US" altLang="zh-CN" sz="2000" b="0" i="0" dirty="0">
                <a:solidFill>
                  <a:srgbClr val="000000"/>
                </a:solidFill>
                <a:latin typeface="微软雅黑" pitchFamily="34" charset="0"/>
                <a:ea typeface="微软雅黑" pitchFamily="34" charset="-122"/>
                <a:cs typeface="微软雅黑" pitchFamily="34" charset="-120"/>
              </a:rPr>
              <a:t>,在汛期下游地区降水量较多、河流水位较高,年平均降水量低、</a:t>
            </a:r>
            <a:r>
              <a:rPr lang="en-US" altLang="zh-CN" sz="2000" b="0" i="0">
                <a:solidFill>
                  <a:srgbClr val="000000"/>
                </a:solidFill>
                <a:latin typeface="微软雅黑" pitchFamily="34" charset="0"/>
                <a:ea typeface="微软雅黑" pitchFamily="34" charset="-122"/>
                <a:cs typeface="微软雅黑" pitchFamily="34" charset="-120"/>
              </a:rPr>
              <a:t>年平均水位偏低的年份,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丹江口水库汛期运行水位可适度上浮</a:t>
            </a:r>
            <a:r>
              <a:rPr lang="en-US" altLang="zh-CN" sz="2000" b="0" i="0" dirty="0">
                <a:solidFill>
                  <a:srgbClr val="000000"/>
                </a:solidFill>
                <a:latin typeface="微软雅黑" pitchFamily="34" charset="0"/>
                <a:ea typeface="微软雅黑" pitchFamily="34" charset="-122"/>
                <a:cs typeface="微软雅黑" pitchFamily="34" charset="-120"/>
              </a:rPr>
              <a:t>。充分发挥流域水库的综合调度</a:t>
            </a:r>
            <a:r>
              <a:rPr lang="en-US" altLang="zh-CN" sz="2000" b="0" i="0">
                <a:solidFill>
                  <a:srgbClr val="000000"/>
                </a:solidFill>
                <a:latin typeface="微软雅黑" pitchFamily="34" charset="0"/>
                <a:ea typeface="微软雅黑" pitchFamily="34" charset="-122"/>
                <a:cs typeface="微软雅黑" pitchFamily="34" charset="-120"/>
              </a:rPr>
              <a:t>,当其他水库可以降低汛期运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行水位时</a:t>
            </a:r>
            <a:r>
              <a:rPr lang="en-US" altLang="zh-CN" sz="2000" b="0" i="0" dirty="0">
                <a:solidFill>
                  <a:srgbClr val="000000"/>
                </a:solidFill>
                <a:latin typeface="微软雅黑" pitchFamily="34" charset="0"/>
                <a:ea typeface="微软雅黑" pitchFamily="34" charset="-122"/>
                <a:cs typeface="微软雅黑" pitchFamily="34" charset="-120"/>
              </a:rPr>
              <a:t>,可适当上浮丹江口水库汛期运行水位。即在以保证防洪安全为前提条件的情况下</a:t>
            </a:r>
            <a:r>
              <a:rPr lang="en-US" altLang="zh-CN" sz="2000" b="0" i="0">
                <a:solidFill>
                  <a:srgbClr val="000000"/>
                </a:solidFill>
                <a:latin typeface="微软雅黑" pitchFamily="34" charset="0"/>
                <a:ea typeface="微软雅黑" pitchFamily="34" charset="-122"/>
                <a:cs typeface="微软雅黑" pitchFamily="34" charset="-120"/>
              </a:rPr>
              <a:t>,丹江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口水库汛期运行水位可适度上浮的主要保障条件为精准预测和科学调度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5_BD.29_1#e89aa9116?pid=2ce439383&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（3）分析与规程调度方式相比，优化调度方式的供水优势。（8分）</a:t>
            </a:r>
            <a:endParaRPr lang="en-US" altLang="zh-CN" sz="2000" dirty="0"/>
          </a:p>
        </p:txBody>
      </p:sp>
      <p:sp>
        <p:nvSpPr>
          <p:cNvPr id="3" name="QO_5_AN.30_1#e89aa9116?vop=1&amp;pid=2ce439383&amp;color=0,0,0&amp;vtp=1&amp;bbb=1&amp;hb=1"/>
          <p:cNvSpPr/>
          <p:nvPr/>
        </p:nvSpPr>
        <p:spPr>
          <a:xfrm>
            <a:off x="722376" y="1469009"/>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规程调度方式中丹江口水库弃水现象严重,汛末达到设计水位难度大</a:t>
            </a:r>
            <a:r>
              <a:rPr lang="en-US" altLang="zh-CN" sz="2000" b="1" i="0">
                <a:solidFill>
                  <a:srgbClr val="00B050"/>
                </a:solidFill>
                <a:latin typeface="微软雅黑" pitchFamily="34" charset="0"/>
                <a:ea typeface="微软雅黑" pitchFamily="34" charset="-122"/>
                <a:cs typeface="微软雅黑" pitchFamily="34" charset="-120"/>
              </a:rPr>
              <a:t>；优化调度方式中丹</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江口水库消落期变长</a:t>
            </a:r>
            <a:r>
              <a:rPr lang="en-US" altLang="zh-CN" sz="2000" b="1" i="0" dirty="0">
                <a:solidFill>
                  <a:srgbClr val="00B050"/>
                </a:solidFill>
                <a:latin typeface="微软雅黑" pitchFamily="34" charset="0"/>
                <a:ea typeface="微软雅黑" pitchFamily="34" charset="-122"/>
                <a:cs typeface="微软雅黑" pitchFamily="34" charset="-120"/>
              </a:rPr>
              <a:t>,开始消落时间提前,精准的降水预测,汛期水库水位适当上浮运行</a:t>
            </a:r>
            <a:r>
              <a:rPr lang="en-US" altLang="zh-CN" sz="2000" b="1" i="0">
                <a:solidFill>
                  <a:srgbClr val="00B050"/>
                </a:solidFill>
                <a:latin typeface="微软雅黑" pitchFamily="34" charset="0"/>
                <a:ea typeface="微软雅黑" pitchFamily="34" charset="-122"/>
                <a:cs typeface="微软雅黑" pitchFamily="34" charset="-120"/>
              </a:rPr>
              <a:t>,汛末蓄水时</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间提前</a:t>
            </a:r>
            <a:r>
              <a:rPr lang="en-US" altLang="zh-CN" sz="2000" b="1" i="0" dirty="0">
                <a:solidFill>
                  <a:srgbClr val="00B050"/>
                </a:solidFill>
                <a:latin typeface="微软雅黑" pitchFamily="34" charset="0"/>
                <a:ea typeface="微软雅黑" pitchFamily="34" charset="-122"/>
                <a:cs typeface="微软雅黑" pitchFamily="34" charset="-120"/>
              </a:rPr>
              <a:t>,减少了弃水现象,提高了水资源的利用率；优化调度方式有利于提升丹江口水库水位</a:t>
            </a:r>
            <a:r>
              <a:rPr lang="en-US" altLang="zh-CN" sz="2000" b="1" i="0">
                <a:solidFill>
                  <a:srgbClr val="00B050"/>
                </a:solidFill>
                <a:latin typeface="微软雅黑" pitchFamily="34" charset="0"/>
                <a:ea typeface="微软雅黑" pitchFamily="34" charset="-122"/>
                <a:cs typeface="微软雅黑" pitchFamily="34" charset="-120"/>
              </a:rPr>
              <a:t>,保障</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了南水北调工程的高效运营</a:t>
            </a:r>
            <a:r>
              <a:rPr lang="en-US" altLang="zh-CN" sz="2000" b="1" i="0" dirty="0">
                <a:solidFill>
                  <a:srgbClr val="00B050"/>
                </a:solidFill>
                <a:latin typeface="微软雅黑" pitchFamily="34" charset="0"/>
                <a:ea typeface="微软雅黑" pitchFamily="34" charset="-122"/>
                <a:cs typeface="微软雅黑" pitchFamily="34" charset="-120"/>
              </a:rPr>
              <a:t>；使丹江口水库精细化调度成为可能,</a:t>
            </a:r>
            <a:r>
              <a:rPr lang="en-US" altLang="zh-CN" sz="2000" b="1" i="0">
                <a:solidFill>
                  <a:srgbClr val="00B050"/>
                </a:solidFill>
                <a:latin typeface="微软雅黑" pitchFamily="34" charset="0"/>
                <a:ea typeface="微软雅黑" pitchFamily="34" charset="-122"/>
                <a:cs typeface="微软雅黑" pitchFamily="34" charset="-120"/>
              </a:rPr>
              <a:t>有效减轻了下游地区的防洪压力。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AS.31_1#e89aa9116?vop=1&amp;pid=2ce439383&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本题考查水资源的开发利用。结合图文信息可知,规程调度方式中丹江口水库消落期短</a:t>
            </a:r>
            <a:r>
              <a:rPr lang="en-US" altLang="zh-CN" sz="2000" b="0" i="0">
                <a:solidFill>
                  <a:srgbClr val="000000"/>
                </a:solidFill>
                <a:latin typeface="微软雅黑" pitchFamily="34" charset="0"/>
                <a:ea typeface="微软雅黑" pitchFamily="34" charset="-122"/>
                <a:cs typeface="微软雅黑" pitchFamily="34" charset="-120"/>
              </a:rPr>
              <a:t>,汛期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受防洪限制水位影响</a:t>
            </a:r>
            <a:r>
              <a:rPr lang="en-US" altLang="zh-CN" sz="2000" b="0" i="0" dirty="0">
                <a:solidFill>
                  <a:srgbClr val="000000"/>
                </a:solidFill>
                <a:latin typeface="微软雅黑" pitchFamily="34" charset="0"/>
                <a:ea typeface="微软雅黑" pitchFamily="34" charset="-122"/>
                <a:cs typeface="微软雅黑" pitchFamily="34" charset="-120"/>
              </a:rPr>
              <a:t>,水位较低,排水量大,易出现弃水现象</a:t>
            </a:r>
            <a:r>
              <a:rPr lang="en-US" altLang="zh-CN" sz="2000" b="0" i="0">
                <a:solidFill>
                  <a:srgbClr val="000000"/>
                </a:solidFill>
                <a:latin typeface="微软雅黑" pitchFamily="34" charset="0"/>
                <a:ea typeface="微软雅黑" pitchFamily="34" charset="-122"/>
                <a:cs typeface="微软雅黑" pitchFamily="34" charset="-120"/>
              </a:rPr>
              <a:t>；规程调度方式中丹江口水库蓄水时间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相对较晚</a:t>
            </a:r>
            <a:r>
              <a:rPr lang="en-US" altLang="zh-CN" sz="2000" b="0" i="0" dirty="0">
                <a:solidFill>
                  <a:srgbClr val="000000"/>
                </a:solidFill>
                <a:latin typeface="微软雅黑" pitchFamily="34" charset="0"/>
                <a:ea typeface="微软雅黑" pitchFamily="34" charset="-122"/>
                <a:cs typeface="微软雅黑" pitchFamily="34" charset="-120"/>
              </a:rPr>
              <a:t>,汛末达到设计水位难度大。由图可知,优化调度方式中丹江口水库消落期变长</a:t>
            </a:r>
            <a:r>
              <a:rPr lang="en-US" altLang="zh-CN" sz="2000" b="0" i="0">
                <a:solidFill>
                  <a:srgbClr val="000000"/>
                </a:solidFill>
                <a:latin typeface="微软雅黑" pitchFamily="34" charset="0"/>
                <a:ea typeface="微软雅黑" pitchFamily="34" charset="-122"/>
                <a:cs typeface="微软雅黑" pitchFamily="34" charset="-120"/>
              </a:rPr>
              <a:t>,开始消落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时间提前</a:t>
            </a:r>
            <a:r>
              <a:rPr lang="en-US" altLang="zh-CN" sz="2000" b="0" i="0" dirty="0">
                <a:solidFill>
                  <a:srgbClr val="000000"/>
                </a:solidFill>
                <a:latin typeface="微软雅黑" pitchFamily="34" charset="0"/>
                <a:ea typeface="微软雅黑" pitchFamily="34" charset="-122"/>
                <a:cs typeface="微软雅黑" pitchFamily="34" charset="-120"/>
              </a:rPr>
              <a:t>；依据精准的降水预测,汛期水库水位可以适当上浮运行,汛末蓄水时间提前</a:t>
            </a:r>
            <a:r>
              <a:rPr lang="en-US" altLang="zh-CN" sz="2000" b="0" i="0">
                <a:solidFill>
                  <a:srgbClr val="000000"/>
                </a:solidFill>
                <a:latin typeface="微软雅黑" pitchFamily="34" charset="0"/>
                <a:ea typeface="微软雅黑" pitchFamily="34" charset="-122"/>
                <a:cs typeface="微软雅黑" pitchFamily="34" charset="-120"/>
              </a:rPr>
              <a:t>,减少了弃水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现象</a:t>
            </a:r>
            <a:r>
              <a:rPr lang="en-US" altLang="zh-CN" sz="2000" b="0" i="0" dirty="0">
                <a:solidFill>
                  <a:srgbClr val="000000"/>
                </a:solidFill>
                <a:latin typeface="微软雅黑" pitchFamily="34" charset="0"/>
                <a:ea typeface="微软雅黑" pitchFamily="34" charset="-122"/>
                <a:cs typeface="微软雅黑" pitchFamily="34" charset="-120"/>
              </a:rPr>
              <a:t>,提高了水资源的利用率；优化调度方式有利于提升丹江口水库水位</a:t>
            </a:r>
            <a:r>
              <a:rPr lang="en-US" altLang="zh-CN" sz="2000" b="0" i="0">
                <a:solidFill>
                  <a:srgbClr val="000000"/>
                </a:solidFill>
                <a:latin typeface="微软雅黑" pitchFamily="34" charset="0"/>
                <a:ea typeface="微软雅黑" pitchFamily="34" charset="-122"/>
                <a:cs typeface="微软雅黑" pitchFamily="34" charset="-120"/>
              </a:rPr>
              <a:t>,保障了南水北调工程的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高效运营</a:t>
            </a:r>
            <a:r>
              <a:rPr lang="en-US" altLang="zh-CN" sz="2000" b="0" i="0" dirty="0">
                <a:solidFill>
                  <a:srgbClr val="000000"/>
                </a:solidFill>
                <a:latin typeface="微软雅黑" pitchFamily="34" charset="0"/>
                <a:ea typeface="微软雅黑" pitchFamily="34" charset="-122"/>
                <a:cs typeface="微软雅黑" pitchFamily="34" charset="-120"/>
              </a:rPr>
              <a:t>；优化调度方式使丹江口水库精细化调度成为可能,防洪更加精准</a:t>
            </a:r>
            <a:r>
              <a:rPr lang="en-US" altLang="zh-CN" sz="2000" b="0" i="0">
                <a:solidFill>
                  <a:srgbClr val="000000"/>
                </a:solidFill>
                <a:latin typeface="微软雅黑" pitchFamily="34" charset="0"/>
                <a:ea typeface="微软雅黑" pitchFamily="34" charset="-122"/>
                <a:cs typeface="微软雅黑" pitchFamily="34" charset="-120"/>
              </a:rPr>
              <a:t>,有效减轻了下游地区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的防洪压力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15076b86b?pid=7eac2837f&amp;color=0,0,0&amp;vtp=1&amp;bt=1&amp;bbb=1&amp;hb=1"/>
          <p:cNvSpPr/>
          <p:nvPr/>
        </p:nvSpPr>
        <p:spPr>
          <a:xfrm>
            <a:off x="722376" y="1005840"/>
            <a:ext cx="10753344" cy="2671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［山东2025·3］</a:t>
            </a:r>
            <a:r>
              <a:rPr lang="en-US" altLang="zh-CN" sz="2000" b="0" i="0" dirty="0">
                <a:solidFill>
                  <a:srgbClr val="000000"/>
                </a:solidFill>
                <a:latin typeface="微软雅黑" pitchFamily="34" charset="0"/>
                <a:ea typeface="楷体" pitchFamily="34" charset="-122"/>
                <a:cs typeface="微软雅黑" pitchFamily="34" charset="-120"/>
              </a:rPr>
              <a:t>美国大盐湖</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平均深度约</a:t>
            </a:r>
            <a:r>
              <a:rPr lang="en-US" altLang="zh-CN" sz="2000" b="0" i="0" dirty="0">
                <a:solidFill>
                  <a:srgbClr val="000000"/>
                </a:solidFill>
                <a:latin typeface="Times New Roman" pitchFamily="34" charset="0"/>
                <a:ea typeface="KaiTi" pitchFamily="34" charset="-122"/>
                <a:cs typeface="Times New Roman" pitchFamily="34" charset="-120"/>
              </a:rPr>
              <a:t>4.3</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湖中只有卤虫等少数耐盐物种</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研究表明</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120</a:t>
            </a:r>
            <a:r>
              <a:rPr lang="en-US" altLang="zh-CN" sz="2000" b="0" i="0" dirty="0">
                <a:solidFill>
                  <a:srgbClr val="000000"/>
                </a:solidFill>
                <a:latin typeface="Times New Roman" pitchFamily="34" charset="0"/>
                <a:ea typeface="KaiTi" pitchFamily="34" charset="-122"/>
                <a:cs typeface="Times New Roman" pitchFamily="34" charset="-120"/>
              </a:rPr>
              <a:t>‰～160‰</a:t>
            </a:r>
            <a:r>
              <a:rPr lang="en-US" altLang="zh-CN" sz="2000" b="0" i="0" dirty="0">
                <a:solidFill>
                  <a:srgbClr val="000000"/>
                </a:solidFill>
                <a:latin typeface="微软雅黑" pitchFamily="34" charset="0"/>
                <a:ea typeface="楷体" pitchFamily="34" charset="-122"/>
                <a:cs typeface="微软雅黑" pitchFamily="34" charset="-120"/>
              </a:rPr>
              <a:t>的盐度可使大盐湖中卤虫种群维持较高的密度</a:t>
            </a:r>
            <a:r>
              <a:rPr lang="en-US" altLang="zh-CN" sz="2000" b="0" i="0" dirty="0">
                <a:solidFill>
                  <a:srgbClr val="000000"/>
                </a:solidFill>
                <a:latin typeface="Times New Roman" pitchFamily="34" charset="0"/>
                <a:ea typeface="KaiTi" pitchFamily="34" charset="-122"/>
                <a:cs typeface="Times New Roman" pitchFamily="34" charset="-120"/>
              </a:rPr>
              <a:t>。20</a:t>
            </a:r>
            <a:r>
              <a:rPr lang="en-US" altLang="zh-CN" sz="2000" b="0" i="0" dirty="0">
                <a:solidFill>
                  <a:srgbClr val="000000"/>
                </a:solidFill>
                <a:latin typeface="微软雅黑" pitchFamily="34" charset="0"/>
                <a:ea typeface="楷体" pitchFamily="34" charset="-122"/>
                <a:cs typeface="微软雅黑" pitchFamily="34" charset="-120"/>
              </a:rPr>
              <a:t>世纪初</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湖上修建了一座跨湖木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制铁路桥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该桥在</a:t>
            </a:r>
            <a:r>
              <a:rPr lang="en-US" altLang="zh-CN" sz="2000" b="0" i="0" dirty="0">
                <a:solidFill>
                  <a:srgbClr val="000000"/>
                </a:solidFill>
                <a:latin typeface="Times New Roman" pitchFamily="34" charset="0"/>
                <a:ea typeface="KaiTi" pitchFamily="34" charset="-122"/>
                <a:cs typeface="Times New Roman" pitchFamily="34" charset="-120"/>
              </a:rPr>
              <a:t>1959</a:t>
            </a:r>
            <a:r>
              <a:rPr lang="en-US" altLang="zh-CN" sz="2000" b="0" i="0" dirty="0">
                <a:solidFill>
                  <a:srgbClr val="000000"/>
                </a:solidFill>
                <a:latin typeface="微软雅黑" pitchFamily="34" charset="0"/>
                <a:ea typeface="楷体" pitchFamily="34" charset="-122"/>
                <a:cs typeface="微软雅黑" pitchFamily="34" charset="-120"/>
              </a:rPr>
              <a:t>年被一条新建的与其平行的砂石路基铁路取代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砂石路基将大盐湖分为北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湾和南湾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并催生了两湾的特色产业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北湾的盐业和南湾的卤虫捕捞业</a:t>
            </a:r>
            <a:r>
              <a:rPr lang="en-US" altLang="zh-CN" sz="2000" b="0" i="0" dirty="0">
                <a:solidFill>
                  <a:srgbClr val="000000"/>
                </a:solidFill>
                <a:latin typeface="Times New Roman" pitchFamily="34" charset="0"/>
                <a:ea typeface="KaiTi" pitchFamily="34" charset="-122"/>
                <a:cs typeface="Times New Roman" pitchFamily="34" charset="-120"/>
              </a:rPr>
              <a:t>。2013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砂石路基仅</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有的两处</a:t>
            </a:r>
            <a:r>
              <a:rPr lang="en-US" altLang="zh-CN" sz="2000" b="0" i="0" dirty="0">
                <a:solidFill>
                  <a:srgbClr val="000000"/>
                </a:solidFill>
                <a:latin typeface="Times New Roman" pitchFamily="34" charset="0"/>
                <a:ea typeface="KaiTi" pitchFamily="34" charset="-122"/>
                <a:cs typeface="Times New Roman" pitchFamily="34" charset="-120"/>
              </a:rPr>
              <a:t>4.6</a:t>
            </a:r>
            <a:r>
              <a:rPr lang="en-US" altLang="zh-CN" sz="2000" b="0" i="0" dirty="0">
                <a:solidFill>
                  <a:srgbClr val="000000"/>
                </a:solidFill>
                <a:latin typeface="微软雅黑" pitchFamily="34" charset="0"/>
                <a:ea typeface="楷体" pitchFamily="34" charset="-122"/>
                <a:cs typeface="微软雅黑" pitchFamily="34" charset="-120"/>
              </a:rPr>
              <a:t>米宽的涵洞因老化被永久封闭</a:t>
            </a:r>
            <a:r>
              <a:rPr lang="en-US" altLang="zh-CN" sz="2000" b="0" i="0" dirty="0">
                <a:solidFill>
                  <a:srgbClr val="000000"/>
                </a:solidFill>
                <a:latin typeface="Times New Roman" pitchFamily="34" charset="0"/>
                <a:ea typeface="KaiTi" pitchFamily="34" charset="-122"/>
                <a:cs typeface="Times New Roman" pitchFamily="34" charset="-120"/>
              </a:rPr>
              <a:t>。2016</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路基又被挖开一个</a:t>
            </a:r>
            <a:r>
              <a:rPr lang="en-US" altLang="zh-CN" sz="2000" b="0" i="0" dirty="0">
                <a:solidFill>
                  <a:srgbClr val="000000"/>
                </a:solidFill>
                <a:latin typeface="Times New Roman" pitchFamily="34" charset="0"/>
                <a:ea typeface="KaiTi" pitchFamily="34" charset="-122"/>
                <a:cs typeface="Times New Roman" pitchFamily="34" charset="-120"/>
              </a:rPr>
              <a:t>55</a:t>
            </a:r>
            <a:r>
              <a:rPr lang="en-US" altLang="zh-CN" sz="2000" b="0" i="0" dirty="0">
                <a:solidFill>
                  <a:srgbClr val="000000"/>
                </a:solidFill>
                <a:latin typeface="微软雅黑" pitchFamily="34" charset="0"/>
                <a:ea typeface="楷体" pitchFamily="34" charset="-122"/>
                <a:cs typeface="微软雅黑" pitchFamily="34" charset="-120"/>
              </a:rPr>
              <a:t>米宽的</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新缺口</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并修</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建了桥梁和一道高度可调整的水下石坝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b）。据此完成下题。</a:t>
            </a:r>
            <a:endParaRPr lang="en-US" altLang="zh-CN" sz="20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QM_4_BD.1_3#15076b86b?iti=1&amp;htil=1&amp;pid=7eac2837f&amp;color=0,0,0&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243584" y="1005840"/>
            <a:ext cx="4334256" cy="35753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M_4_BD.1_4#15076b86b?iti=2&amp;htil=1&amp;pid=7eac2837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08776" y="2240280"/>
            <a:ext cx="5148072" cy="23408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4_BD.1_5#15076b86b?iti=1&amp;htil=1&amp;pid=7eac2837f&amp;color=0,0,0&amp;vtp=1"/>
          <p:cNvSpPr/>
          <p:nvPr/>
        </p:nvSpPr>
        <p:spPr>
          <a:xfrm>
            <a:off x="3325781" y="4708144"/>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5" name="QM_4_BD.1_6#15076b86b?iti=2&amp;htil=1&amp;pid=7eac2837f&amp;color=0,0,0&amp;vtp=1"/>
          <p:cNvSpPr/>
          <p:nvPr/>
        </p:nvSpPr>
        <p:spPr>
          <a:xfrm>
            <a:off x="8690737" y="4708144"/>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2_1#c6d890bad?pid=15076b86b&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1.截至2023年，因该区域连年干旱，水下石坝较修建时被加高了近3米</a:t>
            </a:r>
            <a:r>
              <a:rPr lang="en-US" altLang="zh-CN" sz="2000" b="0" i="0">
                <a:solidFill>
                  <a:srgbClr val="000000"/>
                </a:solidFill>
                <a:latin typeface="微软雅黑" pitchFamily="34" charset="0"/>
                <a:ea typeface="微软雅黑" pitchFamily="34" charset="-122"/>
                <a:cs typeface="微软雅黑" pitchFamily="34" charset="-120"/>
              </a:rPr>
              <a:t>。推测加高石坝的主要目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c6d890bad.bracket?pid=15076b86b&amp;color=0,0,0&amp;vpa=1&amp;vtp=1"/>
          <p:cNvSpPr/>
          <p:nvPr/>
        </p:nvSpPr>
        <p:spPr>
          <a:xfrm>
            <a:off x="1417701" y="144399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2_2#c6d890bad.choices?pid=15076b86b&amp;color=0,0,0&amp;vtp=1&amp;bbb=1"/>
          <p:cNvSpPr/>
          <p:nvPr/>
        </p:nvSpPr>
        <p:spPr>
          <a:xfrm>
            <a:off x="722376" y="1905126"/>
            <a:ext cx="10753344" cy="405003"/>
          </a:xfrm>
          <a:prstGeom prst="rect">
            <a:avLst/>
          </a:prstGeom>
          <a:noFill/>
          <a:ln/>
        </p:spPr>
        <p:txBody>
          <a:bodyPr wrap="none" lIns="0" tIns="0" rIns="0" bIns="0" rtlCol="0" anchor="t"/>
          <a:lstStyle/>
          <a:p>
            <a:pPr latinLnBrk="1">
              <a:lnSpc>
                <a:spcPts val="3600"/>
              </a:lnSpc>
              <a:tabLst>
                <a:tab pos="2507029" algn="l"/>
                <a:tab pos="5483957" algn="l"/>
                <a:tab pos="7965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.便于引水灌溉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B.降低北湾采盐成本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C.限制船舶通行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.保护南湾生态系统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4_1#c6d890bad?vop=1&amp;pid=15076b86b&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本题考查水资源利用。由材料并结合图可知，开挖“新缺口</a:t>
            </a:r>
            <a:r>
              <a:rPr lang="en-US" altLang="zh-CN" sz="2000" b="0" i="0">
                <a:solidFill>
                  <a:srgbClr val="000000"/>
                </a:solidFill>
                <a:latin typeface="微软雅黑" pitchFamily="34" charset="0"/>
                <a:ea typeface="微软雅黑" pitchFamily="34" charset="-122"/>
                <a:cs typeface="微软雅黑" pitchFamily="34" charset="-120"/>
              </a:rPr>
              <a:t>”的主要目的是促进南北湾的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湖水交换</a:t>
            </a:r>
            <a:r>
              <a:rPr lang="en-US" altLang="zh-CN" sz="2000" b="0" i="0" dirty="0">
                <a:solidFill>
                  <a:srgbClr val="000000"/>
                </a:solidFill>
                <a:latin typeface="微软雅黑" pitchFamily="34" charset="0"/>
                <a:ea typeface="微软雅黑" pitchFamily="34" charset="-122"/>
                <a:cs typeface="微软雅黑" pitchFamily="34" charset="-120"/>
              </a:rPr>
              <a:t>，而可升降的水下石坝则是控制南湾流向北湾的水量。结合题干可知，</a:t>
            </a:r>
            <a:r>
              <a:rPr lang="en-US" altLang="zh-CN" sz="2000" b="0" i="0">
                <a:solidFill>
                  <a:srgbClr val="000000"/>
                </a:solidFill>
                <a:latin typeface="微软雅黑" pitchFamily="34" charset="0"/>
                <a:ea typeface="微软雅黑" pitchFamily="34" charset="-122"/>
                <a:cs typeface="微软雅黑" pitchFamily="34" charset="-120"/>
              </a:rPr>
              <a:t>该区域连年干旱，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随着蒸发量加大</a:t>
            </a:r>
            <a:r>
              <a:rPr lang="en-US" altLang="zh-CN" sz="2000" b="0" i="0" dirty="0">
                <a:solidFill>
                  <a:srgbClr val="000000"/>
                </a:solidFill>
                <a:latin typeface="微软雅黑" pitchFamily="34" charset="0"/>
                <a:ea typeface="微软雅黑" pitchFamily="34" charset="-122"/>
                <a:cs typeface="微软雅黑" pitchFamily="34" charset="-120"/>
              </a:rPr>
              <a:t>，水量减少，湖水盐度会逐渐升高，进而超过适宜卤虫生存的盐度</a:t>
            </a:r>
            <a:r>
              <a:rPr lang="en-US" altLang="zh-CN" sz="2000" b="0" i="0">
                <a:solidFill>
                  <a:srgbClr val="000000"/>
                </a:solidFill>
                <a:latin typeface="微软雅黑" pitchFamily="34" charset="0"/>
                <a:ea typeface="微软雅黑" pitchFamily="34" charset="-122"/>
                <a:cs typeface="微软雅黑" pitchFamily="34" charset="-120"/>
              </a:rPr>
              <a:t>，因此加高石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坝的主要目的是保护南湾生态系统</a:t>
            </a:r>
            <a:r>
              <a:rPr lang="en-US" altLang="zh-CN" sz="2000" b="0" i="0" dirty="0">
                <a:solidFill>
                  <a:srgbClr val="000000"/>
                </a:solidFill>
                <a:latin typeface="微软雅黑" pitchFamily="34" charset="0"/>
                <a:ea typeface="微软雅黑" pitchFamily="34" charset="-122"/>
                <a:cs typeface="微软雅黑" pitchFamily="34" charset="-120"/>
              </a:rPr>
              <a:t>，D正确；由材料可知，即便南湾湖水盐度相对较低</a:t>
            </a:r>
            <a:r>
              <a:rPr lang="en-US" altLang="zh-CN" sz="2000" b="0" i="0">
                <a:solidFill>
                  <a:srgbClr val="000000"/>
                </a:solidFill>
                <a:latin typeface="微软雅黑" pitchFamily="34" charset="0"/>
                <a:ea typeface="微软雅黑" pitchFamily="34" charset="-122"/>
                <a:cs typeface="微软雅黑" pitchFamily="34" charset="-120"/>
              </a:rPr>
              <a:t>，也达不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到淡水标准</a:t>
            </a:r>
            <a:r>
              <a:rPr lang="en-US" altLang="zh-CN" sz="2000" b="0" i="0" dirty="0">
                <a:solidFill>
                  <a:srgbClr val="000000"/>
                </a:solidFill>
                <a:latin typeface="微软雅黑" pitchFamily="34" charset="0"/>
                <a:ea typeface="微软雅黑" pitchFamily="34" charset="-122"/>
                <a:cs typeface="微软雅黑" pitchFamily="34" charset="-120"/>
              </a:rPr>
              <a:t>，故不适合农业灌溉，A错误；对于北湾来说</a:t>
            </a:r>
            <a:r>
              <a:rPr lang="en-US" altLang="zh-CN" sz="2000" b="0" i="0">
                <a:solidFill>
                  <a:srgbClr val="000000"/>
                </a:solidFill>
                <a:latin typeface="微软雅黑" pitchFamily="34" charset="0"/>
                <a:ea typeface="微软雅黑" pitchFamily="34" charset="-122"/>
                <a:cs typeface="微软雅黑" pitchFamily="34" charset="-120"/>
              </a:rPr>
              <a:t>，减少湖水流入量的确可以在一定程度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上降低采盐成本</a:t>
            </a:r>
            <a:r>
              <a:rPr lang="en-US" altLang="zh-CN" sz="2000" b="0" i="0" dirty="0">
                <a:solidFill>
                  <a:srgbClr val="000000"/>
                </a:solidFill>
                <a:latin typeface="微软雅黑" pitchFamily="34" charset="0"/>
                <a:ea typeface="微软雅黑" pitchFamily="34" charset="-122"/>
                <a:cs typeface="微软雅黑" pitchFamily="34" charset="-120"/>
              </a:rPr>
              <a:t>，但影响很有限，B错误；材料中没有提到湖泊的航运功能，C错误。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1019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4_BD.5_1#c9c55d650?pid=7eac2837f&amp;color=0,0,0&amp;vtp=1&amp;bt=1&amp;bbb=1&amp;hb=1"/>
          <p:cNvSpPr/>
          <p:nvPr/>
        </p:nvSpPr>
        <p:spPr>
          <a:xfrm>
            <a:off x="722376" y="100584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［湖南2023·1~2］</a:t>
            </a:r>
            <a:r>
              <a:rPr lang="en-US" altLang="zh-CN" sz="2000" b="0" i="0" dirty="0">
                <a:solidFill>
                  <a:srgbClr val="000000"/>
                </a:solidFill>
                <a:latin typeface="微软雅黑" pitchFamily="34" charset="0"/>
                <a:ea typeface="楷体" pitchFamily="34" charset="-122"/>
                <a:cs typeface="微软雅黑" pitchFamily="34" charset="-120"/>
              </a:rPr>
              <a:t>服装制造商可以在全球范围内选择分包商</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产品残次率是影响其选择的重要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因素之一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在交货期允许的情况下</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洛杉矶时尚区内的韩国制造商更倾向选择代工厂位于东南亚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的韩国分包商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而不是代工厂位于拉丁美洲的分包商</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东南亚服装生产所需的面料大多产自中国</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面料生产所需的棉花来自北美洲</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6_1#34bffdfc1?pid=c9c55d650&amp;color=0,0,0&amp;vtp=1&amp;bbb=1"/>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2.东南亚服装生产所需的面料大多产自中国，</a:t>
            </a:r>
            <a:r>
              <a:rPr lang="en-US" altLang="zh-CN" sz="2000" b="0" i="0">
                <a:solidFill>
                  <a:srgbClr val="000000"/>
                </a:solidFill>
                <a:latin typeface="微软雅黑" pitchFamily="34" charset="0"/>
                <a:ea typeface="微软雅黑" pitchFamily="34" charset="-122"/>
                <a:cs typeface="微软雅黑" pitchFamily="34" charset="-120"/>
              </a:rPr>
              <a:t>是因为中国(</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7_1#34bffdfc1.bracket?pid=c9c55d650&amp;color=0,0,0&amp;vpa=2&amp;vtp=1"/>
          <p:cNvSpPr/>
          <p:nvPr/>
        </p:nvSpPr>
        <p:spPr>
          <a:xfrm>
            <a:off x="7229539" y="281749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6_2#34bffdfc1.choices?pid=c9c55d650&amp;color=0,0,0&amp;vtp=1&amp;bbb=1"/>
          <p:cNvSpPr/>
          <p:nvPr/>
        </p:nvSpPr>
        <p:spPr>
          <a:xfrm>
            <a:off x="722376" y="327469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.原材料丰富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B.产业基础好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C.劳动力廉价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.环境容量大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937</Words>
  <Application>Microsoft Office PowerPoint</Application>
  <PresentationFormat>宽屏</PresentationFormat>
  <Paragraphs>159</Paragraphs>
  <Slides>35</Slides>
  <Notes>28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2025-08-05T03:21:49Z</dcterms:created>
  <dcterms:modified xsi:type="dcterms:W3CDTF">2025-08-05T03:30:03Z</dcterms:modified>
  <cp:category/>
  <cp:contentStatus/>
</cp:coreProperties>
</file>