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9"/>
  </p:notesMasterIdLst>
  <p:sldIdLst>
    <p:sldId id="256" r:id="rId2"/>
    <p:sldId id="257" r:id="rId3"/>
    <p:sldId id="322" r:id="rId4"/>
    <p:sldId id="258" r:id="rId5"/>
    <p:sldId id="259" r:id="rId6"/>
    <p:sldId id="260" r:id="rId7"/>
    <p:sldId id="323" r:id="rId8"/>
    <p:sldId id="261" r:id="rId9"/>
    <p:sldId id="262" r:id="rId10"/>
    <p:sldId id="324" r:id="rId11"/>
    <p:sldId id="263" r:id="rId12"/>
    <p:sldId id="264" r:id="rId13"/>
    <p:sldId id="265" r:id="rId14"/>
    <p:sldId id="325" r:id="rId15"/>
    <p:sldId id="266" r:id="rId16"/>
    <p:sldId id="267" r:id="rId17"/>
    <p:sldId id="326" r:id="rId18"/>
    <p:sldId id="268" r:id="rId19"/>
    <p:sldId id="269" r:id="rId20"/>
    <p:sldId id="270" r:id="rId21"/>
    <p:sldId id="271" r:id="rId22"/>
    <p:sldId id="327" r:id="rId23"/>
    <p:sldId id="272" r:id="rId24"/>
    <p:sldId id="273" r:id="rId25"/>
    <p:sldId id="328" r:id="rId26"/>
    <p:sldId id="274" r:id="rId27"/>
    <p:sldId id="275" r:id="rId28"/>
    <p:sldId id="276" r:id="rId29"/>
    <p:sldId id="277" r:id="rId30"/>
    <p:sldId id="329" r:id="rId31"/>
    <p:sldId id="278" r:id="rId32"/>
    <p:sldId id="279" r:id="rId33"/>
    <p:sldId id="330" r:id="rId34"/>
    <p:sldId id="280" r:id="rId35"/>
    <p:sldId id="281" r:id="rId36"/>
    <p:sldId id="331" r:id="rId37"/>
    <p:sldId id="282" r:id="rId38"/>
    <p:sldId id="283" r:id="rId39"/>
    <p:sldId id="284" r:id="rId40"/>
    <p:sldId id="332" r:id="rId41"/>
    <p:sldId id="285" r:id="rId42"/>
    <p:sldId id="286" r:id="rId43"/>
    <p:sldId id="333" r:id="rId44"/>
    <p:sldId id="287" r:id="rId45"/>
    <p:sldId id="288" r:id="rId46"/>
    <p:sldId id="334" r:id="rId47"/>
    <p:sldId id="289" r:id="rId48"/>
    <p:sldId id="290" r:id="rId49"/>
    <p:sldId id="335" r:id="rId50"/>
    <p:sldId id="291" r:id="rId51"/>
    <p:sldId id="292" r:id="rId52"/>
    <p:sldId id="336" r:id="rId53"/>
    <p:sldId id="293" r:id="rId54"/>
    <p:sldId id="294" r:id="rId55"/>
    <p:sldId id="337" r:id="rId56"/>
    <p:sldId id="295" r:id="rId57"/>
    <p:sldId id="296" r:id="rId58"/>
    <p:sldId id="338" r:id="rId59"/>
    <p:sldId id="297" r:id="rId60"/>
    <p:sldId id="298" r:id="rId61"/>
    <p:sldId id="339" r:id="rId62"/>
    <p:sldId id="299" r:id="rId63"/>
    <p:sldId id="300" r:id="rId64"/>
    <p:sldId id="340" r:id="rId65"/>
    <p:sldId id="301" r:id="rId66"/>
    <p:sldId id="302" r:id="rId67"/>
    <p:sldId id="303" r:id="rId68"/>
    <p:sldId id="304" r:id="rId69"/>
    <p:sldId id="305" r:id="rId70"/>
    <p:sldId id="306" r:id="rId71"/>
    <p:sldId id="307" r:id="rId72"/>
    <p:sldId id="341" r:id="rId73"/>
    <p:sldId id="308" r:id="rId74"/>
    <p:sldId id="309" r:id="rId75"/>
    <p:sldId id="310" r:id="rId76"/>
    <p:sldId id="311" r:id="rId77"/>
    <p:sldId id="312" r:id="rId78"/>
    <p:sldId id="313" r:id="rId79"/>
    <p:sldId id="342" r:id="rId80"/>
    <p:sldId id="314" r:id="rId81"/>
    <p:sldId id="315" r:id="rId82"/>
    <p:sldId id="316" r:id="rId83"/>
    <p:sldId id="317" r:id="rId84"/>
    <p:sldId id="318" r:id="rId85"/>
    <p:sldId id="319" r:id="rId86"/>
    <p:sldId id="320" r:id="rId87"/>
    <p:sldId id="321" r:id="rId8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2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presProps" Target="pres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heme" Target="theme/theme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4068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b83047c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第三单元综合训练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b83047c5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第三单元综合训练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8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5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5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5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5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5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6414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_1#73aa315e4?pid=54e2287d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缩小城市群可持续竞争力内部差异的可行性措施是(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9_1#73aa315e4.bracket?pid=54e2287d7&amp;color=0,0,0&amp;vpa=3&amp;vtp=1"/>
          <p:cNvSpPr/>
          <p:nvPr/>
        </p:nvSpPr>
        <p:spPr>
          <a:xfrm>
            <a:off x="672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8_2#73aa315e4.choices?pid=54e2287d7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.推动各城市之间产业协作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.快速提高各城市的辐射功能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C.注重打造宜居型中心城市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.鼓励城市群间人员自由流动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0_1#73aa315e4?vop=1&amp;pid=54e2287d7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本题考查提升城市辐射功能的措施。推动各城市之间产业协作，使各城市优势互补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经济一体化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，可缩小内部差异，A正确；短时间内难以快速提高各城市辐射功能，可行性较差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；注重打造宜居型中心城市，并不能将其他城市变得更好，不会缩小内部差异，C错误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市群间人员可以自由流动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，受经济发达的城市吸引，流动具有一定倾向性，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容易加大内部差异，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1_1#11e6a699a?htil=1&amp;pid=5298be0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9902" y="1060704"/>
            <a:ext cx="4736592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1_2#11e6a699a?htil=1&amp;pid=5298be066&amp;color=0,0,0&amp;vtp=1&amp;bt=1&amp;bbb=1&amp;hb=1"/>
          <p:cNvSpPr/>
          <p:nvPr/>
        </p:nvSpPr>
        <p:spPr>
          <a:xfrm>
            <a:off x="722376" y="1005840"/>
            <a:ext cx="5888736" cy="3129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［山东师范大学附中2025高二期中］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穗莞惠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广州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东莞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惠州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跨界地区是广州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深圳两大都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市圈圈域交织和邻近区域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跨界协同不足使其成为两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大都市圈中的发展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洼地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洼地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是两大都市圈难以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进入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圈际耦合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发展阶段的关键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堵点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”。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下图为广州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深圳两大都市圈空间演进阶段示意图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小题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31913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6cb2bb2ee?pid=11e6a699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4.目前广州、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深圳两大都市圈处于(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12_2#6cb2bb2ee.choices?pid=11e6a699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A.“独立发展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”阶段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.“中心聚能”阶段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.“圈层扩散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”阶段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.“圈际耦合”发展阶段</a:t>
            </a:r>
            <a:endParaRPr lang="en-US" altLang="zh-CN" sz="2000" dirty="0"/>
          </a:p>
        </p:txBody>
      </p:sp>
      <p:sp>
        <p:nvSpPr>
          <p:cNvPr id="4" name="QC_5_AN.13_1#6cb2bb2ee.bracket?pid=11e6a699a&amp;color=0,0,0&amp;vpa=4&amp;vtp=1"/>
          <p:cNvSpPr/>
          <p:nvPr/>
        </p:nvSpPr>
        <p:spPr>
          <a:xfrm>
            <a:off x="4689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6cb2bb2ee?vop=1&amp;pid=11e6a699a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本题考查都市圈空间演化过程。广州、深圳都市圈是我国粤港澳大湾区的核心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，辐射作用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，对周边地区具有强带动作用，因此区域间要素流动应具有向外围流动的趋势，属于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“圈层扩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”阶段，C正确，A、B错误；由材料信息可知，该“洼地”是广州、深圳都市圈难以进入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际耦合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”发展阶段的关键“堵点”，说明广州、深圳两大都市圈还没有进入“圈际耦合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”发展阶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2466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0f35405d1?pid=11e6a699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5.“穗莞惠”跨界地区从“洼地”走向“高地”，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实现跨区域协同发展的关键策略是(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0f35405d1.bracket?pid=11e6a699a&amp;color=0,0,0&amp;vpa=5&amp;vtp=1"/>
          <p:cNvSpPr/>
          <p:nvPr/>
        </p:nvSpPr>
        <p:spPr>
          <a:xfrm>
            <a:off x="10249726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15_2#0f35405d1.choices?pid=11e6a699a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A.消除自然阻碍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，实现跨界航空对接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.强化行政壁垒，避免跨圈域纠纷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.发挥比较优势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，打造跨界合作节点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.增强虹吸效应，壮大城市核心区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17_1#0f35405d1?htil=2&amp;vop=1&amp;pid=11e6a699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784" y="1088136"/>
            <a:ext cx="6327648" cy="441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AS.17_2#0f35405d1?htil=2&amp;vop=1&amp;pid=11e6a699a&amp;color=0,0,0&amp;vtp=1&amp;bt=1&amp;bbb=1&amp;hb=1"/>
          <p:cNvSpPr/>
          <p:nvPr/>
        </p:nvSpPr>
        <p:spPr>
          <a:xfrm>
            <a:off x="722376" y="1005840"/>
            <a:ext cx="4297680" cy="4526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本题考查城市群与区域发展措施。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两地距离较近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，自然阻碍少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，无须航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空对接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；区域发展需要开放包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，打破行政壁垒和区域保护，B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增强虹吸效应，壮大城市核心区会加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剧城市问题，且对实现跨区域协同发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展作用不大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；应加强城市间的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分工协作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，发挥比较优势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，建立新型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的产业合作联盟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，壮大经济实力，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C正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298be066.fixed?pid=b83047c5e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3#5298be066.fixed?pid=b83047c5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第三单元综合训练</a:t>
            </a:r>
            <a:endParaRPr lang="en-US" altLang="zh-CN" sz="4400" dirty="0"/>
          </a:p>
        </p:txBody>
      </p:sp>
      <p:pic>
        <p:nvPicPr>
          <p:cNvPr id="4" name="C_3#5298be066.fixed?pid=b83047c5e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5298be066.fixed?pid=b83047c5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刷综合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3#0f35405d1?vop=1&amp;pid=11e6a699a&amp;color=0,0,0&amp;mp=1&amp;vtp=1&amp;bt=1&amp;bbb=1"/>
          <p:cNvSpPr/>
          <p:nvPr/>
        </p:nvSpPr>
        <p:spPr>
          <a:xfrm>
            <a:off x="722376" y="100584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解答本题的关键是准确解读都市圈演化阶段的特征与原因。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8_1#aca2c8460?pid=5298be066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［安徽合肥六校联盟2025高二联考］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基尼系数是国际上通用的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用以衡量一个国家或地区居民收入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差距的常用指标之一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基尼系数最大为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1,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最小等于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0。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基尼系数越接近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0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表明收入分配越是趋向平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等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下图为长江经济带四大城市群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a）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及其内部基尼系数趋势图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b）。据此完成下面小题。</a:t>
            </a:r>
            <a:endParaRPr lang="en-US" altLang="zh-CN" sz="2000" spc="-50" dirty="0"/>
          </a:p>
        </p:txBody>
      </p:sp>
      <p:pic>
        <p:nvPicPr>
          <p:cNvPr id="3" name="QM_4_BD.18_3#aca2c8460?iti=1&amp;htil=1&amp;pid=5298be0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65376" y="3272790"/>
            <a:ext cx="3090672" cy="1764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18_4#aca2c8460?iti=2&amp;htil=1&amp;pid=5298be06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9440" y="2440686"/>
            <a:ext cx="3675888" cy="259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8_5#aca2c8460?iti=1&amp;htil=1&amp;pid=5298be066&amp;color=0,0,0&amp;vtp=1"/>
          <p:cNvSpPr/>
          <p:nvPr/>
        </p:nvSpPr>
        <p:spPr>
          <a:xfrm>
            <a:off x="3325781" y="5164582"/>
            <a:ext cx="169862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18_6#aca2c8460?iti=2&amp;htil=1&amp;pid=5298be066&amp;color=0,0,0&amp;vtp=1"/>
          <p:cNvSpPr/>
          <p:nvPr/>
        </p:nvSpPr>
        <p:spPr>
          <a:xfrm>
            <a:off x="8695310" y="5164582"/>
            <a:ext cx="1841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978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c8389ba23?pid=aca2c846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长江经济带四大城市群内部居民收入差异最大的是(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c8389ba23.bracket?pid=aca2c8460&amp;color=0,0,0&amp;vpa=6&amp;vtp=1"/>
          <p:cNvSpPr/>
          <p:nvPr/>
        </p:nvSpPr>
        <p:spPr>
          <a:xfrm>
            <a:off x="6721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c8389ba23.choices?pid=aca2c8460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24529" algn="l"/>
                <a:tab pos="5864957" algn="l"/>
                <a:tab pos="8410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.长三角城市群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B.长江中游城市群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C.成渝城市群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.云贵城市群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c8389ba23?vop=1&amp;pid=aca2c8460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本题考查区域内部居民收入差异。根据材料“基尼系数最大为1，最小等于0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。基尼系数越接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0，表明收入分配越是趋向平等”可知，基尼系数越接近0，城市群内部居民收入差异越小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。读图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，长三角城市群基尼系数最大，故城市群内部居民收入差异最大，A正确，B、C、D错误。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2453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8b44b148f?pid=aca2c846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以下措施有利于长江全流域基尼系数下降的是(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8b44b148f.bracket?pid=aca2c8460&amp;color=0,0,0&amp;vpa=7&amp;vtp=1"/>
          <p:cNvSpPr/>
          <p:nvPr/>
        </p:nvSpPr>
        <p:spPr>
          <a:xfrm>
            <a:off x="6213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2_2#8b44b148f.choices?pid=aca2c8460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.推广下游城市群发展模式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.构建流域内分工协作机制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C.重视上游生态保护区建设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.提高长三角对外开放水平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8b44b148f?vop=1&amp;pid=aca2c8460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本题考查促进区域发展的措施。降低长江全流域的基尼系数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，需要不同区域发挥各自比较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，分工协作，促进整个流域的协同发展，B正确；要因地制宜，发挥各区域比较优势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是照搬照抄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，推广下游城市群发展模式不符合因地制宜原则，A错误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；重视上游生态保护区建设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能促进流域生态可持续发展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，但对上游经济发展易起阻碍作用，不能降低基尼系数，C错误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高长三角对外开放水平能促进长三角的发展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，对于带动流域其他区域发展意义不大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，不利于全流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域基尼系数的下降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2#8b44b148f?vop=1&amp;pid=aca2c8460&amp;color=0,0,0&amp;mp=1&amp;vtp=1&amp;bt=1&amp;bbb=1&amp;hb=1"/>
          <p:cNvSpPr/>
          <p:nvPr/>
        </p:nvSpPr>
        <p:spPr>
          <a:xfrm>
            <a:off x="722376" y="1005840"/>
            <a:ext cx="10753344" cy="22274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知识拓展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基尼系数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基尼系数表示在全部居民收入中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，用于进行不平均分配的那部分收入占总收入的百分比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，是国际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上用来综合考察居民内部收入分配差异状况的一个重要分析指标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。一般认为，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基尼系数小于0.2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，显示居民收入分配过于平均，0.2~0.3时较为平均，0.3~0.4时比较合理，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0.4~0.5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时差距过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，大于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时差距悬殊。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5_1#4895da5c9?pid=5298be06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269" y="1115568"/>
            <a:ext cx="8686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25_1#4895da5c9?pid=5298be066&amp;color=0,0,0&amp;vtp=1&amp;bt=1&amp;bbb=1&amp;hb=1"/>
          <p:cNvSpPr/>
          <p:nvPr/>
        </p:nvSpPr>
        <p:spPr>
          <a:xfrm>
            <a:off x="722377" y="1005840"/>
            <a:ext cx="10749631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吉林省实验中学2025高二期中］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2025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3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宁电入湘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工程多段贯通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宁夏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湖南特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高压直流工程是我国首条以输送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沙戈荒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地区新能源为主的电力外送通道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宁夏同时建设煤电配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套工程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下图为宁电入湘示意图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100" dirty="0"/>
          </a:p>
        </p:txBody>
      </p:sp>
      <p:pic>
        <p:nvPicPr>
          <p:cNvPr id="4" name="QM_4_BD.25_2#4895da5c9?pid=5298be06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21608" y="2440686"/>
            <a:ext cx="4754880" cy="354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70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80641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6_1#7fdd94388?pid=4895da5c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该工程开发的新能源主要是(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26_2#7fdd94388.choices?pid=4895da5c9&amp;color=0,0,0&amp;vtp=1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A.核能和风能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.太阳能和地热能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.太阳能和风能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.水能和地热能</a:t>
            </a:r>
            <a:endParaRPr lang="en-US" altLang="zh-CN" sz="2000" dirty="0"/>
          </a:p>
        </p:txBody>
      </p:sp>
      <p:sp>
        <p:nvSpPr>
          <p:cNvPr id="4" name="QC_5_AN.27_1#7fdd94388.bracket?pid=4895da5c9&amp;color=0,0,0&amp;vpa=8&amp;vtp=1"/>
          <p:cNvSpPr/>
          <p:nvPr/>
        </p:nvSpPr>
        <p:spPr>
          <a:xfrm>
            <a:off x="4181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7fdd94388?vop=1&amp;pid=4895da5c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本题考查区域能源类型。宁夏地处我国西北内陆地区，气候干旱，降水少，晴天多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，太阳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能资源丰富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；同时该地区地形较为开阔，风力较大，风能资源丰富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。核能需要特定的技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术和安全保障条件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，宁夏并非核能开发的主要区域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；地热能一般分布在板块交界处等地质活动活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跃地区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，宁夏地热能资源不突出；宁夏气候干旱，降水少，水能资源不丰富，A、B、D错误。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3300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5f39264c3?pid=4895da5c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该工程宁夏段建设面临的主要挑战是(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5f39264c3.bracket?pid=4895da5c9&amp;color=0,0,0&amp;vpa=9&amp;vtp=1"/>
          <p:cNvSpPr/>
          <p:nvPr/>
        </p:nvSpPr>
        <p:spPr>
          <a:xfrm>
            <a:off x="5197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29_2#5f39264c3.choices?pid=4895da5c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.地形复杂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B.干旱缺水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C.土质黏重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.占用耕地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5f39264c3?vop=1&amp;pid=4895da5c9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本题考查影响能源跨区域调配的因素。宁夏位于我国西北干旱半干旱地区，气候干旱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水稀少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，工程建设过程中，无论是施工人员的生活，还是工程建设本身（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如混凝土搅拌等环节）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都需要大量用水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，干旱缺水成为宁夏段建设面临的主要挑战，B正确；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宁夏地处宁夏平原附近，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地形较为平坦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，A错误；宁夏位于黄土高原，土质疏松，C错误；宁夏人口密度相对较小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程建设尽量会避开耕地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，占用耕地不是其主要挑战，D错误。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6332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0d6804af5?pid=4895da5c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10.“煤电+新能源”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组合输电的主要目的是(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0d6804af5.bracket?pid=4895da5c9&amp;color=0,0,0&amp;vpa=10&amp;vtp=1"/>
          <p:cNvSpPr/>
          <p:nvPr/>
        </p:nvSpPr>
        <p:spPr>
          <a:xfrm>
            <a:off x="5761863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32_2#0d6804af5.choices?pid=4895da5c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.开发煤炭资源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B.保障供能稳定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C.共用基础设施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.保护生态环境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0d6804af5?vop=1&amp;pid=4895da5c9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本题考查组合输电的目的。太阳能、风能等新能源受自然条件影响较大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，发电具有间歇性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和不稳定性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，而煤电相对稳定，“煤电+新能源”组合输电，可以在新能源发电不足时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，利用煤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电补充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，保障供能的稳定，B正确；开发煤炭资源不是组合输电的主要目的，A错误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；共用基础设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施是组合输电过程中的一个特点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，但不是主要目的，C错误；煤电会产生一定的污染物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，组合输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电不是以保护生态环境为主要目的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35_1#f29ebd2ac?htil=4&amp;pid=5298be0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8776" y="1060704"/>
            <a:ext cx="5239512" cy="421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35_2#f29ebd2ac?htil=4&amp;pid=5298be066&amp;color=0,0,0&amp;vtp=1&amp;bt=1&amp;bbb=1&amp;hb=1"/>
          <p:cNvSpPr/>
          <p:nvPr/>
        </p:nvSpPr>
        <p:spPr>
          <a:xfrm>
            <a:off x="722376" y="1005840"/>
            <a:ext cx="5376672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［湖北武汉2025三模</a:t>
            </a:r>
            <a:r>
              <a:rPr lang="en-US" altLang="zh-CN" sz="2000" b="0" i="0" spc="-10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技术转移是提升区域知识多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样性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培育技术创新枢纽的重要途径</a:t>
            </a:r>
            <a:r>
              <a:rPr lang="en-US" altLang="zh-CN" sz="20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其发展过程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分为起步阶段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功能分离</a:t>
            </a:r>
            <a:r>
              <a:rPr lang="en-US" altLang="zh-CN" sz="20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）、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发展阶段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功能整合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）、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成熟阶段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功能协同</a:t>
            </a:r>
            <a:r>
              <a:rPr lang="en-US" altLang="zh-CN" sz="20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术转移发展阶段示意图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箭头粗细表示转移强度</a:t>
            </a:r>
            <a:r>
              <a:rPr lang="en-US" altLang="zh-CN" sz="2000" b="0" i="0" spc="-10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箭头越粗表示转移强度越大</a:t>
            </a:r>
            <a:r>
              <a:rPr lang="en-US" altLang="zh-CN" sz="2000" b="0" i="0" spc="-10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）。据此完成下面小题。</a:t>
            </a:r>
            <a:endParaRPr lang="en-US" altLang="zh-CN" sz="2000" spc="-1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91767f83?pid=5298be066&amp;color=0,0,0&amp;vtp=1&amp;bt=1&amp;bbb=1"/>
          <p:cNvSpPr/>
          <p:nvPr/>
        </p:nvSpPr>
        <p:spPr>
          <a:xfrm>
            <a:off x="722376" y="96926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建议用时：60分钟</a:t>
            </a:r>
            <a:endParaRPr lang="en-US" altLang="zh-CN" sz="2000" dirty="0"/>
          </a:p>
        </p:txBody>
      </p:sp>
      <p:sp>
        <p:nvSpPr>
          <p:cNvPr id="3" name="QM_4_BD.1_1#54e2287d7?pid=5298be066&amp;color=0,0,0&amp;vtp=1&amp;bbb=1&amp;hb=1"/>
          <p:cNvSpPr/>
          <p:nvPr/>
        </p:nvSpPr>
        <p:spPr>
          <a:xfrm>
            <a:off x="722376" y="1432941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［江苏启东一中2025高二质量检测］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城市群作为经济发展和融合的新形式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是当前城市和国家参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与全球竞争最主要的载体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未来城市之间的竞争已经不再是城市与城市的竞争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而是城市群与城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市群之间的竞争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下图示意我国七大城市群可持续竞争力内部差异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其差异数值大小与内部辐射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带动作用呈负相关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4" name="QM_4_BD.1_2#54e2287d7?pid=5298be0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6472" y="3321050"/>
            <a:ext cx="4645152" cy="27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78816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6_1#03371a21b?pid=f29ebd2a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下列最可能出现在技术转移起步阶段的是(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36_2#03371a21b.choices?pid=f29ebd2ac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.高端芯片技术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.航空发动机技术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C.钢铁冶炼技术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.生物制药技术</a:t>
            </a:r>
            <a:endParaRPr lang="en-US" altLang="zh-CN" sz="2000" dirty="0"/>
          </a:p>
        </p:txBody>
      </p:sp>
      <p:sp>
        <p:nvSpPr>
          <p:cNvPr id="4" name="QC_5_AN.37_1#03371a21b.bracket?pid=f29ebd2ac&amp;color=0,0,0&amp;vpa=11&amp;vtp=1"/>
          <p:cNvSpPr/>
          <p:nvPr/>
        </p:nvSpPr>
        <p:spPr>
          <a:xfrm>
            <a:off x="585476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8_1#03371a21b?vop=1&amp;pid=f29ebd2ac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本题考查材料分析能力。起步阶段往往是一些生产工艺较为成熟、技术壁垒较低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，易于在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不同地区推广且对原材料与劳动力依赖性较高的技术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。钢铁冶炼技术历史悠久、工艺成熟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技术转移起步阶段较快落地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，C正确。高端芯片技术、航空发动机技术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、生物制药技术的科技含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量较高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，通常不会在技术转移起步阶段出现，A、B、D错误。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2221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9_1#abdbf5d9e?pid=f29ebd2a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影响技术转移的主要因素是(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0_1#abdbf5d9e.bracket?pid=f29ebd2ac&amp;color=0,0,0&amp;vpa=12&amp;vtp=1"/>
          <p:cNvSpPr/>
          <p:nvPr/>
        </p:nvSpPr>
        <p:spPr>
          <a:xfrm>
            <a:off x="4318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9_2#abdbf5d9e.choices?pid=f29ebd2a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951529" algn="l"/>
                <a:tab pos="5610957" algn="l"/>
                <a:tab pos="8283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.廉价劳动力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B.原料供给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C.交通条件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.市场需求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1_1#abdbf5d9e?vop=1&amp;pid=f29ebd2ac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本题考查影响产业转移的因素。技术转移的主要驱动力是市场需求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。企业或地区会通过技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术转出或转入满足市场需求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，以提升经济收益，D正确。廉价劳动力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、原料供给和交通条件虽然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也会影响技术转移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，但它们更多是辅助因素，而非主要因素，A、B、C错误。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13495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2_1#c14bff31c?pid=f29ebd2a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13.与发展阶段相比，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成熟阶段技术转移更多地表现为(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43_1#c14bff31c.bracket?pid=f29ebd2ac&amp;color=0,0,0&amp;vpa=13&amp;vtp=1"/>
          <p:cNvSpPr/>
          <p:nvPr/>
        </p:nvSpPr>
        <p:spPr>
          <a:xfrm>
            <a:off x="685806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42_2#c14bff31c.choices?pid=f29ebd2a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.尖端技术的转移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B.低端技术的转移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C.就业环境的改善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.产业体系的转移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4_1#c14bff31c?vop=1&amp;pid=f29ebd2ac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本题考查产业转移的规律。由图示箭头粗细可知，成熟阶段的技术转移以集散型为主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此阶段的技术转移不仅仅是技术的输出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，还包括与之相关的产业链、供应链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、管理模式等的整体转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移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，即整个产业体系的转移，D正确；尖端技术附加值高，一般不会转移，A错误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；低端技术的转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移和就业环境的改善则更多是技术转移的早期或中期表现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，而非成熟阶段的特征，B、C错误。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4374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28bca740a?pid=54e2287d7&amp;color=0,0,0&amp;mp=1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1.下列四大城市群中，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内部辐射带动作用最强的是(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28bca740a.bracket?pid=54e2287d7&amp;color=0,0,0&amp;mp=1&amp;vpa=1&amp;vtp=1"/>
          <p:cNvSpPr/>
          <p:nvPr/>
        </p:nvSpPr>
        <p:spPr>
          <a:xfrm>
            <a:off x="6454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_2#28bca740a.choices?pid=54e2287d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697529" algn="l"/>
                <a:tab pos="5356957" algn="l"/>
                <a:tab pos="8029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.关中城市群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B.中原城市群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C.成渝城市群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.粤港澳大湾区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45_1#64e9a8204?pid=5298be066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［山东青岛多校2024高二联考］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产业转移蕴含的技术扩散后使转入地的技术进步显著的现象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为技术溢出效应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摩洛哥北临直布罗陀海峡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西欧的汽车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电子等产业已进驻多年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但该国工业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研发能力提高慢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46_1#a4521b5d1?pid=64e9a8204&amp;color=0,0,0&amp;vtp=1&amp;bbb=1"/>
          <p:cNvSpPr/>
          <p:nvPr/>
        </p:nvSpPr>
        <p:spPr>
          <a:xfrm>
            <a:off x="722376" y="23602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技术溢出效应在摩洛哥表现不明显的主要原因是(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47_1#a4521b5d1.bracket?pid=64e9a8204&amp;color=0,0,0&amp;vpa=14&amp;vtp=1"/>
          <p:cNvSpPr/>
          <p:nvPr/>
        </p:nvSpPr>
        <p:spPr>
          <a:xfrm>
            <a:off x="6616764" y="236029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5" name="QC_5_BD.46_2#a4521b5d1?pid=64e9a8204&amp;color=0,0,0&amp;vtp=1&amp;bbb=1"/>
          <p:cNvSpPr/>
          <p:nvPr/>
        </p:nvSpPr>
        <p:spPr>
          <a:xfrm>
            <a:off x="722376" y="282308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229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①与转入国距离过远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②劳动者素质偏低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229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③产业协作条件较差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④引进项目的技术含量低</a:t>
            </a:r>
            <a:endParaRPr lang="en-US" altLang="zh-CN" sz="2000" dirty="0"/>
          </a:p>
        </p:txBody>
      </p:sp>
      <p:sp>
        <p:nvSpPr>
          <p:cNvPr id="6" name="QC_5_BD.46_3#a4521b5d1.choices?pid=64e9a8204&amp;color=0,0,0&amp;vtp=1&amp;bbb=1"/>
          <p:cNvSpPr/>
          <p:nvPr/>
        </p:nvSpPr>
        <p:spPr>
          <a:xfrm>
            <a:off x="722376" y="372554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8_1#a4521b5d1?vop=1&amp;pid=64e9a8204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本题考查产业转移。西欧与摩洛哥距离较近,①错误。西欧的汽车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、电子等产业进驻摩洛哥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,但技术溢出效应并不明显,主要原因是摩洛哥为发展中国家,劳动力素质偏低,②正确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。摩洛哥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经济欠发达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,工业基础薄弱,产业协作条件较差,因而技术溢出效应不明显,③正确。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引进的是汽车、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电子等产业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,技术含量并不低,④错误。综上,②③正确,故选B。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87695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9_1#f236048e9?pid=64e9a8204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15.为在新一轮产业转移中获得较大技术溢出效应，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我国中西部地区应(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0_1#f236048e9.bracket?pid=64e9a8204&amp;color=0,0,0&amp;vpa=15&amp;vtp=1"/>
          <p:cNvSpPr/>
          <p:nvPr/>
        </p:nvSpPr>
        <p:spPr>
          <a:xfrm>
            <a:off x="8648764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49_2#f236048e9.choices?pid=64e9a8204&amp;color=0,0,0&amp;vtp=1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229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A.吸引人才落户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，加强职业教育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.完善投资环境，降低劳动力成本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229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.重点发展芯片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、航天等高端产业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.优先引进国际最先进的产业转移项目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1_1#f236048e9?vop=1&amp;pid=64e9a8204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本题考查产业转移的意义。由材料可知,吸引人才落户,加强职业教育,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可以减小技术水平差异,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有利于获得较大的技术溢出效应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,A正确；降低劳动力成本不利于获得较大的技术溢出效应,B错误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;我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国中西部地区经济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、技术水平相对较低,不适合发展芯片、航天等高端产业,C错误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；由于技术溢出效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应受转出转入地的距离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、社会环境及技术水平差异等因素的影响,因此引进国际产业转移项目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,转出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转入地的距离较远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、社会环境及技术水平差异较大,不利于获得较大的技术溢出效应,D错误。</a:t>
            </a:r>
            <a:endParaRPr lang="en-US" altLang="zh-CN" sz="22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7461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2_1#7c91c4aca?pid=5298be066&amp;color=0,0,0&amp;vtp=1&amp;bt=1&amp;bbb=1&amp;hb=1"/>
          <p:cNvSpPr/>
          <p:nvPr/>
        </p:nvSpPr>
        <p:spPr>
          <a:xfrm>
            <a:off x="722376" y="1005840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［黑龙江哈尔滨三中2024高二期中］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芯片生产分为设计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制造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封测三个步骤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长期以来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美国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芯片产业采用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本土设计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+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海外制造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的模式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总部位于我国台湾的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是全球芯片制造业的龙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头企业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占全球市场份额的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50%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年在美国政府的高额补贴下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T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公司赴美建厂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并将其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生产设备及千名工程师迁至美国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计划量产目前最先进的芯片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53_1#35d602ff9?pid=7c91c4aca&amp;color=0,0,0&amp;vtp=1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16.美国芯片产业长期采用“本土设计+海外制造”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模式是因为(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54_1#35d602ff9.bracket?pid=7c91c4aca&amp;color=0,0,0&amp;vpa=16&amp;vtp=1"/>
          <p:cNvSpPr/>
          <p:nvPr/>
        </p:nvSpPr>
        <p:spPr>
          <a:xfrm>
            <a:off x="7821676" y="281749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53_2#35d602ff9.choices?pid=7c91c4aca&amp;color=0,0,0&amp;vtp=1&amp;bbb=1"/>
          <p:cNvSpPr/>
          <p:nvPr/>
        </p:nvSpPr>
        <p:spPr>
          <a:xfrm>
            <a:off x="722376" y="32746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8029" algn="l"/>
                <a:tab pos="5737957" algn="l"/>
                <a:tab pos="8346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.设计部分利润高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B.制造行业门槛高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C.海外产能过剩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.海外用地广阔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5_1#35d602ff9?vop=1&amp;pid=7c91c4aca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本题考查影响产业分工的因素。设计部分位于芯片产业的上游,利润高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,是美国芯片产业采用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本土设计”的原因,A正确；芯片制造难度大、投资大、制造门槛高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,但这并不是美国芯片产业长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期采用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“海外制造”的原因,B错误；芯片应用范围广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,美国没有在本土生产并不是因为海外产能过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,C错误；海外用地广阔并不是主要因素,D错误。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542200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6_1#b72e6f030?pid=7c91c4ac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17.T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公司赴美建厂后可能率先出现(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57_1#b72e6f030.bracket?pid=7c91c4aca&amp;color=0,0,0&amp;vpa=17&amp;vtp=1"/>
          <p:cNvSpPr/>
          <p:nvPr/>
        </p:nvSpPr>
        <p:spPr>
          <a:xfrm>
            <a:off x="4730814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56_2#b72e6f030.choices?pid=7c91c4ac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.市场范围扩大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B.生产技术进步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C.生产成本提高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.产量快速攀升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28bca740a?vop=1&amp;pid=54e2287d7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本题考查读图分析能力。根据材料可知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，可持续竞争力内部差异数值大小与内部辐射带动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作用呈负相关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，说明可持续竞争力内部差异数值越大，内部辐射带动作用越弱。四个选项中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港澳大湾区可持续竞争力内部差异数值最小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，故其内部辐射带动作用最强，D正确。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8_1#b72e6f030?vop=1&amp;pid=7c91c4aca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本题考查产业转移的影响。T公司作为芯片制造业的龙头企业,全球市场份额高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,不会因生产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地改变而明显影响销售范围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,A错误；芯片生产地的改变对生产技术进步影响不大,B错误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；建厂初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,受工人对生产技术不熟练等因素的影响,产量增长较慢,D错误；美国属于发达国家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,劳动力等成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本高于我国台湾地区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,赴美建厂的劳动力等成本会增加,C正确。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016292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9_1#9ba057c7b?pid=7c91c4aca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18.美国积极促成T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公司赴美建厂的主要目的是(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0_1#9ba057c7b.bracket?pid=7c91c4aca&amp;color=0,0,0&amp;vpa=18&amp;vtp=1"/>
          <p:cNvSpPr/>
          <p:nvPr/>
        </p:nvSpPr>
        <p:spPr>
          <a:xfrm>
            <a:off x="5988114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59_2#9ba057c7b?pid=7c91c4aca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75329" algn="l"/>
                <a:tab pos="5737957" algn="l"/>
                <a:tab pos="8346586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①降低产品运输成本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②增加大量就业岗位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③促进制造业发展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完善芯片产业链</a:t>
            </a:r>
            <a:endParaRPr lang="en-US" altLang="zh-CN" sz="2000" dirty="0"/>
          </a:p>
        </p:txBody>
      </p:sp>
      <p:sp>
        <p:nvSpPr>
          <p:cNvPr id="5" name="QC_5_BD.59_3#9ba057c7b.choices?pid=7c91c4aca&amp;color=0,0,0&amp;vtp=1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.①②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.③④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1_1#9ba057c7b?vop=1&amp;pid=7c91c4aca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本题考查产业转移的目的。芯片附加值高且质量体积小,运输成本较低,①错误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；芯片制造是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技术密集型产业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,对劳动力的需求量有限,②错误；美国因劳动力成本及经济全球化等原因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,大量产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业空心化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,制造业外流,T公司赴美建厂可以促进其制造业回流和发展,③正确；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T公司赴美建厂有助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于完善美国芯片产业链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,④正确。故选D。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5460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62_1#9aea862c9?pid=5298be066&amp;color=0,0,0&amp;vtp=1&amp;bt=1&amp;bbb=1&amp;hb=1"/>
          <p:cNvSpPr/>
          <p:nvPr/>
        </p:nvSpPr>
        <p:spPr>
          <a:xfrm>
            <a:off x="722376" y="1005840"/>
            <a:ext cx="10753344" cy="17702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［海南中学2025高二月考］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阅读图文材料，完成下列问题。（14分）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中心城市是区域经济发展的重要增长极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具有明显的经济集聚现象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其辐射带动效应可以促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进区域经济整体发展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是区域经济研究中的重要内容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下图为长江三峡库区四个中心城市辐射范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围示意图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pic>
        <p:nvPicPr>
          <p:cNvPr id="3" name="QO_4_BD.62_2#9aea862c9?pid=5298be0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912618"/>
            <a:ext cx="4882896" cy="302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3_1#ae3829876?pid=9aea862c9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（1）指出影响中心城市辐射范围的主要因素。（4分）</a:t>
            </a:r>
            <a:endParaRPr lang="en-US" altLang="zh-CN" sz="2000" dirty="0"/>
          </a:p>
        </p:txBody>
      </p:sp>
      <p:sp>
        <p:nvSpPr>
          <p:cNvPr id="3" name="QO_5_AN.64_1#ae3829876?vop=1&amp;pid=9aea862c9&amp;color=0,0,0&amp;vtp=1&amp;bbb=1"/>
          <p:cNvSpPr/>
          <p:nvPr/>
        </p:nvSpPr>
        <p:spPr>
          <a:xfrm>
            <a:off x="722376" y="146697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spc="-5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经济发展水平；与受辐射城市的空间距离；交通通达度；受辐射城市的经济状况等。（4分）</a:t>
            </a:r>
            <a:endParaRPr lang="en-US" altLang="zh-CN" sz="2000" spc="-5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5_1#ae3829876?vop=1&amp;pid=9aea862c9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本题考查影响城市辐射范围的因素。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中心城市的经济实力直接影响其影响力和辐射范围；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距离中心城市越近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,受辐射作用越明显；与中心城市的交通越便捷,受辐射作用越明显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；受辐射城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市与中心城市经济发展差异越大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,受辐射作用越明显。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【影响因素类】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6_1#642704f4d?pid=9aea862c9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（2）简析中心城市对周边地区的积极影响。（4分）</a:t>
            </a:r>
            <a:endParaRPr lang="en-US" altLang="zh-CN" sz="2000" dirty="0"/>
          </a:p>
        </p:txBody>
      </p:sp>
      <p:sp>
        <p:nvSpPr>
          <p:cNvPr id="3" name="QO_5_AN.67_1#642704f4d?vop=1&amp;pid=9aea862c9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吸引周边地区的人口迁入,缓解周边地区的环境压力；中心城市农副产品需求量大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,可以促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进周边地区农副产业的发展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；将部分产业向周边地区转移,为周边地区提供就业岗位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；促进产业转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型升级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,促进经济发展等。（4分）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68_1#642704f4d?vop=1&amp;pid=9aea862c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本题考查中心城市的辐射作用。中心城市由于经济发展水平高,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会吸引周边地区的人口迁入,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缓解周边地区的环境压力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；由于中心城市经济相对发达,人口集中,对农副产品需求量大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,可以促进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周边地区农副产业的发展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；中心城市发展的同时也会进行产业转移,首先选择的是周边地区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,为周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边地区提供就业岗位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,促进产业转型升级,促进经济发展等。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03959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9_1#e04279854?pid=9aea862c9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（3）请你为进一步发挥四个中心城市辐射带动作用献计献策。（6分）</a:t>
            </a:r>
            <a:endParaRPr lang="en-US" altLang="zh-CN" sz="2000" dirty="0"/>
          </a:p>
        </p:txBody>
      </p:sp>
      <p:sp>
        <p:nvSpPr>
          <p:cNvPr id="3" name="QO_5_AN.70_1#e04279854?vop=1&amp;pid=9aea862c9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增强中心城市的经济集聚度,提高辐射带动能力；完善中心城市的物流枢纽功能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,优化区域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交通网络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,缩短城市间的时空距离,扩大中心城市的吸引力和辐射范围；优化配置,做好产业规划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周边地区协调发展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,发挥中心城市的引领作用等。（6分）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71_1#e04279854?vop=1&amp;pid=9aea862c9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本题考查增强中心城市辐射带动作用的措施。为提高中心城市的辐射带动作用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,应进一步加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强中心城市的经济发展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,增强中心城市的经济集聚度,提高辐射带动能力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；与周边地区的联系需要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便捷的交通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,需要完善中心城市的物流枢纽功能,优化区域交通网络,缩短城市间的时空距离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,扩大中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心城市的吸引力和辐射范围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；中心城市也是产业的引领者,为避免产业无序竞争,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应做好产业规划,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与周边地区协调发展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,发挥中心城市的引领作用等。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【建议措施类】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37444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2_1#a63986f88?pid=5298be066&amp;color=0,0,0&amp;vtp=1&amp;bt=1&amp;bbb=1&amp;hb=1"/>
          <p:cNvSpPr/>
          <p:nvPr/>
        </p:nvSpPr>
        <p:spPr>
          <a:xfrm>
            <a:off x="722376" y="1005840"/>
            <a:ext cx="10753344" cy="31418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［云南红河2025高二月考］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阅读图文材料，完成下列要求。（14分）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英德市地处南岭山脉的山地丘陵地带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是粤北山区接受珠三角地区经济辐射和产业转移的重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要区域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a）。QH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、CQ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园两大省级产业转移园以新材料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新能源和装备制造业为主导产业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园区内企业以中小企业为主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大部分在英德市建立生产基地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并将研发和销售环节留在珠三角地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学者根据珠三角核心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外围地区的现实情况构建产业转移园的空间盈利边界模型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其中地租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用工成本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运费这三类是与企业位置有关的成本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表示空间盈利边界模型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图中横轴表示迁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移企业与珠三角核心区的距离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72_3#a63986f88?iti=3&amp;htil=1&amp;pid=5298be06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1097280"/>
            <a:ext cx="5321808" cy="315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O_4_BD.72_4#a63986f88?iti=4&amp;htil=1&amp;pid=5298be066&amp;color=0,0,0&amp;tib=255,255,255&amp;vtp=1&amp;bt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6832" y="1005840"/>
            <a:ext cx="4425696" cy="3246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72_5#a63986f88?iti=3&amp;htil=1&amp;pid=5298be066&amp;color=0,0,0&amp;vtp=1"/>
          <p:cNvSpPr/>
          <p:nvPr/>
        </p:nvSpPr>
        <p:spPr>
          <a:xfrm>
            <a:off x="3394583" y="4378960"/>
            <a:ext cx="196850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O_4_BD.72_6#a63986f88?iti=4&amp;htil=1&amp;pid=5298be066&amp;color=0,0,0&amp;vtp=1"/>
          <p:cNvSpPr/>
          <p:nvPr/>
        </p:nvSpPr>
        <p:spPr>
          <a:xfrm>
            <a:off x="8760142" y="4378960"/>
            <a:ext cx="219075" cy="812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3_1#b9418e4e5?pid=a63986f88&amp;color=0,0,0&amp;vtp=1&amp;bt=1&amp;bbb=1"/>
          <p:cNvSpPr/>
          <p:nvPr/>
        </p:nvSpPr>
        <p:spPr>
          <a:xfrm>
            <a:off x="722376" y="1005840"/>
            <a:ext cx="110871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（1）写出英德市投产率较高企业的盈利范围，并分析英德市产业转移园建设的区位优势。（8分）</a:t>
            </a:r>
            <a:endParaRPr lang="en-US" altLang="zh-CN" sz="2000" dirty="0"/>
          </a:p>
        </p:txBody>
      </p:sp>
      <p:sp>
        <p:nvSpPr>
          <p:cNvPr id="3" name="QO_5_AN.74_1#b9418e4e5?vop=1&amp;pid=a63986f88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Ma到Mc之间。（2分）距离珠三角地区近，交通便利；劳动力和土地成本较低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；珠三角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地区的城市对口帮扶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，提供资金、技术等支持；珠三角地区科技发达，市场广阔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，便于企业就近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研发和销售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75_1#b9418e4e5?vop=1&amp;pid=a63986f88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本题考查工业区位因素的变化。读模型图可知，Ma和Mc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之间成本曲线低于收益标准线，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即处于盈利范围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。读图可知，英德市距离珠三角地区较近，交通便利，经济联系紧密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，适宜接受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珠三角地区的产业转移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；英德市经济欠发达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，产业转移园建设的优势是劳动力和土地价格都比较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，企业迁入该地可以降低生产成本；珠三角地区经济发达，技术水平高，资金实力雄厚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，部分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城市通过对口帮扶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，可以给英德市提供必要的资金、技术、管理经验等支持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；珠三角地区科技发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，销售市场广阔，迁移到英德市的企业便于就近研发，并继续占领珠三角市场。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【区位评价类】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6_1#3cc200079?pid=a63986f88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（2）简述珠三角地区相关产业入驻英德市，对英德市产生的有利影响。（6分）</a:t>
            </a:r>
            <a:endParaRPr lang="en-US" altLang="zh-CN" sz="2000" dirty="0"/>
          </a:p>
        </p:txBody>
      </p:sp>
      <p:sp>
        <p:nvSpPr>
          <p:cNvPr id="3" name="QO_5_AN.77_1#3cc200079?vop=1&amp;pid=a63986f88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完善相关基础设施，促进经济发展；推动产业结构升级；加快城镇化进程；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增加产品出口，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增加出口贸易额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；增加就业岗位，提高居民收入。（任答三点得6分）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78_1#3cc200079?vop=1&amp;pid=a63986f88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本题考查产业转移对区域发展的影响。珠三角地区相关产业入驻英德市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，可为英德市提供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必要的资金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，完善相关基础设施，促进经济发展；转入相关的产业，推动产业结构升级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；产业的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发展需要大量劳动力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，可以吸收农村剩余劳动力，加快城镇化进程，增加就业岗位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，提高居民收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，改善人们生活水平；促进新材料、新能源和装备制造业等产业的发展，提高生产能力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增加产品出口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，增加出口贸易额。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【影响意义类】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7453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157960091?pid=54e2287d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2.长三角城市群可持续竞争力内部差异小于京津冀城市群，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其原因可能是长三角城市群(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157960091.bracket?pid=54e2287d7&amp;color=0,0,0&amp;vpa=2&amp;vtp=1"/>
          <p:cNvSpPr/>
          <p:nvPr/>
        </p:nvSpPr>
        <p:spPr>
          <a:xfrm>
            <a:off x="10531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_2#157960091.choices?pid=54e2287d7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88029" algn="l"/>
                <a:tab pos="5483957" algn="l"/>
                <a:tab pos="8346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.对龙头城市依赖性强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B.存在多个强势中心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C.逆城镇化现象较显著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.中心城市逐渐衰弱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79_1#97683f2f2?htil=6&amp;pid=5298be066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9096" y="1088136"/>
            <a:ext cx="2679192" cy="328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79_2#97683f2f2?htil=6&amp;pid=5298be066&amp;color=0,0,0&amp;vtp=1&amp;bt=1&amp;bbb=1&amp;hb=1&amp;hs=1"/>
          <p:cNvSpPr/>
          <p:nvPr/>
        </p:nvSpPr>
        <p:spPr>
          <a:xfrm>
            <a:off x="722376" y="1005840"/>
            <a:ext cx="7936992" cy="3599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［广西河池2024高二月考］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阅读图文材料，回答下列问题。（20分）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郴州市有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有色金属之乡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之称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其中微晶石墨的储量为全国第一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占全国微晶石墨储量的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74.7%，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是全国有名的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微晶石墨之乡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郴州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市东连江西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南邻广东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作为湖南的南大门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在承接产业转移方面有着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独特的区位优势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是继安徽皖江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广西桂东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重庆沿江承接产业转移示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范区后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第四个国家级承接产业转移示范区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随着锂离子电池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燃料电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池等高附加值产品大规模集约化的生产与应用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石墨在战略性新兴产业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中的消费快速增长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石墨资源需求量大幅增加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年出台</a:t>
            </a:r>
            <a:endParaRPr lang="en-US" altLang="zh-CN" sz="2000" dirty="0"/>
          </a:p>
        </p:txBody>
      </p:sp>
      <p:sp>
        <p:nvSpPr>
          <p:cNvPr id="4" name="QO_4_BD.79_2#97683f2f2?htil=6&amp;pid=5298be066&amp;color=0,0,0&amp;vtp=1&amp;bt=1&amp;bbb=1&amp;hb=1&amp;hs=1">
            <a:extLst>
              <a:ext uri="{FF2B5EF4-FFF2-40B4-BE49-F238E27FC236}">
                <a16:creationId xmlns:a16="http://schemas.microsoft.com/office/drawing/2014/main" id="{E647C6A0-16F5-C29C-90A4-1CF5F396072F}"/>
              </a:ext>
            </a:extLst>
          </p:cNvPr>
          <p:cNvSpPr/>
          <p:nvPr/>
        </p:nvSpPr>
        <p:spPr>
          <a:xfrm>
            <a:off x="722376" y="4666615"/>
            <a:ext cx="1075201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郴州市产业链精准招商三年行动计划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》（2020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2022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中将石墨新材料产业作为郴州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重点承接产业之一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下图是郴州区域图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0_1#8b3fb9e39?pid=97683f2f2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（1）简述郴州地区承接东部地区产业转入的优势条件。（8分）</a:t>
            </a:r>
            <a:endParaRPr lang="en-US" altLang="zh-CN" sz="2000" dirty="0"/>
          </a:p>
        </p:txBody>
      </p:sp>
      <p:sp>
        <p:nvSpPr>
          <p:cNvPr id="3" name="QO_5_AN.81_1#8b3fb9e39?vop=1&amp;pid=97683f2f2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地理位置优越,位于湘赣粤三省交界处,邻近珠三角经济区；交通发达,境内有多条公路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路干线穿过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,对外联系方便；有色金属、煤、水能等资源丰富；国家政策大力支持。（8分）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82_1#8b3fb9e39?vop=1&amp;pid=97683f2f2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本题考查承接产业转移的优势条件。根据图文材料可知,郴州市作为“有色金属之乡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”,有色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金属资源丰富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,同时该地还有丰富的煤、水能等资源。材料“郴州市东连江西,南邻广东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,作为湖南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的南大门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”表明,郴州市地理位置优越,位于湘赣粤三省交界处,离珠三角经济区比较近。材料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“在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2020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年出台的《郴州市产业链精准招商三年行动计划》（2020年至2022年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）中将石墨新材料产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业作为郴州重点承接产业之一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”表明,该地有政策支持。由图可知,该地有公路、铁路干线穿过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,对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外联系比较方便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3_1#f936f73c4?pid=97683f2f2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（2）分析郴州将石墨新材料产业作为郴州重点承接产业的原因。（6分）</a:t>
            </a:r>
            <a:endParaRPr lang="en-US" altLang="zh-CN" sz="2000" dirty="0"/>
          </a:p>
        </p:txBody>
      </p:sp>
      <p:sp>
        <p:nvSpPr>
          <p:cNvPr id="3" name="QO_5_AN.84_1#f936f73c4?vop=1&amp;pid=97683f2f2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郴州有丰富的微晶石墨,原材料丰富；石墨产业前景好,附加值高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；石墨在战略性新兴产业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中的消费快速增长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,石墨市场需求大。（6分）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85_1#f936f73c4?vop=1&amp;pid=97683f2f2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本题考查产业转移的原因、工业区位条件。根据材料可知,该地拥有丰富的微晶石墨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,原料丰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。材料“随着锂离子电池、燃料电池等高附加值产品大规模集约化的生产与应用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,石墨在战略性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新兴产业中的消费快速增长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”说明，石墨资源需求量大幅增加,石墨产业前景好,附加值较高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,随着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消费需求的扩大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,石墨市场在扩大。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6_1#34173a7bf?pid=97683f2f2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（3）郴州市积极发展石墨新材料产业对区域发展有何意义？（6分）</a:t>
            </a:r>
            <a:endParaRPr lang="en-US" altLang="zh-CN" sz="2000" dirty="0"/>
          </a:p>
        </p:txBody>
      </p:sp>
      <p:sp>
        <p:nvSpPr>
          <p:cNvPr id="3" name="QO_5_AN.87_1#34173a7bf?vop=1&amp;pid=97683f2f2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促进郴州市将资源优势转化成经济优势,带动区域经济发展；进一步优化区域产业结构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进传统产业升级换代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,培植新的经济增长点；带动相关产业发展,扩大社会就业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；改善和保护区域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生态环境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。（任答三点得6分）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88_1#34173a7bf?vop=1&amp;pid=97683f2f2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本题考查产业转移对区域发展的影响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。郴州市积极发展石墨新材料产业能够把当地丰富的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石墨资源优势转化为经济优势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,带动区域经济发展；同时,作为新兴产业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,还能进一步优化当地的产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业结构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,促进传统产业升级换代,培育当地新的经济增长点,从而带动相关产业的发展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,为该地创造更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多的就业岗位和就业机会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。石墨新材料产业对环境的破坏力较小,还能改善和保护区域生态环境。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157960091?vop=1&amp;pid=54e2287d7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本题考查城市群辐射功能的特点。如果对龙头城市依赖性强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，会导致城市群内部发展不均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，差异会较大，不符合长三角城市群可持续竞争力内部差异小的情况，A错误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。长三角城市群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存在多个强势中心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，如上海、南京、杭州等，这些城市共同带动区域发展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，使得城市群内部发展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相对均衡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，可持续竞争力内部差异较小，B正确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。逆城镇化主要是人口从大城市和主要的大都市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，向小的都市区、小城镇甚至非城市区迁移的过程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，对城市群可持续竞争力内部差异小的影响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，C错误。长三角城市群中心城市发展态势良好，并非逐渐衰弱，D错误。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2282</Words>
  <Application>Microsoft Office PowerPoint</Application>
  <PresentationFormat>宽屏</PresentationFormat>
  <Paragraphs>345</Paragraphs>
  <Slides>87</Slides>
  <Notes>66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87</vt:i4>
      </vt:variant>
    </vt:vector>
  </HeadingPairs>
  <TitlesOfParts>
    <vt:vector size="99" baseType="lpstr">
      <vt:lpstr>KaiTi</vt:lpstr>
      <vt:lpstr>等线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</cp:lastModifiedBy>
  <cp:revision>3</cp:revision>
  <dcterms:created xsi:type="dcterms:W3CDTF">2025-08-05T04:02:10Z</dcterms:created>
  <dcterms:modified xsi:type="dcterms:W3CDTF">2025-08-05T04:38:16Z</dcterms:modified>
  <cp:category/>
  <cp:contentStatus/>
</cp:coreProperties>
</file>