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310" r:id="rId6"/>
    <p:sldId id="258" r:id="rId7"/>
    <p:sldId id="260" r:id="rId8"/>
    <p:sldId id="311" r:id="rId9"/>
    <p:sldId id="261" r:id="rId10"/>
    <p:sldId id="262" r:id="rId11"/>
    <p:sldId id="263" r:id="rId12"/>
    <p:sldId id="312" r:id="rId13"/>
    <p:sldId id="264" r:id="rId14"/>
    <p:sldId id="265" r:id="rId15"/>
    <p:sldId id="313" r:id="rId16"/>
    <p:sldId id="266" r:id="rId17"/>
    <p:sldId id="267" r:id="rId18"/>
    <p:sldId id="314" r:id="rId19"/>
    <p:sldId id="268" r:id="rId20"/>
    <p:sldId id="269" r:id="rId21"/>
    <p:sldId id="270" r:id="rId22"/>
    <p:sldId id="315" r:id="rId23"/>
    <p:sldId id="271" r:id="rId24"/>
    <p:sldId id="272" r:id="rId25"/>
    <p:sldId id="316" r:id="rId26"/>
    <p:sldId id="273" r:id="rId27"/>
    <p:sldId id="274" r:id="rId28"/>
    <p:sldId id="317" r:id="rId29"/>
    <p:sldId id="275" r:id="rId30"/>
    <p:sldId id="276" r:id="rId31"/>
    <p:sldId id="277" r:id="rId32"/>
    <p:sldId id="318" r:id="rId33"/>
    <p:sldId id="278" r:id="rId34"/>
    <p:sldId id="279" r:id="rId35"/>
    <p:sldId id="319" r:id="rId36"/>
    <p:sldId id="280" r:id="rId37"/>
    <p:sldId id="281" r:id="rId38"/>
    <p:sldId id="282" r:id="rId39"/>
    <p:sldId id="320" r:id="rId40"/>
    <p:sldId id="283" r:id="rId41"/>
    <p:sldId id="284" r:id="rId42"/>
    <p:sldId id="321" r:id="rId43"/>
    <p:sldId id="285" r:id="rId44"/>
    <p:sldId id="286" r:id="rId45"/>
    <p:sldId id="322" r:id="rId46"/>
    <p:sldId id="287" r:id="rId47"/>
    <p:sldId id="288" r:id="rId48"/>
    <p:sldId id="323" r:id="rId49"/>
    <p:sldId id="289" r:id="rId50"/>
    <p:sldId id="290" r:id="rId51"/>
    <p:sldId id="324" r:id="rId52"/>
    <p:sldId id="291" r:id="rId53"/>
    <p:sldId id="292" r:id="rId54"/>
    <p:sldId id="325" r:id="rId55"/>
    <p:sldId id="293" r:id="rId56"/>
    <p:sldId id="294" r:id="rId57"/>
    <p:sldId id="295" r:id="rId58"/>
    <p:sldId id="326" r:id="rId59"/>
    <p:sldId id="296" r:id="rId60"/>
    <p:sldId id="297" r:id="rId61"/>
    <p:sldId id="327" r:id="rId62"/>
    <p:sldId id="298" r:id="rId63"/>
    <p:sldId id="299" r:id="rId64"/>
    <p:sldId id="328" r:id="rId65"/>
    <p:sldId id="300" r:id="rId66"/>
    <p:sldId id="301" r:id="rId67"/>
    <p:sldId id="329" r:id="rId68"/>
    <p:sldId id="302" r:id="rId69"/>
    <p:sldId id="303" r:id="rId70"/>
    <p:sldId id="304" r:id="rId71"/>
    <p:sldId id="305" r:id="rId72"/>
    <p:sldId id="306" r:id="rId73"/>
    <p:sldId id="307" r:id="rId74"/>
    <p:sldId id="308" r:id="rId75"/>
    <p:sldId id="309" r:id="rId7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98" autoAdjust="0"/>
    <p:restoredTop sz="94610"/>
  </p:normalViewPr>
  <p:slideViewPr>
    <p:cSldViewPr snapToGrid="0" snapToObjects="1">
      <p:cViewPr varScale="1">
        <p:scale>
          <a:sx n="115" d="100"/>
          <a:sy n="115" d="100"/>
        </p:scale>
        <p:origin x="29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9" Type="http://schemas.openxmlformats.org/officeDocument/2006/relationships/tableStyles" Target="tableStyles.xml"/><Relationship Id="rId78" Type="http://schemas.openxmlformats.org/officeDocument/2006/relationships/viewProps" Target="viewProps.xml"/><Relationship Id="rId77" Type="http://schemas.openxmlformats.org/officeDocument/2006/relationships/presProps" Target="presProps.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0b1147e3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第四单元综合训练</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0b1147e3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第四单元综合训练</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592b7fce69656956bbc#tid=68906fb415638a000923288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选择性必修2     区域发展 LJ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5.xml"/><Relationship Id="rId2" Type="http://schemas.openxmlformats.org/officeDocument/2006/relationships/image" Target="../media/image15.jpeg"/><Relationship Id="rId1" Type="http://schemas.openxmlformats.org/officeDocument/2006/relationships/image" Target="../media/image1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5.xml"/><Relationship Id="rId1" Type="http://schemas.openxmlformats.org/officeDocument/2006/relationships/image" Target="../media/image10.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5.xml"/><Relationship Id="rId1" Type="http://schemas.openxmlformats.org/officeDocument/2006/relationships/image" Target="../media/image16.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image" Target="../media/image11.jpe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15.xml"/><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4.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5.xml"/><Relationship Id="rId1" Type="http://schemas.openxmlformats.org/officeDocument/2006/relationships/image" Target="../media/image19.jpe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887edfd9f?pid=1a20d288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3.三峡大坝建成运营后，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长江输送至河口的有机碳(</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0_1#887edfd9f.bracket?pid=1a20d2887&amp;color=0,0,0&amp;vpa=3&amp;vtp=1"/>
          <p:cNvSpPr/>
          <p:nvPr/>
        </p:nvSpPr>
        <p:spPr>
          <a:xfrm>
            <a:off x="6467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9_2#887edfd9f.choices?pid=1a20d2887&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.总量增加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B.总量不变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C.总量减少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.无法判断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887edfd9f?vop=1&amp;pid=1a20d2887&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本题考查河流水资源开发的影响。根据材料和图示信息，三峡大坝建成运营后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，水库成为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碳排放热区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，说明大量有机碳在水库中被分解消耗，且大坝建设后，水流变缓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，泥沙挟带有机碳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沉积在水库中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，大量有机碳被滞留在水库内，最终造成长江口有机碳输入量减少，C正确，A、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ffb827227?pid=1a20d288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4.与河道相比较，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库区有机碳分解速率较低的原因是(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ffb827227.bracket?pid=1a20d2887&amp;color=0,0,0&amp;vpa=4&amp;vtp=1"/>
          <p:cNvSpPr/>
          <p:nvPr/>
        </p:nvSpPr>
        <p:spPr>
          <a:xfrm>
            <a:off x="6721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2_2#ffb827227.choices?pid=1a20d2887&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A.泥沙淤积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、水中溶解氧浓度低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.泥沙淤积、水中溶解氧浓度高</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.生物总量较多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、水温较高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.生物总量较少、水温较低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ffb827227?vop=1&amp;pid=1a20d2887&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本题考查影响有机碳分解速度的因素。材料提到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，有机碳分解速率与水体中溶解氧浓度和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埋藏条件有关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。库区水体流速慢、深度大，形成水温分层，抑制了氧气向下传递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，水体中溶解氧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，且泥沙大量淤积埋藏有机碳，形成缺氧环境，导致库区有机碳分解速率较低，A正确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；生物总量较多（如浮游生物）可能加速有机碳的分解，但题干强调库区分解速率较低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；水温较低可能降低微生物活性，减缓有机碳分解，但三峡库区位于亚热带，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水温不会很低，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并且水库生物量通常较天然河道更丰富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710135028?pid=1a20d2887&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5.三峡大坝建成运营后，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库区成为碳排放热区的主要原因是(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710135028.bracket?pid=1a20d2887&amp;color=0,0,0&amp;vpa=5&amp;vtp=1"/>
          <p:cNvSpPr/>
          <p:nvPr/>
        </p:nvSpPr>
        <p:spPr>
          <a:xfrm>
            <a:off x="7483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5_2#710135028.choices?pid=1a20d2887&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A.库区有机碳分解速率快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，碳排放量大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.库区有机碳大量沉积，碳排放量大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.库区有机碳扰动剧烈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，碳排放量大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.库区水位上升增加原位土壤碳排放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710135028?vop=1&amp;pid=1a20d2887&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本题考查综合分析能力。由上题可知，水库的有机碳分解速率较低，A错误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；三峡大坝对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挟带有机碳的泥沙拦截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，大量有机碳在水库内沉积，导致库区碳排放量明显增加，B正确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；库区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水流整体较为平缓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，有机碳扰动不剧烈，C错误；水库蓄水，水位上升淹没两岸土地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，使土壤中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，土壤中的有机质不易分解，不会增加碳排放，D错误。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18_1#3b27b2d25?htil=1&amp;pid=3b8c6a80b&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208776" y="1060704"/>
            <a:ext cx="5239512" cy="36210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18_2#3b27b2d25?htil=1&amp;pid=3b8c6a80b&amp;color=0,0,0&amp;vtp=1&amp;bt=1&amp;bbb=1&amp;hb=1&amp;hs=1"/>
          <p:cNvSpPr/>
          <p:nvPr/>
        </p:nvSpPr>
        <p:spPr>
          <a:xfrm>
            <a:off x="722376" y="1005840"/>
            <a:ext cx="5376672" cy="4043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［河北省实验中学2024期中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巴尔喀什湖是中亚</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干旱区典型内陆湖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面积达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1.82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万平方千米</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平</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均水深约</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。1960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年以来</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该流域上游山区降</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水增加</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气温持续升高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1970</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年卡普恰盖水库建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成蓄水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带动了灌溉农业的发展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。1970—1987</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巴尔喀什湖湖泊萎缩极为明显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受气候变化及人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类活动影响</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流域内的土地利用类型发生了较大</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变化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干旱区开阔的水面易造成水资源损失</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卡</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普恰盖水库建成后流域内水资源利用率反而有所</a:t>
            </a:r>
            <a:endParaRPr lang="en-US" altLang="zh-CN" sz="2000" dirty="0"/>
          </a:p>
        </p:txBody>
      </p:sp>
      <p:sp>
        <p:nvSpPr>
          <p:cNvPr id="4" name="QM_4_BD.18_2#3b27b2d25?htil=1&amp;pid=3b8c6a80b&amp;color=0,0,0&amp;vtp=1&amp;bt=1&amp;bbb=1&amp;hb=1&amp;hs=1"/>
          <p:cNvSpPr/>
          <p:nvPr/>
        </p:nvSpPr>
        <p:spPr>
          <a:xfrm>
            <a:off x="719993" y="5103495"/>
            <a:ext cx="10752014" cy="40500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提高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下图示意巴尔喀什湖流域水系分布</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3b8c6a80b.fixed?pid=0b1147e34&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3b8c6a80b.fixed?pid=0b1147e3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第四单元综合训练</a:t>
            </a:r>
            <a:endParaRPr lang="en-US" altLang="zh-CN" sz="4400" dirty="0"/>
          </a:p>
        </p:txBody>
      </p:sp>
      <p:pic>
        <p:nvPicPr>
          <p:cNvPr id="4" name="C_3#3b8c6a80b.fixed?pid=0b1147e3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3b8c6a80b.fixed?pid=0b1147e3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刷综合</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cba465baf?pid=3b27b2d2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6.巴尔喀什湖湖盆形态特征对湖泊萎缩产生了影响，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其中作用较明显的是(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cba465baf.bracket?pid=3b27b2d25&amp;color=0,0,0&amp;vpa=6&amp;vtp=1"/>
          <p:cNvSpPr/>
          <p:nvPr/>
        </p:nvSpPr>
        <p:spPr>
          <a:xfrm>
            <a:off x="9007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9_2#cba465baf.choices?pid=3b27b2d25&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443480" algn="l"/>
                <a:tab pos="5356860" algn="l"/>
                <a:tab pos="8028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.湖盆大而浅</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B.湖盆东西不对称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C.湖盆呈狭长状</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.湖盆呈东西走向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cba465baf?vop=1&amp;pid=3b27b2d25&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本题考查湖泊萎缩的影响因素。湖盆大,蒸发表面积大,加快湖泊萎缩；湖盆浅,升温快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步加剧蒸发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；湖盆浅,减少相同的水量,湖泊萎缩更明显,A正确；湖盆东西不对称、呈狭长状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西走向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,对湖泊的萎缩速度影响不大,B、C、D错误。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faa0ada7a?pid=3b27b2d2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7.图中甲、乙、丙、丁四个区域中，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土地利用类型未发生明显变化的区域是(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faa0ada7a.bracket?pid=3b27b2d25&amp;color=0,0,0&amp;vpa=7&amp;vtp=1"/>
          <p:cNvSpPr/>
          <p:nvPr/>
        </p:nvSpPr>
        <p:spPr>
          <a:xfrm>
            <a:off x="9261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22_2#faa0ada7a.choices?pid=3b27b2d25&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B.乙</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C.丙</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faa0ada7a?vop=1&amp;pid=3b27b2d25&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本题考查人类活动对水循环的影响。甲地位于水库下游,灌溉条件改善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,土地利用类型产生变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,A错误；乙地位于水库上游,受水库蓄水影响不大,土地利用类型不会发生明显改变,B正确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和丁地位于河流上游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,受气候变化影响,冰雪消融量变化,水量变大,影响土地利用方式,C、D错误。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446081779?pid=3b27b2d25&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卡普恰盖水库建成后流域内水资源利用率有所提高的原因是(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6_1#446081779.bracket?pid=3b27b2d25&amp;color=0,0,0&amp;vpa=8&amp;vtp=1"/>
          <p:cNvSpPr/>
          <p:nvPr/>
        </p:nvSpPr>
        <p:spPr>
          <a:xfrm>
            <a:off x="7737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25_2#446081779?pid=3b27b2d25&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①水库蓄积径流</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②蓄水区海拔较高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水资源利用方式多样</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④距城市近</a:t>
            </a:r>
            <a:endParaRPr lang="en-US" altLang="zh-CN" sz="2000" dirty="0"/>
          </a:p>
        </p:txBody>
      </p:sp>
      <p:sp>
        <p:nvSpPr>
          <p:cNvPr id="5" name="QC_5_BD.25_3#446081779.choices?pid=3b27b2d25&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C.①③④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7_1#446081779?vop=1&amp;pid=3b27b2d25&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本题考查水资源持续利用措施。水库蓄积径流,减少水资源流失,①正确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；水库位于河流中上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,海拔高、气温低,蒸发相对较弱,淡水资源损耗小,②正确；利用水库蓄水进行生活供水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、水力发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、农业灌溉等,水资源利用方式多样,水资源利用率提高,③正确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；距城市近并不能提高水资源利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,④错误,综上所述,A正确,B、C、D错误。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28_1#c219fd7e0?pid=3b8c6a80b&amp;color=0,0,0&amp;tib=255,255,255&amp;iip=1&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5269" y="1115568"/>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28_1#c219fd7e0?pid=3b8c6a80b&amp;color=0,0,0&amp;vtp=1&amp;bt=1&amp;bbb=1&amp;hb=1"/>
          <p:cNvSpPr/>
          <p:nvPr/>
        </p:nvSpPr>
        <p:spPr>
          <a:xfrm>
            <a:off x="722377" y="1005840"/>
            <a:ext cx="10749631" cy="1757553"/>
          </a:xfrm>
          <a:prstGeom prst="rect">
            <a:avLst/>
          </a:prstGeom>
          <a:noFill/>
        </p:spPr>
        <p:txBody>
          <a:bodyPr wrap="none" lIns="0" tIns="0" rIns="0" bIns="0" rtlCol="0" anchor="t"/>
          <a:lstStyle/>
          <a:p>
            <a:pPr algn="l" latinLnBrk="1">
              <a:lnSpc>
                <a:spcPts val="3600"/>
              </a:lnSpc>
            </a:pP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湖北孝感协作体2025高二联考］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随着国际竞争格局的变化</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原先由发达经济体主导的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传统</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单循环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价值体系链被打破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由中国主导的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双环流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价值体系链正在形成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中国作为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双环流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价值体系链的核心枢纽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连接着欧美发达经济体与亚非拉发展中经济体</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有利于实现世</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界经济的共赢</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100" dirty="0"/>
          </a:p>
        </p:txBody>
      </p:sp>
      <p:pic>
        <p:nvPicPr>
          <p:cNvPr id="4" name="QM_4_BD.28_2#c219fd7e0?pid=3b8c6a80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703320" y="2897886"/>
            <a:ext cx="4791456" cy="26974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dbac914e2?pid=c219fd7e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9.全球价值体系链从“单循环”向“双环流”的转变，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主要得益于(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0_1#dbac914e2.bracket?pid=c219fd7e0&amp;color=0,0,0&amp;vpa=9&amp;vtp=1"/>
          <p:cNvSpPr/>
          <p:nvPr/>
        </p:nvSpPr>
        <p:spPr>
          <a:xfrm>
            <a:off x="8245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29_2#dbac914e2.choices?pid=c219fd7e0&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.发达经济体产业结构的调整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.中国工业化水平的提高</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C.发展中经济体资源储量增加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.经济全球化的深入发展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dbac914e2?vop=1&amp;pid=c219fd7e0&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本题考查我国经济发展对世界经济的影响。读图并结合所学知识可知，在传统“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单循环”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价值体系链中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，发达经济体掌握技术，处于价值链高端，发展中经济体处于价值链末端。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中国工业化水平明显提升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，成为“制造大国”，从发展中经济体进口初级产品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，从发达经济体进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，制造中间产品，成为连接发达经济体和发展中经济体的核心枢纽，形成了“双环流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值体系链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，B正确；发达经济体产业结构的调整、发展中经济体资源储量增加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、经济全球化的深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，都不是全球价值体系链从“单循环”向“双环流”转变的主要原因，A、C、D错误。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2_1#9f561bd75?pid=c219fd7e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10.在中国与发达经济体的环流中，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中国面临的挑战是(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3_1#9f561bd75.bracket?pid=c219fd7e0&amp;color=0,0,0&amp;vpa=10&amp;vtp=1"/>
          <p:cNvSpPr/>
          <p:nvPr/>
        </p:nvSpPr>
        <p:spPr>
          <a:xfrm>
            <a:off x="6858064"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32_2#9f561bd75.choices?pid=c219fd7e0&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633980" algn="l"/>
                <a:tab pos="5483860" algn="l"/>
                <a:tab pos="8092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.劳动力资源匮乏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B.矿产资源日渐枯竭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C.基础设施不完善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.产业创新能力不足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4_1#9f561bd75?vop=1&amp;pid=c219fd7e0&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本题考查经济全球化背景下我国经济发展的主要问题。中国是人口大国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，目前并没有出现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劳动力资源匮乏现象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，A错误；由图可知，中国从发展中经济体进口初级产品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，而矿产资源属于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，B错误；中国交通、通信等基础设施比较完善，C错误；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在中国与发达经济体的环流中，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中国产业创新能力不足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4_2#9f561bd75?vop=1&amp;pid=c219fd7e0&amp;color=0,0,0&amp;mp=1&amp;vtp=1&amp;bt=1&amp;bbb=1&amp;hb=1"/>
          <p:cNvSpPr/>
          <p:nvPr/>
        </p:nvSpPr>
        <p:spPr>
          <a:xfrm>
            <a:off x="722376" y="100584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解答本题的关键是读图分析得出，在与发达经济体的环流中，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中国产业创新能力不足，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处于价值链的中低端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，主要向发达经济体出口技术含量较低的中间产品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，在国际贸易中处于不利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，亟须向价值链高位攀升。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5_1#219ac043e?pid=c219fd7e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11.为帮助发展中经济体更好地融入“双环流”价值体系链，实现共赢，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中国应(</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6_1#219ac043e.bracket?pid=c219fd7e0&amp;color=0,0,0&amp;vpa=11&amp;vtp=1"/>
          <p:cNvSpPr/>
          <p:nvPr/>
        </p:nvSpPr>
        <p:spPr>
          <a:xfrm>
            <a:off x="9652064"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35_2#219ac043e.choices?pid=c219fd7e0&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.提高初级产品进口价格</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.大力发展传统工业，扩大资源进口</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C.降低中间产品生产成本</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.加大海外投资力度，传播先进技术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7_1#219ac043e?vop=1&amp;pid=c219fd7e0&amp;color=0,0,0&amp;vtp=1&amp;bt=1&amp;bbb=1&amp;hb=1"/>
          <p:cNvSpPr/>
          <p:nvPr/>
        </p:nvSpPr>
        <p:spPr>
          <a:xfrm>
            <a:off x="722376" y="100584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本题考查我国与发展中经济体的合作形式。在中国与发展中经济体的环流中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，中国从发展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中经济体进口初级产品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，并向其出口技术，加大海外投资力度，传播先进技术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，有利于提高发展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中经济体工业化水平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，促进其经济发展，使其更好地融入“双环流”价值体系链，D正确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初级产品进口价格不利于市场竞争机制的形成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，也不利于我国产业的健康发展，A错误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业多为劳动密集型或资源密集型工业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，大力发展传统工业不符合我国产业转型升级趋势，B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降低中间产品生产成本只有利于中国更好地融入与发达经济体的环流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对发展中经济体影响不大，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a18a49280?pid=3b8c6a80b&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建议用时：50分钟</a:t>
            </a:r>
            <a:endParaRPr lang="en-US" altLang="zh-CN" sz="2000" dirty="0"/>
          </a:p>
        </p:txBody>
      </p:sp>
      <p:sp>
        <p:nvSpPr>
          <p:cNvPr id="3" name="QM_4_BD.1_1#0cbfab1ea?pid=3b8c6a80b&amp;color=0,0,0&amp;vtp=1&amp;bbb=1&amp;hb=1"/>
          <p:cNvSpPr/>
          <p:nvPr/>
        </p:nvSpPr>
        <p:spPr>
          <a:xfrm>
            <a:off x="722376" y="1432941"/>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［天津南开大学附中2025高二月考］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小浪底水利枢纽战略地位重要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工程规模宏大</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水沙条件特</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殊</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，2001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月主体工程全部完工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下图是黄河靠近入海口某水文站</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1976—2018</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年输水统计图</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pic>
        <p:nvPicPr>
          <p:cNvPr id="4" name="QM_4_BD.1_2#0cbfab1ea?pid=3b8c6a80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58184" y="2863850"/>
            <a:ext cx="4663440" cy="23682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2_1#819dbd669?pid=0cbfab1ea&amp;color=0,0,0&amp;vtp=1&amp;bt=1&amp;bbb=1"/>
          <p:cNvSpPr/>
          <p:nvPr/>
        </p:nvSpPr>
        <p:spPr>
          <a:xfrm>
            <a:off x="722376" y="536575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1.相比于1976—2001年，2002—2018</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年洪峰提前的原因是(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C_5_AN.3_1#819dbd669.bracket?pid=0cbfab1ea&amp;color=0,0,0&amp;vpa=1&amp;vtp=1"/>
          <p:cNvSpPr/>
          <p:nvPr/>
        </p:nvSpPr>
        <p:spPr>
          <a:xfrm>
            <a:off x="7626414" y="5365750"/>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7" name="QC_5_BD.2_2#819dbd669.choices?pid=0cbfab1ea&amp;color=0,0,0&amp;vtp=1&amp;bbb=1"/>
          <p:cNvSpPr/>
          <p:nvPr/>
        </p:nvSpPr>
        <p:spPr>
          <a:xfrm>
            <a:off x="722376" y="5825363"/>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.气候变化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B.水库调节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C.植被恢复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.耗水减少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38_1#9643932a4?htil=2&amp;pid=3b8c6a80b&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567929" y="1005840"/>
            <a:ext cx="2607835" cy="2665603"/>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38_2#9643932a4?htil=2&amp;pid=3b8c6a80b&amp;color=0,0,0&amp;vtp=1&amp;bt=1&amp;bbb=1&amp;hb=1&amp;hs=1"/>
          <p:cNvSpPr/>
          <p:nvPr/>
        </p:nvSpPr>
        <p:spPr>
          <a:xfrm>
            <a:off x="722376" y="1018539"/>
            <a:ext cx="7735824" cy="2671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［山东泰安一中2025高二月考］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2019</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北京市级行政中心</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正式迁入北京城市副中心通州</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城市副中心要处理好与河北雄安新区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的关系</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实现功能分工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错位发展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共同形成北京新的两翼</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还要处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理好与河北廊坊</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北三县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三河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大厂和香河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地区的关系</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推动北</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京城市副中心与廊坊</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北三县</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地区统筹发展</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如图为北京市</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一核一主</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两轴多点一区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结构图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4" name="QC_5_BD.39_1#3624f3ad7?pid=9643932a4&amp;color=0,0,0&amp;vtp=1&amp;bbb=1&amp;hs=1"/>
          <p:cNvSpPr/>
          <p:nvPr/>
        </p:nvSpPr>
        <p:spPr>
          <a:xfrm>
            <a:off x="722376" y="3737101"/>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12.北京市级行政中心正式迁入北京城市副中心通州，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最直接的目的是(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AN.40_1#3624f3ad7.bracket?pid=9643932a4&amp;color=0,0,0&amp;vpa=12&amp;vtp=1"/>
          <p:cNvSpPr/>
          <p:nvPr/>
        </p:nvSpPr>
        <p:spPr>
          <a:xfrm>
            <a:off x="8648764" y="3737101"/>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6" name="QC_5_BD.39_2#3624f3ad7.choices?pid=9643932a4&amp;color=0,0,0&amp;vtp=1&amp;bbb=1"/>
          <p:cNvSpPr/>
          <p:nvPr/>
        </p:nvSpPr>
        <p:spPr>
          <a:xfrm>
            <a:off x="722376" y="4190110"/>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.提高北京城市等级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B.控制中心城区规模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C.带动北京东部发展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.优化交通网络系统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1_1#3624f3ad7?vop=1&amp;pid=9643932a4&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本题考查北京市级行政中心外迁的原因。北京市区人口膨胀、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交通拥堵等城镇化问题突出,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北京市级行政中心迁入北京城市副中心通州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,可以疏解中心城区的人口和交通压力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,故控制中心城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区规模是其直接目的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2_1#b9c73461d?pid=9643932a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13.与雄安新区相比，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通州的明显优势是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3_1#b9c73461d.bracket?pid=9643932a4&amp;color=0,0,0&amp;vpa=13&amp;vtp=1"/>
          <p:cNvSpPr/>
          <p:nvPr/>
        </p:nvSpPr>
        <p:spPr>
          <a:xfrm>
            <a:off x="5473764"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2_2#b9c73461d.choices?pid=9643932a4&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.基础设施完善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B.国家政策支持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C.淡水资源充足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.发展空间充裕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4_1#b9c73461d?vop=1&amp;pid=9643932a4&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本题考查区域发展的区位优势。读图并结合所学知识可知,雄安新区是国家级新区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,有河北最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大的淡水湖泊白洋淀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,淡水资源充足,发展空间充裕,但经济基础比较薄弱；与雄安新区相比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,通州靠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近北京中心城区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,基础设施较完善；二者都有国家政策支持。A正确。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5_1#02f47fbda?pid=9643932a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14.北京城市副中心需要与廊坊“北三县”地区统筹发展，主要是因为廊坊“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北三县”(</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6_1#02f47fbda.bracket?pid=9643932a4&amp;color=0,0,0&amp;vpa=14&amp;vtp=1"/>
          <p:cNvSpPr/>
          <p:nvPr/>
        </p:nvSpPr>
        <p:spPr>
          <a:xfrm>
            <a:off x="104267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5_2#02f47fbda.choices?pid=9643932a4&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.劳动力素质高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B.产业基础雄厚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C.地理位置优越</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.生态环境优良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7_1#02f47fbda?vop=1&amp;pid=9643932a4&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本题考查区域的区位优势。结合图文信息可知,廊坊“北三县”与北京通州相邻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,距北京中心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城区较近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,北京城市副中心通州的发展势必会带动廊坊“北三县”发展,因此廊坊“北三县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的地理位置是北京城市副中心需要与其统筹发展的原因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819dbd669?vop=1&amp;pid=0cbfab1ea&amp;color=0,0,0&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本题考查黄河的调水调沙。</a:t>
            </a:r>
            <a:endParaRPr lang="en-US" altLang="zh-CN" sz="2200" dirty="0"/>
          </a:p>
        </p:txBody>
      </p:sp>
      <p:pic>
        <p:nvPicPr>
          <p:cNvPr id="3" name="QC_5_AS.4_2#819dbd669?vop=1&amp;pid=0cbfab1e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58184" y="1579753"/>
            <a:ext cx="4663440" cy="40142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48_1#12b5a32c4?pid=3b8c6a80b&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［辽宁沈阳重点中学2024联考］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经过多年探索</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四川成都在农村地区成片成带推进</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小规模</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团式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微田园</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新农村综合体建设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取得显著效果</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其中</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小规模</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要求山地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丘陵</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坝区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因地制宜控制农户数量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每个小组团控制在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户以内</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人均综合用地面积控制在</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50~70</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平方米</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dirty="0"/>
          </a:p>
        </p:txBody>
      </p:sp>
      <p:sp>
        <p:nvSpPr>
          <p:cNvPr id="3" name="QC_5_BD.49_1#c62c37ea5?pid=12b5a32c4&amp;color=0,0,0&amp;vtp=1&amp;bbb=1"/>
          <p:cNvSpPr/>
          <p:nvPr/>
        </p:nvSpPr>
        <p:spPr>
          <a:xfrm>
            <a:off x="722376" y="281749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15.新农村综合体各组团间距离不超过30米，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这样建设的主要优点是(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50_1#c62c37ea5.bracket?pid=12b5a32c4&amp;color=0,0,0&amp;vpa=15&amp;vtp=1"/>
          <p:cNvSpPr/>
          <p:nvPr/>
        </p:nvSpPr>
        <p:spPr>
          <a:xfrm>
            <a:off x="8439214" y="281749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49_2#c62c37ea5.choices?pid=12b5a32c4&amp;color=0,0,0&amp;vtp=1&amp;bbb=1"/>
          <p:cNvSpPr/>
          <p:nvPr/>
        </p:nvSpPr>
        <p:spPr>
          <a:xfrm>
            <a:off x="722376" y="3280283"/>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A.交通运输更加便利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，方便居民出行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.靠近农田，方便居民从事农业生产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.有效利用公共设施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，方便居民生活</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.保护农村的环境，集中处理污染物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1_1#c62c37ea5?vop=1&amp;pid=12b5a32c4&amp;color=0,0,0&amp;vtp=1&amp;bt=1&amp;bbb=1&amp;hb=1"/>
          <p:cNvSpPr/>
          <p:nvPr/>
        </p:nvSpPr>
        <p:spPr>
          <a:xfrm>
            <a:off x="722376" y="100584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本题考查区域组团分布的优点。与过去的松散分布相比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,新农村综合体各组团间距离不超过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米,分布相对聚集,可以整合各要素,有效利用公共基础设施,节约建设成本,方便居民生活,C正确。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2_1#a1c6d7da5?pid=12b5a32c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16.新农村综合体的田园景观显著不同于大都市的城市景观，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3_1#a1c6d7da5.bracket?pid=12b5a32c4&amp;color=0,0,0&amp;vpa=16&amp;vtp=1"/>
          <p:cNvSpPr/>
          <p:nvPr/>
        </p:nvSpPr>
        <p:spPr>
          <a:xfrm>
            <a:off x="8394764"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52_2#a1c6d7da5.choices?pid=12b5a32c4&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A.不同地理环境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，形成不同的地域文化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.农村地域与城市地域的经济水平差异</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C.农村地域与城市地域的生活水平差异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.城市地域空间设计水平领先农村地域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4_1#a1c6d7da5?vop=1&amp;pid=12b5a32c4&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本题考查区域自然条件的影响。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新农村综合体的田园景观以农业动植物和自然环境为基础,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大都市人口集中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,以人文景观为主,农村和城市景观的差异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,反映了不同的地理环境形成了不同的地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域文化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,A正确；经济水平差异、生活水平差异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、地域空间设计水平不是二者显著不同的主要影响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55_1#4f1848274?pid=3b8c6a80b&amp;color=0,0,0&amp;tib=255,255,255&amp;iip=2&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5269" y="1115568"/>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55_1#4f1848274?pid=3b8c6a80b&amp;color=0,0,0&amp;vtp=1&amp;bt=1&amp;bbb=1&amp;hb=1"/>
          <p:cNvSpPr/>
          <p:nvPr/>
        </p:nvSpPr>
        <p:spPr>
          <a:xfrm>
            <a:off x="722377" y="1005840"/>
            <a:ext cx="10749631" cy="1300353"/>
          </a:xfrm>
          <a:prstGeom prst="rect">
            <a:avLst/>
          </a:prstGeom>
          <a:noFill/>
        </p:spPr>
        <p:txBody>
          <a:bodyPr wrap="none" lIns="0" tIns="0" rIns="0" bIns="0" rtlCol="0" anchor="t"/>
          <a:lstStyle/>
          <a:p>
            <a:pPr algn="l" latinLnBrk="1">
              <a:lnSpc>
                <a:spcPts val="3600"/>
              </a:lnSpc>
            </a:pP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河南多市2025高二联考］</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美国颁布加征关税的行政令</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宣布对进口自</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墨西哥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加拿大等国的商品加征关税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美国宣布对所有贸易伙伴加征关税</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示意中美制造业产值及出口额占全球比重的变化</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100" dirty="0"/>
          </a:p>
        </p:txBody>
      </p:sp>
      <p:pic>
        <p:nvPicPr>
          <p:cNvPr id="4" name="QM_4_BD.55_3#4f1848274?htil=1&amp;pid=3b8c6a80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274064" y="2986278"/>
            <a:ext cx="4370832" cy="24140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M_4_BD.55_4#4f1848274?htil=1&amp;pid=3b8c6a80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473190" y="2835910"/>
            <a:ext cx="4655185" cy="256413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6_1#bb250d9f4?pid=4f184827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美国对所有贸易伙伴加征关税的主要目的是(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7_1#bb250d9f4.bracket?pid=4f1848274&amp;color=0,0,0&amp;vpa=17&amp;vtp=1"/>
          <p:cNvSpPr/>
          <p:nvPr/>
        </p:nvSpPr>
        <p:spPr>
          <a:xfrm>
            <a:off x="6108764"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56_2#bb250d9f4.choices?pid=4f1848274&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951480" algn="l"/>
                <a:tab pos="5610860" algn="l"/>
                <a:tab pos="82829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.促使制造业回流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B.扩大贸易范围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C.保护核心技术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.重塑世界格局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8_1#bb250d9f4?vop=1&amp;pid=4f1848274&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本题考查影响产业转移的因素。由图可以看出，美国制造业产值占比下降</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，加征关税提高进</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口成本</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，迫使海外制造业回流，重振本土产业，符合图中美国制造业竞争力下滑的背景，A</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扩大贸易范围</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、保护核心技术、重塑世界格局均与加征关税的产业政策目标不符，B、C、D错误。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9_1#d62b2ef15?pid=4f184827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18.美国对中国加征关税税率较高，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主要是因为(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0_1#d62b2ef15.bracket?pid=4f1848274&amp;color=0,0,0&amp;vpa=18&amp;vtp=1"/>
          <p:cNvSpPr/>
          <p:nvPr/>
        </p:nvSpPr>
        <p:spPr>
          <a:xfrm>
            <a:off x="61087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59_2#d62b2ef15.choices?pid=4f1848274&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4950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.美国商品主要出口中国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.中国出口额开始高于美国</a:t>
            </a:r>
            <a:endParaRPr lang="en-US" altLang="zh-CN" sz="2000" dirty="0"/>
          </a:p>
          <a:p>
            <a:pPr latinLnBrk="1">
              <a:lnSpc>
                <a:spcPts val="3400"/>
              </a:lnSpc>
              <a:tabLst>
                <a:tab pos="4950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C.中国制造业崛起速度快</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.中国境内的美国企业较多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1_1#d62b2ef15?vop=1&amp;pid=4f1848274&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本题考查读图分析能力。中国制造业产值和出口额占比快速上升（如</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2010年中国制造业产值</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占比超美国</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，出口额占比也显著高于美国），崛起速度快，与美国产业形成竞争</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，故美国对中国加</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征高关税以抑制中国产品出口</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，C正确；美国商品出口中国的状况不是加征关税的主因，A错误</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国出口额并非</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2025年开始高于美国，B错误；中国境内的美企产品销往中国无关税，D错误。</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62_1#468f83398?pid=4f184827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19.为应对目前的国际贸易局势，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中国可采取的合理措施有(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3_1#468f83398.bracket?pid=4f1848274&amp;color=0,0,0&amp;vpa=19&amp;vtp=1"/>
          <p:cNvSpPr/>
          <p:nvPr/>
        </p:nvSpPr>
        <p:spPr>
          <a:xfrm>
            <a:off x="7378764"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62_2#468f83398?pid=4f1848274&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4950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①刺激消费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，培育国内市场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②强制要求国内企业采购国产零部件</a:t>
            </a:r>
            <a:endParaRPr lang="en-US" altLang="zh-CN" sz="2000" dirty="0"/>
          </a:p>
          <a:p>
            <a:pPr latinLnBrk="1">
              <a:lnSpc>
                <a:spcPts val="3400"/>
              </a:lnSpc>
              <a:tabLst>
                <a:tab pos="4950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③降低出口产品的价格</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加强国际合作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，增强产业链的韧性</a:t>
            </a:r>
            <a:endParaRPr lang="en-US" altLang="zh-CN" sz="2000" dirty="0"/>
          </a:p>
        </p:txBody>
      </p:sp>
      <p:sp>
        <p:nvSpPr>
          <p:cNvPr id="5" name="QC_5_BD.62_3#468f83398.choices?pid=4f1848274&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4_1#468f83398?vop=1&amp;pid=4f1848274&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本题考查产业发展的措施。面对国际市场的打压，我国应刺激内需，培育国内市场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出口依赖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；加强国际合作，如产业链多元化，增强抗风险能力，①④正确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；强制采购违背市场规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；降价会导致利润压缩，并增加反倾销风险，不是合理措施，②③错误。综上所述，B正确。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65_1#a648b590e?pid=3b8c6a80b&amp;color=0,0,0&amp;vtp=1&amp;bt=1&amp;bbb=1&amp;hb=1"/>
          <p:cNvSpPr/>
          <p:nvPr/>
        </p:nvSpPr>
        <p:spPr>
          <a:xfrm>
            <a:off x="722376" y="1005840"/>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20.阅读图文材料，完成下列要求。（18分）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长江洛碛段位于三峡库区上游的变动回水区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年三峡工程运行后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汛期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蓄水期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泄</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水期洛碛段冲淤形势不同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但年冲淤总量接近平衡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。2008—2017</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长江洛碛段存在持续的采</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砂过程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形成一处明显的采砂坑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为整治长江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黄金水道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水利部长江水利委员会相关部门在</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洛碛段拟开展水下爆破工程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这将为采砂坑修复提供契机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下图示意长江洛碛段的位置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65_2#a648b590e?pid=3b8c6a80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456432" y="3369818"/>
            <a:ext cx="5285232" cy="13533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6_1#83b4b62c6?pid=a648b590e&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（1）分析三峡工程运行后，长江洛碛段汛期、蓄水期、泄水期的冲淤特征。（6分）</a:t>
            </a:r>
            <a:endParaRPr lang="en-US" altLang="zh-CN" sz="2000" dirty="0"/>
          </a:p>
        </p:txBody>
      </p:sp>
      <p:sp>
        <p:nvSpPr>
          <p:cNvPr id="3" name="QO_5_AN.67_1#83b4b62c6?vop=1&amp;pid=a648b590e&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汛期来水来沙量大,洛碛段以淤积为主；三峡蓄水期沙源减少,但水位较高,落差较小</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,流速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较慢</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,整体冲淤变化小；三峡泄水期洛碛段流速加快,以侵蚀为主。（6分）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8_1#83b4b62c6?vop=1&amp;pid=a648b590e&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本题考查流域冲淤特征分析。洛碛段位于三峡库区上游的变动回水区,三峡工程运行后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,汛期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时来水来沙量大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,该河段以淤积作用为主；三峡水库蓄水期时,沙源减少,但该河段水位较高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,落差较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,流速慢,冲淤变化不明显；泄水期时,洛碛段落差大,流速加快,以侵蚀为主。</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9_1#21c34e10b?pid=a648b590e&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（2）洛碛段采砂坑的形成加剧了河道的侵蚀，对此做出合理的解释。（6分）</a:t>
            </a:r>
            <a:endParaRPr lang="en-US" altLang="zh-CN" sz="2000" dirty="0"/>
          </a:p>
        </p:txBody>
      </p:sp>
      <p:sp>
        <p:nvSpPr>
          <p:cNvPr id="3" name="QO_5_AN.70_1#21c34e10b?vop=1&amp;pid=a648b590e&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采砂坑和上游之间的落差增大,（溯源）侵蚀增强；采砂坑吸引泥沙沉积</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,越过采砂坑后挟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沙量下降</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,冲刷能力增强；采砂坑会加剧水流扰动,而采砂坑接近凹岸,易被侵蚀、坍塌。（6分）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9730e368a?pid=0cbfab1ea&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黄河入海口径流量变化将导致(</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9730e368a.bracket?pid=0cbfab1ea&amp;color=0,0,0&amp;vpa=2&amp;vtp=1"/>
          <p:cNvSpPr/>
          <p:nvPr/>
        </p:nvSpPr>
        <p:spPr>
          <a:xfrm>
            <a:off x="4422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5_2#9730e368a.choices?pid=0cbfab1ea&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.入海口海潮入侵次数增加</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.黄河三角洲面积出现萎缩</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C.黄河下游河段通航价值提高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.河口地区地下水位变幅减小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71_1#21c34e10b?vop=1&amp;pid=a648b590e&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本题考查流域开发对地理环境的影响。洛碛段出现采砂坑使河床降低,与上游落差增大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；采砂坑吸引泥沙沉积,越过采砂坑后,河流含沙量下降,侵蚀能力进一步增强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；采砂坑的存在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会使水流扰动频繁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,采砂坑接近凹岸易被侵蚀,容易坍塌。</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2_1#0b0f9d877?pid=a648b590e&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（3）简要说明国家成立长江水利委员会的地理意义。（6分）</a:t>
            </a:r>
            <a:endParaRPr lang="en-US" altLang="zh-CN" sz="2000" dirty="0"/>
          </a:p>
        </p:txBody>
      </p:sp>
      <p:sp>
        <p:nvSpPr>
          <p:cNvPr id="3" name="QO_5_AN.73_1#0b0f9d877?vop=1&amp;pid=a648b590e&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长江流域范围与行政区范围不一致,涉及各方利益不同</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；成立长江水利委员会对流域实行</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统一管理</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,促进流域综合开发,提高开发利用效率。（6分）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74_1#0b0f9d877?vop=1&amp;pid=a648b590e&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本题考查流域综合管理的意义。长江流域范围与实际行政区范围不一致,跨越多个行政区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理较为困难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,长江水利委员会对长江流域进行综合开发和治理做出规划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；成立长江水利委员会可以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对流域进行统一规划管理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,促进流域综合开发,提高开发利用效率。</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【影响意义类】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9730e368a?vop=1&amp;pid=0cbfab1ea&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本题考查流域综合治理的影响。读图可知，相比于1976—2001年，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2002—2018年黄河入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海口径流量季节变化减小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，河口地区地下水位受河流水补给变化影响季节变幅减小，D正确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，黄河入海口径流量的变化主要是洪峰提前、峰值降低，对海潮入侵次数的影响较小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；通过调水减淤，流入海洋的泥沙量变化不大，淤积量仍大于侵蚀量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，黄河三角洲面积不会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萎缩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，B错误；黄河下游河段径流量较小，且为地上河，通航价值低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，入海口径流量的变化对通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航价值影响不大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8_1#1a20d2887?pid=3b8c6a80b&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［山东淄博2025三模］</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河流是陆地与海洋之间重要的有机碳输送通道</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有机碳在河流输送过程中</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一部分被分解消耗</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有机碳分解速率与水体中溶解氧浓度和埋藏条件有关</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另一部分则被输送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至河口或沉积埋藏或矿化分解</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三峡大坝建成运营后</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水库碳排放量激增</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形成了碳排放热区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如图示意三峡大坝未建设与建设情景下有机碳在河道中的迁移转化过程</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8_2#1a20d2887?pid=3b8c6a80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611880" y="2897886"/>
            <a:ext cx="4965192" cy="26517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6584</Words>
  <Application>WPS 演示</Application>
  <PresentationFormat>宽屏</PresentationFormat>
  <Paragraphs>306</Paragraphs>
  <Slides>73</Slides>
  <Notes>53</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73</vt:i4>
      </vt:variant>
    </vt:vector>
  </HeadingPairs>
  <TitlesOfParts>
    <vt:vector size="93"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仿宋</vt:lpstr>
      <vt:lpstr>仿宋</vt:lpstr>
      <vt:lpstr>楷体</vt:lpstr>
      <vt:lpstr>Times New Roman</vt:lpstr>
      <vt:lpstr>Times New Roman</vt:lpstr>
      <vt:lpstr>宋体</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海贝贝</cp:lastModifiedBy>
  <cp:revision>5</cp:revision>
  <dcterms:created xsi:type="dcterms:W3CDTF">2025-08-05T04:05:00Z</dcterms:created>
  <dcterms:modified xsi:type="dcterms:W3CDTF">2025-08-08T07:34:50Z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12618DC23F5D45C5A20A1EF15EE2FBD7_13</vt:lpwstr>
  </property>
  <property fmtid="{D5CDD505-2E9C-101B-9397-08002B2CF9AE}" pid="3" name="KSOProductBuildVer">
    <vt:lpwstr>2052-12.1.0.21915</vt:lpwstr>
  </property>
</Properties>
</file>