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71" r:id="rId3"/>
  </p:sldMasterIdLst>
  <p:notesMasterIdLst>
    <p:notesMasterId r:id="rId5"/>
  </p:notesMasterIdLst>
  <p:sldIdLst>
    <p:sldId id="256" r:id="rId4"/>
    <p:sldId id="257" r:id="rId6"/>
    <p:sldId id="258" r:id="rId7"/>
    <p:sldId id="369" r:id="rId8"/>
    <p:sldId id="259" r:id="rId9"/>
    <p:sldId id="260" r:id="rId10"/>
    <p:sldId id="370" r:id="rId11"/>
    <p:sldId id="261" r:id="rId12"/>
    <p:sldId id="262" r:id="rId13"/>
    <p:sldId id="371" r:id="rId14"/>
    <p:sldId id="263" r:id="rId15"/>
    <p:sldId id="264" r:id="rId16"/>
    <p:sldId id="372" r:id="rId17"/>
    <p:sldId id="265" r:id="rId18"/>
    <p:sldId id="266" r:id="rId19"/>
    <p:sldId id="373" r:id="rId20"/>
    <p:sldId id="267" r:id="rId21"/>
    <p:sldId id="268" r:id="rId22"/>
    <p:sldId id="269" r:id="rId23"/>
    <p:sldId id="374" r:id="rId24"/>
    <p:sldId id="270" r:id="rId25"/>
    <p:sldId id="271" r:id="rId26"/>
    <p:sldId id="375" r:id="rId27"/>
    <p:sldId id="272" r:id="rId28"/>
    <p:sldId id="273" r:id="rId29"/>
    <p:sldId id="274" r:id="rId30"/>
    <p:sldId id="275" r:id="rId31"/>
    <p:sldId id="376" r:id="rId32"/>
    <p:sldId id="276" r:id="rId33"/>
    <p:sldId id="277" r:id="rId34"/>
    <p:sldId id="377" r:id="rId35"/>
    <p:sldId id="278" r:id="rId36"/>
    <p:sldId id="280" r:id="rId37"/>
    <p:sldId id="378" r:id="rId38"/>
    <p:sldId id="281" r:id="rId39"/>
    <p:sldId id="282" r:id="rId40"/>
    <p:sldId id="283" r:id="rId41"/>
    <p:sldId id="284" r:id="rId42"/>
    <p:sldId id="368" r:id="rId43"/>
    <p:sldId id="379" r:id="rId44"/>
    <p:sldId id="285" r:id="rId45"/>
    <p:sldId id="286" r:id="rId46"/>
    <p:sldId id="380" r:id="rId47"/>
    <p:sldId id="287" r:id="rId48"/>
    <p:sldId id="288" r:id="rId49"/>
    <p:sldId id="381" r:id="rId50"/>
    <p:sldId id="289" r:id="rId51"/>
    <p:sldId id="290" r:id="rId52"/>
    <p:sldId id="291" r:id="rId53"/>
    <p:sldId id="382" r:id="rId54"/>
    <p:sldId id="292" r:id="rId55"/>
    <p:sldId id="293" r:id="rId56"/>
    <p:sldId id="294" r:id="rId57"/>
    <p:sldId id="383" r:id="rId58"/>
    <p:sldId id="295" r:id="rId59"/>
    <p:sldId id="296" r:id="rId60"/>
    <p:sldId id="384" r:id="rId61"/>
    <p:sldId id="297" r:id="rId62"/>
    <p:sldId id="298" r:id="rId63"/>
    <p:sldId id="385" r:id="rId64"/>
    <p:sldId id="299" r:id="rId65"/>
    <p:sldId id="300" r:id="rId66"/>
    <p:sldId id="301" r:id="rId67"/>
    <p:sldId id="386" r:id="rId68"/>
    <p:sldId id="302" r:id="rId69"/>
    <p:sldId id="303" r:id="rId70"/>
    <p:sldId id="387" r:id="rId71"/>
    <p:sldId id="304" r:id="rId72"/>
    <p:sldId id="305" r:id="rId73"/>
    <p:sldId id="388" r:id="rId74"/>
    <p:sldId id="306" r:id="rId75"/>
    <p:sldId id="307" r:id="rId76"/>
    <p:sldId id="389" r:id="rId77"/>
    <p:sldId id="308" r:id="rId78"/>
    <p:sldId id="309" r:id="rId79"/>
    <p:sldId id="310" r:id="rId80"/>
    <p:sldId id="311" r:id="rId81"/>
    <p:sldId id="390" r:id="rId82"/>
    <p:sldId id="312" r:id="rId83"/>
    <p:sldId id="313" r:id="rId84"/>
    <p:sldId id="391" r:id="rId85"/>
    <p:sldId id="314" r:id="rId86"/>
    <p:sldId id="315" r:id="rId87"/>
    <p:sldId id="392" r:id="rId88"/>
    <p:sldId id="316" r:id="rId89"/>
    <p:sldId id="317" r:id="rId90"/>
    <p:sldId id="318" r:id="rId91"/>
    <p:sldId id="408" r:id="rId92"/>
    <p:sldId id="393" r:id="rId93"/>
    <p:sldId id="319" r:id="rId94"/>
    <p:sldId id="320" r:id="rId95"/>
    <p:sldId id="321" r:id="rId96"/>
    <p:sldId id="322" r:id="rId97"/>
    <p:sldId id="394" r:id="rId98"/>
    <p:sldId id="323" r:id="rId99"/>
    <p:sldId id="324" r:id="rId100"/>
    <p:sldId id="325" r:id="rId101"/>
    <p:sldId id="326" r:id="rId102"/>
    <p:sldId id="395" r:id="rId103"/>
    <p:sldId id="327" r:id="rId104"/>
    <p:sldId id="328" r:id="rId105"/>
    <p:sldId id="396" r:id="rId106"/>
    <p:sldId id="329" r:id="rId107"/>
    <p:sldId id="330" r:id="rId108"/>
    <p:sldId id="331" r:id="rId109"/>
    <p:sldId id="397" r:id="rId110"/>
    <p:sldId id="332" r:id="rId111"/>
    <p:sldId id="333" r:id="rId112"/>
    <p:sldId id="398" r:id="rId113"/>
    <p:sldId id="334" r:id="rId114"/>
    <p:sldId id="335" r:id="rId115"/>
    <p:sldId id="336" r:id="rId116"/>
    <p:sldId id="399" r:id="rId117"/>
    <p:sldId id="337" r:id="rId118"/>
    <p:sldId id="339" r:id="rId119"/>
    <p:sldId id="340" r:id="rId120"/>
    <p:sldId id="341" r:id="rId121"/>
    <p:sldId id="400" r:id="rId122"/>
    <p:sldId id="342" r:id="rId123"/>
    <p:sldId id="343" r:id="rId124"/>
    <p:sldId id="344" r:id="rId125"/>
    <p:sldId id="401" r:id="rId126"/>
    <p:sldId id="345" r:id="rId127"/>
    <p:sldId id="346" r:id="rId128"/>
    <p:sldId id="402" r:id="rId129"/>
    <p:sldId id="347" r:id="rId130"/>
    <p:sldId id="348" r:id="rId131"/>
    <p:sldId id="349" r:id="rId132"/>
    <p:sldId id="403" r:id="rId133"/>
    <p:sldId id="350" r:id="rId134"/>
    <p:sldId id="351" r:id="rId135"/>
    <p:sldId id="404" r:id="rId136"/>
    <p:sldId id="352" r:id="rId137"/>
    <p:sldId id="353" r:id="rId138"/>
    <p:sldId id="354" r:id="rId139"/>
    <p:sldId id="405" r:id="rId140"/>
    <p:sldId id="355" r:id="rId141"/>
    <p:sldId id="356" r:id="rId142"/>
    <p:sldId id="406" r:id="rId143"/>
    <p:sldId id="357" r:id="rId144"/>
    <p:sldId id="358" r:id="rId145"/>
    <p:sldId id="359" r:id="rId146"/>
    <p:sldId id="407" r:id="rId147"/>
    <p:sldId id="360" r:id="rId148"/>
    <p:sldId id="361" r:id="rId149"/>
    <p:sldId id="362" r:id="rId150"/>
    <p:sldId id="363" r:id="rId151"/>
    <p:sldId id="364" r:id="rId152"/>
    <p:sldId id="365" r:id="rId153"/>
    <p:sldId id="366" r:id="rId154"/>
    <p:sldId id="367" r:id="rId15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9" autoAdjust="0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5.xml"/><Relationship Id="rId98" Type="http://schemas.openxmlformats.org/officeDocument/2006/relationships/slide" Target="slides/slide94.xml"/><Relationship Id="rId97" Type="http://schemas.openxmlformats.org/officeDocument/2006/relationships/slide" Target="slides/slide93.xml"/><Relationship Id="rId96" Type="http://schemas.openxmlformats.org/officeDocument/2006/relationships/slide" Target="slides/slide92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8" Type="http://schemas.openxmlformats.org/officeDocument/2006/relationships/tableStyles" Target="tableStyles.xml"/><Relationship Id="rId157" Type="http://schemas.openxmlformats.org/officeDocument/2006/relationships/viewProps" Target="viewProps.xml"/><Relationship Id="rId156" Type="http://schemas.openxmlformats.org/officeDocument/2006/relationships/presProps" Target="presProps.xml"/><Relationship Id="rId155" Type="http://schemas.openxmlformats.org/officeDocument/2006/relationships/slide" Target="slides/slide151.xml"/><Relationship Id="rId154" Type="http://schemas.openxmlformats.org/officeDocument/2006/relationships/slide" Target="slides/slide150.xml"/><Relationship Id="rId153" Type="http://schemas.openxmlformats.org/officeDocument/2006/relationships/slide" Target="slides/slide149.xml"/><Relationship Id="rId152" Type="http://schemas.openxmlformats.org/officeDocument/2006/relationships/slide" Target="slides/slide148.xml"/><Relationship Id="rId151" Type="http://schemas.openxmlformats.org/officeDocument/2006/relationships/slide" Target="slides/slide147.xml"/><Relationship Id="rId150" Type="http://schemas.openxmlformats.org/officeDocument/2006/relationships/slide" Target="slides/slide146.xml"/><Relationship Id="rId15" Type="http://schemas.openxmlformats.org/officeDocument/2006/relationships/slide" Target="slides/slide11.xml"/><Relationship Id="rId149" Type="http://schemas.openxmlformats.org/officeDocument/2006/relationships/slide" Target="slides/slide145.xml"/><Relationship Id="rId148" Type="http://schemas.openxmlformats.org/officeDocument/2006/relationships/slide" Target="slides/slide144.xml"/><Relationship Id="rId147" Type="http://schemas.openxmlformats.org/officeDocument/2006/relationships/slide" Target="slides/slide143.xml"/><Relationship Id="rId146" Type="http://schemas.openxmlformats.org/officeDocument/2006/relationships/slide" Target="slides/slide142.xml"/><Relationship Id="rId145" Type="http://schemas.openxmlformats.org/officeDocument/2006/relationships/slide" Target="slides/slide141.xml"/><Relationship Id="rId144" Type="http://schemas.openxmlformats.org/officeDocument/2006/relationships/slide" Target="slides/slide140.xml"/><Relationship Id="rId143" Type="http://schemas.openxmlformats.org/officeDocument/2006/relationships/slide" Target="slides/slide139.xml"/><Relationship Id="rId142" Type="http://schemas.openxmlformats.org/officeDocument/2006/relationships/slide" Target="slides/slide138.xml"/><Relationship Id="rId141" Type="http://schemas.openxmlformats.org/officeDocument/2006/relationships/slide" Target="slides/slide137.xml"/><Relationship Id="rId140" Type="http://schemas.openxmlformats.org/officeDocument/2006/relationships/slide" Target="slides/slide136.xml"/><Relationship Id="rId14" Type="http://schemas.openxmlformats.org/officeDocument/2006/relationships/slide" Target="slides/slide10.xml"/><Relationship Id="rId139" Type="http://schemas.openxmlformats.org/officeDocument/2006/relationships/slide" Target="slides/slide135.xml"/><Relationship Id="rId138" Type="http://schemas.openxmlformats.org/officeDocument/2006/relationships/slide" Target="slides/slide134.xml"/><Relationship Id="rId137" Type="http://schemas.openxmlformats.org/officeDocument/2006/relationships/slide" Target="slides/slide133.xml"/><Relationship Id="rId136" Type="http://schemas.openxmlformats.org/officeDocument/2006/relationships/slide" Target="slides/slide132.xml"/><Relationship Id="rId135" Type="http://schemas.openxmlformats.org/officeDocument/2006/relationships/slide" Target="slides/slide131.xml"/><Relationship Id="rId134" Type="http://schemas.openxmlformats.org/officeDocument/2006/relationships/slide" Target="slides/slide130.xml"/><Relationship Id="rId133" Type="http://schemas.openxmlformats.org/officeDocument/2006/relationships/slide" Target="slides/slide129.xml"/><Relationship Id="rId132" Type="http://schemas.openxmlformats.org/officeDocument/2006/relationships/slide" Target="slides/slide128.xml"/><Relationship Id="rId131" Type="http://schemas.openxmlformats.org/officeDocument/2006/relationships/slide" Target="slides/slide127.xml"/><Relationship Id="rId130" Type="http://schemas.openxmlformats.org/officeDocument/2006/relationships/slide" Target="slides/slide126.xml"/><Relationship Id="rId13" Type="http://schemas.openxmlformats.org/officeDocument/2006/relationships/slide" Target="slides/slide9.xml"/><Relationship Id="rId129" Type="http://schemas.openxmlformats.org/officeDocument/2006/relationships/slide" Target="slides/slide125.xml"/><Relationship Id="rId128" Type="http://schemas.openxmlformats.org/officeDocument/2006/relationships/slide" Target="slides/slide124.xml"/><Relationship Id="rId127" Type="http://schemas.openxmlformats.org/officeDocument/2006/relationships/slide" Target="slides/slide123.xml"/><Relationship Id="rId126" Type="http://schemas.openxmlformats.org/officeDocument/2006/relationships/slide" Target="slides/slide122.xml"/><Relationship Id="rId125" Type="http://schemas.openxmlformats.org/officeDocument/2006/relationships/slide" Target="slides/slide121.xml"/><Relationship Id="rId124" Type="http://schemas.openxmlformats.org/officeDocument/2006/relationships/slide" Target="slides/slide120.xml"/><Relationship Id="rId123" Type="http://schemas.openxmlformats.org/officeDocument/2006/relationships/slide" Target="slides/slide119.xml"/><Relationship Id="rId122" Type="http://schemas.openxmlformats.org/officeDocument/2006/relationships/slide" Target="slides/slide118.xml"/><Relationship Id="rId121" Type="http://schemas.openxmlformats.org/officeDocument/2006/relationships/slide" Target="slides/slide117.xml"/><Relationship Id="rId120" Type="http://schemas.openxmlformats.org/officeDocument/2006/relationships/slide" Target="slides/slide116.xml"/><Relationship Id="rId12" Type="http://schemas.openxmlformats.org/officeDocument/2006/relationships/slide" Target="slides/slide8.xml"/><Relationship Id="rId119" Type="http://schemas.openxmlformats.org/officeDocument/2006/relationships/slide" Target="slides/slide115.xml"/><Relationship Id="rId118" Type="http://schemas.openxmlformats.org/officeDocument/2006/relationships/slide" Target="slides/slide114.xml"/><Relationship Id="rId117" Type="http://schemas.openxmlformats.org/officeDocument/2006/relationships/slide" Target="slides/slide113.xml"/><Relationship Id="rId116" Type="http://schemas.openxmlformats.org/officeDocument/2006/relationships/slide" Target="slides/slide112.xml"/><Relationship Id="rId115" Type="http://schemas.openxmlformats.org/officeDocument/2006/relationships/slide" Target="slides/slide111.xml"/><Relationship Id="rId114" Type="http://schemas.openxmlformats.org/officeDocument/2006/relationships/slide" Target="slides/slide110.xml"/><Relationship Id="rId113" Type="http://schemas.openxmlformats.org/officeDocument/2006/relationships/slide" Target="slides/slide109.xml"/><Relationship Id="rId112" Type="http://schemas.openxmlformats.org/officeDocument/2006/relationships/slide" Target="slides/slide108.xml"/><Relationship Id="rId111" Type="http://schemas.openxmlformats.org/officeDocument/2006/relationships/slide" Target="slides/slide107.xml"/><Relationship Id="rId110" Type="http://schemas.openxmlformats.org/officeDocument/2006/relationships/slide" Target="slides/slide106.xml"/><Relationship Id="rId11" Type="http://schemas.openxmlformats.org/officeDocument/2006/relationships/slide" Target="slides/slide7.xml"/><Relationship Id="rId109" Type="http://schemas.openxmlformats.org/officeDocument/2006/relationships/slide" Target="slides/slide105.xml"/><Relationship Id="rId108" Type="http://schemas.openxmlformats.org/officeDocument/2006/relationships/slide" Target="slides/slide104.xml"/><Relationship Id="rId107" Type="http://schemas.openxmlformats.org/officeDocument/2006/relationships/slide" Target="slides/slide103.xml"/><Relationship Id="rId106" Type="http://schemas.openxmlformats.org/officeDocument/2006/relationships/slide" Target="slides/slide102.xml"/><Relationship Id="rId105" Type="http://schemas.openxmlformats.org/officeDocument/2006/relationships/slide" Target="slides/slide101.xml"/><Relationship Id="rId104" Type="http://schemas.openxmlformats.org/officeDocument/2006/relationships/slide" Target="slides/slide100.xml"/><Relationship Id="rId103" Type="http://schemas.openxmlformats.org/officeDocument/2006/relationships/slide" Target="slides/slide99.xml"/><Relationship Id="rId102" Type="http://schemas.openxmlformats.org/officeDocument/2006/relationships/slide" Target="slides/slide98.xml"/><Relationship Id="rId101" Type="http://schemas.openxmlformats.org/officeDocument/2006/relationships/slide" Target="slides/slide97.xml"/><Relationship Id="rId100" Type="http://schemas.openxmlformats.org/officeDocument/2006/relationships/slide" Target="slides/slide96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8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0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2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4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5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6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7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8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0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5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7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8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0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3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4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5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7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8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2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4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5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6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7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9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0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4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6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7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8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0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3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4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5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84632"/>
            <a:ext cx="8842248" cy="521208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#df=9d1b62d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易错点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错误理解水土流失治理的综合效益</a:t>
            </a:r>
            <a:endParaRPr lang="en-US" sz="440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#df=28f559bf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易错点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错误理解冻融荒漠化的形成过程</a:t>
            </a:r>
            <a:endParaRPr lang="en-US" sz="440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刷专题#df=428983cb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刷专题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生态脆弱地区的发展——以黄土高原地区为例</a:t>
            </a:r>
            <a:endParaRPr lang="en-US" sz="440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ef5006b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知识点1 黄土高原地区的脆弱生态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6b1aad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知识点2 脆弱生态影响区域发展及其综合治理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1b5490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 其他生态脆弱地区的成因及治理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889e592b7fce69656956bbc#tid=68906fb515638a000923288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d1b62d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易错点 错误理解水土流失治理的综合效益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8f559bf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易错点 错误理解冻融荒漠化的形成过程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28983cb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84632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第一节 生态脆弱地区的发展——以黄土高原地区为例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889e592b7fce69656956bbc#tid=68906fb515638a000923288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8275320" y="4315968"/>
            <a:ext cx="3099816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地理 选择性必修2     区域发展 LJ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中必刷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高中必刷题</a:t>
            </a:r>
            <a:endParaRPr lang="en-US" sz="5400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考强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高考强化</a:t>
            </a:r>
            <a:endParaRPr lang="en-US" sz="5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8275320" y="4315968"/>
            <a:ext cx="3099816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地理 选择性必修2     区域发展 LJ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刷专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刷专题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84632"/>
            <a:ext cx="8842248" cy="521208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#df=9d1b62d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易错点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错误理解水土流失治理的综合效益</a:t>
            </a:r>
            <a:endParaRPr lang="en-US" sz="4400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#df=28f559bf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易错点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错误理解冻融荒漠化的形成过程</a:t>
            </a:r>
            <a:endParaRPr lang="en-US" sz="4400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刷专题#df=428983cb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刷专题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生态脆弱地区的发展——以黄土高原地区为例</a:t>
            </a:r>
            <a:endParaRPr lang="en-US" sz="4400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ef5006b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知识点1 黄土高原地区的脆弱生态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6b1aad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知识点2 脆弱生态影响区域发展及其综合治理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1b5490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 其他生态脆弱地区的成因及治理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d1b62d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易错点 错误理解水土流失治理的综合效益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8f559bf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易错点 错误理解冻融荒漠化的形成过程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28983cb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84632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第一节 生态脆弱地区的发展——以黄土高原地区为例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中必刷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高中必刷题</a:t>
            </a:r>
            <a:endParaRPr lang="en-US" sz="5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考强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高考强化</a:t>
            </a:r>
            <a:endParaRPr lang="en-US" sz="5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刷专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刷专题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3" Type="http://schemas.openxmlformats.org/officeDocument/2006/relationships/theme" Target="../theme/theme2.xml"/><Relationship Id="rId22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  <p:sldLayoutId id="2147483690" r:id="rId19"/>
    <p:sldLayoutId id="2147483691" r:id="rId20"/>
    <p:sldLayoutId id="2147483692" r:id="rId21"/>
    <p:sldLayoutId id="2147483693" r:id="rId2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0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0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0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0.xml"/></Relationships>
</file>

<file path=ppt/slides/_rels/slide10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6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0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0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0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0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2.jpe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0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0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3.jpe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0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0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4.jpe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0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0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0.xml"/></Relationships>
</file>

<file path=ppt/slides/_rels/slide1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3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0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0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0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0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7.jpeg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0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0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0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0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3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8.jpeg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4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9.jpe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0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0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0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0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0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8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9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0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1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2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3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9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4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0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7.jpeg"/></Relationships>
</file>

<file path=ppt/slides/_rels/slide9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9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0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0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2_1#e1876cce6?pid=59daf14a0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2.“梯田治沙”模式中，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坡面铺设草方格的主要作用是(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93_1#e1876cce6.bracket?pid=59daf14a0&amp;color=0,0,0&amp;vpa=27&amp;vtp=1"/>
          <p:cNvSpPr/>
          <p:nvPr/>
        </p:nvSpPr>
        <p:spPr>
          <a:xfrm>
            <a:off x="6947726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92_2#e1876cce6.choices?pid=59daf14a0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A.截留降水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，增加水分下渗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.改良土质，增加土壤肥力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.减缓风速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，固定表层流沙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.减少蒸发，保持土壤水分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94_1#e1876cce6?vop=1&amp;pid=59daf14a0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本题考查草方格的作用。草方格通过增加地表粗糙度，显著降低风速，固定表层流沙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，阻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止沙粒跃迁和沙丘移动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，C正确；沙漠地区大气降水极少，截留作用微弱，A错误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；减少蒸发和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改良土质为草方格的次要作用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，非主要作用，B、D错误。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5_1#7bebff369?pid=59daf14a0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3.“梯田治沙”模式中，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将抽出的地下水置于沙丘顶部的主要目的是(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96_1#7bebff369.bracket?pid=59daf14a0&amp;color=0,0,0&amp;vpa=28&amp;vtp=1"/>
          <p:cNvSpPr/>
          <p:nvPr/>
        </p:nvSpPr>
        <p:spPr>
          <a:xfrm>
            <a:off x="8459026" y="96926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6_BD.95_2#7bebff369?pid=59daf14a0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48280" algn="l"/>
                <a:tab pos="5483860" algn="l"/>
                <a:tab pos="821944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①防止风沙掩埋水源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②利用日照提升水温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③避免野生动物饮用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减少灌溉输水成本</a:t>
            </a:r>
            <a:endParaRPr lang="en-US" altLang="zh-CN" sz="2000" dirty="0"/>
          </a:p>
        </p:txBody>
      </p:sp>
      <p:sp>
        <p:nvSpPr>
          <p:cNvPr id="5" name="QC_6_BD.95_3#7bebff369.choices?pid=59daf14a0&amp;color=0,0,0&amp;vtp=1&amp;bbb=1"/>
          <p:cNvSpPr/>
          <p:nvPr/>
        </p:nvSpPr>
        <p:spPr>
          <a:xfrm>
            <a:off x="722376" y="18881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C.①④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97_1#7bebff369?vop=1&amp;pid=59daf14a0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本题考查“梯田治沙”。抽取的地下水（温度低）主要是为了灌溉植被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，置于沙丘顶部有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利于太阳照射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，升高水温，从而提高植被存活率，②正确；沙丘顶部地势高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，储水后可依靠重力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自流灌溉下方植被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，减少反复抽水的能源消耗，减少灌溉输水成本，④正确；置于沙丘顶部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能防止风沙掩埋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，①错误；该地气候干旱，野生动物较少，且置于沙丘顶部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，不能避免野生动物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饮用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，③错误。故选D。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98_1#274f20d72?pid=90468e90a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［山东聊城2024一模］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青藏高原地区的生态脆弱性主要受气候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植被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地形和土壤交互作用的影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响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青藏高原海拔高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气候寒冷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土地利用类型以草地为主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其次是未利用土地和林地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。读青藏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高原生态脆弱性分布示意图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，完成下面小题。</a:t>
            </a:r>
            <a:endParaRPr lang="en-US" altLang="zh-CN" sz="2000" dirty="0"/>
          </a:p>
        </p:txBody>
      </p:sp>
      <p:pic>
        <p:nvPicPr>
          <p:cNvPr id="3" name="QM_5_BD.98_3#274f20d72?htil=1&amp;pid=90468e90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104" y="2406846"/>
            <a:ext cx="6153912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5_BD.98_4#274f20d72?htil=1&amp;pid=90468e90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3430974"/>
            <a:ext cx="4069080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9_1#d57832610?pid=274f20d72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4.结合上图判断，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下面叙述符合青藏高原生态脆弱性空间分布特征的是(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00_1#d57832610.bracket?pid=274f20d72&amp;color=0,0,0&amp;vpa=29&amp;vtp=1"/>
          <p:cNvSpPr/>
          <p:nvPr/>
        </p:nvSpPr>
        <p:spPr>
          <a:xfrm>
            <a:off x="8753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6_BD.99_2#d57832610?pid=274f20d72&amp;color=0,0,0&amp;vtp=1&amp;bbb=1"/>
          <p:cNvSpPr/>
          <p:nvPr/>
        </p:nvSpPr>
        <p:spPr>
          <a:xfrm>
            <a:off x="722376" y="1436497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①整体生态脆弱性较高，中度脆弱区面积占比最高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②呈现东西高、中南部较低的空间格局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轻度脆弱区主要分布在青藏高原西部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中度和重度脆弱区主要分布在青藏高原中部和南部</a:t>
            </a:r>
            <a:endParaRPr lang="en-US" altLang="zh-CN" sz="2000" dirty="0"/>
          </a:p>
        </p:txBody>
      </p:sp>
      <p:sp>
        <p:nvSpPr>
          <p:cNvPr id="5" name="QC_6_BD.99_3#d57832610.choices?pid=274f20d72&amp;color=0,0,0&amp;vtp=1&amp;bbb=1"/>
          <p:cNvSpPr/>
          <p:nvPr/>
        </p:nvSpPr>
        <p:spPr>
          <a:xfrm>
            <a:off x="722376" y="28152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C.①②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01_1#d57832610?vop=1&amp;pid=274f20d72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本题考查读图分析能力。读图可知,青藏高原整体生态脆弱性较高,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中度脆弱区面积占比最高,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正确；青藏高原南部主要为重度生态脆弱区,②错误；轻度脆弱区主要分布在青藏高原东部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,③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；中度和重度脆弱区主要分布在青藏高原中部和南部,④正确。故选A。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_1#d5432b38c?pid=86b1aad99&amp;color=0,0,0&amp;vtp=1&amp;bt=1&amp;bbb=1&amp;hb=1"/>
          <p:cNvSpPr/>
          <p:nvPr/>
        </p:nvSpPr>
        <p:spPr>
          <a:xfrm>
            <a:off x="722376" y="972000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［福建连城一中2025高二月考］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采用以小流域为单元的生态模型试验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可以检验黄土高原小流域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综合治理水土流失的合理性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为图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方框处小流域放大地形剖面图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pic>
        <p:nvPicPr>
          <p:cNvPr id="3" name="QM_6_BD.8_2#d5432b38c?pid=86b1aad9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112" y="1949646"/>
            <a:ext cx="3547872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9_1#fe6cbd888?pid=d5432b38c&amp;color=0,0,0&amp;vtp=1&amp;bbb=1"/>
          <p:cNvSpPr/>
          <p:nvPr/>
        </p:nvSpPr>
        <p:spPr>
          <a:xfrm>
            <a:off x="722376" y="3676846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3.为解决当地的生态问题，在①②③④四处所采取的措施，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最合理的是(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7_AN.10_1#fe6cbd888.bracket?pid=d5432b38c&amp;color=0,0,0&amp;vpa=3&amp;vtp=1"/>
          <p:cNvSpPr/>
          <p:nvPr/>
        </p:nvSpPr>
        <p:spPr>
          <a:xfrm>
            <a:off x="8740839" y="3676846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6" name="QC_7_BD.9_2#fe6cbd888.choices?pid=d5432b38c&amp;color=0,0,0&amp;vtp=1&amp;bbb=1"/>
          <p:cNvSpPr/>
          <p:nvPr/>
        </p:nvSpPr>
        <p:spPr>
          <a:xfrm>
            <a:off x="722376" y="412985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①种草护坡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②打坝建库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③平整土地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.④修筑梯田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2_1#e171ff29c?pid=274f20d72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5.关于青藏高原生态脆弱区的成因，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分析正确的是(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03_1#e171ff29c.bracket?pid=274f20d72&amp;color=0,0,0&amp;vpa=30&amp;vtp=1"/>
          <p:cNvSpPr/>
          <p:nvPr/>
        </p:nvSpPr>
        <p:spPr>
          <a:xfrm>
            <a:off x="6467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102_2#e171ff29c?pid=274f20d72&amp;color=0,0,0&amp;vtp=1&amp;bbb=1&amp;hb=1"/>
          <p:cNvSpPr/>
          <p:nvPr/>
        </p:nvSpPr>
        <p:spPr>
          <a:xfrm>
            <a:off x="722376" y="1436497"/>
            <a:ext cx="10753344" cy="13134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①生态脆弱性整体较高是因为海拔高，气候寒冷，生态结构简单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②轻度脆弱区以未利用土地为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，人类活动干扰少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③中度脆弱区植被以高寒草甸为主，荒漠化现象多发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④重度脆弱区地形平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，耕地多，人类破坏严重</a:t>
            </a:r>
            <a:endParaRPr lang="en-US" altLang="zh-CN" sz="2000" dirty="0"/>
          </a:p>
        </p:txBody>
      </p:sp>
      <p:sp>
        <p:nvSpPr>
          <p:cNvPr id="5" name="QC_6_BD.102_3#e171ff29c.choices?pid=274f20d72&amp;color=0,0,0&amp;vtp=1&amp;bbb=1"/>
          <p:cNvSpPr/>
          <p:nvPr/>
        </p:nvSpPr>
        <p:spPr>
          <a:xfrm>
            <a:off x="722376" y="2805684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C.①③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04_1#e171ff29c?vop=1&amp;pid=274f20d72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本题考查生态脆弱区的成因。青藏高原生态脆弱的原因分为自然原因和人为原因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,自然原因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是青藏高原海拔高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,气候寒冷,降水量少,生态结构简单、脆弱,①正确；轻度脆弱区靠近横断山区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地利用类型以林地为主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,②错误；中度脆弱区主要分布在青藏高原中部地区,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植被以高寒草甸为主,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类型单一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,荒漠化现象多发,③正确；重度脆弱区多在藏南河谷地区,地形并不平坦,且耕地也不多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,④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。故选C。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25a2a640.fixed?pid=130ede7db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endParaRPr lang="en-US" altLang="zh-CN" sz="7200" dirty="0"/>
          </a:p>
        </p:txBody>
      </p:sp>
      <p:sp>
        <p:nvSpPr>
          <p:cNvPr id="3" name="C_4#925a2a640.fixed?pid=130ede7db&amp;color=255,255,255&amp;vtp=1&amp;bbb=1"/>
          <p:cNvSpPr/>
          <p:nvPr/>
        </p:nvSpPr>
        <p:spPr>
          <a:xfrm>
            <a:off x="0" y="3493008"/>
            <a:ext cx="12188952" cy="13268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第一节综合训练</a:t>
            </a:r>
            <a:endParaRPr lang="en-US" altLang="zh-CN" sz="4400" dirty="0"/>
          </a:p>
        </p:txBody>
      </p:sp>
      <p:pic>
        <p:nvPicPr>
          <p:cNvPr id="4" name="C_4#925a2a640.fixed?pid=130ede7db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925a2a640.fixed?pid=130ede7db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刷能力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a9f886f5?pid=925a2a640&amp;color=0,0,0&amp;vtp=1&amp;bt=1&amp;bbb=1"/>
          <p:cNvSpPr/>
          <p:nvPr/>
        </p:nvSpPr>
        <p:spPr>
          <a:xfrm>
            <a:off x="722376" y="969264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建议用时：35分钟</a:t>
            </a:r>
            <a:endParaRPr lang="en-US" altLang="zh-CN" sz="2000" dirty="0"/>
          </a:p>
        </p:txBody>
      </p:sp>
      <p:sp>
        <p:nvSpPr>
          <p:cNvPr id="3" name="QM_5_BD.105_1#c1c29de9e?pid=925a2a640&amp;color=0,0,0&amp;vtp=1&amp;bt=1&amp;bbb=1&amp;hb=1"/>
          <p:cNvSpPr/>
          <p:nvPr/>
        </p:nvSpPr>
        <p:spPr>
          <a:xfrm>
            <a:off x="722376" y="1432941"/>
            <a:ext cx="10753344" cy="1757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［陕西渭南2025高二月考］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青藏高原复合侵蚀生态脆弱区环境承载力低下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地质构造背景的独特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性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使西藏孕育出丰富的矿产资源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这里目前有许多中小型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大型和超大型矿山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矿业已成为西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藏经济发展的支柱产业之一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但脆弱的生态环境制约着矿业的开发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下图示意西藏矿业发展模式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据此完成下题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dirty="0"/>
          </a:p>
        </p:txBody>
      </p:sp>
      <p:pic>
        <p:nvPicPr>
          <p:cNvPr id="4" name="QM_5_BD.105_2#c1c29de9e?pid=925a2a64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5616" y="3325368"/>
            <a:ext cx="4626864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6_1#c5c9dd5f8?pid=c1c29de9e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1.下列关于西藏生态脆弱区综合特征的叙述，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正确的是(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07_1#c5c9dd5f8.bracket?pid=c1c29de9e&amp;color=0,0,0&amp;vpa=31&amp;vtp=1"/>
          <p:cNvSpPr/>
          <p:nvPr/>
        </p:nvSpPr>
        <p:spPr>
          <a:xfrm>
            <a:off x="6975539" y="96926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6_BD.106_2#c5c9dd5f8.choices?pid=c1c29de9e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A.干旱特性使西藏地区沙漠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、戈壁广布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.气候寒冷使西藏地区植被覆盖度偏低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C.太阳辐射弱使西藏地区生物多样性少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.年温差大使西藏地区夏季多森林火灾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08_1#c5c9dd5f8?vop=1&amp;pid=c1c29de9e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本题考查生态脆弱区的成因。结合所学可知，西藏地区气候寒冷，并非干旱地区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，所以不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会因为干旱使沙漠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、戈壁广布，A错误；西藏地区海拔高，气候寒冷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，这种自然条件使得植被生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长受到限制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，植被覆盖度偏低，B正确；西藏地区海拔高、空气稀薄、降水少、日照长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，太阳辐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射强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，C错误；西藏地区海拔高、空气稀薄，夏季大气的保温能力差，气温偏低，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受地势影响，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冬季受冷空气影响小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，故年温差小，D错误。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09_1#1b4d4e973?pid=925a2a640&amp;color=0,0,0&amp;vtp=1&amp;bt=1&amp;bbb=1&amp;hb=1"/>
          <p:cNvSpPr/>
          <p:nvPr/>
        </p:nvSpPr>
        <p:spPr>
          <a:xfrm>
            <a:off x="722376" y="972000"/>
            <a:ext cx="10753344" cy="22147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［江苏扬州2025高二月考］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农牧交错带是我国农耕区与草原牧区的过渡带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大体以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400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mm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年等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降水量线为界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长城是古代农耕民族为了抵御游牧民族而修建的军事工程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大致沿农牧交错带延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伸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研究发现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不同历史时期气候的暖湿或冷干交替演化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会导致农牧交错带的进退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进而引发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游牧民族与农耕民族的迁移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也使得不同朝代修建长城的位置有所不同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下图示意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2300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年来我国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气温距平变化与农牧交错带位置移动关系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。据此完成下题。</a:t>
            </a:r>
            <a:endParaRPr lang="en-US" altLang="zh-CN" sz="2000" dirty="0"/>
          </a:p>
        </p:txBody>
      </p:sp>
      <p:pic>
        <p:nvPicPr>
          <p:cNvPr id="3" name="QM_5_BD.109_2#1b4d4e973?pid=925a2a64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48" y="3321246"/>
            <a:ext cx="5020056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0_1#06cb00f00?pid=1b4d4e973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2.与汉代长城相比，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明代长城位置向(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11_1#06cb00f00.bracket?pid=1b4d4e973&amp;color=0,0,0&amp;vpa=32&amp;vtp=1"/>
          <p:cNvSpPr/>
          <p:nvPr/>
        </p:nvSpPr>
        <p:spPr>
          <a:xfrm>
            <a:off x="4943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110_2#06cb00f00.choices?pid=1b4d4e973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.东移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B.西移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C.南移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.北移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1_1#fe6cbd888?vop=1&amp;pid=d5432b38c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本题考查生态脆弱区的环境治理。阅读图文材料,结合所学知识可知,①土地平整,应是塬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,可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以种树作为防护林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,A错误；②为陡坡,应植树种草,防止水土流失,B错误；③为沟谷,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适合打坝建库,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错误；④为缓坡,可以修筑梯田,D正确。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12_1#06cb00f00?vop=1&amp;pid=1b4d4e973&amp;color=0,0,0&amp;vtp=1&amp;bt=1&amp;bbb=1&amp;hb=1"/>
          <p:cNvSpPr/>
          <p:nvPr/>
        </p:nvSpPr>
        <p:spPr>
          <a:xfrm>
            <a:off x="722376" y="972000"/>
            <a:ext cx="10753344" cy="907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本题考查读图分析能力。根据图文材料可知，与汉代相比，明代为气候寒冷时期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，农牧交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错带向南移动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（牧进农退），因此长城位置偏南，C正确。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12_2#06cb00f00?vop=1&amp;pid=1b4d4e973&amp;color=0,0,0&amp;mp=1&amp;vtp=1&amp;bt=1&amp;bbb=1&amp;hb=1"/>
          <p:cNvSpPr/>
          <p:nvPr/>
        </p:nvSpPr>
        <p:spPr>
          <a:xfrm>
            <a:off x="722376" y="972000"/>
            <a:ext cx="10753344" cy="13134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spc="-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关键点拨</a:t>
            </a:r>
            <a:r>
              <a:rPr lang="en-US" altLang="zh-CN" sz="20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解答本题的关键是理解当气候出现冷暖、干湿变化时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，会出现农进牧退或牧进农退的现</a:t>
            </a:r>
            <a:endParaRPr lang="en-US" altLang="zh-CN" sz="2000" b="0" i="0" spc="-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象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。若气候变暖变湿，农牧交错带界线会向北移动，农进牧退。若气候变冷变干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，农牧交错带界线</a:t>
            </a:r>
            <a:endParaRPr lang="en-US" altLang="zh-CN" sz="2000" b="0" i="0" spc="-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会向南移动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，农退牧进。结合图示信息可知，明代比汉代寒冷，因此牧进农退，明长城向南移。</a:t>
            </a:r>
            <a:endParaRPr lang="en-US" altLang="zh-CN" sz="2000" spc="-5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113_1#9b9a99289?htil=9&amp;pid=925a2a64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0728" y="1026864"/>
            <a:ext cx="3346704" cy="391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BD.113_2#9b9a99289?htil=9&amp;pid=925a2a640&amp;color=0,0,0&amp;vtp=1&amp;bt=1&amp;bbb=1&amp;hb=1"/>
          <p:cNvSpPr/>
          <p:nvPr/>
        </p:nvSpPr>
        <p:spPr>
          <a:xfrm>
            <a:off x="722376" y="972000"/>
            <a:ext cx="7269480" cy="22147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［山东济宁2025高二月考］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景泰县位于甘肃省中部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地处腾格里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沙漠南部向黄土高原过渡地带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如图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年均降水量仅为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185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mm，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蒸发量可达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2303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mm，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是我国西北地区典型的生态脆弱区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这里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融历史文化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自然风光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民俗风情于一体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同时盐碱危害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干旱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和风沙共存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水资源缺乏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生态环境脆弱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sp>
        <p:nvSpPr>
          <p:cNvPr id="4" name="QC_6_BD.114_1#644c1d2ae?htil=9&amp;pid=9b9a99289&amp;color=0,0,0&amp;vtp=1&amp;bbb=1"/>
          <p:cNvSpPr/>
          <p:nvPr/>
        </p:nvSpPr>
        <p:spPr>
          <a:xfrm>
            <a:off x="722376" y="3240855"/>
            <a:ext cx="7269480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景泰县生态环境脆弱的自然原因是(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BD.114_2#644c1d2ae.choices?htil=9&amp;pid=9b9a99289&amp;color=0,0,0&amp;vtp=1&amp;bbb=1&amp;hb=1"/>
          <p:cNvSpPr/>
          <p:nvPr/>
        </p:nvSpPr>
        <p:spPr>
          <a:xfrm>
            <a:off x="722376" y="3703643"/>
            <a:ext cx="7269480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A.过度樵采，破坏当地植被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endParaRPr lang="en-US" altLang="zh-CN" sz="2000" b="0" i="0" spc="-103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.气候干旱，</a:t>
            </a:r>
            <a:r>
              <a:rPr lang="en-US" altLang="zh-CN" sz="2000" b="0" i="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降水量稀少</a:t>
            </a:r>
            <a:endParaRPr lang="en-US" altLang="zh-CN" sz="2000" dirty="0"/>
          </a:p>
          <a:p>
            <a:pPr latinLnBrk="1">
              <a:lnSpc>
                <a:spcPts val="3700"/>
              </a:lnSpc>
              <a:tabLst>
                <a:tab pos="5483860" algn="l"/>
              </a:tabLst>
            </a:pPr>
            <a:r>
              <a:rPr lang="en-US" altLang="zh-CN" sz="2000" b="0" i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C.断层发育，地震灾害多发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endParaRPr lang="en-US" altLang="zh-CN" sz="2000" b="0" i="0" spc="-103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  <a:tabLst>
                <a:tab pos="5483860" algn="l"/>
              </a:tabLst>
            </a:pPr>
            <a:r>
              <a:rPr lang="en-US" altLang="zh-CN" sz="2000" b="0" i="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.降水集中，</a:t>
            </a:r>
            <a:r>
              <a:rPr lang="en-US" altLang="zh-CN" sz="2000" b="0" i="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盐碱化突出</a:t>
            </a:r>
            <a:endParaRPr lang="en-US" altLang="zh-CN" sz="2000" dirty="0"/>
          </a:p>
        </p:txBody>
      </p:sp>
      <p:sp>
        <p:nvSpPr>
          <p:cNvPr id="6" name="QC_6_AN.115_1#644c1d2ae.bracket?pid=9b9a99289&amp;color=0,0,0&amp;vpa=33&amp;vtp=1"/>
          <p:cNvSpPr/>
          <p:nvPr/>
        </p:nvSpPr>
        <p:spPr>
          <a:xfrm>
            <a:off x="4943539" y="324085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16_1#644c1d2ae?vop=1&amp;pid=9b9a99289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本题考查生态脆弱区的成因。由材料“年均降水量仅为185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mm，蒸发量可达2303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mm”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可知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，景泰县降水稀少，气候干旱，这是导致其生态环境脆弱的主要自然原因，B正确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；过度樵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采属于人为原因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，A错误；材料未提及断层发育和地震灾害，C错误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；降水集中并不会导致盐碱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化突出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7_1#322a50852?pid=9b9a99289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4.为治理景泰县的生态环境问题，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应该(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18_1#322a50852.bracket?pid=9b9a99289&amp;color=0,0,0&amp;vpa=34&amp;vtp=1"/>
          <p:cNvSpPr/>
          <p:nvPr/>
        </p:nvSpPr>
        <p:spPr>
          <a:xfrm>
            <a:off x="5197539" y="96926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6_BD.117_2#322a50852.choices?pid=9b9a99289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A.调水灌溉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，扩大种植业面积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.发展生态旅游，增加就业机会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.覆盖鹅卵石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，增大昼夜温差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.全面植树造林，减少风沙活动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19_1#322a50852?vop=1&amp;pid=9b9a99289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本题考查生态环境问题的治理措施。发展生态旅游可以在不破坏生态环境的前提下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，充分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利用当地的自然风光等资源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，通过旅游业来促进当地经济发展，同时增加就业机会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，有利于生态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环境的保护和当地居民生活水平的提高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，B正确；扩大种植业面积可能会破坏生态平衡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，加重生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态环境问题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，A错误；覆盖鹅卵石，增大昼夜温差主要用于提高作物品质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，对于治理生态环境问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题没有实质性的帮助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，C错误；当地气候干旱，水资源有限，全面植树造林不现实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，应该是选择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合适的植被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（如耐旱植被）进行种植，逐步改善生态环境，D错误。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20_1#58fbd2066?pid=925a2a640&amp;color=0,0,0&amp;vtp=1&amp;bt=1&amp;bbb=1&amp;hb=1"/>
          <p:cNvSpPr/>
          <p:nvPr/>
        </p:nvSpPr>
        <p:spPr>
          <a:xfrm>
            <a:off x="722376" y="972000"/>
            <a:ext cx="10753344" cy="19734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［安徽蚌埠二中2024高二月考］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土壤风蚀是土壤侵蚀的重要类型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一般从可蚀性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气候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土壤结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2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皮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地表粗糙度和作物残茬等方面衡量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阿拉善高原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是我国风蚀严重的地区之一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该地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2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风蚀气候侵蚀力的季节变化明显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总特征是春夏季大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秋冬季小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土地荒漠化是自然和人为两大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2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因素共同作用的结果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风蚀气候侵蚀力在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世纪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年代增加趋势明显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，1991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年进入显著下降阶段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示意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1970—2017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阿拉善高原荒漠化面积变化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pic>
        <p:nvPicPr>
          <p:cNvPr id="3" name="QM_5_BD.120_3#58fbd2066?iti=5&amp;htil=1&amp;pid=925a2a64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5648" y="4189164"/>
            <a:ext cx="3300984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5_BD.120_4#58fbd2066?iti=6&amp;htil=1&amp;pid=925a2a640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816" y="3073596"/>
            <a:ext cx="4507992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120_5#58fbd2066?iti=5&amp;htil=1&amp;pid=925a2a640&amp;color=0,0,0&amp;vtp=1"/>
          <p:cNvSpPr/>
          <p:nvPr/>
        </p:nvSpPr>
        <p:spPr>
          <a:xfrm>
            <a:off x="3321209" y="5898076"/>
            <a:ext cx="169862" cy="3671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320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6" name="QM_5_BD.120_6#58fbd2066?iti=6&amp;htil=1&amp;pid=925a2a640&amp;color=0,0,0&amp;vtp=1"/>
          <p:cNvSpPr/>
          <p:nvPr/>
        </p:nvSpPr>
        <p:spPr>
          <a:xfrm>
            <a:off x="8690737" y="5898076"/>
            <a:ext cx="184150" cy="3671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320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1_1#2af0b315d?pid=58fbd2066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阿拉善高原风蚀气候侵蚀力冬季较小的主要原因是(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22_1#2af0b315d.bracket?pid=58fbd2066&amp;color=0,0,0&amp;vpa=35&amp;vtp=1"/>
          <p:cNvSpPr/>
          <p:nvPr/>
        </p:nvSpPr>
        <p:spPr>
          <a:xfrm>
            <a:off x="6721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6_BD.121_2#2af0b315d.choices?pid=58fbd2066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.高压控制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B.降水稀少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C.地表冻结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.作物残茬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23_1#2af0b315d?vop=1&amp;pid=58fbd2066&amp;color=0,0,0&amp;vtp=1&amp;bt=1&amp;bbb=1&amp;hb=1"/>
          <p:cNvSpPr/>
          <p:nvPr/>
        </p:nvSpPr>
        <p:spPr>
          <a:xfrm>
            <a:off x="722376" y="972000"/>
            <a:ext cx="10753344" cy="31549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本题考查风力侵蚀强度的季节差异。阿拉善高原冬季受蒙古—西伯利亚高压控制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，气流下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，风力小（少风），风蚀气候侵蚀力小，A正确；降水稀少，土壤松散，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风力侵蚀作用应更强，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而阿拉善高原风蚀气候侵蚀力冬季较小，故降水稀少不是阿拉善高原风蚀气候侵蚀力冬季较小的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主要原因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，B错误；阿拉善高原冬季和春季都有地表冻结现象，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而该地风蚀气候侵蚀力春夏季大，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秋冬季小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，说明地表冻结不是阿拉善高原风蚀气候侵蚀力冬季较小的主要原因，C错误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；阿拉善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高原多戈壁荒漠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，作物种植少，作物残茬不只存在于冬季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，故其对阿拉善高原风蚀气候侵蚀力的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影响较小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4_1#c80a69f36?pid=58fbd2066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6.1991—2000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年的荒漠化面积变化说明阿拉善高原地区(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25_1#c80a69f36.bracket?pid=58fbd2066&amp;color=0,0,0&amp;vpa=36&amp;vtp=1"/>
          <p:cNvSpPr/>
          <p:nvPr/>
        </p:nvSpPr>
        <p:spPr>
          <a:xfrm>
            <a:off x="7173976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124_2#c80a69f36.choices?pid=58fbd2066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697480" algn="l"/>
                <a:tab pos="5610860" algn="l"/>
                <a:tab pos="82829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.生态退耕效果显著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B.风蚀气候侵蚀力增加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C.过度放牧依然严重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.人工造林增幅减小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26_1#c80a69f36?vop=1&amp;pid=58fbd2066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本题考查荒漠化的影响因素。根据图b可知，1991—2000年的荒漠化面积在持续增加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。若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生态退耕效果显著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，则荒漠化面积应该减小，A错误；由材料可知，风蚀气候侵蚀力在20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世纪80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年代增加趋势明显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，1991年进入显著下降阶段，因此1991—2000年风蚀气候侵蚀力在减弱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；过度放牧会破坏植被，加大土壤侵蚀和荒漠化的风险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，阿拉善地区过度放牧会增加荒漠化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面积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，C正确；人工造林是一种有效的防治荒漠化的方法，即使人工造林增幅减小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，森林面积应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持续增加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，荒漠化面积应该持续减小，D错误。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27_1#0c43fed1c?pid=925a2a640&amp;color=0,0,0&amp;vtp=1&amp;bt=1&amp;bbb=1&amp;hb=1"/>
          <p:cNvSpPr/>
          <p:nvPr/>
        </p:nvSpPr>
        <p:spPr>
          <a:xfrm>
            <a:off x="722376" y="972000"/>
            <a:ext cx="10753344" cy="2671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［山东郯城一中2025二模］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松嫩平原西部有大面积盐碱化湿地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平原深层地下水中含大量盐类物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强烈的蒸发使地下水通过土壤孔隙上升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引起土地的盐碱化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不合理的人类活动加剧了当地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的土地盐碱化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为了治理盐碱化湿地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科研人员研发了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稻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苇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鱼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系统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可有效改善土地盐碱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化问题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该系统中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稻田排水是芦苇田的水源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水中的浮游生物为鱼类提供了饵料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湖泡底泥还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田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提高了稻田的有机质含量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改善了土壤结构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下图为盐碱化湿地组成及利用方式剖面图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此完成下面小题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dirty="0"/>
          </a:p>
        </p:txBody>
      </p:sp>
      <p:pic>
        <p:nvPicPr>
          <p:cNvPr id="3" name="QM_5_BD.127_2#0c43fed1c?pid=925a2a64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5888" y="3778446"/>
            <a:ext cx="4846320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8_1#b73a2001a?pid=0c43fed1c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7.与沼泽区和湖泡区相比，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草甸区盐碱化严重的主要原因是(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29_1#b73a2001a.bracket?pid=0c43fed1c&amp;color=0,0,0&amp;vpa=37&amp;vtp=1"/>
          <p:cNvSpPr/>
          <p:nvPr/>
        </p:nvSpPr>
        <p:spPr>
          <a:xfrm>
            <a:off x="7483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6_BD.128_2#b73a2001a.choices?pid=0c43fed1c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.地表水少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B.蒸发旺盛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C.植被稀疏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.地势较高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30_1#b73a2001a?vop=1&amp;pid=0c43fed1c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本题考查土地盐碱化的成因。与沼泽区和湖泡区相比，草甸区地表水较少，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蒸发旺盛时，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土壤深层水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（含盐量大）进入表层土体，水分蒸发，盐分积累，故草甸区盐碱化严重，A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正确；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三者均蒸发量较大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，但沼泽区和湖泡区地表水分较多，不会引起含盐地下水大量上升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，盐碱化较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，B错误；沼泽区与草甸区植被均较为茂盛，植被稀疏不是盐碱化的主要原因，C错误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；地势较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，地下水位较低，盐碱化程度应较轻，与题意不符，D错误。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_1#2ad4a7f15?pid=d5432b38c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4.下列关于黄土高原小流域综合治理的叙述，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正确的是(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13_1#2ad4a7f15.bracket?pid=d5432b38c&amp;color=0,0,0&amp;vpa=4&amp;vtp=1"/>
          <p:cNvSpPr/>
          <p:nvPr/>
        </p:nvSpPr>
        <p:spPr>
          <a:xfrm>
            <a:off x="6975539" y="96926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7_BD.12_2#2ad4a7f15.choices?pid=d5432b38c&amp;color=0,0,0&amp;vtp=1&amp;bbb=1"/>
          <p:cNvSpPr/>
          <p:nvPr/>
        </p:nvSpPr>
        <p:spPr>
          <a:xfrm>
            <a:off x="722376" y="1436497"/>
            <a:ext cx="10753344" cy="1796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A.采用轮荒耕作，有利于提高土地生产力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.治理重点是保持水土，合理开发利用水土资源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.植树造林是重要的工程措施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.生物措施的功能在于充分利用光热资源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1_1#45d7c1040?pid=0c43fed1c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8.轻、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中度盐碱化草甸区种植水稻对抑制盐碱化的作用是(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32_1#45d7c1040.bracket?pid=0c43fed1c&amp;color=0,0,0&amp;vpa=38&amp;vtp=1"/>
          <p:cNvSpPr/>
          <p:nvPr/>
        </p:nvSpPr>
        <p:spPr>
          <a:xfrm>
            <a:off x="7229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6_BD.131_2#45d7c1040.choices?pid=0c43fed1c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A.稳定水层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，抑制地下盐分上移聚集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.使地下水位降低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.密集种植水稻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，有效减少水分蒸发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.利用水稻吸收盐分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33_1#45d7c1040?vop=1&amp;pid=0c43fed1c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本题考查生态脆弱区综合治理措施。种植水稻需要大量引水灌溉，形成稳定的水层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，能抑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制地下盐分上移至地表聚集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，A正确；水稻种植需要灌溉，会导致地下水位上升，B错误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；密集种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植水稻对水分蒸发影响较小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，且不利于水稻生长，C错误；水稻对盐分的吸收作用有限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，不能有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效抑制盐碱化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33_2#45d7c1040?vop=1&amp;pid=0c43fed1c&amp;color=0,0,0&amp;mp=1&amp;vtp=1&amp;bt=1&amp;bbb=1"/>
          <p:cNvSpPr/>
          <p:nvPr/>
        </p:nvSpPr>
        <p:spPr>
          <a:xfrm>
            <a:off x="722376" y="972000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知识拓展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土壤盐碱化</a:t>
            </a:r>
            <a:endParaRPr lang="en-US" altLang="zh-CN" sz="2000" dirty="0"/>
          </a:p>
        </p:txBody>
      </p:sp>
      <p:pic>
        <p:nvPicPr>
          <p:cNvPr id="3" name="QC_6_AS.133_3#45d7c1040?vop=1&amp;pid=0c43fed1c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9544" y="1513528"/>
            <a:ext cx="5760720" cy="323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34_1#beca7fef2?pid=925a2a640&amp;color=0,0,0&amp;vtp=1&amp;bt=1&amp;bbb=1&amp;hb=1"/>
          <p:cNvSpPr/>
          <p:nvPr/>
        </p:nvSpPr>
        <p:spPr>
          <a:xfrm>
            <a:off x="722376" y="972000"/>
            <a:ext cx="10753344" cy="17702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9.</a:t>
            </a: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［河北邯郸2024高二期末］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阅读图文材料，完成下列要求。（16分）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平坝区是贵州省安顺市市辖区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属亚热带岩溶高原山地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地表山岭纵横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崎岖破碎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高原面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积占平坝区面积的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80%，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丘陵面积占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12%，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石灰岩层分布面积占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73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%，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是世界发育最典型的岩溶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地貌区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石漠化面积较大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下图为平坝区石漠化程度统计图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2000" dirty="0"/>
          </a:p>
        </p:txBody>
      </p:sp>
      <p:pic>
        <p:nvPicPr>
          <p:cNvPr id="3" name="QO_5_BD.134_2#beca7fef2?pid=925a2a64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528" y="2878778"/>
            <a:ext cx="3739896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5_1#f7aafaeac?pid=beca7fef2&amp;color=0,0,0&amp;vtp=1&amp;bt=1&amp;bbb=1"/>
          <p:cNvSpPr/>
          <p:nvPr/>
        </p:nvSpPr>
        <p:spPr>
          <a:xfrm>
            <a:off x="722376" y="972000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（1）分析平坝区石漠化面积较大、程度较高的自然原因。（6分）</a:t>
            </a:r>
            <a:endParaRPr lang="en-US" altLang="zh-CN" sz="2000" dirty="0"/>
          </a:p>
        </p:txBody>
      </p:sp>
      <p:sp>
        <p:nvSpPr>
          <p:cNvPr id="3" name="QO_6_AN.136_1#f7aafaeac?vop=1&amp;pid=beca7fef2&amp;color=0,0,0&amp;vtp=1&amp;bbb=1&amp;hb=1"/>
          <p:cNvSpPr/>
          <p:nvPr/>
        </p:nvSpPr>
        <p:spPr>
          <a:xfrm>
            <a:off x="722376" y="1435169"/>
            <a:ext cx="10753344" cy="13134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石灰岩广布，在亚热带季风气候条件下，易遭受风化，地表崎岖破碎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；夏季降水集中且多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暴雨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，雨水冲刷力强，水土流失严重；岩溶地貌区，土壤贫瘠，植被比较稀疏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，流水侵蚀作用显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著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，使土壤流失，岩石裸露，导致面积较大、程度较高的石漠化。（6分）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137_1#f7aafaeac?vop=1&amp;pid=beca7fef2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本题考查自然地理环境特征。石漠化面积较大、程度较高的自然原因可从风化作用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、流水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侵蚀作用角度分析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。结合材料信息可知，平坝区位于贵州省安顺市，该地区石灰岩广布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，同时地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处亚热带季风气候区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，水热充足，风化作用强，导致该地区地表崎岖破碎；同时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，夏季降水较多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且集中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，多暴雨，流水侵蚀作用较强，水土流失较为严重；石灰岩广布形成著名的岩溶地貌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壤贫瘠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，植被稀疏，流水侵蚀作用显著，使该地区土壤流失，岩石裸露，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石漠化现象较为严重。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特征分析类】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8_1#36b212d0a?pid=beca7fef2&amp;color=0,0,0&amp;vtp=1&amp;bt=1&amp;bbb=1"/>
          <p:cNvSpPr/>
          <p:nvPr/>
        </p:nvSpPr>
        <p:spPr>
          <a:xfrm>
            <a:off x="722376" y="972000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（2）简述石漠化对区域社会经济发展的不利影响。（4分）</a:t>
            </a:r>
            <a:endParaRPr lang="en-US" altLang="zh-CN" sz="2000" dirty="0"/>
          </a:p>
        </p:txBody>
      </p:sp>
      <p:sp>
        <p:nvSpPr>
          <p:cNvPr id="3" name="QO_6_AN.139_1#36b212d0a?vop=1&amp;pid=beca7fef2&amp;color=0,0,0&amp;vtp=1&amp;bbb=1&amp;hb=1"/>
          <p:cNvSpPr/>
          <p:nvPr/>
        </p:nvSpPr>
        <p:spPr>
          <a:xfrm>
            <a:off x="722376" y="1435169"/>
            <a:ext cx="10753344" cy="8562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岩石裸露，土壤浅薄贫瘠，可耕地面积小，居民的生存发展空间小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；浅薄的土壤不利于植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被恢复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，泥石流、滑坡等灾害频发，严重影响工农业和交通运输业发展。（4分）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140_1#36b212d0a?vop=1&amp;pid=beca7fef2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本题考查石漠化的影响。结合材料信息可知，平坝区石漠化现象较为严重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，导致大量岩石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裸露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，土壤养分较低，土壤贫瘠，可耕地面积较小，居民的生存发展空间小；同时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，浅薄的土壤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不利于植被的恢复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，导致该地区滑坡、泥石流等地质灾害频发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，影响工农业的发展和交通运输业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的发展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。【影响意义类】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1_1#d01f0869a?pid=beca7fef2&amp;color=0,0,0&amp;vtp=1&amp;bt=1&amp;bbb=1"/>
          <p:cNvSpPr/>
          <p:nvPr/>
        </p:nvSpPr>
        <p:spPr>
          <a:xfrm>
            <a:off x="722376" y="972000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（3）说明治理平坝区石漠化应采取的有效措施。（6分）</a:t>
            </a:r>
            <a:endParaRPr lang="en-US" altLang="zh-CN" sz="2000" dirty="0"/>
          </a:p>
        </p:txBody>
      </p:sp>
      <p:sp>
        <p:nvSpPr>
          <p:cNvPr id="3" name="QO_6_AN.142_1#d01f0869a?vop=1&amp;pid=beca7fef2&amp;color=0,0,0&amp;vtp=1&amp;bbb=1&amp;hb=1"/>
          <p:cNvSpPr/>
          <p:nvPr/>
        </p:nvSpPr>
        <p:spPr>
          <a:xfrm>
            <a:off x="722376" y="1435169"/>
            <a:ext cx="10753344" cy="22278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实行封山育林，退耕还林（草），减少水土流失，促进植被恢复；调整乡村产业结构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，发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展生态农业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，实行多种经营，减轻土地压力；种植速生经济林和薪炭林，发展小水电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，大力发展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沼气池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，减少农村家庭因燃料缺乏而造成的森林植被破坏；在生态环境极端恶劣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，不适合人口居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住的地区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，有序实施生态移民和开发式移民计划，减轻环境压力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；开发利用喀斯特洞穴景观及森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林资源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，发展生态旅游业。（任答三点得6分）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4_1#2ad4a7f15?vop=1&amp;pid=d5432b38c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本题考查小流域综合治理措施。阅读图文材料并结合所学知识可知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,黄土高原小流域综合治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理采用轮荒耕作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,会造成植被破坏,导致水土流失,土壤肥力下降,A错误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；该区域水土流失是主要的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生态问题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,治理重点应是保持水土,合理开发利用水土资源,B正确；植树造林是生物措施,C错误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物措施的功能包括蓄水保土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、护坡、固沟、保塬等,D错误。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143_1#d01f0869a?vop=1&amp;pid=beca7fef2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本题考查生态脆弱区综合治理措施。结合所学知识可知，平坝区可以通过封山育林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，退耕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还林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（草），增加植被覆盖率，从而减少水土流失；结合该地区农业生产概况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，合理调整乡村产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业结构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，发展生态农业，发展多种经营，减轻土地压力；可以种植速生经济林和薪炭林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，发展小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水电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，同时大力发展沼气池，减少农村家庭因燃料缺乏造成的植被破坏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；在生态环境恶劣地区实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行生态移民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，减轻环境压力；利用本地区特色的喀斯特洞穴景观以及森林资源，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进行保护性开发，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因地制宜发展特色旅游产业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，兼顾经济效益与生态效益。【建议措施类】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_1#837308ffc?pid=9d1b62d2a&amp;color=0,0,0&amp;vtp=1&amp;bt=1&amp;bbb=1&amp;hb=1"/>
          <p:cNvSpPr/>
          <p:nvPr/>
        </p:nvSpPr>
        <p:spPr>
          <a:xfrm>
            <a:off x="722376" y="972000"/>
            <a:ext cx="10753344" cy="1757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［山东泰安二中2024高二期末改编］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韭园沟地处陕西省绥德县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为黄河支流无定河中游的一条支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沟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地貌类型为黄土丘陵沟壑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沟壑面积占流域面积的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43.3%，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地面坡度大于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25°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的区域占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60%。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韭园沟于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1953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年开始进行综合治理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经过多年实践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形成了以坝系建设为中心的综合防治模式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图示意韭园沟坝系工程建设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pic>
        <p:nvPicPr>
          <p:cNvPr id="3" name="QM_7_BD.15_2#837308ffc?pid=9d1b62d2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9392" y="2864046"/>
            <a:ext cx="3630168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_1#e16a4a29c?pid=837308ffc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韭园沟地区(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8_AN.17_1#e16a4a29c.bracket?pid=837308ffc&amp;color=0,0,0&amp;vpa=5&amp;vtp=1"/>
          <p:cNvSpPr/>
          <p:nvPr/>
        </p:nvSpPr>
        <p:spPr>
          <a:xfrm>
            <a:off x="2403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8_BD.16_2#e16a4a29c.choices?pid=837308ffc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.降水变率较大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.地表岩性坚硬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C.多数坡地适合开发梯田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.典型民居为四合院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8_1#e16a4a29c?vop=1&amp;pid=837308ffc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本题考查生态环境脆弱区的环境特征。由材料可知,该地区位于黄土高原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,黄土高原地区降水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的年际变化和季节变化大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,A正确；该地地表为黄土覆盖,结构松散,B错误；根据材料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,地面坡度大于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25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°的区域占60%,地面坡度大于25°的坡地不适合开发梯田,C错误；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黄土高原的典型民居为窑洞,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四合院是北京地区的传统民居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28983cb4.fixed?pid=b1565784b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endParaRPr lang="en-US" altLang="zh-CN" sz="7200" dirty="0"/>
          </a:p>
        </p:txBody>
      </p:sp>
      <p:sp>
        <p:nvSpPr>
          <p:cNvPr id="3" name="C_2_BD#428983cb4.fixed?pid=b1565784b&amp;color=255,255,255&amp;vtp=1&amp;bbb=1&amp;hb=1"/>
          <p:cNvSpPr/>
          <p:nvPr/>
        </p:nvSpPr>
        <p:spPr>
          <a:xfrm>
            <a:off x="0" y="3425952"/>
            <a:ext cx="12188952" cy="134112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3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第一节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生态脆弱地区的发展</a:t>
            </a:r>
            <a:r>
              <a:rPr lang="en-US" altLang="zh-CN" sz="4400" b="1" i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——以黄土高原地区</a:t>
            </a:r>
            <a:endParaRPr lang="en-US" altLang="zh-CN" sz="4400" b="1" i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pitchFamily="34" charset="-120"/>
            </a:endParaRPr>
          </a:p>
          <a:p>
            <a:pPr algn="ctr" latinLnBrk="1">
              <a:lnSpc>
                <a:spcPts val="5400"/>
              </a:lnSpc>
            </a:pPr>
            <a:r>
              <a:rPr lang="en-US" altLang="zh-CN" sz="4400" b="1" i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为例</a:t>
            </a:r>
            <a:endParaRPr lang="en-US" altLang="zh-CN" sz="4400" dirty="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9_1#99ca5f479?pid=837308ffc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韭园沟水土流失较严重的月份是(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8_AN.20_1#99ca5f479.bracket?pid=837308ffc&amp;color=0,0,0&amp;vpa=6&amp;vtp=1"/>
          <p:cNvSpPr/>
          <p:nvPr/>
        </p:nvSpPr>
        <p:spPr>
          <a:xfrm>
            <a:off x="4689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8_BD.19_2#99ca5f479.choices?pid=837308ffc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13355" algn="l"/>
                <a:tab pos="5401310" algn="l"/>
                <a:tab pos="8101965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1月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4月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7月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.11月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21_1#99ca5f479?vop=1&amp;pid=837308ffc&amp;color=0,0,0&amp;vtp=1&amp;bt=1&amp;bbb=1&amp;hb=1"/>
          <p:cNvSpPr/>
          <p:nvPr/>
        </p:nvSpPr>
        <p:spPr>
          <a:xfrm>
            <a:off x="722376" y="972000"/>
            <a:ext cx="10753344" cy="907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本题考查降水的季节分配对水土流失的影响。黄土高原属于温带季风气候,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7、8月份降水集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,多暴雨,水土流失最严重,C正确,A、B、D错误。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2_1#3b11f18e1?pid=837308ffc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坝系工程建成后韭园沟(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8_AN.23_1#3b11f18e1.bracket?pid=837308ffc&amp;color=0,0,0&amp;vpa=7&amp;vtp=1"/>
          <p:cNvSpPr/>
          <p:nvPr/>
        </p:nvSpPr>
        <p:spPr>
          <a:xfrm>
            <a:off x="3673539" y="96926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8_BD.22_2#3b11f18e1.choices?pid=837308ffc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570480" algn="l"/>
                <a:tab pos="5356860" algn="l"/>
                <a:tab pos="81559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.蒸发量减小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B.耕地面积增加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C.沟谷数量减少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.流域产沙增多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24_1#3b11f18e1?vop=1&amp;pid=837308ffc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本题考查水土流失治理的综合效益。坝系工程拦截地表径流,增加下渗量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,但对蒸发量影响不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,A错误,坝系工程建成后,减弱地表径流对地表的冲刷侵蚀,部分沟谷中泥沙淤积,可开垦为耕地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,耕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地面积增加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,B正确；建坝并没有减少沟谷的数量,C错误；坝系工程建成后,减少了水土流失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,流域产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沙减少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24_2#3b11f18e1?vop=1&amp;pid=837308ffc&amp;color=0,0,0&amp;mp=1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易错警示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本题易错选为C项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，原因在于没能从自然地理环境整体性角度理解坝系工程建设所产生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的综合效益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。在沟谷中进行一系列坝系建设后,水土流失减轻,流域产沙减少,耕地面积增加。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d7d98379.fixed?pid=5d4981d48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endParaRPr lang="en-US" altLang="zh-CN" sz="7200" dirty="0"/>
          </a:p>
        </p:txBody>
      </p:sp>
      <p:sp>
        <p:nvSpPr>
          <p:cNvPr id="3" name="C_4#ed7d98379.fixed?pid=5d4981d48&amp;color=255,255,255&amp;vtp=1&amp;bbb=1&amp;hb=1"/>
          <p:cNvSpPr/>
          <p:nvPr/>
        </p:nvSpPr>
        <p:spPr>
          <a:xfrm>
            <a:off x="0" y="3493008"/>
            <a:ext cx="12188952" cy="13411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第1课时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黄土高原生态脆弱区的成因</a:t>
            </a:r>
            <a:r>
              <a:rPr lang="en-US" altLang="zh-CN" sz="4400" b="1" i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、影响及治</a:t>
            </a:r>
            <a:endParaRPr lang="en-US" altLang="zh-CN" sz="4400" b="1" i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pitchFamily="34" charset="-120"/>
            </a:endParaRPr>
          </a:p>
          <a:p>
            <a:pPr algn="ctr" latinLnBrk="1">
              <a:lnSpc>
                <a:spcPts val="5400"/>
              </a:lnSpc>
            </a:pPr>
            <a:r>
              <a:rPr lang="en-US" altLang="zh-CN" sz="4400" b="1" i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理措施</a:t>
            </a:r>
            <a:endParaRPr lang="en-US" altLang="zh-CN" sz="4400" dirty="0"/>
          </a:p>
        </p:txBody>
      </p:sp>
      <p:pic>
        <p:nvPicPr>
          <p:cNvPr id="4" name="C_4#ed7d98379.fixed?pid=5d4981d48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ed7d98379.fixed?pid=5d4981d48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刷提升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5_1#61e30746d?pid=ed7d98379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［天津南开中学2024高二期末］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草方格沙障是一种防风固沙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涵养水分的治沙设施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用麦草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稻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草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芦苇等材料在沙漠中扎成方格形状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效果好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但成本高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读宁夏沙坡头草方格沙障示意图，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完成下题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dirty="0"/>
          </a:p>
        </p:txBody>
      </p:sp>
      <p:pic>
        <p:nvPicPr>
          <p:cNvPr id="3" name="QM_5_BD.25_2#61e30746d?pid=ed7d9837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7368" y="2406846"/>
            <a:ext cx="401421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26_1#0321dc6e0?pid=61e30746d&amp;color=0,0,0&amp;vtp=1&amp;bbb=1"/>
          <p:cNvSpPr/>
          <p:nvPr/>
        </p:nvSpPr>
        <p:spPr>
          <a:xfrm>
            <a:off x="722376" y="4438846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图中沙障的作用主要有(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AN.27_1#0321dc6e0.bracket?pid=61e30746d&amp;color=0,0,0&amp;vpa=8&amp;vtp=1"/>
          <p:cNvSpPr/>
          <p:nvPr/>
        </p:nvSpPr>
        <p:spPr>
          <a:xfrm>
            <a:off x="3660839" y="4438846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6" name="QC_6_BD.26_2#0321dc6e0?pid=61e30746d&amp;color=0,0,0&amp;vtp=1&amp;bbb=1"/>
          <p:cNvSpPr/>
          <p:nvPr/>
        </p:nvSpPr>
        <p:spPr>
          <a:xfrm>
            <a:off x="722376" y="4897443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584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①使用秸秆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，降低沙障成本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增加蒸腾作用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，提高降水量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584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增加地表粗糙度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，削减风力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截留水分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，提高沙层含水量</a:t>
            </a:r>
            <a:endParaRPr lang="en-US" altLang="zh-CN" sz="2000" dirty="0"/>
          </a:p>
        </p:txBody>
      </p:sp>
      <p:sp>
        <p:nvSpPr>
          <p:cNvPr id="7" name="QC_6_BD.26_3#0321dc6e0.choices?pid=61e30746d&amp;color=0,0,0&amp;vtp=1&amp;bbb=1"/>
          <p:cNvSpPr/>
          <p:nvPr/>
        </p:nvSpPr>
        <p:spPr>
          <a:xfrm>
            <a:off x="722376" y="579990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e8cea502.fixed?pid=5d4981d48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endParaRPr lang="en-US" altLang="zh-CN" sz="7200" dirty="0"/>
          </a:p>
        </p:txBody>
      </p:sp>
      <p:sp>
        <p:nvSpPr>
          <p:cNvPr id="3" name="C_4#1e8cea502.fixed?pid=5d4981d48&amp;color=255,255,255&amp;vtp=1&amp;bbb=1&amp;hb=1"/>
          <p:cNvSpPr/>
          <p:nvPr/>
        </p:nvSpPr>
        <p:spPr>
          <a:xfrm>
            <a:off x="0" y="3493008"/>
            <a:ext cx="12188952" cy="13411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第1课时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黄土高原生态脆弱区的成因</a:t>
            </a:r>
            <a:r>
              <a:rPr lang="en-US" altLang="zh-CN" sz="4400" b="1" i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、影响及治</a:t>
            </a:r>
            <a:endParaRPr lang="en-US" altLang="zh-CN" sz="4400" b="1" i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pitchFamily="34" charset="-120"/>
            </a:endParaRPr>
          </a:p>
          <a:p>
            <a:pPr algn="ctr" latinLnBrk="1">
              <a:lnSpc>
                <a:spcPts val="5400"/>
              </a:lnSpc>
            </a:pPr>
            <a:r>
              <a:rPr lang="en-US" altLang="zh-CN" sz="4400" b="1" i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理措施</a:t>
            </a:r>
            <a:endParaRPr lang="en-US" altLang="zh-CN" sz="4400" dirty="0"/>
          </a:p>
        </p:txBody>
      </p:sp>
      <p:pic>
        <p:nvPicPr>
          <p:cNvPr id="4" name="C_4#1e8cea502.fixed?pid=5d4981d48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1e8cea502.fixed?pid=5d4981d48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刷基础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28_1#0321dc6e0?vop=1&amp;pid=61e30746d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本题考查草方格沙障的作用。草方格沙障主要功能为增加地表粗糙度,削减风力,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截留水分,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提高沙层含水量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,有利于固沙植被的存活,③④正确；使用秸秆,降低沙障成本与题目设问无关,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①错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；沙障对蒸腾和降水影响较小,②错误。A、B、C错误,D正确。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29_1#3f20a01ba?htil=2&amp;pid=ed7d98379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6993" y="972000"/>
            <a:ext cx="3122803" cy="312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BD.29_2#3f20a01ba?htil=2&amp;pid=ed7d98379&amp;color=0,0,0&amp;vtp=1&amp;bt=1&amp;bbb=1&amp;hb=1&amp;hs=1"/>
          <p:cNvSpPr/>
          <p:nvPr/>
        </p:nvSpPr>
        <p:spPr>
          <a:xfrm>
            <a:off x="722376" y="984699"/>
            <a:ext cx="7104888" cy="3129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［山东济宁邹城二中2025高二月考］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榆林位于陕西省北部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毛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乌素沙地与黄土高原交接地带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区内气候干旱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生态环境脆弱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为了改善恶劣的生存环境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从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世纪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年代末开始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榆林探索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南治土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北治沙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的差异性防治体系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走上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向荒漠要绿色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发展之路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。2018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榆林的森林覆盖率提高到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33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%，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年降水量提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高至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500～600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mm，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成为西北地区生态文明建设示范区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是榆林地理位置示意图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。读图，完成下面小题。</a:t>
            </a:r>
            <a:endParaRPr lang="en-US" altLang="zh-CN" sz="2000" dirty="0"/>
          </a:p>
        </p:txBody>
      </p:sp>
      <p:sp>
        <p:nvSpPr>
          <p:cNvPr id="4" name="QC_6_BD.30_1#3b53564b2?pid=3f20a01ba&amp;color=0,0,0&amp;vtp=1&amp;bt=1&amp;bbb=1&amp;hs=1"/>
          <p:cNvSpPr/>
          <p:nvPr/>
        </p:nvSpPr>
        <p:spPr>
          <a:xfrm>
            <a:off x="722376" y="4160461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2.致使榆林采取“南治土、北治沙”差异性防治体系的原因，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主要是南北两地(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BD.30_2#3b53564b2.choices?pid=3f20a01ba&amp;color=0,0,0&amp;vtp=1&amp;bbb=1"/>
          <p:cNvSpPr/>
          <p:nvPr/>
        </p:nvSpPr>
        <p:spPr>
          <a:xfrm>
            <a:off x="722376" y="4622106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3014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.植被覆盖率不同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B.降水量不同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C.地形类型不同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.耕作方式不同</a:t>
            </a:r>
            <a:endParaRPr lang="en-US" altLang="zh-CN" sz="2000" dirty="0"/>
          </a:p>
        </p:txBody>
      </p:sp>
      <p:sp>
        <p:nvSpPr>
          <p:cNvPr id="6" name="QC_6_AN.31_1#3b53564b2.bracket?pid=3f20a01ba&amp;color=0,0,0&amp;vpa=9&amp;vtp=1"/>
          <p:cNvSpPr/>
          <p:nvPr/>
        </p:nvSpPr>
        <p:spPr>
          <a:xfrm>
            <a:off x="9515539" y="4160461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32_1#3b53564b2?vop=1&amp;pid=3f20a01ba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本题考查生态防治措施差异性的原因。由图文材料可知,榆林位于陕西省北部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,毛乌素沙地与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黄土高原交接地带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,南面是黄土高原,降水量较多,水土流失严重,以治土为主；北面是毛乌素沙地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土高原阻挡东南季风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,该区降水较少,气候干旱,土地沙化、荒漠化较为严重,以治沙为主,B正确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。榆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林以高原地形为主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,C错误。植被覆盖率和耕作方式对防治体系影响不大,A、D错误。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acd529d75?pid=3f20a01ba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3.在“南治土、北治沙”防治体系中，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均能发挥作用的治理措施是(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34_1#acd529d75.bracket?pid=3f20a01ba&amp;color=0,0,0&amp;vpa=10&amp;vtp=1"/>
          <p:cNvSpPr/>
          <p:nvPr/>
        </p:nvSpPr>
        <p:spPr>
          <a:xfrm>
            <a:off x="8232839" y="96926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6_BD.33_2#acd529d75.choices?pid=3f20a01ba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443480" algn="l"/>
                <a:tab pos="4594860" algn="l"/>
                <a:tab pos="77749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.修建淤地坝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B.平整土地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C.实施间作套种技术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.推广喷灌滴灌技术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35_1#acd529d75?vop=1&amp;pid=3f20a01ba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本题考查生态防治措施。修建淤地坝、平整土地主要作用是治土,A、B错误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；实施间作套种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技术主要作用是保持土壤肥力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,C错误；推广喷灌滴灌技术主要是改变原来大水漫灌的灌溉方式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,减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少单位水量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,延长灌溉时间,有利于减轻水土流失和治理风沙,D正确。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25618dd3?pid=91341957c&amp;color=0,0,0&amp;vtp=1&amp;bt=1&amp;bbb=1"/>
          <p:cNvSpPr/>
          <p:nvPr/>
        </p:nvSpPr>
        <p:spPr>
          <a:xfrm>
            <a:off x="722376" y="972000"/>
            <a:ext cx="10753344" cy="1782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素材背景：输沙通量随高度变化特征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考查点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：荒漠化的防治措施、生态脆</a:t>
            </a: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弱区综合治理</a:t>
            </a:r>
            <a:endParaRPr lang="en-US" altLang="zh-CN" sz="2000" dirty="0"/>
          </a:p>
          <a:p>
            <a:pPr latinLnBrk="1">
              <a:lnSpc>
                <a:spcPts val="3400"/>
              </a:lnSpc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难度系数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0.6</a:t>
            </a:r>
            <a:r>
              <a:rPr lang="en-US" altLang="zh-CN" sz="2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创新系数：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0.65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36_1#37b01147f?pid=91341957c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69" y="1081728"/>
            <a:ext cx="868680" cy="23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36_1#37b01147f?pid=91341957c&amp;color=0,0,0&amp;vtp=1&amp;bt=1&amp;bbb=1&amp;hb=1"/>
          <p:cNvSpPr/>
          <p:nvPr/>
        </p:nvSpPr>
        <p:spPr>
          <a:xfrm>
            <a:off x="722377" y="972000"/>
            <a:ext cx="10749631" cy="1757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            </a:t>
            </a:r>
            <a:r>
              <a:rPr lang="en-US" altLang="zh-CN" sz="2000" b="0" i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</a:t>
            </a: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湖北武汉2025二模］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输沙通量是指地表垂直断面上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单位面积单位时间内通过的沙粒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输送量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科学家以退役的风力发电机叶片为原料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制成孔径呈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上方大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下方小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的多孔沙障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如图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a）。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经测试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孔隙度为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20%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的多孔沙障防风固沙效果最佳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示意无沙障和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%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孔隙度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沙障下输沙通量随高度的变化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100" dirty="0"/>
          </a:p>
        </p:txBody>
      </p:sp>
      <p:pic>
        <p:nvPicPr>
          <p:cNvPr id="4" name="QM_6_BD.36_2#37b01147f?iti=1&amp;pid=91341957c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9200" y="2864046"/>
            <a:ext cx="2139696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6_BD.36_3#37b01147f?iti=1&amp;pid=91341957c&amp;color=0,0,0&amp;vtp=1"/>
          <p:cNvSpPr/>
          <p:nvPr/>
        </p:nvSpPr>
        <p:spPr>
          <a:xfrm>
            <a:off x="6014117" y="4865566"/>
            <a:ext cx="169862" cy="812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6" name="QM_6_BD.36_4#37b01147f?pid=91341957c&amp;color=0,0,0&amp;vtp=1&amp;bbb=1"/>
          <p:cNvSpPr/>
          <p:nvPr/>
        </p:nvSpPr>
        <p:spPr>
          <a:xfrm>
            <a:off x="722376" y="532365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注：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孔隙度是指沙障孔隙面积与沙障总面积之比，是衡量沙障透风性能的指标。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36_5#37b01147f?iti=2&amp;pid=91341957c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5264" y="972000"/>
            <a:ext cx="5678424" cy="44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36_6#37b01147f?iti=2&amp;pid=91341957c&amp;color=0,0,0&amp;vtp=1"/>
          <p:cNvSpPr/>
          <p:nvPr/>
        </p:nvSpPr>
        <p:spPr>
          <a:xfrm>
            <a:off x="6002401" y="5552128"/>
            <a:ext cx="184150" cy="4083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7_1#de685f3ca?pid=37b01147f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4.孔隙度为20%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的多孔沙障防沙效果最显著的高度是(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38_1#de685f3ca.bracket?pid=37b01147f&amp;color=0,0,0&amp;vpa=11&amp;vtp=1"/>
          <p:cNvSpPr/>
          <p:nvPr/>
        </p:nvSpPr>
        <p:spPr>
          <a:xfrm>
            <a:off x="6737414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7_BD.37_2#de685f3ca.choices?pid=37b01147f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681605" algn="l"/>
                <a:tab pos="5325110" algn="l"/>
                <a:tab pos="8133715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cm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cm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14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cm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.20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cm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39_1#de685f3ca?vop=1&amp;pid=37b01147f&amp;color=0,0,0&amp;vtp=1&amp;bt=1&amp;bbb=1"/>
          <p:cNvSpPr/>
          <p:nvPr/>
        </p:nvSpPr>
        <p:spPr>
          <a:xfrm>
            <a:off x="722376" y="972000"/>
            <a:ext cx="10753344" cy="4347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本题考查读图分析能力。</a:t>
            </a:r>
            <a:endParaRPr lang="en-US" altLang="zh-CN" sz="2200" dirty="0"/>
          </a:p>
        </p:txBody>
      </p:sp>
      <p:pic>
        <p:nvPicPr>
          <p:cNvPr id="3" name="QC_7_AS.39_2#de685f3ca?vop=1&amp;pid=37b01147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648" y="1545913"/>
            <a:ext cx="4105656" cy="405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0_1#3a169fc8f?pid=37b01147f&amp;color=0,0,0&amp;vtp=1&amp;bt=1&amp;bbb=1&amp;hb=1"/>
          <p:cNvSpPr/>
          <p:nvPr/>
        </p:nvSpPr>
        <p:spPr>
          <a:xfrm>
            <a:off x="722376" y="969264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5.在相同孔隙度条件下，相比均匀钻孔，采用“上方大、下方小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”不均匀钻孔方式的优点是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41_1#3a169fc8f.bracket?pid=37b01147f&amp;color=0,0,0&amp;vpa=12&amp;vtp=1"/>
          <p:cNvSpPr/>
          <p:nvPr/>
        </p:nvSpPr>
        <p:spPr>
          <a:xfrm>
            <a:off x="922401" y="1407414"/>
            <a:ext cx="355600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40_2#3a169fc8f?pid=37b01147f&amp;color=0,0,0&amp;vtp=1&amp;bbb=1"/>
          <p:cNvSpPr/>
          <p:nvPr/>
        </p:nvSpPr>
        <p:spPr>
          <a:xfrm>
            <a:off x="722376" y="186905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621280" algn="l"/>
                <a:tab pos="5483860" algn="l"/>
                <a:tab pos="809244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①减轻重量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②提高稳定性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③减小风阻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提高输沙量</a:t>
            </a:r>
            <a:endParaRPr lang="en-US" altLang="zh-CN" sz="2000" dirty="0"/>
          </a:p>
        </p:txBody>
      </p:sp>
      <p:sp>
        <p:nvSpPr>
          <p:cNvPr id="5" name="QC_7_BD.40_3#3a169fc8f.choices?pid=37b01147f&amp;color=0,0,0&amp;vtp=1&amp;bbb=1"/>
          <p:cNvSpPr/>
          <p:nvPr/>
        </p:nvSpPr>
        <p:spPr>
          <a:xfrm>
            <a:off x="722376" y="232625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42_1#3a169fc8f?vop=1&amp;pid=37b01147f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本题考查荒漠化的防治对策。“上方大、下方小”不均匀钻孔方式，在相同面积下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，重量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无变化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，①错误；这种钻孔方式使得沙障上方的孔径较大，透风性相对更强，在大风来临时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，风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更容易穿过上方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，从而减小了风对沙障上方的作用力，提高沙障整体的稳定性，②正确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；因为上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方孔径大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，风通过沙障时受到的阻碍变小，能够更顺畅地穿过，③正确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；设置沙障的核心目的是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防风固沙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，也就是要减少沙粒的输送量（输沙通量），而不是提高输沙量，④错误。故选C。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3_1#45e8d63e3?pid=37b01147f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该模式适宜推广的城市是(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44_1#45e8d63e3.bracket?pid=37b01147f&amp;color=0,0,0&amp;vpa=13&amp;vtp=1"/>
          <p:cNvSpPr/>
          <p:nvPr/>
        </p:nvSpPr>
        <p:spPr>
          <a:xfrm>
            <a:off x="3914839" y="96926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7_BD.43_2#45e8d63e3.choices?pid=37b01147f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.海南文昌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B.四川西昌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C.山西太原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.甘肃酒泉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45_1#45e8d63e3?vop=1&amp;pid=37b01147f&amp;color=0,0,0&amp;vtp=1&amp;bt=1&amp;bbb=1"/>
          <p:cNvSpPr/>
          <p:nvPr/>
        </p:nvSpPr>
        <p:spPr>
          <a:xfrm>
            <a:off x="722376" y="972000"/>
            <a:ext cx="10753344" cy="4347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本题考查区域认知。</a:t>
            </a:r>
            <a:endParaRPr lang="en-US" altLang="zh-CN" sz="2200" dirty="0"/>
          </a:p>
        </p:txBody>
      </p:sp>
      <p:graphicFrame>
        <p:nvGraphicFramePr>
          <p:cNvPr id="36" name="QC_7_AS.45_2#45e8d63e3?colgroup=35,5&amp;vop=1&amp;pid=37b01147f&amp;color=0,0,0&amp;vtp=1&amp;bbb=1&amp;hb=1"/>
          <p:cNvGraphicFramePr>
            <a:graphicFrameLocks noGrp="1"/>
          </p:cNvGraphicFramePr>
          <p:nvPr/>
        </p:nvGraphicFramePr>
        <p:xfrm>
          <a:off x="722376" y="1545913"/>
          <a:ext cx="10725912" cy="2497836"/>
        </p:xfrm>
        <a:graphic>
          <a:graphicData uri="http://schemas.openxmlformats.org/drawingml/2006/table">
            <a:tbl>
              <a:tblPr/>
              <a:tblGrid>
                <a:gridCol w="9235440"/>
                <a:gridCol w="1490472"/>
              </a:tblGrid>
              <a:tr h="82257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该多孔沙障主要用于防风固沙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适用于风沙活动频繁的地区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。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海南文昌地处湿润</a:t>
                      </a:r>
                      <a:endParaRPr lang="en-US" altLang="zh-CN" sz="20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地区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主要的生态问题不是风沙危害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A错误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3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四川西昌位于湿润地区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地形以山地等为主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风沙活动较少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B错误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3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山西太原虽地处北方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但主要生态问题是水土流失等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风沙危害不是其突出问题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C错误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57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甘肃酒泉地处我国西北干旱半干旱区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气候干旱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多大风天气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风沙活动频繁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endParaRPr lang="en-US" altLang="zh-CN" sz="2000" b="0" i="0" spc="-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最适合推广该防风固沙模式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D正确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540b8714.fixed?pid=587f44123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4#0540b8714.fixed?pid=587f44123&amp;color=255,255,255&amp;vtp=1&amp;bbb=1"/>
          <p:cNvSpPr/>
          <p:nvPr/>
        </p:nvSpPr>
        <p:spPr>
          <a:xfrm>
            <a:off x="0" y="3493008"/>
            <a:ext cx="12188952" cy="13268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第2课时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其他生态脆弱地区的成因及治理</a:t>
            </a:r>
            <a:endParaRPr lang="en-US" altLang="zh-CN" sz="4400" dirty="0"/>
          </a:p>
        </p:txBody>
      </p:sp>
      <p:pic>
        <p:nvPicPr>
          <p:cNvPr id="4" name="C_4#0540b8714.fixed?pid=587f44123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0540b8714.fixed?pid=587f44123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刷基础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_1#efe281084?htil=1&amp;pid=0ef5006b0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6832" y="1026864"/>
            <a:ext cx="4791456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1_2#efe281084?htil=1&amp;pid=0ef5006b0&amp;color=0,0,0&amp;vtp=1&amp;bt=1&amp;bbb=1&amp;hb=1&amp;hs=1"/>
          <p:cNvSpPr/>
          <p:nvPr/>
        </p:nvSpPr>
        <p:spPr>
          <a:xfrm>
            <a:off x="722376" y="972000"/>
            <a:ext cx="5824728" cy="1757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［云南大理2024高二月考改编</a:t>
            </a:r>
            <a:r>
              <a:rPr lang="en-US" altLang="zh-CN" sz="2000" b="0" i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］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中华人民共和国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水土保持法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规定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,“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禁止在二十五度以上陡坡地开垦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种植农作物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下图为黄土高原某地陡坡耕地景观图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据此完成下面小题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4" name="QC_7_BD.2_1#869dc5a14?htil=1&amp;pid=efe281084&amp;color=0,0,0&amp;vtp=1&amp;bbb=1&amp;hs=1"/>
          <p:cNvSpPr/>
          <p:nvPr/>
        </p:nvSpPr>
        <p:spPr>
          <a:xfrm>
            <a:off x="722376" y="2783655"/>
            <a:ext cx="5824728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黄土高原陡坡耕地会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000" dirty="0"/>
          </a:p>
        </p:txBody>
      </p:sp>
      <p:sp>
        <p:nvSpPr>
          <p:cNvPr id="5" name="QC_7_AN.3_1#869dc5a14.bracket?pid=efe281084&amp;color=0,0,0&amp;vpa=1&amp;vtp=1"/>
          <p:cNvSpPr/>
          <p:nvPr/>
        </p:nvSpPr>
        <p:spPr>
          <a:xfrm>
            <a:off x="3533839" y="278365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6" name="QC_7_BD.2_2#869dc5a14?htil=1&amp;pid=efe281084&amp;color=0,0,0&amp;vtp=1&amp;bbb=1&amp;hs=1"/>
          <p:cNvSpPr/>
          <p:nvPr/>
        </p:nvSpPr>
        <p:spPr>
          <a:xfrm>
            <a:off x="722376" y="3246443"/>
            <a:ext cx="5824728" cy="1796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①改变地貌类型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影响降水量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破坏自然植被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松动地表土体</a:t>
            </a:r>
            <a:endParaRPr lang="en-US" altLang="zh-CN" sz="2000" dirty="0"/>
          </a:p>
        </p:txBody>
      </p:sp>
      <p:sp>
        <p:nvSpPr>
          <p:cNvPr id="8" name="QC_7_BD.2_4#869dc5a14.choices?htil=1&amp;pid=efe281084&amp;color=0,0,0&amp;vtp=1&amp;bbb=1&amp;hs=1"/>
          <p:cNvSpPr/>
          <p:nvPr/>
        </p:nvSpPr>
        <p:spPr>
          <a:xfrm>
            <a:off x="722376" y="5082356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B.①③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C.②④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6_1#242bb0663?pid=a1b549068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［江苏淮安2025高二月考］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彰武县位于辽宁省西北部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地形以平原和低缓丘陵为主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丘陵主要分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布在东部和西部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该县地处北方农牧交错带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受自然和人为因素的共同影响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存在土地退化问题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下图为彰武县土地退化程度分布图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pic>
        <p:nvPicPr>
          <p:cNvPr id="3" name="QM_6_BD.46_2#242bb0663?pid=a1b54906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0067" y="2406846"/>
            <a:ext cx="4617963" cy="373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7_1#357de28dd?pid=242bb0663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1.彰武县北部的土地退化更严重，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主要是因为北部(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BD.47_2#357de28dd.choices?pid=242bb0663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.冻土层更厚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.降水强度大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C.风沙影响强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.昼夜温差大</a:t>
            </a:r>
            <a:endParaRPr lang="en-US" altLang="zh-CN" sz="2000" dirty="0"/>
          </a:p>
        </p:txBody>
      </p:sp>
      <p:sp>
        <p:nvSpPr>
          <p:cNvPr id="4" name="QC_7_AN.48_1#357de28dd.bracket?pid=242bb0663&amp;color=0,0,0&amp;vpa=14&amp;vtp=1"/>
          <p:cNvSpPr/>
          <p:nvPr/>
        </p:nvSpPr>
        <p:spPr>
          <a:xfrm>
            <a:off x="6467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49_1#357de28dd?vop=1&amp;pid=242bb0663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本题考查土地退化的原因。结合所学知识可知，辽宁省西北部靠近内蒙古自治区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，受风沙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活动影响更大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，土地退化严重，C正确；据图可知，彰武县属于小尺度地区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，区域内部气候差异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，冻土层厚度、降水强度、昼夜温差等差异较小，A、B、D错误。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0_1#3a19d9865?pid=242bb0663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彰武县治理土地退化的主要措施是(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51_1#3a19d9865.bracket?pid=242bb0663&amp;color=0,0,0&amp;vpa=15&amp;vtp=1"/>
          <p:cNvSpPr/>
          <p:nvPr/>
        </p:nvSpPr>
        <p:spPr>
          <a:xfrm>
            <a:off x="4943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50_2#3a19d9865.choices?pid=242bb0663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570480" algn="l"/>
                <a:tab pos="5102860" algn="l"/>
                <a:tab pos="79019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.种植耐旱作物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B.全面退耕还林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C.推广保护性耕作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.建设农田水利工程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52_1#3a19d9865?vop=1&amp;pid=242bb0663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本题考查生态脆弱区综合治理措施。彰武县位于农牧交错带，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发展农业生产要因地制宜，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宜农则农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、宜牧则牧，推广保护性耕作，避免过度开垦造成土地荒漠化，C正确；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种植耐旱作物、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建设农田水利工程等措施易加大土地利用强度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，不利于治理土地退化，A、D错误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；全面退耕还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林不符合实际情况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53_1#24a263fdd?htil=3&amp;pid=a1b54906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6822" y="1026864"/>
            <a:ext cx="3959352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53_2#24a263fdd?htil=3&amp;pid=a1b549068&amp;color=0,0,0&amp;vtp=1&amp;bt=1&amp;bbb=1&amp;hb=1"/>
          <p:cNvSpPr/>
          <p:nvPr/>
        </p:nvSpPr>
        <p:spPr>
          <a:xfrm>
            <a:off x="722376" y="972000"/>
            <a:ext cx="6656832" cy="1757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［江苏苏州多校2025高二联考］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黑河是我国第二大内流河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该流域是古丝绸之路的必经之地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黑河下游过去曾是水草丰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美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牛羊成群的地方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现在到处是荒漠戈壁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。读图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，完成下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面小题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4" name="QC_7_BD.54_1#23db172de?htil=3&amp;pid=24a263fdd&amp;color=0,0,0&amp;vtp=1&amp;bbb=1&amp;hb=1"/>
          <p:cNvSpPr/>
          <p:nvPr/>
        </p:nvSpPr>
        <p:spPr>
          <a:xfrm>
            <a:off x="722376" y="2789243"/>
            <a:ext cx="6656832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3.黑河下游地区草原退化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、生态恶化的主要人为原因是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7_BD.54_2#23db172de.choices?htil=3&amp;pid=24a263fdd&amp;color=0,0,0&amp;vtp=1&amp;bbb=1"/>
          <p:cNvSpPr/>
          <p:nvPr/>
        </p:nvSpPr>
        <p:spPr>
          <a:xfrm>
            <a:off x="722376" y="3684593"/>
            <a:ext cx="6656832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3435985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.陡坡修筑梯田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.工业规模扩大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3435985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C.水资源利用不当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.深居内陆、气候干旱</a:t>
            </a:r>
            <a:endParaRPr lang="en-US" altLang="zh-CN" sz="2000" dirty="0"/>
          </a:p>
        </p:txBody>
      </p:sp>
      <p:sp>
        <p:nvSpPr>
          <p:cNvPr id="6" name="QC_7_AN.55_1#23db172de.bracket?pid=24a263fdd&amp;color=0,0,0&amp;vpa=16&amp;vtp=1"/>
          <p:cNvSpPr/>
          <p:nvPr/>
        </p:nvSpPr>
        <p:spPr>
          <a:xfrm>
            <a:off x="922401" y="3227393"/>
            <a:ext cx="355600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56_1#23db172de?vop=1&amp;pid=24a263fdd&amp;color=0,0,0&amp;mp=1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本题考查区域生态环境问题的成因。读图可推知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,河流中上游地区修建水库以及绿洲农业大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量引水灌溉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,导致下游地区河流径流量减少、地下水位下降、土地沙化、草场退化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,因此黑河下游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地区草原退化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、生态恶化的主要人为原因是水资源利用不当,C正确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；陡坡修筑梯田与草原退化关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系较小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,A错误；该区域工业规模较小,农业用水量更大,B错误；深居内陆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、气候干旱不属于人为原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4_1#869dc5a14?vop=1&amp;pid=efe281084&amp;color=0,0,0&amp;vtp=1&amp;bt=1&amp;bbb=1&amp;hb=1"/>
          <p:cNvSpPr/>
          <p:nvPr/>
        </p:nvSpPr>
        <p:spPr>
          <a:xfrm>
            <a:off x="722376" y="972000"/>
            <a:ext cx="10753344" cy="907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本题考查影响水土流失的条件。陡坡开垦会破坏自然植被,耕作导致地表土体松动,③④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正确,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坡地地形不会改变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,对降水量影响不大,①②错误。故选D。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7_1#8c185e215?pid=24a263fdd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4.为恢复黑河下游地区往日的生态，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下列措施合理的有(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58_1#8c185e215.bracket?pid=24a263fdd&amp;color=0,0,0&amp;vpa=17&amp;vtp=1"/>
          <p:cNvSpPr/>
          <p:nvPr/>
        </p:nvSpPr>
        <p:spPr>
          <a:xfrm>
            <a:off x="6975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7_BD.57_2#8c185e215?pid=24a263fdd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①上游推广节水灌溉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②中游建设河流防渗工程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③流域用水统一管理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④下游修建平原水库</a:t>
            </a:r>
            <a:endParaRPr lang="en-US" altLang="zh-CN" sz="2000" dirty="0"/>
          </a:p>
        </p:txBody>
      </p:sp>
      <p:sp>
        <p:nvSpPr>
          <p:cNvPr id="5" name="QC_7_BD.57_3#8c185e215.choices?pid=24a263fdd&amp;color=0,0,0&amp;vtp=1&amp;bbb=1"/>
          <p:cNvSpPr/>
          <p:nvPr/>
        </p:nvSpPr>
        <p:spPr>
          <a:xfrm>
            <a:off x="722376" y="18881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B.②③④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C.①②④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59_1#8c185e215?vop=1&amp;pid=24a263fdd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本题考查区域生态环境问题的治理措施。该区域气候较干旱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,可在中上游绿洲地区推广节水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农业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,改善灌溉技术,中下游沙地较多,河流下渗量较大,可建设河流防渗工程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,并需要对流域用水统一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管理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,合理分配流域上、中、下游地区的水量,①②③正确；平原地区不利于蓄水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,且下游为沙漠戈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,下渗量和蒸发量较大,④错误。故选A。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59_2#8c185e215?vop=1&amp;pid=24a263fdd&amp;color=0,0,0&amp;mp=1&amp;vtp=1&amp;bt=1&amp;bbb=1"/>
          <p:cNvSpPr/>
          <p:nvPr/>
        </p:nvSpPr>
        <p:spPr>
          <a:xfrm>
            <a:off x="722376" y="972000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知识总结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“由因索果法”分析荒漠化的治理措施</a:t>
            </a:r>
            <a:endParaRPr lang="en-US" altLang="zh-CN" sz="2000" dirty="0"/>
          </a:p>
        </p:txBody>
      </p:sp>
      <p:sp>
        <p:nvSpPr>
          <p:cNvPr id="3" name="QC_7_AS.59_3#8c185e215?vop=1&amp;pid=24a263fdd&amp;color=0,0,0&amp;vtp=1&amp;bbb=1"/>
          <p:cNvSpPr/>
          <p:nvPr/>
        </p:nvSpPr>
        <p:spPr>
          <a:xfrm>
            <a:off x="722376" y="1390084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不同区域的荒漠化的成因有所不同,所采用的治理措施也有所不同,具体图解如下：</a:t>
            </a:r>
            <a:endParaRPr lang="en-US" altLang="zh-CN" sz="2000" dirty="0"/>
          </a:p>
        </p:txBody>
      </p:sp>
      <p:pic>
        <p:nvPicPr>
          <p:cNvPr id="4" name="QC_7_AS.59_4#8c185e215?vop=1&amp;pid=24a263fd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56" y="1932628"/>
            <a:ext cx="5349240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3" grpId="0" animBg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60_1#b15b06435?htil=4&amp;pid=a1b54906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0370" y="1026864"/>
            <a:ext cx="4544568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60_2#b15b06435?htil=4&amp;pid=a1b549068&amp;color=0,0,0&amp;vtp=1&amp;bt=1&amp;bbb=1&amp;hb=1"/>
          <p:cNvSpPr/>
          <p:nvPr/>
        </p:nvSpPr>
        <p:spPr>
          <a:xfrm>
            <a:off x="722376" y="972000"/>
            <a:ext cx="6071616" cy="22147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［河南南阳2024高二期末</a:t>
            </a:r>
            <a:r>
              <a:rPr lang="en-US" altLang="zh-CN" sz="2000" b="0" i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］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果洛藏族自治州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以下简称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果洛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地处青海省东南部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是黄河源头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也是我国重要的水源涵养区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草原区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。20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世纪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80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年代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以来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果洛草地退化严重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下图示意果洛的位置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此完成下面小题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4" name="QC_7_BD.61_1#71cb86a7a?htil=4&amp;pid=b15b06435&amp;color=0,0,0&amp;vtp=1&amp;bbb=1"/>
          <p:cNvSpPr/>
          <p:nvPr/>
        </p:nvSpPr>
        <p:spPr>
          <a:xfrm>
            <a:off x="722376" y="3240855"/>
            <a:ext cx="6071616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果洛草地退化的主要原因是(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7_BD.61_2#71cb86a7a.choices?htil=4&amp;pid=b15b06435&amp;color=0,0,0&amp;vtp=1&amp;bbb=1"/>
          <p:cNvSpPr/>
          <p:nvPr/>
        </p:nvSpPr>
        <p:spPr>
          <a:xfrm>
            <a:off x="722376" y="3703643"/>
            <a:ext cx="6071616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314325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.矿产资源开发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.过度放牧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314325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C.日照时间长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.地形坡度大</a:t>
            </a:r>
            <a:endParaRPr lang="en-US" altLang="zh-CN" sz="2000" dirty="0"/>
          </a:p>
        </p:txBody>
      </p:sp>
      <p:sp>
        <p:nvSpPr>
          <p:cNvPr id="6" name="QC_7_AN.62_1#71cb86a7a.bracket?pid=b15b06435&amp;color=0,0,0&amp;vpa=18&amp;vtp=1"/>
          <p:cNvSpPr/>
          <p:nvPr/>
        </p:nvSpPr>
        <p:spPr>
          <a:xfrm>
            <a:off x="4181539" y="324085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63_1#71cb86a7a?vop=1&amp;pid=b15b06435&amp;color=0,0,0&amp;vtp=1&amp;bt=1&amp;bbb=1&amp;hb=1"/>
          <p:cNvSpPr/>
          <p:nvPr/>
        </p:nvSpPr>
        <p:spPr>
          <a:xfrm>
            <a:off x="722376" y="972000"/>
            <a:ext cx="10753344" cy="907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本题考查区域生态退化的原因。由材料可知,果洛藏族自治州地处青海省东南部,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是黄河源头,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地处青藏高原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,气候寒冷,生态环境脆弱,以畜牧业为主,故草地退化主要原因是过度放牧,B正确。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4_1#27d58c4f1?pid=b15b06435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果洛应对草地退化可采取的措施有(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65_1#27d58c4f1.bracket?pid=b15b06435&amp;color=0,0,0&amp;vpa=19&amp;vtp=1"/>
          <p:cNvSpPr/>
          <p:nvPr/>
        </p:nvSpPr>
        <p:spPr>
          <a:xfrm>
            <a:off x="4943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64_2#27d58c4f1?pid=b15b06435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3065780" algn="l"/>
                <a:tab pos="5864860" algn="l"/>
                <a:tab pos="866394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①设立自然保护区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②禁止矿产开采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③控制放牧规模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植树造林</a:t>
            </a:r>
            <a:endParaRPr lang="en-US" altLang="zh-CN" sz="2000" dirty="0"/>
          </a:p>
        </p:txBody>
      </p:sp>
      <p:sp>
        <p:nvSpPr>
          <p:cNvPr id="5" name="QC_7_BD.64_3#27d58c4f1.choices?pid=b15b06435&amp;color=0,0,0&amp;vtp=1&amp;bbb=1"/>
          <p:cNvSpPr/>
          <p:nvPr/>
        </p:nvSpPr>
        <p:spPr>
          <a:xfrm>
            <a:off x="722376" y="18881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B.②④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C.①③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66_1#27d58c4f1?vop=1&amp;pid=b15b06435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本题考查治理区域生态退化的措施。果洛应对草地退化可采取的措施有设立自然保护区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,减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轻人类活动对草地的破坏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,①正确；此区域是我国重要的水源涵养区、草原区,不是矿产开采区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,②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；由上题可知,草地退化的主要原因是过度放牧,故应控制放牧规模,③正确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；植树造林不能应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对草地退化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,④错误。故选C。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67_1#643a29fd2?htil=5&amp;pid=a1b54906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2326" y="1026864"/>
            <a:ext cx="5038344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67_2#643a29fd2?htil=5&amp;pid=a1b549068&amp;color=0,0,0&amp;vtp=1&amp;bt=1&amp;bbb=1&amp;hb=1"/>
          <p:cNvSpPr/>
          <p:nvPr/>
        </p:nvSpPr>
        <p:spPr>
          <a:xfrm>
            <a:off x="722376" y="972000"/>
            <a:ext cx="5577840" cy="1757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［山东省实验中学2024高二期中</a:t>
            </a:r>
            <a:r>
              <a:rPr lang="en-US" altLang="zh-CN" sz="2000" b="0" i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］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翁牛特旗位于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内蒙古东部科尔沁沙地的西缘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属温带半干旱大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陆性季风气候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下图为翁牛特旗沙漠化土地动态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变化图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sp>
        <p:nvSpPr>
          <p:cNvPr id="4" name="QC_7_BD.68_1#ed81c8a12?htil=5&amp;pid=643a29fd2&amp;color=0,0,0&amp;vtp=1&amp;bbb=1"/>
          <p:cNvSpPr/>
          <p:nvPr/>
        </p:nvSpPr>
        <p:spPr>
          <a:xfrm>
            <a:off x="722376" y="2783655"/>
            <a:ext cx="5577840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图示时期翁牛特旗的(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7_BD.68_2#ed81c8a12.choices?htil=5&amp;pid=643a29fd2&amp;color=0,0,0&amp;vtp=1&amp;bbb=1"/>
          <p:cNvSpPr/>
          <p:nvPr/>
        </p:nvSpPr>
        <p:spPr>
          <a:xfrm>
            <a:off x="722376" y="3246443"/>
            <a:ext cx="5577840" cy="1796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A.各类沙地大幅度减少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.重度沙地增加，轻度沙地减少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.各类沙地大幅度增加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.重度沙地减少，轻度沙地增加</a:t>
            </a:r>
            <a:endParaRPr lang="en-US" altLang="zh-CN" sz="2000" dirty="0"/>
          </a:p>
        </p:txBody>
      </p:sp>
      <p:sp>
        <p:nvSpPr>
          <p:cNvPr id="6" name="QC_7_AN.69_1#ed81c8a12.bracket?pid=643a29fd2&amp;color=0,0,0&amp;vpa=20&amp;vtp=1"/>
          <p:cNvSpPr/>
          <p:nvPr/>
        </p:nvSpPr>
        <p:spPr>
          <a:xfrm>
            <a:off x="3406839" y="278365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70_1#ed81c8a12?vop=1&amp;pid=643a29fd2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本题考查农牧交错带的生态环境问题。由图可知,从2004年到2014年,流动沙地大幅减少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,半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固定沙地小幅减少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,固定沙地小幅增加。流动沙地和半固定沙地面积减少,说明重度沙地减少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,这也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是固定沙地增加的原因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,故选D。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1_1#35eb683cf?pid=643a29fd2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这种变化反映出该地区(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72_1#35eb683cf.bracket?pid=643a29fd2&amp;color=0,0,0&amp;vpa=21&amp;vtp=1"/>
          <p:cNvSpPr/>
          <p:nvPr/>
        </p:nvSpPr>
        <p:spPr>
          <a:xfrm>
            <a:off x="3673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7_BD.71_2#35eb683cf.choices?pid=643a29fd2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887980" algn="l"/>
                <a:tab pos="5737860" algn="l"/>
                <a:tab pos="8346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.植被覆盖率增加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B.草地载畜量加大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C.耕地面积扩大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.过度樵采加剧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73_1#35eb683cf?vop=1&amp;pid=643a29fd2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本题考查生态环境问题的治理措施。根据上题分析可知,该地区重度沙地减少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,沙漠化得到了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遏制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,由此反映出植被覆盖率增加,A正确。草地载畜量加大、耕地面积扩大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、过度樵采加剧均会加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剧沙漠化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,导致生态环境不断恶化,B、C、D错误。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74_1#24ecca069?pid=a1b549068&amp;color=0,0,0&amp;vtp=1&amp;bt=1&amp;bbb=1&amp;hb=1"/>
          <p:cNvSpPr/>
          <p:nvPr/>
        </p:nvSpPr>
        <p:spPr>
          <a:xfrm>
            <a:off x="722376" y="972000"/>
            <a:ext cx="10753344" cy="22050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［广东广州大学附中2025高二月考］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云南省元谋县位于云贵高原北部边缘的干热河谷地区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生态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环境脆弱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水土流失严重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当地推广种植剑麻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热带植物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叶片宽大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根系发达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其纤维可制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作工业品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剑麻皂素可用于制药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残渣用作饲料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肥料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兼具生态效益与经济效益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剑麻种植常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与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隔坡水平沟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将坡地改造成坡沟相间分布的地形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技术配套使用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下图为元谋县区域位置图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据此完成下面小题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#1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74_2#24ecca069?pid=a1b549068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2224" y="972000"/>
            <a:ext cx="8604504" cy="515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5_1#0c3c5e0b6?pid=24ecca069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9.云南省元谋县河谷地区生态环境脆弱，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主要是由于(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76_1#0c3c5e0b6.bracket?pid=24ecca069&amp;color=0,0,0&amp;vpa=22&amp;vtp=1"/>
          <p:cNvSpPr/>
          <p:nvPr/>
        </p:nvSpPr>
        <p:spPr>
          <a:xfrm>
            <a:off x="6708839" y="96926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7_BD.75_2#0c3c5e0b6.choices?pid=24ecca069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A.冰川侵蚀强烈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，地表岩石裸露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.季风气候降水均匀，冲刷表土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.昼夜温差大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，物理风化作用强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.降水少，蒸发强，植被覆盖率低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_1#9bcb2993f?pid=efe281084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黄土高原水土流失严重的自然原因主要有(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6_1#9bcb2993f.bracket?pid=efe281084&amp;color=0,0,0&amp;vpa=2&amp;vtp=1"/>
          <p:cNvSpPr/>
          <p:nvPr/>
        </p:nvSpPr>
        <p:spPr>
          <a:xfrm>
            <a:off x="5705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7_BD.5_2#9bcb2993f?pid=efe281084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①地形坡度大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②植被稀疏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③降水量大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全年风大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⑤土质疏松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⑥冻融作用强</a:t>
            </a:r>
            <a:endParaRPr lang="en-US" altLang="zh-CN" sz="2000" dirty="0"/>
          </a:p>
        </p:txBody>
      </p:sp>
      <p:sp>
        <p:nvSpPr>
          <p:cNvPr id="5" name="QC_7_BD.5_3#9bcb2993f.choices?pid=efe281084&amp;color=0,0,0&amp;vtp=1&amp;bbb=1"/>
          <p:cNvSpPr/>
          <p:nvPr/>
        </p:nvSpPr>
        <p:spPr>
          <a:xfrm>
            <a:off x="722376" y="18881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.①②⑤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B.①④⑥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C.②③⑥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.③④⑤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77_1#0c3c5e0b6?vop=1&amp;pid=24ecca069&amp;color=0,0,0&amp;vtp=1&amp;bt=1&amp;bbb=1"/>
          <p:cNvSpPr/>
          <p:nvPr/>
        </p:nvSpPr>
        <p:spPr>
          <a:xfrm>
            <a:off x="722376" y="972000"/>
            <a:ext cx="10753344" cy="4347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本题考查区域生态脆弱的原因。</a:t>
            </a:r>
            <a:endParaRPr lang="en-US" altLang="zh-CN" sz="2200" dirty="0"/>
          </a:p>
        </p:txBody>
      </p:sp>
      <p:graphicFrame>
        <p:nvGraphicFramePr>
          <p:cNvPr id="59" name="QC_7_AS.77_2#0c3c5e0b6?colgroup=30,9&amp;vop=1&amp;pid=24ecca069&amp;color=0,0,0&amp;vtp=1&amp;bbb=1&amp;hb=1"/>
          <p:cNvGraphicFramePr>
            <a:graphicFrameLocks noGrp="1"/>
          </p:cNvGraphicFramePr>
          <p:nvPr/>
        </p:nvGraphicFramePr>
        <p:xfrm>
          <a:off x="722376" y="1545913"/>
          <a:ext cx="10725912" cy="2101596"/>
        </p:xfrm>
        <a:graphic>
          <a:graphicData uri="http://schemas.openxmlformats.org/drawingml/2006/table">
            <a:tbl>
              <a:tblPr/>
              <a:tblGrid>
                <a:gridCol w="8055864"/>
                <a:gridCol w="2670048"/>
              </a:tblGrid>
              <a:tr h="42633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该地没有冰川侵蚀地貌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A错误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3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季风气候降水季节分配不均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B错误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3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该地位于谷地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昼夜温差不大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C错误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57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云南省元谋县位于干热河谷地区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降水少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蒸发强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导致干旱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植被覆</a:t>
                      </a:r>
                      <a:endParaRPr lang="en-US" altLang="zh-CN" sz="20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盖率低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生态环境脆弱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D正确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8_1#71caae6cb?pid=24ecca069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10.剑麻种植常与“隔坡水平沟”技术配套使用，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主要目的是(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79_1#71caae6cb.bracket?pid=24ecca069&amp;color=0,0,0&amp;vpa=23&amp;vtp=1"/>
          <p:cNvSpPr/>
          <p:nvPr/>
        </p:nvSpPr>
        <p:spPr>
          <a:xfrm>
            <a:off x="7632764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7_BD.78_2#71caae6cb.choices?pid=24ecca069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A.拦截坡面径流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，提高雨水下渗率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.增加生物多样性，减少病虫害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.扩大剑麻种植面积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，提高产量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.减小昼夜温差，改善小气候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80_1#71caae6cb?vop=1&amp;pid=24ecca069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本题考查水土流失的治理措施。“隔坡水平沟”技术有利于拦截坡面径流，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减缓水流速度，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提高雨水下渗率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，减少水土流失，与剑麻种植配合，能更好地发挥保持水土的生态效益，A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正确；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该技术与增加生物多样性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，减少病虫害关系不大，B错误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；使用该技术主要目的不是扩大剑麻种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植面积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，而是保持水土，C错误；该技术对减小昼夜温差、改善小气候作用不明显，D错误。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1_1#a908ea23b?pid=28f559bf3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［山东日照2025高二期中］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近几十年来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全球气候呈现变暖趋势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受气候变化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人类活动和高原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生物等因素的影响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青藏高原地区出现冻融荒漠化现象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下图示意藏西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藏北冻融荒漠化的主要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分布区及其形成过程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pic>
        <p:nvPicPr>
          <p:cNvPr id="3" name="QM_7_BD.81_3#a908ea23b?htil=1&amp;pid=28f559bf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568" y="2406846"/>
            <a:ext cx="4581144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7_BD.81_4#a908ea23b?htil=1&amp;pid=28f559bf3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4224" y="3275526"/>
            <a:ext cx="4846320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2_1#92b481139?pid=a908ea23b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11.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该地冻融荒漠化形成过程正确的排序是(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8_AN.83_1#92b481139.bracket?pid=a908ea23b&amp;color=0,0,0&amp;vpa=24&amp;vtp=1"/>
          <p:cNvSpPr/>
          <p:nvPr/>
        </p:nvSpPr>
        <p:spPr>
          <a:xfrm>
            <a:off x="5600764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8_BD.82_2#92b481139?pid=a908ea23b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711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①地下水位下降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，生草土层干燥化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植被衰退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，土地裸露退化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711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全球气候变暖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，多年冻土层变薄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季节融化层变厚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，埋深增大</a:t>
            </a:r>
            <a:endParaRPr lang="en-US" altLang="zh-CN" sz="2000" dirty="0"/>
          </a:p>
        </p:txBody>
      </p:sp>
      <p:sp>
        <p:nvSpPr>
          <p:cNvPr id="5" name="QC_8_BD.82_3#92b481139.choices?pid=a908ea23b&amp;color=0,0,0&amp;vtp=1&amp;bbb=1"/>
          <p:cNvSpPr/>
          <p:nvPr/>
        </p:nvSpPr>
        <p:spPr>
          <a:xfrm>
            <a:off x="722376" y="232625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.③①②④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B.③④②①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C.③④①②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.③①④②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84_1#92b481139?vop=1&amp;pid=a908ea23b&amp;color=0,0,0&amp;vtp=1&amp;bt=1&amp;bbb=1&amp;hb=1"/>
          <p:cNvSpPr/>
          <p:nvPr/>
        </p:nvSpPr>
        <p:spPr>
          <a:xfrm>
            <a:off x="722376" y="972000"/>
            <a:ext cx="10753344" cy="31676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本题考查冻融荒漠化的形成过程。全球气候变暖，温度升高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，导致多年冻土层融化变薄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③），季节融化层变厚，整体埋深增大，利于水体下渗（④），地下水位下降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，进而导致表层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的生草土层水分减少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，土层干燥化（①），最终造成植被退化（②），土地裸露退化。故选C。</a:t>
            </a:r>
            <a:endParaRPr lang="en-US" altLang="zh-CN" sz="2200" dirty="0"/>
          </a:p>
          <a:p>
            <a:pPr latinLnBrk="1">
              <a:lnSpc>
                <a:spcPts val="3700"/>
              </a:lnSpc>
            </a:pP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84_1#92b481139?vop=1&amp;pid=a908ea23b&amp;color=0,0,0&amp;vtp=1&amp;bt=1&amp;bbb=1&amp;hb=1"/>
          <p:cNvSpPr/>
          <p:nvPr/>
        </p:nvSpPr>
        <p:spPr>
          <a:xfrm>
            <a:off x="722376" y="972000"/>
            <a:ext cx="10753344" cy="31676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易错警示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本题易错选D项，原因在于没有结合图示理解冻融荒漠化形成过程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，误认为冻土层融化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变薄后直接使地下水位下降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，忽视了季节融化层的变化。全球气候变暖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，多年冻土层融化变薄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季节融化层变厚），随着季节融化层深度增加，土壤水分向底部迁移，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从而引起地下水位下降，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土壤逐渐干燥化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，最终导致植被因难以汲取到水分而退化。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7_1#9bcb2993f?vop=1&amp;pid=efe281084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本题考查黄土高原水土流失的自然原因。黄土高原地区地形坡度大,植被稀疏,土质疏松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水集中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,夏季降水强度大,是水土流失的主要自然原因,①②⑤正确,③错误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。风力的大小对水土流失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影响不大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,该地区海拔较低,纬度也较低,冻融作用不明显,④⑥错误。A正确。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5_1#0cf8e22fd?pid=a908ea23b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12.防治藏西—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藏北冻融荒漠化的合理措施是(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8_AN.86_1#0cf8e22fd.bracket?pid=a908ea23b&amp;color=0,0,0&amp;vpa=25&amp;vtp=1"/>
          <p:cNvSpPr/>
          <p:nvPr/>
        </p:nvSpPr>
        <p:spPr>
          <a:xfrm>
            <a:off x="5862701" y="96926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8_BD.85_2#0cf8e22fd.choices?pid=a908ea23b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711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A.控制畜牧业的规模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，大力发展粮食种植业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.鼓励猎杀野生动物，加强动物危害的防治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711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.动员人口大量迁入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，加大已有荒漠化治理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.加强国际合作，减轻温室效应的影响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87_1#0cf8e22fd?vop=1&amp;pid=a908ea23b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本题考查冻融荒漠化的治理措施。结合材料信息可知，大力发展种植业，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容易使草原退化，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引起土地荒漠化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，A错误；鼓励猎杀野生动物会危害生物多样性，B错误；动员人口大量迁入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，会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加重人口对土地的压力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，C错误；加强国际合作，减轻温室效应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，可减轻全球变暖对冻土造成的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影响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，D正确。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87_2#0cf8e22fd?vop=1&amp;pid=a908ea23b&amp;color=0,0,0&amp;mp=1&amp;vtp=1&amp;bt=1&amp;bbb=1"/>
          <p:cNvSpPr/>
          <p:nvPr/>
        </p:nvSpPr>
        <p:spPr>
          <a:xfrm>
            <a:off x="722376" y="972000"/>
            <a:ext cx="10753344" cy="22659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知识拓展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我国不同地区的土地退化现象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1）风蚀荒漠化：分布于干旱、半干旱地区，如我国西北地区沙漠化。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2）水蚀荒漠化：分布于湿润、半湿润地区，如我国东南丘陵红色荒漠化、喀斯特地貌区石漠化。</a:t>
            </a:r>
            <a:endParaRPr lang="en-US" altLang="zh-CN" sz="2000" spc="-5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3）盐渍（碱）化：分布于排水不畅、地下水位高、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不合理灌溉地区，如黄淮海平原。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4）冻融荒漠化：分布于高原和较高纬地区，如青藏高原、东北平原。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0468e90a.fixed?pid=587f44123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4#90468e90a.fixed?pid=587f44123&amp;color=255,255,255&amp;vtp=1&amp;bbb=1"/>
          <p:cNvSpPr/>
          <p:nvPr/>
        </p:nvSpPr>
        <p:spPr>
          <a:xfrm>
            <a:off x="0" y="3493008"/>
            <a:ext cx="12188952" cy="13268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第2课时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其他生态脆弱地区的成因及治理</a:t>
            </a:r>
            <a:endParaRPr lang="en-US" altLang="zh-CN" sz="4400" dirty="0"/>
          </a:p>
        </p:txBody>
      </p:sp>
      <p:pic>
        <p:nvPicPr>
          <p:cNvPr id="4" name="C_4#90468e90a.fixed?pid=587f44123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90468e90a.fixed?pid=587f44123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刷提升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88_1#59daf14a0?pid=90468e90a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69" y="1081728"/>
            <a:ext cx="868680" cy="23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BD.88_1#59daf14a0?pid=90468e90a&amp;color=0,0,0&amp;vtp=1&amp;bt=1&amp;bbb=1&amp;hb=1"/>
          <p:cNvSpPr/>
          <p:nvPr/>
        </p:nvSpPr>
        <p:spPr>
          <a:xfrm>
            <a:off x="722377" y="972000"/>
            <a:ext cx="10749631" cy="22147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            </a:t>
            </a:r>
            <a:r>
              <a:rPr lang="en-US" altLang="zh-CN" sz="2000" b="0" i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</a:t>
            </a: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贵州贵阳一中2025高二检测］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月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28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日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新疆塔克拉玛干沙漠边缘绿色阻沙防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护带在于田县完成最后一段锁边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合龙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于田县创新采用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梯田治沙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模式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根据沙丘地形特点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将沙丘分割成梯田状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并抽取地下水置于沙丘顶部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坡面铺设草方格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平坦处种植红柳等植被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实现工程固沙与植物固沙有效结合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显著提升治沙效率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示意于田县地理位置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示意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梯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田治沙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模式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100" dirty="0"/>
          </a:p>
        </p:txBody>
      </p:sp>
    </p:spTree>
  </p:cSld>
  <p:clrMapOvr>
    <a:masterClrMapping/>
  </p:clrMapOvr>
  <p:transition>
    <p:fad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88_3#59daf14a0?iti=3&amp;htil=1&amp;pid=90468e90a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104" y="972000"/>
            <a:ext cx="5833872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M_5_BD.88_4#59daf14a0?iti=4&amp;htil=1&amp;pid=90468e90a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6016" y="3075120"/>
            <a:ext cx="4279392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5_BD.88_5#59daf14a0?iti=3&amp;htil=1&amp;pid=90468e90a&amp;color=0,0,0&amp;mp=1&amp;vtp=1"/>
          <p:cNvSpPr/>
          <p:nvPr/>
        </p:nvSpPr>
        <p:spPr>
          <a:xfrm>
            <a:off x="3664109" y="5213800"/>
            <a:ext cx="169862" cy="812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5" name="QM_5_BD.88_6#59daf14a0?iti=4&amp;htil=1&amp;pid=90468e90a&amp;color=0,0,0&amp;mp=1&amp;vtp=1"/>
          <p:cNvSpPr/>
          <p:nvPr/>
        </p:nvSpPr>
        <p:spPr>
          <a:xfrm>
            <a:off x="9033637" y="5213800"/>
            <a:ext cx="184150" cy="812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9_1#d77d53239?pid=59daf14a0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于田地区曾经沙漠化严重的主要自然原因是(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90_1#d77d53239.bracket?pid=59daf14a0&amp;color=0,0,0&amp;vpa=26&amp;vtp=1"/>
          <p:cNvSpPr/>
          <p:nvPr/>
        </p:nvSpPr>
        <p:spPr>
          <a:xfrm>
            <a:off x="5959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6_BD.89_2#d77d53239.choices?pid=59daf14a0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A.全年降水少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，大陆性显著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.全球气候变暖，蒸发旺盛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.地处沙漠南缘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，气温偏高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.过度放牧，植被破坏严重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91_1#d77d53239?vop=1&amp;pid=59daf14a0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本题考查荒漠化的成因。于田地区位于温带大陆性气候区，降水稀少，温差大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，物理风化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，导致地表多沙质物质，风沙活跃，A正确；全球气候变暖不是曾经沙漠化严重的主要原因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；地处沙漠南缘，气温偏高不是主要原因，C错误；过度放牧是人为因素，与题干要求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“自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然原因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”不符，D错误。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13241</Words>
  <Application>WPS 演示</Application>
  <PresentationFormat>宽屏</PresentationFormat>
  <Paragraphs>716</Paragraphs>
  <Slides>151</Slides>
  <Notes>110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151</vt:i4>
      </vt:variant>
    </vt:vector>
  </HeadingPairs>
  <TitlesOfParts>
    <vt:vector size="172" baseType="lpstr">
      <vt:lpstr>Arial</vt:lpstr>
      <vt:lpstr>宋体</vt:lpstr>
      <vt:lpstr>Wingdings</vt:lpstr>
      <vt:lpstr>微软雅黑</vt:lpstr>
      <vt:lpstr>微软雅黑</vt:lpstr>
      <vt:lpstr>汉仪舒圆黑简体</vt:lpstr>
      <vt:lpstr>黑体</vt:lpstr>
      <vt:lpstr>汉仪舒圆黑简体</vt:lpstr>
      <vt:lpstr>汉仪舒圆黑简体</vt:lpstr>
      <vt:lpstr>黑体</vt:lpstr>
      <vt:lpstr>宋体</vt:lpstr>
      <vt:lpstr>仿宋</vt:lpstr>
      <vt:lpstr>仿宋</vt:lpstr>
      <vt:lpstr>Times New Roman</vt:lpstr>
      <vt:lpstr>楷体</vt:lpstr>
      <vt:lpstr>Times New Roman</vt:lpstr>
      <vt:lpstr>Calibri</vt:lpstr>
      <vt:lpstr>Arial Unicode MS</vt:lpstr>
      <vt:lpstr>等线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海贝贝</cp:lastModifiedBy>
  <cp:revision>4</cp:revision>
  <dcterms:created xsi:type="dcterms:W3CDTF">2025-08-05T02:57:00Z</dcterms:created>
  <dcterms:modified xsi:type="dcterms:W3CDTF">2025-08-08T03:55:23Z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E93A049860DC498D867398885360C5FA_12</vt:lpwstr>
  </property>
  <property fmtid="{D5CDD505-2E9C-101B-9397-08002B2CF9AE}" pid="3" name="KSOProductBuildVer">
    <vt:lpwstr>2052-12.1.0.21915</vt:lpwstr>
  </property>
</Properties>
</file>