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0"/>
  </p:notesMasterIdLst>
  <p:sldIdLst>
    <p:sldId id="256" r:id="rId2"/>
    <p:sldId id="257" r:id="rId3"/>
    <p:sldId id="331" r:id="rId4"/>
    <p:sldId id="258" r:id="rId5"/>
    <p:sldId id="259" r:id="rId6"/>
    <p:sldId id="332" r:id="rId7"/>
    <p:sldId id="260" r:id="rId8"/>
    <p:sldId id="261" r:id="rId9"/>
    <p:sldId id="333" r:id="rId10"/>
    <p:sldId id="262" r:id="rId11"/>
    <p:sldId id="263" r:id="rId12"/>
    <p:sldId id="264" r:id="rId13"/>
    <p:sldId id="334" r:id="rId14"/>
    <p:sldId id="265" r:id="rId15"/>
    <p:sldId id="266" r:id="rId16"/>
    <p:sldId id="335" r:id="rId17"/>
    <p:sldId id="267" r:id="rId18"/>
    <p:sldId id="268" r:id="rId19"/>
    <p:sldId id="336" r:id="rId20"/>
    <p:sldId id="269" r:id="rId21"/>
    <p:sldId id="270" r:id="rId22"/>
    <p:sldId id="271" r:id="rId23"/>
    <p:sldId id="272" r:id="rId24"/>
    <p:sldId id="337" r:id="rId25"/>
    <p:sldId id="273" r:id="rId26"/>
    <p:sldId id="274" r:id="rId27"/>
    <p:sldId id="338" r:id="rId28"/>
    <p:sldId id="275" r:id="rId29"/>
    <p:sldId id="276" r:id="rId30"/>
    <p:sldId id="277" r:id="rId31"/>
    <p:sldId id="339" r:id="rId32"/>
    <p:sldId id="278" r:id="rId33"/>
    <p:sldId id="280" r:id="rId34"/>
    <p:sldId id="281" r:id="rId35"/>
    <p:sldId id="282" r:id="rId36"/>
    <p:sldId id="340" r:id="rId37"/>
    <p:sldId id="283" r:id="rId38"/>
    <p:sldId id="284" r:id="rId39"/>
    <p:sldId id="285" r:id="rId40"/>
    <p:sldId id="341" r:id="rId41"/>
    <p:sldId id="286" r:id="rId42"/>
    <p:sldId id="287" r:id="rId43"/>
    <p:sldId id="342" r:id="rId44"/>
    <p:sldId id="288" r:id="rId45"/>
    <p:sldId id="289" r:id="rId46"/>
    <p:sldId id="290" r:id="rId47"/>
    <p:sldId id="291" r:id="rId48"/>
    <p:sldId id="343" r:id="rId49"/>
    <p:sldId id="292" r:id="rId50"/>
    <p:sldId id="293" r:id="rId51"/>
    <p:sldId id="344" r:id="rId52"/>
    <p:sldId id="294" r:id="rId53"/>
    <p:sldId id="295" r:id="rId54"/>
    <p:sldId id="345" r:id="rId55"/>
    <p:sldId id="296" r:id="rId56"/>
    <p:sldId id="297" r:id="rId57"/>
    <p:sldId id="298" r:id="rId58"/>
    <p:sldId id="299" r:id="rId59"/>
    <p:sldId id="346" r:id="rId60"/>
    <p:sldId id="300" r:id="rId61"/>
    <p:sldId id="301" r:id="rId62"/>
    <p:sldId id="302" r:id="rId63"/>
    <p:sldId id="347" r:id="rId64"/>
    <p:sldId id="303" r:id="rId65"/>
    <p:sldId id="304" r:id="rId66"/>
    <p:sldId id="348" r:id="rId67"/>
    <p:sldId id="305" r:id="rId68"/>
    <p:sldId id="306" r:id="rId69"/>
    <p:sldId id="349" r:id="rId70"/>
    <p:sldId id="307" r:id="rId71"/>
    <p:sldId id="308" r:id="rId72"/>
    <p:sldId id="350" r:id="rId73"/>
    <p:sldId id="309" r:id="rId74"/>
    <p:sldId id="310" r:id="rId75"/>
    <p:sldId id="351" r:id="rId76"/>
    <p:sldId id="311" r:id="rId77"/>
    <p:sldId id="312" r:id="rId78"/>
    <p:sldId id="352" r:id="rId79"/>
    <p:sldId id="313" r:id="rId80"/>
    <p:sldId id="314" r:id="rId81"/>
    <p:sldId id="315" r:id="rId82"/>
    <p:sldId id="353" r:id="rId83"/>
    <p:sldId id="316" r:id="rId84"/>
    <p:sldId id="317" r:id="rId85"/>
    <p:sldId id="318" r:id="rId86"/>
    <p:sldId id="319" r:id="rId87"/>
    <p:sldId id="320" r:id="rId88"/>
    <p:sldId id="321" r:id="rId89"/>
    <p:sldId id="322" r:id="rId90"/>
    <p:sldId id="354" r:id="rId91"/>
    <p:sldId id="323" r:id="rId92"/>
    <p:sldId id="324" r:id="rId93"/>
    <p:sldId id="325" r:id="rId94"/>
    <p:sldId id="326" r:id="rId95"/>
    <p:sldId id="327" r:id="rId96"/>
    <p:sldId id="328" r:id="rId97"/>
    <p:sldId id="329" r:id="rId98"/>
    <p:sldId id="330" r:id="rId9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4610"/>
  </p:normalViewPr>
  <p:slideViewPr>
    <p:cSldViewPr snapToGrid="0" snapToObjects="1">
      <p:cViewPr varScale="1">
        <p:scale>
          <a:sx n="115" d="100"/>
          <a:sy n="115" d="100"/>
        </p:scale>
        <p:origin x="28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13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7400140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产业转移对区域发展的影响——以亚太地区为例</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7e1fe0e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产业转移的原因</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53e8cd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产业转移及其对区域发展的影响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2#df=7400140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产业转移对区域发展的影响——以亚太地区为例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BD.8_1#8a7c1b161?pid=00b2ac9e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3.该类服装企业“自带原材料”</a:t>
            </a:r>
            <a:r>
              <a:rPr lang="en-US" altLang="zh-CN" sz="2000" b="0" i="0">
                <a:solidFill>
                  <a:srgbClr val="000000"/>
                </a:solidFill>
                <a:latin typeface="微软雅黑" pitchFamily="34" charset="0"/>
                <a:ea typeface="微软雅黑" pitchFamily="34" charset="-122"/>
                <a:cs typeface="微软雅黑" pitchFamily="34" charset="-120"/>
              </a:rPr>
              <a:t>主要是为了(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9_1#8a7c1b161.bracket?pid=00b2ac9e1&amp;color=0,0,0&amp;vpa=3&amp;vtp=1"/>
          <p:cNvSpPr/>
          <p:nvPr/>
        </p:nvSpPr>
        <p:spPr>
          <a:xfrm>
            <a:off x="5705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8_2#8a7c1b161.choices?pid=00b2ac9e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.缩短加工时间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B.保证产品品质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C.降低生产成本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.加强文化交流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0_1#8a7c1b161?vop=1&amp;pid=00b2ac9e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本题考查产业转移的特点。丝绸、刺绣等原材料均来自我国</a:t>
            </a:r>
            <a:r>
              <a:rPr lang="en-US" altLang="zh-CN" sz="2000" b="0" i="0">
                <a:solidFill>
                  <a:srgbClr val="000000"/>
                </a:solidFill>
                <a:latin typeface="微软雅黑" pitchFamily="34" charset="0"/>
                <a:ea typeface="微软雅黑" pitchFamily="34" charset="-122"/>
                <a:cs typeface="微软雅黑" pitchFamily="34" charset="-120"/>
              </a:rPr>
              <a:t>,企业自带原材料可以保障产品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的品质</a:t>
            </a:r>
            <a:r>
              <a:rPr lang="en-US" altLang="zh-CN" sz="2000" b="0" i="0" dirty="0">
                <a:solidFill>
                  <a:srgbClr val="000000"/>
                </a:solidFill>
                <a:latin typeface="微软雅黑" pitchFamily="34" charset="0"/>
                <a:ea typeface="微软雅黑" pitchFamily="34" charset="-122"/>
                <a:cs typeface="微软雅黑" pitchFamily="34" charset="-120"/>
              </a:rPr>
              <a:t>,B正确；自带原材料不能缩短加工时间,A错误；自带原材料会加大运输成本,C错误</a:t>
            </a:r>
            <a:r>
              <a:rPr lang="en-US" altLang="zh-CN" sz="2000" b="0" i="0">
                <a:solidFill>
                  <a:srgbClr val="000000"/>
                </a:solidFill>
                <a:latin typeface="微软雅黑" pitchFamily="34" charset="0"/>
                <a:ea typeface="微软雅黑" pitchFamily="34" charset="-122"/>
                <a:cs typeface="微软雅黑" pitchFamily="34" charset="-120"/>
              </a:rPr>
              <a:t>；加强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文化交流不是企业的主要目的</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QM_5_BD.11_1#c88f3b44b?pid=97e1fe0ee&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1_1#c88f3b44b?pid=97e1fe0ee&amp;color=0,0,0&amp;vtp=1&amp;bt=1&amp;bbb=1&amp;hb=1"/>
          <p:cNvSpPr/>
          <p:nvPr/>
        </p:nvSpPr>
        <p:spPr>
          <a:xfrm>
            <a:off x="722377" y="972000"/>
            <a:ext cx="10749631" cy="17575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江苏扬州中学2025高二月考］</a:t>
            </a:r>
            <a:r>
              <a:rPr lang="en-US" altLang="zh-CN" sz="2000" b="0" i="0">
                <a:solidFill>
                  <a:srgbClr val="000000"/>
                </a:solidFill>
                <a:latin typeface="Times New Roman" pitchFamily="34" charset="0"/>
                <a:ea typeface="KaiTi" pitchFamily="34" charset="-122"/>
                <a:cs typeface="Times New Roman" pitchFamily="34" charset="-120"/>
              </a:rPr>
              <a:t>W</a:t>
            </a:r>
            <a:r>
              <a:rPr lang="en-US" altLang="zh-CN" sz="2000" b="0" i="0">
                <a:solidFill>
                  <a:srgbClr val="000000"/>
                </a:solidFill>
                <a:latin typeface="微软雅黑" pitchFamily="34" charset="0"/>
                <a:ea typeface="楷体" pitchFamily="34" charset="-122"/>
                <a:cs typeface="微软雅黑" pitchFamily="34" charset="-120"/>
              </a:rPr>
              <a:t>公司是全球领先的信息与通信技术基础设施和智能终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端提供商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业务遍及</a:t>
            </a:r>
            <a:r>
              <a:rPr lang="en-US" altLang="zh-CN" sz="2000" b="0" i="0" dirty="0">
                <a:solidFill>
                  <a:srgbClr val="000000"/>
                </a:solidFill>
                <a:latin typeface="Times New Roman" pitchFamily="34" charset="0"/>
                <a:ea typeface="KaiTi" pitchFamily="34" charset="-122"/>
                <a:cs typeface="Times New Roman" pitchFamily="34" charset="-120"/>
              </a:rPr>
              <a:t>170</a:t>
            </a:r>
            <a:r>
              <a:rPr lang="en-US" altLang="zh-CN" sz="2000" b="0" i="0" dirty="0">
                <a:solidFill>
                  <a:srgbClr val="000000"/>
                </a:solidFill>
                <a:latin typeface="微软雅黑" pitchFamily="34" charset="0"/>
                <a:ea typeface="楷体" pitchFamily="34" charset="-122"/>
                <a:cs typeface="微软雅黑" pitchFamily="34" charset="-120"/>
              </a:rPr>
              <a:t>多个国家和地区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以其为代表的中国跨国公司的崛起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已经成为推动世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界经济发展及国际技术进步的重要力量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下图是</a:t>
            </a:r>
            <a:r>
              <a:rPr lang="en-US" altLang="zh-CN" sz="2000" b="0" i="0" dirty="0">
                <a:solidFill>
                  <a:srgbClr val="000000"/>
                </a:solidFill>
                <a:latin typeface="Times New Roman" pitchFamily="34" charset="0"/>
                <a:ea typeface="KaiTi" pitchFamily="34" charset="-122"/>
                <a:cs typeface="Times New Roman" pitchFamily="34" charset="-120"/>
              </a:rPr>
              <a:t>W</a:t>
            </a:r>
            <a:r>
              <a:rPr lang="en-US" altLang="zh-CN" sz="2000" b="0" i="0" dirty="0">
                <a:solidFill>
                  <a:srgbClr val="000000"/>
                </a:solidFill>
                <a:latin typeface="微软雅黑" pitchFamily="34" charset="0"/>
                <a:ea typeface="楷体" pitchFamily="34" charset="-122"/>
                <a:cs typeface="微软雅黑" pitchFamily="34" charset="-120"/>
              </a:rPr>
              <a:t>公司手机业务的全球生产网络图</a:t>
            </a:r>
            <a:r>
              <a:rPr lang="en-US" altLang="zh-CN" sz="2000" b="0" i="0">
                <a:solidFill>
                  <a:srgbClr val="000000"/>
                </a:solidFill>
                <a:latin typeface="Times New Roman" pitchFamily="34" charset="0"/>
                <a:ea typeface="KaiTi" pitchFamily="34" charset="-122"/>
                <a:cs typeface="Times New Roman" pitchFamily="34" charset="-120"/>
              </a:rPr>
              <a:t>。据此完成下</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00" dirty="0"/>
          </a:p>
        </p:txBody>
      </p:sp>
      <p:pic>
        <p:nvPicPr>
          <p:cNvPr id="4" name="QM_5_BD.11_2#c88f3b44b?pid=97e1fe0e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16552" y="2864046"/>
            <a:ext cx="3346704" cy="33832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8180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2_1#5b28127dc?pid=c88f3b44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4.W</a:t>
            </a:r>
            <a:r>
              <a:rPr lang="en-US" altLang="zh-CN" sz="2000" b="0" i="0">
                <a:solidFill>
                  <a:srgbClr val="000000"/>
                </a:solidFill>
                <a:latin typeface="微软雅黑" pitchFamily="34" charset="0"/>
                <a:ea typeface="微软雅黑" pitchFamily="34" charset="-122"/>
                <a:cs typeface="微软雅黑" pitchFamily="34" charset="-120"/>
              </a:rPr>
              <a:t>公司选择泰国布局手机产业的主要原因是(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BD.12_2#5b28127dc.choices?pid=c88f3b44b&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.距离中国近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.市场潜力大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C.基础设施完善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.工资水平低</a:t>
            </a:r>
            <a:endParaRPr lang="en-US" altLang="zh-CN" sz="2000" dirty="0"/>
          </a:p>
        </p:txBody>
      </p:sp>
      <p:sp>
        <p:nvSpPr>
          <p:cNvPr id="4" name="QC_6_AN.13_1#5b28127dc.bracket?pid=c88f3b44b&amp;color=0,0,0&amp;vpa=4&amp;vtp=1"/>
          <p:cNvSpPr/>
          <p:nvPr/>
        </p:nvSpPr>
        <p:spPr>
          <a:xfrm>
            <a:off x="5951601"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5b28127dc?vop=1&amp;pid=c88f3b44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本题考查影响产业转移的因素。由图可知，泰国在</a:t>
            </a:r>
            <a:r>
              <a:rPr lang="en-US" altLang="zh-CN" sz="2000" b="0" i="0">
                <a:solidFill>
                  <a:srgbClr val="000000"/>
                </a:solidFill>
                <a:latin typeface="微软雅黑" pitchFamily="34" charset="0"/>
                <a:ea typeface="微软雅黑" pitchFamily="34" charset="-122"/>
                <a:cs typeface="微软雅黑" pitchFamily="34" charset="-120"/>
              </a:rPr>
              <a:t>W公司手机产业链中主要进行代工组装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环节</a:t>
            </a:r>
            <a:r>
              <a:rPr lang="en-US" altLang="zh-CN" sz="2000" b="0" i="0" dirty="0">
                <a:solidFill>
                  <a:srgbClr val="000000"/>
                </a:solidFill>
                <a:latin typeface="微软雅黑" pitchFamily="34" charset="0"/>
                <a:ea typeface="微软雅黑" pitchFamily="34" charset="-122"/>
                <a:cs typeface="微软雅黑" pitchFamily="34" charset="-120"/>
              </a:rPr>
              <a:t>，处于产业分工中的加工环节，其主要优势是劳动力价格低，即工资水平低，</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D正确</a:t>
            </a:r>
            <a:r>
              <a:rPr lang="en-US" altLang="zh-CN" sz="2000" b="0" i="0">
                <a:solidFill>
                  <a:srgbClr val="000000"/>
                </a:solidFill>
                <a:latin typeface="微软雅黑" pitchFamily="34" charset="0"/>
                <a:ea typeface="微软雅黑" pitchFamily="34" charset="-122"/>
                <a:cs typeface="微软雅黑" pitchFamily="34" charset="-120"/>
              </a:rPr>
              <a:t>；手机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属于电子产品</a:t>
            </a:r>
            <a:r>
              <a:rPr lang="en-US" altLang="zh-CN" sz="2000" b="0" i="0" dirty="0">
                <a:solidFill>
                  <a:srgbClr val="000000"/>
                </a:solidFill>
                <a:latin typeface="微软雅黑" pitchFamily="34" charset="0"/>
                <a:ea typeface="微软雅黑" pitchFamily="34" charset="-122"/>
                <a:cs typeface="微软雅黑" pitchFamily="34" charset="-120"/>
              </a:rPr>
              <a:t>，运输成本占总成本的比重低，与中国距离近不是其主要优势，A错误</a:t>
            </a:r>
            <a:r>
              <a:rPr lang="en-US" altLang="zh-CN" sz="2000" b="0" i="0">
                <a:solidFill>
                  <a:srgbClr val="000000"/>
                </a:solidFill>
                <a:latin typeface="微软雅黑" pitchFamily="34" charset="0"/>
                <a:ea typeface="微软雅黑" pitchFamily="34" charset="-122"/>
                <a:cs typeface="微软雅黑" pitchFamily="34" charset="-120"/>
              </a:rPr>
              <a:t>；泰国为发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展中国家</a:t>
            </a:r>
            <a:r>
              <a:rPr lang="en-US" altLang="zh-CN" sz="2000" b="0" i="0" dirty="0">
                <a:solidFill>
                  <a:srgbClr val="000000"/>
                </a:solidFill>
                <a:latin typeface="微软雅黑" pitchFamily="34" charset="0"/>
                <a:ea typeface="微软雅黑" pitchFamily="34" charset="-122"/>
                <a:cs typeface="微软雅黑" pitchFamily="34" charset="-120"/>
              </a:rPr>
              <a:t>，经济发展水平低，基础设施和市场条件均无明显优势，不是</a:t>
            </a:r>
            <a:r>
              <a:rPr lang="en-US" altLang="zh-CN" sz="2000" b="0" i="0">
                <a:solidFill>
                  <a:srgbClr val="000000"/>
                </a:solidFill>
                <a:latin typeface="微软雅黑" pitchFamily="34" charset="0"/>
                <a:ea typeface="微软雅黑" pitchFamily="34" charset="-122"/>
                <a:cs typeface="微软雅黑" pitchFamily="34" charset="-120"/>
              </a:rPr>
              <a:t>W公司手机业务的主要市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场</a:t>
            </a:r>
            <a:r>
              <a:rPr lang="en-US" altLang="zh-CN" sz="2000" b="0" i="0" dirty="0">
                <a:solidFill>
                  <a:srgbClr val="000000"/>
                </a:solidFill>
                <a:latin typeface="微软雅黑" pitchFamily="34" charset="0"/>
                <a:ea typeface="微软雅黑" pitchFamily="34" charset="-122"/>
                <a:cs typeface="微软雅黑"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1032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BD.15_1#297f5238a?pid=c88f3b44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5.W</a:t>
            </a:r>
            <a:r>
              <a:rPr lang="en-US" altLang="zh-CN" sz="2000" b="0" i="0">
                <a:solidFill>
                  <a:srgbClr val="000000"/>
                </a:solidFill>
                <a:latin typeface="微软雅黑" pitchFamily="34" charset="0"/>
                <a:ea typeface="微软雅黑" pitchFamily="34" charset="-122"/>
                <a:cs typeface="微软雅黑" pitchFamily="34" charset="-120"/>
              </a:rPr>
              <a:t>公司在欧洲布局手机生产网络的主要目的是(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_1#297f5238a.bracket?pid=c88f3b44b&amp;color=0,0,0&amp;vpa=5&amp;vtp=1"/>
          <p:cNvSpPr/>
          <p:nvPr/>
        </p:nvSpPr>
        <p:spPr>
          <a:xfrm>
            <a:off x="6218301"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5_2#297f5238a?pid=c88f3b44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483957" algn="l"/>
                <a:tab pos="8092586" algn="l"/>
              </a:tabLst>
            </a:pPr>
            <a:r>
              <a:rPr lang="en-US" altLang="zh-CN" sz="2000" b="0" i="0">
                <a:solidFill>
                  <a:srgbClr val="000000"/>
                </a:solidFill>
                <a:latin typeface="微软雅黑" pitchFamily="34" charset="0"/>
                <a:ea typeface="微软雅黑" pitchFamily="34" charset="-122"/>
                <a:cs typeface="微软雅黑" pitchFamily="34" charset="-120"/>
              </a:rPr>
              <a:t>①能申请更多专利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②提高手机研发水平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③提高市场占有率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加强国际经济合作</a:t>
            </a:r>
            <a:endParaRPr lang="en-US" altLang="zh-CN" sz="2000" dirty="0"/>
          </a:p>
        </p:txBody>
      </p:sp>
      <p:sp>
        <p:nvSpPr>
          <p:cNvPr id="5" name="QC_6_BD.15_3#297f5238a.choices?pid=c88f3b44b&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AS.17_1#297f5238a?vop=1&amp;pid=c88f3b44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本题考查产业转移的目的。欧洲是发达地区，对高端手机需求量大，</a:t>
            </a:r>
            <a:r>
              <a:rPr lang="en-US" altLang="zh-CN" sz="2000" b="0" i="0">
                <a:solidFill>
                  <a:srgbClr val="000000"/>
                </a:solidFill>
                <a:latin typeface="微软雅黑" pitchFamily="34" charset="0"/>
                <a:ea typeface="微软雅黑" pitchFamily="34" charset="-122"/>
                <a:cs typeface="微软雅黑" pitchFamily="34" charset="-120"/>
              </a:rPr>
              <a:t>W公司在欧洲布局手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机生产网络主要是为了开拓欧洲市场</a:t>
            </a:r>
            <a:r>
              <a:rPr lang="en-US" altLang="zh-CN" sz="2000" b="0" i="0" dirty="0">
                <a:solidFill>
                  <a:srgbClr val="000000"/>
                </a:solidFill>
                <a:latin typeface="微软雅黑" pitchFamily="34" charset="0"/>
                <a:ea typeface="微软雅黑" pitchFamily="34" charset="-122"/>
                <a:cs typeface="微软雅黑" pitchFamily="34" charset="-120"/>
              </a:rPr>
              <a:t>，提高市场占有率，③正确；</a:t>
            </a:r>
            <a:r>
              <a:rPr lang="en-US" altLang="zh-CN" sz="2000" b="0" i="0">
                <a:solidFill>
                  <a:srgbClr val="000000"/>
                </a:solidFill>
                <a:latin typeface="微软雅黑" pitchFamily="34" charset="0"/>
                <a:ea typeface="微软雅黑" pitchFamily="34" charset="-122"/>
                <a:cs typeface="微软雅黑" pitchFamily="34" charset="-120"/>
              </a:rPr>
              <a:t>W公司手机产业在欧洲主要布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局的是产品研发环节</a:t>
            </a:r>
            <a:r>
              <a:rPr lang="en-US" altLang="zh-CN" sz="2000" b="0" i="0" dirty="0">
                <a:solidFill>
                  <a:srgbClr val="000000"/>
                </a:solidFill>
                <a:latin typeface="微软雅黑" pitchFamily="34" charset="0"/>
                <a:ea typeface="微软雅黑" pitchFamily="34" charset="-122"/>
                <a:cs typeface="微软雅黑" pitchFamily="34" charset="-120"/>
              </a:rPr>
              <a:t>，目的是利用欧洲的技术，提高手机研发水平，②正确；</a:t>
            </a:r>
            <a:r>
              <a:rPr lang="en-US" altLang="zh-CN" sz="2000" b="0" i="0">
                <a:solidFill>
                  <a:srgbClr val="000000"/>
                </a:solidFill>
                <a:latin typeface="微软雅黑" pitchFamily="34" charset="0"/>
                <a:ea typeface="微软雅黑" pitchFamily="34" charset="-122"/>
                <a:cs typeface="微软雅黑" pitchFamily="34" charset="-120"/>
              </a:rPr>
              <a:t>W公司手机产业无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论在哪个地区布局都能申请专利</a:t>
            </a:r>
            <a:r>
              <a:rPr lang="en-US" altLang="zh-CN" sz="2000" b="0" i="0" dirty="0">
                <a:solidFill>
                  <a:srgbClr val="000000"/>
                </a:solidFill>
                <a:latin typeface="微软雅黑" pitchFamily="34" charset="0"/>
                <a:ea typeface="微软雅黑" pitchFamily="34" charset="-122"/>
                <a:cs typeface="微软雅黑" pitchFamily="34" charset="-120"/>
              </a:rPr>
              <a:t>，关键是有专利产品，①错误；W</a:t>
            </a:r>
            <a:r>
              <a:rPr lang="en-US" altLang="zh-CN" sz="2000" b="0" i="0">
                <a:solidFill>
                  <a:srgbClr val="000000"/>
                </a:solidFill>
                <a:latin typeface="微软雅黑" pitchFamily="34" charset="0"/>
                <a:ea typeface="微软雅黑" pitchFamily="34" charset="-122"/>
                <a:cs typeface="微软雅黑" pitchFamily="34" charset="-120"/>
              </a:rPr>
              <a:t>公司在欧洲布局手机生产网络，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最终追求的是经济效益</a:t>
            </a:r>
            <a:r>
              <a:rPr lang="en-US" altLang="zh-CN" sz="2000" b="0" i="0" dirty="0">
                <a:solidFill>
                  <a:srgbClr val="000000"/>
                </a:solidFill>
                <a:latin typeface="微软雅黑" pitchFamily="34" charset="0"/>
                <a:ea typeface="微软雅黑" pitchFamily="34" charset="-122"/>
                <a:cs typeface="微软雅黑" pitchFamily="34" charset="-120"/>
              </a:rPr>
              <a:t>，而不是加强国际合作</a:t>
            </a:r>
            <a:r>
              <a:rPr lang="en-US" altLang="zh-CN" sz="2000" b="0" i="0">
                <a:solidFill>
                  <a:srgbClr val="000000"/>
                </a:solidFill>
                <a:latin typeface="微软雅黑" pitchFamily="34" charset="0"/>
                <a:ea typeface="微软雅黑" pitchFamily="34" charset="-122"/>
                <a:cs typeface="微软雅黑" pitchFamily="34" charset="-120"/>
              </a:rPr>
              <a:t>，加强国际合作通常是政府主导的工程或项目的目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，④错误。故选B。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462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65e37fb89.fixed?pid=74001403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65e37fb89.fixed?pid=74001403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4700"/>
              </a:lnSpc>
            </a:pPr>
            <a:r>
              <a:rPr lang="en-US" altLang="zh-CN" sz="3800" b="1" i="0" dirty="0">
                <a:solidFill>
                  <a:srgbClr val="FFFFFF"/>
                </a:solidFill>
                <a:latin typeface="Times New Roman" pitchFamily="34" charset="0"/>
                <a:ea typeface="SimHei" pitchFamily="34" charset="-122"/>
                <a:cs typeface="Times New Roman" pitchFamily="34" charset="-120"/>
              </a:rPr>
              <a:t>第二节</a:t>
            </a:r>
            <a:r>
              <a:rPr lang="en-US" altLang="zh-CN" sz="3800" b="1" i="0" dirty="0">
                <a:solidFill>
                  <a:srgbClr val="FFFFFF"/>
                </a:solidFill>
                <a:latin typeface="SimSun" pitchFamily="34" charset="0"/>
                <a:ea typeface="SimSun" pitchFamily="34" charset="-122"/>
                <a:cs typeface="SimSun" pitchFamily="34" charset="-120"/>
              </a:rPr>
              <a:t> </a:t>
            </a:r>
            <a:r>
              <a:rPr lang="en-US" altLang="zh-CN" sz="3800" b="1" i="0" dirty="0">
                <a:solidFill>
                  <a:srgbClr val="FFFFFF"/>
                </a:solidFill>
                <a:latin typeface="Times New Roman" pitchFamily="34" charset="0"/>
                <a:ea typeface="SimHei" pitchFamily="34" charset="-122"/>
                <a:cs typeface="Times New Roman" pitchFamily="34" charset="-120"/>
              </a:rPr>
              <a:t>产业转移对区域发展的影响——以亚太地区为例</a:t>
            </a:r>
            <a:endParaRPr lang="en-US" altLang="zh-CN" sz="3800" dirty="0"/>
          </a:p>
        </p:txBody>
      </p:sp>
      <p:pic>
        <p:nvPicPr>
          <p:cNvPr id="4" name="C_3#65e37fb89.fixed?pid=74001403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65e37fb89.fixed?pid=74001403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BD.18_1#cc375b6c2?pid=c88f3b44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6.W公司手机产业链与北美洲联系弱，</a:t>
            </a:r>
            <a:r>
              <a:rPr lang="en-US" altLang="zh-CN" sz="2000" b="0" i="0">
                <a:solidFill>
                  <a:srgbClr val="000000"/>
                </a:solidFill>
                <a:latin typeface="微软雅黑" pitchFamily="34" charset="0"/>
                <a:ea typeface="微软雅黑" pitchFamily="34" charset="-122"/>
                <a:cs typeface="微软雅黑" pitchFamily="34" charset="-120"/>
              </a:rPr>
              <a:t>最主要原因是北美洲(</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9_1#cc375b6c2.bracket?pid=c88f3b44b&amp;color=0,0,0&amp;vpa=6&amp;vtp=1"/>
          <p:cNvSpPr/>
          <p:nvPr/>
        </p:nvSpPr>
        <p:spPr>
          <a:xfrm>
            <a:off x="7475601"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8_2#cc375b6c2.choices?pid=c88f3b44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.手机产业链完整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B.手机生产成本高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C.各国市场需求小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.国际贸易壁垒高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AS.20_1#cc375b6c2?vop=1&amp;pid=c88f3b44b&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本题考查影响产业转移的因素。</a:t>
            </a:r>
            <a:r>
              <a:rPr lang="en-US" altLang="zh-CN" sz="2000" b="0" i="0">
                <a:solidFill>
                  <a:srgbClr val="000000"/>
                </a:solidFill>
                <a:latin typeface="微软雅黑" pitchFamily="34" charset="0"/>
                <a:ea typeface="微软雅黑" pitchFamily="34" charset="-122"/>
                <a:cs typeface="微软雅黑" pitchFamily="34" charset="-120"/>
              </a:rPr>
              <a:t>W公司手机产业链在北美洲主要布局的是高价值研发零部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件和中等价值专业化零部件</a:t>
            </a:r>
            <a:r>
              <a:rPr lang="en-US" altLang="zh-CN" sz="2000" b="0" i="0" dirty="0">
                <a:solidFill>
                  <a:srgbClr val="000000"/>
                </a:solidFill>
                <a:latin typeface="微软雅黑" pitchFamily="34" charset="0"/>
                <a:ea typeface="微软雅黑" pitchFamily="34" charset="-122"/>
                <a:cs typeface="微软雅黑" pitchFamily="34" charset="-120"/>
              </a:rPr>
              <a:t>，并不是完整的产业链，A错误；北美洲整体经济发展水平高</a:t>
            </a:r>
            <a:r>
              <a:rPr lang="en-US" altLang="zh-CN" sz="2000" b="0" i="0">
                <a:solidFill>
                  <a:srgbClr val="000000"/>
                </a:solidFill>
                <a:latin typeface="微软雅黑" pitchFamily="34" charset="0"/>
                <a:ea typeface="微软雅黑" pitchFamily="34" charset="-122"/>
                <a:cs typeface="微软雅黑" pitchFamily="34" charset="-120"/>
              </a:rPr>
              <a:t>，手机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研发能力强</a:t>
            </a:r>
            <a:r>
              <a:rPr lang="en-US" altLang="zh-CN" sz="2000" b="0" i="0" dirty="0">
                <a:solidFill>
                  <a:srgbClr val="000000"/>
                </a:solidFill>
                <a:latin typeface="微软雅黑" pitchFamily="34" charset="0"/>
                <a:ea typeface="微软雅黑" pitchFamily="34" charset="-122"/>
                <a:cs typeface="微软雅黑" pitchFamily="34" charset="-120"/>
              </a:rPr>
              <a:t>，对高端手机需求量大，手机生产成本高，主要影响工业区位选择</a:t>
            </a:r>
            <a:r>
              <a:rPr lang="en-US" altLang="zh-CN" sz="2000" b="0" i="0">
                <a:solidFill>
                  <a:srgbClr val="000000"/>
                </a:solidFill>
                <a:latin typeface="微软雅黑" pitchFamily="34" charset="0"/>
                <a:ea typeface="微软雅黑" pitchFamily="34" charset="-122"/>
                <a:cs typeface="微软雅黑" pitchFamily="34" charset="-120"/>
              </a:rPr>
              <a:t>，而不会导致产业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链联系弱</a:t>
            </a:r>
            <a:r>
              <a:rPr lang="en-US" altLang="zh-CN" sz="2000" b="0" i="0" dirty="0">
                <a:solidFill>
                  <a:srgbClr val="000000"/>
                </a:solidFill>
                <a:latin typeface="微软雅黑" pitchFamily="34" charset="0"/>
                <a:ea typeface="微软雅黑" pitchFamily="34" charset="-122"/>
                <a:cs typeface="微软雅黑" pitchFamily="34" charset="-120"/>
              </a:rPr>
              <a:t>，B、C错误；最有可能是由于与某些北美洲国家间贸易壁垒较高，使得</a:t>
            </a:r>
            <a:r>
              <a:rPr lang="en-US" altLang="zh-CN" sz="2000" b="0" i="0">
                <a:solidFill>
                  <a:srgbClr val="000000"/>
                </a:solidFill>
                <a:latin typeface="微软雅黑" pitchFamily="34" charset="0"/>
                <a:ea typeface="微软雅黑" pitchFamily="34" charset="-122"/>
                <a:cs typeface="微软雅黑" pitchFamily="34" charset="-120"/>
              </a:rPr>
              <a:t>W公司手机产业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链与北美洲联系弱</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0_2#cc375b6c2?vop=1&amp;pid=c88f3b44b&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贸易壁垒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贸易壁垒指一国政府采取或实施的对国际贸易造成扭曲效果的立法</a:t>
            </a:r>
            <a:r>
              <a:rPr lang="en-US" altLang="zh-CN" sz="2000" b="0" i="0" dirty="0">
                <a:solidFill>
                  <a:srgbClr val="000000"/>
                </a:solidFill>
                <a:latin typeface="微软雅黑" pitchFamily="34" charset="0"/>
                <a:ea typeface="微软雅黑" pitchFamily="34" charset="-122"/>
                <a:cs typeface="微软雅黑" pitchFamily="34" charset="-120"/>
              </a:rPr>
              <a:t>、政策等措施</a:t>
            </a:r>
            <a:r>
              <a:rPr lang="en-US" altLang="zh-CN" sz="2000" b="0" i="0">
                <a:solidFill>
                  <a:srgbClr val="000000"/>
                </a:solidFill>
                <a:latin typeface="微软雅黑" pitchFamily="34" charset="0"/>
                <a:ea typeface="微软雅黑" pitchFamily="34" charset="-122"/>
                <a:cs typeface="微软雅黑" pitchFamily="34" charset="-120"/>
              </a:rPr>
              <a:t>。实践中通常分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为关税壁垒和非关税壁垒两类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5_BD.21_1#3b80ee2a2?pid=153e8cdaa&amp;color=0,0,0&amp;vtp=1&amp;bt=1&amp;bbb=1&amp;hb=1"/>
          <p:cNvSpPr/>
          <p:nvPr/>
        </p:nvSpPr>
        <p:spPr>
          <a:xfrm>
            <a:off x="722376" y="972000"/>
            <a:ext cx="10753344" cy="12906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［山东鄄城一中2024高二月考］</a:t>
            </a:r>
            <a:r>
              <a:rPr lang="en-US" altLang="zh-CN" sz="2000" b="0" i="0" dirty="0">
                <a:solidFill>
                  <a:srgbClr val="000000"/>
                </a:solidFill>
                <a:latin typeface="微软雅黑" pitchFamily="34" charset="0"/>
                <a:ea typeface="楷体" pitchFamily="34" charset="-122"/>
                <a:cs typeface="微软雅黑" pitchFamily="34" charset="-120"/>
              </a:rPr>
              <a:t>纺织服装产业链包括原材料生产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纺纱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织布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印染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设计</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衣制作</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零售等环节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中国纺织服装产业链的一部分逐渐向越南转移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下图示意越南纺</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织服装产业物流链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进出口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现状</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r>
              <a:rPr lang="en-US" altLang="zh-CN" sz="100" b="0" i="0" kern="0" spc="-99900" dirty="0">
                <a:solidFill>
                  <a:srgbClr val="FFFFFF"/>
                </a:solidFill>
                <a:latin typeface="Times New Roman" pitchFamily="34" charset="0"/>
                <a:ea typeface="KaiTi" pitchFamily="34" charset="-122"/>
                <a:cs typeface="Times New Roman" pitchFamily="34" charset="-120"/>
              </a:rPr>
              <a:t>#1</a:t>
            </a:r>
            <a:endParaRPr lang="en-US" altLang="zh-CN" sz="2000" dirty="0"/>
          </a:p>
        </p:txBody>
      </p:sp>
      <p:pic>
        <p:nvPicPr>
          <p:cNvPr id="3" name="QM_5_BD.21_2#3b80ee2a2?pid=153e8cda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47872" y="2390971"/>
            <a:ext cx="5093208" cy="28895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479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6_BD.22_1#ed7bf215e?pid=3b80ee2a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推测中国纺织服装企业在越南主要投资生产(</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ed7bf215e.bracket?pid=3b80ee2a2&amp;color=0,0,0&amp;vpa=7&amp;vtp=1"/>
          <p:cNvSpPr/>
          <p:nvPr/>
        </p:nvSpPr>
        <p:spPr>
          <a:xfrm>
            <a:off x="595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22_2#ed7bf215e.choices?pid=3b80ee2a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.纺织原料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B.纺织设备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C.纺织纱线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.纺织布料</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6_AS.24_1#ed7bf215e?vop=1&amp;pid=3b80ee2a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本题考查读图分析能力。读图可知,越南生产的纺织纱线,主要向中国、日韩</a:t>
            </a:r>
            <a:r>
              <a:rPr lang="en-US" altLang="zh-CN" sz="2000" b="0" i="0">
                <a:solidFill>
                  <a:srgbClr val="000000"/>
                </a:solidFill>
                <a:latin typeface="微软雅黑" pitchFamily="34" charset="0"/>
                <a:ea typeface="微软雅黑" pitchFamily="34" charset="-122"/>
                <a:cs typeface="微软雅黑" pitchFamily="34" charset="-120"/>
              </a:rPr>
              <a:t>、南亚等地区出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口</a:t>
            </a:r>
            <a:r>
              <a:rPr lang="en-US" altLang="zh-CN" sz="2000" b="0" i="0" dirty="0">
                <a:solidFill>
                  <a:srgbClr val="000000"/>
                </a:solidFill>
                <a:latin typeface="微软雅黑" pitchFamily="34" charset="0"/>
                <a:ea typeface="微软雅黑" pitchFamily="34" charset="-122"/>
                <a:cs typeface="微软雅黑" pitchFamily="34" charset="-120"/>
              </a:rPr>
              <a:t>,满足这些地区织布原料的需求,C正确。根据图示,纺织原料、纺织设备</a:t>
            </a:r>
            <a:r>
              <a:rPr lang="en-US" altLang="zh-CN" sz="2000" b="0" i="0">
                <a:solidFill>
                  <a:srgbClr val="000000"/>
                </a:solidFill>
                <a:latin typeface="微软雅黑" pitchFamily="34" charset="0"/>
                <a:ea typeface="微软雅黑" pitchFamily="34" charset="-122"/>
                <a:cs typeface="微软雅黑" pitchFamily="34" charset="-120"/>
              </a:rPr>
              <a:t>、纺织布料均不在越南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生产</a:t>
            </a:r>
            <a:r>
              <a:rPr lang="en-US" altLang="zh-CN" sz="2000" b="0" i="0" dirty="0">
                <a:solidFill>
                  <a:srgbClr val="000000"/>
                </a:solidFill>
                <a:latin typeface="微软雅黑" pitchFamily="34" charset="0"/>
                <a:ea typeface="微软雅黑" pitchFamily="34" charset="-122"/>
                <a:cs typeface="微软雅黑" pitchFamily="34" charset="-120"/>
              </a:rPr>
              <a:t>,而是均依赖进口,A、B、D错误。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7346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6_BD.25_1#003b2ae1c?pid=3b80ee2a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8.中国纺织服装产业转移到越南，</a:t>
            </a:r>
            <a:r>
              <a:rPr lang="en-US" altLang="zh-CN" sz="2000" b="0" i="0">
                <a:solidFill>
                  <a:srgbClr val="000000"/>
                </a:solidFill>
                <a:latin typeface="微软雅黑" pitchFamily="34" charset="0"/>
                <a:ea typeface="微软雅黑" pitchFamily="34" charset="-122"/>
                <a:cs typeface="微软雅黑" pitchFamily="34" charset="-120"/>
              </a:rPr>
              <a:t>对中国而言将会(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6_1#003b2ae1c.bracket?pid=3b80ee2a2&amp;color=0,0,0&amp;vpa=8&amp;vtp=1"/>
          <p:cNvSpPr/>
          <p:nvPr/>
        </p:nvSpPr>
        <p:spPr>
          <a:xfrm>
            <a:off x="645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5_2#003b2ae1c?pid=3b80ee2a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①增加工资成本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②导致产业空心化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增加运输成本</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④提高产品竞争力</a:t>
            </a:r>
            <a:endParaRPr lang="en-US" altLang="zh-CN" sz="2000" dirty="0"/>
          </a:p>
        </p:txBody>
      </p:sp>
      <p:sp>
        <p:nvSpPr>
          <p:cNvPr id="5" name="QC_6_BD.25_3#003b2ae1c.choices?pid=3b80ee2a2&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6_AS.27_1#003b2ae1c?vop=1&amp;pid=3b80ee2a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本题考查产业转移对转出地产业发展的影响。根据所学知识可知</a:t>
            </a:r>
            <a:r>
              <a:rPr lang="en-US" altLang="zh-CN" sz="2000" b="0" i="0">
                <a:solidFill>
                  <a:srgbClr val="000000"/>
                </a:solidFill>
                <a:latin typeface="微软雅黑" pitchFamily="34" charset="0"/>
                <a:ea typeface="微软雅黑" pitchFamily="34" charset="-122"/>
                <a:cs typeface="微软雅黑" pitchFamily="34" charset="-120"/>
              </a:rPr>
              <a:t>,越南劳动力成本较我国更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a:t>
            </a:r>
            <a:r>
              <a:rPr lang="en-US" altLang="zh-CN" sz="2000" b="0" i="0" dirty="0">
                <a:solidFill>
                  <a:srgbClr val="000000"/>
                </a:solidFill>
                <a:latin typeface="微软雅黑" pitchFamily="34" charset="0"/>
                <a:ea typeface="微软雅黑" pitchFamily="34" charset="-122"/>
                <a:cs typeface="微软雅黑" pitchFamily="34" charset="-120"/>
              </a:rPr>
              <a:t>,产业转移到越南将会降低工资成本,①错误。根据材料</a:t>
            </a:r>
            <a:r>
              <a:rPr lang="en-US" altLang="zh-CN" sz="2000" b="0" i="0">
                <a:solidFill>
                  <a:srgbClr val="000000"/>
                </a:solidFill>
                <a:latin typeface="微软雅黑" pitchFamily="34" charset="0"/>
                <a:ea typeface="微软雅黑" pitchFamily="34" charset="-122"/>
                <a:cs typeface="微软雅黑" pitchFamily="34" charset="-120"/>
              </a:rPr>
              <a:t>“中国纺织服装产业链的一部分逐渐向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越南转移</a:t>
            </a:r>
            <a:r>
              <a:rPr lang="en-US" altLang="zh-CN" sz="2000" b="0" i="0" dirty="0">
                <a:solidFill>
                  <a:srgbClr val="000000"/>
                </a:solidFill>
                <a:latin typeface="微软雅黑" pitchFamily="34" charset="0"/>
                <a:ea typeface="微软雅黑" pitchFamily="34" charset="-122"/>
                <a:cs typeface="微软雅黑" pitchFamily="34" charset="-120"/>
              </a:rPr>
              <a:t>”可知,只是部分产业进行转移,不会导致产业空心化,②错误。从中国运输设备到越南</a:t>
            </a:r>
            <a:r>
              <a:rPr lang="en-US" altLang="zh-CN" sz="2000" b="0" i="0">
                <a:solidFill>
                  <a:srgbClr val="000000"/>
                </a:solidFill>
                <a:latin typeface="微软雅黑" pitchFamily="34" charset="0"/>
                <a:ea typeface="微软雅黑" pitchFamily="34" charset="-122"/>
                <a:cs typeface="微软雅黑" pitchFamily="34" charset="-120"/>
              </a:rPr>
              <a:t>,产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出纺织纱线运回中国</a:t>
            </a:r>
            <a:r>
              <a:rPr lang="en-US" altLang="zh-CN" sz="2000" b="0" i="0" dirty="0">
                <a:solidFill>
                  <a:srgbClr val="000000"/>
                </a:solidFill>
                <a:latin typeface="微软雅黑" pitchFamily="34" charset="0"/>
                <a:ea typeface="微软雅黑" pitchFamily="34" charset="-122"/>
                <a:cs typeface="微软雅黑" pitchFamily="34" charset="-120"/>
              </a:rPr>
              <a:t>,增加了运输成本,③正确。产业转移到越南,生产成本降低</a:t>
            </a:r>
            <a:r>
              <a:rPr lang="en-US" altLang="zh-CN" sz="2000" b="0" i="0">
                <a:solidFill>
                  <a:srgbClr val="000000"/>
                </a:solidFill>
                <a:latin typeface="微软雅黑" pitchFamily="34" charset="0"/>
                <a:ea typeface="微软雅黑" pitchFamily="34" charset="-122"/>
                <a:cs typeface="微软雅黑" pitchFamily="34" charset="-120"/>
              </a:rPr>
              <a:t>,产品市场竞争力增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强</a:t>
            </a:r>
            <a:r>
              <a:rPr lang="en-US" altLang="zh-CN" sz="2000" b="0" i="0" dirty="0">
                <a:solidFill>
                  <a:srgbClr val="000000"/>
                </a:solidFill>
                <a:latin typeface="微软雅黑" pitchFamily="34" charset="0"/>
                <a:ea typeface="微软雅黑" pitchFamily="34" charset="-122"/>
                <a:cs typeface="微软雅黑" pitchFamily="34" charset="-120"/>
              </a:rPr>
              <a:t>,④正确。故选D。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12505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C_3#30ccace0d.fixed?pid=74001403e&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30ccace0d.fixed?pid=74001403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4700"/>
              </a:lnSpc>
            </a:pPr>
            <a:r>
              <a:rPr lang="en-US" altLang="zh-CN" sz="3800" b="1" i="0" dirty="0">
                <a:solidFill>
                  <a:srgbClr val="FFFFFF"/>
                </a:solidFill>
                <a:latin typeface="Times New Roman" pitchFamily="34" charset="0"/>
                <a:ea typeface="SimHei" pitchFamily="34" charset="-122"/>
                <a:cs typeface="Times New Roman" pitchFamily="34" charset="-120"/>
              </a:rPr>
              <a:t>第二节</a:t>
            </a:r>
            <a:r>
              <a:rPr lang="en-US" altLang="zh-CN" sz="3800" b="1" i="0" dirty="0">
                <a:solidFill>
                  <a:srgbClr val="FFFFFF"/>
                </a:solidFill>
                <a:latin typeface="SimSun" pitchFamily="34" charset="0"/>
                <a:ea typeface="SimSun" pitchFamily="34" charset="-122"/>
                <a:cs typeface="SimSun" pitchFamily="34" charset="-120"/>
              </a:rPr>
              <a:t> </a:t>
            </a:r>
            <a:r>
              <a:rPr lang="en-US" altLang="zh-CN" sz="3800" b="1" i="0" dirty="0">
                <a:solidFill>
                  <a:srgbClr val="FFFFFF"/>
                </a:solidFill>
                <a:latin typeface="Times New Roman" pitchFamily="34" charset="0"/>
                <a:ea typeface="SimHei" pitchFamily="34" charset="-122"/>
                <a:cs typeface="Times New Roman" pitchFamily="34" charset="-120"/>
              </a:rPr>
              <a:t>产业转移对区域发展的影响——以亚太地区为例</a:t>
            </a:r>
            <a:endParaRPr lang="en-US" altLang="zh-CN" sz="3800" dirty="0"/>
          </a:p>
        </p:txBody>
      </p:sp>
      <p:pic>
        <p:nvPicPr>
          <p:cNvPr id="4" name="C_3#30ccace0d.fixed?pid=74001403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0ccace0d.fixed?pid=74001403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27205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M_4_BD.28_1#f87368fee?pid=30ccace0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［湖南常德桃源一中2024高二期中］</a:t>
            </a:r>
            <a:r>
              <a:rPr lang="en-US" altLang="zh-CN" sz="2000" b="0" i="0" dirty="0">
                <a:solidFill>
                  <a:srgbClr val="000000"/>
                </a:solidFill>
                <a:latin typeface="微软雅黑" pitchFamily="34" charset="0"/>
                <a:ea typeface="楷体" pitchFamily="34" charset="-122"/>
                <a:cs typeface="微软雅黑" pitchFamily="34" charset="-120"/>
              </a:rPr>
              <a:t>吸引人口回流是实现乡村振兴的关键</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武汉市毛嘴镇曾经是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人口净流出区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每年有近</a:t>
            </a:r>
            <a:r>
              <a:rPr lang="en-US" altLang="zh-CN" sz="2000" b="0" i="0" dirty="0">
                <a:solidFill>
                  <a:srgbClr val="000000"/>
                </a:solidFill>
                <a:latin typeface="Times New Roman" pitchFamily="34" charset="0"/>
                <a:ea typeface="KaiTi" pitchFamily="34" charset="-122"/>
                <a:cs typeface="Times New Roman" pitchFamily="34" charset="-120"/>
              </a:rPr>
              <a:t>1.5</a:t>
            </a:r>
            <a:r>
              <a:rPr lang="en-US" altLang="zh-CN" sz="2000" b="0" i="0" dirty="0">
                <a:solidFill>
                  <a:srgbClr val="000000"/>
                </a:solidFill>
                <a:latin typeface="微软雅黑" pitchFamily="34" charset="0"/>
                <a:ea typeface="楷体" pitchFamily="34" charset="-122"/>
                <a:cs typeface="微软雅黑" pitchFamily="34" charset="-120"/>
              </a:rPr>
              <a:t>万人外出从事服装加工行业</a:t>
            </a:r>
            <a:r>
              <a:rPr lang="en-US" altLang="zh-CN" sz="2000" b="0" i="0" dirty="0">
                <a:solidFill>
                  <a:srgbClr val="000000"/>
                </a:solidFill>
                <a:latin typeface="Times New Roman" pitchFamily="34" charset="0"/>
                <a:ea typeface="KaiTi" pitchFamily="34" charset="-122"/>
                <a:cs typeface="Times New Roman" pitchFamily="34" charset="-120"/>
              </a:rPr>
              <a:t>。2011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武汉市中心城区进行产业结构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调整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毛嘴镇抓住承接产业转移机遇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提出吸引本地劳动力和资本回流发展乡村经济的思路</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逐</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渐形成了规模化的服装产业集群</a:t>
            </a:r>
            <a:r>
              <a:rPr lang="en-US" altLang="zh-CN" sz="2000" b="0" i="0" dirty="0">
                <a:solidFill>
                  <a:srgbClr val="000000"/>
                </a:solidFill>
                <a:latin typeface="Times New Roman" pitchFamily="34" charset="0"/>
                <a:ea typeface="KaiTi" pitchFamily="34" charset="-122"/>
                <a:cs typeface="Times New Roman" pitchFamily="34" charset="-120"/>
              </a:rPr>
              <a:t>。据此完成下题。</a:t>
            </a:r>
            <a:endParaRPr lang="en-US" altLang="zh-CN" sz="2000" dirty="0"/>
          </a:p>
        </p:txBody>
      </p:sp>
      <p:sp>
        <p:nvSpPr>
          <p:cNvPr id="3" name="QC_5_BD.29_1#2ede22a44?pid=f87368fee&amp;color=0,0,0&amp;vtp=1&amp;bt=1&amp;bbb=1">
            <a:extLst>
              <a:ext uri="{FF2B5EF4-FFF2-40B4-BE49-F238E27FC236}">
                <a16:creationId xmlns:a16="http://schemas.microsoft.com/office/drawing/2014/main" id="{207CA8C3-BCF6-0968-DF1A-ED13A0EC2DFE}"/>
              </a:ext>
            </a:extLst>
          </p:cNvPr>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本地劳动力和资本回流对毛嘴镇乡村经济振兴的意义包括(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0_1#2ede22a44.bracket?pid=f87368fee&amp;color=0,0,0&amp;vpa=9&amp;vtp=1">
            <a:extLst>
              <a:ext uri="{FF2B5EF4-FFF2-40B4-BE49-F238E27FC236}">
                <a16:creationId xmlns:a16="http://schemas.microsoft.com/office/drawing/2014/main" id="{76C26F4D-FDB0-609A-3CE2-6E92779B3C52}"/>
              </a:ext>
            </a:extLst>
          </p:cNvPr>
          <p:cNvSpPr/>
          <p:nvPr/>
        </p:nvSpPr>
        <p:spPr>
          <a:xfrm>
            <a:off x="7470839" y="27836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9_2#2ede22a44?pid=f87368fee&amp;color=0,0,0&amp;vtp=1&amp;bbb=1">
            <a:extLst>
              <a:ext uri="{FF2B5EF4-FFF2-40B4-BE49-F238E27FC236}">
                <a16:creationId xmlns:a16="http://schemas.microsoft.com/office/drawing/2014/main" id="{B503508C-6C02-B113-AE65-D97163053FEE}"/>
              </a:ext>
            </a:extLst>
          </p:cNvPr>
          <p:cNvSpPr/>
          <p:nvPr/>
        </p:nvSpPr>
        <p:spPr>
          <a:xfrm>
            <a:off x="722376" y="3249745"/>
            <a:ext cx="10753344" cy="843153"/>
          </a:xfrm>
          <a:prstGeom prst="rect">
            <a:avLst/>
          </a:prstGeom>
          <a:noFill/>
          <a:ln/>
        </p:spPr>
        <p:txBody>
          <a:bodyPr wrap="none" lIns="0" tIns="0" rIns="0" bIns="0" rtlCol="0" anchor="t"/>
          <a:lstStyle/>
          <a:p>
            <a:pPr latinLnBrk="1">
              <a:lnSpc>
                <a:spcPts val="36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①促进乡村产业结构转型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②缓解武汉中心城区用地紧张状况</a:t>
            </a:r>
            <a:endParaRPr lang="en-US" altLang="zh-CN" sz="2000" dirty="0"/>
          </a:p>
          <a:p>
            <a:pPr latinLnBrk="1">
              <a:lnSpc>
                <a:spcPts val="3400"/>
              </a:lnSpc>
              <a:tabLst>
                <a:tab pos="4950557" algn="l"/>
              </a:tabLst>
            </a:pPr>
            <a:r>
              <a:rPr lang="en-US" altLang="zh-CN" sz="2000" b="0" i="0">
                <a:solidFill>
                  <a:srgbClr val="000000"/>
                </a:solidFill>
                <a:latin typeface="微软雅黑" pitchFamily="34" charset="0"/>
                <a:ea typeface="微软雅黑" pitchFamily="34" charset="-122"/>
                <a:cs typeface="微软雅黑" pitchFamily="34" charset="-120"/>
              </a:rPr>
              <a:t>③促使其向大城市转变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④完善乡村基础设施</a:t>
            </a:r>
            <a:endParaRPr lang="en-US" altLang="zh-CN" sz="2000" dirty="0"/>
          </a:p>
        </p:txBody>
      </p:sp>
      <p:sp>
        <p:nvSpPr>
          <p:cNvPr id="6" name="QC_5_BD.29_3#2ede22a44.choices?pid=f87368fee&amp;color=0,0,0&amp;vtp=1&amp;bbb=1">
            <a:extLst>
              <a:ext uri="{FF2B5EF4-FFF2-40B4-BE49-F238E27FC236}">
                <a16:creationId xmlns:a16="http://schemas.microsoft.com/office/drawing/2014/main" id="{5E4529FC-ABCE-3626-8A37-A288295C51C1}"/>
              </a:ext>
            </a:extLst>
          </p:cNvPr>
          <p:cNvSpPr/>
          <p:nvPr/>
        </p:nvSpPr>
        <p:spPr>
          <a:xfrm>
            <a:off x="722376" y="415220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1_1#2ede22a44?vop=1&amp;pid=f87368fe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本题考查产业转移的影响。毛嘴镇抓住承接产业转移机遇，</a:t>
            </a:r>
            <a:r>
              <a:rPr lang="en-US" altLang="zh-CN" sz="2000" b="0" i="0">
                <a:solidFill>
                  <a:srgbClr val="000000"/>
                </a:solidFill>
                <a:latin typeface="微软雅黑" pitchFamily="34" charset="0"/>
                <a:ea typeface="微软雅黑" pitchFamily="34" charset="-122"/>
                <a:cs typeface="微软雅黑" pitchFamily="34" charset="-120"/>
              </a:rPr>
              <a:t>形成规模化的服装产业集群，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促进了乡村产业结构的转型</a:t>
            </a:r>
            <a:r>
              <a:rPr lang="en-US" altLang="zh-CN" sz="2000" b="0" i="0" dirty="0">
                <a:solidFill>
                  <a:srgbClr val="000000"/>
                </a:solidFill>
                <a:latin typeface="微软雅黑" pitchFamily="34" charset="0"/>
                <a:ea typeface="微软雅黑" pitchFamily="34" charset="-122"/>
                <a:cs typeface="微软雅黑" pitchFamily="34" charset="-120"/>
              </a:rPr>
              <a:t>，还能够推动当地基础设施的建设，①④正确</a:t>
            </a:r>
            <a:r>
              <a:rPr lang="en-US" altLang="zh-CN" sz="2000" b="0" i="0">
                <a:solidFill>
                  <a:srgbClr val="000000"/>
                </a:solidFill>
                <a:latin typeface="微软雅黑" pitchFamily="34" charset="0"/>
                <a:ea typeface="微软雅黑" pitchFamily="34" charset="-122"/>
                <a:cs typeface="微软雅黑" pitchFamily="34" charset="-120"/>
              </a:rPr>
              <a:t>；缓解武汉中心城区用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地紧张状况不属于对毛嘴镇的影响</a:t>
            </a:r>
            <a:r>
              <a:rPr lang="en-US" altLang="zh-CN" sz="2000" b="0" i="0" dirty="0">
                <a:solidFill>
                  <a:srgbClr val="000000"/>
                </a:solidFill>
                <a:latin typeface="微软雅黑" pitchFamily="34" charset="0"/>
                <a:ea typeface="微软雅黑" pitchFamily="34" charset="-122"/>
                <a:cs typeface="微软雅黑" pitchFamily="34" charset="-120"/>
              </a:rPr>
              <a:t>，②错误；毛嘴镇只是一个乡镇，区位优势不明显</a:t>
            </a:r>
            <a:r>
              <a:rPr lang="en-US" altLang="zh-CN" sz="2000" b="0" i="0">
                <a:solidFill>
                  <a:srgbClr val="000000"/>
                </a:solidFill>
                <a:latin typeface="微软雅黑" pitchFamily="34" charset="0"/>
                <a:ea typeface="微软雅黑" pitchFamily="34" charset="-122"/>
                <a:cs typeface="微软雅黑" pitchFamily="34" charset="-120"/>
              </a:rPr>
              <a:t>，无法向大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城市转变</a:t>
            </a:r>
            <a:r>
              <a:rPr lang="en-US" altLang="zh-CN" sz="2000" b="0" i="0" dirty="0">
                <a:solidFill>
                  <a:srgbClr val="000000"/>
                </a:solidFill>
                <a:latin typeface="微软雅黑" pitchFamily="34" charset="0"/>
                <a:ea typeface="微软雅黑" pitchFamily="34" charset="-122"/>
                <a:cs typeface="微软雅黑" pitchFamily="34" charset="-120"/>
              </a:rPr>
              <a:t>，③错误。综上，A、B、C错误，D正确。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31_2#2ede22a44?vop=1&amp;pid=f87368fee&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产业转移对区域可持续发展的影响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产业转移使企业规模扩大</a:t>
            </a:r>
            <a:r>
              <a:rPr lang="en-US" altLang="zh-CN" sz="2000" b="0" i="0" dirty="0">
                <a:solidFill>
                  <a:srgbClr val="000000"/>
                </a:solidFill>
                <a:latin typeface="微软雅黑" pitchFamily="34" charset="0"/>
                <a:ea typeface="微软雅黑" pitchFamily="34" charset="-122"/>
                <a:cs typeface="微软雅黑" pitchFamily="34" charset="-120"/>
              </a:rPr>
              <a:t>，带来经济效益；产业转移的同时还可能带来污染</a:t>
            </a:r>
            <a:r>
              <a:rPr lang="en-US" altLang="zh-CN" sz="2000" b="0" i="0">
                <a:solidFill>
                  <a:srgbClr val="000000"/>
                </a:solidFill>
                <a:latin typeface="微软雅黑" pitchFamily="34" charset="0"/>
                <a:ea typeface="微软雅黑" pitchFamily="34" charset="-122"/>
                <a:cs typeface="微软雅黑" pitchFamily="34" charset="-120"/>
              </a:rPr>
              <a:t>，所以要注重环境效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、生态效益、经济效益三者相协调，才能实现区域的可持续发展。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4_BD.32_1#a89d4f1a6?pid=30ccace0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［山东青岛2024二模］</a:t>
            </a:r>
            <a:r>
              <a:rPr lang="en-US" altLang="zh-CN" sz="2000" b="0" i="0" dirty="0">
                <a:solidFill>
                  <a:srgbClr val="000000"/>
                </a:solidFill>
                <a:latin typeface="微软雅黑" pitchFamily="34" charset="0"/>
                <a:ea typeface="楷体" pitchFamily="34" charset="-122"/>
                <a:cs typeface="微软雅黑" pitchFamily="34" charset="-120"/>
              </a:rPr>
              <a:t>半导体产业链包括上游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设计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设备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材料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晶圆及存储器制造</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封测等</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和下游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数字终端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等环节</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Times New Roman" pitchFamily="34" charset="0"/>
                <a:ea typeface="KaiTi" pitchFamily="34" charset="-122"/>
                <a:cs typeface="Times New Roman"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年代</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美国半导体产业独领风骚</a:t>
            </a:r>
            <a:r>
              <a:rPr lang="en-US" altLang="zh-CN" sz="2000" b="0" i="0" dirty="0">
                <a:solidFill>
                  <a:srgbClr val="000000"/>
                </a:solidFill>
                <a:latin typeface="Times New Roman" pitchFamily="34" charset="0"/>
                <a:ea typeface="KaiTi" pitchFamily="34" charset="-122"/>
                <a:cs typeface="Times New Roman"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年代起</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半</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导体产业经历了三次区域转移过程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32_2#a89d4f1a6?pid=30ccace0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82112" y="2406846"/>
            <a:ext cx="5815584"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020298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BD.33_1#81ee42324?pid=a89d4f1a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影响美国半导体产业第一次转移选择日本的主要经济因素是(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81ee42324.bracket?pid=a89d4f1a6&amp;color=0,0,0&amp;vpa=10&amp;vtp=1"/>
          <p:cNvSpPr/>
          <p:nvPr/>
        </p:nvSpPr>
        <p:spPr>
          <a:xfrm>
            <a:off x="773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33_2#81ee42324.choices?pid=a89d4f1a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B.产业基础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C.科技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.交通条件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35_1#81ee42324?vop=1&amp;pid=a89d4f1a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本题考查产业转移的原因。20世纪70年代美国的产业基础</a:t>
            </a:r>
            <a:r>
              <a:rPr lang="en-US" altLang="zh-CN" sz="2000" b="0" i="0">
                <a:solidFill>
                  <a:srgbClr val="000000"/>
                </a:solidFill>
                <a:latin typeface="微软雅黑" pitchFamily="34" charset="0"/>
                <a:ea typeface="微软雅黑" pitchFamily="34" charset="-122"/>
                <a:cs typeface="微软雅黑" pitchFamily="34" charset="-120"/>
              </a:rPr>
              <a:t>、科技和交通条件比日本更有优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a:t>
            </a:r>
            <a:r>
              <a:rPr lang="en-US" altLang="zh-CN" sz="2000" b="0" i="0" dirty="0">
                <a:solidFill>
                  <a:srgbClr val="000000"/>
                </a:solidFill>
                <a:latin typeface="微软雅黑" pitchFamily="34" charset="0"/>
                <a:ea typeface="微软雅黑" pitchFamily="34" charset="-122"/>
                <a:cs typeface="微软雅黑" pitchFamily="34" charset="-120"/>
              </a:rPr>
              <a:t>,B、C、D错误；读图可知,20世纪80年代日本存储器全球市场份额达到80</a:t>
            </a:r>
            <a:r>
              <a:rPr lang="en-US" altLang="zh-CN" sz="2000" b="0" i="0">
                <a:solidFill>
                  <a:srgbClr val="000000"/>
                </a:solidFill>
                <a:latin typeface="微软雅黑" pitchFamily="34" charset="0"/>
                <a:ea typeface="微软雅黑" pitchFamily="34" charset="-122"/>
                <a:cs typeface="微软雅黑" pitchFamily="34" charset="-120"/>
              </a:rPr>
              <a:t>%,美国半导体产业转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移到日本主要是开拓日本及亚洲市场</a:t>
            </a: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35_2#81ee42324?vop=1&amp;pid=a89d4f1a6&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产业转移的根本原因</a:t>
            </a:r>
            <a:endParaRPr lang="en-US" altLang="zh-CN" sz="2000" dirty="0"/>
          </a:p>
        </p:txBody>
      </p:sp>
      <p:pic>
        <p:nvPicPr>
          <p:cNvPr id="3" name="QC_5_AS.35_3#81ee42324?vop=1&amp;pid=a89d4f1a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48456" y="1513528"/>
            <a:ext cx="4901184"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00b2ac9e1?pid=97e1fe0e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［山东莱西一中2025开学考］</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我国东部沿海某省一些服装企业将部分生产部门转移到东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南亚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在此过程中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该类服装企业自带技术和丝绸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刺绣等原材料</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携手相关企业共同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走出去</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3" name="QC_6_BD.2_1#1ea5ea54a?pid=00b2ac9e1&amp;color=0,0,0&amp;vtp=1&amp;bbb=1"/>
          <p:cNvSpPr/>
          <p:nvPr/>
        </p:nvSpPr>
        <p:spPr>
          <a:xfrm>
            <a:off x="722376" y="23264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1.一般来说，</a:t>
            </a:r>
            <a:r>
              <a:rPr lang="en-US" altLang="zh-CN" sz="2000" b="0" i="0">
                <a:solidFill>
                  <a:srgbClr val="000000"/>
                </a:solidFill>
                <a:latin typeface="微软雅黑" pitchFamily="34" charset="0"/>
                <a:ea typeface="微软雅黑" pitchFamily="34" charset="-122"/>
                <a:cs typeface="微软雅黑" pitchFamily="34" charset="-120"/>
              </a:rPr>
              <a:t>服装企业的成本中占比最大的是(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1ea5ea54a.bracket?pid=00b2ac9e1&amp;color=0,0,0&amp;vpa=1&amp;vtp=1"/>
          <p:cNvSpPr/>
          <p:nvPr/>
        </p:nvSpPr>
        <p:spPr>
          <a:xfrm>
            <a:off x="5946839" y="23264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6_BD.2_2#1ea5ea54a.choices?pid=00b2ac9e1&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.原料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B.燃料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C.运费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2515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36_1#09003db99?pid=a89d4f1a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半导体产业第二次转移对日本的主要影响是(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7_1#09003db99.bracket?pid=a89d4f1a6&amp;color=0,0,0&amp;vpa=11&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6_2#09003db99.choices?pid=a89d4f1a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97529" algn="l"/>
                <a:tab pos="5356957" algn="l"/>
                <a:tab pos="8029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.产业升级加速</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B.市场份额扩大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C.就业机会减少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.出口竞争力下降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38_1#09003db99?vop=1&amp;pid=a89d4f1a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本题考查产业转移的影响。根据图文材料可知</a:t>
            </a:r>
            <a:r>
              <a:rPr lang="en-US" altLang="zh-CN" sz="2000" b="0" i="0">
                <a:solidFill>
                  <a:srgbClr val="000000"/>
                </a:solidFill>
                <a:latin typeface="微软雅黑" pitchFamily="34" charset="0"/>
                <a:ea typeface="微软雅黑" pitchFamily="34" charset="-122"/>
                <a:cs typeface="微软雅黑" pitchFamily="34" charset="-120"/>
              </a:rPr>
              <a:t>,第二次产业转移是从美国转移到韩国和中国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台湾地区</a:t>
            </a:r>
            <a:r>
              <a:rPr lang="en-US" altLang="zh-CN" sz="2000" b="0" i="0" dirty="0">
                <a:solidFill>
                  <a:srgbClr val="000000"/>
                </a:solidFill>
                <a:latin typeface="微软雅黑" pitchFamily="34" charset="0"/>
                <a:ea typeface="微软雅黑" pitchFamily="34" charset="-122"/>
                <a:cs typeface="微软雅黑" pitchFamily="34" charset="-120"/>
              </a:rPr>
              <a:t>,转移后韩国存储器赶超日本,说明日本出口竞争力下降,市场份额减少,D正确,B错误</a:t>
            </a:r>
            <a:r>
              <a:rPr lang="en-US" altLang="zh-CN" sz="2000" b="0" i="0">
                <a:solidFill>
                  <a:srgbClr val="000000"/>
                </a:solidFill>
                <a:latin typeface="微软雅黑" pitchFamily="34" charset="0"/>
                <a:ea typeface="微软雅黑" pitchFamily="34" charset="-122"/>
                <a:cs typeface="微软雅黑" pitchFamily="34" charset="-120"/>
              </a:rPr>
              <a:t>；半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导体产业转移可为产业升级腾出发展空间</a:t>
            </a:r>
            <a:r>
              <a:rPr lang="en-US" altLang="zh-CN" sz="2000" b="0" i="0" dirty="0">
                <a:solidFill>
                  <a:srgbClr val="000000"/>
                </a:solidFill>
                <a:latin typeface="微软雅黑" pitchFamily="34" charset="0"/>
                <a:ea typeface="微软雅黑" pitchFamily="34" charset="-122"/>
                <a:cs typeface="微软雅黑" pitchFamily="34" charset="-120"/>
              </a:rPr>
              <a:t>,但不会加速产业升级,A错误；</a:t>
            </a:r>
            <a:r>
              <a:rPr lang="en-US" altLang="zh-CN" sz="2000" b="0" i="0">
                <a:solidFill>
                  <a:srgbClr val="000000"/>
                </a:solidFill>
                <a:latin typeface="微软雅黑" pitchFamily="34" charset="0"/>
                <a:ea typeface="微软雅黑" pitchFamily="34" charset="-122"/>
                <a:cs typeface="微软雅黑" pitchFamily="34" charset="-120"/>
              </a:rPr>
              <a:t>转移后日本产业结构调整,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新产业会提供就业机会</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1944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39_1#9cdc38884?pid=a89d4f1a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中国吸引半导体产业第三次转移的主要原因是(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9cdc38884.bracket?pid=a89d4f1a6&amp;color=0,0,0&amp;vpa=12&amp;vtp=1"/>
          <p:cNvSpPr/>
          <p:nvPr/>
        </p:nvSpPr>
        <p:spPr>
          <a:xfrm>
            <a:off x="6213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9_2#9cdc38884.choices?pid=a89d4f1a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.物联网发达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B.基础设施完善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C.生产成本低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.原材料品质高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AS.41_1#9cdc38884?vop=1&amp;pid=a89d4f1a6&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本题考查产业转移的影响因素。读图可知,第三次产业转移为从韩国</a:t>
            </a:r>
            <a:r>
              <a:rPr lang="en-US" altLang="zh-CN" sz="2000" b="0" i="0">
                <a:solidFill>
                  <a:srgbClr val="000000"/>
                </a:solidFill>
                <a:latin typeface="微软雅黑" pitchFamily="34" charset="0"/>
                <a:ea typeface="微软雅黑" pitchFamily="34" charset="-122"/>
                <a:cs typeface="微软雅黑" pitchFamily="34" charset="-120"/>
              </a:rPr>
              <a:t>、中国台湾等地转向中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国大陆</a:t>
            </a:r>
            <a:r>
              <a:rPr lang="en-US" altLang="zh-CN" sz="2000" b="0" i="0" dirty="0">
                <a:solidFill>
                  <a:srgbClr val="000000"/>
                </a:solidFill>
                <a:latin typeface="微软雅黑" pitchFamily="34" charset="0"/>
                <a:ea typeface="微软雅黑" pitchFamily="34" charset="-122"/>
                <a:cs typeface="微软雅黑" pitchFamily="34" charset="-120"/>
              </a:rPr>
              <a:t>,主要是因为中国大陆的地价、劳动力等成本较低,C正确；与韩国和中国台湾地区相比</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国大陆地区的物联网</a:t>
            </a:r>
            <a:r>
              <a:rPr lang="en-US" altLang="zh-CN" sz="2000" b="0" i="0" dirty="0">
                <a:solidFill>
                  <a:srgbClr val="000000"/>
                </a:solidFill>
                <a:latin typeface="微软雅黑" pitchFamily="34" charset="0"/>
                <a:ea typeface="微软雅黑" pitchFamily="34" charset="-122"/>
                <a:cs typeface="微软雅黑" pitchFamily="34" charset="-120"/>
              </a:rPr>
              <a:t>、基础设施和原材料品质并没有优势,A、B、D错误。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P_5_BD#64a421c4a?pid=59fd78f00&amp;color=0,0,0&amp;vtp=1&amp;bt=1&amp;bbb=1"/>
          <p:cNvSpPr/>
          <p:nvPr/>
        </p:nvSpPr>
        <p:spPr>
          <a:xfrm>
            <a:off x="722376" y="972000"/>
            <a:ext cx="10753344" cy="17829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素材背景：国际产业转移新模式</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：产业转移及其对区域发展的</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影响</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难度系数</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0.6</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创新系数：</a:t>
            </a:r>
            <a:r>
              <a:rPr lang="en-US" altLang="zh-CN" sz="2000" b="0" i="0" dirty="0">
                <a:solidFill>
                  <a:srgbClr val="000000"/>
                </a:solidFill>
                <a:latin typeface="微软雅黑" pitchFamily="34" charset="0"/>
                <a:ea typeface="微软雅黑" pitchFamily="34" charset="-122"/>
                <a:cs typeface="微软雅黑" pitchFamily="34" charset="-120"/>
              </a:rPr>
              <a:t>0.7</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pic>
        <p:nvPicPr>
          <p:cNvPr id="2" name="QM_5_BD.42_1#9caf6a39b?pid=59fd78f00&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42_1#9caf6a39b?pid=59fd78f00&amp;color=0,0,0&amp;vtp=1&amp;bt=1&amp;bbb=1&amp;hb=1"/>
          <p:cNvSpPr/>
          <p:nvPr/>
        </p:nvSpPr>
        <p:spPr>
          <a:xfrm>
            <a:off x="722377" y="972000"/>
            <a:ext cx="10749631" cy="13003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发达国家主导的国际产业转移主要有市场寻求型和资源寻求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型两种模式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共建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国际产业转移有了更广阔的平台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形成了国际产业转移新模</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如下表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graphicFrame>
        <p:nvGraphicFramePr>
          <p:cNvPr id="37" name="QM_5_BD.42_2#9caf6a39b?colgroup=3,7,12,15&amp;pid=59fd78f00&amp;color=0,0,0&amp;vtp=1&amp;bbb=1&amp;hb=1"/>
          <p:cNvGraphicFramePr>
            <a:graphicFrameLocks noGrp="1"/>
          </p:cNvGraphicFramePr>
          <p:nvPr>
            <p:extLst>
              <p:ext uri="{D42A27DB-BD31-4B8C-83A1-F6EECF244321}">
                <p14:modId xmlns:p14="http://schemas.microsoft.com/office/powerpoint/2010/main" val="1136372807"/>
              </p:ext>
            </p:extLst>
          </p:nvPr>
        </p:nvGraphicFramePr>
        <p:xfrm>
          <a:off x="722376" y="2406846"/>
          <a:ext cx="10716768" cy="2859469"/>
        </p:xfrm>
        <a:graphic>
          <a:graphicData uri="http://schemas.openxmlformats.org/drawingml/2006/table">
            <a:tbl>
              <a:tblPr/>
              <a:tblGrid>
                <a:gridCol w="1060704">
                  <a:extLst>
                    <a:ext uri="{9D8B030D-6E8A-4147-A177-3AD203B41FA5}">
                      <a16:colId xmlns:a16="http://schemas.microsoft.com/office/drawing/2014/main" val="20000"/>
                    </a:ext>
                  </a:extLst>
                </a:gridCol>
                <a:gridCol w="2029968">
                  <a:extLst>
                    <a:ext uri="{9D8B030D-6E8A-4147-A177-3AD203B41FA5}">
                      <a16:colId xmlns:a16="http://schemas.microsoft.com/office/drawing/2014/main" val="20001"/>
                    </a:ext>
                  </a:extLst>
                </a:gridCol>
                <a:gridCol w="3438144">
                  <a:extLst>
                    <a:ext uri="{9D8B030D-6E8A-4147-A177-3AD203B41FA5}">
                      <a16:colId xmlns:a16="http://schemas.microsoft.com/office/drawing/2014/main" val="20002"/>
                    </a:ext>
                  </a:extLst>
                </a:gridCol>
                <a:gridCol w="4187952">
                  <a:extLst>
                    <a:ext uri="{9D8B030D-6E8A-4147-A177-3AD203B41FA5}">
                      <a16:colId xmlns:a16="http://schemas.microsoft.com/office/drawing/2014/main" val="20003"/>
                    </a:ext>
                  </a:extLst>
                </a:gridCol>
              </a:tblGrid>
              <a:tr h="40354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第一阶段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第二阶段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第三阶段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19023">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任务实</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施主体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政府</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政府牵头</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的国企等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私人资本为主的跨国公司</a:t>
                      </a:r>
                      <a:r>
                        <a:rPr lang="en-US" altLang="zh-CN" sz="2000" b="0" i="0" spc="-100">
                          <a:solidFill>
                            <a:srgbClr val="000000"/>
                          </a:solidFill>
                          <a:latin typeface="Times New Roman" pitchFamily="34" charset="0"/>
                          <a:ea typeface="KaiTi" pitchFamily="34" charset="-122"/>
                          <a:cs typeface="Times New Roman" pitchFamily="34" charset="-120"/>
                        </a:rPr>
                        <a:t>、</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民企等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政府规范市场规则</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企业在市场活</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跃合作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36903">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主要任</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基础设施建设</a:t>
                      </a:r>
                      <a:r>
                        <a:rPr lang="en-US" altLang="zh-CN" sz="2000" b="0" i="0" spc="-100">
                          <a:solidFill>
                            <a:srgbClr val="000000"/>
                          </a:solidFill>
                          <a:latin typeface="Times New Roman" pitchFamily="34" charset="0"/>
                          <a:ea typeface="KaiTi" pitchFamily="34" charset="-122"/>
                          <a:cs typeface="Times New Roman" pitchFamily="34" charset="-120"/>
                        </a:rPr>
                        <a:t>，</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人力资本积累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供给侧：带动产业发展</a:t>
                      </a:r>
                      <a:endParaRPr lang="en-US" altLang="zh-CN" sz="1200" dirty="0"/>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需求侧</a:t>
                      </a:r>
                      <a:r>
                        <a:rPr lang="en-US" altLang="zh-CN" sz="2000" b="0" i="0" dirty="0">
                          <a:solidFill>
                            <a:srgbClr val="000000"/>
                          </a:solidFill>
                          <a:latin typeface="Times New Roman" pitchFamily="34" charset="0"/>
                          <a:ea typeface="KaiTi" pitchFamily="34" charset="-122"/>
                          <a:cs typeface="Times New Roman" pitchFamily="34" charset="-120"/>
                        </a:rPr>
                        <a:t>：培育有效需求</a:t>
                      </a:r>
                      <a:endParaRPr lang="en-US" altLang="zh-CN" sz="1200" dirty="0"/>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总体：促进全球合作走深走</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实业方面：中国制造</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中国标准</a:t>
                      </a:r>
                      <a:r>
                        <a:rPr lang="en-US" altLang="zh-CN" sz="2000" b="0" i="0">
                          <a:solidFill>
                            <a:srgbClr val="000000"/>
                          </a:solidFill>
                          <a:latin typeface="Times New Roman" pitchFamily="34" charset="0"/>
                          <a:ea typeface="KaiTi" pitchFamily="34" charset="-122"/>
                          <a:cs typeface="Times New Roman" pitchFamily="34" charset="-120"/>
                        </a:rPr>
                        <a:t>“走</a:t>
                      </a:r>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出去</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200" dirty="0"/>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文化方面：人类命运共同体理念深</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入人心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28076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6_BD.43_1#34e152891?pid=9caf6a39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国际产业转移新模式第一阶段的主要任务是(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4_1#34e152891.bracket?pid=9caf6a39b&amp;color=0,0,0&amp;vpa=13&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3_2#34e152891.choices?pid=9caf6a39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.改善居民生活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B.开发本土资源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C.培训技术人才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.改善投资环境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1ea5ea54a?vop=1&amp;pid=00b2ac9e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本题考查工业特点。服装企业属于劳动力导向型企业,对劳动力的数量要求较多</a:t>
            </a:r>
            <a:r>
              <a:rPr lang="en-US" altLang="zh-CN" sz="2000" b="0" i="0">
                <a:solidFill>
                  <a:srgbClr val="000000"/>
                </a:solidFill>
                <a:latin typeface="微软雅黑" pitchFamily="34" charset="0"/>
                <a:ea typeface="微软雅黑" pitchFamily="34" charset="-122"/>
                <a:cs typeface="微软雅黑" pitchFamily="34" charset="-120"/>
              </a:rPr>
              <a:t>,成本中工资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占比最大</a:t>
            </a:r>
            <a:r>
              <a:rPr lang="en-US" altLang="zh-CN" sz="2000" b="0" i="0" dirty="0">
                <a:solidFill>
                  <a:srgbClr val="000000"/>
                </a:solidFill>
                <a:latin typeface="微软雅黑" pitchFamily="34" charset="0"/>
                <a:ea typeface="微软雅黑" pitchFamily="34" charset="-122"/>
                <a:cs typeface="微软雅黑" pitchFamily="34" charset="-120"/>
              </a:rPr>
              <a:t>,D正确；相比于工资而言,原料、燃料、运费等成本占比相对较小,A、B、C错误。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6_AS.45_1#34e152891?vop=1&amp;pid=9caf6a39b&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本题考查产业转移的原因。根据材料中国际产业转移新模式第一阶段的内容可知</a:t>
            </a:r>
            <a:r>
              <a:rPr lang="en-US" altLang="zh-CN" sz="2000" b="0" i="0">
                <a:solidFill>
                  <a:srgbClr val="000000"/>
                </a:solidFill>
                <a:latin typeface="微软雅黑" pitchFamily="34" charset="0"/>
                <a:ea typeface="微软雅黑" pitchFamily="34" charset="-122"/>
                <a:cs typeface="微软雅黑" pitchFamily="34" charset="-120"/>
              </a:rPr>
              <a:t>,任务实施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的主体包括政府和政府牵头的国企等</a:t>
            </a:r>
            <a:r>
              <a:rPr lang="en-US" altLang="zh-CN" sz="2000" b="0" i="0" dirty="0">
                <a:solidFill>
                  <a:srgbClr val="000000"/>
                </a:solidFill>
                <a:latin typeface="微软雅黑" pitchFamily="34" charset="0"/>
                <a:ea typeface="微软雅黑" pitchFamily="34" charset="-122"/>
                <a:cs typeface="微软雅黑" pitchFamily="34" charset="-120"/>
              </a:rPr>
              <a:t>,主要任务是基础设施建设和人力资本积累</a:t>
            </a:r>
            <a:r>
              <a:rPr lang="en-US" altLang="zh-CN" sz="2000" b="0" i="0">
                <a:solidFill>
                  <a:srgbClr val="000000"/>
                </a:solidFill>
                <a:latin typeface="微软雅黑" pitchFamily="34" charset="0"/>
                <a:ea typeface="微软雅黑" pitchFamily="34" charset="-122"/>
                <a:cs typeface="微软雅黑" pitchFamily="34" charset="-120"/>
              </a:rPr>
              <a:t>,其主要是为了提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高当地基础设施水平</a:t>
            </a:r>
            <a:r>
              <a:rPr lang="en-US" altLang="zh-CN" sz="2000" b="0" i="0" dirty="0">
                <a:solidFill>
                  <a:srgbClr val="000000"/>
                </a:solidFill>
                <a:latin typeface="微软雅黑" pitchFamily="34" charset="0"/>
                <a:ea typeface="微软雅黑" pitchFamily="34" charset="-122"/>
                <a:cs typeface="微软雅黑" pitchFamily="34" charset="-120"/>
              </a:rPr>
              <a:t>,以及准备一部分适合产业发展的劳动力和资本</a:t>
            </a:r>
            <a:r>
              <a:rPr lang="en-US" altLang="zh-CN" sz="2000" b="0" i="0">
                <a:solidFill>
                  <a:srgbClr val="000000"/>
                </a:solidFill>
                <a:latin typeface="微软雅黑" pitchFamily="34" charset="0"/>
                <a:ea typeface="微软雅黑" pitchFamily="34" charset="-122"/>
                <a:cs typeface="微软雅黑" pitchFamily="34" charset="-120"/>
              </a:rPr>
              <a:t>,以便于企业在此落户和开展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a:t>
            </a:r>
            <a:r>
              <a:rPr lang="en-US" altLang="zh-CN" sz="2000" b="0" i="0" dirty="0">
                <a:solidFill>
                  <a:srgbClr val="000000"/>
                </a:solidFill>
                <a:latin typeface="微软雅黑" pitchFamily="34" charset="0"/>
                <a:ea typeface="微软雅黑" pitchFamily="34" charset="-122"/>
                <a:cs typeface="微软雅黑" pitchFamily="34" charset="-120"/>
              </a:rPr>
              <a:t>,由此分析可知,第一阶段的主要任务是改善投资环境,为承接外部产业转移做准备,D正确</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据第一阶段的任务实施主体和主要任务可知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第一阶段对改善居民生活和开发本土资源的作用较小,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、B错误；培训技术人才属于第一阶段任务中人力资本积累的一部分</a:t>
            </a:r>
            <a:r>
              <a:rPr lang="en-US" altLang="zh-CN" sz="2000" b="0" i="0">
                <a:solidFill>
                  <a:srgbClr val="000000"/>
                </a:solidFill>
                <a:latin typeface="微软雅黑" pitchFamily="34" charset="0"/>
                <a:ea typeface="微软雅黑" pitchFamily="34" charset="-122"/>
                <a:cs typeface="微软雅黑" pitchFamily="34" charset="-120"/>
              </a:rPr>
              <a:t>,并不能涵盖整个第一阶段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的任务</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53258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6_BD.46_1#bfbe0bb07?pid=9caf6a39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6.与发达国家主导的国际产业转移相比，</a:t>
            </a:r>
            <a:r>
              <a:rPr lang="en-US" altLang="zh-CN" sz="2000" b="0" i="0">
                <a:solidFill>
                  <a:srgbClr val="000000"/>
                </a:solidFill>
                <a:latin typeface="微软雅黑" pitchFamily="34" charset="0"/>
                <a:ea typeface="微软雅黑" pitchFamily="34" charset="-122"/>
                <a:cs typeface="微软雅黑" pitchFamily="34" charset="-120"/>
              </a:rPr>
              <a:t>国际产业转移新模式的突出特点是(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47_1#bfbe0bb07.bracket?pid=9caf6a39b&amp;color=0,0,0&amp;vpa=14&amp;vtp=1"/>
          <p:cNvSpPr/>
          <p:nvPr/>
        </p:nvSpPr>
        <p:spPr>
          <a:xfrm>
            <a:off x="9248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46_2#bfbe0bb07?pid=9caf6a39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11829" algn="l"/>
                <a:tab pos="5610957" algn="l"/>
                <a:tab pos="8156086" algn="l"/>
              </a:tabLst>
            </a:pPr>
            <a:r>
              <a:rPr lang="en-US" altLang="zh-CN" sz="2000" b="0" i="0">
                <a:solidFill>
                  <a:srgbClr val="000000"/>
                </a:solidFill>
                <a:latin typeface="微软雅黑" pitchFamily="34" charset="0"/>
                <a:ea typeface="微软雅黑" pitchFamily="34" charset="-122"/>
                <a:cs typeface="微软雅黑" pitchFamily="34" charset="-120"/>
              </a:rPr>
              <a:t>①以追求利润为目标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②注重产业结构互补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③深化合作新空间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重视区域协调发展</a:t>
            </a:r>
            <a:endParaRPr lang="en-US" altLang="zh-CN" sz="2000" dirty="0"/>
          </a:p>
        </p:txBody>
      </p:sp>
      <p:sp>
        <p:nvSpPr>
          <p:cNvPr id="5" name="QC_6_BD.46_3#bfbe0bb07.choices?pid=9caf6a39b&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6_AS.48_1#bfbe0bb07?vop=1&amp;pid=9caf6a39b&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本题考查产业转移对区域发展的影响。根据材料可知</a:t>
            </a:r>
            <a:r>
              <a:rPr lang="en-US" altLang="zh-CN" sz="2000" b="0" i="0">
                <a:solidFill>
                  <a:srgbClr val="000000"/>
                </a:solidFill>
                <a:latin typeface="微软雅黑" pitchFamily="34" charset="0"/>
                <a:ea typeface="微软雅黑" pitchFamily="34" charset="-122"/>
                <a:cs typeface="微软雅黑" pitchFamily="34" charset="-120"/>
              </a:rPr>
              <a:t>,新模式具有促进全球合作走深走实的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特点</a:t>
            </a:r>
            <a:r>
              <a:rPr lang="en-US" altLang="zh-CN" sz="2000" b="0" i="0" dirty="0">
                <a:solidFill>
                  <a:srgbClr val="000000"/>
                </a:solidFill>
                <a:latin typeface="微软雅黑" pitchFamily="34" charset="0"/>
                <a:ea typeface="微软雅黑" pitchFamily="34" charset="-122"/>
                <a:cs typeface="微软雅黑" pitchFamily="34" charset="-120"/>
              </a:rPr>
              <a:t>,同时也体现了人类命运共同体理念,故其与发达国家主导的国际产业转移模式不同</a:t>
            </a:r>
            <a:r>
              <a:rPr lang="en-US" altLang="zh-CN" sz="2000" b="0" i="0">
                <a:solidFill>
                  <a:srgbClr val="000000"/>
                </a:solidFill>
                <a:latin typeface="微软雅黑" pitchFamily="34" charset="0"/>
                <a:ea typeface="微软雅黑" pitchFamily="34" charset="-122"/>
                <a:cs typeface="微软雅黑" pitchFamily="34" charset="-120"/>
              </a:rPr>
              <a:t>,国际产业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转移新模式并不是仅以追求利润为目标</a:t>
            </a:r>
            <a:r>
              <a:rPr lang="en-US" altLang="zh-CN" sz="2000" b="0" i="0" dirty="0">
                <a:solidFill>
                  <a:srgbClr val="000000"/>
                </a:solidFill>
                <a:latin typeface="微软雅黑" pitchFamily="34" charset="0"/>
                <a:ea typeface="微软雅黑" pitchFamily="34" charset="-122"/>
                <a:cs typeface="微软雅黑" pitchFamily="34" charset="-120"/>
              </a:rPr>
              <a:t>,①错误；根据三个阶段的内容来看</a:t>
            </a:r>
            <a:r>
              <a:rPr lang="en-US" altLang="zh-CN" sz="2000" b="0" i="0">
                <a:solidFill>
                  <a:srgbClr val="000000"/>
                </a:solidFill>
                <a:latin typeface="微软雅黑" pitchFamily="34" charset="0"/>
                <a:ea typeface="微软雅黑" pitchFamily="34" charset="-122"/>
                <a:cs typeface="微软雅黑" pitchFamily="34" charset="-120"/>
              </a:rPr>
              <a:t>,其没有体现出注重产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业结构的互补</a:t>
            </a:r>
            <a:r>
              <a:rPr lang="en-US" altLang="zh-CN" sz="2000" b="0" i="0" dirty="0">
                <a:solidFill>
                  <a:srgbClr val="000000"/>
                </a:solidFill>
                <a:latin typeface="微软雅黑" pitchFamily="34" charset="0"/>
                <a:ea typeface="微软雅黑" pitchFamily="34" charset="-122"/>
                <a:cs typeface="微软雅黑" pitchFamily="34" charset="-120"/>
              </a:rPr>
              <a:t>,②错误；新模式不仅带动产业发展,同时也培育有效需求</a:t>
            </a:r>
            <a:r>
              <a:rPr lang="en-US" altLang="zh-CN" sz="2000" b="0" i="0">
                <a:solidFill>
                  <a:srgbClr val="000000"/>
                </a:solidFill>
                <a:latin typeface="微软雅黑" pitchFamily="34" charset="0"/>
                <a:ea typeface="微软雅黑" pitchFamily="34" charset="-122"/>
                <a:cs typeface="微软雅黑" pitchFamily="34" charset="-120"/>
              </a:rPr>
              <a:t>,进行经济合作和产业转移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时不仅有企业的参与</a:t>
            </a:r>
            <a:r>
              <a:rPr lang="en-US" altLang="zh-CN" sz="2000" b="0" i="0" dirty="0">
                <a:solidFill>
                  <a:srgbClr val="000000"/>
                </a:solidFill>
                <a:latin typeface="微软雅黑" pitchFamily="34" charset="0"/>
                <a:ea typeface="微软雅黑" pitchFamily="34" charset="-122"/>
                <a:cs typeface="微软雅黑" pitchFamily="34" charset="-120"/>
              </a:rPr>
              <a:t>,也有政府的参与,使合作涵盖了民间和政府,深化了合作新空间,③正确</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材料中体现的人类命运共同体理念可知</a:t>
            </a:r>
            <a:r>
              <a:rPr lang="en-US" altLang="zh-CN" sz="2000" b="0" i="0" dirty="0">
                <a:solidFill>
                  <a:srgbClr val="000000"/>
                </a:solidFill>
                <a:latin typeface="微软雅黑" pitchFamily="34" charset="0"/>
                <a:ea typeface="微软雅黑" pitchFamily="34" charset="-122"/>
                <a:cs typeface="微软雅黑" pitchFamily="34" charset="-120"/>
              </a:rPr>
              <a:t>,国际产业转移新模式重视区域协调发展,④正确。D正确,</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85017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6_BD.49_1#5c2b23f51?pid=9caf6a39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中国标准在国际上领跑地位最显著的是(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0_1#5c2b23f51.bracket?pid=9caf6a39b&amp;color=0,0,0&amp;vpa=15&amp;vtp=1"/>
          <p:cNvSpPr/>
          <p:nvPr/>
        </p:nvSpPr>
        <p:spPr>
          <a:xfrm>
            <a:off x="545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49_2#5c2b23f51.choices?pid=9caf6a39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.航空产业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B.钢铁产业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C.丝绸产业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.服装产业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6_AS.51_1#5c2b23f51?vop=1&amp;pid=9caf6a39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本题考查区域特征。根据所学知识可知,在四种产业的产品中,丝绸产品是我国的特产</a:t>
            </a:r>
            <a:r>
              <a:rPr lang="en-US" altLang="zh-CN" sz="2000" b="0" i="0">
                <a:solidFill>
                  <a:srgbClr val="000000"/>
                </a:solidFill>
                <a:latin typeface="微软雅黑" pitchFamily="34" charset="0"/>
                <a:ea typeface="微软雅黑" pitchFamily="34" charset="-122"/>
                <a:cs typeface="微软雅黑" pitchFamily="34" charset="-120"/>
              </a:rPr>
              <a:t>,由此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可知我国丝绸产业标准在国际上具有领跑地位</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我国钢铁产业和服装产业虽然也较为发达,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但是在国际上领跑地位并不显著</a:t>
            </a:r>
            <a:r>
              <a:rPr lang="en-US" altLang="zh-CN" sz="2000" b="0" i="0" dirty="0">
                <a:solidFill>
                  <a:srgbClr val="000000"/>
                </a:solidFill>
                <a:latin typeface="微软雅黑" pitchFamily="34" charset="0"/>
                <a:ea typeface="微软雅黑" pitchFamily="34" charset="-122"/>
                <a:cs typeface="微软雅黑" pitchFamily="34" charset="-120"/>
              </a:rPr>
              <a:t>,B、D错误；我国的航空产业与美国、欧洲部分国家相比</a:t>
            </a:r>
            <a:r>
              <a:rPr lang="en-US" altLang="zh-CN" sz="2000" b="0" i="0">
                <a:solidFill>
                  <a:srgbClr val="000000"/>
                </a:solidFill>
                <a:latin typeface="微软雅黑" pitchFamily="34" charset="0"/>
                <a:ea typeface="微软雅黑" pitchFamily="34" charset="-122"/>
                <a:cs typeface="微软雅黑" pitchFamily="34" charset="-120"/>
              </a:rPr>
              <a:t>,仍存在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一定差距</a:t>
            </a:r>
            <a:r>
              <a:rPr lang="en-US" altLang="zh-CN" sz="2000" b="0" i="0" dirty="0">
                <a:solidFill>
                  <a:srgbClr val="000000"/>
                </a:solidFill>
                <a:latin typeface="微软雅黑" pitchFamily="34" charset="0"/>
                <a:ea typeface="微软雅黑" pitchFamily="34" charset="-122"/>
                <a:cs typeface="微软雅黑" pitchFamily="34" charset="-120"/>
              </a:rPr>
              <a:t>,A错误。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C_4#975506cfa.fixed?pid=ef1f9362b&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4#975506cfa.fixed?pid=ef1f9362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第二节综合训练</a:t>
            </a:r>
            <a:endParaRPr lang="en-US" altLang="zh-CN" sz="4400" dirty="0"/>
          </a:p>
        </p:txBody>
      </p:sp>
      <p:pic>
        <p:nvPicPr>
          <p:cNvPr id="4" name="C_4#975506cfa.fixed?pid=ef1f9362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975506cfa.fixed?pid=ef1f9362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P_5_BD#e3561badf?pid=975506cfa&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建议用时：35分钟</a:t>
            </a:r>
            <a:endParaRPr lang="en-US" altLang="zh-CN" sz="2000" dirty="0"/>
          </a:p>
        </p:txBody>
      </p:sp>
      <p:sp>
        <p:nvSpPr>
          <p:cNvPr id="3" name="QM_5_BD.52_1#46846766b?pid=975506cfa&amp;color=0,0,0&amp;vtp=1&amp;bbb=1&amp;hb=1"/>
          <p:cNvSpPr/>
          <p:nvPr/>
        </p:nvSpPr>
        <p:spPr>
          <a:xfrm>
            <a:off x="722376" y="143294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［贵州凯里一中2025一模］</a:t>
            </a:r>
            <a:r>
              <a:rPr lang="en-US" altLang="zh-CN" sz="2000" b="0" i="0" dirty="0">
                <a:solidFill>
                  <a:srgbClr val="000000"/>
                </a:solidFill>
                <a:latin typeface="微软雅黑" pitchFamily="34" charset="0"/>
                <a:ea typeface="楷体" pitchFamily="34" charset="-122"/>
                <a:cs typeface="微软雅黑" pitchFamily="34" charset="-120"/>
              </a:rPr>
              <a:t>芯片产业涉及领域众多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产业链长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Times New Roman" pitchFamily="34" charset="0"/>
                <a:ea typeface="KaiTi" pitchFamily="34" charset="-122"/>
                <a:cs typeface="Times New Roman"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年代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美国芯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片产业发展迅速</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Times New Roman" pitchFamily="34" charset="0"/>
                <a:ea typeface="KaiTi" pitchFamily="34" charset="-122"/>
                <a:cs typeface="Times New Roman" pitchFamily="34" charset="-120"/>
              </a:rPr>
              <a:t>80</a:t>
            </a:r>
            <a:r>
              <a:rPr lang="en-US" altLang="zh-CN" sz="2000" b="0" i="0" dirty="0">
                <a:solidFill>
                  <a:srgbClr val="000000"/>
                </a:solidFill>
                <a:latin typeface="微软雅黑" pitchFamily="34" charset="0"/>
                <a:ea typeface="楷体" pitchFamily="34" charset="-122"/>
                <a:cs typeface="微软雅黑" pitchFamily="34" charset="-120"/>
              </a:rPr>
              <a:t>年代以来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部分芯片生产环节向东亚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东南亚转移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但制造设备环节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仍由少数欧美国家主导</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随着芯片技术逐渐成熟以及应用领域日趋广泛</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应用需求逐渐成为拉动</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芯片产业发展的重要因素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这也是我国芯片产业面临的新的机遇与挑战</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4" name="QM_5_BD.52_2#46846766b?pid=975506cf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798064" y="3321050"/>
            <a:ext cx="6592824" cy="23957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537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29579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BD.53_1#a69b87e7b?pid=4684676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1.芯片产业最先向东亚、</a:t>
            </a:r>
            <a:r>
              <a:rPr lang="en-US" altLang="zh-CN" sz="2000" b="0" i="0">
                <a:solidFill>
                  <a:srgbClr val="000000"/>
                </a:solidFill>
                <a:latin typeface="微软雅黑" pitchFamily="34" charset="0"/>
                <a:ea typeface="微软雅黑" pitchFamily="34" charset="-122"/>
                <a:cs typeface="微软雅黑" pitchFamily="34" charset="-120"/>
              </a:rPr>
              <a:t>东南亚转移的生产环节是(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4_1#a69b87e7b.bracket?pid=46846766b&amp;color=0,0,0&amp;vpa=16&amp;vtp=1"/>
          <p:cNvSpPr/>
          <p:nvPr/>
        </p:nvSpPr>
        <p:spPr>
          <a:xfrm>
            <a:off x="646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3_2#a69b87e7b.choices?pid=46846766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.封装测试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B.制造材料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C.制造设备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.芯片应用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55_1#a69b87e7b?vop=1&amp;pid=46846766b&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本题考查产业转移的规律。读图可知，封装测试环节属于中游环节，技术、</a:t>
            </a:r>
            <a:r>
              <a:rPr lang="en-US" altLang="zh-CN" sz="2000" b="0" i="0">
                <a:solidFill>
                  <a:srgbClr val="000000"/>
                </a:solidFill>
                <a:latin typeface="微软雅黑" pitchFamily="34" charset="0"/>
                <a:ea typeface="微软雅黑" pitchFamily="34" charset="-122"/>
                <a:cs typeface="微软雅黑" pitchFamily="34" charset="-120"/>
              </a:rPr>
              <a:t>资金门槛低，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附加值最低</a:t>
            </a:r>
            <a:r>
              <a:rPr lang="en-US" altLang="zh-CN" sz="2000" b="0" i="0" dirty="0">
                <a:solidFill>
                  <a:srgbClr val="000000"/>
                </a:solidFill>
                <a:latin typeface="微软雅黑" pitchFamily="34" charset="0"/>
                <a:ea typeface="微软雅黑" pitchFamily="34" charset="-122"/>
                <a:cs typeface="微软雅黑" pitchFamily="34" charset="-120"/>
              </a:rPr>
              <a:t>，因此最先向东亚、东南亚转移。故选A。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AS.55_2#a69b87e7b?vop=1&amp;pid=46846766b&amp;color=0,0,0&amp;mp=1&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解答本题的关键是明确产业转移的一般规律</a:t>
            </a:r>
            <a:r>
              <a:rPr lang="en-US" altLang="zh-CN" sz="2000" b="0" i="0">
                <a:solidFill>
                  <a:srgbClr val="000000"/>
                </a:solidFill>
                <a:latin typeface="微软雅黑" pitchFamily="34" charset="0"/>
                <a:ea typeface="微软雅黑" pitchFamily="34" charset="-122"/>
                <a:cs typeface="微软雅黑" pitchFamily="34" charset="-120"/>
              </a:rPr>
              <a:t>。产业转移的先后顺序通常是劳动密集型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产业和轻工业</a:t>
            </a:r>
            <a:r>
              <a:rPr lang="en-US" altLang="zh-CN" sz="2000" b="0" i="0" dirty="0">
                <a:solidFill>
                  <a:srgbClr val="000000"/>
                </a:solidFill>
                <a:latin typeface="微软雅黑" pitchFamily="34" charset="0"/>
                <a:ea typeface="微软雅黑" pitchFamily="34" charset="-122"/>
                <a:cs typeface="微软雅黑" pitchFamily="34" charset="-120"/>
              </a:rPr>
              <a:t>→资源密集型产业和资金密集型产业→技术密集型产业</a:t>
            </a:r>
            <a:r>
              <a:rPr lang="en-US" altLang="zh-CN" sz="2000" b="0" i="0">
                <a:solidFill>
                  <a:srgbClr val="000000"/>
                </a:solidFill>
                <a:latin typeface="微软雅黑" pitchFamily="34" charset="0"/>
                <a:ea typeface="微软雅黑" pitchFamily="34" charset="-122"/>
                <a:cs typeface="微软雅黑" pitchFamily="34" charset="-120"/>
              </a:rPr>
              <a:t>。芯片产业的封装测试环节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属于中游环节</a:t>
            </a:r>
            <a:r>
              <a:rPr lang="en-US" altLang="zh-CN" sz="2000" b="0" i="0" dirty="0">
                <a:solidFill>
                  <a:srgbClr val="000000"/>
                </a:solidFill>
                <a:latin typeface="微软雅黑" pitchFamily="34" charset="0"/>
                <a:ea typeface="微软雅黑" pitchFamily="34" charset="-122"/>
                <a:cs typeface="微软雅黑" pitchFamily="34" charset="-120"/>
              </a:rPr>
              <a:t>，技术含量以及资金门槛较低，在产业链中附加值不高</a:t>
            </a:r>
            <a:r>
              <a:rPr lang="en-US" altLang="zh-CN" sz="2000" b="0" i="0">
                <a:solidFill>
                  <a:srgbClr val="000000"/>
                </a:solidFill>
                <a:latin typeface="微软雅黑" pitchFamily="34" charset="0"/>
                <a:ea typeface="微软雅黑" pitchFamily="34" charset="-122"/>
                <a:cs typeface="微软雅黑" pitchFamily="34" charset="-120"/>
              </a:rPr>
              <a:t>，向外转移封装测试环节的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目的是积累资金</a:t>
            </a:r>
            <a:r>
              <a:rPr lang="en-US" altLang="zh-CN" sz="2000" b="0" i="0" dirty="0">
                <a:solidFill>
                  <a:srgbClr val="000000"/>
                </a:solidFill>
                <a:latin typeface="微软雅黑" pitchFamily="34" charset="0"/>
                <a:ea typeface="微软雅黑" pitchFamily="34" charset="-122"/>
                <a:cs typeface="微软雅黑" pitchFamily="34" charset="-120"/>
              </a:rPr>
              <a:t>、提高技术，并最终实现高科技工业和第三产业的发展。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87459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BD.56_1#57bd818d7?pid=46846766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制造设备环节仍由少数欧美国家主导是因为该环节(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7_1#57bd818d7.bracket?pid=46846766b&amp;color=0,0,0&amp;vpa=17&amp;vtp=1"/>
          <p:cNvSpPr/>
          <p:nvPr/>
        </p:nvSpPr>
        <p:spPr>
          <a:xfrm>
            <a:off x="672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6_2#57bd818d7.choices?pid=46846766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.生产成本高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B.技术要求高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C.获取利润高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.生产效率高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C_6_AS.58_1#57bd818d7?vop=1&amp;pid=46846766b&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本题考查产业转移的规律。制造设备环节属于上游环节，获取利润高</a:t>
            </a:r>
            <a:r>
              <a:rPr lang="en-US" altLang="zh-CN" sz="2000" b="0" i="0">
                <a:solidFill>
                  <a:srgbClr val="000000"/>
                </a:solidFill>
                <a:latin typeface="微软雅黑" pitchFamily="34" charset="0"/>
                <a:ea typeface="微软雅黑" pitchFamily="34" charset="-122"/>
                <a:cs typeface="微软雅黑" pitchFamily="34" charset="-120"/>
              </a:rPr>
              <a:t>，应该有很多地区和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国家想要掌握</a:t>
            </a:r>
            <a:r>
              <a:rPr lang="en-US" altLang="zh-CN" sz="2000" b="0" i="0" dirty="0">
                <a:solidFill>
                  <a:srgbClr val="000000"/>
                </a:solidFill>
                <a:latin typeface="微软雅黑" pitchFamily="34" charset="0"/>
                <a:ea typeface="微软雅黑" pitchFamily="34" charset="-122"/>
                <a:cs typeface="微软雅黑" pitchFamily="34" charset="-120"/>
              </a:rPr>
              <a:t>，但目前所需技术仍由少数欧美国家掌握，说明技术才是主要的原因，C错误，</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；生产成本和效率不是最主要的原因，A、D错误。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1459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M_5_BD.59_1#e48072392?pid=975506cf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［云南楚雄2024高二月考改编］</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随着我国经济的不断发展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土地及劳动力成本上升</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少企业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另寻出路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撤出中国市场</a:t>
            </a:r>
            <a:r>
              <a:rPr lang="en-US" altLang="zh-CN" sz="2000" b="0" i="0" dirty="0">
                <a:solidFill>
                  <a:srgbClr val="000000"/>
                </a:solidFill>
                <a:latin typeface="Times New Roman" pitchFamily="34" charset="0"/>
                <a:ea typeface="KaiTi" pitchFamily="34" charset="-122"/>
                <a:cs typeface="Times New Roman" pitchFamily="34" charset="-120"/>
              </a:rPr>
              <a:t>。F</a:t>
            </a:r>
            <a:r>
              <a:rPr lang="en-US" altLang="zh-CN" sz="2000" b="0" i="0" dirty="0">
                <a:solidFill>
                  <a:srgbClr val="000000"/>
                </a:solidFill>
                <a:latin typeface="微软雅黑" pitchFamily="34" charset="0"/>
                <a:ea typeface="楷体" pitchFamily="34" charset="-122"/>
                <a:cs typeface="微软雅黑" pitchFamily="34" charset="-120"/>
              </a:rPr>
              <a:t>公司是专业从事通信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消费电子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汽车零部件组装等产业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的高新科技企业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其将零部件组装厂迁出中国后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先后搬迁至印度和越南等国家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但近年来又想</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重新迁回中国</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60_1#77568f9f6?pid=e48072392&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3.F</a:t>
            </a:r>
            <a:r>
              <a:rPr lang="en-US" altLang="zh-CN" sz="2000" b="0" i="0">
                <a:solidFill>
                  <a:srgbClr val="000000"/>
                </a:solidFill>
                <a:latin typeface="微软雅黑" pitchFamily="34" charset="0"/>
                <a:ea typeface="微软雅黑" pitchFamily="34" charset="-122"/>
                <a:cs typeface="微软雅黑" pitchFamily="34" charset="-120"/>
              </a:rPr>
              <a:t>公司将零部件组装厂搬迁至印度的主要目的是(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61_1#77568f9f6.bracket?pid=e48072392&amp;color=0,0,0&amp;vpa=18&amp;vtp=1"/>
          <p:cNvSpPr/>
          <p:nvPr/>
        </p:nvSpPr>
        <p:spPr>
          <a:xfrm>
            <a:off x="6348476" y="278365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6_BD.60_2#77568f9f6.choices?pid=e48072392&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761029" algn="l"/>
                <a:tab pos="5229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.利用廉价劳动力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B.开拓国际市场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C.利用高新技术人才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.利用广阔的土地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
        <p:nvSpPr>
          <p:cNvPr id="2" name="QC_6_AS.62_1#77568f9f6?vop=1&amp;pid=e4807239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本题考查企业迁移的原因。由材料信息可知,F公司搬迁至印度的是零部件组装厂</a:t>
            </a:r>
            <a:r>
              <a:rPr lang="en-US" altLang="zh-CN" sz="2000" b="0" i="0" spc="-50">
                <a:solidFill>
                  <a:srgbClr val="000000"/>
                </a:solidFill>
                <a:latin typeface="微软雅黑" pitchFamily="34" charset="0"/>
                <a:ea typeface="微软雅黑" pitchFamily="34" charset="-122"/>
                <a:cs typeface="微软雅黑" pitchFamily="34" charset="-120"/>
              </a:rPr>
              <a:t>,并非研发机</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构</a:t>
            </a:r>
            <a:r>
              <a:rPr lang="en-US" altLang="zh-CN" sz="2000" b="0" i="0" spc="-50" dirty="0">
                <a:solidFill>
                  <a:srgbClr val="000000"/>
                </a:solidFill>
                <a:latin typeface="微软雅黑" pitchFamily="34" charset="0"/>
                <a:ea typeface="微软雅黑" pitchFamily="34" charset="-122"/>
                <a:cs typeface="微软雅黑" pitchFamily="34" charset="-120"/>
              </a:rPr>
              <a:t>,组装环节需要大量劳动力,印度人口众多,且工资水平相对较低,可以降低成本,提高利润,因此</a:t>
            </a:r>
            <a:r>
              <a:rPr lang="en-US" altLang="zh-CN" sz="2000" b="0" i="0" spc="-50">
                <a:solidFill>
                  <a:srgbClr val="000000"/>
                </a:solidFill>
                <a:latin typeface="微软雅黑" pitchFamily="34" charset="0"/>
                <a:ea typeface="微软雅黑" pitchFamily="34" charset="-122"/>
                <a:cs typeface="微软雅黑" pitchFamily="34" charset="-120"/>
              </a:rPr>
              <a:t>,利用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廉价劳动力是</a:t>
            </a:r>
            <a:r>
              <a:rPr lang="en-US" altLang="zh-CN" sz="2000" b="0" i="0" spc="-50" dirty="0">
                <a:solidFill>
                  <a:srgbClr val="000000"/>
                </a:solidFill>
                <a:latin typeface="微软雅黑" pitchFamily="34" charset="0"/>
                <a:ea typeface="微软雅黑" pitchFamily="34" charset="-122"/>
                <a:cs typeface="微软雅黑" pitchFamily="34" charset="-120"/>
              </a:rPr>
              <a:t>F公司将零部件组装厂搬迁至印度的主要目的,A正确,C错误</a:t>
            </a:r>
            <a:r>
              <a:rPr lang="en-US" altLang="zh-CN" sz="2000" b="0" i="0" spc="-50">
                <a:solidFill>
                  <a:srgbClr val="000000"/>
                </a:solidFill>
                <a:latin typeface="微软雅黑" pitchFamily="34" charset="0"/>
                <a:ea typeface="微软雅黑" pitchFamily="34" charset="-122"/>
                <a:cs typeface="微软雅黑" pitchFamily="34" charset="-120"/>
              </a:rPr>
              <a:t>；印度经济发展水平较中国</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低</a:t>
            </a:r>
            <a:r>
              <a:rPr lang="en-US" altLang="zh-CN" sz="2000" b="0" i="0" spc="-50" dirty="0">
                <a:solidFill>
                  <a:srgbClr val="000000"/>
                </a:solidFill>
                <a:latin typeface="微软雅黑" pitchFamily="34" charset="0"/>
                <a:ea typeface="微软雅黑" pitchFamily="34" charset="-122"/>
                <a:cs typeface="微软雅黑" pitchFamily="34" charset="-120"/>
              </a:rPr>
              <a:t>,市场需求小,故开拓国际市场不是F公司将零部件组装厂搬迁至印度的主要目的,B错误</a:t>
            </a:r>
            <a:r>
              <a:rPr lang="en-US" altLang="zh-CN" sz="2000" b="0" i="0" spc="-50">
                <a:solidFill>
                  <a:srgbClr val="000000"/>
                </a:solidFill>
                <a:latin typeface="微软雅黑" pitchFamily="34" charset="0"/>
                <a:ea typeface="微软雅黑" pitchFamily="34" charset="-122"/>
                <a:cs typeface="微软雅黑" pitchFamily="34" charset="-120"/>
              </a:rPr>
              <a:t>；零部件组</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装厂用地规模不大</a:t>
            </a:r>
            <a:r>
              <a:rPr lang="en-US" altLang="zh-CN" sz="2000" b="0" i="0" spc="-50" dirty="0">
                <a:solidFill>
                  <a:srgbClr val="000000"/>
                </a:solidFill>
                <a:latin typeface="微软雅黑" pitchFamily="34" charset="0"/>
                <a:ea typeface="微软雅黑" pitchFamily="34" charset="-122"/>
                <a:cs typeface="微软雅黑" pitchFamily="34" charset="-120"/>
              </a:rPr>
              <a:t>,F公司将零部件组装厂搬迁至印度不可能是为了利用广阔的土地,D错误。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1949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1fbde5aa5?pid=00b2ac9e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该企业将部分生产部门转移到东南亚的原因是东南亚(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1fbde5aa5.bracket?pid=00b2ac9e1&amp;color=0,0,0&amp;vpa=2&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_2#1fbde5aa5.choices?pid=00b2ac9e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.交通运输便利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B.基础设施完善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C.生产成本较低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.市场需求量大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63_1#b1360d4d9?pid=e4807239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4.F公司想把零部件组装厂从印度迁回中国，</a:t>
            </a:r>
            <a:r>
              <a:rPr lang="en-US" altLang="zh-CN" sz="2000" b="0" i="0">
                <a:solidFill>
                  <a:srgbClr val="000000"/>
                </a:solidFill>
                <a:latin typeface="微软雅黑" pitchFamily="34" charset="0"/>
                <a:ea typeface="微软雅黑" pitchFamily="34" charset="-122"/>
                <a:cs typeface="微软雅黑" pitchFamily="34" charset="-120"/>
              </a:rPr>
              <a:t>主要是因为我国(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4_1#b1360d4d9.bracket?pid=e48072392&amp;color=0,0,0&amp;vpa=19&amp;vtp=1"/>
          <p:cNvSpPr/>
          <p:nvPr/>
        </p:nvSpPr>
        <p:spPr>
          <a:xfrm>
            <a:off x="7618476"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3_2#b1360d4d9.choices?pid=e4807239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229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.生态环境不断改善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B.劳动力素质高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C.现代化高铁网络完善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.服务业高度发达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65_1#b1360d4d9?vop=1&amp;pid=e48072392&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本题考查企业迁移的原因。生态环境对零部件组装厂布局的影响不大,A错误；之前</a:t>
            </a:r>
            <a:r>
              <a:rPr lang="en-US" altLang="zh-CN" sz="2000" b="0" i="0">
                <a:solidFill>
                  <a:srgbClr val="000000"/>
                </a:solidFill>
                <a:latin typeface="微软雅黑" pitchFamily="34" charset="0"/>
                <a:ea typeface="微软雅黑" pitchFamily="34" charset="-122"/>
                <a:cs typeface="微软雅黑" pitchFamily="34" charset="-120"/>
              </a:rPr>
              <a:t>F公司在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中国拥有比较成熟的生产链</a:t>
            </a:r>
            <a:r>
              <a:rPr lang="en-US" altLang="zh-CN" sz="2000" b="0" i="0" dirty="0">
                <a:solidFill>
                  <a:srgbClr val="000000"/>
                </a:solidFill>
                <a:latin typeface="微软雅黑" pitchFamily="34" charset="0"/>
                <a:ea typeface="微软雅黑" pitchFamily="34" charset="-122"/>
                <a:cs typeface="微软雅黑" pitchFamily="34" charset="-120"/>
              </a:rPr>
              <a:t>,规模庞大,并且所用的员工技术熟练。将零部件组装厂迁往印度</a:t>
            </a:r>
            <a:r>
              <a:rPr lang="en-US" altLang="zh-CN" sz="2000" b="0" i="0">
                <a:solidFill>
                  <a:srgbClr val="000000"/>
                </a:solidFill>
                <a:latin typeface="微软雅黑" pitchFamily="34" charset="0"/>
                <a:ea typeface="微软雅黑" pitchFamily="34" charset="-122"/>
                <a:cs typeface="微软雅黑" pitchFamily="34" charset="-120"/>
              </a:rPr>
              <a:t>、越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南等国家</a:t>
            </a:r>
            <a:r>
              <a:rPr lang="en-US" altLang="zh-CN" sz="2000" b="0" i="0" dirty="0">
                <a:solidFill>
                  <a:srgbClr val="000000"/>
                </a:solidFill>
                <a:latin typeface="微软雅黑" pitchFamily="34" charset="0"/>
                <a:ea typeface="微软雅黑" pitchFamily="34" charset="-122"/>
                <a:cs typeface="微软雅黑" pitchFamily="34" charset="-120"/>
              </a:rPr>
              <a:t>,一方面要承担生产线重建需要的大量成本开销,另一方面需要培训劳动力,与我国相比</a:t>
            </a:r>
            <a:r>
              <a:rPr lang="en-US" altLang="zh-CN" sz="2000" b="0" i="0">
                <a:solidFill>
                  <a:srgbClr val="000000"/>
                </a:solidFill>
                <a:latin typeface="微软雅黑" pitchFamily="34" charset="0"/>
                <a:ea typeface="微软雅黑" pitchFamily="34" charset="-122"/>
                <a:cs typeface="微软雅黑" pitchFamily="34" charset="-120"/>
              </a:rPr>
              <a:t>,印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度的基层劳动力素质不高</a:t>
            </a:r>
            <a:r>
              <a:rPr lang="en-US" altLang="zh-CN" sz="2000" b="0" i="0" dirty="0">
                <a:solidFill>
                  <a:srgbClr val="000000"/>
                </a:solidFill>
                <a:latin typeface="微软雅黑" pitchFamily="34" charset="0"/>
                <a:ea typeface="微软雅黑" pitchFamily="34" charset="-122"/>
                <a:cs typeface="微软雅黑" pitchFamily="34" charset="-120"/>
              </a:rPr>
              <a:t>,生产效率会大大降低,由此可知,B正确；现代化高铁网络以客运为主</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零部件组装厂布局的影响不大</a:t>
            </a:r>
            <a:r>
              <a:rPr lang="en-US" altLang="zh-CN" sz="2000" b="0" i="0" dirty="0">
                <a:solidFill>
                  <a:srgbClr val="000000"/>
                </a:solidFill>
                <a:latin typeface="微软雅黑" pitchFamily="34" charset="0"/>
                <a:ea typeface="微软雅黑" pitchFamily="34" charset="-122"/>
                <a:cs typeface="微软雅黑" pitchFamily="34" charset="-120"/>
              </a:rPr>
              <a:t>,C错误；近年来我国服务业发展较快</a:t>
            </a:r>
            <a:r>
              <a:rPr lang="en-US" altLang="zh-CN" sz="2000" b="0" i="0">
                <a:solidFill>
                  <a:srgbClr val="000000"/>
                </a:solidFill>
                <a:latin typeface="微软雅黑" pitchFamily="34" charset="0"/>
                <a:ea typeface="微软雅黑" pitchFamily="34" charset="-122"/>
                <a:cs typeface="微软雅黑" pitchFamily="34" charset="-120"/>
              </a:rPr>
              <a:t>,但服务业发展水平与国际先进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服务业之间存在差距</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790328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66_1#66a39a5fc?pid=e4807239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5.F</a:t>
            </a:r>
            <a:r>
              <a:rPr lang="en-US" altLang="zh-CN" sz="2000" b="0" i="0">
                <a:solidFill>
                  <a:srgbClr val="000000"/>
                </a:solidFill>
                <a:latin typeface="微软雅黑" pitchFamily="34" charset="0"/>
                <a:ea typeface="微软雅黑" pitchFamily="34" charset="-122"/>
                <a:cs typeface="微软雅黑" pitchFamily="34" charset="-120"/>
              </a:rPr>
              <a:t>公司给迁入地带来的影响是(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7_1#66a39a5fc.bracket?pid=e48072392&amp;color=0,0,0&amp;vpa=20&amp;vtp=1"/>
          <p:cNvSpPr/>
          <p:nvPr/>
        </p:nvSpPr>
        <p:spPr>
          <a:xfrm>
            <a:off x="4303776"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66_2#66a39a5fc.choices?pid=e4807239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.高新技术产业高速发展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.人口文化结构得以优化</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C.环境质量不断提高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.工业化水平提高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68_1#66a39a5fc?vop=1&amp;pid=e4807239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本题考查企业迁入带来的影响。F公司迁入的是零部件组装厂,科技含量不高</a:t>
            </a:r>
            <a:r>
              <a:rPr lang="en-US" altLang="zh-CN" sz="2000" b="0" i="0">
                <a:solidFill>
                  <a:srgbClr val="000000"/>
                </a:solidFill>
                <a:latin typeface="微软雅黑" pitchFamily="34" charset="0"/>
                <a:ea typeface="微软雅黑" pitchFamily="34" charset="-122"/>
                <a:cs typeface="微软雅黑" pitchFamily="34" charset="-120"/>
              </a:rPr>
              <a:t>,不会促进迁入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地的高新技术产业高速发展</a:t>
            </a:r>
            <a:r>
              <a:rPr lang="en-US" altLang="zh-CN" sz="2000" b="0" i="0" dirty="0">
                <a:solidFill>
                  <a:srgbClr val="000000"/>
                </a:solidFill>
                <a:latin typeface="微软雅黑" pitchFamily="34" charset="0"/>
                <a:ea typeface="微软雅黑" pitchFamily="34" charset="-122"/>
                <a:cs typeface="微软雅黑" pitchFamily="34" charset="-120"/>
              </a:rPr>
              <a:t>,A错误；零部件组装环节对工人的文化水平要求不高,</a:t>
            </a:r>
            <a:r>
              <a:rPr lang="en-US" altLang="zh-CN" sz="2000" b="0" i="0">
                <a:solidFill>
                  <a:srgbClr val="000000"/>
                </a:solidFill>
                <a:latin typeface="微软雅黑" pitchFamily="34" charset="0"/>
                <a:ea typeface="微软雅黑" pitchFamily="34" charset="-122"/>
                <a:cs typeface="微软雅黑" pitchFamily="34" charset="-120"/>
              </a:rPr>
              <a:t>F公司的迁入对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人口文化结构的优化不会产生推动作用</a:t>
            </a:r>
            <a:r>
              <a:rPr lang="en-US" altLang="zh-CN" sz="2000" b="0" i="0" dirty="0">
                <a:solidFill>
                  <a:srgbClr val="000000"/>
                </a:solidFill>
                <a:latin typeface="微软雅黑" pitchFamily="34" charset="0"/>
                <a:ea typeface="微软雅黑" pitchFamily="34" charset="-122"/>
                <a:cs typeface="微软雅黑" pitchFamily="34" charset="-120"/>
              </a:rPr>
              <a:t>,B错误；F公司将零部件组装厂迁入</a:t>
            </a:r>
            <a:r>
              <a:rPr lang="en-US" altLang="zh-CN" sz="2000" b="0" i="0">
                <a:solidFill>
                  <a:srgbClr val="000000"/>
                </a:solidFill>
                <a:latin typeface="微软雅黑" pitchFamily="34" charset="0"/>
                <a:ea typeface="微软雅黑" pitchFamily="34" charset="-122"/>
                <a:cs typeface="微软雅黑" pitchFamily="34" charset="-120"/>
              </a:rPr>
              <a:t>,可改善迁入地产业结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,提高工业化水平,但也会造成污染,使环境质量下降,C错误,D正确。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31218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M_5_BD.69_1#ce4ea9c84?pid=975506cf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［湖北宜昌2025高二期中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产业反向转移是指产业发展热点区域由欠发达地区向发达地区转移的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趋势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长三角地区创新禀赋优越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是我国智能设备制造业的重要基地</a:t>
            </a:r>
            <a:r>
              <a:rPr lang="en-US" altLang="zh-CN" sz="2000" b="0" i="0" dirty="0">
                <a:solidFill>
                  <a:srgbClr val="000000"/>
                </a:solidFill>
                <a:latin typeface="Times New Roman" pitchFamily="34" charset="0"/>
                <a:ea typeface="KaiTi" pitchFamily="34" charset="-122"/>
                <a:cs typeface="Times New Roman" pitchFamily="34" charset="-120"/>
              </a:rPr>
              <a:t>。2014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安徽合肥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芜湖</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马鞍山及浙江部分城市成为智能设备制造业热点城市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此后十年来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长三角地区智能设备制造业</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出现反向转移趋势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上海成为热点城市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安徽热点城市减少</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70_1#32fca2e4d?pid=ce4ea9c84&amp;color=0,0,0&amp;vtp=1&amp;bbb=1"/>
          <p:cNvSpPr/>
          <p:nvPr/>
        </p:nvSpPr>
        <p:spPr>
          <a:xfrm>
            <a:off x="722376" y="27836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6.2014年，安徽部分城市成为智能设备制造业热点城市，</a:t>
            </a:r>
            <a:r>
              <a:rPr lang="en-US" altLang="zh-CN" sz="2000" b="0" i="0">
                <a:solidFill>
                  <a:srgbClr val="000000"/>
                </a:solidFill>
                <a:latin typeface="微软雅黑" pitchFamily="34" charset="0"/>
                <a:ea typeface="微软雅黑" pitchFamily="34" charset="-122"/>
                <a:cs typeface="微软雅黑" pitchFamily="34" charset="-120"/>
              </a:rPr>
              <a:t>主要得益于(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71_1#32fca2e4d.bracket?pid=ce4ea9c84&amp;color=0,0,0&amp;vpa=21&amp;vtp=1"/>
          <p:cNvSpPr/>
          <p:nvPr/>
        </p:nvSpPr>
        <p:spPr>
          <a:xfrm>
            <a:off x="8588439" y="27836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6_BD.70_2#32fca2e4d.choices?pid=ce4ea9c84&amp;color=0,0,0&amp;vtp=1&amp;bbb=1"/>
          <p:cNvSpPr/>
          <p:nvPr/>
        </p:nvSpPr>
        <p:spPr>
          <a:xfrm>
            <a:off x="722376" y="3240855"/>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.技术积累好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B.当地市场广阔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C.生产成本低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.基础设施完善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2_1#32fca2e4d?vop=1&amp;pid=ce4ea9c8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本题考查产业的主要区位因素。作为长三角的欠发达地区，安徽凭借劳动力</a:t>
            </a:r>
            <a:r>
              <a:rPr lang="en-US" altLang="zh-CN" sz="2000" b="0" i="0">
                <a:solidFill>
                  <a:srgbClr val="000000"/>
                </a:solidFill>
                <a:latin typeface="微软雅黑" pitchFamily="34" charset="0"/>
                <a:ea typeface="微软雅黑" pitchFamily="34" charset="-122"/>
                <a:cs typeface="微软雅黑" pitchFamily="34" charset="-120"/>
              </a:rPr>
              <a:t>、土地等的价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格优势</a:t>
            </a:r>
            <a:r>
              <a:rPr lang="en-US" altLang="zh-CN" sz="2000" b="0" i="0" dirty="0">
                <a:solidFill>
                  <a:srgbClr val="000000"/>
                </a:solidFill>
                <a:latin typeface="微软雅黑" pitchFamily="34" charset="0"/>
                <a:ea typeface="微软雅黑" pitchFamily="34" charset="-122"/>
                <a:cs typeface="微软雅黑" pitchFamily="34" charset="-120"/>
              </a:rPr>
              <a:t>，成为早期在智能设备制造领域的热点城市，C正确；早期，安徽省的技术条件、</a:t>
            </a:r>
            <a:r>
              <a:rPr lang="en-US" altLang="zh-CN" sz="2000" b="0" i="0">
                <a:solidFill>
                  <a:srgbClr val="000000"/>
                </a:solidFill>
                <a:latin typeface="微软雅黑" pitchFamily="34" charset="0"/>
                <a:ea typeface="微软雅黑" pitchFamily="34" charset="-122"/>
                <a:cs typeface="微软雅黑" pitchFamily="34" charset="-120"/>
              </a:rPr>
              <a:t>市场、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基础设施情况均不如上海等发达地区</a:t>
            </a:r>
            <a:r>
              <a:rPr lang="en-US" altLang="zh-CN" sz="2000" b="0" i="0" dirty="0">
                <a:solidFill>
                  <a:srgbClr val="000000"/>
                </a:solidFill>
                <a:latin typeface="微软雅黑" pitchFamily="34" charset="0"/>
                <a:ea typeface="微软雅黑" pitchFamily="34" charset="-122"/>
                <a:cs typeface="微软雅黑" pitchFamily="34" charset="-120"/>
              </a:rPr>
              <a:t>，因而不是主要推动因素，A、B、D错误。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062550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C_6_BD.73_1#85fa0a0f1?pid=ce4ea9c8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7.长三角地区智能设备制造业出现反向转移趋势，</a:t>
            </a:r>
            <a:r>
              <a:rPr lang="en-US" altLang="zh-CN" sz="2000" b="0" i="0">
                <a:solidFill>
                  <a:srgbClr val="000000"/>
                </a:solidFill>
                <a:latin typeface="微软雅黑" pitchFamily="34" charset="0"/>
                <a:ea typeface="微软雅黑" pitchFamily="34" charset="-122"/>
                <a:cs typeface="微软雅黑" pitchFamily="34" charset="-120"/>
              </a:rPr>
              <a:t>主要是因为(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4_1#85fa0a0f1.bracket?pid=ce4ea9c84&amp;color=0,0,0&amp;vpa=22&amp;vtp=1"/>
          <p:cNvSpPr/>
          <p:nvPr/>
        </p:nvSpPr>
        <p:spPr>
          <a:xfrm>
            <a:off x="773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73_2#85fa0a0f1?pid=ce4ea9c8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①安徽劳动力数量减少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②安徽比较优势下降</a:t>
            </a:r>
            <a:endParaRPr lang="en-US" altLang="zh-CN" sz="2000" dirty="0"/>
          </a:p>
          <a:p>
            <a:pPr latinLnBrk="1">
              <a:lnSpc>
                <a:spcPts val="3400"/>
              </a:lnSpc>
              <a:tabLst>
                <a:tab pos="5585557" algn="l"/>
              </a:tabLst>
            </a:pPr>
            <a:r>
              <a:rPr lang="en-US" altLang="zh-CN" sz="2000" b="0" i="0">
                <a:solidFill>
                  <a:srgbClr val="000000"/>
                </a:solidFill>
                <a:latin typeface="微软雅黑" pitchFamily="34" charset="0"/>
                <a:ea typeface="微软雅黑" pitchFamily="34" charset="-122"/>
                <a:cs typeface="微软雅黑" pitchFamily="34" charset="-120"/>
              </a:rPr>
              <a:t>③上海人才集聚突出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④上海互联网发达</a:t>
            </a:r>
            <a:endParaRPr lang="en-US" altLang="zh-CN" sz="2000" dirty="0"/>
          </a:p>
        </p:txBody>
      </p:sp>
      <p:sp>
        <p:nvSpPr>
          <p:cNvPr id="5" name="QC_6_BD.73_3#85fa0a0f1.choices?pid=ce4ea9c84&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1fbde5aa5?vop=1&amp;pid=00b2ac9e1&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本题考查产业转移的原因。与我国相比,东南亚地区经济发展水平相对较低</a:t>
            </a:r>
            <a:r>
              <a:rPr lang="en-US" altLang="zh-CN" sz="2000" b="0" i="0">
                <a:solidFill>
                  <a:srgbClr val="000000"/>
                </a:solidFill>
                <a:latin typeface="微软雅黑" pitchFamily="34" charset="0"/>
                <a:ea typeface="微软雅黑" pitchFamily="34" charset="-122"/>
                <a:cs typeface="微软雅黑" pitchFamily="34" charset="-120"/>
              </a:rPr>
              <a:t>,劳动力丰富且廉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a:t>
            </a:r>
            <a:r>
              <a:rPr lang="en-US" altLang="zh-CN" sz="2000" b="0" i="0" dirty="0">
                <a:solidFill>
                  <a:srgbClr val="000000"/>
                </a:solidFill>
                <a:latin typeface="微软雅黑" pitchFamily="34" charset="0"/>
                <a:ea typeface="微软雅黑" pitchFamily="34" charset="-122"/>
                <a:cs typeface="微软雅黑" pitchFamily="34" charset="-120"/>
              </a:rPr>
              <a:t>,生产成本低,C正确；东南亚交通运输比较落后,基础设施也不够完善,市场需求量也不如我国,</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C_6_AS.75_1#85fa0a0f1?vop=1&amp;pid=ce4ea9c8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本题考查影响产业转移的因素。智能设备制造业需要大量高端技术人才。</a:t>
            </a:r>
            <a:r>
              <a:rPr lang="en-US" altLang="zh-CN" sz="2000" b="0" i="0">
                <a:solidFill>
                  <a:srgbClr val="000000"/>
                </a:solidFill>
                <a:latin typeface="微软雅黑" pitchFamily="34" charset="0"/>
                <a:ea typeface="微软雅黑" pitchFamily="34" charset="-122"/>
                <a:cs typeface="微软雅黑" pitchFamily="34" charset="-120"/>
              </a:rPr>
              <a:t>随着经济发展，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安徽的生产成本优势逐渐削弱</a:t>
            </a:r>
            <a:r>
              <a:rPr lang="en-US" altLang="zh-CN" sz="2000" b="0" i="0" dirty="0">
                <a:solidFill>
                  <a:srgbClr val="000000"/>
                </a:solidFill>
                <a:latin typeface="微软雅黑" pitchFamily="34" charset="0"/>
                <a:ea typeface="微软雅黑" pitchFamily="34" charset="-122"/>
                <a:cs typeface="微软雅黑" pitchFamily="34" charset="-120"/>
              </a:rPr>
              <a:t>，而上海凭借对人才的强大吸引力</a:t>
            </a:r>
            <a:r>
              <a:rPr lang="en-US" altLang="zh-CN" sz="2000" b="0" i="0">
                <a:solidFill>
                  <a:srgbClr val="000000"/>
                </a:solidFill>
                <a:latin typeface="微软雅黑" pitchFamily="34" charset="0"/>
                <a:ea typeface="微软雅黑" pitchFamily="34" charset="-122"/>
                <a:cs typeface="微软雅黑" pitchFamily="34" charset="-120"/>
              </a:rPr>
              <a:t>，逐渐成为智能设备制造领域的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热点城市</a:t>
            </a:r>
            <a:r>
              <a:rPr lang="en-US" altLang="zh-CN" sz="2000" b="0" i="0" dirty="0">
                <a:solidFill>
                  <a:srgbClr val="000000"/>
                </a:solidFill>
                <a:latin typeface="微软雅黑" pitchFamily="34" charset="0"/>
                <a:ea typeface="微软雅黑" pitchFamily="34" charset="-122"/>
                <a:cs typeface="微软雅黑" pitchFamily="34" charset="-120"/>
              </a:rPr>
              <a:t>，②③正确；智能设备制造主要需要高端人才</a:t>
            </a:r>
            <a:r>
              <a:rPr lang="en-US" altLang="zh-CN" sz="2000" b="0" i="0">
                <a:solidFill>
                  <a:srgbClr val="000000"/>
                </a:solidFill>
                <a:latin typeface="微软雅黑" pitchFamily="34" charset="0"/>
                <a:ea typeface="微软雅黑" pitchFamily="34" charset="-122"/>
                <a:cs typeface="微软雅黑" pitchFamily="34" charset="-120"/>
              </a:rPr>
              <a:t>，劳动力数量减少未必会对该产业产生明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显影响</a:t>
            </a:r>
            <a:r>
              <a:rPr lang="en-US" altLang="zh-CN" sz="2000" b="0" i="0" dirty="0">
                <a:solidFill>
                  <a:srgbClr val="000000"/>
                </a:solidFill>
                <a:latin typeface="微软雅黑" pitchFamily="34" charset="0"/>
                <a:ea typeface="微软雅黑" pitchFamily="34" charset="-122"/>
                <a:cs typeface="微软雅黑" pitchFamily="34" charset="-120"/>
              </a:rPr>
              <a:t>，①错误；上海互联网本身较安徽更超前，更具优势</a:t>
            </a:r>
            <a:r>
              <a:rPr lang="en-US" altLang="zh-CN" sz="2000" b="0" i="0">
                <a:solidFill>
                  <a:srgbClr val="000000"/>
                </a:solidFill>
                <a:latin typeface="微软雅黑" pitchFamily="34" charset="0"/>
                <a:ea typeface="微软雅黑" pitchFamily="34" charset="-122"/>
                <a:cs typeface="微软雅黑" pitchFamily="34" charset="-120"/>
              </a:rPr>
              <a:t>，因而不是近十年来引发反向转移的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原因</a:t>
            </a:r>
            <a:r>
              <a:rPr lang="en-US" altLang="zh-CN" sz="2000" b="0" i="0" dirty="0">
                <a:solidFill>
                  <a:srgbClr val="000000"/>
                </a:solidFill>
                <a:latin typeface="微软雅黑" pitchFamily="34" charset="0"/>
                <a:ea typeface="微软雅黑" pitchFamily="34" charset="-122"/>
                <a:cs typeface="微软雅黑" pitchFamily="34" charset="-120"/>
              </a:rPr>
              <a:t>，④错误。故选C。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C_6_AS.75_2#85fa0a0f1?vop=1&amp;pid=ce4ea9c84&amp;color=0,0,0&amp;mp=1&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产业转移的原因分析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从转出地和承接地两个方面考虑</a:t>
            </a:r>
            <a:r>
              <a:rPr lang="en-US" altLang="zh-CN" sz="2000" b="0" i="0" dirty="0">
                <a:solidFill>
                  <a:srgbClr val="000000"/>
                </a:solidFill>
                <a:latin typeface="微软雅黑" pitchFamily="34" charset="0"/>
                <a:ea typeface="微软雅黑" pitchFamily="34" charset="-122"/>
                <a:cs typeface="微软雅黑" pitchFamily="34" charset="-120"/>
              </a:rPr>
              <a:t>。一般情况下，对于转出地来说，由于劳动力价格高</a:t>
            </a:r>
            <a:r>
              <a:rPr lang="en-US" altLang="zh-CN" sz="2000" b="0" i="0">
                <a:solidFill>
                  <a:srgbClr val="000000"/>
                </a:solidFill>
                <a:latin typeface="微软雅黑" pitchFamily="34" charset="0"/>
                <a:ea typeface="微软雅黑" pitchFamily="34" charset="-122"/>
                <a:cs typeface="微软雅黑" pitchFamily="34" charset="-120"/>
              </a:rPr>
              <a:t>，地价和房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租较高</a:t>
            </a:r>
            <a:r>
              <a:rPr lang="en-US" altLang="zh-CN" sz="2000" b="0" i="0" dirty="0">
                <a:solidFill>
                  <a:srgbClr val="000000"/>
                </a:solidFill>
                <a:latin typeface="微软雅黑" pitchFamily="34" charset="0"/>
                <a:ea typeface="微软雅黑" pitchFamily="34" charset="-122"/>
                <a:cs typeface="微软雅黑" pitchFamily="34" charset="-120"/>
              </a:rPr>
              <a:t>，人口稠密和环境污染严重等，生产成本较高，经济效益下降。而在承接地</a:t>
            </a:r>
            <a:r>
              <a:rPr lang="en-US" altLang="zh-CN" sz="2000" b="0" i="0">
                <a:solidFill>
                  <a:srgbClr val="000000"/>
                </a:solidFill>
                <a:latin typeface="微软雅黑" pitchFamily="34" charset="0"/>
                <a:ea typeface="微软雅黑" pitchFamily="34" charset="-122"/>
                <a:cs typeface="微软雅黑" pitchFamily="34" charset="-120"/>
              </a:rPr>
              <a:t>，劳动力价格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a:t>
            </a:r>
            <a:r>
              <a:rPr lang="en-US" altLang="zh-CN" sz="2000" b="0" i="0" dirty="0">
                <a:solidFill>
                  <a:srgbClr val="000000"/>
                </a:solidFill>
                <a:latin typeface="微软雅黑" pitchFamily="34" charset="0"/>
                <a:ea typeface="微软雅黑" pitchFamily="34" charset="-122"/>
                <a:cs typeface="微软雅黑" pitchFamily="34" charset="-120"/>
              </a:rPr>
              <a:t>，地价和房租较低，环境相对较好，资源丰富，生产成本较低</a:t>
            </a:r>
            <a:r>
              <a:rPr lang="en-US" altLang="zh-CN" sz="2000" b="0" i="0">
                <a:solidFill>
                  <a:srgbClr val="000000"/>
                </a:solidFill>
                <a:latin typeface="微软雅黑" pitchFamily="34" charset="0"/>
                <a:ea typeface="微软雅黑" pitchFamily="34" charset="-122"/>
                <a:cs typeface="微软雅黑" pitchFamily="34" charset="-120"/>
              </a:rPr>
              <a:t>，在此进行生产可以获得较高的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经济效益</a:t>
            </a:r>
            <a:r>
              <a:rPr lang="en-US" altLang="zh-CN" sz="2000" b="0" i="0" dirty="0">
                <a:solidFill>
                  <a:srgbClr val="000000"/>
                </a:solidFill>
                <a:latin typeface="微软雅黑" pitchFamily="34" charset="0"/>
                <a:ea typeface="微软雅黑" pitchFamily="34" charset="-122"/>
                <a:cs typeface="微软雅黑" pitchFamily="34" charset="-120"/>
              </a:rPr>
              <a:t>，所以承接地对某些产业具有较强的吸引力，使这些产业向承接地转移。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301088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pic>
        <p:nvPicPr>
          <p:cNvPr id="2" name="QO_5_BD.76_1#298f3f4ba?htil=1&amp;pid=975506cf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19205" y="1054296"/>
            <a:ext cx="4672584" cy="3483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76_2#298f3f4ba?htil=1&amp;pid=975506cfa&amp;color=0,0,0&amp;vtp=1&amp;bt=1&amp;bbb=1&amp;hb=1&amp;hs=1"/>
          <p:cNvSpPr/>
          <p:nvPr/>
        </p:nvSpPr>
        <p:spPr>
          <a:xfrm>
            <a:off x="722376" y="972000"/>
            <a:ext cx="5952744" cy="3599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［四川广安二中2025高二期末］</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成下列要求</a:t>
            </a:r>
            <a:r>
              <a:rPr lang="en-US" altLang="zh-CN" sz="2000" b="0" i="0" dirty="0">
                <a:solidFill>
                  <a:srgbClr val="000000"/>
                </a:solidFill>
                <a:latin typeface="微软雅黑" pitchFamily="34" charset="0"/>
                <a:ea typeface="微软雅黑" pitchFamily="34" charset="-122"/>
                <a:cs typeface="微软雅黑" pitchFamily="34" charset="-120"/>
              </a:rPr>
              <a:t>。（22分）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工业润滑剂是指用以降低机械设备摩擦产生的阻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力和减缓其磨损的润滑介质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属于化工产品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广泛应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用于工业机械设备和交通运输等领域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欧美发达地区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不仅是世界上最大的工业润滑剂生产地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也是世界上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最大的工业润滑剂消费地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但近年来欧美发达地区工</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业润滑剂行业产能及发展重心正在向以中国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印度为</a:t>
            </a:r>
            <a:endParaRPr lang="en-US" altLang="zh-CN" sz="2000" dirty="0"/>
          </a:p>
        </p:txBody>
      </p:sp>
      <p:sp>
        <p:nvSpPr>
          <p:cNvPr id="4" name="QO_5_BD.76_2#298f3f4ba?htil=1&amp;pid=975506cfa&amp;color=0,0,0&amp;vtp=1&amp;bt=1&amp;bbb=1&amp;hb=1&amp;hs=1">
            <a:extLst>
              <a:ext uri="{FF2B5EF4-FFF2-40B4-BE49-F238E27FC236}">
                <a16:creationId xmlns:a16="http://schemas.microsoft.com/office/drawing/2014/main" id="{74E96325-071C-DB51-3756-F37ABD1089EE}"/>
              </a:ext>
            </a:extLst>
          </p:cNvPr>
          <p:cNvSpPr/>
          <p:nvPr/>
        </p:nvSpPr>
        <p:spPr>
          <a:xfrm>
            <a:off x="722376" y="4656778"/>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代表的亚太发展中国家转移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以中国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印度为代表的亚太发展中国家成为工业润滑剂需求量增长</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最快的地区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下图示意世界工业润滑剂产业转移路径及全球工业润滑剂消费区域分布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84.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6_BD.77_1#9c2abfeae?pid=298f3f4b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（1）说明欧美地区发展工业润滑剂产业的优势条件。（8分）</a:t>
            </a:r>
            <a:endParaRPr lang="en-US" altLang="zh-CN" sz="2000" dirty="0"/>
          </a:p>
        </p:txBody>
      </p:sp>
      <p:sp>
        <p:nvSpPr>
          <p:cNvPr id="3" name="QO_6_AN.78_1#9c2abfeae?vop=1&amp;pid=298f3f4ba&amp;color=0,0,0&amp;vtp=1&amp;bbb=1"/>
          <p:cNvSpPr/>
          <p:nvPr/>
        </p:nvSpPr>
        <p:spPr>
          <a:xfrm>
            <a:off x="722376" y="143313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科技发达，人才众多；消费市场广阔；交通发达；相关产业基础完善。（8分）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AS.79_1#9c2abfeae?vop=1&amp;pid=298f3f4b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本题考查工业区位因素。欧美发达地区经济发达，科技力量雄厚，人才众多</a:t>
            </a:r>
            <a:r>
              <a:rPr lang="en-US" altLang="zh-CN" sz="2000" b="0" i="0" spc="-50">
                <a:solidFill>
                  <a:srgbClr val="000000"/>
                </a:solidFill>
                <a:latin typeface="微软雅黑" pitchFamily="34" charset="0"/>
                <a:ea typeface="微软雅黑" pitchFamily="34" charset="-122"/>
                <a:cs typeface="微软雅黑" pitchFamily="34" charset="-120"/>
              </a:rPr>
              <a:t>，工业润滑剂产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品质量好</a:t>
            </a:r>
            <a:r>
              <a:rPr lang="en-US" altLang="zh-CN" sz="2000" b="0" i="0" spc="-50" dirty="0">
                <a:solidFill>
                  <a:srgbClr val="000000"/>
                </a:solidFill>
                <a:latin typeface="微软雅黑" pitchFamily="34" charset="0"/>
                <a:ea typeface="微软雅黑" pitchFamily="34" charset="-122"/>
                <a:cs typeface="微软雅黑" pitchFamily="34" charset="-120"/>
              </a:rPr>
              <a:t>；欧美发达地区是世界上最大的工业润滑剂消费地，产品消费市场广阔</a:t>
            </a:r>
            <a:r>
              <a:rPr lang="en-US" altLang="zh-CN" sz="2000" b="0" i="0" spc="-50">
                <a:solidFill>
                  <a:srgbClr val="000000"/>
                </a:solidFill>
                <a:latin typeface="微软雅黑" pitchFamily="34" charset="0"/>
                <a:ea typeface="微软雅黑" pitchFamily="34" charset="-122"/>
                <a:cs typeface="微软雅黑" pitchFamily="34" charset="-120"/>
              </a:rPr>
              <a:t>；欧美地区交通发</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达</a:t>
            </a:r>
            <a:r>
              <a:rPr lang="en-US" altLang="zh-CN" sz="2000" b="0" i="0" spc="-50" dirty="0">
                <a:solidFill>
                  <a:srgbClr val="000000"/>
                </a:solidFill>
                <a:latin typeface="微软雅黑" pitchFamily="34" charset="0"/>
                <a:ea typeface="微软雅黑" pitchFamily="34" charset="-122"/>
                <a:cs typeface="微软雅黑" pitchFamily="34" charset="-120"/>
              </a:rPr>
              <a:t>，有利于原料和产品的运输；欧美地区工业化开始时间早，相关产业基础完善。</a:t>
            </a:r>
            <a:r>
              <a:rPr lang="en-US" altLang="zh-CN" sz="2000" b="1" i="0" spc="-50" dirty="0">
                <a:solidFill>
                  <a:srgbClr val="000000"/>
                </a:solidFill>
                <a:latin typeface="微软雅黑" pitchFamily="34" charset="0"/>
                <a:ea typeface="微软雅黑" pitchFamily="34" charset="-122"/>
                <a:cs typeface="微软雅黑" pitchFamily="34" charset="-120"/>
              </a:rPr>
              <a:t>【区位评价类】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6.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
        <p:nvSpPr>
          <p:cNvPr id="2" name="QO_6_BD.80_1#913512cab?pid=298f3f4b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（2）分析欧美地区工业润滑剂产业向亚太地区转移的主要目的。（6分）</a:t>
            </a:r>
            <a:endParaRPr lang="en-US" altLang="zh-CN" sz="2000" dirty="0"/>
          </a:p>
        </p:txBody>
      </p:sp>
      <p:sp>
        <p:nvSpPr>
          <p:cNvPr id="3" name="QO_6_AN.81_1#913512cab?vop=1&amp;pid=298f3f4ba&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工业润滑剂生产对环境影响大，亚太地区环境压力较小；亚太地区劳动力丰富且廉价</a:t>
            </a:r>
            <a:r>
              <a:rPr lang="en-US" altLang="zh-CN" sz="2000" b="1" i="0">
                <a:solidFill>
                  <a:srgbClr val="00B050"/>
                </a:solidFill>
                <a:latin typeface="微软雅黑" pitchFamily="34" charset="0"/>
                <a:ea typeface="微软雅黑" pitchFamily="34" charset="-122"/>
                <a:cs typeface="微软雅黑" pitchFamily="34" charset="-120"/>
              </a:rPr>
              <a:t>，且</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原料价格低</a:t>
            </a:r>
            <a:r>
              <a:rPr lang="en-US" altLang="zh-CN" sz="2000" b="1" i="0" dirty="0">
                <a:solidFill>
                  <a:srgbClr val="00B050"/>
                </a:solidFill>
                <a:latin typeface="微软雅黑" pitchFamily="34" charset="0"/>
                <a:ea typeface="微软雅黑" pitchFamily="34" charset="-122"/>
                <a:cs typeface="微软雅黑" pitchFamily="34" charset="-120"/>
              </a:rPr>
              <a:t>，生产成本较低；亚太地区工业润滑剂需求量快速增长，市场广阔</a:t>
            </a:r>
            <a:r>
              <a:rPr lang="en-US" altLang="zh-CN" sz="2000" b="1" i="0">
                <a:solidFill>
                  <a:srgbClr val="00B050"/>
                </a:solidFill>
                <a:latin typeface="微软雅黑" pitchFamily="34" charset="0"/>
                <a:ea typeface="微软雅黑" pitchFamily="34" charset="-122"/>
                <a:cs typeface="微软雅黑" pitchFamily="34" charset="-120"/>
              </a:rPr>
              <a:t>；亚太地区相关政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策支持</a:t>
            </a:r>
            <a:r>
              <a:rPr lang="en-US" altLang="zh-CN" sz="2000" b="1" i="0" dirty="0">
                <a:solidFill>
                  <a:srgbClr val="00B050"/>
                </a:solidFill>
                <a:latin typeface="微软雅黑" pitchFamily="34" charset="0"/>
                <a:ea typeface="微软雅黑" pitchFamily="34" charset="-122"/>
                <a:cs typeface="微软雅黑" pitchFamily="34" charset="-120"/>
              </a:rPr>
              <a:t>。（任答三点得6分）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7.xml><?xml version="1.0" encoding="utf-8"?>
<p:sld xmlns:a="http://schemas.openxmlformats.org/drawingml/2006/main" xmlns:r="http://schemas.openxmlformats.org/officeDocument/2006/relationships" xmlns:p="http://schemas.openxmlformats.org/presentationml/2006/main">
  <p:cSld name="Slide 65&amp;si=65">
    <p:spTree>
      <p:nvGrpSpPr>
        <p:cNvPr id="1" name=""/>
        <p:cNvGrpSpPr/>
        <p:nvPr/>
      </p:nvGrpSpPr>
      <p:grpSpPr>
        <a:xfrm>
          <a:off x="0" y="0"/>
          <a:ext cx="0" cy="0"/>
          <a:chOff x="0" y="0"/>
          <a:chExt cx="0" cy="0"/>
        </a:xfrm>
      </p:grpSpPr>
      <p:sp>
        <p:nvSpPr>
          <p:cNvPr id="2" name="QO_6_AS.82_1#913512cab?vop=1&amp;pid=298f3f4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本题考查产业转移的目的。产业转移涉及生产成本、消费市场、政策、产业基础</a:t>
            </a:r>
            <a:r>
              <a:rPr lang="en-US" altLang="zh-CN" sz="2000" b="0" i="0" spc="-50">
                <a:solidFill>
                  <a:srgbClr val="000000"/>
                </a:solidFill>
                <a:latin typeface="微软雅黑" pitchFamily="34" charset="0"/>
                <a:ea typeface="微软雅黑" pitchFamily="34" charset="-122"/>
                <a:cs typeface="微软雅黑" pitchFamily="34" charset="-120"/>
              </a:rPr>
              <a:t>、环境压力</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等方面</a:t>
            </a:r>
            <a:r>
              <a:rPr lang="en-US" altLang="zh-CN" sz="2000" b="0" i="0" spc="-50" dirty="0">
                <a:solidFill>
                  <a:srgbClr val="000000"/>
                </a:solidFill>
                <a:latin typeface="微软雅黑" pitchFamily="34" charset="0"/>
                <a:ea typeface="微软雅黑" pitchFamily="34" charset="-122"/>
                <a:cs typeface="微软雅黑" pitchFamily="34" charset="-120"/>
              </a:rPr>
              <a:t>。工业润滑剂生产对环境影响较大，欧美发达国家环境压力大，</a:t>
            </a:r>
            <a:r>
              <a:rPr lang="en-US" altLang="zh-CN" sz="2000" b="0" i="0" spc="-50">
                <a:solidFill>
                  <a:srgbClr val="000000"/>
                </a:solidFill>
                <a:latin typeface="微软雅黑" pitchFamily="34" charset="0"/>
                <a:ea typeface="微软雅黑" pitchFamily="34" charset="-122"/>
                <a:cs typeface="微软雅黑" pitchFamily="34" charset="-120"/>
              </a:rPr>
              <a:t>而亚太地区环境压力较小；</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亚太地区劳动力丰富且廉价</a:t>
            </a:r>
            <a:r>
              <a:rPr lang="en-US" altLang="zh-CN" sz="2000" b="0" i="0" spc="-50" dirty="0">
                <a:solidFill>
                  <a:srgbClr val="000000"/>
                </a:solidFill>
                <a:latin typeface="微软雅黑" pitchFamily="34" charset="0"/>
                <a:ea typeface="微软雅黑" pitchFamily="34" charset="-122"/>
                <a:cs typeface="微软雅黑" pitchFamily="34" charset="-120"/>
              </a:rPr>
              <a:t>，生产原料价格较低，综合生产成本低于欧美发达国家</a:t>
            </a:r>
            <a:r>
              <a:rPr lang="en-US" altLang="zh-CN" sz="2000" b="0" i="0" spc="-50">
                <a:solidFill>
                  <a:srgbClr val="000000"/>
                </a:solidFill>
                <a:latin typeface="微软雅黑" pitchFamily="34" charset="0"/>
                <a:ea typeface="微软雅黑" pitchFamily="34" charset="-122"/>
                <a:cs typeface="微软雅黑" pitchFamily="34" charset="-120"/>
              </a:rPr>
              <a:t>；亚太地区工业</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润滑剂需求量快速增长</a:t>
            </a:r>
            <a:r>
              <a:rPr lang="en-US" altLang="zh-CN" sz="2000" b="0" i="0" spc="-50" dirty="0">
                <a:solidFill>
                  <a:srgbClr val="000000"/>
                </a:solidFill>
                <a:latin typeface="微软雅黑" pitchFamily="34" charset="0"/>
                <a:ea typeface="微软雅黑" pitchFamily="34" charset="-122"/>
                <a:cs typeface="微软雅黑" pitchFamily="34" charset="-120"/>
              </a:rPr>
              <a:t>，消费市场潜力极大；亚太地区政策支持相关产业转入。</a:t>
            </a:r>
            <a:r>
              <a:rPr lang="en-US" altLang="zh-CN" sz="2000" b="1" i="0" spc="-50" dirty="0">
                <a:solidFill>
                  <a:srgbClr val="000000"/>
                </a:solidFill>
                <a:latin typeface="微软雅黑" pitchFamily="34" charset="0"/>
                <a:ea typeface="微软雅黑" pitchFamily="34" charset="-122"/>
                <a:cs typeface="微软雅黑" pitchFamily="34" charset="-120"/>
              </a:rPr>
              <a:t>【综合分析类】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8.xml><?xml version="1.0" encoding="utf-8"?>
<p:sld xmlns:a="http://schemas.openxmlformats.org/drawingml/2006/main" xmlns:r="http://schemas.openxmlformats.org/officeDocument/2006/relationships" xmlns:p="http://schemas.openxmlformats.org/presentationml/2006/main">
  <p:cSld name="Slide 66&amp;si=66">
    <p:spTree>
      <p:nvGrpSpPr>
        <p:cNvPr id="1" name=""/>
        <p:cNvGrpSpPr/>
        <p:nvPr/>
      </p:nvGrpSpPr>
      <p:grpSpPr>
        <a:xfrm>
          <a:off x="0" y="0"/>
          <a:ext cx="0" cy="0"/>
          <a:chOff x="0" y="0"/>
          <a:chExt cx="0" cy="0"/>
        </a:xfrm>
      </p:grpSpPr>
      <p:sp>
        <p:nvSpPr>
          <p:cNvPr id="2" name="QO_6_BD.83_1#7417c4b5d?pid=298f3f4ba&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（3）简述亚太地区在承接欧美地区工业润滑剂产业中获得的益处。（8分）</a:t>
            </a:r>
            <a:endParaRPr lang="en-US" altLang="zh-CN" sz="2000" dirty="0"/>
          </a:p>
        </p:txBody>
      </p:sp>
      <p:sp>
        <p:nvSpPr>
          <p:cNvPr id="3" name="QO_6_AN.84_1#7417c4b5d?vop=1&amp;pid=298f3f4ba&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承接欧美地区工业润滑剂产业有助于亚太地区提高产业层次，有利于产业升级</a:t>
            </a:r>
            <a:r>
              <a:rPr lang="en-US" altLang="zh-CN" sz="2000" b="1" i="0">
                <a:solidFill>
                  <a:srgbClr val="00B050"/>
                </a:solidFill>
                <a:latin typeface="微软雅黑" pitchFamily="34" charset="0"/>
                <a:ea typeface="微软雅黑" pitchFamily="34" charset="-122"/>
                <a:cs typeface="微软雅黑" pitchFamily="34" charset="-120"/>
              </a:rPr>
              <a:t>；提高亚太</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地区工业化水平</a:t>
            </a:r>
            <a:r>
              <a:rPr lang="en-US" altLang="zh-CN" sz="2000" b="1" i="0" dirty="0">
                <a:solidFill>
                  <a:srgbClr val="00B050"/>
                </a:solidFill>
                <a:latin typeface="微软雅黑" pitchFamily="34" charset="0"/>
                <a:ea typeface="微软雅黑" pitchFamily="34" charset="-122"/>
                <a:cs typeface="微软雅黑" pitchFamily="34" charset="-120"/>
              </a:rPr>
              <a:t>；延长产业链，带动相关产业发展；提高就业率，提升收入水平；</a:t>
            </a:r>
            <a:r>
              <a:rPr lang="en-US" altLang="zh-CN" sz="2000" b="1" i="0">
                <a:solidFill>
                  <a:srgbClr val="00B050"/>
                </a:solidFill>
                <a:latin typeface="微软雅黑" pitchFamily="34" charset="0"/>
                <a:ea typeface="微软雅黑" pitchFamily="34" charset="-122"/>
                <a:cs typeface="微软雅黑" pitchFamily="34" charset="-120"/>
              </a:rPr>
              <a:t>增加国家税收，</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提高经济效益</a:t>
            </a:r>
            <a:r>
              <a:rPr lang="en-US" altLang="zh-CN" sz="2000" b="1" i="0" dirty="0">
                <a:solidFill>
                  <a:srgbClr val="00B050"/>
                </a:solidFill>
                <a:latin typeface="微软雅黑" pitchFamily="34" charset="0"/>
                <a:ea typeface="微软雅黑" pitchFamily="34" charset="-122"/>
                <a:cs typeface="微软雅黑" pitchFamily="34" charset="-120"/>
              </a:rPr>
              <a:t>。（任答四点得8分）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9.xml><?xml version="1.0" encoding="utf-8"?>
<p:sld xmlns:a="http://schemas.openxmlformats.org/drawingml/2006/main" xmlns:r="http://schemas.openxmlformats.org/officeDocument/2006/relationships" xmlns:p="http://schemas.openxmlformats.org/presentationml/2006/main">
  <p:cSld name="Slide 67&amp;si=67">
    <p:spTree>
      <p:nvGrpSpPr>
        <p:cNvPr id="1" name=""/>
        <p:cNvGrpSpPr/>
        <p:nvPr/>
      </p:nvGrpSpPr>
      <p:grpSpPr>
        <a:xfrm>
          <a:off x="0" y="0"/>
          <a:ext cx="0" cy="0"/>
          <a:chOff x="0" y="0"/>
          <a:chExt cx="0" cy="0"/>
        </a:xfrm>
      </p:grpSpPr>
      <p:sp>
        <p:nvSpPr>
          <p:cNvPr id="2" name="QO_6_AS.85_1#7417c4b5d?vop=1&amp;pid=298f3f4b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本题考查产业转移的意义。</a:t>
            </a:r>
            <a:r>
              <a:rPr lang="en-US" altLang="zh-CN" sz="2000" b="0" i="0">
                <a:solidFill>
                  <a:srgbClr val="000000"/>
                </a:solidFill>
                <a:latin typeface="微软雅黑" pitchFamily="34" charset="0"/>
                <a:ea typeface="微软雅黑" pitchFamily="34" charset="-122"/>
                <a:cs typeface="微软雅黑" pitchFamily="34" charset="-120"/>
              </a:rPr>
              <a:t>承接欧美地区工业润滑剂产业有助于亚太地区提高产业层次，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有利于产业升级</a:t>
            </a:r>
            <a:r>
              <a:rPr lang="en-US" altLang="zh-CN" sz="2000" b="0" i="0" dirty="0">
                <a:solidFill>
                  <a:srgbClr val="000000"/>
                </a:solidFill>
                <a:latin typeface="微软雅黑" pitchFamily="34" charset="0"/>
                <a:ea typeface="微软雅黑" pitchFamily="34" charset="-122"/>
                <a:cs typeface="微软雅黑" pitchFamily="34" charset="-120"/>
              </a:rPr>
              <a:t>，提高区域整体发展水平</a:t>
            </a:r>
            <a:r>
              <a:rPr lang="en-US" altLang="zh-CN" sz="2000" b="0" i="0">
                <a:solidFill>
                  <a:srgbClr val="000000"/>
                </a:solidFill>
                <a:latin typeface="微软雅黑" pitchFamily="34" charset="0"/>
                <a:ea typeface="微软雅黑" pitchFamily="34" charset="-122"/>
                <a:cs typeface="微软雅黑" pitchFamily="34" charset="-120"/>
              </a:rPr>
              <a:t>；承接欧美国家工业润滑剂产业有助于提高亚太地区工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业化水平</a:t>
            </a:r>
            <a:r>
              <a:rPr lang="en-US" altLang="zh-CN" sz="2000" b="0" i="0" dirty="0">
                <a:solidFill>
                  <a:srgbClr val="000000"/>
                </a:solidFill>
                <a:latin typeface="微软雅黑" pitchFamily="34" charset="0"/>
                <a:ea typeface="微软雅黑" pitchFamily="34" charset="-122"/>
                <a:cs typeface="微软雅黑" pitchFamily="34" charset="-120"/>
              </a:rPr>
              <a:t>；承接欧美国家工业润滑剂产业有助于亚太地区延长相关产业链，</a:t>
            </a:r>
            <a:r>
              <a:rPr lang="en-US" altLang="zh-CN" sz="2000" b="0" i="0">
                <a:solidFill>
                  <a:srgbClr val="000000"/>
                </a:solidFill>
                <a:latin typeface="微软雅黑" pitchFamily="34" charset="0"/>
                <a:ea typeface="微软雅黑" pitchFamily="34" charset="-122"/>
                <a:cs typeface="微软雅黑" pitchFamily="34" charset="-120"/>
              </a:rPr>
              <a:t>带动相关产业发展；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有助于提高就业率</a:t>
            </a:r>
            <a:r>
              <a:rPr lang="en-US" altLang="zh-CN" sz="2000" b="0" i="0" dirty="0">
                <a:solidFill>
                  <a:srgbClr val="000000"/>
                </a:solidFill>
                <a:latin typeface="微软雅黑" pitchFamily="34" charset="0"/>
                <a:ea typeface="微软雅黑" pitchFamily="34" charset="-122"/>
                <a:cs typeface="微软雅黑" pitchFamily="34" charset="-120"/>
              </a:rPr>
              <a:t>，提升居民收入水平；增加国家税收，提高经济效益。</a:t>
            </a:r>
            <a:r>
              <a:rPr lang="en-US" altLang="zh-CN" sz="2000" b="1"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909398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687048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name="Slide 68&amp;si=68">
    <p:spTree>
      <p:nvGrpSpPr>
        <p:cNvPr id="1" name=""/>
        <p:cNvGrpSpPr/>
        <p:nvPr/>
      </p:nvGrpSpPr>
      <p:grpSpPr>
        <a:xfrm>
          <a:off x="0" y="0"/>
          <a:ext cx="0" cy="0"/>
          <a:chOff x="0" y="0"/>
          <a:chExt cx="0" cy="0"/>
        </a:xfrm>
      </p:grpSpPr>
      <p:pic>
        <p:nvPicPr>
          <p:cNvPr id="2" name="QO_5_BD.86_1#9ba797ea2?htil=2&amp;pid=975506cf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702552" y="1054296"/>
            <a:ext cx="4754880" cy="3264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86_2#9ba797ea2?htil=2&amp;pid=975506cfa&amp;color=0,0,0&amp;vtp=1&amp;bt=1&amp;bbb=1&amp;hb=1&amp;hs=1"/>
          <p:cNvSpPr/>
          <p:nvPr/>
        </p:nvSpPr>
        <p:spPr>
          <a:xfrm>
            <a:off x="722376" y="972000"/>
            <a:ext cx="5870448" cy="3599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［黑龙江九校联盟2024高二联考］</a:t>
            </a:r>
            <a:r>
              <a:rPr lang="en-US" altLang="zh-CN" sz="2000" b="0" i="0">
                <a:solidFill>
                  <a:srgbClr val="000000"/>
                </a:solidFill>
                <a:latin typeface="微软雅黑" pitchFamily="34" charset="0"/>
                <a:ea typeface="微软雅黑" pitchFamily="34" charset="-122"/>
                <a:cs typeface="微软雅黑" pitchFamily="34" charset="-120"/>
              </a:rPr>
              <a:t>阅读图文材料，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完成下列问题</a:t>
            </a:r>
            <a:r>
              <a:rPr lang="en-US" altLang="zh-CN" sz="2000" b="0" i="0" dirty="0">
                <a:solidFill>
                  <a:srgbClr val="000000"/>
                </a:solidFill>
                <a:latin typeface="微软雅黑" pitchFamily="34" charset="0"/>
                <a:ea typeface="微软雅黑" pitchFamily="34" charset="-122"/>
                <a:cs typeface="微软雅黑" pitchFamily="34" charset="-120"/>
              </a:rPr>
              <a:t>。（20分）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广西贵港市平南县近年来通过围绕打造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营商环境服务金字招牌目标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全力打造千亿级纺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织服装产业集群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贵港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纺织服装时尚新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助推经济社会快速发展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在短短不到两年的时间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里就吸引了数百家企业落户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东部地区的纺织服装类</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企业纷纷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抱团转移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整产业链落户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在东部沿</a:t>
            </a:r>
            <a:endParaRPr lang="en-US" altLang="zh-CN" sz="2000" dirty="0"/>
          </a:p>
        </p:txBody>
      </p:sp>
      <p:sp>
        <p:nvSpPr>
          <p:cNvPr id="4" name="QO_5_BD.86_2#9ba797ea2?htil=2&amp;pid=975506cfa&amp;color=0,0,0&amp;vtp=1&amp;bt=1&amp;bbb=1&amp;hb=1&amp;hs=1">
            <a:extLst>
              <a:ext uri="{FF2B5EF4-FFF2-40B4-BE49-F238E27FC236}">
                <a16:creationId xmlns:a16="http://schemas.microsoft.com/office/drawing/2014/main" id="{044AA58B-37FB-ED93-CC22-30564FA4B061}"/>
              </a:ext>
            </a:extLst>
          </p:cNvPr>
          <p:cNvSpPr/>
          <p:nvPr/>
        </p:nvSpPr>
        <p:spPr>
          <a:xfrm>
            <a:off x="722376" y="4632775"/>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海地区纺织产业向中西部转移的过程中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抱团转移成为一种新型转移模式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下图为平南县地理位</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置示意图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92.xml><?xml version="1.0" encoding="utf-8"?>
<p:sld xmlns:a="http://schemas.openxmlformats.org/drawingml/2006/main" xmlns:r="http://schemas.openxmlformats.org/officeDocument/2006/relationships" xmlns:p="http://schemas.openxmlformats.org/presentationml/2006/main">
  <p:cSld name="Slide 69&amp;si=69">
    <p:spTree>
      <p:nvGrpSpPr>
        <p:cNvPr id="1" name=""/>
        <p:cNvGrpSpPr/>
        <p:nvPr/>
      </p:nvGrpSpPr>
      <p:grpSpPr>
        <a:xfrm>
          <a:off x="0" y="0"/>
          <a:ext cx="0" cy="0"/>
          <a:chOff x="0" y="0"/>
          <a:chExt cx="0" cy="0"/>
        </a:xfrm>
      </p:grpSpPr>
      <p:sp>
        <p:nvSpPr>
          <p:cNvPr id="2" name="QO_6_BD.87_1#bb281f05a?pid=9ba797ea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（1）指出平南县建设中国（贵港）纺织服装时尚新区的有利条件。（6分）</a:t>
            </a:r>
            <a:endParaRPr lang="en-US" altLang="zh-CN" sz="2000" dirty="0"/>
          </a:p>
        </p:txBody>
      </p:sp>
      <p:sp>
        <p:nvSpPr>
          <p:cNvPr id="3" name="QO_6_AN.88_1#bb281f05a?vop=1&amp;pid=9ba797ea2&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地价和劳动力价格低,建厂投资较少；当地政策优惠</a:t>
            </a:r>
            <a:r>
              <a:rPr lang="en-US" altLang="zh-CN" sz="2000" b="1" i="0">
                <a:solidFill>
                  <a:srgbClr val="00B050"/>
                </a:solidFill>
                <a:latin typeface="微软雅黑" pitchFamily="34" charset="0"/>
                <a:ea typeface="微软雅黑" pitchFamily="34" charset="-122"/>
                <a:cs typeface="微软雅黑" pitchFamily="34" charset="-120"/>
              </a:rPr>
              <a:t>；当地营造了适宜纺织服装产业发展</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的优越环境等</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3.xml><?xml version="1.0" encoding="utf-8"?>
<p:sld xmlns:a="http://schemas.openxmlformats.org/drawingml/2006/main" xmlns:r="http://schemas.openxmlformats.org/officeDocument/2006/relationships" xmlns:p="http://schemas.openxmlformats.org/presentationml/2006/main">
  <p:cSld name="Slide 70&amp;si=70">
    <p:spTree>
      <p:nvGrpSpPr>
        <p:cNvPr id="1" name=""/>
        <p:cNvGrpSpPr/>
        <p:nvPr/>
      </p:nvGrpSpPr>
      <p:grpSpPr>
        <a:xfrm>
          <a:off x="0" y="0"/>
          <a:ext cx="0" cy="0"/>
          <a:chOff x="0" y="0"/>
          <a:chExt cx="0" cy="0"/>
        </a:xfrm>
      </p:grpSpPr>
      <p:sp>
        <p:nvSpPr>
          <p:cNvPr id="2" name="QO_6_AS.89_1#bb281f05a?vop=1&amp;pid=9ba797ea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本题考查工业区位因素。有利条件可从平南县的劳动力、政策和基础设施等方面分析</a:t>
            </a:r>
            <a:r>
              <a:rPr lang="en-US" altLang="zh-CN" sz="2000" b="0" i="0">
                <a:solidFill>
                  <a:srgbClr val="000000"/>
                </a:solidFill>
                <a:latin typeface="微软雅黑" pitchFamily="34" charset="0"/>
                <a:ea typeface="微软雅黑" pitchFamily="34" charset="-122"/>
                <a:cs typeface="微软雅黑" pitchFamily="34" charset="-120"/>
              </a:rPr>
              <a:t>。当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地土地</a:t>
            </a:r>
            <a:r>
              <a:rPr lang="en-US" altLang="zh-CN" sz="2000" b="0" i="0" dirty="0">
                <a:solidFill>
                  <a:srgbClr val="000000"/>
                </a:solidFill>
                <a:latin typeface="微软雅黑" pitchFamily="34" charset="0"/>
                <a:ea typeface="微软雅黑" pitchFamily="34" charset="-122"/>
                <a:cs typeface="微软雅黑" pitchFamily="34" charset="-120"/>
              </a:rPr>
              <a:t>、劳动力价格低廉,能节约成本；当地政府采取一系列的优惠政策,吸引东部企业入驻</a:t>
            </a:r>
            <a:r>
              <a:rPr lang="en-US" altLang="zh-CN" sz="2000" b="0" i="0">
                <a:solidFill>
                  <a:srgbClr val="000000"/>
                </a:solidFill>
                <a:latin typeface="微软雅黑" pitchFamily="34" charset="0"/>
                <a:ea typeface="微软雅黑" pitchFamily="34" charset="-122"/>
                <a:cs typeface="微软雅黑" pitchFamily="34" charset="-120"/>
              </a:rPr>
              <a:t>；当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地营造了适宜纺织服装产业发展的优越环境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4.xml><?xml version="1.0" encoding="utf-8"?>
<p:sld xmlns:a="http://schemas.openxmlformats.org/drawingml/2006/main" xmlns:r="http://schemas.openxmlformats.org/officeDocument/2006/relationships" xmlns:p="http://schemas.openxmlformats.org/presentationml/2006/main">
  <p:cSld name="Slide 71&amp;si=71">
    <p:spTree>
      <p:nvGrpSpPr>
        <p:cNvPr id="1" name=""/>
        <p:cNvGrpSpPr/>
        <p:nvPr/>
      </p:nvGrpSpPr>
      <p:grpSpPr>
        <a:xfrm>
          <a:off x="0" y="0"/>
          <a:ext cx="0" cy="0"/>
          <a:chOff x="0" y="0"/>
          <a:chExt cx="0" cy="0"/>
        </a:xfrm>
      </p:grpSpPr>
      <p:sp>
        <p:nvSpPr>
          <p:cNvPr id="2" name="QO_6_BD.90_1#2e55f6166?pid=9ba797ea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（2）分析产业抱团转移的优点。（6分）</a:t>
            </a:r>
            <a:endParaRPr lang="en-US" altLang="zh-CN" sz="2000" dirty="0"/>
          </a:p>
        </p:txBody>
      </p:sp>
      <p:sp>
        <p:nvSpPr>
          <p:cNvPr id="3" name="QO_6_AN.91_1#2e55f6166?vop=1&amp;pid=9ba797ea2&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纺织企业和服装企业之间具有很强的生产工序上的联系</a:t>
            </a:r>
            <a:r>
              <a:rPr lang="en-US" altLang="zh-CN" sz="2000" b="1" i="0">
                <a:solidFill>
                  <a:srgbClr val="00B050"/>
                </a:solidFill>
                <a:latin typeface="微软雅黑" pitchFamily="34" charset="0"/>
                <a:ea typeface="微软雅黑" pitchFamily="34" charset="-122"/>
                <a:cs typeface="微软雅黑" pitchFamily="34" charset="-120"/>
              </a:rPr>
              <a:t>,抱团转移使得相关企业间可以更</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好地实现生产工序上的协作</a:t>
            </a:r>
            <a:r>
              <a:rPr lang="en-US" altLang="zh-CN" sz="2000" b="1" i="0" dirty="0">
                <a:solidFill>
                  <a:srgbClr val="00B050"/>
                </a:solidFill>
                <a:latin typeface="微软雅黑" pitchFamily="34" charset="0"/>
                <a:ea typeface="微软雅黑" pitchFamily="34" charset="-122"/>
                <a:cs typeface="微软雅黑" pitchFamily="34" charset="-120"/>
              </a:rPr>
              <a:t>；抱团转移可以快速形成大的生产规模,</a:t>
            </a:r>
            <a:r>
              <a:rPr lang="en-US" altLang="zh-CN" sz="2000" b="1" i="0">
                <a:solidFill>
                  <a:srgbClr val="00B050"/>
                </a:solidFill>
                <a:latin typeface="微软雅黑" pitchFamily="34" charset="0"/>
                <a:ea typeface="微软雅黑" pitchFamily="34" charset="-122"/>
                <a:cs typeface="微软雅黑" pitchFamily="34" charset="-120"/>
              </a:rPr>
              <a:t>有利于及时满足市场需求等。</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5.xml><?xml version="1.0" encoding="utf-8"?>
<p:sld xmlns:a="http://schemas.openxmlformats.org/drawingml/2006/main" xmlns:r="http://schemas.openxmlformats.org/officeDocument/2006/relationships" xmlns:p="http://schemas.openxmlformats.org/presentationml/2006/main">
  <p:cSld name="Slide 72&amp;si=72">
    <p:spTree>
      <p:nvGrpSpPr>
        <p:cNvPr id="1" name=""/>
        <p:cNvGrpSpPr/>
        <p:nvPr/>
      </p:nvGrpSpPr>
      <p:grpSpPr>
        <a:xfrm>
          <a:off x="0" y="0"/>
          <a:ext cx="0" cy="0"/>
          <a:chOff x="0" y="0"/>
          <a:chExt cx="0" cy="0"/>
        </a:xfrm>
      </p:grpSpPr>
      <p:sp>
        <p:nvSpPr>
          <p:cNvPr id="2" name="QO_6_AS.92_1#2e55f6166?vop=1&amp;pid=9ba797ea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本题考查产业抱团转移的影响</a:t>
            </a:r>
            <a:r>
              <a:rPr lang="en-US" altLang="zh-CN" sz="2000" b="0" i="0">
                <a:solidFill>
                  <a:srgbClr val="000000"/>
                </a:solidFill>
                <a:latin typeface="微软雅黑" pitchFamily="34" charset="0"/>
                <a:ea typeface="微软雅黑" pitchFamily="34" charset="-122"/>
                <a:cs typeface="微软雅黑" pitchFamily="34" charset="-120"/>
              </a:rPr>
              <a:t>。上下游企业或具有工业联系的企业同时向同一个目的地抱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团转入</a:t>
            </a:r>
            <a:r>
              <a:rPr lang="en-US" altLang="zh-CN" sz="2000" b="0" i="0" dirty="0">
                <a:solidFill>
                  <a:srgbClr val="000000"/>
                </a:solidFill>
                <a:latin typeface="微软雅黑" pitchFamily="34" charset="0"/>
                <a:ea typeface="微软雅黑" pitchFamily="34" charset="-122"/>
                <a:cs typeface="微软雅黑" pitchFamily="34" charset="-120"/>
              </a:rPr>
              <a:t>。有利于快速形成稳定的供应链,完善产业配套服务设施,</a:t>
            </a:r>
            <a:r>
              <a:rPr lang="en-US" altLang="zh-CN" sz="2000" b="0" i="0">
                <a:solidFill>
                  <a:srgbClr val="000000"/>
                </a:solidFill>
                <a:latin typeface="微软雅黑" pitchFamily="34" charset="0"/>
                <a:ea typeface="微软雅黑" pitchFamily="34" charset="-122"/>
                <a:cs typeface="微软雅黑" pitchFamily="34" charset="-120"/>
              </a:rPr>
              <a:t>更好地实现生产工序上的协作；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降低转移企业的投入成本和经营风险</a:t>
            </a:r>
            <a:r>
              <a:rPr lang="en-US" altLang="zh-CN" sz="2000" b="0" i="0" dirty="0">
                <a:solidFill>
                  <a:srgbClr val="000000"/>
                </a:solidFill>
                <a:latin typeface="微软雅黑" pitchFamily="34" charset="0"/>
                <a:ea typeface="微软雅黑" pitchFamily="34" charset="-122"/>
                <a:cs typeface="微软雅黑" pitchFamily="34" charset="-120"/>
              </a:rPr>
              <a:t>,快速形成大的生产规模,有利于及时满足市场需求。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6.xml><?xml version="1.0" encoding="utf-8"?>
<p:sld xmlns:a="http://schemas.openxmlformats.org/drawingml/2006/main" xmlns:r="http://schemas.openxmlformats.org/officeDocument/2006/relationships" xmlns:p="http://schemas.openxmlformats.org/presentationml/2006/main">
  <p:cSld name="Slide 73&amp;si=73">
    <p:spTree>
      <p:nvGrpSpPr>
        <p:cNvPr id="1" name=""/>
        <p:cNvGrpSpPr/>
        <p:nvPr/>
      </p:nvGrpSpPr>
      <p:grpSpPr>
        <a:xfrm>
          <a:off x="0" y="0"/>
          <a:ext cx="0" cy="0"/>
          <a:chOff x="0" y="0"/>
          <a:chExt cx="0" cy="0"/>
        </a:xfrm>
      </p:grpSpPr>
      <p:sp>
        <p:nvSpPr>
          <p:cNvPr id="2" name="QO_6_BD.93_1#11e36b7bf?pid=9ba797ea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（3）简述大量纺织服装产业转移到平南县对其产生的有利影响。（8分）</a:t>
            </a:r>
            <a:endParaRPr lang="en-US" altLang="zh-CN" sz="2000" dirty="0"/>
          </a:p>
        </p:txBody>
      </p:sp>
      <p:sp>
        <p:nvSpPr>
          <p:cNvPr id="3" name="QO_6_AN.94_1#11e36b7bf?vop=1&amp;pid=9ba797ea2&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带来大量就业机会,增加居民收入；带动相关产业发展；促进当地产业结构调整</a:t>
            </a:r>
            <a:r>
              <a:rPr lang="en-US" altLang="zh-CN" sz="2000" b="1" i="0">
                <a:solidFill>
                  <a:srgbClr val="00B050"/>
                </a:solidFill>
                <a:latin typeface="微软雅黑" pitchFamily="34" charset="0"/>
                <a:ea typeface="微软雅黑" pitchFamily="34" charset="-122"/>
                <a:cs typeface="微软雅黑" pitchFamily="34" charset="-120"/>
              </a:rPr>
              <a:t>；促进当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地经济发展</a:t>
            </a:r>
            <a:r>
              <a:rPr lang="en-US" altLang="zh-CN" sz="2000" b="1" i="0" dirty="0">
                <a:solidFill>
                  <a:srgbClr val="00B050"/>
                </a:solidFill>
                <a:latin typeface="微软雅黑" pitchFamily="34" charset="0"/>
                <a:ea typeface="微软雅黑" pitchFamily="34" charset="-122"/>
                <a:cs typeface="微软雅黑" pitchFamily="34" charset="-120"/>
              </a:rPr>
              <a:t>；促进当地工业化和城镇化水平的提高等。（任答四点得8分）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7.xml><?xml version="1.0" encoding="utf-8"?>
<p:sld xmlns:a="http://schemas.openxmlformats.org/drawingml/2006/main" xmlns:r="http://schemas.openxmlformats.org/officeDocument/2006/relationships" xmlns:p="http://schemas.openxmlformats.org/presentationml/2006/main">
  <p:cSld name="Slide 74&amp;si=74">
    <p:spTree>
      <p:nvGrpSpPr>
        <p:cNvPr id="1" name=""/>
        <p:cNvGrpSpPr/>
        <p:nvPr/>
      </p:nvGrpSpPr>
      <p:grpSpPr>
        <a:xfrm>
          <a:off x="0" y="0"/>
          <a:ext cx="0" cy="0"/>
          <a:chOff x="0" y="0"/>
          <a:chExt cx="0" cy="0"/>
        </a:xfrm>
      </p:grpSpPr>
      <p:sp>
        <p:nvSpPr>
          <p:cNvPr id="2" name="QO_6_AS.95_1#11e36b7bf?vop=1&amp;pid=9ba797ea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本题考查产业转移的影响。产业转移的有利影响可从促进产业结构升级、</a:t>
            </a:r>
            <a:r>
              <a:rPr lang="en-US" altLang="zh-CN" sz="2000" b="0" i="0">
                <a:solidFill>
                  <a:srgbClr val="000000"/>
                </a:solidFill>
                <a:latin typeface="微软雅黑" pitchFamily="34" charset="0"/>
                <a:ea typeface="微软雅黑" pitchFamily="34" charset="-122"/>
                <a:cs typeface="微软雅黑" pitchFamily="34" charset="-120"/>
              </a:rPr>
              <a:t>提供就业机会、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带动经济发展等方面分析</a:t>
            </a:r>
            <a:r>
              <a:rPr lang="en-US" altLang="zh-CN" sz="2000" b="0" i="0" dirty="0">
                <a:solidFill>
                  <a:srgbClr val="000000"/>
                </a:solidFill>
                <a:latin typeface="微软雅黑" pitchFamily="34" charset="0"/>
                <a:ea typeface="微软雅黑" pitchFamily="34" charset="-122"/>
                <a:cs typeface="微软雅黑" pitchFamily="34" charset="-120"/>
              </a:rPr>
              <a:t>。大量纺织服装产业的转入有利于促进平南县产业结构调整</a:t>
            </a:r>
            <a:r>
              <a:rPr lang="en-US" altLang="zh-CN" sz="2000" b="0" i="0">
                <a:solidFill>
                  <a:srgbClr val="000000"/>
                </a:solidFill>
                <a:latin typeface="微软雅黑" pitchFamily="34" charset="0"/>
                <a:ea typeface="微软雅黑" pitchFamily="34" charset="-122"/>
                <a:cs typeface="微软雅黑" pitchFamily="34" charset="-120"/>
              </a:rPr>
              <a:t>；为平南县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提供就业岗位</a:t>
            </a:r>
            <a:r>
              <a:rPr lang="en-US" altLang="zh-CN" sz="2000" b="0" i="0" dirty="0">
                <a:solidFill>
                  <a:srgbClr val="000000"/>
                </a:solidFill>
                <a:latin typeface="微软雅黑" pitchFamily="34" charset="0"/>
                <a:ea typeface="微软雅黑" pitchFamily="34" charset="-122"/>
                <a:cs typeface="微软雅黑" pitchFamily="34" charset="-120"/>
              </a:rPr>
              <a:t>,增加居民收入；大量人口涌入城市,</a:t>
            </a:r>
            <a:r>
              <a:rPr lang="en-US" altLang="zh-CN" sz="2000" b="0" i="0">
                <a:solidFill>
                  <a:srgbClr val="000000"/>
                </a:solidFill>
                <a:latin typeface="微软雅黑" pitchFamily="34" charset="0"/>
                <a:ea typeface="微软雅黑" pitchFamily="34" charset="-122"/>
                <a:cs typeface="微软雅黑" pitchFamily="34" charset="-120"/>
              </a:rPr>
              <a:t>加快当地的工业化进程和提高当地城镇化水平；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有利于带动相关产业发展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8.xml><?xml version="1.0" encoding="utf-8"?>
<p:sld xmlns:a="http://schemas.openxmlformats.org/drawingml/2006/main" xmlns:r="http://schemas.openxmlformats.org/officeDocument/2006/relationships" xmlns:p="http://schemas.openxmlformats.org/presentationml/2006/main">
  <p:cSld name="Slide 75&amp;si=75">
    <p:spTree>
      <p:nvGrpSpPr>
        <p:cNvPr id="1" name=""/>
        <p:cNvGrpSpPr/>
        <p:nvPr/>
      </p:nvGrpSpPr>
      <p:grpSpPr>
        <a:xfrm>
          <a:off x="0" y="0"/>
          <a:ext cx="0" cy="0"/>
          <a:chOff x="0" y="0"/>
          <a:chExt cx="0" cy="0"/>
        </a:xfrm>
      </p:grpSpPr>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2286</Words>
  <Application>Microsoft Office PowerPoint</Application>
  <PresentationFormat>宽屏</PresentationFormat>
  <Paragraphs>387</Paragraphs>
  <Slides>98</Slides>
  <Notes>74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98</vt:i4>
      </vt:variant>
    </vt:vector>
  </HeadingPairs>
  <TitlesOfParts>
    <vt:vector size="110"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2025-08-05T04:01:03Z</dcterms:created>
  <dcterms:modified xsi:type="dcterms:W3CDTF">2025-08-05T04:36:21Z</dcterms:modified>
  <cp:category/>
  <cp:contentStatus/>
</cp:coreProperties>
</file>