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74" r:id="rId4"/>
    <p:sldId id="258" r:id="rId5"/>
    <p:sldId id="259" r:id="rId6"/>
    <p:sldId id="275" r:id="rId7"/>
    <p:sldId id="260" r:id="rId8"/>
    <p:sldId id="261" r:id="rId9"/>
    <p:sldId id="276" r:id="rId10"/>
    <p:sldId id="262" r:id="rId11"/>
    <p:sldId id="263" r:id="rId12"/>
    <p:sldId id="277" r:id="rId13"/>
    <p:sldId id="264" r:id="rId14"/>
    <p:sldId id="265" r:id="rId15"/>
    <p:sldId id="266" r:id="rId16"/>
    <p:sldId id="278" r:id="rId17"/>
    <p:sldId id="267" r:id="rId18"/>
    <p:sldId id="268" r:id="rId19"/>
    <p:sldId id="279" r:id="rId20"/>
    <p:sldId id="269" r:id="rId21"/>
    <p:sldId id="270" r:id="rId22"/>
    <p:sldId id="280" r:id="rId23"/>
    <p:sldId id="271" r:id="rId24"/>
    <p:sldId id="272" r:id="rId25"/>
    <p:sldId id="273" r:id="rId2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4" autoAdjust="0"/>
    <p:restoredTop sz="94610"/>
  </p:normalViewPr>
  <p:slideViewPr>
    <p:cSldViewPr snapToGrid="0" snapToObjects="1">
      <p:cViewPr varScale="1">
        <p:scale>
          <a:sx n="115" d="100"/>
          <a:sy n="115" d="100"/>
        </p:scale>
        <p:origin x="3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53297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#df=58eb58c0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流域内协调发展与综合治理分析</a:t>
            </a:r>
            <a:endParaRPr lang="en-US" sz="44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2#df=58eb58c0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484632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专题 流域内协调发展与综合治理分析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geography#pid=6889e592b7fce69656956bbc#tid=68906fb415638a000923288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75320" y="4315968"/>
            <a:ext cx="309981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地理 选择性必修2     区域发展 LJ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中必刷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高中必刷题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高考强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</a:t>
            </a:r>
            <a:endParaRPr lang="en-US" sz="5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易错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刷专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1435608" y="1005840"/>
            <a:ext cx="5413248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5400" b="1" i="0" dirty="0">
                <a:solidFill>
                  <a:srgbClr val="649225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刷专题</a:t>
            </a:r>
            <a:endParaRPr lang="en-US" sz="540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2011680"/>
            <a:ext cx="6784848" cy="813816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_1#0abfceb32?pid=36d3d594b&amp;color=0,0,0&amp;bt=1&amp;bbb=1&amp;hb=1"/>
          <p:cNvSpPr/>
          <p:nvPr/>
        </p:nvSpPr>
        <p:spPr>
          <a:xfrm>
            <a:off x="722376" y="100584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［广东汕头2024高二月考］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羊卓雍错邻近雅鲁藏布江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是藏南最大的封闭性湖泊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。1997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年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羊卓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雍错抽水蓄能电站投入运营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设计上并不消耗羊卓雍错水量发电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其工作原理为西藏电网电力负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荷低谷时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从雅鲁藏布江抽水入羊卓雍错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电力负荷高峰时放水发电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3" name="QC_5_BD.9_1#2b9a09926?pid=0abfceb32&amp;color=0,0,0&amp;bbb=1"/>
          <p:cNvSpPr/>
          <p:nvPr/>
        </p:nvSpPr>
        <p:spPr>
          <a:xfrm>
            <a:off x="722376" y="236029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3.羊卓雍错抽水蓄能电站投产运营后，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对羊卓雍错的影响是(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C_5_AN.10_1#2b9a09926.bracket?pid=0abfceb32&amp;color=0,0,0&amp;vpa=3"/>
          <p:cNvSpPr/>
          <p:nvPr/>
        </p:nvSpPr>
        <p:spPr>
          <a:xfrm>
            <a:off x="7483539" y="236029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5" name="QC_5_BD.9_2#2b9a09926.choices?pid=0abfceb32&amp;color=0,0,0&amp;bbb=1"/>
          <p:cNvSpPr/>
          <p:nvPr/>
        </p:nvSpPr>
        <p:spPr>
          <a:xfrm>
            <a:off x="722376" y="281749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.盐度下降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B.面积扩大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C.生态破坏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.水量增加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1_1#2b9a09926?vop=1&amp;pid=0abfceb32&amp;color=0,0,0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本题考查流域内水能资源开发的影响。西藏电网电力负荷低谷时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，从雅鲁藏布江抽淡水入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羊卓雍错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，降低了羊卓雍错的盐度，A正确；羊卓雍错抽水蓄能电站投入运营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，设计上并不消耗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羊卓雍错水量发电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，湖泊水量与面积不会发生明显变化，B、D错误；降低了盐度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，能提高生物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多样性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，生态环境得到改善，C错误。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63672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_1#90964cd5d?pid=0abfceb32&amp;color=0,0,0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羊卓雍错抽水蓄能电站建设的主要有利条件是(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13_1#90964cd5d.bracket?pid=0abfceb32&amp;color=0,0,0&amp;vpa=4"/>
          <p:cNvSpPr/>
          <p:nvPr/>
        </p:nvSpPr>
        <p:spPr>
          <a:xfrm>
            <a:off x="6200839" y="96926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12_2#90964cd5d.choices?pid=0abfceb32&amp;color=0,0,0&amp;bbb=1"/>
          <p:cNvSpPr/>
          <p:nvPr/>
        </p:nvSpPr>
        <p:spPr>
          <a:xfrm>
            <a:off x="722376" y="1436497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5483957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A.雅鲁藏布江流域降水丰富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，径流量大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.雅鲁藏布江和羊卓雍错有天然水道连接</a:t>
            </a:r>
            <a:endParaRPr lang="en-US" altLang="zh-CN" sz="2000" dirty="0"/>
          </a:p>
          <a:p>
            <a:pPr latinLnBrk="1">
              <a:lnSpc>
                <a:spcPts val="3400"/>
              </a:lnSpc>
              <a:tabLst>
                <a:tab pos="5483957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.西藏地区常规能源缺乏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，电力供应不足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.西藏电网电力利用峰谷现象明显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4_1#90964cd5d?vop=1&amp;pid=0abfceb32&amp;color=0,0,0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本题考查流域内协调开发的条件。根据材料可知，西藏电网电力利用峰谷现象明显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，建设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抽水蓄能电站可以更充分地利用电力资源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，减少浪费，D正确；雅鲁藏布江流域降水丰富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，径流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量大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，但与抽水蓄能电站建设关系不大，A错误；雅鲁藏布江和羊卓雍错没有天然水道连接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，需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要抽水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，B错误；西藏地区经济落后，常规能源不缺乏，电力供应有剩余，C错误。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5_1#4874c38b3?htil=2&amp;pid=36d3d594b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00973" y="1060704"/>
            <a:ext cx="4059936" cy="4690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4_BD.15_2#4874c38b3?htil=2&amp;pid=36d3d594b&amp;color=0,0,0&amp;bt=1&amp;bbb=1&amp;hb=1"/>
          <p:cNvSpPr/>
          <p:nvPr/>
        </p:nvSpPr>
        <p:spPr>
          <a:xfrm>
            <a:off x="722376" y="1005840"/>
            <a:ext cx="6601968" cy="4043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［云南大理2025高二期末］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近年来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甘肃省武威市开展了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石羊河流域上下游横向生态保护补偿试点工作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各区县间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通过签订协议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约定主要考核两项河流指标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其中一项为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河流边界断面水质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），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在上下游县区之间实行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谁达标谁受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益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谁超标谁赔付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的双向生态补偿机制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有专家指出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流域现行生态补偿以水质考核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资金补偿的模式过于单一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提出增加河流考核内容并建立产业补偿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就业补偿等综合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补偿机制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下图示意武威市石羊河流域水系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面小题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0018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6_1#4bf38be07?pid=4874c38b3&amp;color=0,0,0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推测另一项河流考核内容最可能是(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BD.16_2#4bf38be07.choices?pid=4874c38b3&amp;color=0,0,0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824529" algn="l"/>
                <a:tab pos="5610957" algn="l"/>
                <a:tab pos="84100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.含沙量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B.结冰期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C.径流量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.流速</a:t>
            </a:r>
            <a:endParaRPr lang="en-US" altLang="zh-CN" sz="2000" dirty="0"/>
          </a:p>
        </p:txBody>
      </p:sp>
      <p:sp>
        <p:nvSpPr>
          <p:cNvPr id="4" name="QC_5_AN.17_1#4bf38be07.bracket?pid=4874c38b3&amp;color=0,0,0&amp;vpa=5"/>
          <p:cNvSpPr/>
          <p:nvPr/>
        </p:nvSpPr>
        <p:spPr>
          <a:xfrm>
            <a:off x="4943539" y="96926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8_1#4bf38be07?vop=1&amp;pid=4874c38b3&amp;color=0,0,0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本题考查流域的协作开发。石羊河流域地处西北内陆，淡水资源缺乏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，水资源对区域社会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经济发展至关重要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。若上游地区过多使用水资源，将导致下游地区水源短缺，沙漠入侵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，生态环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境恶化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，因此最应增加的河流考核内容是径流量，而不是含沙量、结冰期和流速。故选C。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7769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36d3d594b.fixed?pid=58eb58c0a&amp;color=100,146,38"/>
          <p:cNvSpPr/>
          <p:nvPr/>
        </p:nvSpPr>
        <p:spPr>
          <a:xfrm>
            <a:off x="5276088" y="905256"/>
            <a:ext cx="160934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3#36d3d594b.fixed?pid=58eb58c0a&amp;color=255,255,255&amp;bbb=1"/>
          <p:cNvSpPr/>
          <p:nvPr/>
        </p:nvSpPr>
        <p:spPr>
          <a:xfrm>
            <a:off x="0" y="3493008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专题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流域内协调发展与综合治理分析</a:t>
            </a:r>
            <a:endParaRPr lang="en-US" altLang="zh-CN" sz="4400" dirty="0"/>
          </a:p>
        </p:txBody>
      </p:sp>
      <p:pic>
        <p:nvPicPr>
          <p:cNvPr id="4" name="C_3#36d3d594b.fixed?pid=58eb58c0a&amp;color=0,0,0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9528" y="4507992"/>
            <a:ext cx="438912" cy="438912"/>
          </a:xfrm>
          <a:prstGeom prst="rect">
            <a:avLst/>
          </a:prstGeom>
        </p:spPr>
      </p:pic>
      <p:sp>
        <p:nvSpPr>
          <p:cNvPr id="5" name="C_3_BD#36d3d594b.fixed?pid=58eb58c0a&amp;color=255,255,255&amp;bbb=1"/>
          <p:cNvSpPr/>
          <p:nvPr/>
        </p:nvSpPr>
        <p:spPr>
          <a:xfrm>
            <a:off x="10460736" y="4379944"/>
            <a:ext cx="1709928" cy="56699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刷专题</a:t>
            </a:r>
            <a:endParaRPr lang="en-US" altLang="zh-CN" sz="28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9_1#982a43f62?pid=4874c38b3&amp;color=0,0,0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6.武威市各区县横向生态保护补偿签约或补偿金支付情况，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及对应理由可能是(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0_1#982a43f62.bracket?pid=4874c38b3&amp;color=0,0,0&amp;vpa=6"/>
          <p:cNvSpPr/>
          <p:nvPr/>
        </p:nvSpPr>
        <p:spPr>
          <a:xfrm>
            <a:off x="9515539" y="969265"/>
            <a:ext cx="3746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endParaRPr lang="en-US" altLang="zh-CN" sz="2000" dirty="0"/>
          </a:p>
        </p:txBody>
      </p:sp>
      <p:sp>
        <p:nvSpPr>
          <p:cNvPr id="4" name="QC_5_BD.19_2#982a43f62.choices?pid=4874c38b3&amp;color=0,0,0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A.民勤支付给凉州——民勤水质超标，凉州水质达标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.凉州支付给民勤——凉州地处民勤下游河段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.天祝支付给古浪——天祝地处水系源头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.天祝与凉州不需签约——天祝与凉州分属不同水系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1_1#982a43f62?vop=1&amp;pid=4874c38b3&amp;color=0,0,0&amp;bt=1&amp;bbb=1&amp;hb=1"/>
          <p:cNvSpPr/>
          <p:nvPr/>
        </p:nvSpPr>
        <p:spPr>
          <a:xfrm>
            <a:off x="722376" y="1005840"/>
            <a:ext cx="10753344" cy="4082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本题考查生态补偿。结合所学知识，双向生态补偿机制，适用于存在河流上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、下游关系的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两地间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，若一方水质未达标，按照所签协议约定，需赔付一定补偿金给水质达标的另一方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。民勤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县地处凉州区下游河段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，若民勤县水质超标，凉州区水质达标，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则民勤需向凉州支付生态补偿金，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正确；凉州地处民勤上游，而非下游，B错误；天祝作为水系源头（上游），若其水质达标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下游古浪水质超标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，则古浪应支付补偿金给天祝，如果天祝超标，则需赔付古浪，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C项未指出两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地河流指标状况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，无法判断，C错误；天祝北部处于凉州上游，需要签订协议，D错误。</a:t>
            </a:r>
            <a:endParaRPr lang="en-US" altLang="zh-CN" sz="22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关键点拨解答本题的关键是明确河流的流向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，一般来说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，河流干流与支流就像大树的树干和其上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的枝丫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，水流由支流向干流汇集，图示河流大致从南向北流，因此凉州位于民勤的上游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，天祝位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于古浪的上游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69220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2_1#2deb92f24?pid=4874c38b3&amp;color=0,0,0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7.与资金补偿相比，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综合补偿有利于(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23_1#2deb92f24.bracket?pid=4874c38b3&amp;color=0,0,0&amp;vpa=7"/>
          <p:cNvSpPr/>
          <p:nvPr/>
        </p:nvSpPr>
        <p:spPr>
          <a:xfrm>
            <a:off x="4930839" y="969265"/>
            <a:ext cx="385763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endParaRPr lang="en-US" altLang="zh-CN" sz="2000" dirty="0"/>
          </a:p>
        </p:txBody>
      </p:sp>
      <p:sp>
        <p:nvSpPr>
          <p:cNvPr id="4" name="QC_5_BD.22_2#2deb92f24?pid=4874c38b3&amp;color=0,0,0&amp;bbb=1"/>
          <p:cNvSpPr/>
          <p:nvPr/>
        </p:nvSpPr>
        <p:spPr>
          <a:xfrm>
            <a:off x="722376" y="14309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48329" algn="l"/>
                <a:tab pos="5483957" algn="l"/>
                <a:tab pos="8219586" algn="l"/>
              </a:tabLst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①减少生态投入资金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②促进流域持续发展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③减少流域自然灾害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④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缩小不同区域差异</a:t>
            </a:r>
            <a:endParaRPr lang="en-US" altLang="zh-CN" sz="2000" dirty="0"/>
          </a:p>
        </p:txBody>
      </p:sp>
      <p:sp>
        <p:nvSpPr>
          <p:cNvPr id="5" name="QC_5_BD.22_3#2deb92f24.choices?pid=4874c38b3&amp;color=0,0,0&amp;bbb=1"/>
          <p:cNvSpPr/>
          <p:nvPr/>
        </p:nvSpPr>
        <p:spPr>
          <a:xfrm>
            <a:off x="722376" y="188810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.①③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B.①④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C.②③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.②④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4_1#2deb92f24?vop=1&amp;pid=4874c38b3&amp;color=0,0,0&amp;bt=1&amp;bbb=1&amp;hb=1"/>
          <p:cNvSpPr/>
          <p:nvPr/>
        </p:nvSpPr>
        <p:spPr>
          <a:xfrm>
            <a:off x="722376" y="1005840"/>
            <a:ext cx="10753344" cy="22405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本题考查材料分析能力。综合补偿（如产业、就业补偿）不会直接减少生态投入资金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，①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；产业补偿可推动经济转型，就业补偿增强居民参与，有利于生态保护与经济发展结合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，促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进流域持续发展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，②正确；生态保护可能减少灾害（如水土流失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），但综合补偿与自然灾害的关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系较小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，③错误；通过产业和就业补偿，可提升落后地区经济水平，减小区域发展差距，④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正确。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8209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M_4_BD.1_1#5935dab9f?htil=1&amp;pid=36d3d594b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06378" y="1060704"/>
            <a:ext cx="4206240" cy="195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M_4_BD.1_2#5935dab9f?htil=1&amp;pid=36d3d594b&amp;color=0,0,0&amp;bt=1&amp;bbb=1&amp;hb=1&amp;hs=1"/>
          <p:cNvSpPr/>
          <p:nvPr/>
        </p:nvSpPr>
        <p:spPr>
          <a:xfrm>
            <a:off x="722376" y="1005840"/>
            <a:ext cx="645566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［山东莱西一中2025质量检测</a:t>
            </a:r>
            <a:r>
              <a:rPr lang="en-US" altLang="zh-CN" sz="2000" b="0" i="0">
                <a:solidFill>
                  <a:srgbClr val="00000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甘肃省定西市地处黄土高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原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青藏高原和西秦岭交会地带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该地九华沟流域水土流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失治理与高效农业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庭院经济相结合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效益显著</a:t>
            </a:r>
            <a:r>
              <a:rPr lang="en-US" altLang="zh-CN" sz="2000" b="0" i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下图为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九华沟流域调控体系示意图</a:t>
            </a:r>
            <a:r>
              <a:rPr lang="en-US" altLang="zh-CN" sz="2000" b="0" i="0" dirty="0">
                <a:solidFill>
                  <a:srgbClr val="00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。据此完成下面小题。</a:t>
            </a:r>
            <a:endParaRPr lang="en-US" altLang="zh-CN" sz="2000" dirty="0"/>
          </a:p>
        </p:txBody>
      </p:sp>
      <p:sp>
        <p:nvSpPr>
          <p:cNvPr id="4" name="QC_5_BD.2_1#fce18c3c7?htil=1&amp;pid=5935dab9f&amp;color=0,0,0&amp;bbb=1&amp;hs=1"/>
          <p:cNvSpPr/>
          <p:nvPr/>
        </p:nvSpPr>
        <p:spPr>
          <a:xfrm>
            <a:off x="722376" y="2817495"/>
            <a:ext cx="645566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1.推测该流域调控系统中，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治理措施合理的是(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C_5_AN.3_1#fce18c3c7.bracket?pid=5935dab9f&amp;color=0,0,0&amp;vpa=1"/>
          <p:cNvSpPr/>
          <p:nvPr/>
        </p:nvSpPr>
        <p:spPr>
          <a:xfrm>
            <a:off x="5959539" y="2817495"/>
            <a:ext cx="3556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endParaRPr lang="en-US" altLang="zh-CN" sz="2000" dirty="0"/>
          </a:p>
        </p:txBody>
      </p:sp>
      <p:sp>
        <p:nvSpPr>
          <p:cNvPr id="6" name="QC_5_BD.2_2#fce18c3c7.choices?htil=1&amp;pid=5935dab9f&amp;color=0,0,0&amp;bbb=1&amp;hs=1"/>
          <p:cNvSpPr/>
          <p:nvPr/>
        </p:nvSpPr>
        <p:spPr>
          <a:xfrm>
            <a:off x="722376" y="327469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61029" algn="l"/>
                <a:tab pos="5483957" algn="l"/>
                <a:tab pos="8219586" algn="l"/>
              </a:tabLst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.甲处开垦梯田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B.乙处造林种草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C.丙处打坝淤地</a:t>
            </a:r>
            <a:r>
              <a:rPr lang="en-US" altLang="zh-CN" sz="20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.丁处挖鱼鳞坑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4_1#fce18c3c7?vop=1&amp;pid=5935dab9f&amp;color=0,0,0&amp;bt=1&amp;bbb=1&amp;hb=1"/>
          <p:cNvSpPr/>
          <p:nvPr/>
        </p:nvSpPr>
        <p:spPr>
          <a:xfrm>
            <a:off x="722376" y="1005840"/>
            <a:ext cx="10753344" cy="17833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本题考查流域的综合治理措施。甲位于流域上部，应加强生态保护，而不是开垦梯田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错误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。乙位于流域中上部，气候干燥，造林效益不高，B错误。丙位于流域中下部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，可建设淤地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坝拦蓄泥沙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，C正确。丁位于流域下部，一般起伏较小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，而鱼鳞坑一般建设在坡度较大且水土流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失较严重的陡坡地带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，D错误。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2437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25169f4c4?pid=5935dab9f&amp;color=0,0,0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2.该地将小流域综合治理与高效农业、庭院经济相结合，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产生的生态效益是(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C_5_AN.6_1#25169f4c4.bracket?pid=5935dab9f&amp;color=0,0,0&amp;vpa=2"/>
          <p:cNvSpPr/>
          <p:nvPr/>
        </p:nvSpPr>
        <p:spPr>
          <a:xfrm>
            <a:off x="9261539" y="969265"/>
            <a:ext cx="357188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endParaRPr lang="en-US" altLang="zh-CN" sz="2000" dirty="0"/>
          </a:p>
        </p:txBody>
      </p:sp>
      <p:sp>
        <p:nvSpPr>
          <p:cNvPr id="4" name="QC_5_BD.5_2#25169f4c4.choices?pid=5935dab9f&amp;color=0,0,0&amp;bbb=1"/>
          <p:cNvSpPr/>
          <p:nvPr/>
        </p:nvSpPr>
        <p:spPr>
          <a:xfrm>
            <a:off x="722376" y="1436497"/>
            <a:ext cx="10753344" cy="1796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A.促进农业生产结构多元化，提高农民经济收入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.实现农业生产的良性循环，生态环境恢复良好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.推动当地特色农业发展，提高城镇化发展速度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.提供较多的就业机会，推进城乡融合，产业融合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7_1#25169f4c4?vop=1&amp;pid=5935dab9f&amp;color=0,0,0&amp;bt=1&amp;bbb=1&amp;hb=1"/>
          <p:cNvSpPr/>
          <p:nvPr/>
        </p:nvSpPr>
        <p:spPr>
          <a:xfrm>
            <a:off x="722376" y="100584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本题考查流域内协调发展及综合治理的意义。A、C、D三项属于社会经济效益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，未能体现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其生态效益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，A、C、D错误；小流域综合治理与高效农业、庭院经济相结合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，有利于实现农业生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产的良性循环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，生态环境恢复良好，B正确。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1874185"/>
      </p:ext>
    </p:extLst>
  </p:cSld>
  <p:clrMapOvr>
    <a:masterClrMapping/>
  </p:clrMapOvr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599</Words>
  <Application>Microsoft Office PowerPoint</Application>
  <PresentationFormat>宽屏</PresentationFormat>
  <Paragraphs>98</Paragraphs>
  <Slides>25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KaiTi</vt:lpstr>
      <vt:lpstr>等线</vt:lpstr>
      <vt:lpstr>仿宋</vt:lpstr>
      <vt:lpstr>汉仪舒圆黑简体</vt:lpstr>
      <vt:lpstr>SimHei</vt:lpstr>
      <vt:lpstr>楷体</vt:lpstr>
      <vt:lpstr>SimSun</vt:lpstr>
      <vt:lpstr>微软雅黑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</cp:lastModifiedBy>
  <cp:revision>3</cp:revision>
  <dcterms:created xsi:type="dcterms:W3CDTF">2025-08-04T08:38:30Z</dcterms:created>
  <dcterms:modified xsi:type="dcterms:W3CDTF">2025-08-05T03:12:34Z</dcterms:modified>
  <cp:category/>
  <cp:contentStatus/>
</cp:coreProperties>
</file>