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351" r:id="rId7"/>
    <p:sldId id="259" r:id="rId8"/>
    <p:sldId id="260" r:id="rId9"/>
    <p:sldId id="261" r:id="rId10"/>
    <p:sldId id="352" r:id="rId11"/>
    <p:sldId id="262" r:id="rId12"/>
    <p:sldId id="263" r:id="rId13"/>
    <p:sldId id="264" r:id="rId14"/>
    <p:sldId id="353" r:id="rId15"/>
    <p:sldId id="265" r:id="rId16"/>
    <p:sldId id="266" r:id="rId17"/>
    <p:sldId id="354" r:id="rId18"/>
    <p:sldId id="267" r:id="rId19"/>
    <p:sldId id="268" r:id="rId20"/>
    <p:sldId id="269" r:id="rId21"/>
    <p:sldId id="355" r:id="rId22"/>
    <p:sldId id="270" r:id="rId23"/>
    <p:sldId id="271" r:id="rId24"/>
    <p:sldId id="272" r:id="rId25"/>
    <p:sldId id="356" r:id="rId26"/>
    <p:sldId id="273" r:id="rId27"/>
    <p:sldId id="274" r:id="rId28"/>
    <p:sldId id="357" r:id="rId29"/>
    <p:sldId id="275" r:id="rId30"/>
    <p:sldId id="276" r:id="rId31"/>
    <p:sldId id="277" r:id="rId32"/>
    <p:sldId id="278" r:id="rId33"/>
    <p:sldId id="279" r:id="rId34"/>
    <p:sldId id="358" r:id="rId35"/>
    <p:sldId id="280" r:id="rId36"/>
    <p:sldId id="281" r:id="rId37"/>
    <p:sldId id="359" r:id="rId38"/>
    <p:sldId id="282" r:id="rId39"/>
    <p:sldId id="283" r:id="rId40"/>
    <p:sldId id="360" r:id="rId41"/>
    <p:sldId id="284" r:id="rId42"/>
    <p:sldId id="285" r:id="rId43"/>
    <p:sldId id="286" r:id="rId44"/>
    <p:sldId id="361" r:id="rId45"/>
    <p:sldId id="287" r:id="rId46"/>
    <p:sldId id="289" r:id="rId47"/>
    <p:sldId id="362" r:id="rId48"/>
    <p:sldId id="290" r:id="rId49"/>
    <p:sldId id="291" r:id="rId50"/>
    <p:sldId id="363" r:id="rId51"/>
    <p:sldId id="292" r:id="rId52"/>
    <p:sldId id="293" r:id="rId53"/>
    <p:sldId id="364" r:id="rId54"/>
    <p:sldId id="294" r:id="rId55"/>
    <p:sldId id="295" r:id="rId56"/>
    <p:sldId id="365" r:id="rId57"/>
    <p:sldId id="296" r:id="rId58"/>
    <p:sldId id="297" r:id="rId59"/>
    <p:sldId id="298" r:id="rId60"/>
    <p:sldId id="366" r:id="rId61"/>
    <p:sldId id="299" r:id="rId62"/>
    <p:sldId id="300" r:id="rId63"/>
    <p:sldId id="367" r:id="rId64"/>
    <p:sldId id="301" r:id="rId65"/>
    <p:sldId id="302" r:id="rId66"/>
    <p:sldId id="303" r:id="rId67"/>
    <p:sldId id="368" r:id="rId68"/>
    <p:sldId id="304" r:id="rId69"/>
    <p:sldId id="305" r:id="rId70"/>
    <p:sldId id="369" r:id="rId71"/>
    <p:sldId id="306" r:id="rId72"/>
    <p:sldId id="307" r:id="rId73"/>
    <p:sldId id="370" r:id="rId74"/>
    <p:sldId id="308" r:id="rId75"/>
    <p:sldId id="309" r:id="rId76"/>
    <p:sldId id="310" r:id="rId77"/>
    <p:sldId id="371" r:id="rId78"/>
    <p:sldId id="311" r:id="rId79"/>
    <p:sldId id="312" r:id="rId80"/>
    <p:sldId id="372" r:id="rId81"/>
    <p:sldId id="313" r:id="rId82"/>
    <p:sldId id="314" r:id="rId83"/>
    <p:sldId id="315" r:id="rId84"/>
    <p:sldId id="373" r:id="rId85"/>
    <p:sldId id="316" r:id="rId86"/>
    <p:sldId id="317" r:id="rId87"/>
    <p:sldId id="374" r:id="rId88"/>
    <p:sldId id="318" r:id="rId89"/>
    <p:sldId id="319" r:id="rId90"/>
    <p:sldId id="320" r:id="rId91"/>
    <p:sldId id="375" r:id="rId92"/>
    <p:sldId id="321" r:id="rId93"/>
    <p:sldId id="323" r:id="rId94"/>
    <p:sldId id="376" r:id="rId95"/>
    <p:sldId id="324" r:id="rId96"/>
    <p:sldId id="325" r:id="rId97"/>
    <p:sldId id="377" r:id="rId98"/>
    <p:sldId id="326" r:id="rId99"/>
    <p:sldId id="327" r:id="rId100"/>
    <p:sldId id="378" r:id="rId101"/>
    <p:sldId id="328" r:id="rId102"/>
    <p:sldId id="329" r:id="rId103"/>
    <p:sldId id="330" r:id="rId104"/>
    <p:sldId id="331" r:id="rId105"/>
    <p:sldId id="379" r:id="rId106"/>
    <p:sldId id="332" r:id="rId107"/>
    <p:sldId id="333" r:id="rId108"/>
    <p:sldId id="380" r:id="rId109"/>
    <p:sldId id="334" r:id="rId110"/>
    <p:sldId id="335" r:id="rId111"/>
    <p:sldId id="336" r:id="rId112"/>
    <p:sldId id="337" r:id="rId113"/>
    <p:sldId id="381" r:id="rId114"/>
    <p:sldId id="338" r:id="rId115"/>
    <p:sldId id="339" r:id="rId116"/>
    <p:sldId id="382" r:id="rId117"/>
    <p:sldId id="340" r:id="rId118"/>
    <p:sldId id="341" r:id="rId119"/>
    <p:sldId id="342" r:id="rId120"/>
    <p:sldId id="383" r:id="rId121"/>
    <p:sldId id="343" r:id="rId122"/>
    <p:sldId id="344" r:id="rId123"/>
    <p:sldId id="345" r:id="rId124"/>
    <p:sldId id="346" r:id="rId125"/>
    <p:sldId id="347" r:id="rId126"/>
    <p:sldId id="348" r:id="rId127"/>
    <p:sldId id="349" r:id="rId128"/>
    <p:sldId id="350" r:id="rId1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10"/>
  </p:normalViewPr>
  <p:slideViewPr>
    <p:cSldViewPr snapToGrid="0" snapToObjects="1">
      <p:cViewPr varScale="1">
        <p:scale>
          <a:sx n="115" d="100"/>
          <a:sy n="115" d="100"/>
        </p:scale>
        <p:origin x="39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2" Type="http://schemas.openxmlformats.org/officeDocument/2006/relationships/tableStyles" Target="tableStyles.xml"/><Relationship Id="rId131" Type="http://schemas.openxmlformats.org/officeDocument/2006/relationships/viewProps" Target="viewProps.xml"/><Relationship Id="rId130" Type="http://schemas.openxmlformats.org/officeDocument/2006/relationships/presProps" Target="presProps.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bd6c913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资源枯竭地区的发展——以德国鲁尔区为例</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40426eb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鲁尔区的昔日辉煌与一度衰退</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ebace6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鲁尔区的再度振兴</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57688e2f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其他资源枯竭型城市的转型</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f05860be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其他资源枯竭型城市的环境保护和治理</a:t>
            </a:r>
            <a:endParaRPr lang="en-US" sz="28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bd6c9134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第二节 资源枯竭地区的发展——以德国鲁尔区为例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515638a000923288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0" Type="http://schemas.openxmlformats.org/officeDocument/2006/relationships/theme" Target="../theme/theme1.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0.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10.xml"/><Relationship Id="rId1" Type="http://schemas.openxmlformats.org/officeDocument/2006/relationships/image" Target="../media/image24.jpe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6.xml"/><Relationship Id="rId2" Type="http://schemas.openxmlformats.org/officeDocument/2006/relationships/image" Target="../media/image12.jpeg"/><Relationship Id="rId1" Type="http://schemas.openxmlformats.org/officeDocument/2006/relationships/image" Target="../media/image11.jpeg"/></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10.xml"/><Relationship Id="rId1" Type="http://schemas.openxmlformats.org/officeDocument/2006/relationships/image" Target="../media/image25.jpe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0.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0.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0.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0.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0.xml"/><Relationship Id="rId1" Type="http://schemas.openxmlformats.org/officeDocument/2006/relationships/image" Target="../media/image2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0.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0.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0.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17.xml"/><Relationship Id="rId2" Type="http://schemas.openxmlformats.org/officeDocument/2006/relationships/image" Target="../media/image14.jpeg"/><Relationship Id="rId1" Type="http://schemas.openxmlformats.org/officeDocument/2006/relationships/image" Target="../media/image1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7.xml"/><Relationship Id="rId1" Type="http://schemas.openxmlformats.org/officeDocument/2006/relationships/image" Target="../media/image1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7.xml"/><Relationship Id="rId1" Type="http://schemas.openxmlformats.org/officeDocument/2006/relationships/image" Target="../media/image16.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7.xml"/><Relationship Id="rId1" Type="http://schemas.openxmlformats.org/officeDocument/2006/relationships/image" Target="../media/image17.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8.xml"/><Relationship Id="rId1" Type="http://schemas.openxmlformats.org/officeDocument/2006/relationships/image" Target="../media/image18.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8.xml"/><Relationship Id="rId1" Type="http://schemas.openxmlformats.org/officeDocument/2006/relationships/image" Target="../media/image19.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8.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0.xml"/><Relationship Id="rId1" Type="http://schemas.openxmlformats.org/officeDocument/2006/relationships/image" Target="../media/image20.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10.xml"/><Relationship Id="rId1" Type="http://schemas.openxmlformats.org/officeDocument/2006/relationships/image" Target="../media/image21.jpe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image" Target="../media/image22.jpe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0.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0.xml"/><Relationship Id="rId1" Type="http://schemas.openxmlformats.org/officeDocument/2006/relationships/image" Target="../media/image23.jpe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7_1#b337d3280?vop=1&amp;pid=78c52fc6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本题考查影响资源枯竭型城市转型的因素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。作为传统的煤矿采掘与钢铁冶炼一体化的工业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,其经济结构过于单一,产业转型困难,且传统工业发展过程中环境污染严重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,生态环境治污成本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,阻碍了城市转型升级,①③正确；作为老工业城市,经济发展起步早,其劳动力素质并不低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,且政府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也愿意推动城市产业转型升级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,产业转型并不会受政策的限制,②④错误。故选C。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7_1#4c76d2aa3?vop=1&amp;pid=dafded51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本题考查材料分析能力。山西大同火电不过剩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,发展压缩空气储能是为了将电网负荷低时的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多余电能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,转变为电网高峰时期的高价值电能,①错误；光电季节变化大,发电不稳定,②正确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压缩空气储能项目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,利于满足西电东送用电需求,缓解东部地区电力不足的状况,③正确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；可以削峰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补枯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,提高电力的稳定性,提高用电效率,④正确。综上,故选C。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7_2#4c76d2aa3?vop=1&amp;pid=dafded51d&amp;color=0,0,0&amp;mp=1&amp;vtp=1&amp;bt=1&amp;bbb=1"/>
          <p:cNvSpPr/>
          <p:nvPr/>
        </p:nvSpPr>
        <p:spPr>
          <a:xfrm>
            <a:off x="722376" y="972000"/>
            <a:ext cx="10753344" cy="2735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山西在煤炭能源开发过程中面临的问题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1）煤炭资源趋于枯竭,产业结构单一；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2）长期开采,开采难度加大,成本上升；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3）煤炭外运能力不足；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4）水资源短缺；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5）露天开采,造成严重的生态问题,环境污染严重。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98_1#93cbc0cdd?htil=8&amp;pid=b4176ab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739270" y="1026864"/>
            <a:ext cx="3648456" cy="34472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98_2#93cbc0cdd?htil=8&amp;pid=b4176ab00&amp;color=0,0,0&amp;vtp=1&amp;bt=1&amp;bbb=1&amp;hb=1"/>
          <p:cNvSpPr/>
          <p:nvPr/>
        </p:nvSpPr>
        <p:spPr>
          <a:xfrm>
            <a:off x="722376" y="972000"/>
            <a:ext cx="6967728"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［江苏镇江七校2025高二联考］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随着资源的枯竭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大冶市社会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经济发展受到了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一矿独大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产业格局带来的发展后劲不足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态环境恶化等问题的严重制约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大冶市被列入全国首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批资源枯竭型城市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从此开启了后资源时代城市转型发展新历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大冶市首次成为全国经济百强县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2017</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年获得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了全国文明城市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下图示意大冶市不同阶段主要工业产值占比</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及产业多样化与经济韧性演变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9_1#34cd449ea?pid=93cbc0cd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图示三个阶段分别对应大冶市经济的(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BD.99_2#34cd449ea.choices?pid=93cbc0cdd&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A.衰退转变期、高效提升期、发展恢复期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.发展恢复期、衰退转变期、高效提升期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.高效提升期、衰退转变期、发展恢复期</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.衰退转变期、发展恢复期、高效提升期</a:t>
            </a:r>
            <a:endParaRPr lang="en-US" altLang="zh-CN" sz="2000" dirty="0"/>
          </a:p>
        </p:txBody>
      </p:sp>
      <p:sp>
        <p:nvSpPr>
          <p:cNvPr id="4" name="QC_6_AN.100_1#34cd449ea.bracket?pid=93cbc0cdd&amp;color=0,0,0&amp;vpa=29&amp;vtp=1"/>
          <p:cNvSpPr/>
          <p:nvPr/>
        </p:nvSpPr>
        <p:spPr>
          <a:xfrm>
            <a:off x="518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1_1#34cd449ea?vop=1&amp;pid=93cbc0cdd&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本题考查资源枯竭型城市经济发展的不同阶段。读图可知,第一阶段为2009年以前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,此时大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冶市矿物采选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、洗选业和冶金业在主要工业行业中产值占比过大,产业结构单一,工业惯性大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韧性较低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,对应衰退转变期；第二阶段大冶市矿物采选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、洗选业和冶金业在主要工业行业中产值占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比有所下降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,家居、印刷、文娱用品、化学、塑料、医药等制品制造业产值占比有所上升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性有所提高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,对应发展恢复期；第三阶段大冶市矿物采选、洗选业和矿业制品业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、金属冶炼及压延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加工业在主要工业行业中产值占比明显下降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,家居、印刷、文娱用品、化学、塑料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、医药等制品制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造业产值占比上升明显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,同时农副产品加工、食品、纺织、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服装等制品制造业产值占比上升明显,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产业结构多元化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,经济韧性快速提高,对应高效提升期。故选D。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2_1#83ce5b9b1?pid=93cbc0cd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大冶市经济韧性的提高主要得益于(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03_1#83ce5b9b1.bracket?pid=93cbc0cdd&amp;color=0,0,0&amp;vpa=30&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102_2#83ce5b9b1.choices?pid=93cbc0cd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.生态环境治理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.产业结构多元化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C.资源型产业链延长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.矿产资源开采规模扩大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4_1#83ce5b9b1?vop=1&amp;pid=93cbc0cd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本题考查资源枯竭型城市转型措施。资源枯竭型城市一般产业结构单一,工业惯性大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。读图可知,2015年后大冶市矿产相关产业产值占比明显下降,家居、印刷、文娱用品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、塑料、医药等制品制造业产值占比提高,经济转型成效较为突出,产业结构多元化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,经济韧性提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,B正确；生态环境治理对资源枯竭型城市产业发展作用较小,A错误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；资源枯竭型城市的资源已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不能支撑经济继续发展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,且2015年后大冶市矿产相关产业产值占比明显下降,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资源型产业链延长、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矿产资源开采规模扩大对经济韧性提高作用不大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4_2#83ce5b9b1?vop=1&amp;pid=93cbc0cdd&amp;color=0,0,0&amp;mp=1&amp;vtp=1&amp;bt=1&amp;bb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提高城市经济韧性的措施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1）培育新兴产业和第三产业,实现产业结构多样化；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2）吸引人才,加大技术投入,提高创新水平；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3）关停重污染企业,治理污染,改善环境；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4）加大政策和资金扶持力度。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8_1#fd76290fe?pid=9ebace60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［山东聊城2025高二月考］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鲁尔区曾是德国的煤和钢铁生产基地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经过一系列的综合治理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由衰退走向繁荣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成为世界传统工业区成功转型的典范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为鲁尔区目前较大钢铁企业分布图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为鲁尔区整治前后的三种产业构成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（Ⅰ</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1958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，Ⅱ</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1995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8_3#fd76290fe?iti=1&amp;htil=1&amp;pid=9ebace60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55064" y="2510224"/>
            <a:ext cx="3493008" cy="27889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6_BD.8_4#fd76290fe?iti=2&amp;htil=1&amp;pid=9ebace60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196328" y="2400496"/>
            <a:ext cx="3182112" cy="28986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6_BD.8_5#fd76290fe?iti=1&amp;htil=1&amp;pid=9ebace60b&amp;color=0,0,0&amp;vtp=1"/>
          <p:cNvSpPr/>
          <p:nvPr/>
        </p:nvSpPr>
        <p:spPr>
          <a:xfrm>
            <a:off x="3316637" y="5426144"/>
            <a:ext cx="169862" cy="401447"/>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endParaRPr lang="en-US" altLang="zh-CN" sz="2000" dirty="0"/>
          </a:p>
        </p:txBody>
      </p:sp>
      <p:sp>
        <p:nvSpPr>
          <p:cNvPr id="6" name="QM_6_BD.8_6#fd76290fe?iti=2&amp;htil=1&amp;pid=9ebace60b&amp;color=0,0,0&amp;vtp=1"/>
          <p:cNvSpPr/>
          <p:nvPr/>
        </p:nvSpPr>
        <p:spPr>
          <a:xfrm>
            <a:off x="8695310" y="5426144"/>
            <a:ext cx="184150" cy="401447"/>
          </a:xfrm>
          <a:prstGeom prst="rect">
            <a:avLst/>
          </a:prstGeom>
          <a:noFill/>
        </p:spPr>
        <p:txBody>
          <a:bodyPr wrap="square" lIns="0" tIns="0" rIns="0" bIns="0" rtlCol="0" anchor="t"/>
          <a:lstStyle/>
          <a:p>
            <a:pPr algn="ctr" latinLnBrk="1">
              <a:lnSpc>
                <a:spcPct val="147000"/>
              </a:lnSpc>
            </a:pP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a:t>
            </a:r>
            <a:endParaRPr lang="en-US" altLang="zh-CN" sz="2000" dirty="0"/>
          </a:p>
        </p:txBody>
      </p:sp>
      <p:sp>
        <p:nvSpPr>
          <p:cNvPr id="7" name="QM_6_BD.8_7#fd76290fe?pid=9ebace60b&amp;color=0,0,0&amp;vtp=1&amp;bbb=1"/>
          <p:cNvSpPr/>
          <p:nvPr/>
        </p:nvSpPr>
        <p:spPr>
          <a:xfrm>
            <a:off x="722376" y="5876105"/>
            <a:ext cx="10753344" cy="395478"/>
          </a:xfrm>
          <a:prstGeom prst="rect">
            <a:avLst/>
          </a:prstGeom>
          <a:noFill/>
        </p:spPr>
        <p:txBody>
          <a:bodyPr wrap="none" lIns="0" tIns="0" rIns="0" bIns="0" rtlCol="0" anchor="t"/>
          <a:lstStyle/>
          <a:p>
            <a:pPr algn="l" latinLnBrk="1">
              <a:lnSpc>
                <a:spcPts val="3500"/>
              </a:lnSpc>
            </a:pPr>
            <a:r>
              <a:rPr lang="en-US" altLang="zh-CN" sz="2000" b="1"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五大支柱产业为煤炭工业、钢铁工业、电力工业、化学工业、机械工业。</a:t>
            </a:r>
            <a:endParaRPr lang="en-US" altLang="zh-CN" sz="2000" dirty="0"/>
          </a:p>
        </p:txBody>
      </p:sp>
    </p:spTree>
  </p:cSld>
  <p:clrMapOvr>
    <a:masterClrMapping/>
  </p:clrMapOvr>
  <p:transition>
    <p:fade/>
  </p:transition>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05_1#0556a0dd0?pid=b4176ab00&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绿色转型是资源型地区破解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资源诅咒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难题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实现高质量发展的必由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2004—2019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年我国重大战略区域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包括京津冀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长江经济带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黄河流域等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内资源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型城市与非资源型城市绿色转型绩效的演变示意图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数值越大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表明其在开展城市绿色转型后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在经济发展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社会民生和生态环境等方面所取得的成就越多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5_BD.105_2#0556a0dd0?pid=b4176ab0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59352" y="2864046"/>
            <a:ext cx="4270248"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6_1#0971e0559?pid=0556a0dd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影响资源型城市与非资源型城市绿色转型绩效差异的因素不包括(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07_1#0971e0559.bracket?pid=0556a0dd0&amp;color=0,0,0&amp;vpa=31&amp;vtp=1"/>
          <p:cNvSpPr/>
          <p:nvPr/>
        </p:nvSpPr>
        <p:spPr>
          <a:xfrm>
            <a:off x="8245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6_BD.106_2#0971e0559.choices?pid=0556a0dd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.经济规模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B.技术水平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C.产业结构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.资源禀赋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08_1#0971e0559?vop=1&amp;pid=0556a0dd0&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本题考查综合思维。由图可知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，我国重大战略区域内非资源型城市绿色转型绩效值整体高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于资源型城市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，这可能是因为非资源型城市重污染产业较少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，所面临的外部环境治理压力相对较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，而资源型城市受资源禀赋影响，以重污染产业为主，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其绿色转型大多通过延伸既有优势产业，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导致绿色转型绩效水平相对较低，因此产业结构和资源禀赋是影响资源型城市与非资源型城市绿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色转型绩效差异的主要因素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，C、D不符合题意；技术水平越高，绿色转型绩效往往越好，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；资源型城市一般经济规模也较大，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但非资源型城市绿色转型绩效值整体高于资源型城市，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因此经济规模不是影响资源型城市与非资源型城市绿色转型绩效差异的主要因素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9_1#212720c9f?pid=0556a0dd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我国各重大战略区域内资源型城市绿色转型发展可采取的共同措施是(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110_1#212720c9f.bracket?pid=0556a0dd0&amp;color=0,0,0&amp;vpa=32&amp;vtp=1"/>
          <p:cNvSpPr/>
          <p:nvPr/>
        </p:nvSpPr>
        <p:spPr>
          <a:xfrm>
            <a:off x="874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109_2#212720c9f.choices?pid=0556a0dd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A.优化产业结构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，大力发展第一产业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.禁止高耗能产业发展，保护生态环境</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.加大科技投入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，加大资源勘探力度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.加快能源结构转型，提高资源利用率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1_1#212720c9f?vop=1&amp;pid=0556a0dd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本题考查资源枯竭型地区实现绿色发展的措施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。我国各重大战略区域内资源型城市转型发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，应优化产业结构，大力发展新兴产业和第三产业，同时加大科技投入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，加快经济结构和能源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结构的转型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，提高资源利用率和清洁水平，加强生态环境保护和治理，D正确，A错误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；禁止高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耗能产业发展不利于区域的经济发展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加大资源勘探力度主要是应对资源短缺的措施，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对于绿色转型发展没有影响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111_2#212720c9f?vop=1&amp;pid=0556a0dd0&amp;color=0,0,0&amp;mp=1&amp;vtp=1&amp;bt=1&amp;bbb=1"/>
          <p:cNvSpPr/>
          <p:nvPr/>
        </p:nvSpPr>
        <p:spPr>
          <a:xfrm>
            <a:off x="722376" y="972000"/>
            <a:ext cx="10753344" cy="52694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资源枯竭型城市转型发展的主要措施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1）经济可持续发展方面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实施资源深度开发，延长产业链，提高附加值。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开发新的资源，培育新的主导产业。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促进产业结构多元化，引进新兴产业，大力发展第三产业。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2）社会可持续发展方面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加大教育投入，培养人才，发展科技。</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增加就业，提高居民收入，促进经济发展。</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完善基础设施和交通运输网络。</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3）生态可持续发展方面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科学规划，合理布局城市功能区。</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防治污染，美化环境。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112_1#e8268ca34?htil=9&amp;pid=b4176ab00&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664975" y="1054297"/>
            <a:ext cx="3671286" cy="359372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112_2#e8268ca34?htil=9&amp;pid=b4176ab00&amp;color=0,0,0&amp;vtp=1&amp;bt=1&amp;bbb=1&amp;hb=1&amp;hs=1"/>
          <p:cNvSpPr/>
          <p:nvPr/>
        </p:nvSpPr>
        <p:spPr>
          <a:xfrm>
            <a:off x="722376" y="972000"/>
            <a:ext cx="6720840"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［山西吕梁2025高二期末］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完成下列要求。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18分）</a:t>
            </a:r>
            <a:endParaRPr lang="en-US" altLang="zh-CN" sz="2000" dirty="0"/>
          </a:p>
          <a:p>
            <a:pPr latinLnBrk="1">
              <a:lnSpc>
                <a:spcPts val="36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万盛区是重庆市已撤销的行政区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1938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年开始大规模采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因煤而兴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。1993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年更名万盛区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年撤销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万盛经济技术开发区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由重庆市直管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万盛地处四川盆地与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云贵高原过渡地带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重峦叠嶂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岭谷相间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群山丘陵下煤炭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抗战期间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万盛的煤炭助力民族工业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抵御外侵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抗战煤都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中华人民共和国成立后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煤炭供应量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一度占重庆市的一半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一煤独大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又因煤而困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O_5_BD.112_2#e8268ca34?htil=9&amp;pid=b4176ab00&amp;color=0,0,0&amp;vtp=1&amp;bt=1&amp;bbb=1&amp;hb=1&amp;hs=1"/>
          <p:cNvSpPr/>
          <p:nvPr/>
        </p:nvSpPr>
        <p:spPr>
          <a:xfrm>
            <a:off x="719993" y="5005139"/>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年被列为全国资源枯竭型城市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在国家政策支持下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万盛坚定转型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构建了以新能源及新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型储能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新材料两个产业为主导的现代制造业体系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年全面淘汰煤炭落后产能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顺利摆脱</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了对煤炭的依赖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产业结构实现了从单一到多元的转变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13_1#cf9a54fef?pid=e8268ca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（1）说出抗战时期万盛成为“抗战煤都”的优势条件。（6分）</a:t>
            </a:r>
            <a:endParaRPr lang="en-US" altLang="zh-CN" sz="2000" dirty="0"/>
          </a:p>
        </p:txBody>
      </p:sp>
      <p:sp>
        <p:nvSpPr>
          <p:cNvPr id="3" name="QO_6_AN.114_1#cf9a54fef?vop=1&amp;pid=e8268ca3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煤炭资源丰富，煤炭产量大；距离重庆近，便于煤炭供应；位于山区，安全性高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，煤炭生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产不易中断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115_1#cf9a54fef?vop=1&amp;pid=e8268ca3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本题考查资源开发的区位条件。万盛地处四川盆地与云贵高原过渡地带，重峦叠嶂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、岭谷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，说明万盛位于山区，安全性高，煤炭生产不易中断；大规模采煤，因煤而兴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，说明煤炭产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；由图可知，万盛距离重庆近，便于煤炭供应。【区位评价类】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16_1#dc3439873?pid=e8268ca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（2）分析万盛选择新材料产业作为主导产业之一的主要原因。（6分）</a:t>
            </a:r>
            <a:endParaRPr lang="en-US" altLang="zh-CN" sz="2000" dirty="0"/>
          </a:p>
        </p:txBody>
      </p:sp>
      <p:sp>
        <p:nvSpPr>
          <p:cNvPr id="3" name="QO_6_AN.117_1#dc3439873?vop=1&amp;pid=e8268ca34&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煤炭产业基础好，煤炭可作为新材料的原料，产业融合度高；国家政策的支持；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产业链长，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附加值高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，经济效益好；环境污染小，可推动制造业的绿色发展；属于新兴产业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，可促进区域产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业结构升级</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；技术含量高，产业竞争力强。（任答三点得6分）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118_1#dc3439873?vop=1&amp;pid=e8268ca3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本题考查资源枯竭型城市的转型之路。有“抗战煤都”之誉，煤炭产业基础好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，煤炭可作为新材料的原料，产业融合度高，延长产业链，产品附加值高，经济效益好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在国家政策支持下，万盛坚定转型”可知，有国家政策的大力支持；以新能源及新型储能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材料两个产业为主导的现代制造业体系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，属于新兴产业，技术含量高，产业竞争力强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，可促进区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域产业结构升级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，增加市场应对风险挑战能力，属于推动制造业高质量发展的关键领域之一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材料产业环境污染小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，可推动制造业的绿色发展，适应当今社会对绿色、环保、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可持续的追求。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119_1#f534b1c83?pid=e8268ca34&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（3）说出万盛在产业转型初期为改善营商环境所做的重点工作。（6分）</a:t>
            </a:r>
            <a:endParaRPr lang="en-US" altLang="zh-CN" sz="2000" dirty="0"/>
          </a:p>
        </p:txBody>
      </p:sp>
      <p:sp>
        <p:nvSpPr>
          <p:cNvPr id="3" name="QO_6_AN.120_1#f534b1c83?vop=1&amp;pid=e8268ca34&amp;color=0,0,0&amp;vtp=1&amp;bbb=1&amp;hb=1"/>
          <p:cNvSpPr/>
          <p:nvPr/>
        </p:nvSpPr>
        <p:spPr>
          <a:xfrm>
            <a:off x="722376" y="143516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加强基础设施建设；推进环境治理和生态保护；推进采煤塌陷区受损农房搬迁和改造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因煤矿关闭而失业人员为重点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，开展再就业培训。（任答三点得6分）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121_1#f534b1c83?vop=1&amp;pid=e8268ca3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本题考查资源枯竭型地区振兴的措施。2009年被列为全国资源枯竭型城市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，说明万盛面临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的问题主要是煤炭资源枯竭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，并且作为煤炭工业基地一般面临环境污染的问题。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因此针对其问题，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万盛转型发展的措施有推进环境治理和生态保护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，推进采煤塌陷区受损农房搬迁和改造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础设施建设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，开发新资源，培育新产业，以因煤矿关闭而失业人员为重点，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开展再就业培训。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9_1#cdacc1487?pid=fd76290f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3.调整产业结构是本区治理的另一重要措施。图b中的Ⅱ与Ⅰ相比，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主要的变化是(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0_1#cdacc1487.bracket?pid=fd76290fe&amp;color=0,0,0&amp;vpa=3&amp;vtp=1"/>
          <p:cNvSpPr/>
          <p:nvPr/>
        </p:nvSpPr>
        <p:spPr>
          <a:xfrm>
            <a:off x="99314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9_2#cdacc1487.choices?pid=fd76290f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A.通信、交通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、旅游等部门就业人数上升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.农业产值大幅度提升</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、钢铁工业的生产规模大幅度减小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.新技术产业工业产值不变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1_1#cdacc1487?vop=1&amp;pid=fd76290fe&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本题考查城市产业结构变化。图b中的Ⅱ与Ⅰ相比，主要的变化是第三产业占比从25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右提升到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50%左右，因此，从事第三产业的人员大量增多。通信、交通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、旅游等部门属于第三产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，就业人数上升，A正确；根据所学知识可知，农业属于第一产业，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图示没有显示相关信息，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所以不能判断其农业产值提升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，B错误；Ⅱ与Ⅰ相比，五大支柱产业（包括煤炭、钢铁工业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产业构成中所占比重下降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，但并不表示生产规模大幅度减小，C错误；经济总量不下降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，新技术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产业比重上升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，产值应上升，D错误。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12_1#f376b88b4?pid=fd76290fe&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4.与鲁尔区相比，我国西部传统工业区推行产业结构调整，发展新兴产业困难较大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，其最主要原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13_1#f376b88b4.bracket?pid=fd76290fe&amp;color=0,0,0&amp;vpa=4&amp;vtp=1"/>
          <p:cNvSpPr/>
          <p:nvPr/>
        </p:nvSpPr>
        <p:spPr>
          <a:xfrm>
            <a:off x="141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12_2#f376b88b4.choices?pid=fd76290fe&amp;color=0,0,0&amp;vtp=1&amp;bbb=1"/>
          <p:cNvSpPr/>
          <p:nvPr/>
        </p:nvSpPr>
        <p:spPr>
          <a:xfrm>
            <a:off x="722376" y="1871286"/>
            <a:ext cx="10753344" cy="405003"/>
          </a:xfrm>
          <a:prstGeom prst="rect">
            <a:avLst/>
          </a:prstGeom>
          <a:noFill/>
        </p:spPr>
        <p:txBody>
          <a:bodyPr wrap="none" lIns="0" tIns="0" rIns="0" bIns="0" rtlCol="0" anchor="t"/>
          <a:lstStyle/>
          <a:p>
            <a:pPr latinLnBrk="1">
              <a:lnSpc>
                <a:spcPts val="3600"/>
              </a:lnSpc>
              <a:tabLst>
                <a:tab pos="2379980" algn="l"/>
                <a:tab pos="5737860" algn="l"/>
                <a:tab pos="8600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.交通闭塞</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B.政府支持力度不够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C.自然资源短缺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.人才匮乏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4_1#f376b88b4?vop=1&amp;pid=fd76290fe&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本题考查资源枯竭型城市振兴的阻碍。结合所学知识可知，发展新兴产业需要科技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的强力支撑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。我国西部地区人才缺乏，D正确；我国西部地区自然资源丰富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，且有政府政策大力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支持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，B、C错误；交通不是新兴产业发展的主要限制性因素，A错误。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f9c3919b7.fixed?pid=62ebaf669&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f9c3919b7.fixed?pid=62ebaf669&amp;color=255,255,255&amp;vtp=1&amp;bbb=1"/>
          <p:cNvSpPr/>
          <p:nvPr/>
        </p:nvSpPr>
        <p:spPr>
          <a:xfrm>
            <a:off x="0" y="3493008"/>
            <a:ext cx="121889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其他资源枯竭型城市的转型与环境保护</a:t>
            </a:r>
            <a:endParaRPr lang="en-US" altLang="zh-CN" sz="4400" dirty="0"/>
          </a:p>
        </p:txBody>
      </p:sp>
      <p:pic>
        <p:nvPicPr>
          <p:cNvPr id="4" name="C_4#f9c3919b7.fixed?pid=62ebaf66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f9c3919b7.fixed?pid=62ebaf66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bd6c91347.fixed?pid=b1565784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2_BD#bd6c91347.fixed?pid=b1565784b&amp;color=255,255,255&amp;vtp=1&amp;bbb=1&amp;hb=1"/>
          <p:cNvSpPr/>
          <p:nvPr/>
        </p:nvSpPr>
        <p:spPr>
          <a:xfrm>
            <a:off x="0" y="3425952"/>
            <a:ext cx="12188952" cy="1341120"/>
          </a:xfrm>
          <a:prstGeom prst="rect">
            <a:avLst/>
          </a:prstGeom>
          <a:noFill/>
        </p:spPr>
        <p:txBody>
          <a:bodyPr wrap="none" lIns="0" tIns="0" rIns="0" bIns="0" rtlCol="0" anchor="ctr"/>
          <a:lstStyle/>
          <a:p>
            <a:pPr algn="ctr" latinLnBrk="1">
              <a:lnSpc>
                <a:spcPts val="53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资源枯竭地区的发展</a:t>
            </a:r>
            <a:r>
              <a:rPr lang="en-US" altLang="zh-CN" sz="4400" b="1" i="0">
                <a:solidFill>
                  <a:srgbClr val="FFFFFF"/>
                </a:solidFill>
                <a:latin typeface="黑体" panose="02010609060101010101" charset="-122"/>
                <a:ea typeface="黑体" panose="02010609060101010101" charset="-122"/>
                <a:cs typeface="黑体" panose="02010609060101010101" pitchFamily="34" charset="-120"/>
              </a:rPr>
              <a:t>——以德国鲁尔区为</a:t>
            </a:r>
            <a:endParaRPr lang="en-US" altLang="zh-CN" sz="4400" b="1" i="0">
              <a:solidFill>
                <a:srgbClr val="FFFFFF"/>
              </a:solidFill>
              <a:latin typeface="黑体" panose="02010609060101010101" charset="-122"/>
              <a:ea typeface="黑体" panose="02010609060101010101" charset="-122"/>
              <a:cs typeface="黑体" panose="02010609060101010101" pitchFamily="34" charset="-120"/>
            </a:endParaRPr>
          </a:p>
          <a:p>
            <a:pPr algn="ctr" latinLnBrk="1">
              <a:lnSpc>
                <a:spcPts val="5400"/>
              </a:lnSpc>
            </a:pPr>
            <a:r>
              <a:rPr lang="en-US" altLang="zh-CN" sz="4400" b="1" i="0">
                <a:solidFill>
                  <a:srgbClr val="FFFFFF"/>
                </a:solidFill>
                <a:latin typeface="黑体" panose="02010609060101010101" charset="-122"/>
                <a:ea typeface="黑体" panose="02010609060101010101" charset="-122"/>
                <a:cs typeface="黑体" panose="02010609060101010101" pitchFamily="34" charset="-120"/>
              </a:rPr>
              <a:t>例</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6_BD.15_1#f571f78aa?htil=2&amp;pid=57688e2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75110" y="1026864"/>
            <a:ext cx="3922776" cy="27523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M_6_BD.15_1#f571f78aa?htil=2&amp;pid=57688e2f7&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5268"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6_BD.15_2#f571f78aa?htil=2&amp;pid=57688e2f7&amp;color=0,0,0&amp;vtp=1&amp;bt=1&amp;bbb=1&amp;hb=1"/>
          <p:cNvSpPr/>
          <p:nvPr/>
        </p:nvSpPr>
        <p:spPr>
          <a:xfrm>
            <a:off x="722376" y="972000"/>
            <a:ext cx="6693408" cy="17575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福建连城一中2025高二月考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资源型城市是以矿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森林等自然资源开采与加工为主导产业的城市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往往会经历从兴起到衰退的过程</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下图为资源产业与资源型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城市的生命周期示意图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。读图，完成下题。</a:t>
            </a:r>
            <a:endParaRPr lang="en-US" altLang="zh-CN" sz="100" dirty="0"/>
          </a:p>
        </p:txBody>
      </p:sp>
      <p:sp>
        <p:nvSpPr>
          <p:cNvPr id="5" name="QC_7_BD.16_1#51c8cd778?htil=2&amp;pid=f571f78aa&amp;color=0,0,0&amp;vtp=1&amp;bbb=1"/>
          <p:cNvSpPr/>
          <p:nvPr/>
        </p:nvSpPr>
        <p:spPr>
          <a:xfrm>
            <a:off x="722376" y="2783655"/>
            <a:ext cx="6693408"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1.图中①②③④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分别指代的资源产业生命周期是(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C_7_BD.16_2#51c8cd778.choices?htil=2&amp;pid=f571f78aa&amp;color=0,0,0&amp;vtp=1&amp;bbb=1"/>
          <p:cNvSpPr/>
          <p:nvPr/>
        </p:nvSpPr>
        <p:spPr>
          <a:xfrm>
            <a:off x="722376" y="3246443"/>
            <a:ext cx="6693408" cy="843153"/>
          </a:xfrm>
          <a:prstGeom prst="rect">
            <a:avLst/>
          </a:prstGeom>
          <a:noFill/>
        </p:spPr>
        <p:txBody>
          <a:bodyPr wrap="none" lIns="0" tIns="0" rIns="0" bIns="0" rtlCol="0" anchor="t"/>
          <a:lstStyle/>
          <a:p>
            <a:pPr latinLnBrk="1">
              <a:lnSpc>
                <a:spcPts val="3600"/>
              </a:lnSpc>
              <a:tabLst>
                <a:tab pos="345440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——丰裕期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.②——衰退期</a:t>
            </a:r>
            <a:endParaRPr lang="en-US" altLang="zh-CN" sz="2000" dirty="0"/>
          </a:p>
          <a:p>
            <a:pPr latinLnBrk="1">
              <a:lnSpc>
                <a:spcPts val="3400"/>
              </a:lnSpc>
              <a:tabLst>
                <a:tab pos="345440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——兴起期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.④——枯竭期</a:t>
            </a:r>
            <a:endParaRPr lang="en-US" altLang="zh-CN" sz="2000" dirty="0"/>
          </a:p>
        </p:txBody>
      </p:sp>
      <p:sp>
        <p:nvSpPr>
          <p:cNvPr id="7" name="QC_7_AN.17_1#51c8cd778.bracket?pid=f571f78aa&amp;color=0,0,0&amp;vpa=5&amp;vtp=1"/>
          <p:cNvSpPr/>
          <p:nvPr/>
        </p:nvSpPr>
        <p:spPr>
          <a:xfrm>
            <a:off x="6200839" y="27836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18_1#51c8cd778?vop=1&amp;pid=f571f78aa&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本题考查资源型城市的生命周期特征。读图并结合所学知识可知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，资源型城市早期因矿产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等资源产业而兴起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，①对应兴起期；随着资源不断开采，城市经济快速发展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，资源产业进入丰裕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（②）；随着矿产等资源不断开采，资源面临枯竭，产业从丰裕期进入衰退期（③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产等资源枯竭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，产业发展也进入枯竭期（④），D正确，A、B、C错误。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9_1#e23094be8?pid=57688e2f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［山东潍坊2025高二期末］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乌海市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地处内蒙古西部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1958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年开始大规模开发煤炭资源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逐渐形成以煤炭为基础的化工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电力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特色冶金等较为完整的工业体系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2011</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年乌海市被列为全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国第三批资源枯竭型城市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19_2#e23094be8?pid=57688e2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39312" y="2406846"/>
            <a:ext cx="4910328" cy="3712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0_1#904b57ad4?pid=e23094be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2.21世纪初乌海城市经济衰退，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1_1#904b57ad4.bracket?pid=e23094be8&amp;color=0,0,0&amp;vpa=6&amp;vtp=1"/>
          <p:cNvSpPr/>
          <p:nvPr/>
        </p:nvSpPr>
        <p:spPr>
          <a:xfrm>
            <a:off x="573728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20_2#904b57ad4?pid=e23094be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①劳动力不足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②水资源短缺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③产业结构单一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④环境问题突出</a:t>
            </a:r>
            <a:endParaRPr lang="en-US" altLang="zh-CN" sz="2000" dirty="0"/>
          </a:p>
        </p:txBody>
      </p:sp>
      <p:sp>
        <p:nvSpPr>
          <p:cNvPr id="5" name="QC_7_BD.20_3#904b57ad4.choices?pid=e23094be8&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2_1#904b57ad4?vop=1&amp;pid=e23094be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本题考查影响资源型城市产业衰退的因素。由材料可知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，乌海市依靠煤炭资源开发形成了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较为完整的工业体系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，产业发展吸引了人口流入，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说明劳动力不是该城市经济衰退的主要原因，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错误；乌海市位于黄河上游，靠近黄河，水资源相对充足，②错误；由材料可知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，乌海市以煤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炭为基础形成化工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、电力、特色冶金等工业体系，产业结构围绕煤炭资源，产业结构单一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经济逐渐衰落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，③正确；长期大规模开发煤炭资源，必然带来一系列环境问题，如地面塌陷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气污染等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，加剧经济衰退，④正确。故选D。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3_1#0f3693637?pid=e23094be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该市在推进产业转型过程中宜重点发展(</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24_1#0f3693637.bracket?pid=e23094be8&amp;color=0,0,0&amp;vpa=7&amp;vtp=1"/>
          <p:cNvSpPr/>
          <p:nvPr/>
        </p:nvSpPr>
        <p:spPr>
          <a:xfrm>
            <a:off x="5451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23_2#0f3693637.choices?pid=e23094be8&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887980" algn="l"/>
                <a:tab pos="5483860" algn="l"/>
                <a:tab pos="8346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.稻米生产与深加工</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B.喀斯特山水旅游</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C.新能源和装备制造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.汽车和飞机制造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5_1#0f3693637?vop=1&amp;pid=e23094be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本题考查资源枯竭型城市的转型发展。乌海市地处内蒙古西部，气候干旱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，并不适合需水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量大的农作物种植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，A错误；喀斯特地貌主要分布在我国降水丰富的广西、贵州、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云南等地区，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乌海市地处内蒙古西部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，不存在喀斯特地貌，B错误；乌海市有一定的工业基础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，且内蒙古西部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地区风能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、太阳能等资源丰富，发展新能源和装备制造，既可以利用当地资源优势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，又能依托原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有工业基础实现产业转型升级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，C正确；汽车和飞机制造对技术、资金、人才等要求较高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市作为以煤炭资源开发兴起的城市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，在这些方面不具备优势，D错误。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5_2#0f3693637?vop=1&amp;pid=e23094be8&amp;color=0,0,0&amp;mp=1&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解答本题的关键是明确乌海市资源禀赋、产业基础等。近年来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，乌海市煤炭资源渐趋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，加之“双碳”目标的提出，乌海市宜立足现有的产业基础，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着力发展新能源和装备制造，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推动产业转型升级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、培育壮大新兴产业。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9aa73962b.fixed?pid=8b9439c0f&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4#9aa73962b.fixed?pid=8b9439c0f&amp;color=255,255,255&amp;vtp=1&amp;bbb=1"/>
          <p:cNvSpPr/>
          <p:nvPr/>
        </p:nvSpPr>
        <p:spPr>
          <a:xfrm>
            <a:off x="0" y="3493008"/>
            <a:ext cx="121889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鲁尔区资源开发条件、问题与主要策略</a:t>
            </a:r>
            <a:endParaRPr lang="en-US" altLang="zh-CN" sz="4400" dirty="0"/>
          </a:p>
        </p:txBody>
      </p:sp>
      <p:pic>
        <p:nvPicPr>
          <p:cNvPr id="4" name="C_4#9aa73962b.fixed?pid=8b9439c0f&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9aa73962b.fixed?pid=8b9439c0f&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5_3#0f3693637?vop=1&amp;pid=e23094be8&amp;color=0,0,0&amp;mp=1&amp;vtp=1&amp;bt=1&amp;bbb=1"/>
          <p:cNvSpPr/>
          <p:nvPr/>
        </p:nvSpPr>
        <p:spPr>
          <a:xfrm>
            <a:off x="722376" y="972000"/>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资源枯竭型城市衰落的原因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1）资源本身的不可再生性；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2）矿业城市主导产业单一，社会服务功能和基础设施建设不足，城市的竞争力不足；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3）管理体制落后、僵化；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4）大中型企业技术、设备落后，效率低下，冗员多，社会负担重。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6_BD.26_1#f6e019070?htil=3&amp;pid=57688e2f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79530" y="1026864"/>
            <a:ext cx="4059936" cy="3840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26_2#f6e019070?htil=3&amp;pid=57688e2f7&amp;color=0,0,0&amp;vtp=1&amp;bt=1&amp;bbb=1&amp;hb=1"/>
          <p:cNvSpPr/>
          <p:nvPr/>
        </p:nvSpPr>
        <p:spPr>
          <a:xfrm>
            <a:off x="722376" y="972000"/>
            <a:ext cx="6556248"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［江苏扬州大学附中2025高二月考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淮北市地处苏鲁豫皖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四省交界处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是一座典型的煤炭资源型城市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为国家经济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建设作出过重要贡献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也付出资源锐减</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生态环境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恶化等沉重代价</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淮北市被国务院列为第二批资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源枯竭型城市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淮北市生态环境明显改善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业转型效果明显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创新驱动特征逐渐清晰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型成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下图示意淮北市位置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7_1#ab16f3e50?pid=f6e01907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4.1957—1965年，淮北建矿建市，煤炭采掘业快速发展，其产值占工业产值的比重由1.8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%攀升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74.4%，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BD.27_2#ab16f3e50.choices?pid=f6e019070&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A.国家经济发展快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，国内市场大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.国家政策支持，廉价劳动力充足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.煤炭资源储量丰富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，煤质优良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.地形平坦、交通便利、水源充足</a:t>
            </a:r>
            <a:endParaRPr lang="en-US" altLang="zh-CN" sz="2000" dirty="0"/>
          </a:p>
        </p:txBody>
      </p:sp>
      <p:sp>
        <p:nvSpPr>
          <p:cNvPr id="4" name="QC_7_AN.28_1#ab16f3e50.bracket?pid=f6e019070&amp;color=0,0,0&amp;vpa=8&amp;vtp=1"/>
          <p:cNvSpPr/>
          <p:nvPr/>
        </p:nvSpPr>
        <p:spPr>
          <a:xfrm>
            <a:off x="3435414"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29_1#ab16f3e50?vop=1&amp;pid=f6e01907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本题考查淮北市煤炭采掘业快速发展的原因。中华人民共和国成立后,</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国家经济需要快速发展,</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各种资源需求量大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,加快了矿产基地的建设,A正确；题干所述事实是短期内的快速发展,市场是主导</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是长期存在的事实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,故错误；B、D两项是多数地区的普遍现象,不具有特指性,故错误。故选A。</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0_1#1bbe244e9?pid=f6e01907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5.十几年来，淮北市由“煤城”转型成“美城”，生态环境得到修复。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其具体措施包括(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1_1#1bbe244e9.bracket?pid=f6e019070&amp;color=0,0,0&amp;vpa=9&amp;vtp=1"/>
          <p:cNvSpPr/>
          <p:nvPr/>
        </p:nvSpPr>
        <p:spPr>
          <a:xfrm>
            <a:off x="1053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30_2#1bbe244e9.choices?pid=f6e01907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A.迁出煤炭产业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，减轻环境污染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.注重生态价值转化，推动生态经济化</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C.所有采煤塌陷区深挖注水成湖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.建设环境保护区，严格限制生产用地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2_1#1bbe244e9?vop=1&amp;pid=f6e01907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本题考查生态修复的具体措施。煤炭产业不能依靠迁址减轻污染,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应利用技术手段减轻污染,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错误；生态修复除了能提供生态效益外,还能推动生态经济发展,例如可有效推动旅游业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、环境敏感型精密工业等发展,B正确；不是所有塌陷区都适合深挖注水成湖,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要依据塌陷的深度、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规模等因地制宜地处理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,C错误；淮北市位置优越,环境承载力较大,建设环境保护区不合适,D错误。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33_1#ef529f800?pid=f6e01907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6.在淮北市产业转型升级过程中，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创新驱动特征体现明显的有(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4_1#ef529f800.bracket?pid=f6e019070&amp;color=0,0,0&amp;vpa=10&amp;vtp=1"/>
          <p:cNvSpPr/>
          <p:nvPr/>
        </p:nvSpPr>
        <p:spPr>
          <a:xfrm>
            <a:off x="772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33_2#ef529f800.choices?pid=f6e01907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A.大力发展煤电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，增加煤炭附加值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.精细化采煤，提高采煤效率</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.承接长三角纺织业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、服装业转移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.发展新材料、高端材料产业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5_1#ef529f800?vop=1&amp;pid=f6e019070&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本题考查产业特征。“创新驱动”指技术创新带来的增长方式,技术变革提高生产效率等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；煤电、采煤、纺织、服装等产业均为传统发展模式,不属于创新驱动的产业,A、B、C错误。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36_1#afb53bb40?pid=57688e2f7&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［天津静海区2025高二月考］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因煤而兴的焦作市是典型的资源型城市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焦作市紧紧抓住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全国首批资源枯竭型城市的重大政策机遇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在煤炭资源枯竭之前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将发展视野由</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强力实施创新驱动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开放带动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生态立市三大战略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从材料到产品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从产品到产业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业到产业链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从产业链到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互联网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实现了黑色印象到绿色主题的转变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走出了一条独具特色</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的资源枯竭型城市转型发展之路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下图为焦作市新能源汽车产业链示意图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6_BD.36_2#afb53bb40?pid=57688e2f7&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89504" y="972000"/>
            <a:ext cx="6419088" cy="3986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7_BD.37_1#09b60a303?pid=afb53bb40&amp;color=0,0,0&amp;vtp=1&amp;bt=1&amp;bbb=1"/>
          <p:cNvSpPr/>
          <p:nvPr/>
        </p:nvSpPr>
        <p:spPr>
          <a:xfrm>
            <a:off x="722376" y="5088832"/>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促使焦作市由黑色印象到绿色主题转变的主要原因是(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7_AN.38_1#09b60a303.bracket?pid=afb53bb40&amp;color=0,0,0&amp;vpa=11&amp;vtp=1"/>
          <p:cNvSpPr/>
          <p:nvPr/>
        </p:nvSpPr>
        <p:spPr>
          <a:xfrm>
            <a:off x="6975539" y="5088832"/>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7_BD.37_2#09b60a303.choices?pid=afb53bb40&amp;color=0,0,0&amp;vtp=1&amp;bbb=1"/>
          <p:cNvSpPr/>
          <p:nvPr/>
        </p:nvSpPr>
        <p:spPr>
          <a:xfrm>
            <a:off x="722376" y="554488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.煤炭消费市场萎缩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B.煤炭资源完全枯竭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C.经济政策导向驱动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.煤炭开发技术落后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39_1#09b60a303?vop=1&amp;pid=afb53bb4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本题考查城市转型的原因。目前,我国能源消费仍然以煤炭为主,消费市场大,A错误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；焦作市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煤炭资源目前还没有完全枯竭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,B错误；焦作市抓住国家政策机遇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,结合自身实际制定并实施创新驱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、开放带动、生态立市三大战略,促使了其产业转型,C正确；焦作市因煤而兴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,煤炭开发产业基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,开发技术实力强,D错误。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0_1#76fbd0040?pid=afb53bb4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焦作市转型发展之路的特点是(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1_1#76fbd0040.bracket?pid=afb53bb40&amp;color=0,0,0&amp;vpa=12&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7_BD.40_2#76fbd0040?pid=afb53bb4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①抗市场风险能力弱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、下游产业对接</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③节能减排效果显著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④产业种类单一</a:t>
            </a:r>
            <a:endParaRPr lang="en-US" altLang="zh-CN" sz="2000" dirty="0"/>
          </a:p>
        </p:txBody>
      </p:sp>
      <p:sp>
        <p:nvSpPr>
          <p:cNvPr id="5" name="QC_7_BD.40_3#76fbd0040.choices?pid=afb53bb40&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2_1#76fbd0040?vop=1&amp;pid=afb53bb4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本题考查焦作市转型之路的特点。读图可知,该转型之路实现上、中、下游产业有效对接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够延长产业链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,丰富产品种类,提高市场竞争力和抗风险能力,①④错误,②正确；走绿色发展之路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低煤炭产业比重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,发展新兴产业,节能减排效果显著,利于保护环境,③正确。综上所述,故选B。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43_1#3b8ddda51?pid=afb53bb4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焦作市以新能源汽车产业作为产业转型突破口的原因是(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44_1#3b8ddda51.bracket?pid=afb53bb40&amp;color=0,0,0&amp;vpa=13&amp;vtp=1"/>
          <p:cNvSpPr/>
          <p:nvPr/>
        </p:nvSpPr>
        <p:spPr>
          <a:xfrm>
            <a:off x="721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43_2#3b8ddda51.choices?pid=afb53bb4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.汽车产业基础雄厚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B.当地市场需求量大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C.技术人才储备充足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.生态与经济潜力大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1_1#78c52fc6f?pid=640426eb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鲁尔区是德国工业化时期的重要区域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而多特蒙德则是鲁尔区鼎盛时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期的核心工业城市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在老工业时代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多特蒙德形成了煤矿采掘与钢铁冶炼一体化的产业路径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图为多特蒙德区位图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6_BD.1_2#78c52fc6f?pid=640426eb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84448" y="2406846"/>
            <a:ext cx="5020056" cy="32095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5_1#3b8ddda51?vop=1&amp;pid=afb53bb4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本题考查焦作市发展新能源汽车产业的原因。新能源汽车产业技术含量高,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有利于环境保护,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且未来市场广阔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,符合焦作市三大战略的定位,D正确；焦作市新能源汽车产业基础并不雄厚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地市场需求有限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,和东部发达地区相比,焦作市没有人才上的优势,A、B、C错误。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6_BD.46_1#963f11da4?htil=4&amp;pid=f05860be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43853" y="1026864"/>
            <a:ext cx="3081528" cy="25328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6_BD.46_2#963f11da4?htil=4&amp;pid=f05860be1&amp;color=0,0,0&amp;vtp=1&amp;bt=1&amp;bbb=1&amp;hb=1"/>
          <p:cNvSpPr/>
          <p:nvPr/>
        </p:nvSpPr>
        <p:spPr>
          <a:xfrm>
            <a:off x="722376" y="972000"/>
            <a:ext cx="754380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[山东省实验中学2024高二期中]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京西煤炭储量丰富</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目前京西煤矿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逐步关停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下图为煤矿关停后矿区土地利用规划示意图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，完</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4" name="QC_7_BD.47_1#8bf35e188?htil=4&amp;pid=963f11da4&amp;color=0,0,0&amp;vtp=1&amp;bbb=1"/>
          <p:cNvSpPr/>
          <p:nvPr/>
        </p:nvSpPr>
        <p:spPr>
          <a:xfrm>
            <a:off x="722376" y="2326455"/>
            <a:ext cx="7543800"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京西煤矿逐步关停的最主要原因是(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7_BD.47_2#8bf35e188.choices?htil=4&amp;pid=963f11da4&amp;color=0,0,0&amp;vtp=1&amp;bbb=1&amp;hb=1"/>
          <p:cNvSpPr/>
          <p:nvPr/>
        </p:nvSpPr>
        <p:spPr>
          <a:xfrm>
            <a:off x="722376" y="2789243"/>
            <a:ext cx="7543800" cy="1783334"/>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A.新能源已经取代煤炭</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煤矿资源濒临枯竭</a:t>
            </a:r>
            <a:endParaRPr lang="en-US" altLang="zh-CN" sz="2000" dirty="0"/>
          </a:p>
          <a:p>
            <a:pPr latinLnBrk="1">
              <a:lnSpc>
                <a:spcPts val="37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C.劳动力价格上涨</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城市功能定位调整</a:t>
            </a:r>
            <a:endParaRPr lang="en-US" altLang="zh-CN" sz="2000" dirty="0"/>
          </a:p>
        </p:txBody>
      </p:sp>
      <p:sp>
        <p:nvSpPr>
          <p:cNvPr id="6" name="QC_7_AN.48_1#8bf35e188.bracket?pid=963f11da4&amp;color=0,0,0&amp;vpa=14&amp;vtp=1"/>
          <p:cNvSpPr/>
          <p:nvPr/>
        </p:nvSpPr>
        <p:spPr>
          <a:xfrm>
            <a:off x="5080064" y="232645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9_1#8bf35e188?vop=1&amp;pid=963f11da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本题考查煤炭资源开发存在的问题。根据材料无法得到京西煤矿资源濒临枯竭的信息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目前新能源也没有取代煤炭的地位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,A、B错误；北京关停京西煤矿是从改善大气环境质量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城市发展定位考虑的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,劳动力价格上涨不是其关停的主要原因,C错误,D正确。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0_1#01957bdc6?pid=963f11da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11.依据规划，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1_1#01957bdc6.bracket?pid=963f11da4&amp;color=0,0,0&amp;vpa=15&amp;vtp=1"/>
          <p:cNvSpPr/>
          <p:nvPr/>
        </p:nvSpPr>
        <p:spPr>
          <a:xfrm>
            <a:off x="3302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7_BD.50_2#01957bdc6.choices?pid=963f11da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A.大量迁出人口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，改善生态环境</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.延长传统工业的产业链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C.大力发展高新技术产业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.发展第三产业，加速产业转型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2_1#01957bdc6?vop=1&amp;pid=963f11da4&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本题考查区域可持续发展措施。根据煤矿关停后矿区土地利用规划示意图可知,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煤矿关停后,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需要改善生态环境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,但不会大量迁出人口,A错误。根据图示可知,依据规划将加速矿区产业转型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展生态养老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、旅游等第三产业,但并非发展高新技术产业和传统产业,B、C错误,D正确。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6_BD.53_1#5ed02e637?pid=f05860be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[黑龙江哈尔滨2024高二月考]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下图为德国煤炭巨头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L</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集团将某煤矿地下采空区改造成抽水蓄能设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施的示意图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该煤矿成为世界上第一个被用作储能设施的废弃煤矿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。读图，完成下面小题。</a:t>
            </a:r>
            <a:endParaRPr lang="en-US" altLang="zh-CN" sz="2000" dirty="0"/>
          </a:p>
        </p:txBody>
      </p:sp>
      <p:pic>
        <p:nvPicPr>
          <p:cNvPr id="3" name="QM_6_BD.53_2#5ed02e637?pid=f05860be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24528" y="1949646"/>
            <a:ext cx="3739896"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4_1#7667eb1a6?pid=5ed02e63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图片所示抽水蓄能设施建设的主要目的是(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BD.54_2#7667eb1a6.choices?pid=5ed02e63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.提高能源利用效率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.恢复地表生态环境</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C.提高矿产开采效率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.促进矿产开发利用</a:t>
            </a:r>
            <a:endParaRPr lang="en-US" altLang="zh-CN" sz="2000" dirty="0"/>
          </a:p>
        </p:txBody>
      </p:sp>
      <p:sp>
        <p:nvSpPr>
          <p:cNvPr id="4" name="QC_7_AN.55_1#7667eb1a6.bracket?pid=5ed02e637&amp;color=0,0,0&amp;vpa=16&amp;vtp=1"/>
          <p:cNvSpPr/>
          <p:nvPr/>
        </p:nvSpPr>
        <p:spPr>
          <a:xfrm>
            <a:off x="5854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2_1#9325a37a0?pid=78c52fc6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推测多特蒙德作为资源型城市发展所经历的先后阶段是(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3_1#9325a37a0.bracket?pid=78c52fc6f&amp;color=0,0,0&amp;vpa=1&amp;vtp=1"/>
          <p:cNvSpPr/>
          <p:nvPr/>
        </p:nvSpPr>
        <p:spPr>
          <a:xfrm>
            <a:off x="7229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7_BD.2_2#9325a37a0.choices?pid=78c52fc6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A.发展期—成熟期—衰败期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—振兴期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.发展期—成熟期—转型期—衰败期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.发展期—转型期—成熟期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—振兴期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.发展期—转型期—成熟期—衰败期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6_1#7667eb1a6?vop=1&amp;pid=5ed02e637&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本题考查区域资源的开发。读图可知,发电厂主要通过风力发电机和太阳能电板进行发电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这两种新能源受天气条件影响比较大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,具有不稳定性。为了避免浪费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,发电厂发的电在满足正常需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求且仍有剩余的前提下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,可用多余的电能把封闭式蓄水池的水抽到高处的露天水库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。在天气发生变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化导致风力发电和太阳能电板发电提供的电能不能满足需求时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,露天水库通过下水进行发电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正常的电力供应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。因此抽水蓄能设施建设的主要目的是提高能源利用效率,A正确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。图示地区为废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弃煤矿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,不进行矿产开采,C、D错误。抽水蓄能设施修建,与恢复地表生态环境关系较小,B错误。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7_1#08d8d498a?pid=5ed02e63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13.我国西北矿区如果借鉴该模式，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则需要调整的是(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58_1#08d8d498a.bracket?pid=5ed02e637&amp;color=0,0,0&amp;vpa=17&amp;vtp=1"/>
          <p:cNvSpPr/>
          <p:nvPr/>
        </p:nvSpPr>
        <p:spPr>
          <a:xfrm>
            <a:off x="6616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57_2#08d8d498a.choices?pid=5ed02e63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.废除太阳能电板发电和风力发电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.降低发电功率</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C.封闭露天水库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.缩小水库和蓄水池容量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59_1#08d8d498a?vop=1&amp;pid=5ed02e63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本题考查区域资源的开发。我国西北地区属于温带大陆性气候,太阳能和风能资源丰富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加大太阳能电板发电和风力发电的力度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,A错误；我国西北矿区能源需求量较少而剩余电力较多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避免弃电现象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,应该扩大水库和蓄水池容量以保证足够蓄电容量,D错误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；发电机的发电功率提高还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是降低需根据实际情况确定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,B错误；我国西北矿区水资源较少且夏季蒸发量大,降水少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,为了节约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,应该封闭露天水库,C正确。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867243cba.fixed?pid=62ebaf669&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867243cba.fixed?pid=62ebaf669&amp;color=255,255,255&amp;vtp=1&amp;bbb=1"/>
          <p:cNvSpPr/>
          <p:nvPr/>
        </p:nvSpPr>
        <p:spPr>
          <a:xfrm>
            <a:off x="0" y="3493008"/>
            <a:ext cx="12188952" cy="1326896"/>
          </a:xfrm>
          <a:prstGeom prst="rect">
            <a:avLst/>
          </a:prstGeom>
          <a:noFill/>
        </p:spPr>
        <p:txBody>
          <a:bodyPr wrap="none" lIns="0" tIns="0" rIns="0" bIns="0" rtlCol="0" anchor="t"/>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第2课时</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其他资源枯竭型城市的转型与环境保护</a:t>
            </a:r>
            <a:endParaRPr lang="en-US" altLang="zh-CN" sz="4400" dirty="0"/>
          </a:p>
        </p:txBody>
      </p:sp>
      <p:pic>
        <p:nvPicPr>
          <p:cNvPr id="4" name="C_4#867243cba.fixed?pid=62ebaf66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867243cba.fixed?pid=62ebaf66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60_1#406685a19?htil=5&amp;pid=867243cb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31015" y="1026864"/>
            <a:ext cx="3172968" cy="27157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60_2#406685a19?htil=5&amp;pid=867243cba&amp;color=0,0,0&amp;vtp=1&amp;bt=1&amp;bbb=1&amp;hb=1"/>
          <p:cNvSpPr/>
          <p:nvPr/>
        </p:nvSpPr>
        <p:spPr>
          <a:xfrm>
            <a:off x="722376" y="972000"/>
            <a:ext cx="744321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［广东华南师范大学附中2025高二期中］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先矿后城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式的新型资源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型城市在自然资源开发的过程中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未待资源开发进入衰退期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业的发展就已起步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推动城市经济发展进入新的增长期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使城市的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发展实现螺旋式上升</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下图示意呈螺旋式持续上升的新型资源型城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市生命周期曲线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61_1#9853cb76a?htil=5&amp;pid=406685a19&amp;color=0,0,0&amp;vtp=1&amp;bbb=1"/>
          <p:cNvSpPr/>
          <p:nvPr/>
        </p:nvSpPr>
        <p:spPr>
          <a:xfrm>
            <a:off x="722376" y="3240855"/>
            <a:ext cx="744321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图中数字与其含义组合正确的是(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BD.61_2#9853cb76a.choices?htil=5&amp;pid=406685a19&amp;color=0,0,0&amp;vtp=1&amp;bbb=1&amp;hb=1"/>
          <p:cNvSpPr/>
          <p:nvPr/>
        </p:nvSpPr>
        <p:spPr>
          <a:xfrm>
            <a:off x="722376" y="3703643"/>
            <a:ext cx="7443216" cy="1783334"/>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A.①——</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资源开采业</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城市经济总量</a:t>
            </a:r>
            <a:endParaRPr lang="en-US" altLang="zh-CN" sz="2000" dirty="0"/>
          </a:p>
          <a:p>
            <a:pPr latinLnBrk="1">
              <a:lnSpc>
                <a:spcPts val="37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C.③——</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资源深加工业</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tabLst>
                <a:tab pos="5483860" algn="l"/>
              </a:tabLst>
            </a:pPr>
            <a:r>
              <a:rPr lang="en-US" altLang="zh-CN" sz="2000" b="0" i="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其他产业发展</a:t>
            </a:r>
            <a:endParaRPr lang="en-US" altLang="zh-CN" sz="2000" dirty="0"/>
          </a:p>
        </p:txBody>
      </p:sp>
      <p:sp>
        <p:nvSpPr>
          <p:cNvPr id="6" name="QC_6_AN.62_1#9853cb76a.bracket?pid=406685a19&amp;color=0,0,0&amp;vpa=18&amp;vtp=1"/>
          <p:cNvSpPr/>
          <p:nvPr/>
        </p:nvSpPr>
        <p:spPr>
          <a:xfrm>
            <a:off x="4689539" y="324085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3_1#9853cb76a?vop=1&amp;pid=406685a19&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本题考查资源型城市生命周期。从图中可见，下方三条产业演化曲线中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①最早进入上升期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并较早衰退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，对应资源开采业；②应为后期的资源深加工业，③则为其他新兴产业发展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中纵坐标要素可知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，④为城市经济总量。故选A。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4_1#17f49a27b?pid=406685a1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该城市发展依赖的自然资源可能是(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5_1#17f49a27b.bracket?pid=406685a19&amp;color=0,0,0&amp;vpa=19&amp;vtp=1"/>
          <p:cNvSpPr/>
          <p:nvPr/>
        </p:nvSpPr>
        <p:spPr>
          <a:xfrm>
            <a:off x="493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64_2#17f49a27b.choices?pid=406685a19&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B.风能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C.核能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AS.4_1#9325a37a0?vop=1&amp;pid=78c52fc6f&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本题考查资源枯竭型城市发展之路。作为资源型城市,因资源开采和加工而兴起、发展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渐趋于成熟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,由于产业结构单一、环境污染问题以及资源枯竭或开采成本上升而逐渐衰败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,后期经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过产业结构调整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、环境治理等措施,促进城市转型和振兴,所以经历的先后阶段为发展期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—衰败期—振兴期,A正确,B、C、D错误。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6_1#17f49a27b?vop=1&amp;pid=406685a19&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本题考查区域发展的自然资源基础。“先矿后城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”式资源型城市多依托非可再生的矿产资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，水能、风能为可再生资源，A、B错误；核能属于新型能源，开发较晚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，且核能发电对核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燃料的需求量并不大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，核能不是该城市发展依赖的自然资源，C错误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；石油是典型的非可再生矿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，且与之相关的产业众多，符合“先矿后城”的描述，D正确。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7_1#558802014?pid=406685a19&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3.在资源型城市转型过程中，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使城市生命周期不断延长的最佳措施是(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68_1#558802014.bracket?pid=406685a19&amp;color=0,0,0&amp;vpa=20&amp;vtp=1"/>
          <p:cNvSpPr/>
          <p:nvPr/>
        </p:nvSpPr>
        <p:spPr>
          <a:xfrm>
            <a:off x="849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67_2#558802014.choices?pid=406685a19&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A.开发新资源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，提高资源利用率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.提高资源开采技术，延长产业链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.发展新产业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，实现产业多元化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.加大勘探力度，增加资源储备量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69_1#558802014?vop=1&amp;pid=406685a19&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本题考查资源型城市转型。</a:t>
            </a:r>
            <a:endParaRPr lang="en-US" altLang="zh-CN" sz="2200" dirty="0"/>
          </a:p>
        </p:txBody>
      </p:sp>
      <p:graphicFrame>
        <p:nvGraphicFramePr>
          <p:cNvPr id="55" name="QC_6_AS.69_2#558802014?colgroup=34,6&amp;vop=1&amp;pid=406685a19&amp;color=0,0,0&amp;vtp=1&amp;bbb=1&amp;hb=1"/>
          <p:cNvGraphicFramePr>
            <a:graphicFrameLocks noGrp="1"/>
          </p:cNvGraphicFramePr>
          <p:nvPr/>
        </p:nvGraphicFramePr>
        <p:xfrm>
          <a:off x="722376" y="1545913"/>
          <a:ext cx="10725912" cy="2497836"/>
        </p:xfrm>
        <a:graphic>
          <a:graphicData uri="http://schemas.openxmlformats.org/drawingml/2006/table">
            <a:tbl>
              <a:tblPr/>
              <a:tblGrid>
                <a:gridCol w="9034272"/>
                <a:gridCol w="1691640"/>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开发的新资源最终也会面临资源枯竭的问题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延长产业链可以增加产品的价值</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但资源最终仍会枯竭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资源型城市生命周期不断延长的关键在于摆脱对单一资源的过度依赖</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培育新产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实现产业多元化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从而形成持续发展的动力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加大勘探力度</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虽然可以增加资源储备量</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但资源最终仍会枯竭</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无法从根本上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解决问题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0_1#e63fa1303?pid=867243cba&amp;color=0,0,0&amp;vtp=1&amp;bt=1&amp;bbb=1&amp;hb=1"/>
          <p:cNvSpPr/>
          <p:nvPr/>
        </p:nvSpPr>
        <p:spPr>
          <a:xfrm>
            <a:off x="722376" y="972000"/>
            <a:ext cx="10753344" cy="1747838"/>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［河南商丘2025高二期中］</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山西省孝义市早期依托丰富的煤炭和铝土矿资源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大力发展煤化工及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铝加工制造产业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年后经济出现严重衰退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年以来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孝义市通过构建铝系新材料和新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型煤焦化两大核心支柱产业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并对煤炭采空区进行改造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带动相关产业转型发展</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下图为孝义市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主要矿产分布示意图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2000" dirty="0"/>
          </a:p>
        </p:txBody>
      </p:sp>
      <p:pic>
        <p:nvPicPr>
          <p:cNvPr id="3" name="QM_5_BD.70_2#e63fa1303?pid=867243cb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68422" y="2848171"/>
            <a:ext cx="5461252" cy="33081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1_1#8187b8394?pid=e63fa130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孝义市经济出现严重衰退的主要原因有(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2_1#8187b8394.bracket?pid=e63fa1303&amp;color=0,0,0&amp;vpa=21&amp;vtp=1"/>
          <p:cNvSpPr/>
          <p:nvPr/>
        </p:nvSpPr>
        <p:spPr>
          <a:xfrm>
            <a:off x="5438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1_2#8187b8394?pid=e63fa1303&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75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①交通建设滞后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②环境质量下降</a:t>
            </a:r>
            <a:endParaRPr lang="en-US" altLang="zh-CN" sz="2000" dirty="0"/>
          </a:p>
          <a:p>
            <a:pPr latinLnBrk="1">
              <a:lnSpc>
                <a:spcPts val="3400"/>
              </a:lnSpc>
              <a:tabLst>
                <a:tab pos="4975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③生产水平下降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④工业能源利用成本升高</a:t>
            </a:r>
            <a:endParaRPr lang="en-US" altLang="zh-CN" sz="2000" dirty="0"/>
          </a:p>
        </p:txBody>
      </p:sp>
      <p:sp>
        <p:nvSpPr>
          <p:cNvPr id="5" name="QC_6_BD.71_3#8187b8394.choices?pid=e63fa1303&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3_1#8187b8394?vop=1&amp;pid=e63fa1303&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本题考查资源型城市衰退原因。由材料可知，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孝义市早期依托丰富的煤炭和铝土矿资源，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发展能源化工产业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，随着煤炭的大量开采，煤炭资源减少，且开采成本增大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，导致工业能源利用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成本升高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，影响产业发展，同时煤炭开采等使采空区地质灾害威胁增大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，化工产业导致大气污染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加剧等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，环境质量下降，最终导致孝义市经济出现严重衰退，②④正确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；孝义市的经济衰退主要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与产业结构和环境问题相关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，与交通基础设施关系较小，且由图可知，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孝义市的交通条件较好，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错误；孝义市的资源型产业的发展时间较长，生产水平一般不会下降，③错误。综上，D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4_1#a64194e25?pid=e63fa1303&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孝义市产业转型发展依靠(</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5_1#a64194e25.bracket?pid=e63fa1303&amp;color=0,0,0&amp;vpa=22&amp;vtp=1"/>
          <p:cNvSpPr/>
          <p:nvPr/>
        </p:nvSpPr>
        <p:spPr>
          <a:xfrm>
            <a:off x="391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74_2#a64194e25.choices?pid=e63fa1303&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.退出传统领域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B.改变主导产业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C.扩大矿产开采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.工业技术进步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76_1#a64194e25?vop=1&amp;pid=e63fa1303&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本题考查资源型城市转型措施。由材料可知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，孝义市通过构建铝系新材料和新型煤焦化两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大核心支柱产业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，带动相关产业转型发展，故是在传统产业的基础上，通过工业技术进步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产业转型发展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，其并没有退出传统的发展领域，也并没有扩大矿产开采，A、C错误，D正确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导产业还是煤炭及铝相关产业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，只是对其进行产业链延长和技术改进，B错误。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77_1#35b7a9c18?htil=6&amp;pid=867243cba&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428232" y="1026864"/>
            <a:ext cx="5020056" cy="3712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77_2#35b7a9c18?htil=6&amp;pid=867243cba&amp;color=0,0,0&amp;vtp=1&amp;bt=1&amp;bbb=1&amp;hb=1"/>
          <p:cNvSpPr/>
          <p:nvPr/>
        </p:nvSpPr>
        <p:spPr>
          <a:xfrm>
            <a:off x="722376" y="972000"/>
            <a:ext cx="5596128"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枣庄市是鲁南中心城市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系中国重点煤炭资源型城市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随着煤炭资源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日渐枯竭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该市不断探索转型升级新路径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枣庄市努力打造以高端装备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高端化工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新材料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新医药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新一代信息技术等六大先进制造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业和高质高效农业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新型商贸物流业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特色文旅康</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养业为主体的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现代产业体系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走上了</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工业强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产业兴市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的可持续发展之路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下图为枣庄市</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位置图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8_1#ecf2d54ff?pid=35b7a9c1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枣庄市转型升级的基本路径有(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79_1#ecf2d54ff.bracket?pid=35b7a9c18&amp;color=0,0,0&amp;vpa=23&amp;vtp=1"/>
          <p:cNvSpPr/>
          <p:nvPr/>
        </p:nvSpPr>
        <p:spPr>
          <a:xfrm>
            <a:off x="443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78_2#ecf2d54ff?pid=35b7a9c1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①调整产业结构，实现经济多元化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扩大第一、三产业规模，重点发展商贸物流业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夯实重工业基础，以轻工业为主导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产业等级由低端化转向高端化</a:t>
            </a:r>
            <a:endParaRPr lang="en-US" altLang="zh-CN" sz="2000" dirty="0"/>
          </a:p>
        </p:txBody>
      </p:sp>
      <p:sp>
        <p:nvSpPr>
          <p:cNvPr id="5" name="QC_6_BD.78_3#ecf2d54ff.choices?pid=35b7a9c18&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0_1#ecf2d54ff?vop=1&amp;pid=35b7a9c1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本题考查资源枯竭型城市转型升级的基本路径。由材料“近年来，枣庄市努力打造</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代产业体系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”可知，近年来，枣庄市调整产业结构，实现经济多元化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，产业等级由低端化转向高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端化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，①④正确；根据“工业强市，产业兴市”和六大先进制造业可知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，枣庄市仍然将工业作为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该市的主导产业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，且高端的重工业占优势，②③错误。综上，B正确。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1_1#2a05dbbb4?pid=35b7a9c1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7.枣庄市实现城市转型与可持续发展，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需高度重视(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2_1#2a05dbbb4.bracket?pid=35b7a9c18&amp;color=0,0,0&amp;vpa=24&amp;vtp=1"/>
          <p:cNvSpPr/>
          <p:nvPr/>
        </p:nvSpPr>
        <p:spPr>
          <a:xfrm>
            <a:off x="646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81_2#2a05dbbb4.choices?pid=35b7a9c18&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.立体化交通网络建设</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.人才引进，科技创新</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，防治污染</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.构建宜业宜居的环境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3_1#2a05dbbb4?vop=1&amp;pid=35b7a9c1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本题考查资源枯竭型城市可持续发展的措施。根据材料可知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，枣庄市应依靠科技创新与研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，努力打造高端装备、高端化工、新材料、新能源、新医药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、新一代信息技术等六大先进制造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业和高质高效农业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、新型商贸物流业、特色文旅康养业，走“工业强市，产业兴市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”的可持续发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展之路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，所以枣庄市实现城市转型与可持续发展，需高度重视人才引进，科技创新，B正确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体化交通网络建设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，生态修复，防治污染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，构建宜业宜居的环境等属于实现城市转型与可持续发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，人才与科技是推进城市转型与可持续发展的内在动力，A、C、D错误。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b4176ab00.fixed?pid=aaf8b43f4&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4#b4176ab00.fixed?pid=aaf8b43f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第二节综合训练</a:t>
            </a:r>
            <a:endParaRPr lang="en-US" altLang="zh-CN" sz="4400" dirty="0"/>
          </a:p>
        </p:txBody>
      </p:sp>
      <p:pic>
        <p:nvPicPr>
          <p:cNvPr id="4" name="C_4#b4176ab00.fixed?pid=aaf8b43f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4_BD#b4176ab00.fixed?pid=aaf8b43f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7_BD.5_1#b337d3280?pid=78c52fc6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阻碍多特蒙德老工业城市产业转型升级的主要因素有(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7_AN.6_1#b337d3280.bracket?pid=78c52fc6f&amp;color=0,0,0&amp;vpa=2&amp;vtp=1"/>
          <p:cNvSpPr/>
          <p:nvPr/>
        </p:nvSpPr>
        <p:spPr>
          <a:xfrm>
            <a:off x="697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7_BD.5_2#b337d3280?pid=78c52fc6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3002280" algn="l"/>
                <a:tab pos="5737860" algn="l"/>
                <a:tab pos="8727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①经济结构过于单一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②劳动力素质较低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③城市环境污染严重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受政策限制</a:t>
            </a:r>
            <a:endParaRPr lang="en-US" altLang="zh-CN" sz="2000" dirty="0"/>
          </a:p>
        </p:txBody>
      </p:sp>
      <p:sp>
        <p:nvSpPr>
          <p:cNvPr id="5" name="QC_7_BD.5_3#b337d3280.choices?pid=78c52fc6f&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6c6d05a8f?pid=b4176ab00&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建议用时：35分钟</a:t>
            </a:r>
            <a:endParaRPr lang="en-US" altLang="zh-CN" sz="2000" dirty="0"/>
          </a:p>
        </p:txBody>
      </p:sp>
      <p:sp>
        <p:nvSpPr>
          <p:cNvPr id="3" name="QM_5_BD.84_1#05f251100?pid=b4176ab00&amp;color=0,0,0&amp;vtp=1&amp;bt=1&amp;bbb=1&amp;hb=1"/>
          <p:cNvSpPr/>
          <p:nvPr/>
        </p:nvSpPr>
        <p:spPr>
          <a:xfrm>
            <a:off x="722376" y="1432941"/>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［湖北宜昌名校协作体2025高二联考］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多特蒙德位于德国西部经济最为发达的州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北莱茵</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斯特法伦州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是鲁尔区鼎盛时期最大和最核心的工业城市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也是鲁尔区内大学和科研院所最多的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由于其煤矿资源丰富且多为易于开采的表层煤矿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在老工业时代形成了煤矿采掘与钢铁冶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炼一体化的产业路径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多特蒙德原有的产业开始衰退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面临全面转型的困境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而后其实现了向服务与技术主导的高新技术信息城市的成功转型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85_1#843814cde?pid=05f251100&amp;color=0,0,0&amp;vtp=1&amp;bbb=1"/>
          <p:cNvSpPr/>
          <p:nvPr/>
        </p:nvSpPr>
        <p:spPr>
          <a:xfrm>
            <a:off x="722376" y="369785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推测多特蒙德面临全面转型的背景是(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86_1#843814cde.bracket?pid=05f251100&amp;color=0,0,0&amp;vpa=25&amp;vtp=1"/>
          <p:cNvSpPr/>
          <p:nvPr/>
        </p:nvSpPr>
        <p:spPr>
          <a:xfrm>
            <a:off x="5197539" y="3697859"/>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6" name="QC_6_BD.85_2#843814cde?pid=05f251100&amp;color=0,0,0&amp;vtp=1&amp;bbb=1"/>
          <p:cNvSpPr/>
          <p:nvPr/>
        </p:nvSpPr>
        <p:spPr>
          <a:xfrm>
            <a:off x="722376" y="4155440"/>
            <a:ext cx="10753344" cy="405003"/>
          </a:xfrm>
          <a:prstGeom prst="rect">
            <a:avLst/>
          </a:prstGeom>
          <a:noFill/>
        </p:spPr>
        <p:txBody>
          <a:bodyPr wrap="none" lIns="0" tIns="0" rIns="0" bIns="0" rtlCol="0" anchor="t"/>
          <a:lstStyle/>
          <a:p>
            <a:pPr latinLnBrk="1">
              <a:lnSpc>
                <a:spcPts val="3600"/>
              </a:lnSpc>
              <a:tabLst>
                <a:tab pos="2430780" algn="l"/>
                <a:tab pos="5610860" algn="l"/>
                <a:tab pos="80289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①基础设施落后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②世界性钢铁产能过剩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③煤炭资源枯竭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交通区位优势丧失</a:t>
            </a:r>
            <a:endParaRPr lang="en-US" altLang="zh-CN" sz="2000" dirty="0"/>
          </a:p>
        </p:txBody>
      </p:sp>
      <p:sp>
        <p:nvSpPr>
          <p:cNvPr id="7" name="QC_6_BD.85_3#843814cde.choices?pid=05f251100&amp;color=0,0,0&amp;vtp=1&amp;bbb=1"/>
          <p:cNvSpPr/>
          <p:nvPr/>
        </p:nvSpPr>
        <p:spPr>
          <a:xfrm>
            <a:off x="722376" y="461264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87_1#843814cde?vop=1&amp;pid=05f2511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本题考查资源枯竭型城市的转型背景。多特蒙德为资源型城市，以煤炭工业为基础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工业为主导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，产业结构较为单一，而随着经济发展，煤炭资源日益枯竭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，加之世界钢铁市场竞争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，市场需求量下降，导致世界性钢铁产能过剩，使得多特蒙德面临全面转型，②③正确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础设施落后对其转型的影响较小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，①错误；交通区位优势并没有丧失，④错误。综上，故选C。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88_1#155a5e741?pid=05f25110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多特蒙德实现向高新技术信息城市成功转型的优势条件是(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9_1#155a5e741.bracket?pid=05f251100&amp;color=0,0,0&amp;vpa=26&amp;vtp=1"/>
          <p:cNvSpPr/>
          <p:nvPr/>
        </p:nvSpPr>
        <p:spPr>
          <a:xfrm>
            <a:off x="7470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88_2#155a5e741.choices?pid=05f25110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.远离工业区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B.城镇化率较高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C.土地租金低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.科技实力雄厚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0_1#155a5e741?vop=1&amp;pid=05f25110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本题考查资源枯竭型城市转型的优势条件。结合材料可知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，多特蒙德区域内大学和科研院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所众多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，科技实力雄厚，为其向高新技术信息城市转型提供了技术和人才方面的支撑，D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远离工业区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、城镇化率较高、土地租金低不是多特蒙德发展高新技术产业的优势，A、B、C错误。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5_BD.91_1#dafded51d?htil=7&amp;pid=b4176ab00&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33963" y="1026864"/>
            <a:ext cx="4005072" cy="2843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91_2#dafded51d?htil=7&amp;pid=b4176ab00&amp;color=0,0,0&amp;vtp=1&amp;bt=1&amp;bbb=1&amp;hb=1&amp;hs=1"/>
          <p:cNvSpPr/>
          <p:nvPr/>
        </p:nvSpPr>
        <p:spPr>
          <a:xfrm>
            <a:off x="722376" y="972000"/>
            <a:ext cx="6620256"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［湖南衡阳二中2024高二检测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山西是西电东送电力输出地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之一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山西省大同市云冈压缩空气储能项目是全球首个基于</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废弃煤矿巷道零排放压缩空气储能项目</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它将电网负荷低时</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的多余电能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转变为电网高峰时期的高价值电能</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缩空气储能站工作示意图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6_BD.92_1#ed73bcfcb?htil=7&amp;pid=dafded51d&amp;color=0,0,0&amp;vtp=1&amp;bbb=1&amp;hb=1&amp;hs=1"/>
          <p:cNvSpPr/>
          <p:nvPr/>
        </p:nvSpPr>
        <p:spPr>
          <a:xfrm>
            <a:off x="722376" y="3246443"/>
            <a:ext cx="6620256"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3.同是煤炭工业发展，相较于贵州六盘水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，山西大同面临的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主要问题是(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6_AN.93_1#ed73bcfcb.bracket?pid=dafded51d&amp;color=0,0,0&amp;vpa=27&amp;vtp=1"/>
          <p:cNvSpPr/>
          <p:nvPr/>
        </p:nvSpPr>
        <p:spPr>
          <a:xfrm>
            <a:off x="2192401" y="3684593"/>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6_BD.92_2#ed73bcfcb.choices?htil=7&amp;pid=dafded51d&amp;color=0,0,0&amp;vtp=1&amp;bbb=1&amp;hs=1"/>
          <p:cNvSpPr/>
          <p:nvPr/>
        </p:nvSpPr>
        <p:spPr>
          <a:xfrm>
            <a:off x="722376" y="413620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.易水土流失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B.水资源短缺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C.距市场较远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.易地面沉降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94_1#ed73bcfcb?vop=1&amp;pid=dafded51d&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本题考查自然资源开发的区位条件。贵州六盘水位于亚热带季风气候区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,而山西大同主要位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于温带季风气候区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,山西大同发展煤炭工业面临的主要问题是水资源短缺,B正确；易水土流失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市场较远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、易地面沉降,属于两地共同面临的问题,A、C、D错误。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4c76d2aa3?pid=dafded51d&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山西大同发展压缩空气储能项目的主要目的有(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96_1#4c76d2aa3.bracket?pid=dafded51d&amp;color=0,0,0&amp;vpa=28&amp;vtp=1"/>
          <p:cNvSpPr/>
          <p:nvPr/>
        </p:nvSpPr>
        <p:spPr>
          <a:xfrm>
            <a:off x="621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6_BD.95_2#4c76d2aa3?pid=dafded51d&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①煤炭资源丰富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，转换过剩火电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光电季节变化大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，发电不稳定</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③缓解东部地区电力不足的状况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进行削峰补枯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，提高用电效率</a:t>
            </a:r>
            <a:endParaRPr lang="en-US" altLang="zh-CN" sz="2000" dirty="0"/>
          </a:p>
        </p:txBody>
      </p:sp>
      <p:sp>
        <p:nvSpPr>
          <p:cNvPr id="5" name="QC_6_BD.95_3#4c76d2aa3.choices?pid=dafded51d&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12594</Words>
  <Application>WPS 演示</Application>
  <PresentationFormat>宽屏</PresentationFormat>
  <Paragraphs>632</Paragraphs>
  <Slides>126</Slides>
  <Notes>93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126</vt:i4>
      </vt:variant>
    </vt:vector>
  </HeadingPairs>
  <TitlesOfParts>
    <vt:vector size="146"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宋体</vt:lpstr>
      <vt:lpstr>仿宋</vt:lpstr>
      <vt:lpstr>仿宋</vt:lpstr>
      <vt:lpstr>楷体</vt:lpstr>
      <vt:lpstr>Times New Roman</vt:lpstr>
      <vt:lpstr>Times New Roman</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海贝贝</cp:lastModifiedBy>
  <cp:revision>5</cp:revision>
  <dcterms:created xsi:type="dcterms:W3CDTF">2025-08-05T03:40:00Z</dcterms:created>
  <dcterms:modified xsi:type="dcterms:W3CDTF">2025-08-08T04:02:32Z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7D5E8606496D41C49E8C6EE8D71EBB3E_13</vt:lpwstr>
  </property>
  <property fmtid="{D5CDD505-2E9C-101B-9397-08002B2CF9AE}" pid="3" name="KSOProductBuildVer">
    <vt:lpwstr>2052-12.1.0.21915</vt:lpwstr>
  </property>
</Properties>
</file>