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7"/>
  </p:notesMasterIdLst>
  <p:sldIdLst>
    <p:sldId id="256" r:id="rId2"/>
    <p:sldId id="257" r:id="rId3"/>
    <p:sldId id="320" r:id="rId4"/>
    <p:sldId id="258" r:id="rId5"/>
    <p:sldId id="259" r:id="rId6"/>
    <p:sldId id="321" r:id="rId7"/>
    <p:sldId id="260" r:id="rId8"/>
    <p:sldId id="261" r:id="rId9"/>
    <p:sldId id="322" r:id="rId10"/>
    <p:sldId id="262" r:id="rId11"/>
    <p:sldId id="264" r:id="rId12"/>
    <p:sldId id="323" r:id="rId13"/>
    <p:sldId id="265" r:id="rId14"/>
    <p:sldId id="266" r:id="rId15"/>
    <p:sldId id="267" r:id="rId16"/>
    <p:sldId id="324" r:id="rId17"/>
    <p:sldId id="268" r:id="rId18"/>
    <p:sldId id="269" r:id="rId19"/>
    <p:sldId id="325" r:id="rId20"/>
    <p:sldId id="270" r:id="rId21"/>
    <p:sldId id="271" r:id="rId22"/>
    <p:sldId id="272" r:id="rId23"/>
    <p:sldId id="326" r:id="rId24"/>
    <p:sldId id="273" r:id="rId25"/>
    <p:sldId id="274" r:id="rId26"/>
    <p:sldId id="327" r:id="rId27"/>
    <p:sldId id="275" r:id="rId28"/>
    <p:sldId id="276" r:id="rId29"/>
    <p:sldId id="328" r:id="rId30"/>
    <p:sldId id="277" r:id="rId31"/>
    <p:sldId id="278" r:id="rId32"/>
    <p:sldId id="329" r:id="rId33"/>
    <p:sldId id="279" r:id="rId34"/>
    <p:sldId id="280" r:id="rId35"/>
    <p:sldId id="281" r:id="rId36"/>
    <p:sldId id="330" r:id="rId37"/>
    <p:sldId id="282" r:id="rId38"/>
    <p:sldId id="283" r:id="rId39"/>
    <p:sldId id="331" r:id="rId40"/>
    <p:sldId id="284" r:id="rId41"/>
    <p:sldId id="285" r:id="rId42"/>
    <p:sldId id="286" r:id="rId43"/>
    <p:sldId id="332" r:id="rId44"/>
    <p:sldId id="287" r:id="rId45"/>
    <p:sldId id="288" r:id="rId46"/>
    <p:sldId id="333" r:id="rId47"/>
    <p:sldId id="289" r:id="rId48"/>
    <p:sldId id="290" r:id="rId49"/>
    <p:sldId id="334" r:id="rId50"/>
    <p:sldId id="291" r:id="rId51"/>
    <p:sldId id="293" r:id="rId52"/>
    <p:sldId id="335" r:id="rId53"/>
    <p:sldId id="294" r:id="rId54"/>
    <p:sldId id="295" r:id="rId55"/>
    <p:sldId id="296" r:id="rId56"/>
    <p:sldId id="297" r:id="rId57"/>
    <p:sldId id="336" r:id="rId58"/>
    <p:sldId id="298" r:id="rId59"/>
    <p:sldId id="299" r:id="rId60"/>
    <p:sldId id="337" r:id="rId61"/>
    <p:sldId id="300" r:id="rId62"/>
    <p:sldId id="301" r:id="rId63"/>
    <p:sldId id="338" r:id="rId64"/>
    <p:sldId id="302" r:id="rId65"/>
    <p:sldId id="303" r:id="rId66"/>
    <p:sldId id="304" r:id="rId67"/>
    <p:sldId id="305" r:id="rId68"/>
    <p:sldId id="306" r:id="rId69"/>
    <p:sldId id="339" r:id="rId70"/>
    <p:sldId id="307" r:id="rId71"/>
    <p:sldId id="308" r:id="rId72"/>
    <p:sldId id="340" r:id="rId73"/>
    <p:sldId id="309" r:id="rId74"/>
    <p:sldId id="310" r:id="rId75"/>
    <p:sldId id="341" r:id="rId76"/>
    <p:sldId id="311" r:id="rId77"/>
    <p:sldId id="312" r:id="rId78"/>
    <p:sldId id="342" r:id="rId79"/>
    <p:sldId id="313" r:id="rId80"/>
    <p:sldId id="314" r:id="rId81"/>
    <p:sldId id="315" r:id="rId82"/>
    <p:sldId id="316" r:id="rId83"/>
    <p:sldId id="317" r:id="rId84"/>
    <p:sldId id="318" r:id="rId85"/>
    <p:sldId id="319" r:id="rId8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10"/>
  </p:normalViewPr>
  <p:slideViewPr>
    <p:cSldViewPr snapToGrid="0" snapToObjects="1">
      <p:cViewPr varScale="1">
        <p:scale>
          <a:sx n="115" d="100"/>
          <a:sy n="115" d="100"/>
        </p:scale>
        <p:origin x="37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heme" Target="theme/theme1.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3118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7432d635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产业结构转型地区的发展——以珠三角地区为例</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f6128914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 珠三角地区的产业结构及其转型</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7432d635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第三节 产业结构转型地区的发展——以珠三角地区为例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7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选择性必修2     区域发展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0.xml"/><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7.xml"/><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M_5_BD.8_1#2beefee0b?pid=f6128914d&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［福建三明2025高二月考］</a:t>
            </a:r>
            <a:r>
              <a:rPr lang="en-US" altLang="zh-CN" sz="2000" b="0" i="0" dirty="0">
                <a:solidFill>
                  <a:srgbClr val="000000"/>
                </a:solidFill>
                <a:latin typeface="微软雅黑" pitchFamily="34" charset="0"/>
                <a:ea typeface="楷体" pitchFamily="34" charset="-122"/>
                <a:cs typeface="微软雅黑" pitchFamily="34" charset="-120"/>
              </a:rPr>
              <a:t>改革开放以后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珠三角地区产业结构不断调整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推动了该地区经济快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速发展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地区生产总值从</a:t>
            </a:r>
            <a:r>
              <a:rPr lang="en-US" altLang="zh-CN" sz="2000" b="0" i="0" dirty="0">
                <a:solidFill>
                  <a:srgbClr val="000000"/>
                </a:solidFill>
                <a:latin typeface="Times New Roman" pitchFamily="34" charset="0"/>
                <a:ea typeface="KaiTi" pitchFamily="34" charset="-122"/>
                <a:cs typeface="Times New Roman" pitchFamily="34" charset="-120"/>
              </a:rPr>
              <a:t>1980</a:t>
            </a:r>
            <a:r>
              <a:rPr lang="en-US" altLang="zh-CN" sz="2000" b="0" i="0" dirty="0">
                <a:solidFill>
                  <a:srgbClr val="000000"/>
                </a:solidFill>
                <a:latin typeface="微软雅黑" pitchFamily="34" charset="0"/>
                <a:ea typeface="楷体" pitchFamily="34" charset="-122"/>
                <a:cs typeface="微软雅黑" pitchFamily="34" charset="-120"/>
              </a:rPr>
              <a:t>年的</a:t>
            </a:r>
            <a:r>
              <a:rPr lang="en-US" altLang="zh-CN" sz="2000" b="0" i="0" dirty="0">
                <a:solidFill>
                  <a:srgbClr val="000000"/>
                </a:solidFill>
                <a:latin typeface="Times New Roman" pitchFamily="34" charset="0"/>
                <a:ea typeface="KaiTi" pitchFamily="34" charset="-122"/>
                <a:cs typeface="Times New Roman" pitchFamily="34" charset="-120"/>
              </a:rPr>
              <a:t>126</a:t>
            </a:r>
            <a:r>
              <a:rPr lang="en-US" altLang="zh-CN" sz="2000" b="0" i="0" dirty="0">
                <a:solidFill>
                  <a:srgbClr val="000000"/>
                </a:solidFill>
                <a:latin typeface="微软雅黑" pitchFamily="34" charset="0"/>
                <a:ea typeface="楷体" pitchFamily="34" charset="-122"/>
                <a:cs typeface="微软雅黑" pitchFamily="34" charset="-120"/>
              </a:rPr>
              <a:t>亿元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上升到</a:t>
            </a:r>
            <a:r>
              <a:rPr lang="en-US" altLang="zh-CN" sz="2000" b="0" i="0" dirty="0">
                <a:solidFill>
                  <a:srgbClr val="000000"/>
                </a:solidFill>
                <a:latin typeface="Times New Roman" pitchFamily="34" charset="0"/>
                <a:ea typeface="KaiTi" pitchFamily="34" charset="-122"/>
                <a:cs typeface="Times New Roman" pitchFamily="34" charset="-120"/>
              </a:rPr>
              <a:t>2005</a:t>
            </a:r>
            <a:r>
              <a:rPr lang="en-US" altLang="zh-CN" sz="2000" b="0" i="0" dirty="0">
                <a:solidFill>
                  <a:srgbClr val="000000"/>
                </a:solidFill>
                <a:latin typeface="微软雅黑" pitchFamily="34" charset="0"/>
                <a:ea typeface="楷体" pitchFamily="34" charset="-122"/>
                <a:cs typeface="微软雅黑" pitchFamily="34" charset="-120"/>
              </a:rPr>
              <a:t>年的</a:t>
            </a:r>
            <a:r>
              <a:rPr lang="en-US" altLang="zh-CN" sz="2000" b="0" i="0" dirty="0">
                <a:solidFill>
                  <a:srgbClr val="000000"/>
                </a:solidFill>
                <a:latin typeface="Times New Roman" pitchFamily="34" charset="0"/>
                <a:ea typeface="KaiTi" pitchFamily="34" charset="-122"/>
                <a:cs typeface="Times New Roman" pitchFamily="34" charset="-120"/>
              </a:rPr>
              <a:t>18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061</a:t>
            </a:r>
            <a:r>
              <a:rPr lang="en-US" altLang="zh-CN" sz="2000" b="0" i="0" dirty="0">
                <a:solidFill>
                  <a:srgbClr val="000000"/>
                </a:solidFill>
                <a:latin typeface="微软雅黑" pitchFamily="34" charset="0"/>
                <a:ea typeface="楷体" pitchFamily="34" charset="-122"/>
                <a:cs typeface="微软雅黑" pitchFamily="34" charset="-120"/>
              </a:rPr>
              <a:t>亿元</a:t>
            </a:r>
            <a:r>
              <a:rPr lang="en-US" altLang="zh-CN" sz="2000" b="0" i="0" dirty="0">
                <a:solidFill>
                  <a:srgbClr val="000000"/>
                </a:solidFill>
                <a:latin typeface="Times New Roman" pitchFamily="34" charset="0"/>
                <a:ea typeface="KaiTi" pitchFamily="34" charset="-122"/>
                <a:cs typeface="Times New Roman"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年首次突破</a:t>
            </a:r>
            <a:r>
              <a:rPr lang="en-US" altLang="zh-CN" sz="2000" b="0" i="0">
                <a:solidFill>
                  <a:srgbClr val="000000"/>
                </a:solidFill>
                <a:latin typeface="Times New Roman" pitchFamily="34" charset="0"/>
                <a:ea typeface="KaiTi" pitchFamily="34" charset="-122"/>
                <a:cs typeface="Times New Roman" pitchFamily="34" charset="-120"/>
              </a:rPr>
              <a:t>10</a:t>
            </a:r>
            <a:r>
              <a:rPr lang="en-US" altLang="zh-CN" sz="2000" b="0" i="0">
                <a:solidFill>
                  <a:srgbClr val="000000"/>
                </a:solidFill>
                <a:latin typeface="微软雅黑" pitchFamily="34" charset="0"/>
                <a:ea typeface="楷体" pitchFamily="34" charset="-122"/>
                <a:cs typeface="微软雅黑" pitchFamily="34" charset="-120"/>
              </a:rPr>
              <a:t>万</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亿元大关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下图示意珠三角地区三次产业比重统计</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8_2#2beefee0b?pid=f6128914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56432" y="2406846"/>
            <a:ext cx="5285232" cy="19293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9_1#aa08eefd3?pid=2beefee0b&amp;color=0,0,0&amp;vtp=1&amp;bt=1&amp;bbb=1">
            <a:extLst>
              <a:ext uri="{FF2B5EF4-FFF2-40B4-BE49-F238E27FC236}">
                <a16:creationId xmlns:a16="http://schemas.microsoft.com/office/drawing/2014/main" id="{114D0474-EC19-4C73-38B7-90B3063D6C60}"/>
              </a:ext>
            </a:extLst>
          </p:cNvPr>
          <p:cNvSpPr/>
          <p:nvPr/>
        </p:nvSpPr>
        <p:spPr>
          <a:xfrm>
            <a:off x="722376" y="44642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3.有关珠三角地区产业结构的说法，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0_1#aa08eefd3.bracket?pid=2beefee0b&amp;color=0,0,0&amp;vpa=3&amp;vtp=1">
            <a:extLst>
              <a:ext uri="{FF2B5EF4-FFF2-40B4-BE49-F238E27FC236}">
                <a16:creationId xmlns:a16="http://schemas.microsoft.com/office/drawing/2014/main" id="{9E5EACB7-3F36-2FF8-E502-12AE3142311C}"/>
              </a:ext>
            </a:extLst>
          </p:cNvPr>
          <p:cNvSpPr/>
          <p:nvPr/>
        </p:nvSpPr>
        <p:spPr>
          <a:xfrm>
            <a:off x="5946839" y="4464246"/>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6_BD.9_2#aa08eefd3.choices?pid=2beefee0b&amp;color=0,0,0&amp;vtp=1&amp;bbb=1">
            <a:extLst>
              <a:ext uri="{FF2B5EF4-FFF2-40B4-BE49-F238E27FC236}">
                <a16:creationId xmlns:a16="http://schemas.microsoft.com/office/drawing/2014/main" id="{8501AC12-FA8B-2A05-632C-AFEAD8CECD52}"/>
              </a:ext>
            </a:extLst>
          </p:cNvPr>
          <p:cNvSpPr/>
          <p:nvPr/>
        </p:nvSpPr>
        <p:spPr>
          <a:xfrm>
            <a:off x="722376" y="492385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A.1980—2010年</a:t>
            </a:r>
            <a:r>
              <a:rPr lang="en-US" altLang="zh-CN" sz="2000" b="0" i="0">
                <a:solidFill>
                  <a:srgbClr val="000000"/>
                </a:solidFill>
                <a:latin typeface="微软雅黑" pitchFamily="34" charset="0"/>
                <a:ea typeface="微软雅黑" pitchFamily="34" charset="-122"/>
                <a:cs typeface="微软雅黑" pitchFamily="34" charset="-120"/>
              </a:rPr>
              <a:t>，第一产业产值呈下降趋势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.1980—2000年，第一产业比重持续下降</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.2000—2021年</a:t>
            </a:r>
            <a:r>
              <a:rPr lang="en-US" altLang="zh-CN" sz="2000" b="0" i="0">
                <a:solidFill>
                  <a:srgbClr val="000000"/>
                </a:solidFill>
                <a:latin typeface="微软雅黑" pitchFamily="34" charset="0"/>
                <a:ea typeface="微软雅黑" pitchFamily="34" charset="-122"/>
                <a:cs typeface="微软雅黑" pitchFamily="34" charset="-120"/>
              </a:rPr>
              <a:t>，第二产业产值先增后降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.2010—2021年，第三产业占主导地位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11_1#aa08eefd3?vop=1&amp;pid=2beefee0b&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本题考查产业结构特征及变化。根据珠三角地区三次产业比重统计图可知</a:t>
            </a:r>
            <a:r>
              <a:rPr lang="en-US" altLang="zh-CN" sz="2000" b="0" i="0">
                <a:solidFill>
                  <a:srgbClr val="000000"/>
                </a:solidFill>
                <a:latin typeface="微软雅黑" pitchFamily="34" charset="0"/>
                <a:ea typeface="微软雅黑" pitchFamily="34" charset="-122"/>
                <a:cs typeface="微软雅黑" pitchFamily="34" charset="-120"/>
              </a:rPr>
              <a:t>，第一产业占地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区生产总值比重在</a:t>
            </a:r>
            <a:r>
              <a:rPr lang="en-US" altLang="zh-CN" sz="2000" b="0" i="0" dirty="0">
                <a:solidFill>
                  <a:srgbClr val="000000"/>
                </a:solidFill>
                <a:latin typeface="微软雅黑" pitchFamily="34" charset="0"/>
                <a:ea typeface="微软雅黑" pitchFamily="34" charset="-122"/>
                <a:cs typeface="微软雅黑" pitchFamily="34" charset="-120"/>
              </a:rPr>
              <a:t>1980—1985年下降，1985—1990年略微上升，1990年后持续下降</a:t>
            </a:r>
            <a:r>
              <a:rPr lang="en-US" altLang="zh-CN" sz="2000" b="0" i="0">
                <a:solidFill>
                  <a:srgbClr val="000000"/>
                </a:solidFill>
                <a:latin typeface="微软雅黑" pitchFamily="34" charset="0"/>
                <a:ea typeface="微软雅黑" pitchFamily="34" charset="-122"/>
                <a:cs typeface="微软雅黑" pitchFamily="34" charset="-120"/>
              </a:rPr>
              <a:t>，故第一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产业比重并非持续下降</a:t>
            </a:r>
            <a:r>
              <a:rPr lang="en-US" altLang="zh-CN" sz="2000" b="0" i="0" dirty="0">
                <a:solidFill>
                  <a:srgbClr val="000000"/>
                </a:solidFill>
                <a:latin typeface="微软雅黑" pitchFamily="34" charset="0"/>
                <a:ea typeface="微软雅黑" pitchFamily="34" charset="-122"/>
                <a:cs typeface="微软雅黑" pitchFamily="34" charset="-120"/>
              </a:rPr>
              <a:t>，B错误；地区生产总值增加显著的情况下</a:t>
            </a:r>
            <a:r>
              <a:rPr lang="en-US" altLang="zh-CN" sz="2000" b="0" i="0">
                <a:solidFill>
                  <a:srgbClr val="000000"/>
                </a:solidFill>
                <a:latin typeface="微软雅黑" pitchFamily="34" charset="0"/>
                <a:ea typeface="微软雅黑" pitchFamily="34" charset="-122"/>
                <a:cs typeface="微软雅黑" pitchFamily="34" charset="-120"/>
              </a:rPr>
              <a:t>，第一产业占地区生产总值比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重呈下降趋势不能表明第一产业产值呈下降趋势</a:t>
            </a:r>
            <a:r>
              <a:rPr lang="en-US" altLang="zh-CN" sz="2000" b="0" i="0" dirty="0">
                <a:solidFill>
                  <a:srgbClr val="000000"/>
                </a:solidFill>
                <a:latin typeface="微软雅黑" pitchFamily="34" charset="0"/>
                <a:ea typeface="微软雅黑" pitchFamily="34" charset="-122"/>
                <a:cs typeface="微软雅黑" pitchFamily="34" charset="-120"/>
              </a:rPr>
              <a:t>，A错误；2000—2021年</a:t>
            </a:r>
            <a:r>
              <a:rPr lang="en-US" altLang="zh-CN" sz="2000" b="0" i="0">
                <a:solidFill>
                  <a:srgbClr val="000000"/>
                </a:solidFill>
                <a:latin typeface="微软雅黑" pitchFamily="34" charset="0"/>
                <a:ea typeface="微软雅黑" pitchFamily="34" charset="-122"/>
                <a:cs typeface="微软雅黑" pitchFamily="34" charset="-120"/>
              </a:rPr>
              <a:t>，第二产业占地区生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产总值比重先增后降</a:t>
            </a:r>
            <a:r>
              <a:rPr lang="en-US" altLang="zh-CN" sz="2000" b="0" i="0" dirty="0">
                <a:solidFill>
                  <a:srgbClr val="000000"/>
                </a:solidFill>
                <a:latin typeface="微软雅黑" pitchFamily="34" charset="0"/>
                <a:ea typeface="微软雅黑" pitchFamily="34" charset="-122"/>
                <a:cs typeface="微软雅黑" pitchFamily="34" charset="-120"/>
              </a:rPr>
              <a:t>，但占比变化不能代表产值变化，C错误；2010—2021年</a:t>
            </a:r>
            <a:r>
              <a:rPr lang="en-US" altLang="zh-CN" sz="2000" b="0" i="0">
                <a:solidFill>
                  <a:srgbClr val="000000"/>
                </a:solidFill>
                <a:latin typeface="微软雅黑" pitchFamily="34" charset="0"/>
                <a:ea typeface="微软雅黑" pitchFamily="34" charset="-122"/>
                <a:cs typeface="微软雅黑" pitchFamily="34" charset="-120"/>
              </a:rPr>
              <a:t>，第三产业占地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区生产总值比重最大</a:t>
            </a:r>
            <a:r>
              <a:rPr lang="en-US" altLang="zh-CN" sz="2000" b="0" i="0" dirty="0">
                <a:solidFill>
                  <a:srgbClr val="000000"/>
                </a:solidFill>
                <a:latin typeface="微软雅黑" pitchFamily="34" charset="0"/>
                <a:ea typeface="微软雅黑" pitchFamily="34" charset="-122"/>
                <a:cs typeface="微软雅黑" pitchFamily="34" charset="-120"/>
              </a:rPr>
              <a:t>，说明这期间第三产业占主导地位，D正确。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76938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2_1#386ce8821?pid=2beefee0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4.近十年来，</a:t>
            </a:r>
            <a:r>
              <a:rPr lang="en-US" altLang="zh-CN" sz="2000" b="0" i="0">
                <a:solidFill>
                  <a:srgbClr val="000000"/>
                </a:solidFill>
                <a:latin typeface="微软雅黑" pitchFamily="34" charset="0"/>
                <a:ea typeface="微软雅黑" pitchFamily="34" charset="-122"/>
                <a:cs typeface="微软雅黑" pitchFamily="34" charset="-120"/>
              </a:rPr>
              <a:t>推动珠三角地区产业升级最根本的原因是(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3_1#386ce8821.bracket?pid=2beefee0b&amp;color=0,0,0&amp;vpa=4&amp;vtp=1"/>
          <p:cNvSpPr/>
          <p:nvPr/>
        </p:nvSpPr>
        <p:spPr>
          <a:xfrm>
            <a:off x="6962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2_2#386ce8821.choices?pid=2beefee0b&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.市场规模扩大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B.交通网络完善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C.海外产业转入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.科学技术创新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4_1#386ce8821?vop=1&amp;pid=2beefee0b&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本题考查影响产业结构升级的因素。市场规模的扩大，会使产业规模扩大</a:t>
            </a:r>
            <a:r>
              <a:rPr lang="en-US" altLang="zh-CN" sz="2000" b="0" i="0">
                <a:solidFill>
                  <a:srgbClr val="000000"/>
                </a:solidFill>
                <a:latin typeface="微软雅黑" pitchFamily="34" charset="0"/>
                <a:ea typeface="微软雅黑" pitchFamily="34" charset="-122"/>
                <a:cs typeface="微软雅黑" pitchFamily="34" charset="-120"/>
              </a:rPr>
              <a:t>，但不一定推动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产业升级</a:t>
            </a:r>
            <a:r>
              <a:rPr lang="en-US" altLang="zh-CN" sz="2000" b="0" i="0" dirty="0">
                <a:solidFill>
                  <a:srgbClr val="000000"/>
                </a:solidFill>
                <a:latin typeface="微软雅黑" pitchFamily="34" charset="0"/>
                <a:ea typeface="微软雅黑" pitchFamily="34" charset="-122"/>
                <a:cs typeface="微软雅黑" pitchFamily="34" charset="-120"/>
              </a:rPr>
              <a:t>，A错误；交通网络的完善可以促进产业升级，但不是最根本的原因，B错误；</a:t>
            </a:r>
            <a:r>
              <a:rPr lang="en-US" altLang="zh-CN" sz="2000" b="0" i="0">
                <a:solidFill>
                  <a:srgbClr val="000000"/>
                </a:solidFill>
                <a:latin typeface="微软雅黑" pitchFamily="34" charset="0"/>
                <a:ea typeface="微软雅黑" pitchFamily="34" charset="-122"/>
                <a:cs typeface="微软雅黑" pitchFamily="34" charset="-120"/>
              </a:rPr>
              <a:t>近年来，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珠三角地区的产业升级不是依赖海外产业的转入而是自身科技的创新发展，故推动珠三角地区产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业升级最根本的原因是科学技术创新</a:t>
            </a:r>
            <a:r>
              <a:rPr lang="en-US" altLang="zh-CN" sz="2000" b="0" i="0" dirty="0">
                <a:solidFill>
                  <a:srgbClr val="000000"/>
                </a:solidFill>
                <a:latin typeface="微软雅黑" pitchFamily="34" charset="0"/>
                <a:ea typeface="微软雅黑" pitchFamily="34" charset="-122"/>
                <a:cs typeface="微软雅黑" pitchFamily="34" charset="-120"/>
              </a:rPr>
              <a:t>，D正确，C错误。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5_BD.15_1#1989f1f31?pid=f6128914d&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［云南昆明2024高二月考］</a:t>
            </a:r>
            <a:r>
              <a:rPr lang="en-US" altLang="zh-CN" sz="2000" b="0" i="0" dirty="0">
                <a:solidFill>
                  <a:srgbClr val="000000"/>
                </a:solidFill>
                <a:latin typeface="微软雅黑" pitchFamily="34" charset="0"/>
                <a:ea typeface="楷体" pitchFamily="34" charset="-122"/>
                <a:cs typeface="微软雅黑" pitchFamily="34" charset="-120"/>
              </a:rPr>
              <a:t>珠三角的城镇化三十年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尊重经济规律和城市发展规律</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从低成本的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发展路径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向创新和结构调整转型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为全国城镇化改革和发展提供了最好的探索和经验借鉴</a:t>
            </a:r>
            <a:r>
              <a:rPr lang="en-US" altLang="zh-CN" sz="2000" b="0" i="0">
                <a:solidFill>
                  <a:srgbClr val="000000"/>
                </a:solidFill>
                <a:latin typeface="Times New Roman" pitchFamily="34" charset="0"/>
                <a:ea typeface="KaiTi" pitchFamily="34" charset="-122"/>
                <a:cs typeface="Times New Roman" pitchFamily="34" charset="-120"/>
              </a:rPr>
              <a:t>。读</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，回答下面小题。</a:t>
            </a:r>
            <a:endParaRPr lang="en-US" altLang="zh-CN" sz="2000" dirty="0"/>
          </a:p>
        </p:txBody>
      </p:sp>
      <p:pic>
        <p:nvPicPr>
          <p:cNvPr id="3" name="QM_5_BD.15_2#1989f1f31?iti=1&amp;pid=f6128914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57600" y="2406846"/>
            <a:ext cx="4882896"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5_BD.15_3#1989f1f31?iti=1&amp;pid=f6128914d&amp;color=0,0,0&amp;vtp=1&amp;bbb=1"/>
          <p:cNvSpPr/>
          <p:nvPr/>
        </p:nvSpPr>
        <p:spPr>
          <a:xfrm>
            <a:off x="3663823" y="4636966"/>
            <a:ext cx="4870450" cy="1270000"/>
          </a:xfrm>
          <a:prstGeom prst="rect">
            <a:avLst/>
          </a:prstGeom>
          <a:noFill/>
          <a:ln/>
        </p:spPr>
        <p:txBody>
          <a:bodyPr wrap="none" lIns="0" tIns="0" rIns="0" bIns="0" rtlCol="0" anchor="t"/>
          <a:lstStyle/>
          <a:p>
            <a:pPr algn="ctr" latinLnBrk="1">
              <a:lnSpc>
                <a:spcPts val="3400"/>
              </a:lnSpc>
            </a:pPr>
            <a:r>
              <a:rPr lang="en-US" altLang="zh-CN" sz="2000" b="0" i="0" spc="-100" dirty="0">
                <a:solidFill>
                  <a:srgbClr val="000000"/>
                </a:solidFill>
                <a:latin typeface="Times New Roman" pitchFamily="34" charset="0"/>
                <a:ea typeface="KaiTi" pitchFamily="34" charset="-122"/>
                <a:cs typeface="Times New Roman" pitchFamily="34" charset="-120"/>
              </a:rPr>
              <a:t>珠三角地区产业结构变化和工业总产值增长图</a:t>
            </a:r>
            <a:endParaRPr lang="en-US" altLang="zh-CN" sz="2000" spc="-1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62532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6_BD.16_1#76331abc5?pid=1989f1f3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5.关于城镇化对该区域的影响，</a:t>
            </a:r>
            <a:r>
              <a:rPr lang="en-US" altLang="zh-CN" sz="2000" b="0" i="0">
                <a:solidFill>
                  <a:srgbClr val="000000"/>
                </a:solidFill>
                <a:latin typeface="微软雅黑" pitchFamily="34" charset="0"/>
                <a:ea typeface="微软雅黑" pitchFamily="34" charset="-122"/>
                <a:cs typeface="微软雅黑" pitchFamily="34" charset="-120"/>
              </a:rPr>
              <a:t>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7_1#76331abc5.bracket?pid=1989f1f31&amp;color=0,0,0&amp;vpa=5&amp;vtp=1"/>
          <p:cNvSpPr/>
          <p:nvPr/>
        </p:nvSpPr>
        <p:spPr>
          <a:xfrm>
            <a:off x="5959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16_2#76331abc5.choices?pid=1989f1f31&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.城市植物光合作用减弱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.农业用地生产活动密度减小</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C.地表径流变化幅度减小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.生态环境容量加大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AS.18_1#76331abc5?vop=1&amp;pid=1989f1f31&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本题考查珠三角地区城镇化的阶段特征。城镇化发展,农业用地不断减少</a:t>
            </a:r>
            <a:r>
              <a:rPr lang="en-US" altLang="zh-CN" sz="2000" b="0" i="0">
                <a:solidFill>
                  <a:srgbClr val="000000"/>
                </a:solidFill>
                <a:latin typeface="微软雅黑" pitchFamily="34" charset="0"/>
                <a:ea typeface="微软雅黑" pitchFamily="34" charset="-122"/>
                <a:cs typeface="微软雅黑" pitchFamily="34" charset="-120"/>
              </a:rPr>
              <a:t>,农业应朝着集约化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的城郊农业发展</a:t>
            </a:r>
            <a:r>
              <a:rPr lang="en-US" altLang="zh-CN" sz="2000" b="0" i="0" dirty="0">
                <a:solidFill>
                  <a:srgbClr val="000000"/>
                </a:solidFill>
                <a:latin typeface="微软雅黑" pitchFamily="34" charset="0"/>
                <a:ea typeface="微软雅黑" pitchFamily="34" charset="-122"/>
                <a:cs typeface="微软雅黑" pitchFamily="34" charset="-120"/>
              </a:rPr>
              <a:t>,所以农业用地生产活动密度会增加,B错误；随着城镇化的发展</a:t>
            </a:r>
            <a:r>
              <a:rPr lang="en-US" altLang="zh-CN" sz="2000" b="0" i="0">
                <a:solidFill>
                  <a:srgbClr val="000000"/>
                </a:solidFill>
                <a:latin typeface="微软雅黑" pitchFamily="34" charset="0"/>
                <a:ea typeface="微软雅黑" pitchFamily="34" charset="-122"/>
                <a:cs typeface="微软雅黑" pitchFamily="34" charset="-120"/>
              </a:rPr>
              <a:t>,城市地面硬化面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积增加</a:t>
            </a:r>
            <a:r>
              <a:rPr lang="en-US" altLang="zh-CN" sz="2000" b="0" i="0" dirty="0">
                <a:solidFill>
                  <a:srgbClr val="000000"/>
                </a:solidFill>
                <a:latin typeface="微软雅黑" pitchFamily="34" charset="0"/>
                <a:ea typeface="微软雅黑" pitchFamily="34" charset="-122"/>
                <a:cs typeface="微软雅黑" pitchFamily="34" charset="-120"/>
              </a:rPr>
              <a:t>,地表对降水的滞留作用会减小,地表径流变化幅度增大,C错误；由于城镇化的发展</a:t>
            </a:r>
            <a:r>
              <a:rPr lang="en-US" altLang="zh-CN" sz="2000" b="0" i="0">
                <a:solidFill>
                  <a:srgbClr val="000000"/>
                </a:solidFill>
                <a:latin typeface="微软雅黑" pitchFamily="34" charset="0"/>
                <a:ea typeface="微软雅黑" pitchFamily="34" charset="-122"/>
                <a:cs typeface="微软雅黑" pitchFamily="34" charset="-120"/>
              </a:rPr>
              <a:t>,该区域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的生态环境趋于恶化</a:t>
            </a:r>
            <a:r>
              <a:rPr lang="en-US" altLang="zh-CN" sz="2000" b="0" i="0" dirty="0">
                <a:solidFill>
                  <a:srgbClr val="000000"/>
                </a:solidFill>
                <a:latin typeface="微软雅黑" pitchFamily="34" charset="0"/>
                <a:ea typeface="微软雅黑" pitchFamily="34" charset="-122"/>
                <a:cs typeface="微软雅黑" pitchFamily="34" charset="-120"/>
              </a:rPr>
              <a:t>,生态环境容量应该减小,D错误；城镇化的发展使城市绿地面积不断减少</a:t>
            </a:r>
            <a:r>
              <a:rPr lang="en-US" altLang="zh-CN" sz="2000" b="0" i="0">
                <a:solidFill>
                  <a:srgbClr val="000000"/>
                </a:solidFill>
                <a:latin typeface="微软雅黑" pitchFamily="34" charset="0"/>
                <a:ea typeface="微软雅黑" pitchFamily="34" charset="-122"/>
                <a:cs typeface="微软雅黑" pitchFamily="34" charset="-120"/>
              </a:rPr>
              <a:t>,城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市植物光合作用减弱</a:t>
            </a: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4950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d4811e104.fixed?pid=7432d6357&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d4811e104.fixed?pid=7432d635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4700"/>
              </a:lnSpc>
            </a:pPr>
            <a:r>
              <a:rPr lang="en-US" altLang="zh-CN" sz="3800" b="1" i="0" dirty="0">
                <a:solidFill>
                  <a:srgbClr val="FFFFFF"/>
                </a:solidFill>
                <a:latin typeface="SimHei" pitchFamily="34" charset="0"/>
                <a:ea typeface="SimHei" pitchFamily="34" charset="-122"/>
                <a:cs typeface="SimHei" pitchFamily="34" charset="-120"/>
              </a:rPr>
              <a:t>第三节</a:t>
            </a:r>
            <a:r>
              <a:rPr lang="en-US" altLang="zh-CN" sz="3800" b="1" i="0" dirty="0">
                <a:solidFill>
                  <a:srgbClr val="FFFFFF"/>
                </a:solidFill>
                <a:latin typeface="SimSun" pitchFamily="34" charset="0"/>
                <a:ea typeface="SimSun" pitchFamily="34" charset="-122"/>
                <a:cs typeface="SimSun" pitchFamily="34" charset="-120"/>
              </a:rPr>
              <a:t> </a:t>
            </a:r>
            <a:r>
              <a:rPr lang="en-US" altLang="zh-CN" sz="3800" b="1" i="0" dirty="0">
                <a:solidFill>
                  <a:srgbClr val="FFFFFF"/>
                </a:solidFill>
                <a:latin typeface="SimHei" pitchFamily="34" charset="0"/>
                <a:ea typeface="SimHei" pitchFamily="34" charset="-122"/>
                <a:cs typeface="SimHei" pitchFamily="34" charset="-120"/>
              </a:rPr>
              <a:t>产业结构转型地区的发展——以珠三角地区为例</a:t>
            </a:r>
            <a:endParaRPr lang="en-US" altLang="zh-CN" sz="3800" dirty="0"/>
          </a:p>
        </p:txBody>
      </p:sp>
      <p:pic>
        <p:nvPicPr>
          <p:cNvPr id="4" name="C_3#d4811e104.fixed?pid=7432d635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d4811e104.fixed?pid=7432d6357&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BD.19_1#62f180ba6?pid=1989f1f31&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目前下列产业能更好地促进珠江三角洲城镇化发展的是(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0_1#62f180ba6.bracket?pid=1989f1f31&amp;color=0,0,0&amp;vpa=6&amp;vtp=1"/>
          <p:cNvSpPr/>
          <p:nvPr/>
        </p:nvSpPr>
        <p:spPr>
          <a:xfrm>
            <a:off x="722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9_2#62f180ba6?pid=1989f1f31&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621329" algn="l"/>
                <a:tab pos="5229957" algn="l"/>
                <a:tab pos="7838586" algn="l"/>
              </a:tabLst>
            </a:pPr>
            <a:r>
              <a:rPr lang="en-US" altLang="zh-CN" sz="2000" b="0" i="0">
                <a:solidFill>
                  <a:srgbClr val="000000"/>
                </a:solidFill>
                <a:latin typeface="微软雅黑" pitchFamily="34" charset="0"/>
                <a:ea typeface="微软雅黑" pitchFamily="34" charset="-122"/>
                <a:cs typeface="微软雅黑" pitchFamily="34" charset="-120"/>
              </a:rPr>
              <a:t>①第一产业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②第二产业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③第三产业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高新技术产业</a:t>
            </a:r>
            <a:endParaRPr lang="en-US" altLang="zh-CN" sz="2000" dirty="0"/>
          </a:p>
        </p:txBody>
      </p:sp>
      <p:sp>
        <p:nvSpPr>
          <p:cNvPr id="5" name="QC_6_BD.19_3#62f180ba6.choices?pid=1989f1f31&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AS.21_1#62f180ba6?vop=1&amp;pid=1989f1f31&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本题考查珠三角地区城镇化的阶段特征。目前珠江三角洲经济发展水平较高</a:t>
            </a:r>
            <a:r>
              <a:rPr lang="en-US" altLang="zh-CN" sz="2000" b="0" i="0">
                <a:solidFill>
                  <a:srgbClr val="000000"/>
                </a:solidFill>
                <a:latin typeface="微软雅黑" pitchFamily="34" charset="0"/>
                <a:ea typeface="微软雅黑" pitchFamily="34" charset="-122"/>
                <a:cs typeface="微软雅黑" pitchFamily="34" charset="-120"/>
              </a:rPr>
              <a:t>,所以应大力发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展第三产业和高新技术产业</a:t>
            </a:r>
            <a:r>
              <a:rPr lang="en-US" altLang="zh-CN" sz="2000" b="0" i="0" dirty="0">
                <a:solidFill>
                  <a:srgbClr val="000000"/>
                </a:solidFill>
                <a:latin typeface="微软雅黑" pitchFamily="34" charset="0"/>
                <a:ea typeface="微软雅黑" pitchFamily="34" charset="-122"/>
                <a:cs typeface="微软雅黑" pitchFamily="34" charset="-120"/>
              </a:rPr>
              <a:t>,③④正确,故选C。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3#74ac0142b.fixed?pid=7432d6357&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74ac0142b.fixed?pid=7432d635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4700"/>
              </a:lnSpc>
            </a:pPr>
            <a:r>
              <a:rPr lang="en-US" altLang="zh-CN" sz="3800" b="1" i="0" dirty="0">
                <a:solidFill>
                  <a:srgbClr val="FFFFFF"/>
                </a:solidFill>
                <a:latin typeface="SimHei" pitchFamily="34" charset="0"/>
                <a:ea typeface="SimHei" pitchFamily="34" charset="-122"/>
                <a:cs typeface="SimHei" pitchFamily="34" charset="-120"/>
              </a:rPr>
              <a:t>第三节</a:t>
            </a:r>
            <a:r>
              <a:rPr lang="en-US" altLang="zh-CN" sz="3800" b="1" i="0" dirty="0">
                <a:solidFill>
                  <a:srgbClr val="FFFFFF"/>
                </a:solidFill>
                <a:latin typeface="SimSun" pitchFamily="34" charset="0"/>
                <a:ea typeface="SimSun" pitchFamily="34" charset="-122"/>
                <a:cs typeface="SimSun" pitchFamily="34" charset="-120"/>
              </a:rPr>
              <a:t> </a:t>
            </a:r>
            <a:r>
              <a:rPr lang="en-US" altLang="zh-CN" sz="3800" b="1" i="0" dirty="0">
                <a:solidFill>
                  <a:srgbClr val="FFFFFF"/>
                </a:solidFill>
                <a:latin typeface="SimHei" pitchFamily="34" charset="0"/>
                <a:ea typeface="SimHei" pitchFamily="34" charset="-122"/>
                <a:cs typeface="SimHei" pitchFamily="34" charset="-120"/>
              </a:rPr>
              <a:t>产业结构转型地区的发展——以珠三角地区为例</a:t>
            </a:r>
            <a:endParaRPr lang="en-US" altLang="zh-CN" sz="3800" dirty="0"/>
          </a:p>
        </p:txBody>
      </p:sp>
      <p:pic>
        <p:nvPicPr>
          <p:cNvPr id="4" name="C_3#74ac0142b.fixed?pid=7432d635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74ac0142b.fixed?pid=7432d6357&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85438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M_4_BD.22_1#1da2610df?pid=74ac0142b&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［江苏常州2024高二期末改编］</a:t>
            </a:r>
            <a:r>
              <a:rPr lang="en-US" altLang="zh-CN" sz="2000" b="0" i="0" dirty="0">
                <a:solidFill>
                  <a:srgbClr val="000000"/>
                </a:solidFill>
                <a:latin typeface="微软雅黑" pitchFamily="34" charset="0"/>
                <a:ea typeface="楷体" pitchFamily="34" charset="-122"/>
                <a:cs typeface="微软雅黑" pitchFamily="34" charset="-120"/>
              </a:rPr>
              <a:t>不同地区的产业结构不同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经济发展水平较低的地区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产业结构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以农业为主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矿产资源丰富的地区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产业结构以工业为主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下表示意</a:t>
            </a:r>
            <a:r>
              <a:rPr lang="en-US" altLang="zh-CN" sz="2000" b="0" i="0">
                <a:solidFill>
                  <a:srgbClr val="000000"/>
                </a:solidFill>
                <a:latin typeface="Times New Roman" pitchFamily="34" charset="0"/>
                <a:ea typeface="KaiTi" pitchFamily="34" charset="-122"/>
                <a:cs typeface="Times New Roman" pitchFamily="34" charset="-120"/>
              </a:rPr>
              <a:t>2019</a:t>
            </a:r>
            <a:r>
              <a:rPr lang="en-US" altLang="zh-CN" sz="2000" b="0" i="0">
                <a:solidFill>
                  <a:srgbClr val="000000"/>
                </a:solidFill>
                <a:latin typeface="微软雅黑" pitchFamily="34" charset="0"/>
                <a:ea typeface="楷体" pitchFamily="34" charset="-122"/>
                <a:cs typeface="微软雅黑" pitchFamily="34" charset="-120"/>
              </a:rPr>
              <a:t>年我国中部地区与东北</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地区的产业结构比例</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graphicFrame>
        <p:nvGraphicFramePr>
          <p:cNvPr id="19" name="QM_4_BD.22_2#1da2610df?colgroup=8,32&amp;pid=74ac0142b&amp;color=0,0,0&amp;vtp=1&amp;bbb=1"/>
          <p:cNvGraphicFramePr>
            <a:graphicFrameLocks noGrp="1"/>
          </p:cNvGraphicFramePr>
          <p:nvPr>
            <p:extLst>
              <p:ext uri="{D42A27DB-BD31-4B8C-83A1-F6EECF244321}">
                <p14:modId xmlns:p14="http://schemas.microsoft.com/office/powerpoint/2010/main" val="738787437"/>
              </p:ext>
            </p:extLst>
          </p:nvPr>
        </p:nvGraphicFramePr>
        <p:xfrm>
          <a:off x="722376" y="2406846"/>
          <a:ext cx="10725912" cy="1672845"/>
        </p:xfrm>
        <a:graphic>
          <a:graphicData uri="http://schemas.openxmlformats.org/drawingml/2006/table">
            <a:tbl>
              <a:tblPr/>
              <a:tblGrid>
                <a:gridCol w="2240280">
                  <a:extLst>
                    <a:ext uri="{9D8B030D-6E8A-4147-A177-3AD203B41FA5}">
                      <a16:colId xmlns:a16="http://schemas.microsoft.com/office/drawing/2014/main" val="20000"/>
                    </a:ext>
                  </a:extLst>
                </a:gridCol>
                <a:gridCol w="2249424">
                  <a:extLst>
                    <a:ext uri="{9D8B030D-6E8A-4147-A177-3AD203B41FA5}">
                      <a16:colId xmlns:a16="http://schemas.microsoft.com/office/drawing/2014/main" val="20001"/>
                    </a:ext>
                  </a:extLst>
                </a:gridCol>
                <a:gridCol w="3118104">
                  <a:extLst>
                    <a:ext uri="{9D8B030D-6E8A-4147-A177-3AD203B41FA5}">
                      <a16:colId xmlns:a16="http://schemas.microsoft.com/office/drawing/2014/main" val="20002"/>
                    </a:ext>
                  </a:extLst>
                </a:gridCol>
                <a:gridCol w="3118104">
                  <a:extLst>
                    <a:ext uri="{9D8B030D-6E8A-4147-A177-3AD203B41FA5}">
                      <a16:colId xmlns:a16="http://schemas.microsoft.com/office/drawing/2014/main" val="20003"/>
                    </a:ext>
                  </a:extLst>
                </a:gridCol>
              </a:tblGrid>
              <a:tr h="417132">
                <a:tc rowSpan="2">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地区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03543">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第一产业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第二产业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第三产业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中部地区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8.06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42.18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49.76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东北地区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12.99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34.94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52.07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5_BD.23_1#9cd4bb900?pid=1da2610df&amp;color=0,0,0&amp;vtp=1&amp;bbb=1"/>
          <p:cNvSpPr/>
          <p:nvPr/>
        </p:nvSpPr>
        <p:spPr>
          <a:xfrm>
            <a:off x="722376" y="42102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产业结构的主要影响因素包括(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24_1#9cd4bb900.bracket?pid=1da2610df&amp;color=0,0,0&amp;vpa=7&amp;vtp=1"/>
          <p:cNvSpPr/>
          <p:nvPr/>
        </p:nvSpPr>
        <p:spPr>
          <a:xfrm>
            <a:off x="4435539" y="421024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5_BD.23_2#9cd4bb900?pid=1da2610df&amp;color=0,0,0&amp;vtp=1&amp;bbb=1"/>
          <p:cNvSpPr/>
          <p:nvPr/>
        </p:nvSpPr>
        <p:spPr>
          <a:xfrm>
            <a:off x="722376" y="4663255"/>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①资源禀赋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②分工深化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③人口规模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技术条件</a:t>
            </a:r>
            <a:endParaRPr lang="en-US" altLang="zh-CN" sz="2000" dirty="0"/>
          </a:p>
        </p:txBody>
      </p:sp>
      <p:sp>
        <p:nvSpPr>
          <p:cNvPr id="7" name="QC_5_BD.23_3#9cd4bb900.choices?pid=1da2610df&amp;color=0,0,0&amp;vtp=1&amp;bbb=1"/>
          <p:cNvSpPr/>
          <p:nvPr/>
        </p:nvSpPr>
        <p:spPr>
          <a:xfrm>
            <a:off x="722376" y="51204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5_1#9cd4bb900?vop=1&amp;pid=1da2610df&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本题考查产业结构的影响因素。一个国家或地区的产业结构主要受资源禀赋</a:t>
            </a:r>
            <a:r>
              <a:rPr lang="en-US" altLang="zh-CN" sz="2000" b="0" i="0">
                <a:solidFill>
                  <a:srgbClr val="000000"/>
                </a:solidFill>
                <a:latin typeface="微软雅黑" pitchFamily="34" charset="0"/>
                <a:ea typeface="微软雅黑" pitchFamily="34" charset="-122"/>
                <a:cs typeface="微软雅黑" pitchFamily="34" charset="-120"/>
              </a:rPr>
              <a:t>、技术条件以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及分工深化等因素影响</a:t>
            </a:r>
            <a:r>
              <a:rPr lang="en-US" altLang="zh-CN" sz="2000" b="0" i="0" dirty="0">
                <a:solidFill>
                  <a:srgbClr val="000000"/>
                </a:solidFill>
                <a:latin typeface="微软雅黑" pitchFamily="34" charset="0"/>
                <a:ea typeface="微软雅黑" pitchFamily="34" charset="-122"/>
                <a:cs typeface="微软雅黑" pitchFamily="34" charset="-120"/>
              </a:rPr>
              <a:t>,①②④正确；与人口规模关系不大,③错误。故选C。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2656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26_1#415ee4132?pid=1da2610d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2.与我国中部地区相比，</a:t>
            </a:r>
            <a:r>
              <a:rPr lang="en-US" altLang="zh-CN" sz="2000" b="0" i="0">
                <a:solidFill>
                  <a:srgbClr val="000000"/>
                </a:solidFill>
                <a:latin typeface="微软雅黑" pitchFamily="34" charset="0"/>
                <a:ea typeface="微软雅黑" pitchFamily="34" charset="-122"/>
                <a:cs typeface="微软雅黑" pitchFamily="34" charset="-120"/>
              </a:rPr>
              <a:t>东北地区第一产业占比较大的主要原因是(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415ee4132.bracket?pid=1da2610df&amp;color=0,0,0&amp;vpa=8&amp;vtp=1"/>
          <p:cNvSpPr/>
          <p:nvPr/>
        </p:nvSpPr>
        <p:spPr>
          <a:xfrm>
            <a:off x="824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6_2#415ee4132.choices?pid=1da2610df&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.地广人稀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B.降水均匀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C.热量充足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.水源丰富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8_1#415ee4132?vop=1&amp;pid=1da2610df&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本题考查地区产业结构的影响因素。与中部地区相比,东北地区平原面积广大,地广人稀</a:t>
            </a:r>
            <a:r>
              <a:rPr lang="en-US" altLang="zh-CN" sz="2000" b="0" i="0">
                <a:solidFill>
                  <a:srgbClr val="000000"/>
                </a:solidFill>
                <a:latin typeface="微软雅黑" pitchFamily="34" charset="0"/>
                <a:ea typeface="微软雅黑" pitchFamily="34" charset="-122"/>
                <a:cs typeface="微软雅黑" pitchFamily="34" charset="-120"/>
              </a:rPr>
              <a:t>,农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业机械化</a:t>
            </a:r>
            <a:r>
              <a:rPr lang="en-US" altLang="zh-CN" sz="2000" b="0" i="0" dirty="0">
                <a:solidFill>
                  <a:srgbClr val="000000"/>
                </a:solidFill>
                <a:latin typeface="微软雅黑" pitchFamily="34" charset="0"/>
                <a:ea typeface="微软雅黑" pitchFamily="34" charset="-122"/>
                <a:cs typeface="微软雅黑" pitchFamily="34" charset="-120"/>
              </a:rPr>
              <a:t>、规模化生产,是我国主要商品粮基地之一,因此第一产业占比较大,A正确</a:t>
            </a:r>
            <a:r>
              <a:rPr lang="en-US" altLang="zh-CN" sz="2000" b="0" i="0">
                <a:solidFill>
                  <a:srgbClr val="000000"/>
                </a:solidFill>
                <a:latin typeface="微软雅黑" pitchFamily="34" charset="0"/>
                <a:ea typeface="微软雅黑" pitchFamily="34" charset="-122"/>
                <a:cs typeface="微软雅黑" pitchFamily="34" charset="-120"/>
              </a:rPr>
              <a:t>；东北地区降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水季节分配不均匀</a:t>
            </a:r>
            <a:r>
              <a:rPr lang="en-US" altLang="zh-CN" sz="2000" b="0" i="0" dirty="0">
                <a:solidFill>
                  <a:srgbClr val="000000"/>
                </a:solidFill>
                <a:latin typeface="微软雅黑" pitchFamily="34" charset="0"/>
                <a:ea typeface="微软雅黑" pitchFamily="34" charset="-122"/>
                <a:cs typeface="微软雅黑" pitchFamily="34" charset="-120"/>
              </a:rPr>
              <a:t>,夏季降水量大,B错误;纬度较高,热量不足,限制农业发展,C错误</a:t>
            </a:r>
            <a:r>
              <a:rPr lang="en-US" altLang="zh-CN" sz="2000" b="0" i="0">
                <a:solidFill>
                  <a:srgbClr val="000000"/>
                </a:solidFill>
                <a:latin typeface="微软雅黑" pitchFamily="34" charset="0"/>
                <a:ea typeface="微软雅黑" pitchFamily="34" charset="-122"/>
                <a:cs typeface="微软雅黑" pitchFamily="34" charset="-120"/>
              </a:rPr>
              <a:t>;东北地区与位于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南方的中部地区相比</a:t>
            </a:r>
            <a:r>
              <a:rPr lang="en-US" altLang="zh-CN" sz="2000" b="0" i="0" dirty="0">
                <a:solidFill>
                  <a:srgbClr val="000000"/>
                </a:solidFill>
                <a:latin typeface="微软雅黑" pitchFamily="34" charset="0"/>
                <a:ea typeface="微软雅黑" pitchFamily="34" charset="-122"/>
                <a:cs typeface="微软雅黑" pitchFamily="34" charset="-120"/>
              </a:rPr>
              <a:t>,水资源丰富程度相对较差,D错误。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4347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83854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M_4_BD.29_1#593964ce9?pid=74ac0142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［江苏扬州2025高二月考］</a:t>
            </a:r>
            <a:r>
              <a:rPr lang="en-US" altLang="zh-CN" sz="2000" b="0" i="0" dirty="0">
                <a:solidFill>
                  <a:srgbClr val="000000"/>
                </a:solidFill>
                <a:latin typeface="微软雅黑" pitchFamily="34" charset="0"/>
                <a:ea typeface="楷体" pitchFamily="34" charset="-122"/>
                <a:cs typeface="微软雅黑" pitchFamily="34" charset="-120"/>
              </a:rPr>
              <a:t>下图为京津冀地区</a:t>
            </a:r>
            <a:r>
              <a:rPr lang="en-US" altLang="zh-CN" sz="2000" b="0" i="0" dirty="0">
                <a:solidFill>
                  <a:srgbClr val="000000"/>
                </a:solidFill>
                <a:latin typeface="Times New Roman" pitchFamily="34" charset="0"/>
                <a:ea typeface="KaiTi" pitchFamily="34" charset="-122"/>
                <a:cs typeface="Times New Roman" pitchFamily="34" charset="-120"/>
              </a:rPr>
              <a:t>1978—2017</a:t>
            </a:r>
            <a:r>
              <a:rPr lang="en-US" altLang="zh-CN" sz="2000" b="0" i="0" dirty="0">
                <a:solidFill>
                  <a:srgbClr val="000000"/>
                </a:solidFill>
                <a:latin typeface="微软雅黑" pitchFamily="34" charset="0"/>
                <a:ea typeface="楷体" pitchFamily="34" charset="-122"/>
                <a:cs typeface="微软雅黑" pitchFamily="34" charset="-120"/>
              </a:rPr>
              <a:t>年产业结构变化图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京津冀协同发展战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略是</a:t>
            </a:r>
            <a:r>
              <a:rPr lang="en-US" altLang="zh-CN" sz="2000" b="0" i="0" dirty="0">
                <a:solidFill>
                  <a:srgbClr val="000000"/>
                </a:solidFill>
                <a:latin typeface="Times New Roman" pitchFamily="34" charset="0"/>
                <a:ea typeface="KaiTi" pitchFamily="34" charset="-122"/>
                <a:cs typeface="Times New Roman" pitchFamily="34" charset="-120"/>
              </a:rPr>
              <a:t>2014</a:t>
            </a:r>
            <a:r>
              <a:rPr lang="en-US" altLang="zh-CN" sz="2000" b="0" i="0" dirty="0">
                <a:solidFill>
                  <a:srgbClr val="000000"/>
                </a:solidFill>
                <a:latin typeface="微软雅黑" pitchFamily="34" charset="0"/>
                <a:ea typeface="楷体" pitchFamily="34" charset="-122"/>
                <a:cs typeface="微软雅黑" pitchFamily="34" charset="-120"/>
              </a:rPr>
              <a:t>年政府为了促进区域协调发展而提出的一项重要战略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该战略的核心是有序疏解北京非</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首都功能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推动京津冀地区在交通一体化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生态环境保护</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产业升级转移等重点领域率先取得突</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破</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29_2#593964ce9?pid=74ac0142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93008" y="2864046"/>
            <a:ext cx="5193792" cy="16367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30_1#c0b193ec5?pid=593964ce9&amp;color=0,0,0&amp;vtp=1&amp;bbb=1"/>
          <p:cNvSpPr/>
          <p:nvPr/>
        </p:nvSpPr>
        <p:spPr>
          <a:xfrm>
            <a:off x="722376" y="46293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3.影响2014</a:t>
            </a:r>
            <a:r>
              <a:rPr lang="en-US" altLang="zh-CN" sz="2000" b="0" i="0">
                <a:solidFill>
                  <a:srgbClr val="000000"/>
                </a:solidFill>
                <a:latin typeface="微软雅黑" pitchFamily="34" charset="0"/>
                <a:ea typeface="微软雅黑" pitchFamily="34" charset="-122"/>
                <a:cs typeface="微软雅黑" pitchFamily="34" charset="-120"/>
              </a:rPr>
              <a:t>年之后京津冀地区产业结构变化的主要因素是(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31_1#c0b193ec5.bracket?pid=593964ce9&amp;color=0,0,0&amp;vpa=9&amp;vtp=1"/>
          <p:cNvSpPr/>
          <p:nvPr/>
        </p:nvSpPr>
        <p:spPr>
          <a:xfrm>
            <a:off x="7305739" y="4629346"/>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6" name="QC_5_BD.30_2#c0b193ec5.choices?pid=593964ce9&amp;color=0,0,0&amp;vtp=1&amp;bbb=1"/>
          <p:cNvSpPr/>
          <p:nvPr/>
        </p:nvSpPr>
        <p:spPr>
          <a:xfrm>
            <a:off x="722376" y="50823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.资源禀赋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B.技术创新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C.产业基础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.经济政策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32_1#c0b193ec5?vop=1&amp;pid=593964ce9&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本题考查产业结构变化的影响因素。由材料可知，2014年</a:t>
            </a:r>
            <a:r>
              <a:rPr lang="en-US" altLang="zh-CN" sz="2000" b="0" i="0">
                <a:solidFill>
                  <a:srgbClr val="000000"/>
                </a:solidFill>
                <a:latin typeface="微软雅黑" pitchFamily="34" charset="0"/>
                <a:ea typeface="微软雅黑" pitchFamily="34" charset="-122"/>
                <a:cs typeface="微软雅黑" pitchFamily="34" charset="-120"/>
              </a:rPr>
              <a:t>，京津冀协同发展已经上升为重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大国家战略</a:t>
            </a:r>
            <a:r>
              <a:rPr lang="en-US" altLang="zh-CN" sz="2000" b="0" i="0" dirty="0">
                <a:solidFill>
                  <a:srgbClr val="000000"/>
                </a:solidFill>
                <a:latin typeface="微软雅黑" pitchFamily="34" charset="0"/>
                <a:ea typeface="微软雅黑" pitchFamily="34" charset="-122"/>
                <a:cs typeface="微软雅黑" pitchFamily="34" charset="-120"/>
              </a:rPr>
              <a:t>，以疏解首都面临的巨大的人口、资源和环境压力，故影响</a:t>
            </a:r>
            <a:r>
              <a:rPr lang="en-US" altLang="zh-CN" sz="2000" b="0" i="0">
                <a:solidFill>
                  <a:srgbClr val="000000"/>
                </a:solidFill>
                <a:latin typeface="微软雅黑" pitchFamily="34" charset="0"/>
                <a:ea typeface="微软雅黑" pitchFamily="34" charset="-122"/>
                <a:cs typeface="微软雅黑" pitchFamily="34" charset="-120"/>
              </a:rPr>
              <a:t>2014年之后京津冀地区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产业结构变化的主要因素是经济政策</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6805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BD.33_1#fda4470e1?pid=593964ce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京津冀协同发展对河北的影响有(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4_1#fda4470e1.bracket?pid=593964ce9&amp;color=0,0,0&amp;vpa=10&amp;vtp=1"/>
          <p:cNvSpPr/>
          <p:nvPr/>
        </p:nvSpPr>
        <p:spPr>
          <a:xfrm>
            <a:off x="4689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3_2#fda4470e1.choices?pid=593964ce9&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.减轻空气污染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B.调整产业结构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C.缓解人口压力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.提高城市等级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5_1#fda4470e1?vop=1&amp;pid=593964ce9&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本题考查产业结构调整的影响。京津冀协同发展会使得河北承接较多高耗能、</a:t>
            </a:r>
            <a:r>
              <a:rPr lang="en-US" altLang="zh-CN" sz="2000" b="0" i="0">
                <a:solidFill>
                  <a:srgbClr val="000000"/>
                </a:solidFill>
                <a:latin typeface="微软雅黑" pitchFamily="34" charset="0"/>
                <a:ea typeface="微软雅黑" pitchFamily="34" charset="-122"/>
                <a:cs typeface="微软雅黑" pitchFamily="34" charset="-120"/>
              </a:rPr>
              <a:t>高污染产业，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会增加能源消耗</a:t>
            </a:r>
            <a:r>
              <a:rPr lang="en-US" altLang="zh-CN" sz="2000" b="0" i="0" dirty="0">
                <a:solidFill>
                  <a:srgbClr val="000000"/>
                </a:solidFill>
                <a:latin typeface="微软雅黑" pitchFamily="34" charset="0"/>
                <a:ea typeface="微软雅黑" pitchFamily="34" charset="-122"/>
                <a:cs typeface="微软雅黑" pitchFamily="34" charset="-120"/>
              </a:rPr>
              <a:t>，不利于改善环境质量（包括大气质量），A错误；河北承接北京、</a:t>
            </a:r>
            <a:r>
              <a:rPr lang="en-US" altLang="zh-CN" sz="2000" b="0" i="0">
                <a:solidFill>
                  <a:srgbClr val="000000"/>
                </a:solidFill>
                <a:latin typeface="微软雅黑" pitchFamily="34" charset="0"/>
                <a:ea typeface="微软雅黑" pitchFamily="34" charset="-122"/>
                <a:cs typeface="微软雅黑" pitchFamily="34" charset="-120"/>
              </a:rPr>
              <a:t>天津的产业，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有利于产业结构的调整</a:t>
            </a:r>
            <a:r>
              <a:rPr lang="en-US" altLang="zh-CN" sz="2000" b="0" i="0" dirty="0">
                <a:solidFill>
                  <a:srgbClr val="000000"/>
                </a:solidFill>
                <a:latin typeface="微软雅黑" pitchFamily="34" charset="0"/>
                <a:ea typeface="微软雅黑" pitchFamily="34" charset="-122"/>
                <a:cs typeface="微软雅黑" pitchFamily="34" charset="-120"/>
              </a:rPr>
              <a:t>，B正确；协同发展能缩小京津冀的发展差距</a:t>
            </a:r>
            <a:r>
              <a:rPr lang="en-US" altLang="zh-CN" sz="2000" b="0" i="0">
                <a:solidFill>
                  <a:srgbClr val="000000"/>
                </a:solidFill>
                <a:latin typeface="微软雅黑" pitchFamily="34" charset="0"/>
                <a:ea typeface="微软雅黑" pitchFamily="34" charset="-122"/>
                <a:cs typeface="微软雅黑" pitchFamily="34" charset="-120"/>
              </a:rPr>
              <a:t>，河北人口向京津迁移的数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量会下降</a:t>
            </a:r>
            <a:r>
              <a:rPr lang="en-US" altLang="zh-CN" sz="2000" b="0" i="0" dirty="0">
                <a:solidFill>
                  <a:srgbClr val="000000"/>
                </a:solidFill>
                <a:latin typeface="微软雅黑" pitchFamily="34" charset="0"/>
                <a:ea typeface="微软雅黑" pitchFamily="34" charset="-122"/>
                <a:cs typeface="微软雅黑" pitchFamily="34" charset="-120"/>
              </a:rPr>
              <a:t>，不利于缓解河北人口压力，C错误；京津冀协同发展对城市的等级影响不大，D错误。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pic>
        <p:nvPicPr>
          <p:cNvPr id="2" name="QC_5_AS.35_2#fda4470e1?htil=1&amp;vop=1&amp;pid=593964ce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61888" y="1054296"/>
            <a:ext cx="6848856" cy="29900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AS.35_3#fda4470e1?htil=1&amp;vop=1&amp;pid=593964ce9&amp;color=0,0,0&amp;vtp=1&amp;bt=1&amp;bbb=1&amp;hb=1"/>
          <p:cNvSpPr/>
          <p:nvPr/>
        </p:nvSpPr>
        <p:spPr>
          <a:xfrm>
            <a:off x="722376" y="972000"/>
            <a:ext cx="3767328" cy="1783334"/>
          </a:xfrm>
          <a:prstGeom prst="rect">
            <a:avLst/>
          </a:prstGeom>
          <a:noFill/>
          <a:ln/>
        </p:spPr>
        <p:txBody>
          <a:bodyPr wrap="none" lIns="0" tIns="0" rIns="0" bIns="0" rtlCol="0" anchor="t"/>
          <a:lstStyle/>
          <a:p>
            <a:pPr algn="l" latinLnBrk="1">
              <a:lnSpc>
                <a:spcPts val="3600"/>
              </a:lnSpc>
            </a:pPr>
            <a:r>
              <a:rPr lang="en-US" altLang="zh-CN" sz="2000" b="0" i="0" spc="-100" dirty="0">
                <a:solidFill>
                  <a:srgbClr val="000000"/>
                </a:solidFill>
                <a:latin typeface="微软雅黑" pitchFamily="34" charset="0"/>
                <a:ea typeface="微软雅黑" pitchFamily="34" charset="-122"/>
                <a:cs typeface="微软雅黑" pitchFamily="34" charset="-120"/>
              </a:rPr>
              <a:t>知识总结</a:t>
            </a:r>
            <a:r>
              <a:rPr lang="en-US" altLang="zh-CN" sz="2000" b="0" i="0" spc="-100" dirty="0">
                <a:solidFill>
                  <a:srgbClr val="000000"/>
                </a:solidFill>
                <a:latin typeface="SimSun" pitchFamily="34" charset="0"/>
                <a:ea typeface="SimSun" pitchFamily="34" charset="-122"/>
                <a:cs typeface="SimSun" pitchFamily="34" charset="-120"/>
              </a:rPr>
              <a:t> </a:t>
            </a:r>
            <a:r>
              <a:rPr lang="en-US" altLang="zh-CN" sz="2000" b="1" i="0" spc="-100" dirty="0">
                <a:solidFill>
                  <a:srgbClr val="000000"/>
                </a:solidFill>
                <a:latin typeface="微软雅黑" pitchFamily="34" charset="0"/>
                <a:ea typeface="微软雅黑" pitchFamily="34" charset="-122"/>
                <a:cs typeface="微软雅黑" pitchFamily="34" charset="-120"/>
              </a:rPr>
              <a:t>产业转型升级的影响因素</a:t>
            </a:r>
            <a:endParaRPr lang="en-US" altLang="zh-CN" sz="2000" spc="-1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比较优势的变化和政策的引导起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重要作用，技术创新是推动产业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升级的根本原因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80997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M_4_BD.36_1#b1943ba27?pid=74ac0142b&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［广东揭阳2024高二月考］</a:t>
            </a:r>
            <a:r>
              <a:rPr lang="en-US" altLang="zh-CN" sz="2000" b="0" i="0" dirty="0">
                <a:solidFill>
                  <a:srgbClr val="000000"/>
                </a:solidFill>
                <a:latin typeface="Times New Roman" pitchFamily="34" charset="0"/>
                <a:ea typeface="KaiTi" pitchFamily="34" charset="-122"/>
                <a:cs typeface="Times New Roman" pitchFamily="34" charset="-120"/>
              </a:rPr>
              <a:t>2012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广东省清远市通过优先安排用地指标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加大本级资金投入</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完善投融资体系建设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完善配套设施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强化人力资源保障等举措</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吸引了来自广东佛山的陶瓷企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业迁入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近年来清远市多次出台相关文件</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推动陶瓷等重点行业落后产能退出</a:t>
            </a:r>
            <a:r>
              <a:rPr lang="en-US" altLang="zh-CN" sz="2000" b="0" i="0" dirty="0">
                <a:solidFill>
                  <a:srgbClr val="000000"/>
                </a:solidFill>
                <a:latin typeface="Times New Roman" pitchFamily="34" charset="0"/>
                <a:ea typeface="KaiTi" pitchFamily="34" charset="-122"/>
                <a:cs typeface="Times New Roman" pitchFamily="34" charset="-120"/>
              </a:rPr>
              <a:t>。2021</a:t>
            </a:r>
            <a:r>
              <a:rPr lang="en-US" altLang="zh-CN" sz="2000" b="0" i="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11</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24</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清远市发布通知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原先陶瓷产业可享受的较低的税务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用地成本</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用工成本</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运输成本</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融资成本</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制度性交易成本等将取消</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37_1#e6c6336fa?pid=b1943ba27&amp;color=0,0,0&amp;vtp=1&amp;bbb=1"/>
          <p:cNvSpPr/>
          <p:nvPr/>
        </p:nvSpPr>
        <p:spPr>
          <a:xfrm>
            <a:off x="722376" y="32408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近年来清远市淘汰陶瓷产业落后产能的主要目的是(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8_1#e6c6336fa.bracket?pid=b1943ba27&amp;color=0,0,0&amp;vpa=11&amp;vtp=1"/>
          <p:cNvSpPr/>
          <p:nvPr/>
        </p:nvSpPr>
        <p:spPr>
          <a:xfrm>
            <a:off x="6721539" y="32408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37_2#e6c6336fa.choices?pid=b1943ba27&amp;color=0,0,0&amp;vtp=1&amp;bbb=1"/>
          <p:cNvSpPr/>
          <p:nvPr/>
        </p:nvSpPr>
        <p:spPr>
          <a:xfrm>
            <a:off x="722376" y="37036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.扩大生产规模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.减轻恶意竞争</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C.改善环境质量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.提高生产自动化水平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39_1#e6c6336fa?vop=1&amp;pid=b1943ba2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本题考查产业结构调整的目的。阅读材料可知,清远市</a:t>
            </a:r>
            <a:r>
              <a:rPr lang="en-US" altLang="zh-CN" sz="2000" b="0" i="0">
                <a:solidFill>
                  <a:srgbClr val="000000"/>
                </a:solidFill>
                <a:latin typeface="微软雅黑" pitchFamily="34" charset="0"/>
                <a:ea typeface="微软雅黑" pitchFamily="34" charset="-122"/>
                <a:cs typeface="微软雅黑" pitchFamily="34" charset="-120"/>
              </a:rPr>
              <a:t>2012年大量吸引佛山的陶瓷企业迁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入</a:t>
            </a:r>
            <a:r>
              <a:rPr lang="en-US" altLang="zh-CN" sz="2000" b="0" i="0" dirty="0">
                <a:solidFill>
                  <a:srgbClr val="000000"/>
                </a:solidFill>
                <a:latin typeface="微软雅黑" pitchFamily="34" charset="0"/>
                <a:ea typeface="微软雅黑" pitchFamily="34" charset="-122"/>
                <a:cs typeface="微软雅黑" pitchFamily="34" charset="-120"/>
              </a:rPr>
              <a:t>,到近年已经形成较大的产业规模。陶瓷生产企业的质量参差不齐,导致区域内环境质量下降</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生产落后的企业污染较大</a:t>
            </a:r>
            <a:r>
              <a:rPr lang="en-US" altLang="zh-CN" sz="2000" b="0" i="0" dirty="0">
                <a:solidFill>
                  <a:srgbClr val="000000"/>
                </a:solidFill>
                <a:latin typeface="微软雅黑" pitchFamily="34" charset="0"/>
                <a:ea typeface="微软雅黑" pitchFamily="34" charset="-122"/>
                <a:cs typeface="微软雅黑" pitchFamily="34" charset="-120"/>
              </a:rPr>
              <a:t>,因此需要退出,其主要是为了改善环境质量,故C正确</a:t>
            </a:r>
            <a:r>
              <a:rPr lang="en-US" altLang="zh-CN" sz="2000" b="0" i="0">
                <a:solidFill>
                  <a:srgbClr val="000000"/>
                </a:solidFill>
                <a:latin typeface="微软雅黑" pitchFamily="34" charset="0"/>
                <a:ea typeface="微软雅黑" pitchFamily="34" charset="-122"/>
                <a:cs typeface="微软雅黑" pitchFamily="34" charset="-120"/>
              </a:rPr>
              <a:t>。该行业落后产能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之所以被淘汰</a:t>
            </a:r>
            <a:r>
              <a:rPr lang="en-US" altLang="zh-CN" sz="2000" b="0" i="0" dirty="0">
                <a:solidFill>
                  <a:srgbClr val="000000"/>
                </a:solidFill>
                <a:latin typeface="微软雅黑" pitchFamily="34" charset="0"/>
                <a:ea typeface="微软雅黑" pitchFamily="34" charset="-122"/>
                <a:cs typeface="微软雅黑" pitchFamily="34" charset="-120"/>
              </a:rPr>
              <a:t>,主要是生产规模小、技术较落后、生产自动化水平低等导致污染严重</a:t>
            </a:r>
            <a:r>
              <a:rPr lang="en-US" altLang="zh-CN" sz="2000" b="0" i="0">
                <a:solidFill>
                  <a:srgbClr val="000000"/>
                </a:solidFill>
                <a:latin typeface="微软雅黑" pitchFamily="34" charset="0"/>
                <a:ea typeface="微软雅黑" pitchFamily="34" charset="-122"/>
                <a:cs typeface="微软雅黑" pitchFamily="34" charset="-120"/>
              </a:rPr>
              <a:t>、消耗资源较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多</a:t>
            </a:r>
            <a:r>
              <a:rPr lang="en-US" altLang="zh-CN" sz="2000" b="0" i="0" dirty="0">
                <a:solidFill>
                  <a:srgbClr val="000000"/>
                </a:solidFill>
                <a:latin typeface="微软雅黑" pitchFamily="34" charset="0"/>
                <a:ea typeface="微软雅黑" pitchFamily="34" charset="-122"/>
                <a:cs typeface="微软雅黑" pitchFamily="34" charset="-120"/>
              </a:rPr>
              <a:t>,因此A、D错误。材料并未体现存在恶意竞争,B错误。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3232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6d6d7129a?pid=f6128914d&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仿宋" pitchFamily="34" charset="0"/>
                <a:ea typeface="仿宋" pitchFamily="34" charset="-122"/>
                <a:cs typeface="仿宋" pitchFamily="34" charset="-120"/>
              </a:rPr>
              <a:t>［安徽蚌埠二中2024高二期中］</a:t>
            </a:r>
            <a:r>
              <a:rPr lang="en-US" altLang="zh-CN" sz="2000" b="0" i="0" spc="-50" dirty="0">
                <a:solidFill>
                  <a:srgbClr val="000000"/>
                </a:solidFill>
                <a:latin typeface="微软雅黑" pitchFamily="34" charset="0"/>
                <a:ea typeface="楷体" pitchFamily="34" charset="-122"/>
                <a:cs typeface="微软雅黑" pitchFamily="34" charset="-120"/>
              </a:rPr>
              <a:t>珠三角地区位于广东省中南部</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珠江下游</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毗邻港澳</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a:solidFill>
                  <a:srgbClr val="000000"/>
                </a:solidFill>
                <a:latin typeface="微软雅黑" pitchFamily="34" charset="0"/>
                <a:ea typeface="楷体" pitchFamily="34" charset="-122"/>
                <a:cs typeface="微软雅黑" pitchFamily="34" charset="-120"/>
              </a:rPr>
              <a:t>靠近东南亚</a:t>
            </a:r>
            <a:r>
              <a:rPr lang="en-US" altLang="zh-CN" sz="2000" b="0" i="0" spc="-5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spc="-50">
                <a:solidFill>
                  <a:srgbClr val="000000"/>
                </a:solidFill>
                <a:latin typeface="微软雅黑" pitchFamily="34" charset="0"/>
                <a:ea typeface="楷体" pitchFamily="34" charset="-122"/>
                <a:cs typeface="微软雅黑" pitchFamily="34" charset="-120"/>
              </a:rPr>
              <a:t>包括广州</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深圳</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珠海</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佛山</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江门</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东莞</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中山</a:t>
            </a:r>
            <a:r>
              <a:rPr lang="en-US" altLang="zh-CN" sz="2000" b="0" i="0" spc="-50" dirty="0">
                <a:solidFill>
                  <a:srgbClr val="000000"/>
                </a:solidFill>
                <a:latin typeface="Times New Roman" pitchFamily="34" charset="0"/>
                <a:ea typeface="KaiTi" pitchFamily="34" charset="-122"/>
                <a:cs typeface="Times New Roman" pitchFamily="34" charset="-120"/>
              </a:rPr>
              <a:t>、</a:t>
            </a:r>
            <a:r>
              <a:rPr lang="en-US" altLang="zh-CN" sz="2000" b="0" i="0" spc="-50" dirty="0">
                <a:solidFill>
                  <a:srgbClr val="000000"/>
                </a:solidFill>
                <a:latin typeface="微软雅黑" pitchFamily="34" charset="0"/>
                <a:ea typeface="楷体" pitchFamily="34" charset="-122"/>
                <a:cs typeface="微软雅黑" pitchFamily="34" charset="-120"/>
              </a:rPr>
              <a:t>惠州和肇庆共</a:t>
            </a:r>
            <a:r>
              <a:rPr lang="en-US" altLang="zh-CN" sz="2000" b="0" i="0" spc="-50" dirty="0">
                <a:solidFill>
                  <a:srgbClr val="000000"/>
                </a:solidFill>
                <a:latin typeface="Times New Roman" pitchFamily="34" charset="0"/>
                <a:ea typeface="KaiTi" pitchFamily="34" charset="-122"/>
                <a:cs typeface="Times New Roman" pitchFamily="34" charset="-120"/>
              </a:rPr>
              <a:t>9</a:t>
            </a:r>
            <a:r>
              <a:rPr lang="en-US" altLang="zh-CN" sz="2000" b="0" i="0" spc="-50" dirty="0">
                <a:solidFill>
                  <a:srgbClr val="000000"/>
                </a:solidFill>
                <a:latin typeface="微软雅黑" pitchFamily="34" charset="0"/>
                <a:ea typeface="楷体" pitchFamily="34" charset="-122"/>
                <a:cs typeface="微软雅黑" pitchFamily="34" charset="-120"/>
              </a:rPr>
              <a:t>个城市</a:t>
            </a:r>
            <a:r>
              <a:rPr lang="en-US" altLang="zh-CN" sz="2000" b="0" i="0" spc="-50" dirty="0">
                <a:solidFill>
                  <a:srgbClr val="000000"/>
                </a:solidFill>
                <a:latin typeface="Times New Roman" pitchFamily="34" charset="0"/>
                <a:ea typeface="KaiTi" pitchFamily="34" charset="-122"/>
                <a:cs typeface="Times New Roman" pitchFamily="34" charset="-120"/>
              </a:rPr>
              <a:t>。据此完成下面小题。</a:t>
            </a:r>
            <a:endParaRPr lang="en-US" altLang="zh-CN" sz="2000" spc="-50" dirty="0"/>
          </a:p>
        </p:txBody>
      </p:sp>
      <p:sp>
        <p:nvSpPr>
          <p:cNvPr id="3" name="QC_6_BD.2_1#48d4758de?pid=6d6d7129a&amp;color=0,0,0&amp;vtp=1&amp;bbb=1"/>
          <p:cNvSpPr/>
          <p:nvPr/>
        </p:nvSpPr>
        <p:spPr>
          <a:xfrm>
            <a:off x="722376" y="18692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1.下列叙述中，</a:t>
            </a:r>
            <a:r>
              <a:rPr lang="en-US" altLang="zh-CN" sz="2000" b="0" i="0">
                <a:solidFill>
                  <a:srgbClr val="000000"/>
                </a:solidFill>
                <a:latin typeface="微软雅黑" pitchFamily="34" charset="0"/>
                <a:ea typeface="微软雅黑" pitchFamily="34" charset="-122"/>
                <a:cs typeface="微软雅黑" pitchFamily="34" charset="-120"/>
              </a:rPr>
              <a:t>属于珠江三角洲地区特有的地理位置条件的是(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3_1#48d4758de.bracket?pid=6d6d7129a&amp;color=0,0,0&amp;vpa=1&amp;vtp=1"/>
          <p:cNvSpPr/>
          <p:nvPr/>
        </p:nvSpPr>
        <p:spPr>
          <a:xfrm>
            <a:off x="7737539" y="18692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2_2#48d4758de.choices?pid=6d6d7129a&amp;color=0,0,0&amp;vtp=1&amp;bbb=1"/>
          <p:cNvSpPr/>
          <p:nvPr/>
        </p:nvSpPr>
        <p:spPr>
          <a:xfrm>
            <a:off x="722376" y="23320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A.平原广阔，热量丰富</a:t>
            </a:r>
            <a:r>
              <a:rPr lang="en-US" altLang="zh-CN" sz="2000" b="0" i="0">
                <a:solidFill>
                  <a:srgbClr val="000000"/>
                </a:solidFill>
                <a:latin typeface="微软雅黑" pitchFamily="34" charset="0"/>
                <a:ea typeface="微软雅黑" pitchFamily="34" charset="-122"/>
                <a:cs typeface="微软雅黑" pitchFamily="34" charset="-120"/>
              </a:rPr>
              <a:t>，降水充沛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.毗邻港澳，靠近东南亚</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C.有许多优惠的政策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.劳动力丰富，地价低廉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BD.40_1#3a13f7477?pid=b1943ba2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6.将陶瓷产业落后产能淘汰后，</a:t>
            </a:r>
            <a:r>
              <a:rPr lang="en-US" altLang="zh-CN" sz="2000" b="0" i="0">
                <a:solidFill>
                  <a:srgbClr val="000000"/>
                </a:solidFill>
                <a:latin typeface="微软雅黑" pitchFamily="34" charset="0"/>
                <a:ea typeface="微软雅黑" pitchFamily="34" charset="-122"/>
                <a:cs typeface="微软雅黑" pitchFamily="34" charset="-120"/>
              </a:rPr>
              <a:t>清远市的(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1_1#3a13f7477.bracket?pid=b1943ba27&amp;color=0,0,0&amp;vpa=12&amp;vtp=1"/>
          <p:cNvSpPr/>
          <p:nvPr/>
        </p:nvSpPr>
        <p:spPr>
          <a:xfrm>
            <a:off x="545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0_2#3a13f7477.choices?pid=b1943ba27&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.消费结构优化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B.产业结构升级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C.住房紧张缓解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.经济收入下降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AS.42_1#3a13f7477?vop=1&amp;pid=b1943ba2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本题考查落后产能淘汰的意义。根据题意,结合材料和所学知识可知</a:t>
            </a:r>
            <a:r>
              <a:rPr lang="en-US" altLang="zh-CN" sz="2000" b="0" i="0">
                <a:solidFill>
                  <a:srgbClr val="000000"/>
                </a:solidFill>
                <a:latin typeface="微软雅黑" pitchFamily="34" charset="0"/>
                <a:ea typeface="微软雅黑" pitchFamily="34" charset="-122"/>
                <a:cs typeface="微软雅黑" pitchFamily="34" charset="-120"/>
              </a:rPr>
              <a:t>,将陶瓷产业落后产能淘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汰后</a:t>
            </a:r>
            <a:r>
              <a:rPr lang="en-US" altLang="zh-CN" sz="2000" b="0" i="0" dirty="0">
                <a:solidFill>
                  <a:srgbClr val="000000"/>
                </a:solidFill>
                <a:latin typeface="微软雅黑" pitchFamily="34" charset="0"/>
                <a:ea typeface="微软雅黑" pitchFamily="34" charset="-122"/>
                <a:cs typeface="微软雅黑" pitchFamily="34" charset="-120"/>
              </a:rPr>
              <a:t>,有利于清远市提高产能,从而使得产业结构得到升级,B正确</a:t>
            </a:r>
            <a:r>
              <a:rPr lang="en-US" altLang="zh-CN" sz="2000" b="0" i="0">
                <a:solidFill>
                  <a:srgbClr val="000000"/>
                </a:solidFill>
                <a:latin typeface="微软雅黑" pitchFamily="34" charset="0"/>
                <a:ea typeface="微软雅黑" pitchFamily="34" charset="-122"/>
                <a:cs typeface="微软雅黑" pitchFamily="34" charset="-120"/>
              </a:rPr>
              <a:t>；消费结构优化与淘汰落后产能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关系不大</a:t>
            </a:r>
            <a:r>
              <a:rPr lang="en-US" altLang="zh-CN" sz="2000" b="0" i="0" dirty="0">
                <a:solidFill>
                  <a:srgbClr val="000000"/>
                </a:solidFill>
                <a:latin typeface="微软雅黑" pitchFamily="34" charset="0"/>
                <a:ea typeface="微软雅黑" pitchFamily="34" charset="-122"/>
                <a:cs typeface="微软雅黑" pitchFamily="34" charset="-120"/>
              </a:rPr>
              <a:t>,A错误；落后产能淘汰后,拥有住房的工人会向先进产能产业流动</a:t>
            </a:r>
            <a:r>
              <a:rPr lang="en-US" altLang="zh-CN" sz="2000" b="0" i="0">
                <a:solidFill>
                  <a:srgbClr val="000000"/>
                </a:solidFill>
                <a:latin typeface="微软雅黑" pitchFamily="34" charset="0"/>
                <a:ea typeface="微软雅黑" pitchFamily="34" charset="-122"/>
                <a:cs typeface="微软雅黑" pitchFamily="34" charset="-120"/>
              </a:rPr>
              <a:t>,对清远市的住房紧张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问题影响不大</a:t>
            </a:r>
            <a:r>
              <a:rPr lang="en-US" altLang="zh-CN" sz="2000" b="0" i="0" dirty="0">
                <a:solidFill>
                  <a:srgbClr val="000000"/>
                </a:solidFill>
                <a:latin typeface="微软雅黑" pitchFamily="34" charset="0"/>
                <a:ea typeface="微软雅黑" pitchFamily="34" charset="-122"/>
                <a:cs typeface="微软雅黑" pitchFamily="34" charset="-120"/>
              </a:rPr>
              <a:t>,C错误；该措施使清远市的产业结构得到优化升级</a:t>
            </a:r>
            <a:r>
              <a:rPr lang="en-US" altLang="zh-CN" sz="2000" b="0" i="0">
                <a:solidFill>
                  <a:srgbClr val="000000"/>
                </a:solidFill>
                <a:latin typeface="微软雅黑" pitchFamily="34" charset="0"/>
                <a:ea typeface="微软雅黑" pitchFamily="34" charset="-122"/>
                <a:cs typeface="微软雅黑" pitchFamily="34" charset="-120"/>
              </a:rPr>
              <a:t>,可以改善区域内的生产技术和生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产环境</a:t>
            </a:r>
            <a:r>
              <a:rPr lang="en-US" altLang="zh-CN" sz="2000" b="0" i="0" dirty="0">
                <a:solidFill>
                  <a:srgbClr val="000000"/>
                </a:solidFill>
                <a:latin typeface="微软雅黑" pitchFamily="34" charset="0"/>
                <a:ea typeface="微软雅黑" pitchFamily="34" charset="-122"/>
                <a:cs typeface="微软雅黑" pitchFamily="34" charset="-120"/>
              </a:rPr>
              <a:t>,经济收入将增加,D错误。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M_4_BD.43_1#1f7b1feba?pid=74ac0142b&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［福建泉州2025高二月考］</a:t>
            </a:r>
            <a:r>
              <a:rPr lang="en-US" altLang="zh-CN" sz="2000" b="0" i="0" dirty="0">
                <a:solidFill>
                  <a:srgbClr val="000000"/>
                </a:solidFill>
                <a:latin typeface="微软雅黑" pitchFamily="34" charset="0"/>
                <a:ea typeface="楷体" pitchFamily="34" charset="-122"/>
                <a:cs typeface="微软雅黑" pitchFamily="34" charset="-120"/>
              </a:rPr>
              <a:t>白银市位于甘肃省中部</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矿产资源丰富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曾是我国有色金属工业的摇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篮</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经过</a:t>
            </a:r>
            <a:r>
              <a:rPr lang="en-US" altLang="zh-CN" sz="2000" b="0" i="0" dirty="0">
                <a:solidFill>
                  <a:srgbClr val="000000"/>
                </a:solidFill>
                <a:latin typeface="Times New Roman" pitchFamily="34" charset="0"/>
                <a:ea typeface="KaiTi" pitchFamily="34" charset="-122"/>
                <a:cs typeface="Times New Roman" pitchFamily="34" charset="-120"/>
              </a:rPr>
              <a:t>50</a:t>
            </a:r>
            <a:r>
              <a:rPr lang="en-US" altLang="zh-CN" sz="2000" b="0" i="0" dirty="0">
                <a:solidFill>
                  <a:srgbClr val="000000"/>
                </a:solidFill>
                <a:latin typeface="微软雅黑" pitchFamily="34" charset="0"/>
                <a:ea typeface="楷体" pitchFamily="34" charset="-122"/>
                <a:cs typeface="微软雅黑" pitchFamily="34" charset="-120"/>
              </a:rPr>
              <a:t>年的开发</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随着主要大中型矿山的关闭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白银市也逐渐出现了发展危机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2009</a:t>
            </a:r>
            <a:r>
              <a:rPr lang="en-US" altLang="zh-CN" sz="2000" b="0" i="0">
                <a:solidFill>
                  <a:srgbClr val="000000"/>
                </a:solidFill>
                <a:latin typeface="微软雅黑" pitchFamily="34" charset="0"/>
                <a:ea typeface="楷体" pitchFamily="34" charset="-122"/>
                <a:cs typeface="微软雅黑" pitchFamily="34" charset="-120"/>
              </a:rPr>
              <a:t>年起白</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银市开始探索城市转型发展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并取得了初步的成效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43_3#1f7b1feba?iti=2&amp;htil=1&amp;pid=74ac0142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261872" y="2854902"/>
            <a:ext cx="4288536" cy="20939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43_4#1f7b1feba?iti=3&amp;htil=1&amp;pid=74ac0142b&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620256" y="2406846"/>
            <a:ext cx="4325112"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43_5#1f7b1feba?iti=2&amp;htil=1&amp;pid=74ac0142b&amp;color=0,0,0&amp;vtp=1&amp;bbb=1"/>
          <p:cNvSpPr/>
          <p:nvPr/>
        </p:nvSpPr>
        <p:spPr>
          <a:xfrm>
            <a:off x="813816" y="5075878"/>
            <a:ext cx="5184648" cy="1270000"/>
          </a:xfrm>
          <a:prstGeom prst="rect">
            <a:avLst/>
          </a:prstGeom>
          <a:noFill/>
          <a:ln/>
        </p:spPr>
        <p:txBody>
          <a:bodyPr wrap="none" lIns="0" tIns="0" rIns="0" bIns="0" rtlCol="0" anchor="t"/>
          <a:lstStyle/>
          <a:p>
            <a:pPr algn="ctr" latinLnBrk="1">
              <a:lnSpc>
                <a:spcPts val="3400"/>
              </a:lnSpc>
            </a:pPr>
            <a:r>
              <a:rPr lang="en-US" altLang="zh-CN" sz="2000" b="0" i="0" spc="-50" dirty="0">
                <a:solidFill>
                  <a:srgbClr val="000000"/>
                </a:solidFill>
                <a:latin typeface="Times New Roman" pitchFamily="34" charset="0"/>
                <a:ea typeface="KaiTi" pitchFamily="34" charset="-122"/>
                <a:cs typeface="Times New Roman" pitchFamily="34" charset="-120"/>
              </a:rPr>
              <a:t>a</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Times New Roman" pitchFamily="34" charset="0"/>
                <a:ea typeface="KaiTi" pitchFamily="34" charset="-122"/>
                <a:cs typeface="Times New Roman" pitchFamily="34" charset="-120"/>
              </a:rPr>
              <a:t>白银市2006—2017年地区生产总值变化趋势图</a:t>
            </a:r>
            <a:endParaRPr lang="en-US" altLang="zh-CN" sz="2000" spc="-50" dirty="0"/>
          </a:p>
        </p:txBody>
      </p:sp>
      <p:sp>
        <p:nvSpPr>
          <p:cNvPr id="6" name="QM_4_BD.43_6#1f7b1feba?iti=3&amp;htil=1&amp;pid=74ac0142b&amp;color=0,0,0&amp;vtp=1&amp;bbb=1"/>
          <p:cNvSpPr/>
          <p:nvPr/>
        </p:nvSpPr>
        <p:spPr>
          <a:xfrm>
            <a:off x="6233287" y="5075878"/>
            <a:ext cx="5099050" cy="1270000"/>
          </a:xfrm>
          <a:prstGeom prst="rect">
            <a:avLst/>
          </a:prstGeom>
          <a:noFill/>
          <a:ln/>
        </p:spPr>
        <p:txBody>
          <a:bodyPr wrap="none" lIns="0" tIns="0" rIns="0" bIns="0" rtlCol="0" anchor="t"/>
          <a:lstStyle/>
          <a:p>
            <a:pPr algn="ctr" latinLnBrk="1">
              <a:lnSpc>
                <a:spcPts val="3400"/>
              </a:lnSpc>
            </a:pPr>
            <a:r>
              <a:rPr lang="en-US" altLang="zh-CN" sz="2000" b="0" i="0" spc="-100" dirty="0">
                <a:solidFill>
                  <a:srgbClr val="000000"/>
                </a:solidFill>
                <a:latin typeface="Times New Roman" pitchFamily="34" charset="0"/>
                <a:ea typeface="KaiTi" pitchFamily="34" charset="-122"/>
                <a:cs typeface="Times New Roman" pitchFamily="34" charset="-120"/>
              </a:rPr>
              <a:t>b</a:t>
            </a:r>
            <a:r>
              <a:rPr lang="en-US" altLang="zh-CN" sz="2000" b="0" i="0" spc="-100" dirty="0">
                <a:solidFill>
                  <a:srgbClr val="000000"/>
                </a:solidFill>
                <a:latin typeface="SimSun" pitchFamily="34" charset="0"/>
                <a:ea typeface="SimSun" pitchFamily="34" charset="-122"/>
                <a:cs typeface="SimSun" pitchFamily="34" charset="-120"/>
              </a:rPr>
              <a:t> </a:t>
            </a:r>
            <a:r>
              <a:rPr lang="en-US" altLang="zh-CN" sz="2000" b="0" i="0" spc="-100" dirty="0">
                <a:solidFill>
                  <a:srgbClr val="000000"/>
                </a:solidFill>
                <a:latin typeface="Times New Roman" pitchFamily="34" charset="0"/>
                <a:ea typeface="KaiTi" pitchFamily="34" charset="-122"/>
                <a:cs typeface="Times New Roman" pitchFamily="34" charset="-120"/>
              </a:rPr>
              <a:t>白银市三类产业增加值占地区生产总值的比重</a:t>
            </a:r>
            <a:endParaRPr lang="en-US" altLang="zh-CN" sz="2000" spc="-1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04265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44_1#0b629966b?pid=1f7b1feb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7.2006—2017年，</a:t>
            </a:r>
            <a:r>
              <a:rPr lang="en-US" altLang="zh-CN" sz="2000" b="0" i="0">
                <a:solidFill>
                  <a:srgbClr val="000000"/>
                </a:solidFill>
                <a:latin typeface="微软雅黑" pitchFamily="34" charset="0"/>
                <a:ea typeface="微软雅黑" pitchFamily="34" charset="-122"/>
                <a:cs typeface="微软雅黑" pitchFamily="34" charset="-120"/>
              </a:rPr>
              <a:t>白银市(</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0b629966b.bracket?pid=1f7b1feba&amp;color=0,0,0&amp;vpa=13&amp;vtp=1"/>
          <p:cNvSpPr/>
          <p:nvPr/>
        </p:nvSpPr>
        <p:spPr>
          <a:xfrm>
            <a:off x="3859276"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4_2#0b629966b.choices?pid=1f7b1feb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.地区生产总值总量持续快速增长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.地区生产总值增速波动上升</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C.第二产业主导地位增强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.产业结构趋于合理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6_1#0b629966b?vop=1&amp;pid=1f7b1feba&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本题考查地区产业结构变化。</a:t>
            </a:r>
            <a:endParaRPr lang="en-US" altLang="zh-CN" sz="2200" dirty="0"/>
          </a:p>
        </p:txBody>
      </p:sp>
      <p:pic>
        <p:nvPicPr>
          <p:cNvPr id="3" name="QC_5_AS.46_3#0b629966b?htil=1&amp;vop=1&amp;pid=1f7b1feb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4984" y="1948249"/>
            <a:ext cx="4791456" cy="29443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5_AS.46_4#0b629966b?htil=1&amp;vop=1&amp;pid=1f7b1feb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473952" y="1545913"/>
            <a:ext cx="4626864" cy="33467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300856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5_BD.47_1#242c90e67?pid=1f7b1feb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a:solidFill>
                  <a:srgbClr val="000000"/>
                </a:solidFill>
                <a:latin typeface="微软雅黑" pitchFamily="34" charset="0"/>
                <a:ea typeface="微软雅黑" pitchFamily="34" charset="-122"/>
                <a:cs typeface="微软雅黑" pitchFamily="34" charset="-120"/>
              </a:rPr>
              <a:t>推断白银市城市转型发展采取的措施(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242c90e67.bracket?pid=1f7b1feba&amp;color=0,0,0&amp;vpa=14&amp;vtp=1"/>
          <p:cNvSpPr/>
          <p:nvPr/>
        </p:nvSpPr>
        <p:spPr>
          <a:xfrm>
            <a:off x="5197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7_2#242c90e67?pid=1f7b1feba&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①淘汰产能落后、污染大的工业企业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转变产业结构，大力发展灌溉农业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发展高附加值产业，提升产业竞争力</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充分利用当地旅游资源，大力发展旅游等第三产业</a:t>
            </a:r>
            <a:endParaRPr lang="en-US" altLang="zh-CN" sz="2000" dirty="0"/>
          </a:p>
        </p:txBody>
      </p:sp>
      <p:sp>
        <p:nvSpPr>
          <p:cNvPr id="5" name="QC_5_BD.47_3#242c90e67.choices?pid=1f7b1feba&amp;color=0,0,0&amp;vtp=1&amp;bbb=1"/>
          <p:cNvSpPr/>
          <p:nvPr/>
        </p:nvSpPr>
        <p:spPr>
          <a:xfrm>
            <a:off x="722376" y="32724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AS.49_1#242c90e67?vop=1&amp;pid=1f7b1feba&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本题考查城市转型发展的措施。淘汰产能落后、污染大的工业企业可以保护生态环境,</a:t>
            </a:r>
            <a:r>
              <a:rPr lang="en-US" altLang="zh-CN" sz="2000" b="0" i="0">
                <a:solidFill>
                  <a:srgbClr val="000000"/>
                </a:solidFill>
                <a:latin typeface="微软雅黑" pitchFamily="34" charset="0"/>
                <a:ea typeface="微软雅黑" pitchFamily="34" charset="-122"/>
                <a:cs typeface="微软雅黑" pitchFamily="34" charset="-120"/>
              </a:rPr>
              <a:t>①正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；大力发展灌溉农业会浪费水资源,②错误；发展高附加值产业,加快产业升级,</a:t>
            </a:r>
            <a:r>
              <a:rPr lang="en-US" altLang="zh-CN" sz="2000" b="0" i="0">
                <a:solidFill>
                  <a:srgbClr val="000000"/>
                </a:solidFill>
                <a:latin typeface="微软雅黑" pitchFamily="34" charset="0"/>
                <a:ea typeface="微软雅黑" pitchFamily="34" charset="-122"/>
                <a:cs typeface="微软雅黑" pitchFamily="34" charset="-120"/>
              </a:rPr>
              <a:t>提升产业竞争力,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正确；充分利用当地旅游资源,大力发展旅游等第三产业,④正确。故选C。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9238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48d4758de?vop=1&amp;pid=6d6d7129a&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本题考查珠江三角洲地区地理位置条件</a:t>
            </a:r>
            <a:r>
              <a:rPr lang="en-US" altLang="zh-CN" sz="2000" b="0" i="0">
                <a:solidFill>
                  <a:srgbClr val="000000"/>
                </a:solidFill>
                <a:latin typeface="微软雅黑" pitchFamily="34" charset="0"/>
                <a:ea typeface="微软雅黑" pitchFamily="34" charset="-122"/>
                <a:cs typeface="微软雅黑" pitchFamily="34" charset="-120"/>
              </a:rPr>
              <a:t>。珠江三角洲地区良好的地理位置条件表现为位于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我国东南沿海</a:t>
            </a:r>
            <a:r>
              <a:rPr lang="en-US" altLang="zh-CN" sz="2000" b="0" i="0" dirty="0">
                <a:solidFill>
                  <a:srgbClr val="000000"/>
                </a:solidFill>
                <a:latin typeface="微软雅黑" pitchFamily="34" charset="0"/>
                <a:ea typeface="微软雅黑" pitchFamily="34" charset="-122"/>
                <a:cs typeface="微软雅黑" pitchFamily="34" charset="-120"/>
              </a:rPr>
              <a:t>,毗邻港澳,靠近东南亚,B正确。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M_4_BD.50_1#0a5a6c3e7?pid=74ac0142b&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［江西鹰潭2025二模］</a:t>
            </a:r>
            <a:r>
              <a:rPr lang="en-US" altLang="zh-CN" sz="2000" b="0" i="0" dirty="0">
                <a:solidFill>
                  <a:srgbClr val="000000"/>
                </a:solidFill>
                <a:latin typeface="微软雅黑" pitchFamily="34" charset="0"/>
                <a:ea typeface="楷体" pitchFamily="34" charset="-122"/>
                <a:cs typeface="微软雅黑" pitchFamily="34" charset="-120"/>
              </a:rPr>
              <a:t>我国中部某省会城市发展初期经济基础薄弱</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缺乏资源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能源</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交通优势</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该城市通过独特的发展模式实现了经济持续高速增长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形成一大批产业集群</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在该模式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国有资产参与招商引资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引入并发展新兴产业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在新兴产业成功后撤出并继续参与创建新的</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产业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下图示意该城市产业发展的不同阶段</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graphicFrame>
        <p:nvGraphicFramePr>
          <p:cNvPr id="37" name="QM_4_BD.50_2#0a5a6c3e7?colgroup=3,5,12,10,7&amp;pid=74ac0142b&amp;color=0,0,0&amp;vtp=1&amp;bbb=1&amp;hb=1"/>
          <p:cNvGraphicFramePr>
            <a:graphicFrameLocks noGrp="1"/>
          </p:cNvGraphicFramePr>
          <p:nvPr>
            <p:extLst>
              <p:ext uri="{D42A27DB-BD31-4B8C-83A1-F6EECF244321}">
                <p14:modId xmlns:p14="http://schemas.microsoft.com/office/powerpoint/2010/main" val="2039187902"/>
              </p:ext>
            </p:extLst>
          </p:nvPr>
        </p:nvGraphicFramePr>
        <p:xfrm>
          <a:off x="722376" y="2864046"/>
          <a:ext cx="10698480" cy="1638046"/>
        </p:xfrm>
        <a:graphic>
          <a:graphicData uri="http://schemas.openxmlformats.org/drawingml/2006/table">
            <a:tbl>
              <a:tblPr/>
              <a:tblGrid>
                <a:gridCol w="978408">
                  <a:extLst>
                    <a:ext uri="{9D8B030D-6E8A-4147-A177-3AD203B41FA5}">
                      <a16:colId xmlns:a16="http://schemas.microsoft.com/office/drawing/2014/main" val="20000"/>
                    </a:ext>
                  </a:extLst>
                </a:gridCol>
                <a:gridCol w="1490472">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gridCol w="2779776">
                  <a:extLst>
                    <a:ext uri="{9D8B030D-6E8A-4147-A177-3AD203B41FA5}">
                      <a16:colId xmlns:a16="http://schemas.microsoft.com/office/drawing/2014/main" val="20003"/>
                    </a:ext>
                  </a:extLst>
                </a:gridCol>
                <a:gridCol w="2130552">
                  <a:extLst>
                    <a:ext uri="{9D8B030D-6E8A-4147-A177-3AD203B41FA5}">
                      <a16:colId xmlns:a16="http://schemas.microsoft.com/office/drawing/2014/main" val="20004"/>
                    </a:ext>
                  </a:extLst>
                </a:gridCol>
              </a:tblGrid>
              <a:tr h="422783">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阶段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2021年至今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5263">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产业集</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传统制造</a:t>
                      </a:r>
                    </a:p>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家电</a:t>
                      </a:r>
                      <a:r>
                        <a:rPr lang="en-US" altLang="zh-CN" sz="2000" b="0" i="0" spc="-10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汽</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车</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Times New Roman" pitchFamily="34" charset="0"/>
                          <a:ea typeface="KaiTi" pitchFamily="34" charset="-122"/>
                          <a:cs typeface="Times New Roman" pitchFamily="34" charset="-120"/>
                        </a:rPr>
                        <a:t>战略新兴（集成电路</a:t>
                      </a:r>
                      <a:r>
                        <a:rPr lang="en-US" altLang="zh-CN" sz="2000" b="0" i="0" spc="-10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城市</a:t>
                      </a:r>
                    </a:p>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应急安全</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生物医药</a:t>
                      </a:r>
                      <a:r>
                        <a:rPr lang="en-US" altLang="zh-CN" sz="2000" b="0" i="0" spc="-10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人工</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智能</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Times New Roman" pitchFamily="34" charset="0"/>
                          <a:ea typeface="KaiTi" pitchFamily="34" charset="-122"/>
                          <a:cs typeface="Times New Roman" pitchFamily="34" charset="-120"/>
                        </a:rPr>
                        <a:t>先进制造</a:t>
                      </a:r>
                      <a:r>
                        <a:rPr lang="en-US" altLang="zh-CN" sz="2000" b="0" i="0">
                          <a:solidFill>
                            <a:srgbClr val="000000"/>
                          </a:solidFill>
                          <a:latin typeface="Times New Roman" pitchFamily="34" charset="0"/>
                          <a:ea typeface="KaiTi" pitchFamily="34" charset="-122"/>
                          <a:cs typeface="Times New Roman" pitchFamily="34" charset="-120"/>
                        </a:rPr>
                        <a:t>（新型显示</a:t>
                      </a:r>
                    </a:p>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屏</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集成电路</a:t>
                      </a:r>
                      <a:r>
                        <a:rPr lang="en-US" altLang="zh-CN" sz="2000" b="0" i="0" spc="-10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新能源</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汽车</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战略新兴</a:t>
                      </a:r>
                    </a:p>
                    <a:p>
                      <a:pPr marL="0" indent="0" algn="l" latinLnBrk="1" hangingPunct="0">
                        <a:lnSpc>
                          <a:spcPts val="32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智能</a:t>
                      </a:r>
                      <a:r>
                        <a:rPr lang="en-US" altLang="zh-CN" sz="2000" b="0" i="0" spc="-10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量子</a:t>
                      </a:r>
                      <a:r>
                        <a:rPr lang="en-US" altLang="zh-CN" sz="2000" b="0" i="0" spc="-100">
                          <a:solidFill>
                            <a:srgbClr val="000000"/>
                          </a:solidFill>
                          <a:latin typeface="Times New Roman" pitchFamily="34" charset="0"/>
                          <a:ea typeface="KaiTi" pitchFamily="34" charset="-122"/>
                          <a:cs typeface="Times New Roman" pitchFamily="34" charset="-120"/>
                        </a:rPr>
                        <a:t>、</a:t>
                      </a:r>
                    </a:p>
                    <a:p>
                      <a:pPr marL="0" lvl="0" indent="0" algn="l"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太空信息</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 name="QC_5_BD.51_1#5b58fec47?pid=0a5a6c3e7&amp;color=0,0,0&amp;vtp=1&amp;bt=1&amp;bbb=1">
            <a:extLst>
              <a:ext uri="{FF2B5EF4-FFF2-40B4-BE49-F238E27FC236}">
                <a16:creationId xmlns:a16="http://schemas.microsoft.com/office/drawing/2014/main" id="{F141A485-4F29-94C9-DAE1-7D07DF75E452}"/>
              </a:ext>
            </a:extLst>
          </p:cNvPr>
          <p:cNvSpPr/>
          <p:nvPr/>
        </p:nvSpPr>
        <p:spPr>
          <a:xfrm>
            <a:off x="722376" y="46293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9.该城市2021</a:t>
            </a:r>
            <a:r>
              <a:rPr lang="en-US" altLang="zh-CN" sz="2000" b="0" i="0">
                <a:solidFill>
                  <a:srgbClr val="000000"/>
                </a:solidFill>
                <a:latin typeface="微软雅黑" pitchFamily="34" charset="0"/>
                <a:ea typeface="微软雅黑" pitchFamily="34" charset="-122"/>
                <a:cs typeface="微软雅黑" pitchFamily="34" charset="-120"/>
              </a:rPr>
              <a:t>年以前产业发展的顺序为(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52_1#5b58fec47.bracket?pid=0a5a6c3e7&amp;color=0,0,0&amp;vpa=15&amp;vtp=1">
            <a:extLst>
              <a:ext uri="{FF2B5EF4-FFF2-40B4-BE49-F238E27FC236}">
                <a16:creationId xmlns:a16="http://schemas.microsoft.com/office/drawing/2014/main" id="{FDCE268F-2182-BDB7-E00E-31CBB8BFD0EE}"/>
              </a:ext>
            </a:extLst>
          </p:cNvPr>
          <p:cNvSpPr/>
          <p:nvPr/>
        </p:nvSpPr>
        <p:spPr>
          <a:xfrm>
            <a:off x="5286439" y="4629346"/>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51_2#5b58fec47.choices?pid=0a5a6c3e7&amp;color=0,0,0&amp;vtp=1&amp;bbb=1">
            <a:extLst>
              <a:ext uri="{FF2B5EF4-FFF2-40B4-BE49-F238E27FC236}">
                <a16:creationId xmlns:a16="http://schemas.microsoft.com/office/drawing/2014/main" id="{D7A646C9-8F65-D410-2677-D4FDA9992C97}"/>
              </a:ext>
            </a:extLst>
          </p:cNvPr>
          <p:cNvSpPr/>
          <p:nvPr/>
        </p:nvSpPr>
        <p:spPr>
          <a:xfrm>
            <a:off x="722376" y="5082609"/>
            <a:ext cx="10753344" cy="405003"/>
          </a:xfrm>
          <a:prstGeom prst="rect">
            <a:avLst/>
          </a:prstGeom>
          <a:noFill/>
          <a:ln/>
        </p:spPr>
        <p:txBody>
          <a:bodyPr wrap="none" lIns="0" tIns="0" rIns="0" bIns="0" rtlCol="0" anchor="t"/>
          <a:lstStyle/>
          <a:p>
            <a:pPr latinLnBrk="1">
              <a:lnSpc>
                <a:spcPts val="3600"/>
              </a:lnSpc>
              <a:tabLst>
                <a:tab pos="2757854" algn="l"/>
                <a:tab pos="5477607" algn="l"/>
                <a:tab pos="8210061" algn="l"/>
              </a:tabLst>
            </a:pPr>
            <a:r>
              <a:rPr lang="en-US" altLang="zh-CN" sz="2000" b="0" i="0" dirty="0">
                <a:solidFill>
                  <a:srgbClr val="000000"/>
                </a:solidFill>
                <a:latin typeface="微软雅黑" pitchFamily="34" charset="0"/>
                <a:ea typeface="微软雅黑" pitchFamily="34" charset="-122"/>
                <a:cs typeface="微软雅黑" pitchFamily="34" charset="-120"/>
              </a:rPr>
              <a:t>A.甲—乙</a:t>
            </a:r>
            <a:r>
              <a:rPr lang="en-US" altLang="zh-CN" sz="2000" b="0" i="0">
                <a:solidFill>
                  <a:srgbClr val="000000"/>
                </a:solidFill>
                <a:latin typeface="微软雅黑" pitchFamily="34" charset="0"/>
                <a:ea typeface="微软雅黑" pitchFamily="34" charset="-122"/>
                <a:cs typeface="微软雅黑" pitchFamily="34" charset="-120"/>
              </a:rPr>
              <a:t>—丙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.甲—丙</a:t>
            </a:r>
            <a:r>
              <a:rPr lang="en-US" altLang="zh-CN" sz="2000" b="0" i="0">
                <a:solidFill>
                  <a:srgbClr val="000000"/>
                </a:solidFill>
                <a:latin typeface="微软雅黑" pitchFamily="34" charset="0"/>
                <a:ea typeface="微软雅黑" pitchFamily="34" charset="-122"/>
                <a:cs typeface="微软雅黑" pitchFamily="34" charset="-120"/>
              </a:rPr>
              <a:t>—乙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.乙—甲</a:t>
            </a:r>
            <a:r>
              <a:rPr lang="en-US" altLang="zh-CN" sz="2000" b="0" i="0">
                <a:solidFill>
                  <a:srgbClr val="000000"/>
                </a:solidFill>
                <a:latin typeface="微软雅黑" pitchFamily="34" charset="0"/>
                <a:ea typeface="微软雅黑" pitchFamily="34" charset="-122"/>
                <a:cs typeface="微软雅黑" pitchFamily="34" charset="-120"/>
              </a:rPr>
              <a:t>—丙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.乙—丙—甲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5_AS.53_1#5b58fec47?vop=1&amp;pid=0a5a6c3e7&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本题考查区域产业发展变化特征。由材料“在该模式中，国有资产参与招商引资</a:t>
            </a:r>
            <a:r>
              <a:rPr lang="en-US" altLang="zh-CN" sz="2000" b="0" i="0" spc="-50">
                <a:solidFill>
                  <a:srgbClr val="000000"/>
                </a:solidFill>
                <a:latin typeface="微软雅黑" pitchFamily="34" charset="0"/>
                <a:ea typeface="微软雅黑" pitchFamily="34" charset="-122"/>
                <a:cs typeface="微软雅黑" pitchFamily="34" charset="-120"/>
              </a:rPr>
              <a:t>，引入并发</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展新兴产业</a:t>
            </a:r>
            <a:r>
              <a:rPr lang="en-US" altLang="zh-CN" sz="2000" b="0" i="0" spc="-50" dirty="0">
                <a:solidFill>
                  <a:srgbClr val="000000"/>
                </a:solidFill>
                <a:latin typeface="微软雅黑" pitchFamily="34" charset="0"/>
                <a:ea typeface="微软雅黑" pitchFamily="34" charset="-122"/>
                <a:cs typeface="微软雅黑" pitchFamily="34" charset="-120"/>
              </a:rPr>
              <a:t>，在新兴产业成功后撤出并继续参与创建新的产业”可知</a:t>
            </a:r>
            <a:r>
              <a:rPr lang="en-US" altLang="zh-CN" sz="2000" b="0" i="0" spc="-50">
                <a:solidFill>
                  <a:srgbClr val="000000"/>
                </a:solidFill>
                <a:latin typeface="微软雅黑" pitchFamily="34" charset="0"/>
                <a:ea typeface="微软雅黑" pitchFamily="34" charset="-122"/>
                <a:cs typeface="微软雅黑" pitchFamily="34" charset="-120"/>
              </a:rPr>
              <a:t>，该城市在引入并发展新兴产</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业之前</a:t>
            </a:r>
            <a:r>
              <a:rPr lang="en-US" altLang="zh-CN" sz="2000" b="0" i="0" spc="-50" dirty="0">
                <a:solidFill>
                  <a:srgbClr val="000000"/>
                </a:solidFill>
                <a:latin typeface="微软雅黑" pitchFamily="34" charset="0"/>
                <a:ea typeface="微软雅黑" pitchFamily="34" charset="-122"/>
                <a:cs typeface="微软雅黑" pitchFamily="34" charset="-120"/>
              </a:rPr>
              <a:t>，先发展了传统制造业，在此基础上引入并发展先进制造业</a:t>
            </a:r>
            <a:r>
              <a:rPr lang="en-US" altLang="zh-CN" sz="2000" b="0" i="0" spc="-50">
                <a:solidFill>
                  <a:srgbClr val="000000"/>
                </a:solidFill>
                <a:latin typeface="微软雅黑" pitchFamily="34" charset="0"/>
                <a:ea typeface="微软雅黑" pitchFamily="34" charset="-122"/>
                <a:cs typeface="微软雅黑" pitchFamily="34" charset="-120"/>
              </a:rPr>
              <a:t>，在先进制造业成功后进行战略</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新兴产业发展</a:t>
            </a:r>
            <a:r>
              <a:rPr lang="en-US" altLang="zh-CN" sz="2000" b="0" i="0" spc="-50" dirty="0">
                <a:solidFill>
                  <a:srgbClr val="000000"/>
                </a:solidFill>
                <a:latin typeface="微软雅黑" pitchFamily="34" charset="0"/>
                <a:ea typeface="微软雅黑" pitchFamily="34" charset="-122"/>
                <a:cs typeface="微软雅黑" pitchFamily="34" charset="-120"/>
              </a:rPr>
              <a:t>，所以该城市2021年以前产业发展的顺序为甲—丙—乙，B正确，A、C、D错误。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360824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C_5_BD.54_1#63671fd4b?pid=0a5a6c3e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微软雅黑" pitchFamily="34" charset="-122"/>
                <a:cs typeface="微软雅黑" pitchFamily="34" charset="-120"/>
              </a:rPr>
              <a:t>该城市产业结构变化的直接原因是(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5_1#63671fd4b.bracket?pid=0a5a6c3e7&amp;color=0,0,0&amp;vpa=16&amp;vtp=1"/>
          <p:cNvSpPr/>
          <p:nvPr/>
        </p:nvSpPr>
        <p:spPr>
          <a:xfrm>
            <a:off x="5092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4_2#63671fd4b.choices?pid=0a5a6c3e7&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.政策大力支持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B.基础设施完善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C.东部产业转移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.科研力量雄厚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5_AS.56_1#63671fd4b?vop=1&amp;pid=0a5a6c3e7&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本题考查影响产业结构变化的因素。由材料可知，“国有资产参与招商引资</a:t>
            </a:r>
            <a:r>
              <a:rPr lang="en-US" altLang="zh-CN" sz="2000" b="0" i="0">
                <a:solidFill>
                  <a:srgbClr val="000000"/>
                </a:solidFill>
                <a:latin typeface="微软雅黑" pitchFamily="34" charset="0"/>
                <a:ea typeface="微软雅黑" pitchFamily="34" charset="-122"/>
                <a:cs typeface="微软雅黑" pitchFamily="34" charset="-120"/>
              </a:rPr>
              <a:t>”是该模式的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核心</a:t>
            </a:r>
            <a:r>
              <a:rPr lang="en-US" altLang="zh-CN" sz="2000" b="0" i="0" dirty="0">
                <a:solidFill>
                  <a:srgbClr val="000000"/>
                </a:solidFill>
                <a:latin typeface="微软雅黑" pitchFamily="34" charset="0"/>
                <a:ea typeface="微软雅黑" pitchFamily="34" charset="-122"/>
                <a:cs typeface="微软雅黑" pitchFamily="34" charset="-120"/>
              </a:rPr>
              <a:t>，所以该城市产业结构变化的直接原因是政策大力支持，A正确</a:t>
            </a:r>
            <a:r>
              <a:rPr lang="en-US" altLang="zh-CN" sz="2000" b="0" i="0">
                <a:solidFill>
                  <a:srgbClr val="000000"/>
                </a:solidFill>
                <a:latin typeface="微软雅黑" pitchFamily="34" charset="0"/>
                <a:ea typeface="微软雅黑" pitchFamily="34" charset="-122"/>
                <a:cs typeface="微软雅黑" pitchFamily="34" charset="-120"/>
              </a:rPr>
              <a:t>；基础设施完善会促进产业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a:t>
            </a:r>
            <a:r>
              <a:rPr lang="en-US" altLang="zh-CN" sz="2000" b="0" i="0" dirty="0">
                <a:solidFill>
                  <a:srgbClr val="000000"/>
                </a:solidFill>
                <a:latin typeface="微软雅黑" pitchFamily="34" charset="0"/>
                <a:ea typeface="微软雅黑" pitchFamily="34" charset="-122"/>
                <a:cs typeface="微软雅黑" pitchFamily="34" charset="-120"/>
              </a:rPr>
              <a:t>，但不是产业结构升级的直接原因，B错误；东部产业转移需要承接</a:t>
            </a:r>
            <a:r>
              <a:rPr lang="en-US" altLang="zh-CN" sz="2000" b="0" i="0">
                <a:solidFill>
                  <a:srgbClr val="000000"/>
                </a:solidFill>
                <a:latin typeface="微软雅黑" pitchFamily="34" charset="0"/>
                <a:ea typeface="微软雅黑" pitchFamily="34" charset="-122"/>
                <a:cs typeface="微软雅黑" pitchFamily="34" charset="-120"/>
              </a:rPr>
              <a:t>，但承接地的区位优势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才是实现承接的主要原因</a:t>
            </a:r>
            <a:r>
              <a:rPr lang="en-US" altLang="zh-CN" sz="2000" b="0" i="0" dirty="0">
                <a:solidFill>
                  <a:srgbClr val="000000"/>
                </a:solidFill>
                <a:latin typeface="微软雅黑" pitchFamily="34" charset="0"/>
                <a:ea typeface="微软雅黑" pitchFamily="34" charset="-122"/>
                <a:cs typeface="微软雅黑" pitchFamily="34" charset="-120"/>
              </a:rPr>
              <a:t>，C错误；该地为我国中部某省会城市，发展初期经济基础薄弱</a:t>
            </a:r>
            <a:r>
              <a:rPr lang="en-US" altLang="zh-CN" sz="2000" b="0" i="0">
                <a:solidFill>
                  <a:srgbClr val="000000"/>
                </a:solidFill>
                <a:latin typeface="微软雅黑" pitchFamily="34" charset="0"/>
                <a:ea typeface="微软雅黑" pitchFamily="34" charset="-122"/>
                <a:cs typeface="微软雅黑" pitchFamily="34" charset="-120"/>
              </a:rPr>
              <a:t>，缺乏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资源</a:t>
            </a:r>
            <a:r>
              <a:rPr lang="en-US" altLang="zh-CN" sz="2000" b="0" i="0" dirty="0">
                <a:solidFill>
                  <a:srgbClr val="000000"/>
                </a:solidFill>
                <a:latin typeface="微软雅黑" pitchFamily="34" charset="0"/>
                <a:ea typeface="微软雅黑" pitchFamily="34" charset="-122"/>
                <a:cs typeface="微软雅黑" pitchFamily="34" charset="-120"/>
              </a:rPr>
              <a:t>、能源、交通优势，科技力量并不雄厚，D错误。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P_5_BD#6bd9c610b?pid=54dda3f2b&amp;color=0,0,0&amp;vtp=1&amp;bt=1&amp;bb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素材背景：鹤岗市通过延伸煤炭产业培育接续产业</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考查点</a:t>
            </a:r>
            <a:r>
              <a:rPr lang="en-US" altLang="zh-CN" sz="2000" b="1" i="0" dirty="0">
                <a:solidFill>
                  <a:srgbClr val="000000"/>
                </a:solidFill>
                <a:latin typeface="微软雅黑" pitchFamily="34" charset="0"/>
                <a:ea typeface="微软雅黑" pitchFamily="34" charset="-122"/>
                <a:cs typeface="微软雅黑" pitchFamily="34" charset="-120"/>
              </a:rPr>
              <a:t>：产业结构转型的相关措施</a:t>
            </a:r>
            <a:endParaRPr lang="en-US" altLang="zh-CN" sz="2000" dirty="0"/>
          </a:p>
          <a:p>
            <a:pPr latinLnBrk="1">
              <a:lnSpc>
                <a:spcPts val="3400"/>
              </a:lnSpc>
            </a:pPr>
            <a:r>
              <a:rPr lang="en-US" altLang="zh-CN" sz="2000" b="1" i="0">
                <a:solidFill>
                  <a:srgbClr val="000000"/>
                </a:solidFill>
                <a:latin typeface="微软雅黑" pitchFamily="34" charset="0"/>
                <a:ea typeface="微软雅黑" pitchFamily="34" charset="-122"/>
                <a:cs typeface="微软雅黑" pitchFamily="34" charset="-120"/>
              </a:rPr>
              <a:t>难度系数</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0.7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创新系数：</a:t>
            </a:r>
            <a:r>
              <a:rPr lang="en-US" altLang="zh-CN" sz="2000" b="0" i="0" dirty="0">
                <a:solidFill>
                  <a:srgbClr val="000000"/>
                </a:solidFill>
                <a:latin typeface="微软雅黑" pitchFamily="34" charset="0"/>
                <a:ea typeface="微软雅黑" pitchFamily="34" charset="-122"/>
                <a:cs typeface="微软雅黑" pitchFamily="34" charset="-120"/>
              </a:rPr>
              <a:t>0.7</a:t>
            </a:r>
            <a:endParaRPr lang="en-US" altLang="zh-CN" sz="20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pic>
        <p:nvPicPr>
          <p:cNvPr id="2" name="QM_5_BD.57_1#e67a3ec7e?htil=4&amp;pid=54dda3f2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81742" y="1026864"/>
            <a:ext cx="5239512" cy="42336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QM_5_BD.57_1#e67a3ec7e?htil=4&amp;pid=54dda3f2b&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5268" y="108172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5_BD.57_2#e67a3ec7e?htil=4&amp;pid=54dda3f2b&amp;color=0,0,0&amp;vtp=1&amp;bt=1&amp;bbb=1&amp;hb=1"/>
          <p:cNvSpPr/>
          <p:nvPr/>
        </p:nvSpPr>
        <p:spPr>
          <a:xfrm>
            <a:off x="722376" y="972000"/>
            <a:ext cx="5376672" cy="404355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山东滨州2024高二期末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接续产业是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指为了实现资源型城市的再造和可持续发展</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依</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托现有资源条件和基础</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通过产业延伸和替代发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展起来的产业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鹤岗地处黑龙江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松花江</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小兴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安岭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两江一岭</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之间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自然条件优越</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其因煤而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也被煤所困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2011</a:t>
            </a:r>
            <a:r>
              <a:rPr lang="en-US" altLang="zh-CN" sz="2000" b="0" i="0">
                <a:solidFill>
                  <a:srgbClr val="000000"/>
                </a:solidFill>
                <a:latin typeface="微软雅黑" pitchFamily="34" charset="0"/>
                <a:ea typeface="楷体" pitchFamily="34" charset="-122"/>
                <a:cs typeface="微软雅黑" pitchFamily="34" charset="-120"/>
              </a:rPr>
              <a:t>年被确定为资源枯竭型城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面对问题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鹤岗依托优势资源</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积极培育接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续产业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推动经济持续发展</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下图为资源型城市</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转型韧性模式图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1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940138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6_BD.58_1#de370fd0a?pid=e67a3ec7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11.鹤岗通过延伸煤炭产业培育接续产业，</a:t>
            </a:r>
            <a:r>
              <a:rPr lang="en-US" altLang="zh-CN" sz="2000" b="0" i="0">
                <a:solidFill>
                  <a:srgbClr val="000000"/>
                </a:solidFill>
                <a:latin typeface="微软雅黑" pitchFamily="34" charset="0"/>
                <a:ea typeface="微软雅黑" pitchFamily="34" charset="-122"/>
                <a:cs typeface="微软雅黑" pitchFamily="34" charset="-120"/>
              </a:rPr>
              <a:t>主要是为了增强转型中的(</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59_1#de370fd0a.bracket?pid=e67a3ec7e&amp;color=0,0,0&amp;vpa=17&amp;vtp=1"/>
          <p:cNvSpPr/>
          <p:nvPr/>
        </p:nvSpPr>
        <p:spPr>
          <a:xfrm>
            <a:off x="8394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58_2#de370fd0a.choices?pid=e67a3ec7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.创新力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B.平稳性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C.脆弱性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.适应力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6_AS.60_1#de370fd0a?vop=1&amp;pid=e67a3ec7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本题考查材料分析能力。根据材料信息可知,鹤岗因煤而兴,也被煤所困</a:t>
            </a:r>
            <a:r>
              <a:rPr lang="en-US" altLang="zh-CN" sz="2000" b="0" i="0">
                <a:solidFill>
                  <a:srgbClr val="000000"/>
                </a:solidFill>
                <a:latin typeface="微软雅黑" pitchFamily="34" charset="0"/>
                <a:ea typeface="微软雅黑" pitchFamily="34" charset="-122"/>
                <a:cs typeface="微软雅黑" pitchFamily="34" charset="-120"/>
              </a:rPr>
              <a:t>,煤炭是其传统经济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发展过程中的支柱型资源</a:t>
            </a:r>
            <a:r>
              <a:rPr lang="en-US" altLang="zh-CN" sz="2000" b="0" i="0" dirty="0">
                <a:solidFill>
                  <a:srgbClr val="000000"/>
                </a:solidFill>
                <a:latin typeface="微软雅黑" pitchFamily="34" charset="0"/>
                <a:ea typeface="微软雅黑" pitchFamily="34" charset="-122"/>
                <a:cs typeface="微软雅黑" pitchFamily="34" charset="-120"/>
              </a:rPr>
              <a:t>,通过延伸煤炭产业培育接续产业</a:t>
            </a:r>
            <a:r>
              <a:rPr lang="en-US" altLang="zh-CN" sz="2000" b="0" i="0">
                <a:solidFill>
                  <a:srgbClr val="000000"/>
                </a:solidFill>
                <a:latin typeface="微软雅黑" pitchFamily="34" charset="0"/>
                <a:ea typeface="微软雅黑" pitchFamily="34" charset="-122"/>
                <a:cs typeface="微软雅黑" pitchFamily="34" charset="-120"/>
              </a:rPr>
              <a:t>,主要是为了增强经济转型过程中的平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稳性</a:t>
            </a:r>
            <a:r>
              <a:rPr lang="en-US" altLang="zh-CN" sz="2000" b="0" i="0" dirty="0">
                <a:solidFill>
                  <a:srgbClr val="000000"/>
                </a:solidFill>
                <a:latin typeface="微软雅黑" pitchFamily="34" charset="0"/>
                <a:ea typeface="微软雅黑" pitchFamily="34" charset="-122"/>
                <a:cs typeface="微软雅黑" pitchFamily="34" charset="-120"/>
              </a:rPr>
              <a:t>,促进其经济的平稳转型,而不是为了增强创新力、脆弱性或适应力。故选B。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569427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6794072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6_BD.61_1#bd9046aa3?pid=e67a3ec7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12.煤炭产业延伸过程中，</a:t>
            </a:r>
            <a:r>
              <a:rPr lang="en-US" altLang="zh-CN" sz="2000" b="0" i="0">
                <a:solidFill>
                  <a:srgbClr val="000000"/>
                </a:solidFill>
                <a:latin typeface="微软雅黑" pitchFamily="34" charset="0"/>
                <a:ea typeface="微软雅黑" pitchFamily="34" charset="-122"/>
                <a:cs typeface="微软雅黑" pitchFamily="34" charset="-120"/>
              </a:rPr>
              <a:t>鹤岗应重点(</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2_1#bd9046aa3.bracket?pid=e67a3ec7e&amp;color=0,0,0&amp;vpa=18&amp;vtp=1"/>
          <p:cNvSpPr/>
          <p:nvPr/>
        </p:nvSpPr>
        <p:spPr>
          <a:xfrm>
            <a:off x="5092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61_2#bd9046aa3.choices?pid=e67a3ec7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.加大煤炭开发力度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B.加强煤炭综合利用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C.提升煤炭外运能力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.寻求煤炭替代资源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C_6_AS.63_1#bd9046aa3?vop=1&amp;pid=e67a3ec7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本题考查煤炭产业的发展方向。鹤岗煤炭资源趋于枯竭,在其产业延伸过程中</a:t>
            </a:r>
            <a:r>
              <a:rPr lang="en-US" altLang="zh-CN" sz="2000" b="0" i="0">
                <a:solidFill>
                  <a:srgbClr val="000000"/>
                </a:solidFill>
                <a:latin typeface="微软雅黑" pitchFamily="34" charset="0"/>
                <a:ea typeface="微软雅黑" pitchFamily="34" charset="-122"/>
                <a:cs typeface="微软雅黑" pitchFamily="34" charset="-120"/>
              </a:rPr>
              <a:t>,不可能进一步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加大煤炭资源的开发力度或提升煤炭资源的外运能力</a:t>
            </a:r>
            <a:r>
              <a:rPr lang="en-US" altLang="zh-CN" sz="2000" b="0" i="0" dirty="0">
                <a:solidFill>
                  <a:srgbClr val="000000"/>
                </a:solidFill>
                <a:latin typeface="微软雅黑" pitchFamily="34" charset="0"/>
                <a:ea typeface="微软雅黑" pitchFamily="34" charset="-122"/>
                <a:cs typeface="微软雅黑" pitchFamily="34" charset="-120"/>
              </a:rPr>
              <a:t>,而是应加大技术投入</a:t>
            </a:r>
            <a:r>
              <a:rPr lang="en-US" altLang="zh-CN" sz="2000" b="0" i="0">
                <a:solidFill>
                  <a:srgbClr val="000000"/>
                </a:solidFill>
                <a:latin typeface="微软雅黑" pitchFamily="34" charset="0"/>
                <a:ea typeface="微软雅黑" pitchFamily="34" charset="-122"/>
                <a:cs typeface="微软雅黑" pitchFamily="34" charset="-120"/>
              </a:rPr>
              <a:t>,在有限的资源的基础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上</a:t>
            </a:r>
            <a:r>
              <a:rPr lang="en-US" altLang="zh-CN" sz="2000" b="0" i="0" dirty="0">
                <a:solidFill>
                  <a:srgbClr val="000000"/>
                </a:solidFill>
                <a:latin typeface="微软雅黑" pitchFamily="34" charset="0"/>
                <a:ea typeface="微软雅黑" pitchFamily="34" charset="-122"/>
                <a:cs typeface="微软雅黑" pitchFamily="34" charset="-120"/>
              </a:rPr>
              <a:t>,加强煤炭资源的综合利用,B正确,A、C错误。煤炭产业延伸过程中的基础是煤炭资源</a:t>
            </a:r>
            <a:r>
              <a:rPr lang="en-US" altLang="zh-CN" sz="2000" b="0" i="0">
                <a:solidFill>
                  <a:srgbClr val="000000"/>
                </a:solidFill>
                <a:latin typeface="微软雅黑" pitchFamily="34" charset="0"/>
                <a:ea typeface="微软雅黑" pitchFamily="34" charset="-122"/>
                <a:cs typeface="微软雅黑" pitchFamily="34" charset="-120"/>
              </a:rPr>
              <a:t>,所以重点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并不是寻求煤炭的替代资源</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7889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C_6_BD.64_1#b9fee86ca?pid=e67a3ec7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13.依托优势资源，</a:t>
            </a:r>
            <a:r>
              <a:rPr lang="en-US" altLang="zh-CN" sz="2000" b="0" i="0">
                <a:solidFill>
                  <a:srgbClr val="000000"/>
                </a:solidFill>
                <a:latin typeface="微软雅黑" pitchFamily="34" charset="0"/>
                <a:ea typeface="微软雅黑" pitchFamily="34" charset="-122"/>
                <a:cs typeface="微软雅黑" pitchFamily="34" charset="-120"/>
              </a:rPr>
              <a:t>鹤岗可重点培育的替代产业有(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5_1#b9fee86ca.bracket?pid=e67a3ec7e&amp;color=0,0,0&amp;vpa=19&amp;vtp=1"/>
          <p:cNvSpPr/>
          <p:nvPr/>
        </p:nvSpPr>
        <p:spPr>
          <a:xfrm>
            <a:off x="6350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64_2#b9fee86ca?pid=e67a3ec7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①精尖制造业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②生态旅游业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③煤炭化工业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绿色食品业</a:t>
            </a:r>
            <a:endParaRPr lang="en-US" altLang="zh-CN" sz="2000" dirty="0"/>
          </a:p>
        </p:txBody>
      </p:sp>
      <p:sp>
        <p:nvSpPr>
          <p:cNvPr id="5" name="QC_6_BD.64_3#b9fee86ca.choices?pid=e67a3ec7e&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C_6_AS.66_1#b9fee86ca?vop=1&amp;pid=e67a3ec7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本题考查资源型城市转型发展。传统煤炭产业的环境污染较大</a:t>
            </a:r>
            <a:r>
              <a:rPr lang="en-US" altLang="zh-CN" sz="2000" b="0" i="0">
                <a:solidFill>
                  <a:srgbClr val="000000"/>
                </a:solidFill>
                <a:latin typeface="微软雅黑" pitchFamily="34" charset="0"/>
                <a:ea typeface="微软雅黑" pitchFamily="34" charset="-122"/>
                <a:cs typeface="微软雅黑" pitchFamily="34" charset="-120"/>
              </a:rPr>
              <a:t>,鹤岗市不应该再重点培育煤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炭化工业</a:t>
            </a:r>
            <a:r>
              <a:rPr lang="en-US" altLang="zh-CN" sz="2000" b="0" i="0" dirty="0">
                <a:solidFill>
                  <a:srgbClr val="000000"/>
                </a:solidFill>
                <a:latin typeface="微软雅黑" pitchFamily="34" charset="0"/>
                <a:ea typeface="微软雅黑" pitchFamily="34" charset="-122"/>
                <a:cs typeface="微软雅黑" pitchFamily="34" charset="-120"/>
              </a:rPr>
              <a:t>；而精尖制造业需要高科技人才,当地并无相应的工业基础和人才条件,①③错误</a:t>
            </a:r>
            <a:r>
              <a:rPr lang="en-US" altLang="zh-CN" sz="2000" b="0" i="0">
                <a:solidFill>
                  <a:srgbClr val="000000"/>
                </a:solidFill>
                <a:latin typeface="微软雅黑" pitchFamily="34" charset="0"/>
                <a:ea typeface="微软雅黑" pitchFamily="34" charset="-122"/>
                <a:cs typeface="微软雅黑" pitchFamily="34" charset="-120"/>
              </a:rPr>
              <a:t>。根据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材料可知</a:t>
            </a:r>
            <a:r>
              <a:rPr lang="en-US" altLang="zh-CN" sz="2000" b="0" i="0" dirty="0">
                <a:solidFill>
                  <a:srgbClr val="000000"/>
                </a:solidFill>
                <a:latin typeface="微软雅黑" pitchFamily="34" charset="0"/>
                <a:ea typeface="微软雅黑" pitchFamily="34" charset="-122"/>
                <a:cs typeface="微软雅黑" pitchFamily="34" charset="-120"/>
              </a:rPr>
              <a:t>,鹤岗地处黑龙江、松花江和小兴安岭之间,自然条件优越,生态环境较好</a:t>
            </a:r>
            <a:r>
              <a:rPr lang="en-US" altLang="zh-CN" sz="2000" b="0" i="0">
                <a:solidFill>
                  <a:srgbClr val="000000"/>
                </a:solidFill>
                <a:latin typeface="微软雅黑" pitchFamily="34" charset="0"/>
                <a:ea typeface="微软雅黑" pitchFamily="34" charset="-122"/>
                <a:cs typeface="微软雅黑" pitchFamily="34" charset="-120"/>
              </a:rPr>
              <a:t>,可以因地制宜发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展生态旅游业和绿色食品业</a:t>
            </a:r>
            <a:r>
              <a:rPr lang="en-US" altLang="zh-CN" sz="2000" b="0" i="0" dirty="0">
                <a:solidFill>
                  <a:srgbClr val="000000"/>
                </a:solidFill>
                <a:latin typeface="微软雅黑" pitchFamily="34" charset="0"/>
                <a:ea typeface="微软雅黑" pitchFamily="34" charset="-122"/>
                <a:cs typeface="微软雅黑" pitchFamily="34" charset="-120"/>
              </a:rPr>
              <a:t>,促进产业结构的多元化,②④正确。故选D。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C_4#e38ca736c.fixed?pid=3286e7a54&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4#e38ca736c.fixed?pid=3286e7a54&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第三节综合训练</a:t>
            </a:r>
            <a:endParaRPr lang="en-US" altLang="zh-CN" sz="4400" dirty="0"/>
          </a:p>
        </p:txBody>
      </p:sp>
      <p:pic>
        <p:nvPicPr>
          <p:cNvPr id="4" name="C_4#e38ca736c.fixed?pid=3286e7a54&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4_BD#e38ca736c.fixed?pid=3286e7a54&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刷能力</a:t>
            </a:r>
            <a:endParaRPr lang="en-US" altLang="zh-CN" sz="2800" dirty="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P_5_BD#797704aab?pid=e38ca736c&amp;color=0,0,0&amp;vtp=1&amp;bt=1&amp;bbb=1"/>
          <p:cNvSpPr/>
          <p:nvPr/>
        </p:nvSpPr>
        <p:spPr>
          <a:xfrm>
            <a:off x="722376" y="969264"/>
            <a:ext cx="10753344" cy="408559"/>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建议用时：20分钟</a:t>
            </a:r>
            <a:endParaRPr lang="en-US" altLang="zh-CN" sz="2000" dirty="0"/>
          </a:p>
        </p:txBody>
      </p:sp>
      <p:sp>
        <p:nvSpPr>
          <p:cNvPr id="3" name="QM_5_BD.67_1#9a0ae4d8f?pid=e38ca736c&amp;color=0,0,0&amp;vtp=1&amp;bbb=1&amp;hb=1"/>
          <p:cNvSpPr/>
          <p:nvPr/>
        </p:nvSpPr>
        <p:spPr>
          <a:xfrm>
            <a:off x="722376" y="1432941"/>
            <a:ext cx="10753344" cy="22050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［山东临沂临沭一中2024高二期中］</a:t>
            </a:r>
            <a:r>
              <a:rPr lang="en-US" altLang="zh-CN" sz="2000" b="0" i="0" dirty="0">
                <a:solidFill>
                  <a:srgbClr val="000000"/>
                </a:solidFill>
                <a:latin typeface="微软雅黑" pitchFamily="34" charset="0"/>
                <a:ea typeface="楷体" pitchFamily="34" charset="-122"/>
                <a:cs typeface="微软雅黑" pitchFamily="34" charset="-120"/>
              </a:rPr>
              <a:t>东川是隶属云南省昆明市的一个小城</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其铜矿开采历史</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逾</a:t>
            </a:r>
            <a:r>
              <a:rPr lang="en-US" altLang="zh-CN" sz="2000" b="0" i="0" dirty="0">
                <a:solidFill>
                  <a:srgbClr val="000000"/>
                </a:solidFill>
                <a:latin typeface="Times New Roman" pitchFamily="34" charset="0"/>
                <a:ea typeface="KaiTi" pitchFamily="34" charset="-122"/>
                <a:cs typeface="Times New Roman" pitchFamily="34" charset="-120"/>
              </a:rPr>
              <a:t>2000</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曾被誉为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云南铜都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东川现代工业一直以采矿</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原料加工为主</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矿产品和初级产品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主要输往区外加工</a:t>
            </a:r>
            <a:r>
              <a:rPr lang="en-US" altLang="zh-CN" sz="2000" b="0" i="0" dirty="0">
                <a:solidFill>
                  <a:srgbClr val="000000"/>
                </a:solidFill>
                <a:latin typeface="Times New Roman" pitchFamily="34" charset="0"/>
                <a:ea typeface="KaiTi" pitchFamily="34" charset="-122"/>
                <a:cs typeface="Times New Roman" pitchFamily="34" charset="-120"/>
              </a:rPr>
              <a:t>。1998</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东川撤</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市建区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成为中国第一个因经济发展停滞而降级的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城市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之后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东川调整产业结构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开始了转型发展之路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下表为</a:t>
            </a:r>
            <a:r>
              <a:rPr lang="en-US" altLang="zh-CN" sz="2000" b="0" i="0">
                <a:solidFill>
                  <a:srgbClr val="000000"/>
                </a:solidFill>
                <a:latin typeface="Times New Roman" pitchFamily="34" charset="0"/>
                <a:ea typeface="KaiTi" pitchFamily="34" charset="-122"/>
                <a:cs typeface="Times New Roman" pitchFamily="34" charset="-120"/>
              </a:rPr>
              <a:t>2011—2018</a:t>
            </a:r>
            <a:r>
              <a:rPr lang="en-US" altLang="zh-CN" sz="2000" b="0" i="0">
                <a:solidFill>
                  <a:srgbClr val="000000"/>
                </a:solidFill>
                <a:latin typeface="微软雅黑" pitchFamily="34" charset="0"/>
                <a:ea typeface="楷体" pitchFamily="34" charset="-122"/>
                <a:cs typeface="微软雅黑" pitchFamily="34" charset="-120"/>
              </a:rPr>
              <a:t>年东川三次产业产值</a:t>
            </a:r>
          </a:p>
          <a:p>
            <a:pPr latinLnBrk="1">
              <a:lnSpc>
                <a:spcPts val="35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单位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万元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及变化</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r>
              <a:rPr lang="en-US" altLang="zh-CN" sz="100" b="0" i="0" kern="0" spc="-99900" dirty="0">
                <a:solidFill>
                  <a:srgbClr val="FFFFFF"/>
                </a:solidFill>
                <a:latin typeface="Times New Roman" pitchFamily="34" charset="0"/>
                <a:ea typeface="KaiTi" pitchFamily="34" charset="-122"/>
                <a:cs typeface="Times New Roman" pitchFamily="34" charset="-120"/>
              </a:rPr>
              <a:t>#1</a:t>
            </a:r>
            <a:endParaRPr lang="en-US" altLang="zh-CN" sz="20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graphicFrame>
        <p:nvGraphicFramePr>
          <p:cNvPr id="52" name="QM_5_BD.67_2#9a0ae4d8f?colgroup=3,5,7,5,5,10&amp;pid=e38ca736c&amp;color=0,0,0&amp;vtp=1&amp;bt=1&amp;bbb=1&amp;hb=1"/>
          <p:cNvGraphicFramePr>
            <a:graphicFrameLocks noGrp="1"/>
          </p:cNvGraphicFramePr>
          <p:nvPr>
            <p:extLst>
              <p:ext uri="{D42A27DB-BD31-4B8C-83A1-F6EECF244321}">
                <p14:modId xmlns:p14="http://schemas.microsoft.com/office/powerpoint/2010/main" val="1929637414"/>
              </p:ext>
            </p:extLst>
          </p:nvPr>
        </p:nvGraphicFramePr>
        <p:xfrm>
          <a:off x="722376" y="969264"/>
          <a:ext cx="10698480" cy="4208463"/>
        </p:xfrm>
        <a:graphic>
          <a:graphicData uri="http://schemas.openxmlformats.org/drawingml/2006/table">
            <a:tbl>
              <a:tblPr/>
              <a:tblGrid>
                <a:gridCol w="1161288">
                  <a:extLst>
                    <a:ext uri="{9D8B030D-6E8A-4147-A177-3AD203B41FA5}">
                      <a16:colId xmlns:a16="http://schemas.microsoft.com/office/drawing/2014/main" val="20000"/>
                    </a:ext>
                  </a:extLst>
                </a:gridCol>
                <a:gridCol w="1581912">
                  <a:extLst>
                    <a:ext uri="{9D8B030D-6E8A-4147-A177-3AD203B41FA5}">
                      <a16:colId xmlns:a16="http://schemas.microsoft.com/office/drawing/2014/main" val="20001"/>
                    </a:ext>
                  </a:extLst>
                </a:gridCol>
                <a:gridCol w="2020824">
                  <a:extLst>
                    <a:ext uri="{9D8B030D-6E8A-4147-A177-3AD203B41FA5}">
                      <a16:colId xmlns:a16="http://schemas.microsoft.com/office/drawing/2014/main" val="20002"/>
                    </a:ext>
                  </a:extLst>
                </a:gridCol>
                <a:gridCol w="1581912">
                  <a:extLst>
                    <a:ext uri="{9D8B030D-6E8A-4147-A177-3AD203B41FA5}">
                      <a16:colId xmlns:a16="http://schemas.microsoft.com/office/drawing/2014/main" val="20003"/>
                    </a:ext>
                  </a:extLst>
                </a:gridCol>
                <a:gridCol w="1581912">
                  <a:extLst>
                    <a:ext uri="{9D8B030D-6E8A-4147-A177-3AD203B41FA5}">
                      <a16:colId xmlns:a16="http://schemas.microsoft.com/office/drawing/2014/main" val="20004"/>
                    </a:ext>
                  </a:extLst>
                </a:gridCol>
                <a:gridCol w="2770632">
                  <a:extLst>
                    <a:ext uri="{9D8B030D-6E8A-4147-A177-3AD203B41FA5}">
                      <a16:colId xmlns:a16="http://schemas.microsoft.com/office/drawing/2014/main" val="20005"/>
                    </a:ext>
                  </a:extLst>
                </a:gridCol>
              </a:tblGrid>
              <a:tr h="799783">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年份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生产总值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第一产业增加值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第二产业增</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加值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第三产业增</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加值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三次产业比重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560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737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353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380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105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143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6.7∶67.8∶25.5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652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070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289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370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486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233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7.4∶56.8∶35.8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691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418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387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633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254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7.1∶56.1∶36.8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719</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956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387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633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277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668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7.5∶53.9∶38.6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776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949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539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418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400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302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7.3∶53.9∶38.8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811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416</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335</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7.4∶51.3∶41.3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2017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917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933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992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464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276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390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665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6.9∶50.6∶42.5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947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333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78</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699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447</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742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420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892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8.3∶47.3∶44.4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76464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027154101?pid=6d6d7129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珠江三角洲地区优先于其他地区吸引外资的特定国内背景是(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027154101.bracket?pid=6d6d7129a&amp;color=0,0,0&amp;vpa=2&amp;vtp=1"/>
          <p:cNvSpPr/>
          <p:nvPr/>
        </p:nvSpPr>
        <p:spPr>
          <a:xfrm>
            <a:off x="7737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5_2#027154101.choices?pid=6d6d7129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.良好的区位条件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.我国著名的侨乡</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C.国家的对外开放政策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.发达国家和地区的产业结构调整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C_6_BD.68_1#599ff99e7?pid=9a0ae4d8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东川产业结构的变化主要是(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9_1#599ff99e7.bracket?pid=9a0ae4d8f&amp;color=0,0,0&amp;vpa=20&amp;vtp=1"/>
          <p:cNvSpPr/>
          <p:nvPr/>
        </p:nvSpPr>
        <p:spPr>
          <a:xfrm>
            <a:off x="418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68_2#599ff99e7.choices?pid=9a0ae4d8f&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.劳动力由第一产业向第二产业转移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.经济重心正由第二产业转向第三产业</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C.由重化工业为主上升为以轻纺工业为主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.工业由劳动密集型上升为技术密集型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1.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C_6_AS.70_1#599ff99e7?vop=1&amp;pid=9a0ae4d8f&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本题考查材料分析能力。从表中三次产业比重可以看出，第一产业比重变化较小</a:t>
            </a:r>
            <a:r>
              <a:rPr lang="en-US" altLang="zh-CN" sz="2000" b="0" i="0">
                <a:solidFill>
                  <a:srgbClr val="000000"/>
                </a:solidFill>
                <a:latin typeface="微软雅黑" pitchFamily="34" charset="0"/>
                <a:ea typeface="微软雅黑" pitchFamily="34" charset="-122"/>
                <a:cs typeface="微软雅黑" pitchFamily="34" charset="-120"/>
              </a:rPr>
              <a:t>，第二产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业比重明显降低</a:t>
            </a:r>
            <a:r>
              <a:rPr lang="en-US" altLang="zh-CN" sz="2000" b="0" i="0" dirty="0">
                <a:solidFill>
                  <a:srgbClr val="000000"/>
                </a:solidFill>
                <a:latin typeface="微软雅黑" pitchFamily="34" charset="0"/>
                <a:ea typeface="微软雅黑" pitchFamily="34" charset="-122"/>
                <a:cs typeface="微软雅黑" pitchFamily="34" charset="-120"/>
              </a:rPr>
              <a:t>，第三产业比重明显上升，由此可知经济重心正由第二产业转向第三产业，</a:t>
            </a:r>
            <a:r>
              <a:rPr lang="en-US" altLang="zh-CN" sz="2000" b="0" i="0">
                <a:solidFill>
                  <a:srgbClr val="000000"/>
                </a:solidFill>
                <a:latin typeface="微软雅黑" pitchFamily="34" charset="0"/>
                <a:ea typeface="微软雅黑" pitchFamily="34" charset="-122"/>
                <a:cs typeface="微软雅黑" pitchFamily="34" charset="-120"/>
              </a:rPr>
              <a:t>B正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；经济重心转移伴随着劳动力转移，当地劳动力由第二产业转向第三产业，A错误</a:t>
            </a:r>
            <a:r>
              <a:rPr lang="en-US" altLang="zh-CN" sz="2000" b="0" i="0">
                <a:solidFill>
                  <a:srgbClr val="000000"/>
                </a:solidFill>
                <a:latin typeface="微软雅黑" pitchFamily="34" charset="0"/>
                <a:ea typeface="微软雅黑" pitchFamily="34" charset="-122"/>
                <a:cs typeface="微软雅黑" pitchFamily="34" charset="-120"/>
              </a:rPr>
              <a:t>；重化工业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和轻纺工业均属于第二产业</a:t>
            </a:r>
            <a:r>
              <a:rPr lang="en-US" altLang="zh-CN" sz="2000" b="0" i="0" dirty="0">
                <a:solidFill>
                  <a:srgbClr val="000000"/>
                </a:solidFill>
                <a:latin typeface="微软雅黑" pitchFamily="34" charset="0"/>
                <a:ea typeface="微软雅黑" pitchFamily="34" charset="-122"/>
                <a:cs typeface="微软雅黑" pitchFamily="34" charset="-120"/>
              </a:rPr>
              <a:t>，仅从表中数据难以得出重化工业向轻纺工业转移</a:t>
            </a:r>
            <a:r>
              <a:rPr lang="en-US" altLang="zh-CN" sz="2000" b="0" i="0">
                <a:solidFill>
                  <a:srgbClr val="000000"/>
                </a:solidFill>
                <a:latin typeface="微软雅黑" pitchFamily="34" charset="0"/>
                <a:ea typeface="微软雅黑" pitchFamily="34" charset="-122"/>
                <a:cs typeface="微软雅黑" pitchFamily="34" charset="-120"/>
              </a:rPr>
              <a:t>，且重化工业向轻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纺工业转移不符合产业结构变化的一般特点</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；劳动密集型产业和技术密集型产业均属于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第二产业</a:t>
            </a:r>
            <a:r>
              <a:rPr lang="en-US" altLang="zh-CN" sz="2000" b="0" i="0" dirty="0">
                <a:solidFill>
                  <a:srgbClr val="000000"/>
                </a:solidFill>
                <a:latin typeface="微软雅黑" pitchFamily="34" charset="0"/>
                <a:ea typeface="微软雅黑" pitchFamily="34" charset="-122"/>
                <a:cs typeface="微软雅黑" pitchFamily="34" charset="-120"/>
              </a:rPr>
              <a:t>，图中数据仅体现第二产业比重降低，</a:t>
            </a:r>
            <a:r>
              <a:rPr lang="en-US" altLang="zh-CN" sz="2000" b="0" i="0">
                <a:solidFill>
                  <a:srgbClr val="000000"/>
                </a:solidFill>
                <a:latin typeface="微软雅黑" pitchFamily="34" charset="0"/>
                <a:ea typeface="微软雅黑" pitchFamily="34" charset="-122"/>
                <a:cs typeface="微软雅黑" pitchFamily="34" charset="-120"/>
              </a:rPr>
              <a:t>难以得出工业由劳动密集型上升为技术密集型，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12794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C_6_BD.71_1#bb790f11f?pid=9a0ae4d8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该市在推进工业结构优化过程中宜重点发展(</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2_1#bb790f11f.bracket?pid=9a0ae4d8f&amp;color=0,0,0&amp;vpa=21&amp;vtp=1"/>
          <p:cNvSpPr/>
          <p:nvPr/>
        </p:nvSpPr>
        <p:spPr>
          <a:xfrm>
            <a:off x="594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71_2#bb790f11f.choices?pid=9a0ae4d8f&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07029" algn="l"/>
                <a:tab pos="4975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.造纸工业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B.纺织工业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C.食品加工工业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.装备制造工业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4.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C_6_AS.73_1#bb790f11f?vop=1&amp;pid=9a0ae4d8f&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本题考查工业内部结构升级的表现</a:t>
            </a:r>
            <a:r>
              <a:rPr lang="en-US" altLang="zh-CN" sz="2000" b="0" i="0">
                <a:solidFill>
                  <a:srgbClr val="000000"/>
                </a:solidFill>
                <a:latin typeface="微软雅黑" pitchFamily="34" charset="0"/>
                <a:ea typeface="微软雅黑" pitchFamily="34" charset="-122"/>
                <a:cs typeface="微软雅黑" pitchFamily="34" charset="-120"/>
              </a:rPr>
              <a:t>。工业内部结构升级表现为由以轻纺工业为主上升到以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重化工业为主</a:t>
            </a:r>
            <a:r>
              <a:rPr lang="en-US" altLang="zh-CN" sz="2000" b="0" i="0" dirty="0">
                <a:solidFill>
                  <a:srgbClr val="000000"/>
                </a:solidFill>
                <a:latin typeface="微软雅黑" pitchFamily="34" charset="0"/>
                <a:ea typeface="微软雅黑" pitchFamily="34" charset="-122"/>
                <a:cs typeface="微软雅黑" pitchFamily="34" charset="-120"/>
              </a:rPr>
              <a:t>，由原料密集型、资金密集型、劳动密集型产业转向技术密集型产业</a:t>
            </a:r>
            <a:r>
              <a:rPr lang="en-US" altLang="zh-CN" sz="2000" b="0" i="0">
                <a:solidFill>
                  <a:srgbClr val="000000"/>
                </a:solidFill>
                <a:latin typeface="微软雅黑" pitchFamily="34" charset="0"/>
                <a:ea typeface="微软雅黑" pitchFamily="34" charset="-122"/>
                <a:cs typeface="微软雅黑" pitchFamily="34" charset="-120"/>
              </a:rPr>
              <a:t>。装备制造工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业属于重工业</a:t>
            </a:r>
            <a:r>
              <a:rPr lang="en-US" altLang="zh-CN" sz="2000" b="0" i="0" dirty="0">
                <a:solidFill>
                  <a:srgbClr val="000000"/>
                </a:solidFill>
                <a:latin typeface="微软雅黑" pitchFamily="34" charset="0"/>
                <a:ea typeface="微软雅黑" pitchFamily="34" charset="-122"/>
                <a:cs typeface="微软雅黑" pitchFamily="34" charset="-120"/>
              </a:rPr>
              <a:t>，是资金和技术密集型产业，且该地铜矿资源丰富，采矿业产业基础较好</a:t>
            </a:r>
            <a:r>
              <a:rPr lang="en-US" altLang="zh-CN" sz="2000" b="0" i="0">
                <a:solidFill>
                  <a:srgbClr val="000000"/>
                </a:solidFill>
                <a:latin typeface="微软雅黑" pitchFamily="34" charset="0"/>
                <a:ea typeface="微软雅黑" pitchFamily="34" charset="-122"/>
                <a:cs typeface="微软雅黑" pitchFamily="34" charset="-120"/>
              </a:rPr>
              <a:t>，因此宜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重点发展装备制造工业</a:t>
            </a:r>
            <a:r>
              <a:rPr lang="en-US" altLang="zh-CN" sz="2000" b="0" i="0" dirty="0">
                <a:solidFill>
                  <a:srgbClr val="000000"/>
                </a:solidFill>
                <a:latin typeface="微软雅黑" pitchFamily="34" charset="0"/>
                <a:ea typeface="微软雅黑" pitchFamily="34" charset="-122"/>
                <a:cs typeface="微软雅黑" pitchFamily="34" charset="-120"/>
              </a:rPr>
              <a:t>，D正确；造纸工业、纺织工业、食品加工工业属于轻工业</a:t>
            </a:r>
            <a:r>
              <a:rPr lang="en-US" altLang="zh-CN" sz="2000" b="0" i="0">
                <a:solidFill>
                  <a:srgbClr val="000000"/>
                </a:solidFill>
                <a:latin typeface="微软雅黑" pitchFamily="34" charset="0"/>
                <a:ea typeface="微软雅黑" pitchFamily="34" charset="-122"/>
                <a:cs typeface="微软雅黑" pitchFamily="34" charset="-120"/>
              </a:rPr>
              <a:t>，不符合工业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内部结构升级的表现</a:t>
            </a:r>
            <a:r>
              <a:rPr lang="en-US" altLang="zh-CN" sz="2000" b="0" i="0" dirty="0">
                <a:solidFill>
                  <a:srgbClr val="000000"/>
                </a:solidFill>
                <a:latin typeface="微软雅黑" pitchFamily="34" charset="0"/>
                <a:ea typeface="微软雅黑" pitchFamily="34" charset="-122"/>
                <a:cs typeface="微软雅黑" pitchFamily="34" charset="-120"/>
              </a:rPr>
              <a:t>，A、B、C错误。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028723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C_6_BD.74_1#6f0e26820?pid=9a0ae4d8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3.据表推测，</a:t>
            </a:r>
            <a:r>
              <a:rPr lang="en-US" altLang="zh-CN" sz="2000" b="0" i="0">
                <a:solidFill>
                  <a:srgbClr val="000000"/>
                </a:solidFill>
                <a:latin typeface="微软雅黑" pitchFamily="34" charset="0"/>
                <a:ea typeface="微软雅黑" pitchFamily="34" charset="-122"/>
                <a:cs typeface="微软雅黑" pitchFamily="34" charset="-120"/>
              </a:rPr>
              <a:t>最符合东川产业可持续发展方向的是(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75_1#6f0e26820.bracket?pid=9a0ae4d8f&amp;color=0,0,0&amp;vpa=22&amp;vtp=1"/>
          <p:cNvSpPr/>
          <p:nvPr/>
        </p:nvSpPr>
        <p:spPr>
          <a:xfrm>
            <a:off x="646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74_2#6f0e26820.choices?pid=9a0ae4d8f&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A.改建工矿区</a:t>
            </a:r>
            <a:r>
              <a:rPr lang="en-US" altLang="zh-CN" sz="2000" b="0" i="0">
                <a:solidFill>
                  <a:srgbClr val="000000"/>
                </a:solidFill>
                <a:latin typeface="微软雅黑" pitchFamily="34" charset="0"/>
                <a:ea typeface="微软雅黑" pitchFamily="34" charset="-122"/>
                <a:cs typeface="微软雅黑" pitchFamily="34" charset="-120"/>
              </a:rPr>
              <a:t>，建设创意文化产业园区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.推进农业机械化，建设商品粮基地</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.增加原料加工投入</a:t>
            </a:r>
            <a:r>
              <a:rPr lang="en-US" altLang="zh-CN" sz="2000" b="0" i="0">
                <a:solidFill>
                  <a:srgbClr val="000000"/>
                </a:solidFill>
                <a:latin typeface="微软雅黑" pitchFamily="34" charset="0"/>
                <a:ea typeface="微软雅黑" pitchFamily="34" charset="-122"/>
                <a:cs typeface="微软雅黑" pitchFamily="34" charset="-120"/>
              </a:rPr>
              <a:t>，形成规模效益</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.大力开发矿产资源，提高资源利用率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7.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C_6_AS.76_1#6f0e26820?vop=1&amp;pid=9a0ae4d8f&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本题考查产业可持续发展的措施。改建工矿区，建设创意文化产业园区</a:t>
            </a:r>
            <a:r>
              <a:rPr lang="en-US" altLang="zh-CN" sz="2000" b="0" i="0" spc="-50">
                <a:solidFill>
                  <a:srgbClr val="000000"/>
                </a:solidFill>
                <a:latin typeface="微软雅黑" pitchFamily="34" charset="0"/>
                <a:ea typeface="微软雅黑" pitchFamily="34" charset="-122"/>
                <a:cs typeface="微软雅黑" pitchFamily="34" charset="-120"/>
              </a:rPr>
              <a:t>，有利于发展新兴工</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业和第三产业</a:t>
            </a:r>
            <a:r>
              <a:rPr lang="en-US" altLang="zh-CN" sz="2000" b="0" i="0" spc="-50" dirty="0">
                <a:solidFill>
                  <a:srgbClr val="000000"/>
                </a:solidFill>
                <a:latin typeface="微软雅黑" pitchFamily="34" charset="0"/>
                <a:ea typeface="微软雅黑" pitchFamily="34" charset="-122"/>
                <a:cs typeface="微软雅黑" pitchFamily="34" charset="-120"/>
              </a:rPr>
              <a:t>，提供更多就业机会，最符合东川产业可持续发展方向，A正确；由材料可知</a:t>
            </a:r>
            <a:r>
              <a:rPr lang="en-US" altLang="zh-CN" sz="2000" b="0" i="0" spc="-50">
                <a:solidFill>
                  <a:srgbClr val="000000"/>
                </a:solidFill>
                <a:latin typeface="微软雅黑" pitchFamily="34" charset="0"/>
                <a:ea typeface="微软雅黑" pitchFamily="34" charset="-122"/>
                <a:cs typeface="微软雅黑" pitchFamily="34" charset="-120"/>
              </a:rPr>
              <a:t>，东川</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位于云南省</a:t>
            </a:r>
            <a:r>
              <a:rPr lang="en-US" altLang="zh-CN" sz="2000" b="0" i="0" spc="-50" dirty="0">
                <a:solidFill>
                  <a:srgbClr val="000000"/>
                </a:solidFill>
                <a:latin typeface="微软雅黑" pitchFamily="34" charset="0"/>
                <a:ea typeface="微软雅黑" pitchFamily="34" charset="-122"/>
                <a:cs typeface="微软雅黑" pitchFamily="34" charset="-120"/>
              </a:rPr>
              <a:t>，以喀斯特地貌为主，地表崎岖，耕地面积狭小，不适宜建设商品粮基地，B错误</a:t>
            </a:r>
            <a:r>
              <a:rPr lang="en-US" altLang="zh-CN" sz="2000" b="0" i="0" spc="-50">
                <a:solidFill>
                  <a:srgbClr val="000000"/>
                </a:solidFill>
                <a:latin typeface="微软雅黑" pitchFamily="34" charset="0"/>
                <a:ea typeface="微软雅黑" pitchFamily="34" charset="-122"/>
                <a:cs typeface="微软雅黑" pitchFamily="34" charset="-120"/>
              </a:rPr>
              <a:t>；东</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川曾以采矿</a:t>
            </a:r>
            <a:r>
              <a:rPr lang="en-US" altLang="zh-CN" sz="2000" b="0" i="0" spc="-50" dirty="0">
                <a:solidFill>
                  <a:srgbClr val="000000"/>
                </a:solidFill>
                <a:latin typeface="微软雅黑" pitchFamily="34" charset="0"/>
                <a:ea typeface="微软雅黑" pitchFamily="34" charset="-122"/>
                <a:cs typeface="微软雅黑" pitchFamily="34" charset="-120"/>
              </a:rPr>
              <a:t>、原料加工为主，后开始了产业升级之路</a:t>
            </a:r>
            <a:r>
              <a:rPr lang="en-US" altLang="zh-CN" sz="2000" b="0" i="0" spc="-50">
                <a:solidFill>
                  <a:srgbClr val="000000"/>
                </a:solidFill>
                <a:latin typeface="微软雅黑" pitchFamily="34" charset="0"/>
                <a:ea typeface="微软雅黑" pitchFamily="34" charset="-122"/>
                <a:cs typeface="微软雅黑" pitchFamily="34" charset="-120"/>
              </a:rPr>
              <a:t>，大力开发矿产资源和增加原料加工投入会加</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速当地资源枯竭</a:t>
            </a:r>
            <a:r>
              <a:rPr lang="en-US" altLang="zh-CN" sz="2000" b="0" i="0" spc="-50" dirty="0">
                <a:solidFill>
                  <a:srgbClr val="000000"/>
                </a:solidFill>
                <a:latin typeface="微软雅黑" pitchFamily="34" charset="0"/>
                <a:ea typeface="微软雅黑" pitchFamily="34" charset="-122"/>
                <a:cs typeface="微软雅黑" pitchFamily="34" charset="-120"/>
              </a:rPr>
              <a:t>，最终导致经济衰败，不符合产业升级和可持续发展的思路，C、D错误。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188194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
        <p:nvSpPr>
          <p:cNvPr id="2" name="QO_5_BD.77_1#5e1f32ee5?pid=e38ca736c&amp;color=0,0,0&amp;vtp=1&amp;bt=1&amp;bbb=1&amp;hb=1"/>
          <p:cNvSpPr/>
          <p:nvPr/>
        </p:nvSpPr>
        <p:spPr>
          <a:xfrm>
            <a:off x="722376" y="972000"/>
            <a:ext cx="10753344" cy="1774825"/>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［四川自贡2025高二月考］</a:t>
            </a:r>
            <a:r>
              <a:rPr lang="en-US" altLang="zh-CN" sz="2000" b="0" i="0" dirty="0">
                <a:solidFill>
                  <a:srgbClr val="000000"/>
                </a:solidFill>
                <a:latin typeface="微软雅黑" pitchFamily="34" charset="0"/>
                <a:ea typeface="微软雅黑" pitchFamily="34" charset="-122"/>
                <a:cs typeface="微软雅黑" pitchFamily="34" charset="-120"/>
              </a:rPr>
              <a:t>阅读图文材料，回答下列问题。（10分）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榆林市煤炭探明储量</a:t>
            </a:r>
            <a:r>
              <a:rPr lang="en-US" altLang="zh-CN" sz="2000" b="0" i="0" dirty="0">
                <a:solidFill>
                  <a:srgbClr val="000000"/>
                </a:solidFill>
                <a:latin typeface="微软雅黑" pitchFamily="34" charset="0"/>
                <a:ea typeface="微软雅黑" pitchFamily="34" charset="-122"/>
                <a:cs typeface="微软雅黑" pitchFamily="34" charset="-120"/>
              </a:rPr>
              <a:t>1527</a:t>
            </a:r>
            <a:r>
              <a:rPr lang="en-US" altLang="zh-CN" sz="2000" b="0" i="0" dirty="0">
                <a:solidFill>
                  <a:srgbClr val="000000"/>
                </a:solidFill>
                <a:latin typeface="微软雅黑" pitchFamily="34" charset="0"/>
                <a:ea typeface="楷体" pitchFamily="34" charset="-122"/>
                <a:cs typeface="微软雅黑" pitchFamily="34" charset="-120"/>
              </a:rPr>
              <a:t>亿吨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如今传统煤城榆林正阔步走在高端化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多元化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低碳化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发展的转型之路上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如今一块煤可以化为一根碳纤维丝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一块煤也可以化为一滴油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成为火箭发</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动机的特种燃料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一块煤还可以变为可降解的医用骨钉</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endParaRPr lang="en-US" altLang="zh-CN" sz="2000" dirty="0">
              <a:latin typeface="SimSun" panose="02010600030101010101" pitchFamily="2" charset="-122"/>
            </a:endParaRP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027154101?vop=1&amp;pid=6d6d7129a&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本题考查珠江三角洲地区吸引外资的优势条件。改革开放以后</a:t>
            </a:r>
            <a:r>
              <a:rPr lang="en-US" altLang="zh-CN" sz="2000" b="0" i="0">
                <a:solidFill>
                  <a:srgbClr val="000000"/>
                </a:solidFill>
                <a:latin typeface="微软雅黑" pitchFamily="34" charset="0"/>
                <a:ea typeface="微软雅黑" pitchFamily="34" charset="-122"/>
                <a:cs typeface="微软雅黑" pitchFamily="34" charset="-120"/>
              </a:rPr>
              <a:t>,我国将珠江三角洲地区作为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对外开放的前沿</a:t>
            </a:r>
            <a:r>
              <a:rPr lang="en-US" altLang="zh-CN" sz="2000" b="0" i="0" dirty="0">
                <a:solidFill>
                  <a:srgbClr val="000000"/>
                </a:solidFill>
                <a:latin typeface="微软雅黑" pitchFamily="34" charset="0"/>
                <a:ea typeface="微软雅黑" pitchFamily="34" charset="-122"/>
                <a:cs typeface="微软雅黑" pitchFamily="34" charset="-120"/>
              </a:rPr>
              <a:t>,并给予许多优惠政策,使珠江三角洲地区优先于其他地区吸引外资,C正确。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0.xml><?xml version="1.0" encoding="utf-8"?>
<p:sld xmlns:a="http://schemas.openxmlformats.org/drawingml/2006/main" xmlns:r="http://schemas.openxmlformats.org/officeDocument/2006/relationships" xmlns:p="http://schemas.openxmlformats.org/presentationml/2006/main">
  <p:cSld name="Slide 59&amp;si=59">
    <p:spTree>
      <p:nvGrpSpPr>
        <p:cNvPr id="1" name=""/>
        <p:cNvGrpSpPr/>
        <p:nvPr/>
      </p:nvGrpSpPr>
      <p:grpSpPr>
        <a:xfrm>
          <a:off x="0" y="0"/>
          <a:ext cx="0" cy="0"/>
          <a:chOff x="0" y="0"/>
          <a:chExt cx="0" cy="0"/>
        </a:xfrm>
      </p:grpSpPr>
      <p:sp>
        <p:nvSpPr>
          <p:cNvPr id="2" name="QO_5_BD.77_2#5e1f32ee5?pid=e38ca736c&amp;color=0,0,0&amp;mp=1&amp;vtp=1&amp;bt=1&amp;bbb=1"/>
          <p:cNvSpPr/>
          <p:nvPr/>
        </p:nvSpPr>
        <p:spPr>
          <a:xfrm>
            <a:off x="722376" y="972000"/>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为榆林市位置图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a:t>
            </a:r>
            <a:r>
              <a:rPr lang="en-US" altLang="zh-CN" sz="2000" b="0" i="0" dirty="0">
                <a:solidFill>
                  <a:srgbClr val="000000"/>
                </a:solidFill>
                <a:latin typeface="微软雅黑" pitchFamily="34" charset="0"/>
                <a:ea typeface="微软雅黑" pitchFamily="34" charset="-122"/>
                <a:cs typeface="微软雅黑" pitchFamily="34" charset="-120"/>
              </a:rPr>
              <a:t>2019—2023</a:t>
            </a:r>
            <a:r>
              <a:rPr lang="en-US" altLang="zh-CN" sz="2000" b="0" i="0" dirty="0">
                <a:solidFill>
                  <a:srgbClr val="000000"/>
                </a:solidFill>
                <a:latin typeface="微软雅黑" pitchFamily="34" charset="0"/>
                <a:ea typeface="楷体" pitchFamily="34" charset="-122"/>
                <a:cs typeface="微软雅黑" pitchFamily="34" charset="-120"/>
              </a:rPr>
              <a:t>年我国能源消费结构统计图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5_BD.77_4#5e1f32ee5?iti=4&amp;htil=1&amp;pid=e38ca736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892808" y="2062168"/>
            <a:ext cx="3035808" cy="28072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77_5#5e1f32ee5?iti=5&amp;htil=1&amp;pid=e38ca736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867144" y="1513528"/>
            <a:ext cx="3840480" cy="3355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77_6#5e1f32ee5?iti=4&amp;htil=1&amp;pid=e38ca736c&amp;color=0,0,0&amp;vtp=1"/>
          <p:cNvSpPr/>
          <p:nvPr/>
        </p:nvSpPr>
        <p:spPr>
          <a:xfrm>
            <a:off x="3312287" y="4996376"/>
            <a:ext cx="1968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2000" dirty="0"/>
          </a:p>
        </p:txBody>
      </p:sp>
      <p:sp>
        <p:nvSpPr>
          <p:cNvPr id="6" name="QO_5_BD.77_7#5e1f32ee5?iti=5&amp;htil=1&amp;pid=e38ca736c&amp;color=0,0,0&amp;vtp=1"/>
          <p:cNvSpPr/>
          <p:nvPr/>
        </p:nvSpPr>
        <p:spPr>
          <a:xfrm>
            <a:off x="8677846" y="4996376"/>
            <a:ext cx="219075"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sld>
</file>

<file path=ppt/slides/slide81.xml><?xml version="1.0" encoding="utf-8"?>
<p:sld xmlns:a="http://schemas.openxmlformats.org/drawingml/2006/main" xmlns:r="http://schemas.openxmlformats.org/officeDocument/2006/relationships" xmlns:p="http://schemas.openxmlformats.org/presentationml/2006/main">
  <p:cSld name="Slide 60&amp;si=60">
    <p:spTree>
      <p:nvGrpSpPr>
        <p:cNvPr id="1" name=""/>
        <p:cNvGrpSpPr/>
        <p:nvPr/>
      </p:nvGrpSpPr>
      <p:grpSpPr>
        <a:xfrm>
          <a:off x="0" y="0"/>
          <a:ext cx="0" cy="0"/>
          <a:chOff x="0" y="0"/>
          <a:chExt cx="0" cy="0"/>
        </a:xfrm>
      </p:grpSpPr>
      <p:sp>
        <p:nvSpPr>
          <p:cNvPr id="2" name="QO_6_BD.78_1#1c2893d2b?pid=5e1f32ee5&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（1）从资源角度，分析榆林市实施产业转型的原因。（4分）</a:t>
            </a:r>
            <a:endParaRPr lang="en-US" altLang="zh-CN" sz="2000" dirty="0"/>
          </a:p>
        </p:txBody>
      </p:sp>
      <p:sp>
        <p:nvSpPr>
          <p:cNvPr id="3" name="QO_6_AN.79_1#1c2893d2b?vop=1&amp;pid=5e1f32ee5&amp;color=0,0,0&amp;vtp=1&amp;bbb=1&amp;hb=1"/>
          <p:cNvSpPr/>
          <p:nvPr/>
        </p:nvSpPr>
        <p:spPr>
          <a:xfrm>
            <a:off x="722376" y="143516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近年来我国煤炭消费占比总体呈下降趋势，对煤炭的依赖度下降</a:t>
            </a:r>
            <a:r>
              <a:rPr lang="en-US" altLang="zh-CN" sz="2000" b="1" i="0">
                <a:solidFill>
                  <a:srgbClr val="00B050"/>
                </a:solidFill>
                <a:latin typeface="微软雅黑" pitchFamily="34" charset="0"/>
                <a:ea typeface="微软雅黑" pitchFamily="34" charset="-122"/>
                <a:cs typeface="微软雅黑" pitchFamily="34" charset="-120"/>
              </a:rPr>
              <a:t>；煤炭资源属于不可再生</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资源</a:t>
            </a:r>
            <a:r>
              <a:rPr lang="en-US" altLang="zh-CN" sz="2000" b="1" i="0" dirty="0">
                <a:solidFill>
                  <a:srgbClr val="00B050"/>
                </a:solidFill>
                <a:latin typeface="微软雅黑" pitchFamily="34" charset="0"/>
                <a:ea typeface="微软雅黑" pitchFamily="34" charset="-122"/>
                <a:cs typeface="微软雅黑" pitchFamily="34" charset="-120"/>
              </a:rPr>
              <a:t>，未来可能面临资源枯竭问题。（4分）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2.xml><?xml version="1.0" encoding="utf-8"?>
<p:sld xmlns:a="http://schemas.openxmlformats.org/drawingml/2006/main" xmlns:r="http://schemas.openxmlformats.org/officeDocument/2006/relationships" xmlns:p="http://schemas.openxmlformats.org/presentationml/2006/main">
  <p:cSld name="Slide 61&amp;si=61">
    <p:spTree>
      <p:nvGrpSpPr>
        <p:cNvPr id="1" name=""/>
        <p:cNvGrpSpPr/>
        <p:nvPr/>
      </p:nvGrpSpPr>
      <p:grpSpPr>
        <a:xfrm>
          <a:off x="0" y="0"/>
          <a:ext cx="0" cy="0"/>
          <a:chOff x="0" y="0"/>
          <a:chExt cx="0" cy="0"/>
        </a:xfrm>
      </p:grpSpPr>
      <p:sp>
        <p:nvSpPr>
          <p:cNvPr id="2" name="QO_6_AS.80_1#1c2893d2b?vop=1&amp;pid=5e1f32ee5&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本题考查产业转型的原因。由图可知，</a:t>
            </a:r>
            <a:r>
              <a:rPr lang="en-US" altLang="zh-CN" sz="2000" b="0" i="0">
                <a:solidFill>
                  <a:srgbClr val="000000"/>
                </a:solidFill>
                <a:latin typeface="微软雅黑" pitchFamily="34" charset="0"/>
                <a:ea typeface="微软雅黑" pitchFamily="34" charset="-122"/>
                <a:cs typeface="微软雅黑" pitchFamily="34" charset="-120"/>
              </a:rPr>
              <a:t>2019—2023年我国煤炭消费占比总体上呈现下降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趋势</a:t>
            </a:r>
            <a:r>
              <a:rPr lang="en-US" altLang="zh-CN" sz="2000" b="0" i="0" dirty="0">
                <a:solidFill>
                  <a:srgbClr val="000000"/>
                </a:solidFill>
                <a:latin typeface="微软雅黑" pitchFamily="34" charset="0"/>
                <a:ea typeface="微软雅黑" pitchFamily="34" charset="-122"/>
                <a:cs typeface="微软雅黑" pitchFamily="34" charset="-120"/>
              </a:rPr>
              <a:t>，煤炭产业面临市场萎缩，相关产业可能出现衰退；煤炭资源属于不可再生资源</a:t>
            </a:r>
            <a:r>
              <a:rPr lang="en-US" altLang="zh-CN" sz="2000" b="0" i="0">
                <a:solidFill>
                  <a:srgbClr val="000000"/>
                </a:solidFill>
                <a:latin typeface="微软雅黑" pitchFamily="34" charset="0"/>
                <a:ea typeface="微软雅黑" pitchFamily="34" charset="-122"/>
                <a:cs typeface="微软雅黑" pitchFamily="34" charset="-120"/>
              </a:rPr>
              <a:t>，可能会面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临资源枯竭的问题</a:t>
            </a:r>
            <a:r>
              <a:rPr lang="en-US" altLang="zh-CN" sz="2000" b="0" i="0" dirty="0">
                <a:solidFill>
                  <a:srgbClr val="000000"/>
                </a:solidFill>
                <a:latin typeface="微软雅黑" pitchFamily="34" charset="0"/>
                <a:ea typeface="微软雅黑" pitchFamily="34" charset="-122"/>
                <a:cs typeface="微软雅黑" pitchFamily="34" charset="-120"/>
              </a:rPr>
              <a:t>，影响经济和社会可持续发展。【综合分析类】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3.xml><?xml version="1.0" encoding="utf-8"?>
<p:sld xmlns:a="http://schemas.openxmlformats.org/drawingml/2006/main" xmlns:r="http://schemas.openxmlformats.org/officeDocument/2006/relationships" xmlns:p="http://schemas.openxmlformats.org/presentationml/2006/main">
  <p:cSld name="Slide 62&amp;si=62">
    <p:spTree>
      <p:nvGrpSpPr>
        <p:cNvPr id="1" name=""/>
        <p:cNvGrpSpPr/>
        <p:nvPr/>
      </p:nvGrpSpPr>
      <p:grpSpPr>
        <a:xfrm>
          <a:off x="0" y="0"/>
          <a:ext cx="0" cy="0"/>
          <a:chOff x="0" y="0"/>
          <a:chExt cx="0" cy="0"/>
        </a:xfrm>
      </p:grpSpPr>
      <p:sp>
        <p:nvSpPr>
          <p:cNvPr id="2" name="QO_6_BD.81_1#29928b595?pid=5e1f32ee5&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（2）简述榆林市实现高端化、多元化、低碳化产业转型的有利影响。（6分）</a:t>
            </a:r>
            <a:endParaRPr lang="en-US" altLang="zh-CN" sz="2000" dirty="0"/>
          </a:p>
        </p:txBody>
      </p:sp>
      <p:sp>
        <p:nvSpPr>
          <p:cNvPr id="3" name="QO_6_AN.82_1#29928b595?vop=1&amp;pid=5e1f32ee5&amp;color=0,0,0&amp;vtp=1&amp;bbb=1&amp;hb=1"/>
          <p:cNvSpPr/>
          <p:nvPr/>
        </p:nvSpPr>
        <p:spPr>
          <a:xfrm>
            <a:off x="722376" y="143516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高端化产业转型有利于增强产业竞争力，获得较高的附加值</a:t>
            </a:r>
            <a:r>
              <a:rPr lang="en-US" altLang="zh-CN" sz="2000" b="1" i="0">
                <a:solidFill>
                  <a:srgbClr val="00B050"/>
                </a:solidFill>
                <a:latin typeface="微软雅黑" pitchFamily="34" charset="0"/>
                <a:ea typeface="微软雅黑" pitchFamily="34" charset="-122"/>
                <a:cs typeface="微软雅黑" pitchFamily="34" charset="-120"/>
              </a:rPr>
              <a:t>；多元化产业转型能够减轻对</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单一产业的依赖</a:t>
            </a:r>
            <a:r>
              <a:rPr lang="en-US" altLang="zh-CN" sz="2000" b="1" i="0" dirty="0">
                <a:solidFill>
                  <a:srgbClr val="00B050"/>
                </a:solidFill>
                <a:latin typeface="微软雅黑" pitchFamily="34" charset="0"/>
                <a:ea typeface="微软雅黑" pitchFamily="34" charset="-122"/>
                <a:cs typeface="微软雅黑" pitchFamily="34" charset="-120"/>
              </a:rPr>
              <a:t>，提供更多的就业岗位，增强地区发展的稳定性</a:t>
            </a:r>
            <a:r>
              <a:rPr lang="en-US" altLang="zh-CN" sz="2000" b="1" i="0">
                <a:solidFill>
                  <a:srgbClr val="00B050"/>
                </a:solidFill>
                <a:latin typeface="微软雅黑" pitchFamily="34" charset="0"/>
                <a:ea typeface="微软雅黑" pitchFamily="34" charset="-122"/>
                <a:cs typeface="微软雅黑" pitchFamily="34" charset="-120"/>
              </a:rPr>
              <a:t>；传统煤炭开采对环境的影响较</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大</a:t>
            </a:r>
            <a:r>
              <a:rPr lang="en-US" altLang="zh-CN" sz="2000" b="1" i="0" dirty="0">
                <a:solidFill>
                  <a:srgbClr val="00B050"/>
                </a:solidFill>
                <a:latin typeface="微软雅黑" pitchFamily="34" charset="0"/>
                <a:ea typeface="微软雅黑" pitchFamily="34" charset="-122"/>
                <a:cs typeface="微软雅黑" pitchFamily="34" charset="-120"/>
              </a:rPr>
              <a:t>，实施低碳化产业转型有利于实现绿色发展。（6分）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4.xml><?xml version="1.0" encoding="utf-8"?>
<p:sld xmlns:a="http://schemas.openxmlformats.org/drawingml/2006/main" xmlns:r="http://schemas.openxmlformats.org/officeDocument/2006/relationships" xmlns:p="http://schemas.openxmlformats.org/presentationml/2006/main">
  <p:cSld name="Slide 63&amp;si=63">
    <p:spTree>
      <p:nvGrpSpPr>
        <p:cNvPr id="1" name=""/>
        <p:cNvGrpSpPr/>
        <p:nvPr/>
      </p:nvGrpSpPr>
      <p:grpSpPr>
        <a:xfrm>
          <a:off x="0" y="0"/>
          <a:ext cx="0" cy="0"/>
          <a:chOff x="0" y="0"/>
          <a:chExt cx="0" cy="0"/>
        </a:xfrm>
      </p:grpSpPr>
      <p:sp>
        <p:nvSpPr>
          <p:cNvPr id="2" name="QO_6_AS.83_1#29928b595?vop=1&amp;pid=5e1f32ee5&amp;color=0,0,0&amp;vtp=1&amp;bt=1&amp;bbb=1&amp;hb=1"/>
          <p:cNvSpPr/>
          <p:nvPr/>
        </p:nvSpPr>
        <p:spPr>
          <a:xfrm>
            <a:off x="722376" y="972000"/>
            <a:ext cx="10753344" cy="22274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本题考查产业转型的影响。通过发展高端制造业和科技创新产业</a:t>
            </a:r>
            <a:r>
              <a:rPr lang="en-US" altLang="zh-CN" sz="2000" b="0" i="0">
                <a:solidFill>
                  <a:srgbClr val="000000"/>
                </a:solidFill>
                <a:latin typeface="微软雅黑" pitchFamily="34" charset="0"/>
                <a:ea typeface="微软雅黑" pitchFamily="34" charset="-122"/>
                <a:cs typeface="微软雅黑" pitchFamily="34" charset="-120"/>
              </a:rPr>
              <a:t>，将增强产业在区域乃至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全国范围内的竞争力</a:t>
            </a:r>
            <a:r>
              <a:rPr lang="en-US" altLang="zh-CN" sz="2000" b="0" i="0" dirty="0">
                <a:solidFill>
                  <a:srgbClr val="000000"/>
                </a:solidFill>
                <a:latin typeface="微软雅黑" pitchFamily="34" charset="0"/>
                <a:ea typeface="微软雅黑" pitchFamily="34" charset="-122"/>
                <a:cs typeface="微软雅黑" pitchFamily="34" charset="-120"/>
              </a:rPr>
              <a:t>，提高产品的附加值，从而提升整体经济效益</a:t>
            </a:r>
            <a:r>
              <a:rPr lang="en-US" altLang="zh-CN" sz="2000" b="0" i="0">
                <a:solidFill>
                  <a:srgbClr val="000000"/>
                </a:solidFill>
                <a:latin typeface="微软雅黑" pitchFamily="34" charset="0"/>
                <a:ea typeface="微软雅黑" pitchFamily="34" charset="-122"/>
                <a:cs typeface="微软雅黑" pitchFamily="34" charset="-120"/>
              </a:rPr>
              <a:t>；多元化发展可以减少对单一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产业的依赖</a:t>
            </a:r>
            <a:r>
              <a:rPr lang="en-US" altLang="zh-CN" sz="2000" b="0" i="0" dirty="0">
                <a:solidFill>
                  <a:srgbClr val="000000"/>
                </a:solidFill>
                <a:latin typeface="微软雅黑" pitchFamily="34" charset="0"/>
                <a:ea typeface="微软雅黑" pitchFamily="34" charset="-122"/>
                <a:cs typeface="微软雅黑" pitchFamily="34" charset="-120"/>
              </a:rPr>
              <a:t>，降低经济风险，增加经济稳定性，</a:t>
            </a:r>
            <a:r>
              <a:rPr lang="en-US" altLang="zh-CN" sz="2000" b="0" i="0">
                <a:solidFill>
                  <a:srgbClr val="000000"/>
                </a:solidFill>
                <a:latin typeface="微软雅黑" pitchFamily="34" charset="0"/>
                <a:ea typeface="微软雅黑" pitchFamily="34" charset="-122"/>
                <a:cs typeface="微软雅黑" pitchFamily="34" charset="-120"/>
              </a:rPr>
              <a:t>多元化产业的发展将创造更多高质量的就业机会，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提高居民收入水平</a:t>
            </a:r>
            <a:r>
              <a:rPr lang="en-US" altLang="zh-CN" sz="2000" b="0" i="0" dirty="0">
                <a:solidFill>
                  <a:srgbClr val="000000"/>
                </a:solidFill>
                <a:latin typeface="微软雅黑" pitchFamily="34" charset="0"/>
                <a:ea typeface="微软雅黑" pitchFamily="34" charset="-122"/>
                <a:cs typeface="微软雅黑" pitchFamily="34" charset="-120"/>
              </a:rPr>
              <a:t>；传统煤炭开采对环境的影响较大，低碳化转型有助于减少温室气体排放</a:t>
            </a:r>
            <a:r>
              <a:rPr lang="en-US" altLang="zh-CN" sz="2000" b="0" i="0">
                <a:solidFill>
                  <a:srgbClr val="000000"/>
                </a:solidFill>
                <a:latin typeface="微软雅黑" pitchFamily="34" charset="0"/>
                <a:ea typeface="微软雅黑" pitchFamily="34" charset="-122"/>
                <a:cs typeface="微软雅黑" pitchFamily="34" charset="-120"/>
              </a:rPr>
              <a:t>，改</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善空气质量</a:t>
            </a:r>
            <a:r>
              <a:rPr lang="en-US" altLang="zh-CN" sz="2000" b="0" i="0" dirty="0">
                <a:solidFill>
                  <a:srgbClr val="000000"/>
                </a:solidFill>
                <a:latin typeface="微软雅黑" pitchFamily="34" charset="0"/>
                <a:ea typeface="微软雅黑" pitchFamily="34" charset="-122"/>
                <a:cs typeface="微软雅黑" pitchFamily="34" charset="-120"/>
              </a:rPr>
              <a:t>，保护生态环境，有利于实现绿色发展，符合可持续发展的要求。</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5.xml><?xml version="1.0" encoding="utf-8"?>
<p:sld xmlns:a="http://schemas.openxmlformats.org/drawingml/2006/main" xmlns:r="http://schemas.openxmlformats.org/officeDocument/2006/relationships" xmlns:p="http://schemas.openxmlformats.org/presentationml/2006/main">
  <p:cSld name="Slide 64&amp;si=64">
    <p:spTree>
      <p:nvGrpSpPr>
        <p:cNvPr id="1" name=""/>
        <p:cNvGrpSpPr/>
        <p:nvPr/>
      </p:nvGrpSpPr>
      <p:grpSpPr>
        <a:xfrm>
          <a:off x="0" y="0"/>
          <a:ext cx="0" cy="0"/>
          <a:chOff x="0" y="0"/>
          <a:chExt cx="0" cy="0"/>
        </a:xfrm>
      </p:grpSpPr>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5343497"/>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TotalTime>
  <Words>2120</Words>
  <Application>Microsoft Office PowerPoint</Application>
  <PresentationFormat>宽屏</PresentationFormat>
  <Paragraphs>399</Paragraphs>
  <Slides>85</Slides>
  <Notes>62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85</vt:i4>
      </vt:variant>
    </vt:vector>
  </HeadingPairs>
  <TitlesOfParts>
    <vt:vector size="97" baseType="lpstr">
      <vt:lpstr>KaiTi</vt:lpstr>
      <vt:lpstr>等线</vt:lpstr>
      <vt:lpstr>仿宋</vt:lpstr>
      <vt:lpstr>汉仪舒圆黑简体</vt:lpstr>
      <vt:lpstr>SimHei</vt:lpstr>
      <vt:lpstr>楷体</vt:lpstr>
      <vt:lpstr>SimSun</vt:lpstr>
      <vt:lpstr>微软雅黑</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cp:lastModifiedBy>
  <cp:revision>3</cp:revision>
  <dcterms:created xsi:type="dcterms:W3CDTF">2025-08-05T03:55:47Z</dcterms:created>
  <dcterms:modified xsi:type="dcterms:W3CDTF">2025-08-05T04:20:48Z</dcterms:modified>
  <cp:category/>
  <cp:contentStatus/>
</cp:coreProperties>
</file>