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448" r:id="rId6"/>
    <p:sldId id="258" r:id="rId7"/>
    <p:sldId id="259" r:id="rId8"/>
    <p:sldId id="449" r:id="rId9"/>
    <p:sldId id="260" r:id="rId10"/>
    <p:sldId id="261" r:id="rId11"/>
    <p:sldId id="262" r:id="rId12"/>
    <p:sldId id="450" r:id="rId13"/>
    <p:sldId id="263" r:id="rId14"/>
    <p:sldId id="264" r:id="rId15"/>
    <p:sldId id="451" r:id="rId16"/>
    <p:sldId id="265" r:id="rId17"/>
    <p:sldId id="266" r:id="rId18"/>
    <p:sldId id="452" r:id="rId19"/>
    <p:sldId id="267" r:id="rId20"/>
    <p:sldId id="268" r:id="rId21"/>
    <p:sldId id="269" r:id="rId22"/>
    <p:sldId id="453" r:id="rId23"/>
    <p:sldId id="270" r:id="rId24"/>
    <p:sldId id="271" r:id="rId25"/>
    <p:sldId id="454" r:id="rId26"/>
    <p:sldId id="272" r:id="rId27"/>
    <p:sldId id="273" r:id="rId28"/>
    <p:sldId id="274" r:id="rId29"/>
    <p:sldId id="275" r:id="rId30"/>
    <p:sldId id="455" r:id="rId31"/>
    <p:sldId id="276" r:id="rId32"/>
    <p:sldId id="277" r:id="rId33"/>
    <p:sldId id="456" r:id="rId34"/>
    <p:sldId id="278" r:id="rId35"/>
    <p:sldId id="279" r:id="rId36"/>
    <p:sldId id="457" r:id="rId37"/>
    <p:sldId id="280" r:id="rId38"/>
    <p:sldId id="281" r:id="rId39"/>
    <p:sldId id="282" r:id="rId40"/>
    <p:sldId id="458" r:id="rId41"/>
    <p:sldId id="283" r:id="rId42"/>
    <p:sldId id="284" r:id="rId43"/>
    <p:sldId id="459" r:id="rId44"/>
    <p:sldId id="285" r:id="rId45"/>
    <p:sldId id="286" r:id="rId46"/>
    <p:sldId id="460" r:id="rId47"/>
    <p:sldId id="287" r:id="rId48"/>
    <p:sldId id="288" r:id="rId49"/>
    <p:sldId id="289"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2659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892746a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产业转移</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d6c7309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影响产业转移的因素</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c4ac9d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东亚、东南亚的产业转移对区域发展的影响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892746a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 产业转移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346fd204eef0a31e818#tid=6890182ad5ecdb0009cafbc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6.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6.xml"/><Relationship Id="rId2" Type="http://schemas.openxmlformats.org/officeDocument/2006/relationships/image" Target="../media/image12.jpeg"/><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0.xml"/><Relationship Id="rId2" Type="http://schemas.openxmlformats.org/officeDocument/2006/relationships/image" Target="../media/image15.jpeg"/><Relationship Id="rId1" Type="http://schemas.openxmlformats.org/officeDocument/2006/relationships/image" Target="../media/image1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16.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8_1#b39195246?pid=3c4ac9da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［北京顺义区2024高二月考］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体育用品制造业一般分为体育器材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运动服装</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运动鞋三大制造业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横跨轻工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纺织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化工等工业领域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下图为我国某知名体育用品制造企业发展示意图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，完成下面小题。</a:t>
            </a:r>
            <a:endParaRPr lang="en-US" altLang="zh-CN" sz="2000" dirty="0"/>
          </a:p>
        </p:txBody>
      </p:sp>
      <p:pic>
        <p:nvPicPr>
          <p:cNvPr id="3" name="QM_5_BD.8_2#b39195246?pid=3c4ac9da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75304" y="2406846"/>
            <a:ext cx="5047488"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9_1#4b49c84fa?pid=b39195246&amp;color=0,0,0&amp;vtp=1&amp;bbb=1"/>
          <p:cNvSpPr/>
          <p:nvPr/>
        </p:nvSpPr>
        <p:spPr>
          <a:xfrm>
            <a:off x="722376" y="46801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3.2021年，该企业将研发、营销、物流中心从晋江迁移到上海，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10_1#4b49c84fa.bracket?pid=b39195246&amp;color=0,0,0&amp;vpa=3&amp;vtp=1"/>
          <p:cNvSpPr/>
          <p:nvPr/>
        </p:nvSpPr>
        <p:spPr>
          <a:xfrm>
            <a:off x="9604439" y="4680146"/>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6_BD.9_2#4b49c84fa.choices?pid=b39195246&amp;color=0,0,0&amp;vtp=1&amp;bbb=1"/>
          <p:cNvSpPr/>
          <p:nvPr/>
        </p:nvSpPr>
        <p:spPr>
          <a:xfrm>
            <a:off x="722376" y="51387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A.依托大城市优惠政策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，降低生产成本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.搭建企业间交流平台，精准把握市场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.分散晋江的产业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，减轻城市环境污染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.依托交通枢纽的位置，靠近各地市场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1_1#4b49c84fa?vop=1&amp;pid=b3919524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本题考查产业转移的目的。由材料可知，体育用品制造业一般分为体育器材、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运动服装、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运动鞋三大制造业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，横跨轻工、纺织、电子、化工等工业领域。上海基础设施完善、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交通便捷、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信息流通迅速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，研发、营销、物流中心从晋江迁移到上海，能够搭建企业间交流平台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，精准把握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，B正确；研发、营销对环境污染小，需要高素质人才，且迁往上海不会降低成本，A、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；物流中心设置在上海可以依托交通枢纽的位置，便于运输，但不是研发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、营销中心迁移的主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，此说法过于片面，D错误。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_1#c9ee7c7d6?pid=b3919524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该企业的产业转移(</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_1#c9ee7c7d6.bracket?pid=b39195246&amp;color=0,0,0&amp;vpa=4&amp;vtp=1"/>
          <p:cNvSpPr/>
          <p:nvPr/>
        </p:nvSpPr>
        <p:spPr>
          <a:xfrm>
            <a:off x="315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2_2#c9ee7c7d6.choices?pid=b39195246&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.改变成都的产业结构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.促进晋江的产业升级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C.导致上海产业空心化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.提升企业产品竞争力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c9ee7c7d6?vop=1&amp;pid=b3919524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本题考查产业转移的影响。由所学可知，该企业的生产基地转移到成都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，可以加快成都工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业化进程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，但个别企业的迁入不会改变成都的产业结构，A错误；该企业研发、营销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、物流中心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的转出不利于晋江的产业结构优化升级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，B错误；研发、营销、物流属于服务业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，入驻上海并成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立总部主要原因是上海更靠近消费市场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，有助于精准把握市场需求，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不会导致上海产业空心化，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错误；企业将营销、研发、物流中心迁往上海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，依托上海基础设施及发达的经济和信息流精准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把握市场信息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，针对市场进行产品研发、产品营销等提升产品竞争力，D正确。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15_1#096d49067?pid=3c4ac9da3&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5269"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5_1#096d49067?pid=3c4ac9da3&amp;color=0,0,0&amp;vtp=1&amp;bt=1&amp;bbb=1&amp;hb=1"/>
          <p:cNvSpPr/>
          <p:nvPr/>
        </p:nvSpPr>
        <p:spPr>
          <a:xfrm>
            <a:off x="722377" y="972000"/>
            <a:ext cx="10749631" cy="13003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山东烟台2025高二期末］</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W</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公司是全球领先的信息与通信技术基础设施和智能终端提供</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商</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业务遍及</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170</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多个国家和地区</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以其为代表的中国跨国公司的崛起</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已经成为推动世界经济发</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展及国际技术进步的重要力量</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下图是</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W</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公司手机业务的全球生产网络图</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100" spc="-50" dirty="0"/>
          </a:p>
        </p:txBody>
      </p:sp>
      <p:pic>
        <p:nvPicPr>
          <p:cNvPr id="4" name="QM_5_BD.15_2#096d49067?pid=3c4ac9da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08576" y="2406846"/>
            <a:ext cx="2971800" cy="29992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_1#cc9ad5600?pid=096d4906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5.W</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公司选择泰国布局手机产业的主要原因是(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BD.16_2#cc9ad5600.choices?pid=096d4906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.距离中国近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.市场潜力大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C.基础设施完善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.工资水平低</a:t>
            </a:r>
            <a:endParaRPr lang="en-US" altLang="zh-CN" sz="2000" dirty="0"/>
          </a:p>
        </p:txBody>
      </p:sp>
      <p:sp>
        <p:nvSpPr>
          <p:cNvPr id="4" name="QC_6_AN.17_1#cc9ad5600.bracket?pid=096d49067&amp;color=0,0,0&amp;vpa=5&amp;vtp=1"/>
          <p:cNvSpPr/>
          <p:nvPr/>
        </p:nvSpPr>
        <p:spPr>
          <a:xfrm>
            <a:off x="5951601"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cc9ad5600?vop=1&amp;pid=096d4906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本题考查影响产业转移的因素。由图可知，泰国在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W公司手机产业链中主要进行代工组装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，处于产业分工中的加工环节，其主要优势是劳动力价格低，即工资水平低，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属于电子产品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，运输成本占总成本的比重低，与中国距离近不是其主要优势，A错误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；泰国为发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展中国家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，经济发展水平低，基础设施和市场条件均无明显优势，不是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W公司手机业务的主要市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e9458009.fixed?pid=892746aa8&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ee9458009.fixed?pid=892746aa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产业转移</a:t>
            </a:r>
            <a:endParaRPr lang="en-US" altLang="zh-CN" sz="4400" dirty="0"/>
          </a:p>
        </p:txBody>
      </p:sp>
      <p:pic>
        <p:nvPicPr>
          <p:cNvPr id="4" name="C_3#ee9458009.fixed?pid=892746aa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e9458009.fixed?pid=892746aa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f873c6f43?sp=1&amp;pid=096d4906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6.W</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公司在欧洲布局手机生产网络的主要目的是(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f873c6f43.bracket?pid=096d49067&amp;color=0,0,0&amp;vpa=6&amp;vtp=1"/>
          <p:cNvSpPr/>
          <p:nvPr/>
        </p:nvSpPr>
        <p:spPr>
          <a:xfrm>
            <a:off x="6218301"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9_2#f873c6f43?pid=096d49067&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21280" algn="l"/>
                <a:tab pos="5483860" algn="l"/>
                <a:tab pos="8092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①能申请更多专利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②提高手机研发水平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③提高市场占有率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加强国际经济合作</a:t>
            </a:r>
            <a:endParaRPr lang="en-US" altLang="zh-CN" sz="2000" dirty="0"/>
          </a:p>
        </p:txBody>
      </p:sp>
      <p:sp>
        <p:nvSpPr>
          <p:cNvPr id="5" name="QC_6_BD.19_3#f873c6f43.choices?pid=096d49067&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f873c6f43?vop=1&amp;pid=096d4906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本题考查产业转移的目的。欧洲是发达地区，对高端手机需求量大，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W公司在欧洲布局手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机生产网络主要是为了开拓欧洲市场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，提高市场占有率，③正确；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W公司手机产业在欧洲主要布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局的是产品研发环节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，目的是利用欧洲的技术，提高手机研发水平，②正确；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W公司手机产业无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论在哪个地区布局都能申请专利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，关键是有专利产品，①错误；W</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公司在欧洲布局手机生产网络，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最终追求的是经济效益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，而不是加强国际合作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，加强国际合作通常是政府主导的工程或项目的目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2_1#8cc914768?pid=096d4906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7.W公司手机产业链与北美洲联系弱，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最主要原因是北美洲(</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3_1#8cc914768.bracket?pid=096d49067&amp;color=0,0,0&amp;vpa=7&amp;vtp=1"/>
          <p:cNvSpPr/>
          <p:nvPr/>
        </p:nvSpPr>
        <p:spPr>
          <a:xfrm>
            <a:off x="7475601"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22_2#8cc914768.choices?pid=096d49067&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.手机产业链完整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B.手机生产成本高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C.各国市场需求小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.国际贸易壁垒高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1#8cc914768?vop=1&amp;pid=096d4906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本题考查影响产业转移的因素。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W公司手机产业链在北美洲主要布局的是高价值研发零部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件和中等价值专业化零部件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，并不是完整的产业链，A错误；北美洲整体经济发展水平高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研发能力强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，对高端手机需求量大，手机生产成本高，主要影响工业区位选择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，而不会导致产业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链联系弱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，B、C错误；最有可能是由于与某些北美洲国家间贸易壁垒较高，使得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W公司手机产业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链与北美洲联系弱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4_2#8cc914768?vop=1&amp;pid=096d49067&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贸易壁垒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贸易壁垒指一国政府采取或实施的对国际贸易造成扭曲效果的立法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、政策等措施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。实践中通常分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为关税壁垒和非关税壁垒两类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ae7cf0c9.fixed?pid=892746aa8&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fae7cf0c9.fixed?pid=892746aa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产业转移</a:t>
            </a:r>
            <a:endParaRPr lang="en-US" altLang="zh-CN" sz="4400" dirty="0"/>
          </a:p>
        </p:txBody>
      </p:sp>
      <p:pic>
        <p:nvPicPr>
          <p:cNvPr id="4" name="C_3#fae7cf0c9.fixed?pid=892746aa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ae7cf0c9.fixed?pid=892746aa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5_1#1a1e7f23a?pid=fae7cf0c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［贵州凯里一中2025一模］</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芯片产业涉及领域众多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产业链长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片产业发展迅速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年代以来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部分芯片生产环节向东亚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东南亚转移</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但制造设备环节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仍由少数欧美国家主导</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随着芯片技术逐渐成熟以及应用领域日趋广泛</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应用需求逐渐成为拉动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芯片产业发展的重要因素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这也是我国芯片产业面临的新的机遇与挑战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5_2#1a1e7f23a?pid=fae7cf0c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54680" y="2864046"/>
            <a:ext cx="5888736"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26_1#eec3f6d09?pid=1a1e7f23a&amp;color=0,0,0&amp;vtp=1&amp;bbb=1"/>
          <p:cNvSpPr/>
          <p:nvPr/>
        </p:nvSpPr>
        <p:spPr>
          <a:xfrm>
            <a:off x="722376" y="51373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1.芯片产业最先向东亚、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东南亚转移的生产环节是(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27_1#eec3f6d09.bracket?pid=1a1e7f23a&amp;color=0,0,0&amp;vpa=8&amp;vtp=1"/>
          <p:cNvSpPr/>
          <p:nvPr/>
        </p:nvSpPr>
        <p:spPr>
          <a:xfrm>
            <a:off x="6467539" y="513734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5_BD.26_2#eec3f6d09.choices?pid=1a1e7f23a&amp;color=0,0,0&amp;vtp=1&amp;bbb=1"/>
          <p:cNvSpPr/>
          <p:nvPr/>
        </p:nvSpPr>
        <p:spPr>
          <a:xfrm>
            <a:off x="722376" y="55903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.封装测试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B.制造材料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C.制造设备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.芯片应用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eec3f6d09?vop=1&amp;pid=1a1e7f23a&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本题考查产业转移的规律。读图可知，封装测试环节属于中游环节，技术、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资金门槛低，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附加值最低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，因此最先向东亚、东南亚转移。故选A。</a:t>
            </a:r>
            <a:endParaRPr lang="en-US" altLang="zh-CN" sz="2200" dirty="0"/>
          </a:p>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解答本题的关键是明确产业转移的一般规律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。产业转移的先后顺序通常是劳动密集型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产业和轻工业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→资源密集型产业和资金密集型产业→技术密集型产业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。芯片产业的封装测试环节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属于中游环节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，技术含量以及资金门槛较低，在产业链中附加值不高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，向外转移封装测试环节的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目的是积累资金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、提高技术，并最终实现高科技工业和第三产业的发展。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b07bfce73?pid=1a1e7f23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制造设备环节仍由少数欧美国家主导是因为该环节(</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b07bfce73.bracket?pid=1a1e7f23a&amp;color=0,0,0&amp;vpa=9&amp;vtp=1"/>
          <p:cNvSpPr/>
          <p:nvPr/>
        </p:nvSpPr>
        <p:spPr>
          <a:xfrm>
            <a:off x="672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9_2#b07bfce73.choices?pid=1a1e7f23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.生产成本高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B.技术要求高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C.获取利润高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.生产效率高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b07bfce73?vop=1&amp;pid=1a1e7f23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本题考查产业转移的规律。制造设备环节属于上游环节，获取利润高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，应该有很多地区和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国家想要掌握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，但目前所需技术仍由少数欧美国家掌握，说明技术才是主要的原因，C错误，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；生产成本和效率不是最主要的原因，A、D错误。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2_1#86065e3cd?pid=fae7cf0c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［湖南常德桃源一中2024高二期中］</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吸引人口回流是实现乡村振兴的关键</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武汉市毛嘴镇曾经是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人口净流出区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每年有近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万人外出从事服装加工行业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武汉市中心城区进行产业结构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调整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毛嘴镇抓住承接产业转移机遇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提出吸引本地劳动力和资本回流发展乡村经济的思路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渐形成了规模化的服装产业集群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。据此完成下题。</a:t>
            </a:r>
            <a:endParaRPr lang="en-US" altLang="zh-CN" sz="2000" dirty="0"/>
          </a:p>
        </p:txBody>
      </p:sp>
      <p:sp>
        <p:nvSpPr>
          <p:cNvPr id="3" name="QC_5_BD.33_1#cc4f12125?sp=1&amp;pid=86065e3cd&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本地劳动力和资本回流对毛嘴镇乡村经济振兴的意义包括(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34_1#cc4f12125.bracket?pid=86065e3cd&amp;color=0,0,0&amp;vpa=10&amp;vtp=1"/>
          <p:cNvSpPr/>
          <p:nvPr/>
        </p:nvSpPr>
        <p:spPr>
          <a:xfrm>
            <a:off x="7470839" y="27836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33_2#cc4f12125?pid=86065e3cd&amp;color=0,0,0&amp;vtp=1&amp;bbb=1"/>
          <p:cNvSpPr/>
          <p:nvPr/>
        </p:nvSpPr>
        <p:spPr>
          <a:xfrm>
            <a:off x="722376" y="3246443"/>
            <a:ext cx="10753344" cy="843153"/>
          </a:xfrm>
          <a:prstGeom prst="rect">
            <a:avLst/>
          </a:prstGeom>
          <a:noFill/>
        </p:spPr>
        <p:txBody>
          <a:bodyPr wrap="none" lIns="0" tIns="0" rIns="0" bIns="0" rtlCol="0" anchor="t"/>
          <a:lstStyle/>
          <a:p>
            <a:pPr latinLnBrk="1">
              <a:lnSpc>
                <a:spcPts val="3600"/>
              </a:lnSpc>
              <a:tabLst>
                <a:tab pos="4950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①促进乡村产业结构转型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②缓解武汉中心城区用地紧张状况</a:t>
            </a:r>
            <a:endParaRPr lang="en-US" altLang="zh-CN" sz="2000" dirty="0"/>
          </a:p>
          <a:p>
            <a:pPr latinLnBrk="1">
              <a:lnSpc>
                <a:spcPts val="3400"/>
              </a:lnSpc>
              <a:tabLst>
                <a:tab pos="4950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③促使其向大城市转变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④完善乡村基础设施</a:t>
            </a:r>
            <a:endParaRPr lang="en-US" altLang="zh-CN" sz="2000" dirty="0"/>
          </a:p>
        </p:txBody>
      </p:sp>
      <p:sp>
        <p:nvSpPr>
          <p:cNvPr id="6" name="QC_5_BD.33_3#cc4f12125.choices?pid=86065e3cd&amp;color=0,0,0&amp;vtp=1&amp;bbb=1"/>
          <p:cNvSpPr/>
          <p:nvPr/>
        </p:nvSpPr>
        <p:spPr>
          <a:xfrm>
            <a:off x="722376" y="414890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cc4f12125?vop=1&amp;pid=86065e3c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本题考查产业转移的影响。毛嘴镇抓住承接产业转移机遇，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形成规模化的服装产业集群，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促进了乡村产业结构的转型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，还能够推动当地基础设施的建设，①④正确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；缓解武汉中心城区用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地紧张状况不属于对毛嘴镇的影响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，②错误；毛嘴镇只是一个乡镇，区位优势不明显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，无法向大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城市转变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，③错误。综上，A、B、C错误，D正确。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2#cc4f12125?vop=1&amp;pid=86065e3cd&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产业转移对区域可持续发展的影响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产业转移使企业规模扩大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，带来经济效益；产业转移的同时还可能带来污染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，所以要注重环境效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、生态效益、经济效益三者相协调，才能实现区域的可持续发展。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70700b6bc?pid=371500461&amp;color=0,0,0&amp;vtp=1&amp;bt=1&amp;bbb=1"/>
          <p:cNvSpPr/>
          <p:nvPr/>
        </p:nvSpPr>
        <p:spPr>
          <a:xfrm>
            <a:off x="722376" y="972000"/>
            <a:ext cx="10753344" cy="17829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素材背景：我国不同行业制造业转移指数</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考查点</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：产业转移趋势、产业转移对</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区域发展的影响</a:t>
            </a:r>
            <a:endParaRPr lang="en-US" altLang="zh-CN" sz="2000" dirty="0"/>
          </a:p>
          <a:p>
            <a:pPr latinLnBrk="1">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难度系数</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0.65</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创新系数：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0.7</a:t>
            </a:r>
            <a:endParaRPr lang="en-US" altLang="zh-CN" sz="2000" dirty="0"/>
          </a:p>
        </p:txBody>
      </p:sp>
      <p:pic>
        <p:nvPicPr>
          <p:cNvPr id="3" name="QM_5_BD.36_1#f75674566?htil=1&amp;pid=371500461&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91273" y="2797626"/>
            <a:ext cx="2969431" cy="1751203"/>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36_1#f75674566?htil=1&amp;pid=371500461&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5268" y="2920053"/>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36_2#f75674566?htil=1&amp;pid=371500461&amp;color=0,0,0&amp;vtp=1&amp;bbb=1&amp;hb=1&amp;hs=1"/>
          <p:cNvSpPr/>
          <p:nvPr/>
        </p:nvSpPr>
        <p:spPr>
          <a:xfrm>
            <a:off x="722376" y="2810325"/>
            <a:ext cx="7059168" cy="17575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江苏南京2025高二期末］</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全球范围内制造业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转移出现新的变化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下图为我国不同行业制造业转移指数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R）</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纵坐标表示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年转移指数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正值为转出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负值为转入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横坐标表示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年转移指数差值</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100" dirty="0"/>
          </a:p>
        </p:txBody>
      </p:sp>
      <p:sp>
        <p:nvSpPr>
          <p:cNvPr id="6" name="QC_6_BD.37_1#e47b13c76?pid=f75674566&amp;color=0,0,0&amp;vtp=1&amp;bbb=1&amp;hs=1"/>
          <p:cNvSpPr/>
          <p:nvPr/>
        </p:nvSpPr>
        <p:spPr>
          <a:xfrm>
            <a:off x="722376" y="4614487"/>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4.与2015年相比，2022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年向国内转移但趋势放缓的制造业是(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C_6_AN.38_1#e47b13c76.bracket?pid=f75674566&amp;color=0,0,0&amp;vpa=11&amp;vtp=1"/>
          <p:cNvSpPr/>
          <p:nvPr/>
        </p:nvSpPr>
        <p:spPr>
          <a:xfrm>
            <a:off x="7661339" y="4614487"/>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8" name="QC_6_BD.37_2#e47b13c76.choices?pid=f75674566&amp;color=0,0,0&amp;vtp=1&amp;bbb=1"/>
          <p:cNvSpPr/>
          <p:nvPr/>
        </p:nvSpPr>
        <p:spPr>
          <a:xfrm>
            <a:off x="722376" y="5067496"/>
            <a:ext cx="10753344" cy="405003"/>
          </a:xfrm>
          <a:prstGeom prst="rect">
            <a:avLst/>
          </a:prstGeom>
          <a:noFill/>
        </p:spPr>
        <p:txBody>
          <a:bodyPr wrap="none" lIns="0" tIns="0" rIns="0" bIns="0" rtlCol="0" anchor="t"/>
          <a:lstStyle/>
          <a:p>
            <a:pPr latinLnBrk="1">
              <a:lnSpc>
                <a:spcPts val="3600"/>
              </a:lnSpc>
              <a:tabLst>
                <a:tab pos="2570480" algn="l"/>
                <a:tab pos="5356860" algn="l"/>
                <a:tab pos="7901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.信息制造业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B.非金属制造业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C.家具制造业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.电子设备制造业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1#fda11cc66?pid=5d6c7309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［湖北宜昌2025高二期中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产业反向转移是指产业发展热点区域由欠发达地区向发达地区转移的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趋势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长三角地区创新禀赋优越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是我国智能设备制造业的重要基地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安徽合肥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芜湖</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马鞍山及浙江部分城市成为智能设备制造业热点城市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此后十年来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长三角地区智能设备制造业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出现反向转移趋势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上海成为热点城市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安徽热点城市减少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6_BD.2_1#e3407c2ec?pid=fda11cc66&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1.2014年，安徽部分城市成为智能设备制造业热点城市，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主要得益于(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3_1#e3407c2ec.bracket?pid=fda11cc66&amp;color=0,0,0&amp;vpa=1&amp;vtp=1"/>
          <p:cNvSpPr/>
          <p:nvPr/>
        </p:nvSpPr>
        <p:spPr>
          <a:xfrm>
            <a:off x="8588439" y="278365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6_BD.2_2#e3407c2ec.choices?pid=fda11cc66&amp;color=0,0,0&amp;vtp=1&amp;bbb=1"/>
          <p:cNvSpPr/>
          <p:nvPr/>
        </p:nvSpPr>
        <p:spPr>
          <a:xfrm>
            <a:off x="722376" y="3240855"/>
            <a:ext cx="10753344" cy="405003"/>
          </a:xfrm>
          <a:prstGeom prst="rect">
            <a:avLst/>
          </a:prstGeom>
          <a:noFill/>
        </p:spPr>
        <p:txBody>
          <a:bodyPr wrap="none" lIns="0" tIns="0" rIns="0" bIns="0" rtlCol="0" anchor="t"/>
          <a:lstStyle/>
          <a:p>
            <a:pPr latinLnBrk="1">
              <a:lnSpc>
                <a:spcPts val="3600"/>
              </a:lnSpc>
              <a:tabLst>
                <a:tab pos="2633980" algn="l"/>
                <a:tab pos="5483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.技术积累好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B.当地市场广阔</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C.生产成本低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.基础设施完善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9_1#e47b13c76?vop=1&amp;pid=f75674566&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a:t>
            </a:r>
            <a:endParaRPr lang="en-US" altLang="zh-CN" sz="2200" dirty="0"/>
          </a:p>
        </p:txBody>
      </p:sp>
      <p:pic>
        <p:nvPicPr>
          <p:cNvPr id="3" name="QC_6_AS.39_2#e47b13c76?vop=1&amp;pid=f7567456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12464" y="1545913"/>
            <a:ext cx="4764024" cy="33375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_1#22fe0ecff?pid=f7567456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5.影响图中Ⅰ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区域内的制造业向境外转移的主要因素是(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1_1#22fe0ecff.bracket?pid=f75674566&amp;color=0,0,0&amp;vpa=12&amp;vtp=1"/>
          <p:cNvSpPr/>
          <p:nvPr/>
        </p:nvSpPr>
        <p:spPr>
          <a:xfrm>
            <a:off x="697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0_2#22fe0ecff.choices?pid=f7567456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3078480" algn="l"/>
                <a:tab pos="5610860" algn="l"/>
                <a:tab pos="8409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.市场营销成本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B.原料成本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C.劳动力成本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.设备成本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_1#22fe0ecff?vop=1&amp;pid=f7567456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本题考查影响产业转移的因素。据图可知，Ⅰ区域的纺织业的转移指数最高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，说明转出的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制造业以纺织业为主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，而纺织业属于劳动密集型产业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，同时家具制造和金属制造业也对劳动力的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需求较大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，而影响劳动密集型产业的主要因素为劳动力价格，而非市场营销、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原料和设备等成本，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所以向境外转移的主要因素是劳动力成本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f85dff81d?pid=f7567456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6.我国制造业转移出现的变化，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f85dff81d.bracket?pid=f75674566&amp;color=0,0,0&amp;vpa=13&amp;vtp=1"/>
          <p:cNvSpPr/>
          <p:nvPr/>
        </p:nvSpPr>
        <p:spPr>
          <a:xfrm>
            <a:off x="519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3_2#f85dff81d.choices?pid=f75674566&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.带动基础设施的全面建设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.营造良好的国际投资环境</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C.提高产业链的现代化水平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.降低我国的环境保护成本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f85dff81d?vop=1&amp;pid=f75674566&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本题考查产业转移对区域发展的影响。结合图示信息可知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,近年来我国制造业呈现的变化是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纺织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、家具等相对低端的制造业以转出为主,以便为高端产业的发展腾出空间,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而电子设备制造业、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信息制造业等相对高端的制造业以转入为主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,利于提高产业链的现代化水平,C正确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；产业转移对基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础设施建设的影响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,主要是对产业从无到有的转入区而言的,我国产业类型完善,基础设施较完善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；我国产业转移的变化对营造良好的国际投资环境影响有限,B错误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；环境问题产生的根本原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因是人口和经济活动规模的增大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、生产生活方式不合理等,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且随着社会经济的发展和人口的增加,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环境保护成本会上升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_1#e3407c2ec?vop=1&amp;pid=fda11cc66&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本题考查产业的主要区位因素。作为长三角的欠发达地区，安徽凭借劳动力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、土地等的价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，成为早期在智能设备制造领域的热点城市，C正确；早期，安徽省的技术条件、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基础设施情况均不比上海等发达地区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，因而不是主要推动因素，A、B、D错误。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f87f85d4b?sp=1&amp;pid=fda11cc6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2.长三角地区智能设备制造业出现反向转移趋势，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f87f85d4b.bracket?pid=fda11cc66&amp;color=0,0,0&amp;vpa=2&amp;vtp=1"/>
          <p:cNvSpPr/>
          <p:nvPr/>
        </p:nvSpPr>
        <p:spPr>
          <a:xfrm>
            <a:off x="773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5_2#f87f85d4b?pid=fda11cc66&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585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①安徽劳动力数量减少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②安徽比较优势下降</a:t>
            </a:r>
            <a:endParaRPr lang="en-US" altLang="zh-CN" sz="2000" dirty="0"/>
          </a:p>
          <a:p>
            <a:pPr latinLnBrk="1">
              <a:lnSpc>
                <a:spcPts val="3400"/>
              </a:lnSpc>
              <a:tabLst>
                <a:tab pos="5585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③上海人才集聚突出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④上海互联网发达</a:t>
            </a:r>
            <a:endParaRPr lang="en-US" altLang="zh-CN" sz="2000" dirty="0"/>
          </a:p>
        </p:txBody>
      </p:sp>
      <p:sp>
        <p:nvSpPr>
          <p:cNvPr id="5" name="QC_6_BD.5_3#f87f85d4b.choices?pid=fda11cc66&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f87f85d4b?vop=1&amp;pid=fda11cc6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本题考查影响产业转移的因素。智能设备制造业需要大量高端技术人才。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随着经济发展，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安徽的生产成本优势逐渐削弱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，而上海凭借对人才的强大吸引力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，逐渐成为智能设备制造领域的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热点城市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，②③正确；智能设备制造主要需要高端人才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，劳动力数量减少未必会对该产业产生明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，①错误；上海互联网本身较安徽更超前，更具优势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，因而不是后十年来引发反向转移的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2#f87f85d4b?vop=1&amp;pid=fda11cc66&amp;color=0,0,0&amp;mp=1&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方法总结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产业转移的原因分析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从转出地和承接地两个方面考虑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。一般情况下，对于转出地来说，由于劳动力价格高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，地价和房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租较高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，人口稠密和环境污染严重等，生产成本较高，经济效益下降。而在承接地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，劳动力价格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，地价和房租较低，环境相对较好，资源丰富，生产成本较低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，在此进行生产可以获得较高的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，所以承接地对某些产业具有较强的吸引力，使这些产业向承接地转移。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4563</Words>
  <Application>WPS 演示</Application>
  <PresentationFormat>宽屏</PresentationFormat>
  <Paragraphs>223</Paragraphs>
  <Slides>47</Slides>
  <Notes>34</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47</vt:i4>
      </vt:variant>
    </vt:vector>
  </HeadingPairs>
  <TitlesOfParts>
    <vt:vector size="67"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中原小鱼干</cp:lastModifiedBy>
  <cp:revision>4</cp:revision>
  <dcterms:created xsi:type="dcterms:W3CDTF">2025-08-04T06:53:00Z</dcterms:created>
  <dcterms:modified xsi:type="dcterms:W3CDTF">2025-08-11T08:37:25Z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1EFBE29A70E14C20B94319273367F501_12</vt:lpwstr>
  </property>
  <property fmtid="{D5CDD505-2E9C-101B-9397-08002B2CF9AE}" pid="3" name="KSOProductBuildVer">
    <vt:lpwstr>2052-12.1.0.21915</vt:lpwstr>
  </property>
</Properties>
</file>