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313" r:id="rId6"/>
    <p:sldId id="258" r:id="rId7"/>
    <p:sldId id="259" r:id="rId8"/>
    <p:sldId id="314" r:id="rId9"/>
    <p:sldId id="260" r:id="rId10"/>
    <p:sldId id="261" r:id="rId11"/>
    <p:sldId id="315" r:id="rId12"/>
    <p:sldId id="262" r:id="rId13"/>
    <p:sldId id="263" r:id="rId14"/>
    <p:sldId id="316" r:id="rId15"/>
    <p:sldId id="264" r:id="rId16"/>
    <p:sldId id="265" r:id="rId17"/>
    <p:sldId id="266" r:id="rId18"/>
    <p:sldId id="317" r:id="rId19"/>
    <p:sldId id="267" r:id="rId20"/>
    <p:sldId id="268" r:id="rId21"/>
    <p:sldId id="269" r:id="rId22"/>
    <p:sldId id="318" r:id="rId23"/>
    <p:sldId id="270" r:id="rId24"/>
    <p:sldId id="271" r:id="rId25"/>
    <p:sldId id="319" r:id="rId26"/>
    <p:sldId id="272" r:id="rId27"/>
    <p:sldId id="273" r:id="rId28"/>
    <p:sldId id="274" r:id="rId29"/>
    <p:sldId id="320" r:id="rId30"/>
    <p:sldId id="275" r:id="rId31"/>
    <p:sldId id="276" r:id="rId32"/>
    <p:sldId id="277" r:id="rId33"/>
    <p:sldId id="321" r:id="rId34"/>
    <p:sldId id="278" r:id="rId35"/>
    <p:sldId id="279" r:id="rId36"/>
    <p:sldId id="322" r:id="rId37"/>
    <p:sldId id="280" r:id="rId38"/>
    <p:sldId id="281" r:id="rId39"/>
    <p:sldId id="323" r:id="rId40"/>
    <p:sldId id="282" r:id="rId41"/>
    <p:sldId id="283" r:id="rId42"/>
    <p:sldId id="324" r:id="rId43"/>
    <p:sldId id="284" r:id="rId44"/>
    <p:sldId id="285" r:id="rId45"/>
    <p:sldId id="325" r:id="rId46"/>
    <p:sldId id="286" r:id="rId47"/>
    <p:sldId id="287" r:id="rId48"/>
    <p:sldId id="326" r:id="rId49"/>
    <p:sldId id="288" r:id="rId50"/>
    <p:sldId id="290" r:id="rId51"/>
    <p:sldId id="327" r:id="rId52"/>
    <p:sldId id="291" r:id="rId53"/>
    <p:sldId id="292" r:id="rId54"/>
    <p:sldId id="293" r:id="rId55"/>
    <p:sldId id="328" r:id="rId56"/>
    <p:sldId id="294" r:id="rId57"/>
    <p:sldId id="295" r:id="rId58"/>
    <p:sldId id="329" r:id="rId59"/>
    <p:sldId id="296" r:id="rId60"/>
    <p:sldId id="297" r:id="rId61"/>
    <p:sldId id="330" r:id="rId62"/>
    <p:sldId id="298" r:id="rId63"/>
    <p:sldId id="299" r:id="rId64"/>
    <p:sldId id="331" r:id="rId65"/>
    <p:sldId id="300" r:id="rId66"/>
    <p:sldId id="301" r:id="rId67"/>
    <p:sldId id="302" r:id="rId68"/>
    <p:sldId id="303" r:id="rId69"/>
    <p:sldId id="304" r:id="rId70"/>
    <p:sldId id="305" r:id="rId71"/>
    <p:sldId id="332" r:id="rId72"/>
    <p:sldId id="306" r:id="rId73"/>
    <p:sldId id="307" r:id="rId74"/>
    <p:sldId id="308" r:id="rId75"/>
    <p:sldId id="309" r:id="rId76"/>
    <p:sldId id="310" r:id="rId77"/>
    <p:sldId id="311" r:id="rId78"/>
    <p:sldId id="312" r:id="rId7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44922"/>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刷专题#df=0704bbc4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第三章综合训练</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2#df=0704bbc44">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第三章综合训练</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d5ecdb0009cafbc8#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image" Target="../media/image1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5.xml"/><Relationship Id="rId2" Type="http://schemas.openxmlformats.org/officeDocument/2006/relationships/image" Target="../media/image14.jpeg"/><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5.xml"/><Relationship Id="rId2" Type="http://schemas.openxmlformats.org/officeDocument/2006/relationships/image" Target="../media/image16.jpeg"/><Relationship Id="rId1" Type="http://schemas.openxmlformats.org/officeDocument/2006/relationships/image" Target="../media/image1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5.xml"/><Relationship Id="rId1" Type="http://schemas.openxmlformats.org/officeDocument/2006/relationships/image" Target="../media/image18.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image" Target="../media/image19.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5.xml"/><Relationship Id="rId1" Type="http://schemas.openxmlformats.org/officeDocument/2006/relationships/image" Target="../media/image20.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5.xml"/><Relationship Id="rId1" Type="http://schemas.openxmlformats.org/officeDocument/2006/relationships/image" Target="../media/image21.jpe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5.xml"/><Relationship Id="rId1" Type="http://schemas.openxmlformats.org/officeDocument/2006/relationships/image" Target="../media/image22.jpe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5.xml"/><Relationship Id="rId1" Type="http://schemas.openxmlformats.org/officeDocument/2006/relationships/image" Target="../media/image23.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8_1#0ad2ad082?pid=d7a09e55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缩小城市群可持续竞争力内部差异的可行性措施是(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9_1#0ad2ad082.bracket?pid=d7a09e55c&amp;color=0,0,0&amp;vpa=3&amp;vtp=1"/>
          <p:cNvSpPr/>
          <p:nvPr/>
        </p:nvSpPr>
        <p:spPr>
          <a:xfrm>
            <a:off x="6721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8_2#0ad2ad082.choices?pid=d7a09e55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.推动各城市之间产业协作</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.快速提高各城市的辐射功能</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C.注重打造宜居型中心城市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.鼓励城市群间人员自由流动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0_1#0ad2ad082?vop=1&amp;pid=d7a09e55c&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本题考查提升城市辐射功能的措施。推动各城市之间产业协作，使各城市优势互补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经济一体化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，可缩小内部差异，A正确；短时间内难以快速提高各城市辐射功能，可行性较差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；注重打造宜居型中心城市，并不能将其他城市变得更好，不会缩小内部差异，C错误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市群间人员可以自由流动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，受经济发达的城市吸引，流动具有一定倾向性，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容易加大内部差异，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11_1#12836baeb?htil=1&amp;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24928" y="1060704"/>
            <a:ext cx="4023360" cy="37856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11_2#12836baeb?htil=1&amp;pid=de2360989&amp;color=0,0,0&amp;vtp=1&amp;bt=1&amp;bbb=1&amp;hb=1"/>
          <p:cNvSpPr/>
          <p:nvPr/>
        </p:nvSpPr>
        <p:spPr>
          <a:xfrm>
            <a:off x="722376" y="1005840"/>
            <a:ext cx="6592824"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［山东师范大学附中2025高二期中］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穗莞惠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东莞</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惠州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跨界地区是广州</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深圳两大都市圈圈域交织和邻近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区域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跨界协同不足使其成为两大都市圈中的发展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洼地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洼地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是两大都市圈难以进入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圈际耦合</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发展阶段的关键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堵点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下图为广州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深圳两大都市圈空间演进阶段示意图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2_1#a40828dd7?pid=12836bae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4.目前广州、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深圳两大都市圈处于(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BD.12_2#a40828dd7.choices?pid=12836bae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A.“独立发展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.“中心聚能”阶段</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.“圈层扩散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.“圈际耦合”发展阶段</a:t>
            </a:r>
            <a:endParaRPr lang="en-US" altLang="zh-CN" sz="2000" dirty="0"/>
          </a:p>
        </p:txBody>
      </p:sp>
      <p:sp>
        <p:nvSpPr>
          <p:cNvPr id="4" name="QC_5_AN.13_1#a40828dd7.bracket?pid=12836baeb&amp;color=0,0,0&amp;vpa=4&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4_1#a40828dd7?vop=1&amp;pid=12836baeb&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本题考查都市圈空间演化过程。广州、深圳都市圈是我国粤港澳大湾区的核心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，辐射作用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，对周边地区具有强带动作用，因此区域间要素流动应具有向外围流动的趋势，属于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“圈层扩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”阶段，C正确，A、B错误；由材料信息可知，该“洼地”是广州、深圳都市圈难以进入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际耦合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”发展阶段的关键“堵点”，说明广州、深圳两大都市圈还没有进入“圈际耦合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5_1#1d6a48444?pid=12836bae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5.“穗莞惠”跨界地区从“洼地”走向“高地”，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实现跨区域协同发展的关键策略是(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16_1#1d6a48444.bracket?pid=12836baeb&amp;color=0,0,0&amp;vpa=5&amp;vtp=1"/>
          <p:cNvSpPr/>
          <p:nvPr/>
        </p:nvSpPr>
        <p:spPr>
          <a:xfrm>
            <a:off x="10249726"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15_2#1d6a48444.choices?pid=12836bae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A.消除自然阻碍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，实现跨界航空对接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.强化行政壁垒，避免跨圈域纠纷</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.发挥比较优势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，打造跨界合作节点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.增强虹吸效应，壮大城市核心区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C_5_AS.17_2#1d6a48444?htil=2&amp;vop=1&amp;pid=12836baeb&amp;color=0,0,0&amp;vtp=1&amp;bt=1&amp;bbb=1&amp;hb=1"/>
          <p:cNvSpPr/>
          <p:nvPr/>
        </p:nvSpPr>
        <p:spPr>
          <a:xfrm>
            <a:off x="722630" y="1005840"/>
            <a:ext cx="10438765" cy="361188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本题考查城市群与区域发展措施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。两地距离较近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，自然阻碍少，无须航空对接，A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区域发展需要开放包容，打破行业壁垒和区域保护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，B错误；增强虹吸效应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，壮大城市核心区会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加剧城市问题，且对实现跨区域协同发展作用不大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，D错误；应加强城市间的分工协作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，建立新型的产业合作联盟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，壮大经济实力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17_3#1d6a48444?vop=1&amp;pid=12836baeb&amp;color=0,0,0&amp;mp=1&amp;vtp=1&amp;bt=1&amp;bbb=1"/>
          <p:cNvSpPr/>
          <p:nvPr/>
        </p:nvSpPr>
        <p:spPr>
          <a:xfrm>
            <a:off x="722376" y="1005840"/>
            <a:ext cx="10753344" cy="405003"/>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关键点拨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解答本题的关键是准确解读都市圈演化阶段的特征与原因。</a:t>
            </a:r>
            <a:endParaRPr lang="en-US" altLang="zh-CN" sz="2000" dirty="0"/>
          </a:p>
        </p:txBody>
      </p:sp>
      <p:pic>
        <p:nvPicPr>
          <p:cNvPr id="3" name="QC_5_AS.17_1#1d6a48444?htil=2&amp;vop=1&amp;pid=12836bae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517140" y="1741170"/>
            <a:ext cx="6454140" cy="44831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de2360989.fixed?pid=0704bbc44&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3#de2360989.fixed?pid=0704bbc44&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第三章综合训练</a:t>
            </a:r>
            <a:endParaRPr lang="en-US" altLang="zh-CN" sz="4400" dirty="0"/>
          </a:p>
        </p:txBody>
      </p:sp>
      <p:pic>
        <p:nvPicPr>
          <p:cNvPr id="4" name="C_3#de2360989.fixed?pid=0704bbc44&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de2360989.fixed?pid=0704bbc44&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刷综合</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18_1#f57df55e8?pid=de2360989&amp;color=0,0,0&amp;vtp=1&amp;bt=1&amp;bbb=1&amp;hb=1"/>
          <p:cNvSpPr/>
          <p:nvPr/>
        </p:nvSpPr>
        <p:spPr>
          <a:xfrm>
            <a:off x="722376" y="1005840"/>
            <a:ext cx="10753344" cy="13003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［安徽合肥六校联盟2025高二联考］</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基尼系数是国际上通用的</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用以衡量一个国家或地区居民收入</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差距的常用指标之一</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基尼系数最大为</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最小等于</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基尼系数越接近</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表明收入分配越是趋向平</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下图为长江经济带四大城市群</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及其内部基尼系数趋势图</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b）。据此完成下面小题。</a:t>
            </a:r>
            <a:endParaRPr lang="en-US" altLang="zh-CN" sz="2000" spc="-50" dirty="0"/>
          </a:p>
        </p:txBody>
      </p:sp>
      <p:pic>
        <p:nvPicPr>
          <p:cNvPr id="3" name="QM_4_BD.18_3#f57df55e8?iti=1&amp;htil=1&amp;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865376" y="2440686"/>
            <a:ext cx="3090672"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4_BD.18_4#f57df55e8?iti=2&amp;htil=1&amp;pid=de236098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07808" y="2541270"/>
            <a:ext cx="2350008" cy="1664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4_BD.18_5#f57df55e8?iti=1&amp;htil=1&amp;pid=de2360989&amp;color=0,0,0&amp;vtp=1"/>
          <p:cNvSpPr/>
          <p:nvPr/>
        </p:nvSpPr>
        <p:spPr>
          <a:xfrm>
            <a:off x="3325781" y="4332478"/>
            <a:ext cx="169862"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6" name="QM_4_BD.18_6#f57df55e8?iti=2&amp;htil=1&amp;pid=de2360989&amp;color=0,0,0&amp;vtp=1"/>
          <p:cNvSpPr/>
          <p:nvPr/>
        </p:nvSpPr>
        <p:spPr>
          <a:xfrm>
            <a:off x="8690737" y="4332478"/>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
        <p:nvSpPr>
          <p:cNvPr id="7" name="QC_5_BD.19_1#9caa0a2d6?pid=f57df55e8&amp;color=0,0,0&amp;vtp=1&amp;bbb=1"/>
          <p:cNvSpPr/>
          <p:nvPr/>
        </p:nvSpPr>
        <p:spPr>
          <a:xfrm>
            <a:off x="722376" y="479869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长江经济带四大城市群内部居民收入差异最大的是(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C_5_AN.20_1#9caa0a2d6.bracket?pid=f57df55e8&amp;color=0,0,0&amp;vpa=6&amp;vtp=1"/>
          <p:cNvSpPr/>
          <p:nvPr/>
        </p:nvSpPr>
        <p:spPr>
          <a:xfrm>
            <a:off x="6721539" y="479869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9" name="QC_5_BD.19_2#9caa0a2d6.choices?pid=f57df55e8&amp;color=0,0,0&amp;vtp=1&amp;bbb=1"/>
          <p:cNvSpPr/>
          <p:nvPr/>
        </p:nvSpPr>
        <p:spPr>
          <a:xfrm>
            <a:off x="722376" y="5255895"/>
            <a:ext cx="10753344" cy="405003"/>
          </a:xfrm>
          <a:prstGeom prst="rect">
            <a:avLst/>
          </a:prstGeom>
          <a:noFill/>
        </p:spPr>
        <p:txBody>
          <a:bodyPr wrap="none" lIns="0" tIns="0" rIns="0" bIns="0" rtlCol="0" anchor="t"/>
          <a:lstStyle/>
          <a:p>
            <a:pPr latinLnBrk="1">
              <a:lnSpc>
                <a:spcPts val="3600"/>
              </a:lnSpc>
              <a:tabLst>
                <a:tab pos="2824480" algn="l"/>
                <a:tab pos="5864860" algn="l"/>
                <a:tab pos="8409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.长三角城市群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B.长江中游城市群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C.成渝城市群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.云贵城市群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1_1#9caa0a2d6?vop=1&amp;pid=f57df55e8&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本题考查区域内部居民收入差异。根据材料“基尼系数最大为1，最小等于0</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。基尼系数越接</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0，表明收入分配越是趋向平等”可知，基尼系数越接近0，城市群内部居民收入差异越小</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。读图</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，长三角城市群基尼系数最大，故城市群内部居民收入差异最大，A正确，B、C、D错误。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2_1#9ba937e59?pid=f57df55e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以下措施有利于长江全流域基尼系数下降的是(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3_1#9ba937e59.bracket?pid=f57df55e8&amp;color=0,0,0&amp;vpa=7&amp;vtp=1"/>
          <p:cNvSpPr/>
          <p:nvPr/>
        </p:nvSpPr>
        <p:spPr>
          <a:xfrm>
            <a:off x="621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22_2#9ba937e59.choices?pid=f57df55e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.推广下游城市群发展模式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.构建流域内分工协作机制</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C.重视上游生态保护区建设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.提高长三角对外开放水平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4_1#9ba937e59?vop=1&amp;pid=f57df55e8&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本题考查促进区域发展的措施。降低长江全流域的基尼系数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，需要不同区域发挥各自比较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，分工协作，促进整个流域的协同发展，B正确；要因地制宜，发挥各区域比较优势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是照搬照抄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，推广下游城市群发展模式不符合因地制宜原则，A错误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；重视上游生态保护区建设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能促进流域生态可持续发展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，但对上游经济发展易起阻碍作用，不能降低基尼系数，C错误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高长三角对外开放水平能促进长三角的发展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，对于带动流域其他区域发展意义不大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，不利于全流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域基尼系数的下降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24_2#9ba937e59?vop=1&amp;pid=f57df55e8&amp;color=0,0,0&amp;mp=1&amp;vtp=1&amp;bt=1&amp;bbb=1&amp;hb=1"/>
          <p:cNvSpPr/>
          <p:nvPr/>
        </p:nvSpPr>
        <p:spPr>
          <a:xfrm>
            <a:off x="722376" y="1005840"/>
            <a:ext cx="10753344" cy="2227453"/>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基尼系数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基尼系数表示在全部居民收入中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，用于进行不平均分配的那部分收入占总收入的百分比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，是国际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上用来综合考察居民内部收入分配差异状况的一个重要分析指标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。一般认为，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基尼系数小于0.2</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，显示居民收入分配过于平均，0.2~0.3时较为平均，0.3~0.4时比较合理，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0.4~0.5</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时差距过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，大于</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时差距悬殊。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25_1#00688254f?pid=de2360989&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［重庆育才中学校2025开学考］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在我国乡村发展历程中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介于县城和乡村之间的建制镇发挥着重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要作用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随着国家对县城和乡村的投资力度增大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县城对乡村地区的服务功能愈发突出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镇逐渐成为城乡建设中的薄弱环节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下图示意广东某典型县域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空间服务结构的演变</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endParaRPr lang="en-US" altLang="zh-CN" sz="2000" dirty="0"/>
          </a:p>
        </p:txBody>
      </p:sp>
      <p:pic>
        <p:nvPicPr>
          <p:cNvPr id="3" name="QM_4_BD.25_3#00688254f?htil=1&amp;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828800" y="2897886"/>
            <a:ext cx="3154680" cy="30998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4_BD.25_4#00688254f?htil=1&amp;pid=de236098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60336" y="2971038"/>
            <a:ext cx="3044952"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6_1#8ed435881?pid=00688254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8.该县域空间服务结构模式由阶段Ⅰ向阶段Ⅱ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的演变直接得益于(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7_1#8ed435881.bracket?pid=00688254f&amp;color=0,0,0&amp;vpa=8&amp;vtp=1"/>
          <p:cNvSpPr/>
          <p:nvPr/>
        </p:nvSpPr>
        <p:spPr>
          <a:xfrm>
            <a:off x="799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26_2#8ed435881.choices?pid=00688254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.农业规模化推广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B.建制镇企业发展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C.交通条件的改善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.科学技术的创新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5_AS.28_1#8ed435881?htil=5&amp;vop=1&amp;pid=00688254f&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269480" y="1088136"/>
            <a:ext cx="4178808" cy="3986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5_AS.28_2#8ed435881?htil=5&amp;vop=1&amp;pid=00688254f&amp;color=0,0,0&amp;vtp=1&amp;bt=1&amp;bbb=1"/>
          <p:cNvSpPr/>
          <p:nvPr/>
        </p:nvSpPr>
        <p:spPr>
          <a:xfrm>
            <a:off x="722376" y="1005840"/>
            <a:ext cx="6437376"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本题考查图文信息解读能力。</a:t>
            </a:r>
            <a:endParaRPr lang="en-US" altLang="zh-CN" sz="2200" dirty="0"/>
          </a:p>
        </p:txBody>
      </p:sp>
      <p:sp>
        <p:nvSpPr>
          <p:cNvPr id="4" name="QC_5_AS.28_3#8ed435881?htil=5&amp;vop=1&amp;pid=00688254f&amp;color=0,0,0&amp;vtp=1&amp;bbb=1&amp;hb=1"/>
          <p:cNvSpPr/>
          <p:nvPr/>
        </p:nvSpPr>
        <p:spPr>
          <a:xfrm>
            <a:off x="722376" y="1469453"/>
            <a:ext cx="6437376" cy="35994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交通条件的改善可以加强“县—镇—村”的空间联系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合图示内容可知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，（见上图分析）与阶段Ⅰ相比，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中县与镇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、县与村之间的空间联系增强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，村与镇的空间联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系渠道由单一向多点多重联系转变，服务结构的变化主要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得益于交通条件的改善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县域经济发展相对较慢，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科技创新能力弱，不是该县域空间服务结构模式转变的原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；图文信息不能反映农业规模化和建制镇企业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发展状况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500"/>
                                        <p:tgtEl>
                                          <p:spTgt spid="4">
                                            <p:txEl>
                                              <p:pRg st="1" end="1"/>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500"/>
                                        <p:tgtEl>
                                          <p:spTgt spid="4">
                                            <p:txEl>
                                              <p:pRg st="2" end="2"/>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500"/>
                                        <p:tgtEl>
                                          <p:spTgt spid="4">
                                            <p:txEl>
                                              <p:pRg st="3" end="3"/>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Effect transition="in" filter="fade">
                                      <p:cBhvr>
                                        <p:cTn id="31" dur="500"/>
                                        <p:tgtEl>
                                          <p:spTgt spid="4">
                                            <p:txEl>
                                              <p:pRg st="4" end="4"/>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
                                            <p:txEl>
                                              <p:pRg st="5" end="5"/>
                                            </p:txEl>
                                          </p:spTgt>
                                        </p:tgtEl>
                                        <p:attrNameLst>
                                          <p:attrName>style.visibility</p:attrName>
                                        </p:attrNameLst>
                                      </p:cBhvr>
                                      <p:to>
                                        <p:strVal val="visible"/>
                                      </p:to>
                                    </p:set>
                                    <p:animEffect transition="in" filter="fade">
                                      <p:cBhvr>
                                        <p:cTn id="34" dur="500"/>
                                        <p:tgtEl>
                                          <p:spTgt spid="4">
                                            <p:txEl>
                                              <p:pRg st="5" end="5"/>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fade">
                                      <p:cBhvr>
                                        <p:cTn id="37" dur="500"/>
                                        <p:tgtEl>
                                          <p:spTgt spid="4">
                                            <p:txEl>
                                              <p:pRg st="6" end="6"/>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fade">
                                      <p:cBhvr>
                                        <p:cTn id="40"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29_1#510bc4519?pid=00688254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9.与阶段Ⅰ相比，阶段Ⅱ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的建制镇(</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0_1#510bc4519.bracket?pid=00688254f&amp;color=0,0,0&amp;vpa=9&amp;vtp=1"/>
          <p:cNvSpPr/>
          <p:nvPr/>
        </p:nvSpPr>
        <p:spPr>
          <a:xfrm>
            <a:off x="4689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29_2#510bc4519.choices?pid=00688254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.村民就业比例下降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B.服务空间范围缩小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C.商品交易类型减少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.医疗教育水平降低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1_1#510bc4519?vop=1&amp;pid=00688254f&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本题考查区域发展的特征及影响。读图可知，与阶段Ⅰ相比，阶段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Ⅱ以建制镇为局域中心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的半封闭式服务网络解体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，县城对乡村的服务功能增强，这会使更多村民到县城就业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，建制镇吸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引村民就业比例降低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，A正确；由于交通条件改善，建制镇之间联系增强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，建制镇的服务空间范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围可能会扩大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，B错误；随着社会经济的发展和交通条件的改善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，建制镇的医疗教育水平将有所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，D错误；建制镇之间及其与县城联系增强，建制镇的商铺进货渠道更通畅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，商品交易类型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可能增多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，不会减少，C错误。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2_1#99f5677e3?pid=00688254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10.阶段Ⅱ①②③④建制镇中，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对农村地区服务功能仍较强的是(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33_1#99f5677e3.bracket?pid=00688254f&amp;color=0,0,0&amp;vpa=10&amp;vtp=1"/>
          <p:cNvSpPr/>
          <p:nvPr/>
        </p:nvSpPr>
        <p:spPr>
          <a:xfrm>
            <a:off x="7874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32_2#99f5677e3.choices?pid=00688254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4_1#99f5677e3?vop=1&amp;pid=00688254f&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本题考查影响城市辐射功能的因素。由材料“在我国乡村发展历程中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，介于县城和乡村之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间的建制镇发挥着重要作用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”可知，在经济欠发达的山区县，由于交通不便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，县城难以辐射县域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大部分的乡村地区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，仍然需要局域中心即建制镇发挥服务功能，与①②③相比，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④建制镇离县城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较远且规模较小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，在阶段Ⅱ④建制镇及其周围乡村均未与县城产生广泛联系，所以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④建制镇对乡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村地区服务功能仍较强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35_1#74c23a929?htil=6&amp;pid=de2360989&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93551" y="1060704"/>
            <a:ext cx="3739896" cy="2578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35_2#74c23a929?htil=6&amp;pid=de2360989&amp;color=0,0,0&amp;vtp=1&amp;bt=1&amp;bbb=1&amp;hb=1&amp;hs=1"/>
          <p:cNvSpPr/>
          <p:nvPr/>
        </p:nvSpPr>
        <p:spPr>
          <a:xfrm>
            <a:off x="722376" y="1005840"/>
            <a:ext cx="6876288"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［河北名校联盟2025高二联考］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宜宾市地处四川省南部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来产业结构不断变化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年代以来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宜宾市形成轻纺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食品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化工和建材等特色产业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饮料制造</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化学原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料</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塑料制品和化纤纺织成为宜宾市五大主导产业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智能终端产业起步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宜宾锂电池产业快速发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初步形成上游锂矿石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磷酸铁等产业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中游正负极材料</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4" name="QC_5_BD.36_1#bea2cc6f2?pid=74c23a929&amp;color=0,0,0&amp;vtp=1&amp;bbb=1"/>
          <p:cNvSpPr/>
          <p:nvPr/>
        </p:nvSpPr>
        <p:spPr>
          <a:xfrm>
            <a:off x="722376" y="463994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11.1990—2020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年宜宾市(</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37_1#bea2cc6f2.bracket?pid=74c23a929&amp;color=0,0,0&amp;vpa=11&amp;vtp=1"/>
          <p:cNvSpPr/>
          <p:nvPr/>
        </p:nvSpPr>
        <p:spPr>
          <a:xfrm>
            <a:off x="3754501" y="463994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5_BD.36_2#bea2cc6f2.choices?pid=74c23a929&amp;color=0,0,0&amp;vtp=1&amp;bbb=1"/>
          <p:cNvSpPr/>
          <p:nvPr/>
        </p:nvSpPr>
        <p:spPr>
          <a:xfrm>
            <a:off x="722376" y="5102733"/>
            <a:ext cx="10753344" cy="843153"/>
          </a:xfrm>
          <a:prstGeom prst="rect">
            <a:avLst/>
          </a:prstGeom>
          <a:noFill/>
        </p:spPr>
        <p:txBody>
          <a:bodyPr wrap="none" lIns="0" tIns="0" rIns="0" bIns="0" rtlCol="0" anchor="t"/>
          <a:lstStyle/>
          <a:p>
            <a:pPr latinLnBrk="1">
              <a:lnSpc>
                <a:spcPts val="3600"/>
              </a:lnSpc>
              <a:tabLst>
                <a:tab pos="55918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.第一产业占比不断上升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.第二产业产值先降后升</a:t>
            </a:r>
            <a:endParaRPr lang="en-US" altLang="zh-CN" sz="2000" dirty="0"/>
          </a:p>
          <a:p>
            <a:pPr latinLnBrk="1">
              <a:lnSpc>
                <a:spcPts val="3400"/>
              </a:lnSpc>
              <a:tabLst>
                <a:tab pos="55918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C.第三产业占比始终最大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.三大产业的产值均上升</a:t>
            </a:r>
            <a:endParaRPr lang="en-US" altLang="zh-CN" sz="2000" dirty="0"/>
          </a:p>
        </p:txBody>
      </p:sp>
      <p:sp>
        <p:nvSpPr>
          <p:cNvPr id="7" name="QM_4_BD.35_2#74c23a929?htil=6&amp;pid=de2360989&amp;color=0,0,0&amp;vtp=1&amp;bt=1&amp;bbb=1&amp;hb=1&amp;hs=1"/>
          <p:cNvSpPr/>
          <p:nvPr/>
        </p:nvSpPr>
        <p:spPr>
          <a:xfrm>
            <a:off x="722376" y="3748786"/>
            <a:ext cx="10752014" cy="8431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锂电池隔膜等产业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下游新能源汽车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储能设备等产业的动力电池产业链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下图为宜宾市产业结</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构及产值变化示意图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8_1#bea2cc6f2?vop=1&amp;pid=74c23a929&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本题考查读图分析能力。读图可知，1990—2020年宜宾市第一产业占比不断下降，A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第二产业产值不断上升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，B错误；第三产业的占比一直不是最大，C错误；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三大产业的产值均上升，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1_1#d7a09e55c?pid=de2360989&amp;color=0,0,0&amp;vtp=1&amp;bt=1&amp;bbb=1&amp;hb=1"/>
          <p:cNvSpPr/>
          <p:nvPr/>
        </p:nvSpPr>
        <p:spPr>
          <a:xfrm>
            <a:off x="722376" y="100584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［广东深圳2025高二联考］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城市群作为经济发展和融合的新形式</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是当前城市和国家参与全球竞</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争最主要的载体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未来城市之间的竞争已经不再是城市与城市的竞争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而是城市群与城市群之间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的竞争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下图示意我国七大城市群可持续竞争力内部差异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其差异数值大小与内部辐射带动作用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呈负相关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4_BD.1_2#d7a09e55c?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14800" y="2897886"/>
            <a:ext cx="3959352" cy="23774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5_BD.2_1#5319be9c2?pid=d7a09e55c&amp;color=0,0,0&amp;vtp=1&amp;bbb=1"/>
          <p:cNvSpPr/>
          <p:nvPr/>
        </p:nvSpPr>
        <p:spPr>
          <a:xfrm>
            <a:off x="722376" y="541248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1.下列四大城市群中，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内部辐射带动作用最强的是(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AN.3_1#5319be9c2.bracket?pid=d7a09e55c&amp;color=0,0,0&amp;vpa=1&amp;vtp=1"/>
          <p:cNvSpPr/>
          <p:nvPr/>
        </p:nvSpPr>
        <p:spPr>
          <a:xfrm>
            <a:off x="6454839" y="541248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5_BD.2_2#5319be9c2.choices?pid=d7a09e55c&amp;color=0,0,0&amp;vtp=1&amp;bbb=1"/>
          <p:cNvSpPr/>
          <p:nvPr/>
        </p:nvSpPr>
        <p:spPr>
          <a:xfrm>
            <a:off x="722376" y="5865495"/>
            <a:ext cx="10753344" cy="405003"/>
          </a:xfrm>
          <a:prstGeom prst="rect">
            <a:avLst/>
          </a:prstGeom>
          <a:noFill/>
        </p:spPr>
        <p:txBody>
          <a:bodyPr wrap="none" lIns="0" tIns="0" rIns="0" bIns="0" rtlCol="0" anchor="t"/>
          <a:lstStyle/>
          <a:p>
            <a:pPr latinLnBrk="1">
              <a:lnSpc>
                <a:spcPts val="3600"/>
              </a:lnSpc>
              <a:tabLst>
                <a:tab pos="2697480" algn="l"/>
                <a:tab pos="5356860" algn="l"/>
                <a:tab pos="8028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.关中城市群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B.中原城市群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C.成渝城市群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.粤港澳大湾区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39_1#a705b63aa?sp=1&amp;pid=74c23a92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宜宾市产业结构升级的主要表现是(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0_1#a705b63aa.bracket?pid=74c23a929&amp;color=0,0,0&amp;vpa=12&amp;vtp=1"/>
          <p:cNvSpPr/>
          <p:nvPr/>
        </p:nvSpPr>
        <p:spPr>
          <a:xfrm>
            <a:off x="5092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39_2#a705b63aa?pid=74c23a92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918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①技术含量提高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②产品附加值提高</a:t>
            </a:r>
            <a:endParaRPr lang="en-US" altLang="zh-CN" sz="2000" dirty="0"/>
          </a:p>
          <a:p>
            <a:pPr latinLnBrk="1">
              <a:lnSpc>
                <a:spcPts val="3400"/>
              </a:lnSpc>
              <a:tabLst>
                <a:tab pos="55918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③能源利用效率提高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④劳动力数量需求增加</a:t>
            </a:r>
            <a:endParaRPr lang="en-US" altLang="zh-CN" sz="2000" dirty="0"/>
          </a:p>
        </p:txBody>
      </p:sp>
      <p:sp>
        <p:nvSpPr>
          <p:cNvPr id="5" name="QC_5_BD.39_3#a705b63aa.choices?pid=74c23a92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1_1#a705b63aa?vop=1&amp;pid=74c23a929&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本题考查产业升级的表现。结合材料分析，宜宾市从20世纪90年代的轻纺、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食品等产业，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2017年智能终端产业起步，以及近年来锂电池产业快速发展，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产业从传统产业逐渐向新兴的、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技术密集型产业转变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，技术含量明显提高，①正确；传统产业如轻纺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、食品等产业的产品附加值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，而锂电池产业涉及新能源汽车、储能设备等高端产品，产品附加值大幅提高，②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材料无信息体现宜宾能源利用效率提高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，③错误；产业结构升级是向技术密集型转变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，对劳动力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素质要求提高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，对劳动力数量的需求减少，④错误。故选A。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2_1#46fda9b60?pid=74c23a92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宜宾市建设锂电池全产业链的主要目的是(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3_1#46fda9b60.bracket?pid=74c23a929&amp;color=0,0,0&amp;vpa=13&amp;vtp=1"/>
          <p:cNvSpPr/>
          <p:nvPr/>
        </p:nvSpPr>
        <p:spPr>
          <a:xfrm>
            <a:off x="5842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42_2#46fda9b60.choices?pid=74c23a92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918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.降低自然资源对产业发展的影响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.扩大就业规模，缓解劳动力过剩</a:t>
            </a:r>
            <a:endParaRPr lang="en-US" altLang="zh-CN" sz="2000" dirty="0"/>
          </a:p>
          <a:p>
            <a:pPr latinLnBrk="1">
              <a:lnSpc>
                <a:spcPts val="3400"/>
              </a:lnSpc>
              <a:tabLst>
                <a:tab pos="55918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.提升产品附加值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，增强区域竞争力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.降低生产成本，提高经济效益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4_1#46fda9b60?vop=1&amp;pid=74c23a929&amp;color=0,0,0&amp;vtp=1&amp;bt=1&amp;bbb=1&amp;hb=1"/>
          <p:cNvSpPr/>
          <p:nvPr/>
        </p:nvSpPr>
        <p:spPr>
          <a:xfrm>
            <a:off x="722376" y="100584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本题考查建设全产业链的目的。建设锂电池全产业链有利于促进相关企业集聚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，减少物流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运输成本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，促进企业间资源优化配置和协同合作，降低信息获取成本和交易成本，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提高生产效率，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形成规模效应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，促进技术创新，最终降低生产成本，提高经济效益，D正确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；建设锂电池全产业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，从上游锂矿石等开采到下游产业，并没有降低对自然资源的依赖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，反而在一定程度上对锂矿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石等自然资源需求增加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，A错误；虽然产业链发展会提供一定就业岗位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，但这不是建设锂电池全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产业链的主要目的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，B错误；由材料可知，宜宾锂电池全产业链涵盖了上游、中游</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、下游各个环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，通过产业链的延伸和完善，有助于提升产品附加值，增强区域竞争力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，但提高经济效益才是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45_1#2dc4fb9d2?pid=de2360989&amp;color=0,0,0&amp;vtp=1&amp;bt=1&amp;bbb=1&amp;hb=1"/>
          <p:cNvSpPr/>
          <p:nvPr/>
        </p:nvSpPr>
        <p:spPr>
          <a:xfrm>
            <a:off x="722376" y="1005840"/>
            <a:ext cx="10753344"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［甘肃兰州一中2024高二月考］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北京市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天津市和河北省依据京津冀协同发展战略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强化各自功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能定位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各有侧重地推动要素流动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从而促进三地进一步发展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北京市的定位为全国政治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文化中心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国际交往中心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科技创新中心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天津市定位为全国先进制造研发基地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北方国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际航运核心区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金融创新运营示范区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改革开放先行区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河北省定位为全国现代商贸物流重要基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产业转型升级试验区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新型城镇化与城乡统筹示范区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京津冀生态环境支撑区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3" name="QC_5_BD.46_1#fa70413fe?sp=1&amp;pid=2dc4fb9d2&amp;color=0,0,0&amp;vtp=1&amp;bt=1&amp;bbb=1"/>
          <p:cNvSpPr/>
          <p:nvPr/>
        </p:nvSpPr>
        <p:spPr>
          <a:xfrm>
            <a:off x="722376" y="373189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14.下列关于京津冀区域关联的叙述，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47_1#fa70413fe.bracket?pid=2dc4fb9d2&amp;color=0,0,0&amp;vpa=14&amp;vtp=1"/>
          <p:cNvSpPr/>
          <p:nvPr/>
        </p:nvSpPr>
        <p:spPr>
          <a:xfrm>
            <a:off x="6108764" y="373189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C_5_BD.46_2#fa70413fe?pid=2dc4fb9d2&amp;color=0,0,0&amp;vtp=1&amp;bbb=1"/>
          <p:cNvSpPr/>
          <p:nvPr/>
        </p:nvSpPr>
        <p:spPr>
          <a:xfrm>
            <a:off x="722376" y="4197985"/>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①通过要素的区域间流动实现区域关联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②协同发展使各自的功能定位趋同</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③三地的区域差异是协同发展的基础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④产业与技术的流动影响三地发展方向</a:t>
            </a:r>
            <a:endParaRPr lang="en-US" altLang="zh-CN" sz="2000" dirty="0"/>
          </a:p>
        </p:txBody>
      </p:sp>
      <p:sp>
        <p:nvSpPr>
          <p:cNvPr id="6" name="QC_5_BD.46_3#fa70413fe.choices?pid=2dc4fb9d2&amp;color=0,0,0&amp;vtp=1&amp;bbb=1"/>
          <p:cNvSpPr/>
          <p:nvPr/>
        </p:nvSpPr>
        <p:spPr>
          <a:xfrm>
            <a:off x="722376" y="5100447"/>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8_1#fa70413fe?vop=1&amp;pid=2dc4fb9d2&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本题考查区域关联与区域协同发展。</a:t>
            </a:r>
            <a:endParaRPr lang="en-US" altLang="zh-CN" sz="2200" dirty="0"/>
          </a:p>
        </p:txBody>
      </p:sp>
      <p:graphicFrame>
        <p:nvGraphicFramePr>
          <p:cNvPr id="36" name="QC_5_AS.48_2#fa70413fe?colgroup=34,6&amp;vop=1&amp;pid=2dc4fb9d2&amp;color=0,0,0&amp;vtp=1&amp;bbb=1&amp;hb=1"/>
          <p:cNvGraphicFramePr>
            <a:graphicFrameLocks noGrp="1"/>
          </p:cNvGraphicFramePr>
          <p:nvPr/>
        </p:nvGraphicFramePr>
        <p:xfrm>
          <a:off x="722376" y="1579753"/>
          <a:ext cx="10725912" cy="2497836"/>
        </p:xfrm>
        <a:graphic>
          <a:graphicData uri="http://schemas.openxmlformats.org/drawingml/2006/table">
            <a:tbl>
              <a:tblPr/>
              <a:tblGrid>
                <a:gridCol w="9034272"/>
                <a:gridCol w="1691640"/>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京津冀区域通过资源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人口等要素的区域间流动实现区域关联</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京津冀协同发展能够强化各自功能定位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各有侧重地推动要素流动</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不会使功能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定位趋同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三地的区域差异有利于发挥各自区域优势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分工协作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实现协同发展</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产业和技术由发达的地区流向欠发达的地区</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流入区和流出区的发展方向均会受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5_AS.48_3#fa70413fe?vop=1&amp;pid=2dc4fb9d2&amp;color=0,0,0&amp;vtp=1&amp;bbb=1"/>
          <p:cNvSpPr/>
          <p:nvPr/>
        </p:nvSpPr>
        <p:spPr>
          <a:xfrm>
            <a:off x="722376" y="420865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综上，①③④正确，故选B。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_1#5319be9c2?vop=1&amp;pid=d7a09e55c&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本题考查读图分析能力。根据材料可知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，可持续竞争力内部差异数值大小与内部辐射带动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作用呈负相关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，说明可持续竞争力内部差异数值越大，内部辐射带动作用越弱。四个选项中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港澳大湾区可持续竞争力内部差异数值最小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，故其内部辐射带动作用最强，D正确。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9_1#deabf7700?sp=1&amp;pid=2dc4fb9d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京津冀协同发展应采取的主要措施有(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0_1#deabf7700.bracket?pid=2dc4fb9d2&amp;color=0,0,0&amp;vpa=15&amp;vtp=1"/>
          <p:cNvSpPr/>
          <p:nvPr/>
        </p:nvSpPr>
        <p:spPr>
          <a:xfrm>
            <a:off x="5334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49_2#deabf7700?pid=2dc4fb9d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①提高第二产业比重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，优化产业结构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加强区域资源联系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，打造资源型产业区</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发挥各自区域优势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，促进区域分工协作</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改善区域基础设施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，鼓励人才流入</a:t>
            </a:r>
            <a:endParaRPr lang="en-US" altLang="zh-CN" sz="2000" dirty="0"/>
          </a:p>
        </p:txBody>
      </p:sp>
      <p:sp>
        <p:nvSpPr>
          <p:cNvPr id="5" name="QC_5_BD.49_3#deabf7700.choices?pid=2dc4fb9d2&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1_1#deabf7700?vop=1&amp;pid=2dc4fb9d2&amp;color=0,0,0&amp;vtp=1&amp;bt=1&amp;bbb=1&amp;hb=1"/>
          <p:cNvSpPr/>
          <p:nvPr/>
        </p:nvSpPr>
        <p:spPr>
          <a:xfrm>
            <a:off x="722376" y="100584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本题考查区域协同发展的措施。据材料可知，北京、天津和河北城市定位各不相同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协同发展要依据京津冀协同发展战略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，强化各自的功能定位，充分发挥各自比较优势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，各有侧重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地推动要素流动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，促进各自的进一步发展，并非单纯地提高第二产业或资源型产业比重，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，③正确；改善区域基础设施，鼓励人才流入，有利于吸引人才，推进科技创新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，发展高新技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，促进区域产业结构升级，④正确。综上，①②错误，③④正确，故选D。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1_2#deabf7700?vop=1&amp;pid=2dc4fb9d2&amp;color=0,0,0&amp;mp=1&amp;vtp=1&amp;bt=1&amp;bbb=1&amp;hb=1"/>
          <p:cNvSpPr/>
          <p:nvPr/>
        </p:nvSpPr>
        <p:spPr>
          <a:xfrm>
            <a:off x="722376" y="1005840"/>
            <a:ext cx="10753344" cy="45773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区域协同发展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区域协同发展是指在一定地域范围内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，不同区域之间通过资源共享、优势互补、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合作共赢的方式，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实现经济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、社会、生态等多个方面的协同发展。这种协同发展旨在打破地区间的壁垒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间的相互联系和合作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，实现区域经济的整体提升和可持续发展。要实现区域协同发展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，需要以下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几个方面的操作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1）建立协同发展的机制和平台。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2）优化区域产业结构。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3）推进基础设施建设。</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4）加强生态环境保护。</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5）促进人才流动和创新合作。</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52_1#e64329ccb?htil=7&amp;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269480" y="1060704"/>
            <a:ext cx="4178808" cy="2999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2_2#e64329ccb?htil=7&amp;pid=de2360989&amp;color=0,0,0&amp;vtp=1&amp;bt=1&amp;bbb=1&amp;hb=1"/>
          <p:cNvSpPr/>
          <p:nvPr/>
        </p:nvSpPr>
        <p:spPr>
          <a:xfrm>
            <a:off x="722376" y="1005840"/>
            <a:ext cx="6437376"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［江苏启东一中2025高二质量检测</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上海是我国最大的经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产业结构持续优化升级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构建了高品质产业体系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引领周边地区乃至全国经济的发展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下图为我国空间发展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结构模式图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sp>
        <p:nvSpPr>
          <p:cNvPr id="4" name="QC_5_BD.53_1#3e51c08c5?htil=7&amp;pid=e64329ccb&amp;color=0,0,0&amp;vtp=1&amp;bbb=1"/>
          <p:cNvSpPr/>
          <p:nvPr/>
        </p:nvSpPr>
        <p:spPr>
          <a:xfrm>
            <a:off x="722376" y="2817495"/>
            <a:ext cx="643737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图中上海位于(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BD.53_2#3e51c08c5.choices?htil=7&amp;pid=e64329ccb&amp;color=0,0,0&amp;vtp=1&amp;bbb=1"/>
          <p:cNvSpPr/>
          <p:nvPr/>
        </p:nvSpPr>
        <p:spPr>
          <a:xfrm>
            <a:off x="722376" y="3280283"/>
            <a:ext cx="6437376"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A.沿海产业带与长江经济带的交会点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.南北开发轴与沿黄经济带的交会点</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.陇海—兰新经济带与长江经济带的交会点</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.京哈—京广经济带与沿海产业带的交会点</a:t>
            </a:r>
            <a:endParaRPr lang="en-US" altLang="zh-CN" sz="2000" dirty="0"/>
          </a:p>
        </p:txBody>
      </p:sp>
      <p:sp>
        <p:nvSpPr>
          <p:cNvPr id="6" name="QC_5_AN.54_1#3e51c08c5.bracket?pid=e64329ccb&amp;color=0,0,0&amp;vpa=16&amp;vtp=1"/>
          <p:cNvSpPr/>
          <p:nvPr/>
        </p:nvSpPr>
        <p:spPr>
          <a:xfrm>
            <a:off x="2806764" y="281749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5_1#3e51c08c5?vop=1&amp;pid=e64329ccb&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本题考查上海在我国的位置优势。根据图示信息可知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，上海位于沿海产业带与长江经济带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的交会点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，但不位于沿黄经济带，A正确，B错误；上海不位于陇海—兰新经济带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，也不位于京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—京广经济带，C、D错误。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6_1#e030ff632?sp=1&amp;pid=e64329cc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上海产业结构的持续优化升级主要得益于(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7_1#e030ff632.bracket?pid=e64329ccb&amp;color=0,0,0&amp;vpa=17&amp;vtp=1"/>
          <p:cNvSpPr/>
          <p:nvPr/>
        </p:nvSpPr>
        <p:spPr>
          <a:xfrm>
            <a:off x="5854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56_2#e030ff632?pid=e64329cc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①比较优势的变化</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②国家政策的引导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环境质量的改善</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④农业产值的萎缩</a:t>
            </a:r>
            <a:endParaRPr lang="en-US" altLang="zh-CN" sz="2000" dirty="0"/>
          </a:p>
        </p:txBody>
      </p:sp>
      <p:sp>
        <p:nvSpPr>
          <p:cNvPr id="5" name="QC_5_BD.56_3#e030ff632.choices?pid=e64329ccb&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8_1#e030ff632?vop=1&amp;pid=e64329ccb&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本题考查上海产业结构升级的影响因素。</a:t>
            </a:r>
            <a:endParaRPr lang="en-US" altLang="zh-CN" sz="2200" dirty="0"/>
          </a:p>
        </p:txBody>
      </p:sp>
      <p:graphicFrame>
        <p:nvGraphicFramePr>
          <p:cNvPr id="43" name="QC_5_AS.58_2#e030ff632?colgroup=35,5&amp;vop=1&amp;pid=e64329ccb&amp;color=0,0,0&amp;vtp=1&amp;bbb=1&amp;hb=1"/>
          <p:cNvGraphicFramePr>
            <a:graphicFrameLocks noGrp="1"/>
          </p:cNvGraphicFramePr>
          <p:nvPr/>
        </p:nvGraphicFramePr>
        <p:xfrm>
          <a:off x="722376" y="1579753"/>
          <a:ext cx="10725912" cy="2071497"/>
        </p:xfrm>
        <a:graphic>
          <a:graphicData uri="http://schemas.openxmlformats.org/drawingml/2006/table">
            <a:tbl>
              <a:tblPr/>
              <a:tblGrid>
                <a:gridCol w="9235440"/>
                <a:gridCol w="149047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上海产业结构的持续优化升级主要得益于比较优势的变化和国家政策的引导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环境质量的改善对于产业结构优化影响较小</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且一般规律是产业结构的优化利于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环境质量改善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农业产值所占比重可能下降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但农业产值不一定萎缩</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且农业产值的萎缩也不是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产业结构优化的原因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5_AS.58_3#e030ff632?vop=1&amp;pid=e64329ccb&amp;color=0,0,0&amp;vtp=1&amp;bbb=1"/>
          <p:cNvSpPr/>
          <p:nvPr/>
        </p:nvSpPr>
        <p:spPr>
          <a:xfrm>
            <a:off x="722376" y="3789553"/>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综上所述，故选A。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
                                            <p:bg/>
                                          </p:spTgt>
                                        </p:tgtEl>
                                        <p:attrNameLst>
                                          <p:attrName>style.visibility</p:attrName>
                                        </p:attrNameLst>
                                      </p:cBhvr>
                                      <p:to>
                                        <p:strVal val="visible"/>
                                      </p:to>
                                    </p:set>
                                    <p:animEffect transition="in" filter="fade">
                                      <p:cBhvr>
                                        <p:cTn id="16" dur="500"/>
                                        <p:tgtEl>
                                          <p:spTgt spid="4">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4"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9_1#0b6af7c96?sp=1&amp;pid=e64329cc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18.在上海高品质产业体系构建中，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应重点发展的产业主要有(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0_1#0b6af7c96.bracket?pid=e64329ccb&amp;color=0,0,0&amp;vpa=18&amp;vtp=1"/>
          <p:cNvSpPr/>
          <p:nvPr/>
        </p:nvSpPr>
        <p:spPr>
          <a:xfrm>
            <a:off x="7632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59_2#0b6af7c96?pid=e64329cc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①金融保险</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②国际贸易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③机械制造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高端航运</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⑤文化创意</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⑥石油化工</a:t>
            </a:r>
            <a:endParaRPr lang="en-US" altLang="zh-CN" sz="2000" dirty="0"/>
          </a:p>
        </p:txBody>
      </p:sp>
      <p:sp>
        <p:nvSpPr>
          <p:cNvPr id="5" name="QC_5_BD.59_3#0b6af7c96.choices?pid=e64329ccb&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B.①②③⑤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C.①②④⑤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61_1#0b6af7c96?vop=1&amp;pid=e64329ccb&amp;color=0,0,0&amp;vtp=1&amp;bt=1&amp;bbb=1&amp;hb=1"/>
          <p:cNvSpPr/>
          <p:nvPr/>
        </p:nvSpPr>
        <p:spPr>
          <a:xfrm>
            <a:off x="722376" y="100584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本题考查上海产业体系构建的措施。上海高品质产业体系构建中</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，应重点发展的产业主要有</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金融保险</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、国际贸易、高端航运、文化创意等附加值较高的产业，①②④⑤正确；机械制造</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化工附加值低且污染严重</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，占地面积大，属于传统工业，不是高品质产业，③⑥错误。故选C。</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62_1#bf98dc1c2?sp=1&amp;pid=de2360989&amp;color=0,0,0&amp;vtp=1&amp;bt=1&amp;bbb=1&amp;hb=1"/>
          <p:cNvSpPr/>
          <p:nvPr/>
        </p:nvSpPr>
        <p:spPr>
          <a:xfrm>
            <a:off x="722376" y="1005840"/>
            <a:ext cx="10753344" cy="2227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［安徽A10联盟2025模拟预测］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阅读图文材料，完成下列要求。（22分）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产业结构偏离度反应产业结构与就业结构的偏离状态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产业结构偏离度越接近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表明产业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结构与就业结构越合理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当产业结构偏离度数值为正值时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说明该类型产业对就业人口的吸纳能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力强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当数值为负值时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表明该产业存在劳动力冗余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2001—2021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年陕西省三次产业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结构偏离度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4_BD.62_2#bf98dc1c2?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58184" y="3369818"/>
            <a:ext cx="4681728" cy="29352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3_1#9cf99fe32?pid=bf98dc1c2&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（1）概括陕西省2001—2021年三大产业结构偏离度特征。（8分）</a:t>
            </a:r>
            <a:endParaRPr lang="en-US" altLang="zh-CN" sz="2000" dirty="0"/>
          </a:p>
        </p:txBody>
      </p:sp>
      <p:sp>
        <p:nvSpPr>
          <p:cNvPr id="3" name="QO_5_AN.64_1#9cf99fe32?vop=1&amp;pid=bf98dc1c2&amp;color=0,0,0&amp;vtp=1&amp;bbb=1&amp;hb=1"/>
          <p:cNvSpPr/>
          <p:nvPr/>
        </p:nvSpPr>
        <p:spPr>
          <a:xfrm>
            <a:off x="722376" y="146900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第一产业：结构偏离度始终为负值，且数值较为稳定，说明第一产业存在劳动力冗余</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。第</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二产业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：结构偏离度为正值，整体呈波动变化；在某些年份有下降趋势，后又有所上升</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，表明第</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二产业对就业人口的吸纳能力有波动</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，但总体有一定的吸纳空间。第三产业：结构偏离度接近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0，</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且变化幅度较小</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，说明第三产业的产业结构与就业结构相对合理。（8分）</a:t>
            </a:r>
            <a:endParaRPr lang="en-US" altLang="zh-CN" sz="2000" dirty="0"/>
          </a:p>
        </p:txBody>
      </p:sp>
      <p:sp>
        <p:nvSpPr>
          <p:cNvPr id="4" name="QO_5_AS.65_1#9cf99fe32?vop=1&amp;pid=bf98dc1c2&amp;color=0,0,0&amp;vtp=1&amp;bbb=1&amp;hb=1"/>
          <p:cNvSpPr/>
          <p:nvPr/>
        </p:nvSpPr>
        <p:spPr>
          <a:xfrm>
            <a:off x="722376" y="333400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本题考查读图分析能力。读图分析可知，第一产业结构偏离度始终在</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，且数值波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，说明第一产业劳动力数量相对产业规模过多，存在劳动力冗余情况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。第二产业结构偏离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度在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1.5左右，数值整体呈现波动变化，其间有下降趋势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，表明第二产业吸纳就业能力在某些时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段减弱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，后又上升，说明其对就业人口吸纳能力有波动，但总体有一定吸纳空间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偏离度接近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0，且变化幅度较小，意味着第三产业的产业结构和就业结构较为匹配，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相对合理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特征分析类】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6_1#913b1fb5c?pid=bf98dc1c2&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（2）推测2001—2021年陕西省第三产业结构偏离度变化的原因。（6分）</a:t>
            </a:r>
            <a:endParaRPr lang="en-US" altLang="zh-CN" sz="2000" dirty="0"/>
          </a:p>
        </p:txBody>
      </p:sp>
      <p:sp>
        <p:nvSpPr>
          <p:cNvPr id="3" name="QO_5_AN.67_1#913b1fb5c?vop=1&amp;pid=bf98dc1c2&amp;color=0,0,0&amp;vtp=1&amp;bbb=1&amp;hb=1"/>
          <p:cNvSpPr/>
          <p:nvPr/>
        </p:nvSpPr>
        <p:spPr>
          <a:xfrm>
            <a:off x="722376" y="146900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经济结构不断升级，陕西省大力发展现代服务业（如旅游、金融、信息、科研、</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教育等）；</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城镇化水平提高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，居民消费升级带动服务需求扩大；政策扶持与投资增加</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，使得第三产业对地区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生产总值贡献率和就业吸纳能力同步提升</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。（6分）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S.68_1#913b1fb5c?vop=1&amp;pid=bf98dc1c2&amp;color=0,0,0&amp;vtp=1&amp;bt=1&amp;bbb=1&amp;hb=1"/>
          <p:cNvSpPr/>
          <p:nvPr/>
        </p:nvSpPr>
        <p:spPr>
          <a:xfrm>
            <a:off x="722376" y="1005840"/>
            <a:ext cx="10753344" cy="4526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本题考查产业结构变化的原因。由图可知，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2001—2021年陕西省第三产业结构偏离度逐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渐趋于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0，说明第三产业发展迅速，对就业人口吸纳力强。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推测是陕西省积极推动经济结构升级，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重点发展现代服务业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，如旅游产业，陕西省历史文化资源丰富，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开发众多旅游景点和旅游项目，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吸引大量游客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，带动餐饮、住宿、交通等相关服务业发展，增加就业岗位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，使产业和就业结构更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。金融、信息、科研、教育等行业也不断发展，吸纳大量专业人才，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优化产业与就业结构。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随着城镇化水平提高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，居民收入增加，消费观念转变，对服务需求从基本生活服务向高端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化服务升级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，对文化娱乐、健康养生、教育培训等需求大增，促使相关服务业发展，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拉动就业，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让第三产业结构偏离度趋于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。政府对第三产业给予政策支持和资金投入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，出台优惠政策鼓励企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，建设产业园区等平台，增加投资改善基础设施，降低企业运营成本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，提高第三产业对地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区生产总值贡献率和就业吸纳能力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，促进产业与就业结构相协调。</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【原因条件类】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69_1#3d8e98dba?pid=bf98dc1c2&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（3）针对陕西省第一产业结构偏离度情况，分析该省优化结构偏离度应采取的措施。（8分）</a:t>
            </a:r>
            <a:endParaRPr lang="en-US" altLang="zh-CN" sz="2000" dirty="0"/>
          </a:p>
        </p:txBody>
      </p:sp>
      <p:sp>
        <p:nvSpPr>
          <p:cNvPr id="3" name="QO_5_AN.70_1#3d8e98dba?vop=1&amp;pid=bf98dc1c2&amp;color=0,0,0&amp;vtp=1&amp;bbb=1&amp;hb=1"/>
          <p:cNvSpPr/>
          <p:nvPr/>
        </p:nvSpPr>
        <p:spPr>
          <a:xfrm>
            <a:off x="722376" y="146900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通过规模化、机械化经营和科技投入，提升劳动生产率，稳定农业产值；</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发展农产品加工、</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冷链物流</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、电商等延伸产业链，提供更多就业机会；依托陕西的苹果、杂粮等优质农产品</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，打造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区域品牌和高附加值产品</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；引导乡村与第二、三产业协同发展（如休闲农业、乡村旅游</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），合理</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配置劳动力</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，进一步平衡产值与就业结构。（8分）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S.71_1#3d8e98dba?vop=1&amp;pid=bf98dc1c2&amp;color=0,0,0&amp;vtp=1&amp;bt=1&amp;bbb=1&amp;hb=1"/>
          <p:cNvSpPr/>
          <p:nvPr/>
        </p:nvSpPr>
        <p:spPr>
          <a:xfrm>
            <a:off x="722376" y="1005840"/>
            <a:ext cx="10753344" cy="4069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本题考查产业结构升级措施。结合图文材料可知，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陕西省第一产业结构偏离度数值为负值，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且常年稳定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，说明农业发展程度不高，存在劳动力冗余。应推行规模化经营，整合土地资源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大机械化投入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，使用先进农机设备，提高生产效率，增加科技投入，培育优良品种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，采用先进种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植养殖技术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，稳定农业产值，提高农业发展水平。发展农产品加工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，将初级农产品加工成高附加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值产品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，建设冷链物流，开展电商销售，拓宽农产品销售渠道，以此创造更多就业机会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，吸纳冗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余劳动力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。利用陕西苹果、杂粮等优质农产品，打造区域品牌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，通过品牌建设提高产品附加值和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市场竞争力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，增加产业收益，带动就业。引导乡村与第二、三产业融合，发展休闲农业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，打造乡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村旅游项目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，让农民参与到旅游服务、农产品销售等环节，合理配置劳动力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，平衡第一产业产值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与就业结构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_1#a0db498fd?pid=d7a09e55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2.长三角城市群可持续竞争力内部差异小于京津冀城市群，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其原因可能是长三角城市群(</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6_1#a0db498fd.bracket?pid=d7a09e55c&amp;color=0,0,0&amp;vpa=2&amp;vtp=1"/>
          <p:cNvSpPr/>
          <p:nvPr/>
        </p:nvSpPr>
        <p:spPr>
          <a:xfrm>
            <a:off x="1053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5_2#a0db498fd.choices?pid=d7a09e55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87980" algn="l"/>
                <a:tab pos="5483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.对龙头城市依赖性强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B.存在多个强势中心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C.逆城镇化现象较显著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.中心城市逐渐衰弱</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4_BD.72_1#a9794034e?htil=8&amp;pid=de2360989&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808976" y="1088136"/>
            <a:ext cx="3648456" cy="37216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4_BD.72_2#a9794034e?htil=8&amp;sp=1&amp;pid=de2360989&amp;color=0,0,0&amp;vtp=1&amp;bt=1&amp;bbb=1&amp;hb=1&amp;hs=1"/>
          <p:cNvSpPr/>
          <p:nvPr/>
        </p:nvSpPr>
        <p:spPr>
          <a:xfrm>
            <a:off x="722376" y="1005840"/>
            <a:ext cx="6967728" cy="26846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［天津武清区2025高二月考］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完成下列问题。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13分）</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材料一</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武汉城市圈是指以中国中部最大城市武汉为圆心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盖黄石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鄂州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黄冈等周边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个大中型城市所组成的城市群</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目前武汉市到周边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市以及圈内相邻两市之间的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时交通圈已经建成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半小时交通圈也基本形成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O_4_BD.72_3#a9794034e?htil=8&amp;pid=de2360989&amp;color=0,0,0&amp;vtp=1&amp;bbb=1&amp;hb=1&amp;hs=1"/>
          <p:cNvSpPr/>
          <p:nvPr/>
        </p:nvSpPr>
        <p:spPr>
          <a:xfrm>
            <a:off x="722376" y="3752215"/>
            <a:ext cx="6967728" cy="13003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材料二</a:t>
            </a:r>
            <a:r>
              <a:rPr lang="en-US" altLang="zh-CN" sz="2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近几年武汉市的产业结构发生很大变化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武汉市区位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优势突出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高校林立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科研院所汇聚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文化底蕴深厚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具备建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设国家中心城市的基础条件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集成电路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俗称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芯片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是信</a:t>
            </a:r>
            <a:endParaRPr lang="en-US" altLang="zh-CN" sz="2000" dirty="0"/>
          </a:p>
        </p:txBody>
      </p:sp>
      <p:sp>
        <p:nvSpPr>
          <p:cNvPr id="5" name="QO_4_BD.72_3#a9794034e?htil=8&amp;pid=de2360989&amp;color=0,0,0&amp;vtp=1&amp;bbb=1&amp;hb=1&amp;hs=1"/>
          <p:cNvSpPr/>
          <p:nvPr/>
        </p:nvSpPr>
        <p:spPr>
          <a:xfrm>
            <a:off x="719993" y="5111877"/>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息技术产业的核心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武汉已与北京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深圳一起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成为国家集成电路产业四大集聚区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BD.72_4#a9794034e?pid=de2360989&amp;color=0,0,0&amp;vtp=1&amp;bt=1&amp;bbb=1"/>
          <p:cNvSpPr/>
          <p:nvPr/>
        </p:nvSpPr>
        <p:spPr>
          <a:xfrm>
            <a:off x="722376" y="1005840"/>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材料三</a:t>
            </a:r>
            <a:r>
              <a:rPr lang="en-US" altLang="zh-CN" sz="2000" b="1"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下图是武汉市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2011—2018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年产业结构变化图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4_BD.72_5#a9794034e?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026664" y="1547368"/>
            <a:ext cx="6135624" cy="29352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3_1#e88d6e23a?pid=a9794034e&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（1）指出2011—2018年武汉产业结构变化的特点。（3分）</a:t>
            </a:r>
            <a:endParaRPr lang="en-US" altLang="zh-CN" sz="2000" dirty="0"/>
          </a:p>
        </p:txBody>
      </p:sp>
      <p:sp>
        <p:nvSpPr>
          <p:cNvPr id="3" name="QO_5_AN.74_1#e88d6e23a?vop=1&amp;pid=a9794034e&amp;color=0,0,0&amp;vtp=1&amp;bbb=1&amp;hb=1"/>
          <p:cNvSpPr/>
          <p:nvPr/>
        </p:nvSpPr>
        <p:spPr>
          <a:xfrm>
            <a:off x="722376" y="146900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2014年以前，第二、三产业并重；2014年以后，第三产业超过第二产业，呈“三、</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一</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”型结构；第一产业比重始终较小。（3分）</a:t>
            </a:r>
            <a:endParaRPr lang="en-US" altLang="zh-CN" sz="2000" dirty="0"/>
          </a:p>
        </p:txBody>
      </p:sp>
      <p:sp>
        <p:nvSpPr>
          <p:cNvPr id="4" name="QO_5_AS.75_1#e88d6e23a?vop=1&amp;pid=a9794034e&amp;color=0,0,0&amp;vtp=1&amp;bbb=1&amp;hb=1"/>
          <p:cNvSpPr/>
          <p:nvPr/>
        </p:nvSpPr>
        <p:spPr>
          <a:xfrm>
            <a:off x="722376" y="241960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本题考查地区产业结构变化。读图可知，第一产业的比重始终较低，第二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、三产业比重较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；在2014年以前，第二、三产业比重相当；在2014年以后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，第三产业比重逐渐超过第二产业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成为主导产业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，产业结构呈现“三、二、一”型。</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【特征说明类】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6_1#7000dc39d?pid=a9794034e&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（2）分析影响武汉在武汉城市圈中的辐射功能的因素。（6分）</a:t>
            </a:r>
            <a:endParaRPr lang="en-US" altLang="zh-CN" sz="2000" dirty="0"/>
          </a:p>
        </p:txBody>
      </p:sp>
      <p:sp>
        <p:nvSpPr>
          <p:cNvPr id="3" name="QO_5_AN.77_1#7000dc39d?vop=1&amp;pid=a9794034e&amp;color=0,0,0&amp;vtp=1&amp;bbb=1&amp;hb=1"/>
          <p:cNvSpPr/>
          <p:nvPr/>
        </p:nvSpPr>
        <p:spPr>
          <a:xfrm>
            <a:off x="722376" y="1469009"/>
            <a:ext cx="10753344" cy="17706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武汉为我国中部最大城市，是湖北的政治、经济、文化等中心</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，对周边城市辐射带动能力</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强</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；与周边地区间有高速公路、铁路、水运等多种交通运输方式，交通运输便捷</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，加强了武汉与</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周边城市间的人员往来</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、物资流通、产业分工与协作；武汉高等院校集中，人才众多，</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技术先进，</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可以带动周边城市的产业结构升级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，促进城镇化发展。（6分）</a:t>
            </a:r>
            <a:endParaRPr lang="en-US" altLang="zh-CN" sz="2000" dirty="0"/>
          </a:p>
        </p:txBody>
      </p:sp>
      <p:sp>
        <p:nvSpPr>
          <p:cNvPr id="4" name="QO_5_AS.78_1#7000dc39d?vop=1&amp;pid=a9794034e&amp;color=0,0,0&amp;vtp=1&amp;bbb=1&amp;hb=1"/>
          <p:cNvSpPr/>
          <p:nvPr/>
        </p:nvSpPr>
        <p:spPr>
          <a:xfrm>
            <a:off x="722376" y="333400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本题考查影响城市辐射功能的因素。武汉是武汉城市圈中的核心城市，城市规模最大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级最高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，是区域的管理中心、服务中心和经济增长中心，对周边城市辐射带动功能强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方式多样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，交通运输便捷，有利于要素流通；高等院校集中，人才众多，技术先进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，科研院所汇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，文化底蕴深厚，可以带动周边城市的产业结构升级。</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【影响因素类】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79_1#d53a273fd?pid=a9794034e&amp;color=0,0,0&amp;vtp=1&amp;bt=1&amp;bbb=1"/>
          <p:cNvSpPr/>
          <p:nvPr/>
        </p:nvSpPr>
        <p:spPr>
          <a:xfrm>
            <a:off x="722376" y="100584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（3）阐述武汉发展“芯城”过程中提高城市竞争力的表现。（4分）</a:t>
            </a:r>
            <a:endParaRPr lang="en-US" altLang="zh-CN" sz="2000" dirty="0"/>
          </a:p>
        </p:txBody>
      </p:sp>
      <p:sp>
        <p:nvSpPr>
          <p:cNvPr id="3" name="QO_5_AN.80_1#d53a273fd?vop=1&amp;pid=a9794034e&amp;color=0,0,0&amp;vtp=1&amp;bbb=1&amp;hb=1"/>
          <p:cNvSpPr/>
          <p:nvPr/>
        </p:nvSpPr>
        <p:spPr>
          <a:xfrm>
            <a:off x="722376" y="146900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武汉的高校、科研院所众多，科技人才资源丰富，具有发展集成电路产业的条件</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；发展集</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成电路产业对资源</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、能源的消耗小；对环境的污染小，有利于改善当地环境质量</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；集成电路产业</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产品的附加值高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，创造的利润大，有利于提高城市竞争力。（任答两点得4分）</a:t>
            </a:r>
            <a:endParaRPr lang="en-US" altLang="zh-CN" sz="2000" dirty="0"/>
          </a:p>
        </p:txBody>
      </p:sp>
      <p:sp>
        <p:nvSpPr>
          <p:cNvPr id="4" name="QO_5_AS.81_1#d53a273fd?vop=1&amp;pid=a9794034e&amp;color=0,0,0&amp;vtp=1&amp;bbb=1&amp;hb=1"/>
          <p:cNvSpPr/>
          <p:nvPr/>
        </p:nvSpPr>
        <p:spPr>
          <a:xfrm>
            <a:off x="722376" y="287680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本题考查城市的辐射带动作用。武汉科技实力雄厚，人才资源丰富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，具有发展集成电路产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业的条件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。相比于传统的“钢城”而言，发展集成电路产业对资源、能源的消耗小，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环境污染小，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有利于改善城市环境质量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；集成电路产业属于高新技术产业，其产品的附加值高，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利润空间大，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有利于提高城市竞争力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【综合分析类】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4_AS.82_1#a9794034e?vop=1&amp;pid=de2360989&amp;color=0,0,0&amp;vtp=1&amp;bt=1&amp;bbb=1"/>
          <p:cNvSpPr/>
          <p:nvPr/>
        </p:nvSpPr>
        <p:spPr>
          <a:xfrm>
            <a:off x="722376" y="100584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城市体系中的城市地位</a:t>
            </a:r>
            <a:endParaRPr lang="en-US" altLang="zh-CN" sz="2200" dirty="0"/>
          </a:p>
        </p:txBody>
      </p:sp>
      <p:pic>
        <p:nvPicPr>
          <p:cNvPr id="3" name="QO_4_AS.82_2#a9794034e?vop=1&amp;pid=de236098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9392" y="1579753"/>
            <a:ext cx="3630168" cy="23865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7_1#a0db498fd?vop=1&amp;pid=d7a09e55c&amp;color=0,0,0&amp;vtp=1&amp;bt=1&amp;bbb=1&amp;hb=1"/>
          <p:cNvSpPr/>
          <p:nvPr/>
        </p:nvSpPr>
        <p:spPr>
          <a:xfrm>
            <a:off x="722376" y="100584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本题考查城市群辐射功能的特点。如果对龙头城市依赖性强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，会导致城市群内部发展不均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，差异会较大，不符合长三角城市群可持续竞争力内部差异小的情况，A错误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。长三角城市群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存在多个强势中心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，如上海、南京、杭州等，这些城市共同带动区域发展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，使得城市群内部发展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相对均衡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，可持续竞争力内部差异较小，B正确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。逆城镇化主要是人口从大城市和主要的大都市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，向小的都市区、小城镇甚至非城市区迁移的过程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，与城市群可持续竞争力内部差异小的原因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关联不大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，C错误。长三角城市群中心城市发展态势良好，并非逐渐衰弱，D错误。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9165</Words>
  <Application>WPS 演示</Application>
  <PresentationFormat>宽屏</PresentationFormat>
  <Paragraphs>442</Paragraphs>
  <Slides>76</Slides>
  <Notes>56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76</vt:i4>
      </vt:variant>
    </vt:vector>
  </HeadingPairs>
  <TitlesOfParts>
    <vt:vector size="96"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仿宋</vt:lpstr>
      <vt:lpstr>仿宋</vt:lpstr>
      <vt:lpstr>楷体</vt:lpstr>
      <vt:lpstr>Times New Roman</vt:lpstr>
      <vt:lpstr>Times New Roman</vt:lpstr>
      <vt:lpstr>宋体</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4</cp:revision>
  <dcterms:created xsi:type="dcterms:W3CDTF">2025-08-04T06:55:00Z</dcterms:created>
  <dcterms:modified xsi:type="dcterms:W3CDTF">2025-08-11T07:44:07Z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998CBA67A04A471898D6F24AA2AD49B2_12</vt:lpwstr>
  </property>
  <property fmtid="{D5CDD505-2E9C-101B-9397-08002B2CF9AE}" pid="3" name="KSOProductBuildVer">
    <vt:lpwstr>2052-12.1.0.21915</vt:lpwstr>
  </property>
</Properties>
</file>