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72" r:id="rId6"/>
    <p:sldId id="258" r:id="rId7"/>
    <p:sldId id="259" r:id="rId8"/>
    <p:sldId id="273" r:id="rId9"/>
    <p:sldId id="260" r:id="rId10"/>
    <p:sldId id="261" r:id="rId11"/>
    <p:sldId id="274" r:id="rId12"/>
    <p:sldId id="262" r:id="rId13"/>
    <p:sldId id="263" r:id="rId14"/>
    <p:sldId id="264" r:id="rId15"/>
    <p:sldId id="275" r:id="rId16"/>
    <p:sldId id="265" r:id="rId17"/>
    <p:sldId id="266" r:id="rId18"/>
    <p:sldId id="267" r:id="rId19"/>
    <p:sldId id="268" r:id="rId20"/>
    <p:sldId id="269" r:id="rId21"/>
    <p:sldId id="270" r:id="rId22"/>
    <p:sldId id="271" r:id="rId23"/>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114" d="100"/>
          <a:sy n="114" d="100"/>
        </p:scale>
        <p:origin x="438" y="108"/>
      </p:cViewPr>
      <p:guideLst/>
    </p:cSldViewPr>
  </p:slideViewPr>
  <p:notesTextViewPr>
    <p:cViewPr>
      <p:scale>
        <a:sx n="1" d="1"/>
        <a:sy n="1" d="1"/>
      </p:scale>
      <p:origin x="0" y="0"/>
    </p:cViewPr>
  </p:notesTextViewPr>
  <p:sorterViewPr>
    <p:cViewPr>
      <p:scale>
        <a:sx n="160" d="100"/>
        <a:sy n="160" d="100"/>
      </p:scale>
      <p:origin x="0" y="-9342"/>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6" Type="http://schemas.openxmlformats.org/officeDocument/2006/relationships/tableStyles" Target="tableStyles.xml"/><Relationship Id="rId25" Type="http://schemas.openxmlformats.org/officeDocument/2006/relationships/viewProps" Target="viewProps.xml"/><Relationship Id="rId24" Type="http://schemas.openxmlformats.org/officeDocument/2006/relationships/presProps" Target="presProps.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a:lstStyle/>
          <a:p>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刷专题#df=ffc89ab9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刷专题</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城市群的辐射功能与区域发展</a:t>
            </a:r>
            <a:endParaRPr lang="en-US" sz="44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2#df=ffc89ab9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专题 城市群的辐射功能与区域发展</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geography#pid=6889e346fd204eef0a31e818#tid=6890182ad5ecdb0009cafbc7#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275320" y="4315968"/>
            <a:ext cx="3099816" cy="914400"/>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地理 选择性必修2     区域发展 RJ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刷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刷专题</a:t>
            </a:r>
            <a:endParaRPr lang="en-US" sz="5400" dirty="0"/>
          </a:p>
        </p:txBody>
      </p:sp>
      <p:sp>
        <p:nvSpPr>
          <p:cNvPr id="4" name="MasterShapeName"/>
          <p:cNvSpPr/>
          <p:nvPr/>
        </p:nvSpPr>
        <p:spPr>
          <a:xfrm>
            <a:off x="557784" y="2011680"/>
            <a:ext cx="6784848" cy="813816"/>
          </a:xfrm>
          <a:prstGeom prst="rect">
            <a:avLst/>
          </a:prstGeom>
          <a:noFill/>
        </p:spPr>
        <p:txBody>
          <a:bodyPr/>
          <a:lstStyle/>
          <a:p>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6" Type="http://schemas.openxmlformats.org/officeDocument/2006/relationships/theme" Target="../theme/theme1.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5.xml"/><Relationship Id="rId1" Type="http://schemas.openxmlformats.org/officeDocument/2006/relationships/image" Target="../media/image11.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5.xml"/><Relationship Id="rId1" Type="http://schemas.openxmlformats.org/officeDocument/2006/relationships/image" Target="../media/image9.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5.xml"/><Relationship Id="rId1" Type="http://schemas.openxmlformats.org/officeDocument/2006/relationships/image" Target="../media/image10.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8_1#0b1525436?pid=a037a681a&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成都市辐射带动作用增强的基础条件是(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9_1#0b1525436.bracket?pid=a037a681a&amp;color=0,0,0&amp;vpa=3&amp;vtp=1"/>
          <p:cNvSpPr/>
          <p:nvPr/>
        </p:nvSpPr>
        <p:spPr>
          <a:xfrm>
            <a:off x="5451539" y="96926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8_2#0b1525436.choices?pid=a037a681a&amp;color=0,0,0&amp;vtp=1&amp;bbb=1"/>
          <p:cNvSpPr/>
          <p:nvPr/>
        </p:nvSpPr>
        <p:spPr>
          <a:xfrm>
            <a:off x="722376" y="143090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.生态农业规模扩大</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B.综合交通枢纽建设</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C.宜居城市环境营造</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.城市空间底线管控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0_1#0b1525436?vop=1&amp;pid=a037a681a&amp;color=0,0,0&amp;vtp=1&amp;bt=1&amp;bbb=1&amp;hb=1"/>
          <p:cNvSpPr/>
          <p:nvPr/>
        </p:nvSpPr>
        <p:spPr>
          <a:xfrm>
            <a:off x="722376" y="1005840"/>
            <a:ext cx="10753344" cy="3612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本题考查城市群区域发展的基础条件。生态农业规模扩大虽然对农业发展有积极作用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它不是成都市辐射带动作用增强的基础条件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，A错误；成都作为国际性综合交通枢纽城市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，综合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交通枢纽建设是其辐射带动作用增强的基础条件，完善的交通网络可以加强成都与周边地区的联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，促进人员、物资、信息的流动，从而增强成都的辐射带动作用，B正确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；宜居城市环境营造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可以提高城市的吸引力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，但它不是成都市辐射带动作用增强的直接基础条件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，辐射带动作用主要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体现在经济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、科技、交通等方面的影响力，C错误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；城市空间底线管控主要是为了保护城市的生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态环境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、历史文化遗产等，保障城市的可持续发展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，但它不是成都市辐射带动作用增强的基础条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0_2#0b1525436?vop=1&amp;pid=a037a681a&amp;color=0,0,0&amp;mp=1&amp;vtp=1&amp;bt=1&amp;bbb=1&amp;hb=1"/>
          <p:cNvSpPr/>
          <p:nvPr/>
        </p:nvSpPr>
        <p:spPr>
          <a:xfrm>
            <a:off x="722376" y="1005840"/>
            <a:ext cx="10753344" cy="1783334"/>
          </a:xfrm>
          <a:prstGeom prst="rect">
            <a:avLst/>
          </a:prstGeom>
          <a:noFill/>
        </p:spPr>
        <p:txBody>
          <a:bodyPr wrap="none" lIns="0" tIns="0" rIns="0" bIns="0" rtlCol="0" anchor="t"/>
          <a:lstStyle/>
          <a:p>
            <a:pPr algn="l" latinLnBrk="1">
              <a:lnSpc>
                <a:spcPts val="36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知识拓展</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建立都市圈的意义</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都市圈的建立旨在促进圈内各城市之间联动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，实现基础建设、生产、交通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、服务等方面一体化进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，主要依靠经济相对发达的核心城市同周边城市资源共享以带动周边城市共同发展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，缩小都市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圈内各城市发展差距</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，从而推动我国各区域城镇化进程。</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O_4_BD.11_1#0ea4a5ccf?htil=1&amp;pid=c59f90aa7&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387895" y="1088136"/>
            <a:ext cx="5038344" cy="505663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O_4_BD.11_2#0ea4a5ccf?htil=1&amp;sp=1&amp;pid=c59f90aa7&amp;color=0,0,0&amp;vtp=1&amp;bt=1&amp;bbb=1&amp;hb=1"/>
          <p:cNvSpPr/>
          <p:nvPr/>
        </p:nvSpPr>
        <p:spPr>
          <a:xfrm>
            <a:off x="722376" y="1005840"/>
            <a:ext cx="5577840" cy="45134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［福建上杭二中2024高二月考］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阅读图文材料，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完成下列要求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。（24分）</a:t>
            </a:r>
            <a:endParaRPr lang="en-US" altLang="zh-CN" sz="2000" dirty="0"/>
          </a:p>
          <a:p>
            <a:pPr latinLnBrk="1">
              <a:lnSpc>
                <a:spcPts val="3700"/>
              </a:lnSpc>
            </a:pPr>
            <a:r>
              <a:rPr lang="en-US" altLang="zh-CN" sz="2000" b="0" i="0">
                <a:solidFill>
                  <a:srgbClr val="000000"/>
                </a:solidFill>
                <a:latin typeface="宋体" panose="02010600030101010101" pitchFamily="2" charset="-122"/>
                <a:ea typeface="楷体" panose="02010609060101010101"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城市群是在特定的区域范围内云集相当数量</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的不同性质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类型和等级规模的城市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一般以一</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个或两个特大城市为中心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依托一定的自然环境</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和交通条件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城市之间的内在联系不断加强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共</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同构成一个相对完整的城市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集合体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中原城</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市群是以郑州为中心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洛阳为副中心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涵盖河南</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全省延及周边地区的经济区域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是重要的经济增</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长极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下图为中原城市群分布图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12_1#988ef09cd?pid=0ea4a5ccf&amp;color=0,0,0&amp;vtp=1&amp;bt=1&amp;bbb=1"/>
          <p:cNvSpPr/>
          <p:nvPr/>
        </p:nvSpPr>
        <p:spPr>
          <a:xfrm>
            <a:off x="722376" y="1005840"/>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（1）结合材料，指出城市群的主要特征。</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（8分）</a:t>
            </a:r>
            <a:endParaRPr lang="en-US" altLang="zh-CN" sz="2000" dirty="0"/>
          </a:p>
        </p:txBody>
      </p:sp>
      <p:sp>
        <p:nvSpPr>
          <p:cNvPr id="3" name="QO_5_AN.13_1#988ef09cd?vop=1&amp;pid=0ea4a5ccf&amp;color=0,0,0&amp;vtp=1&amp;bbb=1&amp;hb=1"/>
          <p:cNvSpPr/>
          <p:nvPr/>
        </p:nvSpPr>
        <p:spPr>
          <a:xfrm>
            <a:off x="722376" y="1472565"/>
            <a:ext cx="10753344" cy="13134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区域内城市密集（城市数量多）；城市性质、类型、等级有差异</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；拥有一个或几个特大或</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超大城市</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；核心城市辐射带动作用强；城市之间交通通达度高；城市之间联系密切</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。（任答四点</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得</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8分）</a:t>
            </a:r>
            <a:endParaRPr lang="en-US" altLang="zh-CN" sz="2000" dirty="0"/>
          </a:p>
        </p:txBody>
      </p:sp>
      <p:sp>
        <p:nvSpPr>
          <p:cNvPr id="4" name="QO_5_AS.14_1#988ef09cd?vop=1&amp;pid=0ea4a5ccf&amp;color=0,0,0&amp;vtp=1&amp;bbb=1&amp;hb=1"/>
          <p:cNvSpPr/>
          <p:nvPr/>
        </p:nvSpPr>
        <p:spPr>
          <a:xfrm>
            <a:off x="722376" y="2889504"/>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本题考查图文材料分析能力。由材料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“城市群是在特定的区域范围内云集相当数量的不同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性质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、类型和等级规模的城市”可知，区域内城市的数量多，城市性质不同、类型不同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、人口数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量规模不同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，城市等级有差异；由“一般以一个或两个特大城市为中心”可知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，区域内一般有一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个或两个特大城市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，对周围城市起辐射带动作用；由“依托一定的自然环境和交通条件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，城市之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间的内在联系不断加强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”可知，城市之间有发达的交通体系，交通快速便捷，通达度高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，城市之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间的人员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、物资、信息的联系紧密、交流频繁。</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【特征分析类】</a:t>
            </a:r>
            <a:endPar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4">
                                            <p:bg/>
                                          </p:spTgt>
                                        </p:tgtEl>
                                        <p:attrNameLst>
                                          <p:attrName>style.visibility</p:attrName>
                                        </p:attrNameLst>
                                      </p:cBhvr>
                                      <p:to>
                                        <p:strVal val="visible"/>
                                      </p:to>
                                    </p:set>
                                    <p:animEffect transition="in" filter="fade">
                                      <p:cBhvr>
                                        <p:cTn id="21" dur="500"/>
                                        <p:tgtEl>
                                          <p:spTgt spid="4">
                                            <p:bg/>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0" end="0"/>
                                            </p:txEl>
                                          </p:spTgt>
                                        </p:tgtEl>
                                        <p:attrNameLst>
                                          <p:attrName>style.visibility</p:attrName>
                                        </p:attrNameLst>
                                      </p:cBhvr>
                                      <p:to>
                                        <p:strVal val="visible"/>
                                      </p:to>
                                    </p:set>
                                    <p:animEffect transition="in" filter="fade">
                                      <p:cBhvr>
                                        <p:cTn id="24" dur="500"/>
                                        <p:tgtEl>
                                          <p:spTgt spid="4">
                                            <p:txEl>
                                              <p:pRg st="0" end="0"/>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1" end="1"/>
                                            </p:txEl>
                                          </p:spTgt>
                                        </p:tgtEl>
                                        <p:attrNameLst>
                                          <p:attrName>style.visibility</p:attrName>
                                        </p:attrNameLst>
                                      </p:cBhvr>
                                      <p:to>
                                        <p:strVal val="visible"/>
                                      </p:to>
                                    </p:set>
                                    <p:animEffect transition="in" filter="fade">
                                      <p:cBhvr>
                                        <p:cTn id="27" dur="500"/>
                                        <p:tgtEl>
                                          <p:spTgt spid="4">
                                            <p:txEl>
                                              <p:pRg st="1" end="1"/>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2" end="2"/>
                                            </p:txEl>
                                          </p:spTgt>
                                        </p:tgtEl>
                                        <p:attrNameLst>
                                          <p:attrName>style.visibility</p:attrName>
                                        </p:attrNameLst>
                                      </p:cBhvr>
                                      <p:to>
                                        <p:strVal val="visible"/>
                                      </p:to>
                                    </p:set>
                                    <p:animEffect transition="in" filter="fade">
                                      <p:cBhvr>
                                        <p:cTn id="30" dur="500"/>
                                        <p:tgtEl>
                                          <p:spTgt spid="4">
                                            <p:txEl>
                                              <p:pRg st="2" end="2"/>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Effect transition="in" filter="fade">
                                      <p:cBhvr>
                                        <p:cTn id="33" dur="500"/>
                                        <p:tgtEl>
                                          <p:spTgt spid="4">
                                            <p:txEl>
                                              <p:pRg st="3" end="3"/>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
                                            <p:txEl>
                                              <p:pRg st="4" end="4"/>
                                            </p:txEl>
                                          </p:spTgt>
                                        </p:tgtEl>
                                        <p:attrNameLst>
                                          <p:attrName>style.visibility</p:attrName>
                                        </p:attrNameLst>
                                      </p:cBhvr>
                                      <p:to>
                                        <p:strVal val="visible"/>
                                      </p:to>
                                    </p:set>
                                    <p:animEffect transition="in" filter="fade">
                                      <p:cBhvr>
                                        <p:cTn id="36" dur="500"/>
                                        <p:tgtEl>
                                          <p:spTgt spid="4">
                                            <p:txEl>
                                              <p:pRg st="4" end="4"/>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4">
                                            <p:txEl>
                                              <p:pRg st="5" end="5"/>
                                            </p:txEl>
                                          </p:spTgt>
                                        </p:tgtEl>
                                        <p:attrNameLst>
                                          <p:attrName>style.visibility</p:attrName>
                                        </p:attrNameLst>
                                      </p:cBhvr>
                                      <p:to>
                                        <p:strVal val="visible"/>
                                      </p:to>
                                    </p:set>
                                    <p:animEffect transition="in" filter="fade">
                                      <p:cBhvr>
                                        <p:cTn id="39" dur="5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15_1#a65dd2d7d?pid=0ea4a5ccf&amp;color=0,0,0&amp;vtp=1&amp;bt=1&amp;bbb=1"/>
          <p:cNvSpPr/>
          <p:nvPr/>
        </p:nvSpPr>
        <p:spPr>
          <a:xfrm>
            <a:off x="722376" y="100584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（2）分析郑州市对中原城市群的主要辐射功能。（8分）</a:t>
            </a:r>
            <a:endParaRPr lang="en-US" altLang="zh-CN" sz="2000" dirty="0"/>
          </a:p>
        </p:txBody>
      </p:sp>
      <p:sp>
        <p:nvSpPr>
          <p:cNvPr id="3" name="QO_5_AN.16_1#a65dd2d7d?vop=1&amp;pid=0ea4a5ccf&amp;color=0,0,0&amp;vtp=1&amp;bbb=1&amp;hb=1"/>
          <p:cNvSpPr/>
          <p:nvPr/>
        </p:nvSpPr>
        <p:spPr>
          <a:xfrm>
            <a:off x="722376" y="1469009"/>
            <a:ext cx="10753344" cy="26850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郑州市地理位置优越，是河南省省会城市，中原城市群的中心城市，</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对其发展起主导作用；</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郑州经济发展水平高</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，综合服务功能强，产业众多，引领和带动周边城市的产业发展</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；郑州是中</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原城市群的交通枢纽</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，交通方式多样，现代交通发达，促进城市群内不同城市互联互通</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；郑州经</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济发达</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，资金、技术、信息优势突出，通过大量的物流、资金流、信息流、产业流</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，带动中小城</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市发展</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；郑州产业扩散的过程中，注重发挥周围城市各自的比较区位优势，</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促进城市分工与协作，</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实现协作共赢</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。（任答四点得8分）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fade">
                                      <p:cBhvr>
                                        <p:cTn id="25"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S.17_1#a65dd2d7d?vop=1&amp;pid=0ea4a5ccf&amp;color=0,0,0&amp;vtp=1&amp;bt=1&amp;bbb=1&amp;hb=1"/>
          <p:cNvSpPr/>
          <p:nvPr/>
        </p:nvSpPr>
        <p:spPr>
          <a:xfrm>
            <a:off x="722376" y="1005840"/>
            <a:ext cx="10753344" cy="4069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本题考查中心城市对城市群的辐射功能。读图可知，郑州市地处中原城市群的中心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位置优越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，又是河南省省会城市，是中原城市群的中心城市，对城市群的发展起主导作用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；郑州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经济发展水平高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，综合服务功能强，引领和带动周边城市的产业发展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；郑州位于中原城市群的中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心位置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，现代交通发达，是区域交通枢纽，实现了城市间的快速联系，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促进城市间的互联互通；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郑州发挥大城市的资金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、技术和信息等优势，通过发达的交通、通信网络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，与中原城市群的其他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城市间形成大量的物流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、资金流、信息流、产业流，带动中小城市发展，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提高了区域城镇化水平；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由材料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“不同性质、类型和等级规模的城市”可知，郑州产业扩散的过程中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，注重发挥周围城市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各自的比较区位优势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，避免城市的同质化发展，促进城市分工与协作，实现互惠互利，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达到共赢。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特征分析类】</a:t>
            </a:r>
            <a:endParaRPr lang="en-US" altLang="zh-CN" sz="2200" b="1"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18_1#6aa65caf1?pid=0ea4a5ccf&amp;color=0,0,0&amp;vtp=1&amp;bt=1&amp;bbb=1"/>
          <p:cNvSpPr/>
          <p:nvPr/>
        </p:nvSpPr>
        <p:spPr>
          <a:xfrm>
            <a:off x="722376" y="100584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（3）从区域联系的角度，为加快中原城市群建设提出合理建议。（8分）</a:t>
            </a:r>
            <a:endParaRPr lang="en-US" altLang="zh-CN" sz="2000" dirty="0"/>
          </a:p>
        </p:txBody>
      </p:sp>
      <p:sp>
        <p:nvSpPr>
          <p:cNvPr id="3" name="QO_5_AN.19_1#6aa65caf1?vop=1&amp;pid=0ea4a5ccf&amp;color=0,0,0&amp;vtp=1&amp;bbb=1&amp;hb=1"/>
          <p:cNvSpPr/>
          <p:nvPr/>
        </p:nvSpPr>
        <p:spPr>
          <a:xfrm>
            <a:off x="722376" y="1469009"/>
            <a:ext cx="10753344" cy="13134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建设统一协调管理机构，强化区域政策联系；完善交通网，提升联通能力</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，强化内部与外</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部的联系</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；加强区域产业联系，根据各自优势分工合作，促进协同发展</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；强化核心城市的辐射功</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能</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，促进区域产业的分工、升级和转型，实现区域高质量发展。（8分）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S.20_1#6aa65caf1?vop=1&amp;pid=0ea4a5ccf&amp;color=0,0,0&amp;vtp=1&amp;bt=1&amp;bbb=1&amp;hb=1"/>
          <p:cNvSpPr/>
          <p:nvPr/>
        </p:nvSpPr>
        <p:spPr>
          <a:xfrm>
            <a:off x="722376" y="100584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本题考查城市群发展的措施。从区域联系的角度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，发挥区域城市群的整体性功能首先要有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政策上的协调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，要加强区域的政策联系，建设统一协调管理机构来管理和协调区域发展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交通条件上进行进一步优化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，完善交通网，区域内外的交通联系需要强化，例如外联机场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，强化内部与外部的交通联系，提升区域的联通能力；需要加强区域的产业联系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，城市间根据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各自的比较区位优势进行分工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，同时加强彼此间的交流与合作，促进城市群的协同发展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；最后需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要强化核心城市的辐射带动功能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，促进区域产业的分工、升级、转型以提高附加值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，实现区域的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高质量发展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【建议措施类】</a:t>
            </a:r>
            <a:endParaRPr lang="en-US" altLang="zh-CN" sz="2200" b="1"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c59f90aa7.fixed?pid=ffc89ab95&amp;color=100,146,38&amp;vtp=1"/>
          <p:cNvSpPr/>
          <p:nvPr/>
        </p:nvSpPr>
        <p:spPr>
          <a:xfrm>
            <a:off x="5276088" y="905256"/>
            <a:ext cx="1609344" cy="1197864"/>
          </a:xfrm>
          <a:prstGeom prst="rect">
            <a:avLst/>
          </a:prstGeom>
          <a:noFill/>
        </p:spPr>
        <p:txBody>
          <a:bodyPr wrap="square" lIns="0" tIns="0" rIns="0" bIns="0" rtlCol="0" anchor="ctr"/>
          <a:lstStyle/>
          <a:p>
            <a:pPr algn="ctr"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7200" dirty="0"/>
          </a:p>
        </p:txBody>
      </p:sp>
      <p:sp>
        <p:nvSpPr>
          <p:cNvPr id="3" name="C_3#c59f90aa7.fixed?pid=ffc89ab95&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专题</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城市群的辐射功能与区域发展</a:t>
            </a:r>
            <a:endParaRPr lang="en-US" altLang="zh-CN" sz="4400" dirty="0"/>
          </a:p>
        </p:txBody>
      </p:sp>
      <p:pic>
        <p:nvPicPr>
          <p:cNvPr id="4" name="C_3#c59f90aa7.fixed?pid=ffc89ab95&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c59f90aa7.fixed?pid=ffc89ab95&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刷专题</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M_4_BD.1_1#a037a681a?pid=c59f90aa7&amp;color=0,0,0&amp;tib=255,255,255&amp;iip=1&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32696" y="1124712"/>
            <a:ext cx="722376" cy="21945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M_4_BD.1_1#a037a681a?pid=c59f90aa7&amp;color=0,0,0&amp;vtp=1&amp;bt=1&amp;bbb=1&amp;hb=1"/>
          <p:cNvSpPr/>
          <p:nvPr/>
        </p:nvSpPr>
        <p:spPr>
          <a:xfrm>
            <a:off x="722377" y="1005840"/>
            <a:ext cx="10749631" cy="1757553"/>
          </a:xfrm>
          <a:prstGeom prst="rect">
            <a:avLst/>
          </a:prstGeom>
          <a:noFill/>
        </p:spPr>
        <p:txBody>
          <a:bodyPr wrap="none" lIns="0" tIns="0" rIns="0" bIns="0" rtlCol="0" anchor="t"/>
          <a:lstStyle/>
          <a:p>
            <a:pPr algn="l" latinLnBrk="1">
              <a:lnSpc>
                <a:spcPts val="3600"/>
              </a:lnSpc>
            </a:pPr>
            <a:r>
              <a:rPr lang="en-US" altLang="zh-CN" sz="900" b="0" i="0" ker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安徽皖南八校2025高二联考］</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2024</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9</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月</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27</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日国务院批复的</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成都市国土空间总体规划</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2021—2035</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提升了城市整体功能</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确定了城市性质为四川省省会</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西部地区重要的中心</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城市</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国家历史文化名城</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国际性综合交通枢纽城市</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核心功能定位为西部经济中心</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科技创新</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中心</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对外交往中心</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全国先进制造业基地</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endParaRPr lang="en-US" altLang="zh-CN" sz="100" dirty="0"/>
          </a:p>
        </p:txBody>
      </p:sp>
      <p:sp>
        <p:nvSpPr>
          <p:cNvPr id="4" name="QC_5_BD.2_1#1e73cc9a0?sp=1&amp;pid=a037a681a&amp;color=0,0,0&amp;vtp=1&amp;bbb=1"/>
          <p:cNvSpPr/>
          <p:nvPr/>
        </p:nvSpPr>
        <p:spPr>
          <a:xfrm>
            <a:off x="722376" y="281749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1.成都市城市整体功能提升，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利于成都向周边地区(</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5" name="QC_5_AN.3_1#1e73cc9a0.bracket?pid=a037a681a&amp;color=0,0,0&amp;vpa=1&amp;vtp=1"/>
          <p:cNvSpPr/>
          <p:nvPr/>
        </p:nvSpPr>
        <p:spPr>
          <a:xfrm>
            <a:off x="6467539" y="2817495"/>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6" name="QC_5_BD.2_2#1e73cc9a0?pid=a037a681a&amp;color=0,0,0&amp;vtp=1&amp;bbb=1"/>
          <p:cNvSpPr/>
          <p:nvPr/>
        </p:nvSpPr>
        <p:spPr>
          <a:xfrm>
            <a:off x="722376" y="3280283"/>
            <a:ext cx="10753344" cy="843153"/>
          </a:xfrm>
          <a:prstGeom prst="rect">
            <a:avLst/>
          </a:prstGeom>
          <a:noFill/>
        </p:spPr>
        <p:txBody>
          <a:bodyPr wrap="none" lIns="0" tIns="0" rIns="0" bIns="0" rtlCol="0" anchor="t"/>
          <a:lstStyle/>
          <a:p>
            <a:pPr latinLnBrk="1">
              <a:lnSpc>
                <a:spcPts val="3600"/>
              </a:lnSpc>
              <a:tabLst>
                <a:tab pos="54711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①提供优质医疗和教育</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②扩散丰富的自然资源</a:t>
            </a:r>
            <a:endParaRPr lang="en-US" altLang="zh-CN" sz="2000" dirty="0"/>
          </a:p>
          <a:p>
            <a:pPr latinLnBrk="1">
              <a:lnSpc>
                <a:spcPts val="3400"/>
              </a:lnSpc>
              <a:tabLst>
                <a:tab pos="54711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③产业转移与产业协作</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④输送高端科技人才</a:t>
            </a:r>
            <a:endParaRPr lang="en-US" altLang="zh-CN" sz="2000" dirty="0"/>
          </a:p>
        </p:txBody>
      </p:sp>
      <p:sp>
        <p:nvSpPr>
          <p:cNvPr id="7" name="QC_5_BD.2_3#1e73cc9a0.choices?pid=a037a681a&amp;color=0,0,0&amp;vtp=1&amp;bbb=1"/>
          <p:cNvSpPr/>
          <p:nvPr/>
        </p:nvSpPr>
        <p:spPr>
          <a:xfrm>
            <a:off x="722376" y="4182745"/>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B.③④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_1#1e73cc9a0?vop=1&amp;pid=a037a681a&amp;color=0,0,0&amp;vtp=1&amp;bt=1&amp;bbb=1&amp;hb=1"/>
          <p:cNvSpPr/>
          <p:nvPr/>
        </p:nvSpPr>
        <p:spPr>
          <a:xfrm>
            <a:off x="722376" y="100584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本题考查构建城市群的意义。成都作为国家历史文化名城，城市整体功能提升后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，其医疗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和教育设施将更加完善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，能够为周边地区提供更优质的医疗和教育服务，①正确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；成都城市整体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功能提升主要是在经济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、科技、交通等方面，与扩散自然资源关系不大，②错误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；成都作为西部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经济中心和全国先进制造业基地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，随着城市整体功能提升，其产业发展将更加成熟和多元化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有利于成都向周边地区进行产业转移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，促进产业协作，实现区域经济的协同发展，③正确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；虽然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成都的科技实力较强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，但高端科技人才相对稀缺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，城市整体功能提升主要是提升城市的综合竞争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，吸引高端科技人才向成都市集聚，④错误。综上所述，①③正确，故选C。</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5_1#eb6b9ff12?pid=a037a681a&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2.随着城市整体功能提升，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成都市(</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6_1#eb6b9ff12.bracket?pid=a037a681a&amp;color=0,0,0&amp;vpa=2&amp;vtp=1"/>
          <p:cNvSpPr/>
          <p:nvPr/>
        </p:nvSpPr>
        <p:spPr>
          <a:xfrm>
            <a:off x="4676839" y="969265"/>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5_2#eb6b9ff12.choices?pid=a037a681a&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4711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A.服务功能增多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，服务人口减少</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.辐射强度减弱，服务联系密切</a:t>
            </a:r>
            <a:endParaRPr lang="en-US" altLang="zh-CN" sz="2000" dirty="0"/>
          </a:p>
          <a:p>
            <a:pPr latinLnBrk="1">
              <a:lnSpc>
                <a:spcPts val="3400"/>
              </a:lnSpc>
              <a:tabLst>
                <a:tab pos="54711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.服务功能减少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，服务水平提高</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.辐射功能增强，服务范围扩大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7_1#eb6b9ff12?vop=1&amp;pid=a037a681a&amp;color=0,0,0&amp;vtp=1&amp;bt=1&amp;bbb=1&amp;hb=1"/>
          <p:cNvSpPr/>
          <p:nvPr/>
        </p:nvSpPr>
        <p:spPr>
          <a:xfrm>
            <a:off x="722376" y="100584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本题考查城市的辐射功能。城市整体功能提升会使成都市的服务功能增多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，能够满足更多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人口的需求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，因此服务人口应该是增加而不是减少，A错误；城市整体功能提升后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，成都市的辐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射强度会增强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，对周边地区的影响力更大，服务联系也会更加广泛和密切，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而不是辐射强度减弱，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错误；城市整体功能提升意味着成都的服务功能会增多，服务水平也会相应提高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，而不是服务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功能减少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，C错误；成都市作为西部地区重要的中心城市和国家历史文化名城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，城市整体功能提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升后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，其辐射功能会进一步增强，服务范围也会扩大，能够更好地带动周边地区发展，D正确。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2973</Words>
  <Application>WPS 演示</Application>
  <PresentationFormat>宽屏</PresentationFormat>
  <Paragraphs>119</Paragraphs>
  <Slides>20</Slides>
  <Notes>16</Notes>
  <HiddenSlides>0</HiddenSlides>
  <MMClips>0</MMClips>
  <ScaleCrop>false</ScaleCrop>
  <HeadingPairs>
    <vt:vector size="6" baseType="variant">
      <vt:variant>
        <vt:lpstr>已用的字体</vt:lpstr>
      </vt:variant>
      <vt:variant>
        <vt:i4>19</vt:i4>
      </vt:variant>
      <vt:variant>
        <vt:lpstr>主题</vt:lpstr>
      </vt:variant>
      <vt:variant>
        <vt:i4>1</vt:i4>
      </vt:variant>
      <vt:variant>
        <vt:lpstr>幻灯片标题</vt:lpstr>
      </vt:variant>
      <vt:variant>
        <vt:i4>20</vt:i4>
      </vt:variant>
    </vt:vector>
  </HeadingPairs>
  <TitlesOfParts>
    <vt:vector size="40" baseType="lpstr">
      <vt:lpstr>Arial</vt:lpstr>
      <vt:lpstr>宋体</vt:lpstr>
      <vt:lpstr>Wingdings</vt:lpstr>
      <vt:lpstr>微软雅黑</vt:lpstr>
      <vt:lpstr>微软雅黑</vt:lpstr>
      <vt:lpstr>汉仪舒圆黑简体</vt:lpstr>
      <vt:lpstr>黑体</vt:lpstr>
      <vt:lpstr>汉仪舒圆黑简体</vt:lpstr>
      <vt:lpstr>汉仪舒圆黑简体</vt:lpstr>
      <vt:lpstr>黑体</vt:lpstr>
      <vt:lpstr>宋体</vt:lpstr>
      <vt:lpstr>仿宋</vt:lpstr>
      <vt:lpstr>仿宋</vt:lpstr>
      <vt:lpstr>Times New Roman</vt:lpstr>
      <vt:lpstr>楷体</vt:lpstr>
      <vt:lpstr>Times New Roman</vt:lpstr>
      <vt:lpstr>Calibri</vt:lpstr>
      <vt:lpstr>Arial Unicode MS</vt:lpstr>
      <vt:lpstr>等线</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中原小鱼干</cp:lastModifiedBy>
  <cp:revision>4</cp:revision>
  <dcterms:created xsi:type="dcterms:W3CDTF">2025-08-04T06:56:00Z</dcterms:created>
  <dcterms:modified xsi:type="dcterms:W3CDTF">2025-08-11T07:35:02Z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EE2ADC201E614C0C851586E13023DF84_12</vt:lpwstr>
  </property>
  <property fmtid="{D5CDD505-2E9C-101B-9397-08002B2CF9AE}" pid="3" name="KSOProductBuildVer">
    <vt:lpwstr>2052-12.1.0.21915</vt:lpwstr>
  </property>
</Properties>
</file>