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384" r:id="rId7"/>
    <p:sldId id="259" r:id="rId8"/>
    <p:sldId id="260" r:id="rId9"/>
    <p:sldId id="385" r:id="rId10"/>
    <p:sldId id="261" r:id="rId11"/>
    <p:sldId id="262" r:id="rId12"/>
    <p:sldId id="263" r:id="rId13"/>
    <p:sldId id="386" r:id="rId14"/>
    <p:sldId id="264" r:id="rId15"/>
    <p:sldId id="265" r:id="rId16"/>
    <p:sldId id="266" r:id="rId17"/>
    <p:sldId id="387" r:id="rId18"/>
    <p:sldId id="267" r:id="rId19"/>
    <p:sldId id="268" r:id="rId20"/>
    <p:sldId id="269" r:id="rId21"/>
    <p:sldId id="388" r:id="rId22"/>
    <p:sldId id="270" r:id="rId23"/>
    <p:sldId id="271" r:id="rId24"/>
    <p:sldId id="389" r:id="rId25"/>
    <p:sldId id="272" r:id="rId26"/>
    <p:sldId id="273" r:id="rId27"/>
    <p:sldId id="274" r:id="rId28"/>
    <p:sldId id="390" r:id="rId29"/>
    <p:sldId id="275" r:id="rId30"/>
    <p:sldId id="276" r:id="rId31"/>
    <p:sldId id="391" r:id="rId32"/>
    <p:sldId id="277" r:id="rId33"/>
    <p:sldId id="278" r:id="rId34"/>
    <p:sldId id="392" r:id="rId35"/>
    <p:sldId id="279" r:id="rId36"/>
    <p:sldId id="280" r:id="rId37"/>
    <p:sldId id="393" r:id="rId38"/>
    <p:sldId id="281" r:id="rId39"/>
    <p:sldId id="282" r:id="rId40"/>
    <p:sldId id="283" r:id="rId41"/>
    <p:sldId id="394" r:id="rId42"/>
    <p:sldId id="284" r:id="rId43"/>
    <p:sldId id="285" r:id="rId44"/>
    <p:sldId id="395" r:id="rId45"/>
    <p:sldId id="286" r:id="rId46"/>
    <p:sldId id="287" r:id="rId47"/>
    <p:sldId id="288" r:id="rId48"/>
    <p:sldId id="396" r:id="rId49"/>
    <p:sldId id="289" r:id="rId50"/>
    <p:sldId id="290" r:id="rId51"/>
    <p:sldId id="291" r:id="rId52"/>
    <p:sldId id="397" r:id="rId53"/>
    <p:sldId id="292" r:id="rId54"/>
    <p:sldId id="293" r:id="rId55"/>
    <p:sldId id="294" r:id="rId56"/>
    <p:sldId id="398" r:id="rId57"/>
    <p:sldId id="295" r:id="rId58"/>
    <p:sldId id="296" r:id="rId59"/>
    <p:sldId id="297" r:id="rId60"/>
    <p:sldId id="399" r:id="rId61"/>
    <p:sldId id="298" r:id="rId62"/>
    <p:sldId id="299" r:id="rId63"/>
    <p:sldId id="400" r:id="rId64"/>
    <p:sldId id="300" r:id="rId65"/>
    <p:sldId id="301" r:id="rId66"/>
    <p:sldId id="401" r:id="rId67"/>
    <p:sldId id="302" r:id="rId68"/>
    <p:sldId id="303" r:id="rId69"/>
    <p:sldId id="402" r:id="rId70"/>
    <p:sldId id="304" r:id="rId71"/>
    <p:sldId id="305" r:id="rId72"/>
    <p:sldId id="403" r:id="rId73"/>
    <p:sldId id="306" r:id="rId74"/>
    <p:sldId id="307" r:id="rId75"/>
    <p:sldId id="308" r:id="rId76"/>
    <p:sldId id="404" r:id="rId77"/>
    <p:sldId id="309" r:id="rId78"/>
    <p:sldId id="310" r:id="rId79"/>
    <p:sldId id="311" r:id="rId80"/>
    <p:sldId id="406" r:id="rId81"/>
    <p:sldId id="405" r:id="rId82"/>
    <p:sldId id="312" r:id="rId83"/>
    <p:sldId id="313" r:id="rId84"/>
    <p:sldId id="407" r:id="rId85"/>
    <p:sldId id="314" r:id="rId86"/>
    <p:sldId id="315" r:id="rId87"/>
    <p:sldId id="408" r:id="rId88"/>
    <p:sldId id="316" r:id="rId89"/>
    <p:sldId id="317" r:id="rId90"/>
    <p:sldId id="318" r:id="rId91"/>
    <p:sldId id="409" r:id="rId92"/>
    <p:sldId id="319" r:id="rId93"/>
    <p:sldId id="320" r:id="rId94"/>
    <p:sldId id="410" r:id="rId95"/>
    <p:sldId id="321" r:id="rId96"/>
    <p:sldId id="322" r:id="rId97"/>
    <p:sldId id="323" r:id="rId98"/>
    <p:sldId id="411" r:id="rId99"/>
    <p:sldId id="324" r:id="rId100"/>
    <p:sldId id="325" r:id="rId101"/>
    <p:sldId id="412" r:id="rId102"/>
    <p:sldId id="326" r:id="rId103"/>
    <p:sldId id="327" r:id="rId104"/>
    <p:sldId id="413" r:id="rId105"/>
    <p:sldId id="328" r:id="rId106"/>
    <p:sldId id="329" r:id="rId107"/>
    <p:sldId id="330" r:id="rId108"/>
    <p:sldId id="414" r:id="rId109"/>
    <p:sldId id="331" r:id="rId110"/>
    <p:sldId id="332" r:id="rId111"/>
    <p:sldId id="333" r:id="rId112"/>
    <p:sldId id="415" r:id="rId113"/>
    <p:sldId id="334" r:id="rId114"/>
    <p:sldId id="335" r:id="rId115"/>
    <p:sldId id="336" r:id="rId116"/>
    <p:sldId id="416" r:id="rId117"/>
    <p:sldId id="337" r:id="rId118"/>
    <p:sldId id="338" r:id="rId119"/>
    <p:sldId id="339" r:id="rId120"/>
    <p:sldId id="417" r:id="rId121"/>
    <p:sldId id="340" r:id="rId122"/>
    <p:sldId id="341" r:id="rId123"/>
    <p:sldId id="342" r:id="rId124"/>
    <p:sldId id="343" r:id="rId125"/>
    <p:sldId id="418" r:id="rId126"/>
    <p:sldId id="344" r:id="rId127"/>
    <p:sldId id="345" r:id="rId128"/>
    <p:sldId id="346" r:id="rId129"/>
    <p:sldId id="347" r:id="rId130"/>
    <p:sldId id="348" r:id="rId131"/>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160" d="100"/>
        <a:sy n="160" d="100"/>
      </p:scale>
      <p:origin x="0" y="-82998"/>
    </p:cViewPr>
  </p:sorter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4" Type="http://schemas.openxmlformats.org/officeDocument/2006/relationships/tableStyles" Target="tableStyles.xml"/><Relationship Id="rId133" Type="http://schemas.openxmlformats.org/officeDocument/2006/relationships/viewProps" Target="viewProps.xml"/><Relationship Id="rId132" Type="http://schemas.openxmlformats.org/officeDocument/2006/relationships/presProps" Target="presProps.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刷专题#df=c9e2f39c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资源枯竭型城市的转型发展</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75cde8d2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资源枯竭型城市及其转型</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6e7381b0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焦作市以煤炭为基础的产业兴衰和转型之路</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797e92167">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其他城市的产业转型之路</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2#df=c9e2f39cc">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第三节 资源枯竭型城市的转型发展</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89e346fd204eef0a31e818#tid=6890182a4e75f9000925e3b1#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地理 选择性必修2     区域发展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0.xml"/><Relationship Id="rId1" Type="http://schemas.openxmlformats.org/officeDocument/2006/relationships/image" Target="../media/image21.jpe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0.xml"/><Relationship Id="rId1" Type="http://schemas.openxmlformats.org/officeDocument/2006/relationships/image" Target="../media/image22.jpeg"/></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10.xml"/><Relationship Id="rId1" Type="http://schemas.openxmlformats.org/officeDocument/2006/relationships/image" Target="../media/image2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10.xml"/><Relationship Id="rId1" Type="http://schemas.openxmlformats.org/officeDocument/2006/relationships/image" Target="../media/image24.jpeg"/></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image" Target="../media/image13.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xml"/><Relationship Id="rId1" Type="http://schemas.openxmlformats.org/officeDocument/2006/relationships/image" Target="../media/image14.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image" Target="../media/image15.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image" Target="../media/image16.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5.xml"/><Relationship Id="rId2" Type="http://schemas.openxmlformats.org/officeDocument/2006/relationships/image" Target="../media/image11.jpeg"/><Relationship Id="rId1" Type="http://schemas.openxmlformats.org/officeDocument/2006/relationships/image" Target="../media/image10.jpe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16.xml"/><Relationship Id="rId2" Type="http://schemas.openxmlformats.org/officeDocument/2006/relationships/image" Target="../media/image11.jpeg"/><Relationship Id="rId1" Type="http://schemas.openxmlformats.org/officeDocument/2006/relationships/image" Target="../media/image17.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0.xml"/><Relationship Id="rId1" Type="http://schemas.openxmlformats.org/officeDocument/2006/relationships/image" Target="../media/image18.jpe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image" Target="../media/image12.jpe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4" Type="http://schemas.openxmlformats.org/officeDocument/2006/relationships/notesSlide" Target="../notesSlides/notesSlide62.xml"/><Relationship Id="rId3" Type="http://schemas.openxmlformats.org/officeDocument/2006/relationships/slideLayout" Target="../slideLayouts/slideLayout10.xml"/><Relationship Id="rId2" Type="http://schemas.openxmlformats.org/officeDocument/2006/relationships/image" Target="../media/image20.jpeg"/><Relationship Id="rId1" Type="http://schemas.openxmlformats.org/officeDocument/2006/relationships/image" Target="../media/image19.jpe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8_1#56ad622fe?vop=1&amp;pid=ef75591ca&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本题考查影响资源型城市产业衰退的因素。由材料可知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，乌海市依靠煤炭资源开发形成了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较为完整的工业体系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，产业发展吸引了人口流入，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说明劳动力不是该城市经济衰退的主要原因，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错误；乌海市位于黄河上游，靠近黄河，水资源相对充足，②错误；由材料可知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，乌海市以煤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炭为基础形成化工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、电力、特色冶金等工业体系，产业结构围绕煤炭资源，产业结构单一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经济逐渐衰落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，③正确；长期大规模开发煤炭资源，必然带来一系列环境问题，如地面塌陷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气污染等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，加剧经济衰退，④正确。故选D。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4_1#a7c3df01d?pid=84af3030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多特蒙德实现向高新技术信息城市成功转型的优势条件是(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95_1#a7c3df01d.bracket?pid=84af3030b&amp;color=0,0,0&amp;vpa=28&amp;vtp=1"/>
          <p:cNvSpPr/>
          <p:nvPr/>
        </p:nvSpPr>
        <p:spPr>
          <a:xfrm>
            <a:off x="7470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94_2#a7c3df01d.choices?pid=84af3030b&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633980" algn="l"/>
                <a:tab pos="5483860" algn="l"/>
                <a:tab pos="8092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.远离工业区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B.城镇化率较高</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C.土地租金低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.科技实力雄厚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6_1#a7c3df01d?vop=1&amp;pid=84af3030b&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本题考查资源枯竭型城市转型的优势条件。结合材料可知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，多特蒙德区域内大学和科研院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所众多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，科技实力雄厚，为其向高新技术信息城市转型提供了技术和人才方面的支撑，D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远离工业区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、城镇化率较高、土地租金低不是多特蒙德发展高新技术产业的优势，A、B、C错误。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97_1#5c466f47d?htil=7&amp;pid=386cef28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799832" y="1026864"/>
            <a:ext cx="3648456" cy="34472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97_2#5c466f47d?htil=7&amp;pid=386cef288&amp;color=0,0,0&amp;vtp=1&amp;bt=1&amp;bbb=1&amp;hb=1"/>
          <p:cNvSpPr/>
          <p:nvPr/>
        </p:nvSpPr>
        <p:spPr>
          <a:xfrm>
            <a:off x="722376" y="972000"/>
            <a:ext cx="6967728" cy="3129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［陕西咸阳实验中学2025高二月考］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随着资源的枯竭</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大冶市</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社会经济发展受到了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一矿独大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产业格局带来的发展后劲不足</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生态环境恶化等问题的严重制约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。2008</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大冶市被列为全国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首批资源枯竭型城市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从此开启了后资源时代城市转型发展新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历程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大冶市首次成为全国经济百强县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于</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2017</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年获</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得了全国文明城市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下图示意大冶市不同阶段主要工业产值占</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比及产业多样化与经济韧性演变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Tree>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8_1#a2ea969aa?pid=5c466f47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图示三个阶段分别对应大冶市经济的(</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BD.98_2#a2ea969aa.choices?pid=5c466f47d&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A.衰退转变期、高效提升期、发展恢复期</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.发展恢复期、衰退转变期、高效提升期</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.高效提升期、衰退转变期、发展恢复期</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.衰退转变期、发展恢复期、高效提升期</a:t>
            </a:r>
            <a:endParaRPr lang="en-US" altLang="zh-CN" sz="2000" dirty="0"/>
          </a:p>
        </p:txBody>
      </p:sp>
      <p:sp>
        <p:nvSpPr>
          <p:cNvPr id="4" name="QC_6_AN.99_1#a2ea969aa.bracket?pid=5c466f47d&amp;color=0,0,0&amp;vpa=29&amp;vtp=1"/>
          <p:cNvSpPr/>
          <p:nvPr/>
        </p:nvSpPr>
        <p:spPr>
          <a:xfrm>
            <a:off x="5184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0_1#a2ea969aa?vop=1&amp;pid=5c466f47d&amp;color=0,0,0&amp;vtp=1&amp;bt=1&amp;bbb=1&amp;hb=1"/>
          <p:cNvSpPr/>
          <p:nvPr/>
        </p:nvSpPr>
        <p:spPr>
          <a:xfrm>
            <a:off x="722376" y="972000"/>
            <a:ext cx="10753344" cy="3612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本题考查资源枯竭型城市经济发展的不同阶段。读图可知，第一阶段为2009年以前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大冶市矿物采选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、洗选业和冶金业在主要工业行业中产值占比过大，产业结构单一，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工业惯性大，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经济韧性较低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，对应衰退转变期；第二阶段大冶市矿物采选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、洗选业产值占比在主要工业行业中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有所下降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，其他制品制造业产值占比有所上升，经济韧性有所提高，对应发展恢复期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；第三阶段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大冶市矿物采选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、洗选业和矿物制品业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、金属冶炼及压延加工业产值占比在主要工业行业中明显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，家居、印刷、文娱用品、化学、塑料、医药等制品制造业产值占比上升明显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，同时农副产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品加工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、食品、纺织、服装等制品制造业产值占比上升明显，产业结构多元化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，经济韧性快速提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，对应高效提升期。故选D。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01_1#39d010020?pid=5c466f47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大冶市经济韧性的提高主要得益于(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02_1#39d010020.bracket?pid=5c466f47d&amp;color=0,0,0&amp;vpa=30&amp;vtp=1"/>
          <p:cNvSpPr/>
          <p:nvPr/>
        </p:nvSpPr>
        <p:spPr>
          <a:xfrm>
            <a:off x="494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01_2#39d010020.choices?pid=5c466f47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.生态环境治理</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.产业结构多元化</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C.资源型产业链延长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.矿产资源开采规模扩大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3_1#39d010020?vop=1&amp;pid=5c466f47d&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本题考查资源枯竭型城市转型措施。资源枯竭型城市一般产业结构单一，工业惯性大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济韧性较低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。读图可知，2015年后大冶市矿产相关产业产值占比明显下降，家居、印刷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、化学、塑料、医药等制品制造业产值占比提高，经济转型成效较为突出，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产业结构多元化，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经济韧性提高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，B正确；生态环境治理对提高资源枯竭型城市经济韧性有一定作用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，但不是主要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，A错误；资源枯竭型城市的资源已不能支撑经济继续发展，且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2015年后大冶市矿产相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关产业产值占比明显下降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，资源型产业链延长、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矿产资源开采规模扩大对提高经济韧性作用不大，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3_2#39d010020?vop=1&amp;pid=5c466f47d&amp;color=0,0,0&amp;mp=1&amp;vtp=1&amp;bt=1&amp;bbb=1"/>
          <p:cNvSpPr/>
          <p:nvPr/>
        </p:nvSpPr>
        <p:spPr>
          <a:xfrm>
            <a:off x="722376" y="972000"/>
            <a:ext cx="10753344" cy="22659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提高城市经济韧性的措施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1）培育新兴产业和第三产业，实现产业结构多元化；</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2）吸引人才，加大技术投入，提高创新水平；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3）关停重污染企业，治理污染，改善环境；</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4）加大政策和资金扶持力度。</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04_1#68fc6762f?pid=386cef288&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［湖南长沙2025高二期中］</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绿色转型是资源型地区破解</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资源诅咒</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难题</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实现高质量发展的必由</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之路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2004—2019</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年我国重大战略区域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包括京津冀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长江经济带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黄河流域等</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内资源</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型城市与非资源型城市绿色转型绩效的演变示意图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数值越大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表明其在开展城市绿色转型后</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在经济发展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社会民生和生态环境等方面所取得的成就越多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104_2#68fc6762f?pid=386cef28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59352" y="2864046"/>
            <a:ext cx="4270248" cy="305409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05_1#1c670f2df?pid=68fc6762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影响资源型城市与非资源型城市绿色转型绩效差异的因素不包括(</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06_1#1c670f2df.bracket?pid=68fc6762f&amp;color=0,0,0&amp;vpa=31&amp;vtp=1"/>
          <p:cNvSpPr/>
          <p:nvPr/>
        </p:nvSpPr>
        <p:spPr>
          <a:xfrm>
            <a:off x="824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105_2#1c670f2df.choices?pid=68fc6762f&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.经济规模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B.技术水平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C.产业结构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.资源禀赋</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7_1#1c670f2df?vop=1&amp;pid=68fc6762f&amp;color=0,0,0&amp;vtp=1&amp;bt=1&amp;bbb=1&amp;hb=1"/>
          <p:cNvSpPr/>
          <p:nvPr/>
        </p:nvSpPr>
        <p:spPr>
          <a:xfrm>
            <a:off x="722376" y="972000"/>
            <a:ext cx="10753344" cy="3612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本题考查综合思维。由图可知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，我国重大战略区域内非资源型城市绿色转型绩效值整体高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于资源型城市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，这可能是因为非资源型城市重污染产业较少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，所面临的外部环境治理压力相对较</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，而资源型城市受资源禀赋影响，以重污染产业为主，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其绿色转型大多通过延伸既有优势产业，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导致绿色转型绩效水平相对较低，因此产业结构和资源禀赋是影响资源型城市与非资源型城市绿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色转型绩效差异的主要因素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，C、D不符合题意；技术水平越高，绿色转型绩效往往越好，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B不符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合题意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；资源型城市一般经济规模也较大，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但非资源型城市绿色转型绩效值整体高于资源型城市，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因此经济规模不是影响资源型城市与非资源型城市绿色转型绩效差异的主要因素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符合题意。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08_1#453199de5?pid=68fc6762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我国各重大战略区域内资源型城市绿色转型发展可采取的共同措施是(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09_1#453199de5.bracket?pid=68fc6762f&amp;color=0,0,0&amp;vpa=32&amp;vtp=1"/>
          <p:cNvSpPr/>
          <p:nvPr/>
        </p:nvSpPr>
        <p:spPr>
          <a:xfrm>
            <a:off x="8740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08_2#453199de5.choices?pid=68fc6762f&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A.优化产业结构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，大力发展第一产业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.禁止高耗能产业发展，保护生态环境</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.加大科技投入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，加大资源勘探力度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.加快能源结构转型，提高资源利用率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0_1#453199de5?vop=1&amp;pid=68fc6762f&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本题考查资源枯竭型地区实现绿色发展的措施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。我国各重大战略区域内资源型城市转型发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，应优化产业结构，大力发展新兴产业和第三产业，同时加大科技投入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，加快经济结构和能源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结构的转型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，提高资源利用率和清洁水平，加强生态环境保护和治理，D正确，A错误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；禁止高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耗能产业发展不利于区域的经济发展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加大资源勘探力度主要是应对资源短缺的措施，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对于绿色转型发展没有影响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0_2#453199de5?vop=1&amp;pid=68fc6762f&amp;color=0,0,0&amp;mp=1&amp;vtp=1&amp;bt=1&amp;bbb=1"/>
          <p:cNvSpPr/>
          <p:nvPr/>
        </p:nvSpPr>
        <p:spPr>
          <a:xfrm>
            <a:off x="722376" y="972000"/>
            <a:ext cx="10753344" cy="5269484"/>
          </a:xfrm>
          <a:prstGeom prst="rect">
            <a:avLst/>
          </a:prstGeom>
          <a:noFill/>
        </p:spPr>
        <p:txBody>
          <a:bodyPr wrap="none" lIns="0" tIns="0" rIns="0" bIns="0" rtlCol="0" anchor="t"/>
          <a:lstStyle/>
          <a:p>
            <a:pPr algn="l" latinLnBrk="1">
              <a:lnSpc>
                <a:spcPts val="35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方法总结</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资源枯竭型城市转型发展的主要措施</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1）经济可持续发展方面</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实施资源深度开发，延长产业链，提高附加值。</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开发新的资源，培育新的主导产业。</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促进产业结构多元化，引进新兴产业，大力发展第三产业。</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2）社会可持续发展方面</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加大教育投入，培养人才，发展科技。</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增加就业，提高居民收入，促进经济发展。</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完善基础设施和交通运输网络。</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3）生态可持续发展方面</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科学规划，合理布局城市功能区。</a:t>
            </a:r>
            <a:endParaRPr lang="en-US" altLang="zh-CN" sz="2000" dirty="0"/>
          </a:p>
          <a:p>
            <a:pPr latinLnBrk="1">
              <a:lnSpc>
                <a:spcPts val="33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防治污染，美化环境。</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
                                            <p:txEl>
                                              <p:pRg st="9" end="9"/>
                                            </p:txEl>
                                          </p:spTgt>
                                        </p:tgtEl>
                                        <p:attrNameLst>
                                          <p:attrName>style.visibility</p:attrName>
                                        </p:attrNameLst>
                                      </p:cBhvr>
                                      <p:to>
                                        <p:strVal val="visible"/>
                                      </p:to>
                                    </p:set>
                                    <p:animEffect transition="in" filter="fade">
                                      <p:cBhvr>
                                        <p:cTn id="37" dur="500"/>
                                        <p:tgtEl>
                                          <p:spTgt spid="2">
                                            <p:txEl>
                                              <p:pRg st="9" end="9"/>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
                                            <p:txEl>
                                              <p:pRg st="10" end="10"/>
                                            </p:txEl>
                                          </p:spTgt>
                                        </p:tgtEl>
                                        <p:attrNameLst>
                                          <p:attrName>style.visibility</p:attrName>
                                        </p:attrNameLst>
                                      </p:cBhvr>
                                      <p:to>
                                        <p:strVal val="visible"/>
                                      </p:to>
                                    </p:set>
                                    <p:animEffect transition="in" filter="fade">
                                      <p:cBhvr>
                                        <p:cTn id="40" dur="500"/>
                                        <p:tgtEl>
                                          <p:spTgt spid="2">
                                            <p:txEl>
                                              <p:pRg st="10" end="1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
                                            <p:txEl>
                                              <p:pRg st="11" end="11"/>
                                            </p:txEl>
                                          </p:spTgt>
                                        </p:tgtEl>
                                        <p:attrNameLst>
                                          <p:attrName>style.visibility</p:attrName>
                                        </p:attrNameLst>
                                      </p:cBhvr>
                                      <p:to>
                                        <p:strVal val="visible"/>
                                      </p:to>
                                    </p:set>
                                    <p:animEffect transition="in" filter="fade">
                                      <p:cBhvr>
                                        <p:cTn id="43" dur="500"/>
                                        <p:tgtEl>
                                          <p:spTgt spid="2">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O_5_BD.111_1#0c9ef0985?htil=8&amp;pid=386cef288&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664975" y="1054297"/>
            <a:ext cx="3671286" cy="3593723"/>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O_5_BD.111_2#0c9ef0985?htil=8&amp;sp=1&amp;pid=386cef288&amp;color=0,0,0&amp;vtp=1&amp;bt=1&amp;bbb=1&amp;hb=1&amp;hs=1"/>
          <p:cNvSpPr/>
          <p:nvPr/>
        </p:nvSpPr>
        <p:spPr>
          <a:xfrm>
            <a:off x="722376" y="972000"/>
            <a:ext cx="6720840" cy="4043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［山西吕梁2025高二期末］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完成下列要求。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18分）</a:t>
            </a:r>
            <a:endParaRPr lang="en-US" altLang="zh-CN" sz="2000" dirty="0"/>
          </a:p>
          <a:p>
            <a:pPr latinLnBrk="1">
              <a:lnSpc>
                <a:spcPts val="36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万盛区是重庆市已撤销的行政区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1938</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年开始大规模采</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因煤而兴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。1993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年更名万盛区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2011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年撤销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成立</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万盛经济技术开发区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由重庆市直管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万盛地处四川盆地与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云贵高原过渡地带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重峦叠嶂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岭谷相间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群山丘陵下煤炭</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资源富集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抗战期间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万盛的煤炭助力民族工业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抵御外侵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抗战煤都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之誉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中华人民共和国成立后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煤炭供应量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一度占重庆市的一半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一煤独大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又因煤而困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O_5_BD.111_2#0c9ef0985?htil=8&amp;sp=1&amp;pid=386cef288&amp;color=0,0,0&amp;vtp=1&amp;bt=1&amp;bbb=1&amp;hb=1&amp;hs=1"/>
          <p:cNvSpPr/>
          <p:nvPr/>
        </p:nvSpPr>
        <p:spPr>
          <a:xfrm>
            <a:off x="719993" y="5005139"/>
            <a:ext cx="10752014" cy="130035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2009</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年被列为全国资源枯竭型城市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在国家政策支持下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万盛坚定转型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构建了以新能源及新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型储能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新材料两个产业为主导的现代制造业体系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，2021</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年全面淘汰煤炭落后产能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顺利摆脱</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了对煤炭的依赖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产业结构实现了从单一到多元的转变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9_1#463713c79?pid=ef75591c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该市在推进产业转型过程中宜重点发展(</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0_1#463713c79.bracket?pid=ef75591ca&amp;color=0,0,0&amp;vpa=3&amp;vtp=1"/>
          <p:cNvSpPr/>
          <p:nvPr/>
        </p:nvSpPr>
        <p:spPr>
          <a:xfrm>
            <a:off x="5451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9_2#463713c79.choices?pid=ef75591ca&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887980" algn="l"/>
                <a:tab pos="5483860" algn="l"/>
                <a:tab pos="8346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.稻米生产与深加工</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B.喀斯特山水旅游</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C.新能源和装备制造</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.汽车和飞机制造</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12_1#a253ca5b5?pid=0c9ef0985&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（1）说出抗战时期万盛成为“抗战煤都”的优势条件。（6分）</a:t>
            </a:r>
            <a:endParaRPr lang="en-US" altLang="zh-CN" sz="2000" dirty="0"/>
          </a:p>
        </p:txBody>
      </p:sp>
      <p:sp>
        <p:nvSpPr>
          <p:cNvPr id="3" name="QO_6_AN.113_1#a253ca5b5?vop=1&amp;pid=0c9ef0985&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煤炭资源丰富，煤炭产量大；距离重庆近，便于煤炭供应；位于山区，安全性高</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，煤炭生</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产不易中断</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。（6分）</a:t>
            </a:r>
            <a:endParaRPr lang="en-US" altLang="zh-CN" sz="2000" dirty="0"/>
          </a:p>
        </p:txBody>
      </p:sp>
      <p:sp>
        <p:nvSpPr>
          <p:cNvPr id="4" name="QO_6_AS.114_1#a253ca5b5?vop=1&amp;pid=0c9ef0985&amp;color=0,0,0&amp;vtp=1&amp;bbb=1&amp;hb=1"/>
          <p:cNvSpPr/>
          <p:nvPr/>
        </p:nvSpPr>
        <p:spPr>
          <a:xfrm>
            <a:off x="722376" y="2385764"/>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本题考查资源开发的区位条件。万盛地处四川盆地与云贵高原过渡地带，重峦叠嶂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、岭谷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，说明万盛位于山区，安全性高，煤炭生产不易中断；大规模采煤，因煤而兴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，说明煤炭产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；由图可知，万盛距离重庆近，便于煤炭供应。</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15_1#80f82a835?pid=0c9ef0985&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（2）分析万盛选择新材料产业作为主导产业之一的主要原因。（6分）</a:t>
            </a:r>
            <a:endParaRPr lang="en-US" altLang="zh-CN" sz="2000" dirty="0"/>
          </a:p>
        </p:txBody>
      </p:sp>
      <p:sp>
        <p:nvSpPr>
          <p:cNvPr id="3" name="QO_6_AN.116_1#80f82a835?vop=1&amp;pid=0c9ef0985&amp;color=0,0,0&amp;vtp=1&amp;bbb=1&amp;hb=1"/>
          <p:cNvSpPr/>
          <p:nvPr/>
        </p:nvSpPr>
        <p:spPr>
          <a:xfrm>
            <a:off x="722376" y="1435169"/>
            <a:ext cx="10753344" cy="13134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煤炭产业基础好，煤炭可作为新材料的原料，产业融合度高；国家政策的支持；</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产业链长，</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附加值高</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，经济效益好；环境污染小，可推动制造业的绿色发展；属于新兴产业</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，可促进区域产</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业结构升级</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；技术含量高，产业竞争力强。（任答三点得6分）</a:t>
            </a:r>
            <a:endParaRPr lang="en-US" altLang="zh-CN" sz="2000" dirty="0"/>
          </a:p>
        </p:txBody>
      </p:sp>
      <p:sp>
        <p:nvSpPr>
          <p:cNvPr id="4" name="QO_6_AS.117_1#80f82a835?vop=1&amp;pid=0c9ef0985&amp;color=0,0,0&amp;vtp=1&amp;bbb=1&amp;hb=1"/>
          <p:cNvSpPr/>
          <p:nvPr/>
        </p:nvSpPr>
        <p:spPr>
          <a:xfrm>
            <a:off x="722376" y="2842964"/>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本题考查资源枯竭型城市的转型之路。有“抗战煤都”之誉，煤炭产业基础好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，煤炭资源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富集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，煤炭可作为新材料的原料，产业融合度高，延长产业链，产品附加值高，经济效益好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在国家政策支持下，万盛坚定转型”可知，有国家政策的大力支持；以新能源及新型储能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材料两个产业为主导的现代制造业体系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，属于新兴产业，技术含量高，产业竞争力强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，可促进区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域产业结构升级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，增加市场应对风险挑战能力，属于推动制造业高质量发展的关键领域之一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材料产业环境污染小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，可推动制造业的绿色发展，适应当今社会对绿色、环保、</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可持续的追求。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原因条件类】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bg/>
                                          </p:spTgt>
                                        </p:tgtEl>
                                        <p:attrNameLst>
                                          <p:attrName>style.visibility</p:attrName>
                                        </p:attrNameLst>
                                      </p:cBhvr>
                                      <p:to>
                                        <p:strVal val="visible"/>
                                      </p:to>
                                    </p:set>
                                    <p:animEffect transition="in" filter="fade">
                                      <p:cBhvr>
                                        <p:cTn id="21" dur="500"/>
                                        <p:tgtEl>
                                          <p:spTgt spid="4">
                                            <p:bg/>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0" end="0"/>
                                            </p:txEl>
                                          </p:spTgt>
                                        </p:tgtEl>
                                        <p:attrNameLst>
                                          <p:attrName>style.visibility</p:attrName>
                                        </p:attrNameLst>
                                      </p:cBhvr>
                                      <p:to>
                                        <p:strVal val="visible"/>
                                      </p:to>
                                    </p:set>
                                    <p:animEffect transition="in" filter="fade">
                                      <p:cBhvr>
                                        <p:cTn id="24" dur="500"/>
                                        <p:tgtEl>
                                          <p:spTgt spid="4">
                                            <p:txEl>
                                              <p:pRg st="0" end="0"/>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1" end="1"/>
                                            </p:txEl>
                                          </p:spTgt>
                                        </p:tgtEl>
                                        <p:attrNameLst>
                                          <p:attrName>style.visibility</p:attrName>
                                        </p:attrNameLst>
                                      </p:cBhvr>
                                      <p:to>
                                        <p:strVal val="visible"/>
                                      </p:to>
                                    </p:set>
                                    <p:animEffect transition="in" filter="fade">
                                      <p:cBhvr>
                                        <p:cTn id="27" dur="500"/>
                                        <p:tgtEl>
                                          <p:spTgt spid="4">
                                            <p:txEl>
                                              <p:pRg st="1" end="1"/>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2" end="2"/>
                                            </p:txEl>
                                          </p:spTgt>
                                        </p:tgtEl>
                                        <p:attrNameLst>
                                          <p:attrName>style.visibility</p:attrName>
                                        </p:attrNameLst>
                                      </p:cBhvr>
                                      <p:to>
                                        <p:strVal val="visible"/>
                                      </p:to>
                                    </p:set>
                                    <p:animEffect transition="in" filter="fade">
                                      <p:cBhvr>
                                        <p:cTn id="30" dur="500"/>
                                        <p:tgtEl>
                                          <p:spTgt spid="4">
                                            <p:txEl>
                                              <p:pRg st="2" end="2"/>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3" end="3"/>
                                            </p:txEl>
                                          </p:spTgt>
                                        </p:tgtEl>
                                        <p:attrNameLst>
                                          <p:attrName>style.visibility</p:attrName>
                                        </p:attrNameLst>
                                      </p:cBhvr>
                                      <p:to>
                                        <p:strVal val="visible"/>
                                      </p:to>
                                    </p:set>
                                    <p:animEffect transition="in" filter="fade">
                                      <p:cBhvr>
                                        <p:cTn id="33" dur="500"/>
                                        <p:tgtEl>
                                          <p:spTgt spid="4">
                                            <p:txEl>
                                              <p:pRg st="3" end="3"/>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500"/>
                                        <p:tgtEl>
                                          <p:spTgt spid="4">
                                            <p:txEl>
                                              <p:pRg st="4" end="4"/>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
                                            <p:txEl>
                                              <p:pRg st="5" end="5"/>
                                            </p:txEl>
                                          </p:spTgt>
                                        </p:tgtEl>
                                        <p:attrNameLst>
                                          <p:attrName>style.visibility</p:attrName>
                                        </p:attrNameLst>
                                      </p:cBhvr>
                                      <p:to>
                                        <p:strVal val="visible"/>
                                      </p:to>
                                    </p:set>
                                    <p:animEffect transition="in" filter="fade">
                                      <p:cBhvr>
                                        <p:cTn id="39" dur="500"/>
                                        <p:tgtEl>
                                          <p:spTgt spid="4">
                                            <p:txEl>
                                              <p:pRg st="5" end="5"/>
                                            </p:txEl>
                                          </p:spTgt>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
                                            <p:txEl>
                                              <p:pRg st="6" end="6"/>
                                            </p:txEl>
                                          </p:spTgt>
                                        </p:tgtEl>
                                        <p:attrNameLst>
                                          <p:attrName>style.visibility</p:attrName>
                                        </p:attrNameLst>
                                      </p:cBhvr>
                                      <p:to>
                                        <p:strVal val="visible"/>
                                      </p:to>
                                    </p:set>
                                    <p:animEffect transition="in" filter="fade">
                                      <p:cBhvr>
                                        <p:cTn id="42"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18_1#d6b2b300d?pid=0c9ef0985&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（3）说出万盛在产业转型初期为改善营商环境所做的重点工作。（6分）</a:t>
            </a:r>
            <a:endParaRPr lang="en-US" altLang="zh-CN" sz="2000" dirty="0"/>
          </a:p>
        </p:txBody>
      </p:sp>
      <p:sp>
        <p:nvSpPr>
          <p:cNvPr id="3" name="QO_6_AN.119_1#d6b2b300d?vop=1&amp;pid=0c9ef0985&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加强基础设施建设；推进环境治理和生态保护；推进采煤塌陷区受损农房搬迁和改造</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；以</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因煤矿关闭而失业人员为重点</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，开展再就业培训。（任答三点得6分）</a:t>
            </a:r>
            <a:endParaRPr lang="en-US" altLang="zh-CN" sz="2000" dirty="0"/>
          </a:p>
        </p:txBody>
      </p:sp>
      <p:sp>
        <p:nvSpPr>
          <p:cNvPr id="4" name="QO_6_AS.120_1#d6b2b300d?vop=1&amp;pid=0c9ef0985&amp;color=0,0,0&amp;vtp=1&amp;bbb=1&amp;hb=1"/>
          <p:cNvSpPr/>
          <p:nvPr/>
        </p:nvSpPr>
        <p:spPr>
          <a:xfrm>
            <a:off x="722376" y="2385764"/>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本题考查资源枯竭型地区振兴的措施。2009年被列为全国资源枯竭型城市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，说明万盛面临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的问题主要是煤炭资源枯竭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，并且作为煤炭工业基地一般面临环境污染的问题。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因此针对其问题，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万盛转型发展的措施有推进环境治理和生态保护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，推进采煤塌陷区受损农房搬迁和改造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；完善基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础设施建设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，开发新资源，培育新产业，以因煤矿关闭而失业人员为重点，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开展再就业培训。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建议措施类】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21_1#fdc1dc89d?sp=1&amp;pid=386cef288&amp;color=0,0,0&amp;vtp=1&amp;bt=1&amp;bbb=1&amp;hb=1"/>
          <p:cNvSpPr/>
          <p:nvPr/>
        </p:nvSpPr>
        <p:spPr>
          <a:xfrm>
            <a:off x="722376" y="972000"/>
            <a:ext cx="10753344" cy="22274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［宁夏吴忠2025一模］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阅读图文材料，完成下列要求。（20分）</a:t>
            </a:r>
            <a:endParaRPr lang="en-US" altLang="zh-CN" sz="2000" dirty="0"/>
          </a:p>
          <a:p>
            <a:pPr latinLnBrk="1">
              <a:lnSpc>
                <a:spcPts val="37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位于非洲中部的加蓬共和国是一个对石油产业依赖较高的国家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。1956</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让蒂尔港附近发</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现并开采出具有商业价值的石油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世纪</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年代末开采石油以来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加蓬石油工业历经近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70</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国民经济和财政收入严重依赖初级产品生产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石油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木材和锰矿构成其经济支柱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尤其对</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石油出口形成较高依赖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下图示意加蓬共和国位置及周边地区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pic>
        <p:nvPicPr>
          <p:cNvPr id="3" name="QO_5_BD.121_2#fdc1dc89d?pid=386cef28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270248" y="3335978"/>
            <a:ext cx="3657600" cy="296265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22_1#9dfebecdc?pid=fdc1dc89d&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（1）分析加蓬发展石油产业的有利条件。（8分）</a:t>
            </a:r>
            <a:endParaRPr lang="en-US" altLang="zh-CN" sz="2000" dirty="0"/>
          </a:p>
        </p:txBody>
      </p:sp>
      <p:sp>
        <p:nvSpPr>
          <p:cNvPr id="3" name="QO_6_AN.123_1#9dfebecdc?vop=1&amp;pid=fdc1dc89d&amp;color=0,0,0&amp;vtp=1&amp;bbb=1"/>
          <p:cNvSpPr/>
          <p:nvPr/>
        </p:nvSpPr>
        <p:spPr>
          <a:xfrm>
            <a:off x="722376" y="1433137"/>
            <a:ext cx="10753344" cy="405003"/>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石油资源丰富；西濒大西洋，海运便利；可河海联运；世界消费市场广阔。（8分）</a:t>
            </a:r>
            <a:endParaRPr lang="en-US" altLang="zh-CN" sz="2000" dirty="0"/>
          </a:p>
        </p:txBody>
      </p:sp>
      <p:sp>
        <p:nvSpPr>
          <p:cNvPr id="4" name="QO_6_AS.124_1#9dfebecdc?vop=1&amp;pid=fdc1dc89d&amp;color=0,0,0&amp;vtp=1&amp;bbb=1&amp;hb=1"/>
          <p:cNvSpPr/>
          <p:nvPr/>
        </p:nvSpPr>
        <p:spPr>
          <a:xfrm>
            <a:off x="722376" y="1941645"/>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本题考查资源型城市兴起的条件。据材料可知，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1956年让蒂尔港附近发现并开采出具有商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业价值的石油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，自20世纪50年代末开采石油以来，加蓬石油工业历经近70年发展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，说明加蓬石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油资源丰富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；从位置上分析，加蓬西濒大西洋，海运便利；河流在此流入大西洋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，利于进行河海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联运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；石油是全球主要的能源资源，世界消费市场广阔等。</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【特征分析类】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Effect transition="in" filter="fade">
                                      <p:cBhvr>
                                        <p:cTn id="24" dur="500"/>
                                        <p:tgtEl>
                                          <p:spTgt spid="4">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25_1#97cc50a24?pid=fdc1dc89d&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（2）说明加蓬国民经济过度依赖石油产业面临的问题。（6分）</a:t>
            </a:r>
            <a:endParaRPr lang="en-US" altLang="zh-CN" sz="2000" dirty="0"/>
          </a:p>
        </p:txBody>
      </p:sp>
      <p:sp>
        <p:nvSpPr>
          <p:cNvPr id="3" name="QO_6_AN.126_1#97cc50a24?vop=1&amp;pid=fdc1dc89d&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原油价格受国际市场波动影响大，经济发展不够持续稳定；产业结构单一</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，难以应对全球</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市场的快速变化</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；石油为非可再生资源，长时间开采后会枯竭。（6分）</a:t>
            </a:r>
            <a:endParaRPr lang="en-US" altLang="zh-CN" sz="2000" dirty="0"/>
          </a:p>
        </p:txBody>
      </p:sp>
      <p:sp>
        <p:nvSpPr>
          <p:cNvPr id="4" name="QO_6_AS.127_1#97cc50a24?vop=1&amp;pid=fdc1dc89d&amp;color=0,0,0&amp;vtp=1&amp;bbb=1&amp;hb=1"/>
          <p:cNvSpPr/>
          <p:nvPr/>
        </p:nvSpPr>
        <p:spPr>
          <a:xfrm>
            <a:off x="722376" y="2385764"/>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本题考查资源型城市衰落的原因。据材料可知，石油、木材和锰矿构成其经济支柱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，尤其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对石油出口形成较高依赖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，经济发展主要依靠石油出口，原油价格受国际市场波动影响大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发展不够持续稳定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；以石油开发和出口为主，产业结构单一，经济发展缺乏多元化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，难以应对全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球市场的快速变化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；石油属于非可再生资源，持续开采，一定时期后会枯竭。</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【原因条件类】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28_1#b2b355e30?pid=fdc1dc89d&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（3）为打破石油“资源魔咒”，指出加蓬经济发展过程中可采取的措施。（6分）</a:t>
            </a:r>
            <a:endParaRPr lang="en-US" altLang="zh-CN" sz="2000" dirty="0"/>
          </a:p>
        </p:txBody>
      </p:sp>
      <p:sp>
        <p:nvSpPr>
          <p:cNvPr id="3" name="QO_6_AN.129_1#b2b355e30?vop=1&amp;pid=fdc1dc89d&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发展与石油加工相关的产业，延长产业链，增加附加值；加大科技投入，促进产业升级</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a:solidFill>
                  <a:srgbClr val="00B05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1" i="0">
              <a:solidFill>
                <a:srgbClr val="00B05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改善工艺</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，减轻环境污染。（6分）</a:t>
            </a:r>
            <a:endParaRPr lang="en-US" altLang="zh-CN" sz="2000" dirty="0"/>
          </a:p>
        </p:txBody>
      </p:sp>
      <p:sp>
        <p:nvSpPr>
          <p:cNvPr id="4" name="QO_6_AS.130_1#b2b355e30?vop=1&amp;pid=fdc1dc89d&amp;color=0,0,0&amp;vtp=1&amp;bbb=1&amp;hb=1"/>
          <p:cNvSpPr/>
          <p:nvPr/>
        </p:nvSpPr>
        <p:spPr>
          <a:xfrm>
            <a:off x="722376" y="2385764"/>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本题考查资源型城市的转型措施。加蓬共和国石油资源丰富，要打破石油“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资源魔咒”，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实现经济可持续发展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，就要发展与石油加工相关的产业，延长产业链，增加附加值</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；加大科技投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，为产业转型提供技术支持，促进产业升级；改善工艺，提高资源的利用率，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减少废弃物排放，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减轻环境污染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【建议措施类】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1_1#463713c79?vop=1&amp;pid=ef75591ca&amp;color=0,0,0&amp;vtp=1&amp;bt=1&amp;bbb=1&amp;hb=1"/>
          <p:cNvSpPr/>
          <p:nvPr/>
        </p:nvSpPr>
        <p:spPr>
          <a:xfrm>
            <a:off x="722376" y="972000"/>
            <a:ext cx="10753344" cy="40820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本题考查资源枯竭型城市的转型发展。乌海市地处内蒙古西部，气候干旱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，并不适合需水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量大的农作物种植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，A错误；喀斯特地貌主要分布在我国降水丰富的广西、贵州、</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云南等地区，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乌海市地处内蒙古西部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，不存在喀斯特地貌，B错误；乌海市有一定的工业基础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，且内蒙古西部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地区风能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、太阳能等资源丰富，发展新能源和装备制造，既可以利用当地资源优势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，又能依托原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有工业基础实现产业转型升级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，C正确；汽车和飞机制造对技术、资金、人才等要求较高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，乌海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市作为以煤炭资源开发兴起的城市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，在这些方面不具备优势，D错误。</a:t>
            </a:r>
            <a:endParaRPr lang="en-US" altLang="zh-CN" sz="2200" dirty="0"/>
          </a:p>
          <a:p>
            <a:pPr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关键点拨</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解答本题的关键是明确乌海市资源禀赋、产业基础等。近年来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，乌海市煤炭资源渐趋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枯竭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，加之“双碳”目标的提出，乌海市宜立足现有的产业基础，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着力发展新能源和装备制造，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推动产业转型升级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、培育壮大新兴产业。</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
                                            <p:txEl>
                                              <p:pRg st="8" end="8"/>
                                            </p:txEl>
                                          </p:spTgt>
                                        </p:tgtEl>
                                        <p:attrNameLst>
                                          <p:attrName>style.visibility</p:attrName>
                                        </p:attrNameLst>
                                      </p:cBhvr>
                                      <p:to>
                                        <p:strVal val="visible"/>
                                      </p:to>
                                    </p:set>
                                    <p:animEffect transition="in" filter="fade">
                                      <p:cBhvr>
                                        <p:cTn id="34"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1_2#463713c79?vop=1&amp;pid=ef75591ca&amp;color=0,0,0&amp;mp=1&amp;vtp=1&amp;bt=1&amp;bbb=1"/>
          <p:cNvSpPr/>
          <p:nvPr/>
        </p:nvSpPr>
        <p:spPr>
          <a:xfrm>
            <a:off x="722376" y="972000"/>
            <a:ext cx="10753344" cy="22659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资源枯竭型城市衰落的原因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1）资源本身的不可再生性；</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2）矿业城市主导产业单一，社会服务功能和基础设施建设不足，城市的竞争力不足；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3）管理体制落后、僵化；</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4）大中型企业技术、设备落后，效率低下，冗员多，社会负担重。</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12_1#db127553b?htil=2&amp;pid=75cde8d29&amp;color=0,0,0&amp;tib=255,255,255&amp;vtp=1&amp;hs=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053438" y="1026864"/>
            <a:ext cx="4370832" cy="37581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12_2#db127553b?htil=2&amp;pid=75cde8d29&amp;color=0,0,0&amp;vtp=1&amp;bt=1&amp;bbb=1&amp;hb=1&amp;hs=1"/>
          <p:cNvSpPr/>
          <p:nvPr/>
        </p:nvSpPr>
        <p:spPr>
          <a:xfrm>
            <a:off x="722376" y="972000"/>
            <a:ext cx="6245352" cy="4043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［广西南宁六校联盟2025高二期中</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铜陵市位于安徽省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中南部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长江下游</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铜矿采冶历史有</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3000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长期粗</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放式发展使铜陵铜矿资源趋于枯竭</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进而引发经济与生</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态环境问题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被列为全国第二批资源枯竭型城市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为实</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现产业振兴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铜陵市提出了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抓住铜</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延伸铜</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不唯铜</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超越铜</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的发展思路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一方面</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继续提高铜丝</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铜带等主</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要产品的产量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加快超薄压延铜箔</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超细铜粉等生产技</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术的攻关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另一方面</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推动车用锂电铜箔</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电池铝箔等</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新能源电池相关产业落地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铜陵通过打造</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智造之城</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
        <p:nvSpPr>
          <p:cNvPr id="4" name="QM_6_BD.12_2#db127553b?htil=2&amp;pid=75cde8d29&amp;color=0,0,0&amp;vtp=1&amp;bt=1&amp;bbb=1&amp;hb=1&amp;hs=1"/>
          <p:cNvSpPr/>
          <p:nvPr/>
        </p:nvSpPr>
        <p:spPr>
          <a:xfrm>
            <a:off x="719993" y="5069655"/>
            <a:ext cx="10752014" cy="405003"/>
          </a:xfrm>
          <a:prstGeom prst="rect">
            <a:avLst/>
          </a:prstGeom>
          <a:noFill/>
        </p:spPr>
        <p:txBody>
          <a:bodyPr wrap="none" lIns="0" tIns="0" rIns="0" bIns="0" rtlCol="0" anchor="t"/>
          <a:lstStyle/>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积极推进经济转型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下图示意铜陵市现代铜产业链网</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3_1#9e3752928?pid=db127553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4.图中的①②③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分别表示(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4_1#9e3752928.bracket?pid=db127553b&amp;color=0,0,0&amp;vpa=4&amp;vtp=1"/>
          <p:cNvSpPr/>
          <p:nvPr/>
        </p:nvSpPr>
        <p:spPr>
          <a:xfrm>
            <a:off x="3660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13_2#9e3752928.choices?pid=db127553b&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204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A.电解铜、铜精矿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、电力</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.电力、电解铜、铜精矿</a:t>
            </a:r>
            <a:endParaRPr lang="en-US" altLang="zh-CN" sz="2000" dirty="0"/>
          </a:p>
          <a:p>
            <a:pPr latinLnBrk="1">
              <a:lnSpc>
                <a:spcPts val="3400"/>
              </a:lnSpc>
              <a:tabLst>
                <a:tab pos="5204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.铜精矿、电力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、电解铜</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.铜精矿、电解铜、电力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5_1#9e3752928?vop=1&amp;pid=db127553b&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本题考查读图分析能力。由图可知，根据铜产业各环节的相互联系判断，采矿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、选矿后得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到的产品以及进口的应是铜精矿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，用于后续冶炼，所以①是铜精矿；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冶炼后的产品进一步加工，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结合铜产业链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，冶炼后得到电解铜，所以②是电解铜；冶炼过程需要能源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，蒸汽可用于发电提供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电力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，所以③是电力。D正确，A、B、C错误。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c9e2f39cc.fixed?pid=cdddecf0d&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2_BD#c9e2f39cc.fixed?pid=cdddecf0d&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第三节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资源枯竭型城市的转型发展</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6_1#2613b29b1?sp=1&amp;pid=db127553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5.铜陵市打造“智造之城”，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首先需要(</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7_1#2613b29b1.bracket?pid=db127553b&amp;color=0,0,0&amp;vpa=5&amp;vtp=1"/>
          <p:cNvSpPr/>
          <p:nvPr/>
        </p:nvSpPr>
        <p:spPr>
          <a:xfrm>
            <a:off x="5197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16_2#2613b29b1?pid=db127553b&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48280" algn="l"/>
                <a:tab pos="5483860" algn="l"/>
                <a:tab pos="84734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①输入高质量资源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②引进高素质人才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③引进先进制造设备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转变发展理念</a:t>
            </a:r>
            <a:endParaRPr lang="en-US" altLang="zh-CN" sz="2000" dirty="0"/>
          </a:p>
        </p:txBody>
      </p:sp>
      <p:sp>
        <p:nvSpPr>
          <p:cNvPr id="5" name="QC_7_BD.16_3#2613b29b1.choices?pid=db127553b&amp;color=0,0,0&amp;vtp=1&amp;bbb=1"/>
          <p:cNvSpPr/>
          <p:nvPr/>
        </p:nvSpPr>
        <p:spPr>
          <a:xfrm>
            <a:off x="722376" y="18881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8_1#2613b29b1?vop=1&amp;pid=db127553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本题考查资源枯竭型城市的转型。铜陵市长期粗放式发展，要打造“智造之城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”实现产业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振兴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，首先得转变发展理念，从传统发展模式向智能化、创新型发展模式转变，④正确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；“智造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之城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”依赖先进技术和创新能力，高素质人才是技术创新和产业升级的关键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，所以需要引进高素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质人才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，②正确；输入高质量资源、引进先进制造设备是后续发展需要考虑的，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不是首先要做的，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错误。综上，故选A。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9_1#8214716ab?sp=1&amp;pid=db127553b&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6.铜陵市提出“抓住铜、延伸铜，不唯铜、超越铜”的发展思路，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其意义有(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20_1#8214716ab.bracket?pid=db127553b&amp;color=0,0,0&amp;vpa=6&amp;vtp=1"/>
          <p:cNvSpPr/>
          <p:nvPr/>
        </p:nvSpPr>
        <p:spPr>
          <a:xfrm>
            <a:off x="9261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19_2#8214716ab?pid=db127553b&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204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①延长产业链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，提高产品附加值</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优化产业结构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，减少对铜矿资源的依赖</a:t>
            </a:r>
            <a:endParaRPr lang="en-US" altLang="zh-CN" sz="2000" dirty="0"/>
          </a:p>
          <a:p>
            <a:pPr latinLnBrk="1">
              <a:lnSpc>
                <a:spcPts val="3400"/>
              </a:lnSpc>
              <a:tabLst>
                <a:tab pos="5204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加大铜矿开采力度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，提高铜矿产量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促进产业多元化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，推动经济转型</a:t>
            </a:r>
            <a:endParaRPr lang="en-US" altLang="zh-CN" sz="2000" dirty="0"/>
          </a:p>
        </p:txBody>
      </p:sp>
      <p:sp>
        <p:nvSpPr>
          <p:cNvPr id="5" name="QC_7_BD.19_3#8214716ab.choices?pid=db127553b&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1_1#8214716ab?vop=1&amp;pid=db127553b&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本题考查资源枯竭型城市的转型意义。“抓住铜、延伸铜”，通过加快生产技术攻关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展深加工等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，延长了产业链，提高了产品附加值，①正确；“不唯铜、超越铜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”，布局新能源电</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池相关产业等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，优化了产业结构，降低了对单一铜矿资源的依赖，②正确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；铜陵市是资源枯竭型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，资源趋于枯竭，不应加大铜矿开采力度，③错误；发展新能源电池相关产业等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，促进了产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业多元化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，推动了经济转型，④正确。综上，故选A。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dff4bb6fb.fixed?pid=3d1801c78&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dff4bb6fb.fixed?pid=3d1801c78&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资源枯竭型城市的转型之路</a:t>
            </a:r>
            <a:endParaRPr lang="en-US" altLang="zh-CN" sz="4400" dirty="0"/>
          </a:p>
        </p:txBody>
      </p:sp>
      <p:pic>
        <p:nvPicPr>
          <p:cNvPr id="4" name="C_4#dff4bb6fb.fixed?pid=3d1801c78&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dff4bb6fb.fixed?pid=3d1801c78&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22_1#c35393698?htil=3&amp;pid=dff4bb6f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231015" y="1026864"/>
            <a:ext cx="3172968" cy="27157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22_2#c35393698?htil=3&amp;pid=dff4bb6fb&amp;color=0,0,0&amp;vtp=1&amp;bt=1&amp;bbb=1&amp;hb=1"/>
          <p:cNvSpPr/>
          <p:nvPr/>
        </p:nvSpPr>
        <p:spPr>
          <a:xfrm>
            <a:off x="722376" y="972000"/>
            <a:ext cx="7443216"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［广东华南师范大学附中2025高二期中］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先矿后城</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式的新型资源</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型城市在自然资源开发的过程中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未待资源开发进入衰退期</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业的发展就已起步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推动城市经济发展进入新的增长期</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使城市的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发展实现螺旋式上升</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下图示意呈螺旋式持续上升的新型资源型城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市生命周期曲线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6_BD.23_1#68849b942?htil=3&amp;pid=c35393698&amp;color=0,0,0&amp;vtp=1&amp;bbb=1"/>
          <p:cNvSpPr/>
          <p:nvPr/>
        </p:nvSpPr>
        <p:spPr>
          <a:xfrm>
            <a:off x="722376" y="3240855"/>
            <a:ext cx="7443216"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图中数字与其含义组合正确的是(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BD.23_2#68849b942.choices?htil=3&amp;pid=c35393698&amp;color=0,0,0&amp;vtp=1&amp;bbb=1&amp;hb=1"/>
          <p:cNvSpPr/>
          <p:nvPr/>
        </p:nvSpPr>
        <p:spPr>
          <a:xfrm>
            <a:off x="722376" y="3703643"/>
            <a:ext cx="7443216" cy="1783334"/>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A.①——</a:t>
            </a: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资源开采业</a:t>
            </a:r>
            <a:r>
              <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a:t>
            </a: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城市经济总量</a:t>
            </a:r>
            <a:endParaRPr lang="en-US" altLang="zh-CN" sz="2000" dirty="0"/>
          </a:p>
          <a:p>
            <a:pPr latinLnBrk="1">
              <a:lnSpc>
                <a:spcPts val="37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C.③——</a:t>
            </a: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资源深加工业</a:t>
            </a:r>
            <a:r>
              <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7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D.④——</a:t>
            </a: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其他产业发展</a:t>
            </a:r>
            <a:endParaRPr lang="en-US" altLang="zh-CN" sz="2000" dirty="0"/>
          </a:p>
        </p:txBody>
      </p:sp>
      <p:sp>
        <p:nvSpPr>
          <p:cNvPr id="6" name="QC_6_AN.24_1#68849b942.bracket?pid=c35393698&amp;color=0,0,0&amp;vpa=7&amp;vtp=1"/>
          <p:cNvSpPr/>
          <p:nvPr/>
        </p:nvSpPr>
        <p:spPr>
          <a:xfrm>
            <a:off x="4689539" y="324085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5_1#68849b942?vop=1&amp;pid=c35393698&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本题考查资源型城市生命周期。从图中可见，下方三条产业演化曲线中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①最早进入上升期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并较早衰退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，对应资源开采业；②应为后期的资源深加工业，③则为其他新兴产业发展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中纵坐标要素可知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，④为城市经济总量。故选A。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a23fd2336.fixed?pid=3d1801c78&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a23fd2336.fixed?pid=3d1801c78&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资源枯竭型城市的转型之路</a:t>
            </a:r>
            <a:endParaRPr lang="en-US" altLang="zh-CN" sz="4400" dirty="0"/>
          </a:p>
        </p:txBody>
      </p:sp>
      <p:pic>
        <p:nvPicPr>
          <p:cNvPr id="4" name="C_4#a23fd2336.fixed?pid=3d1801c78&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a23fd2336.fixed?pid=3d1801c78&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6_1#c1b4b10c0?pid=c3539369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该城市发展依赖的自然资源可能是(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7_1#c1b4b10c0.bracket?pid=c35393698&amp;color=0,0,0&amp;vpa=8&amp;vtp=1"/>
          <p:cNvSpPr/>
          <p:nvPr/>
        </p:nvSpPr>
        <p:spPr>
          <a:xfrm>
            <a:off x="4930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26_2#c1b4b10c0.choices?pid=c35393698&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B.风能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C.核能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8_1#c1b4b10c0?vop=1&amp;pid=c35393698&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本题考查区域发展的自然资源基础。“先矿后城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”式资源型城市多依托非可再生的矿产资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，水能、风能为可再生资源，A、B错误；核能属于新型能源，开发较晚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，且核能发电对核</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燃料的需求量并不大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，核能不是该城市发展依赖的自然资源，C错误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；石油是典型的非可再生矿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，且与之相关的产业众多，符合“先矿后城”的描述，D正确。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9_1#b68a990c5?pid=c3539369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3.在资源型城市转型过程中，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使城市生命周期不断延长的最佳措施是(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0_1#b68a990c5.bracket?pid=c35393698&amp;color=0,0,0&amp;vpa=9&amp;vtp=1"/>
          <p:cNvSpPr/>
          <p:nvPr/>
        </p:nvSpPr>
        <p:spPr>
          <a:xfrm>
            <a:off x="849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29_2#b68a990c5.choices?pid=c35393698&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A.开发新资源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，提高资源利用率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.提高资源开采技术，延长产业链</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.发展新产业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，实现产业多元化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.加大勘探力度，增加资源储备量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1_1#b68a990c5?vop=1&amp;pid=c35393698&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本题考查资源型城市转型。</a:t>
            </a:r>
            <a:endParaRPr lang="en-US" altLang="zh-CN" sz="2200" dirty="0"/>
          </a:p>
        </p:txBody>
      </p:sp>
      <p:graphicFrame>
        <p:nvGraphicFramePr>
          <p:cNvPr id="26" name="QC_6_AS.31_2#b68a990c5?colgroup=34,6&amp;vop=1&amp;pid=c35393698&amp;color=0,0,0&amp;vtp=1&amp;bbb=1&amp;hb=1"/>
          <p:cNvGraphicFramePr>
            <a:graphicFrameLocks noGrp="1"/>
          </p:cNvGraphicFramePr>
          <p:nvPr/>
        </p:nvGraphicFramePr>
        <p:xfrm>
          <a:off x="722376" y="1545913"/>
          <a:ext cx="10725912" cy="2497836"/>
        </p:xfrm>
        <a:graphic>
          <a:graphicData uri="http://schemas.openxmlformats.org/drawingml/2006/table">
            <a:tbl>
              <a:tblPr/>
              <a:tblGrid>
                <a:gridCol w="9034272"/>
                <a:gridCol w="1691640"/>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开发的新资源最终也会面临资源枯竭的问题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延长产业链可以增加产品的价值</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但资源最终仍会枯竭</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资源型城市生命周期不断延长的关键在于摆脱对单一资源的过度依赖</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培育新产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实现产业多元化</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从而形成持续发展的动力</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加大勘探力度</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虽然可以增加资源储备量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但资源最终仍会枯竭</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无法从根本上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解决问题</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32_1#ce1159e9a?pid=dff4bb6fb&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［河南商丘2025高二期中］</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山西省孝义市早期依托丰富的煤炭和铝土矿资源</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大力发展煤化工及</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铝加工制造产业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年后经济出现严重衰退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。2017</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年以来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孝义市通过构建铝系新材料和新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型煤焦化两大核心支柱产业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并对煤炭采空区进行改造</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带动相关产业转型发展</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下图为孝义市</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主要矿产分布示意图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32_2#ce1159e9a?pid=dff4bb6f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858768" y="2864046"/>
            <a:ext cx="4471416" cy="27066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3_1#87c6df394?sp=1&amp;pid=ce1159e9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孝义市经济出现严重衰退的主要原因有(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4_1#87c6df394.bracket?pid=ce1159e9a&amp;color=0,0,0&amp;vpa=10&amp;vtp=1"/>
          <p:cNvSpPr/>
          <p:nvPr/>
        </p:nvSpPr>
        <p:spPr>
          <a:xfrm>
            <a:off x="5438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33_2#87c6df394?pid=ce1159e9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4975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①交通建设滞后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②环境质量下降</a:t>
            </a:r>
            <a:endParaRPr lang="en-US" altLang="zh-CN" sz="2000" dirty="0"/>
          </a:p>
          <a:p>
            <a:pPr latinLnBrk="1">
              <a:lnSpc>
                <a:spcPts val="3400"/>
              </a:lnSpc>
              <a:tabLst>
                <a:tab pos="4975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③生产水平下降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④工业能源利用成本升高</a:t>
            </a:r>
            <a:endParaRPr lang="en-US" altLang="zh-CN" sz="2000" dirty="0"/>
          </a:p>
        </p:txBody>
      </p:sp>
      <p:sp>
        <p:nvSpPr>
          <p:cNvPr id="5" name="QC_6_BD.33_3#87c6df394.choices?pid=ce1159e9a&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5_1#87c6df394?vop=1&amp;pid=ce1159e9a&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本题考查资源型城市衰退原因。由材料可知，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孝义市早期依托丰富的煤炭和铝土矿资源，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发展能源化工产业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，随着煤炭的大量开采，煤炭资源减少，且开采成本增大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，导致工业能源利用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成本升高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，影响产业发展，同时煤炭开采等使采空区地质灾害威胁增大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，化工产业导致大气污染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加剧等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，环境质量下降，最终导致孝义市经济出现严重衰退，②④正确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；孝义市的经济衰退主要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与产业结构和环境问题相关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，与交通基础设施关系较小，且由图可知，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孝义市的交通条件较好，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错误；孝义市的资源型产业的发展时间较长，生产水平一般不会下降，③错误。综上，D</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6_1#4d41321ae?pid=ce1159e9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孝义市产业转型发展依靠(</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7_1#4d41321ae.bracket?pid=ce1159e9a&amp;color=0,0,0&amp;vpa=11&amp;vtp=1"/>
          <p:cNvSpPr/>
          <p:nvPr/>
        </p:nvSpPr>
        <p:spPr>
          <a:xfrm>
            <a:off x="3914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36_2#4d41321ae.choices?pid=ce1159e9a&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.退出传统领域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B.改变主导产业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C.扩大矿产开采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.工业技术进步</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8_1#4d41321ae?vop=1&amp;pid=ce1159e9a&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本题考查资源型城市转型措施。由材料可知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，孝义市通过构建铝系新材料和新型煤焦化两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大核心支柱产业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，带动相关产业转型发展，故是在传统产业的基础上，通过工业技术进步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产业转型发展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，其并没有退出传统的发展领域，也并没有扩大矿产开采，A、C错误，D正确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导产业还是煤炭及铝相关产业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，只是对其进行产业链延长和技术改进，B错误。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39_1#b912b62a8?htil=4&amp;pid=dff4bb6fb&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428232" y="1026864"/>
            <a:ext cx="5020056" cy="37124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39_2#b912b62a8?htil=4&amp;pid=dff4bb6fb&amp;color=0,0,0&amp;vtp=1&amp;bt=1&amp;bbb=1&amp;hb=1"/>
          <p:cNvSpPr/>
          <p:nvPr/>
        </p:nvSpPr>
        <p:spPr>
          <a:xfrm>
            <a:off x="722376" y="972000"/>
            <a:ext cx="5596128" cy="4043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［辽宁沈阳2025高二月考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枣庄市是鲁南中心城市</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之一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系中国重点煤炭资源型城市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随着煤炭资源</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日渐枯竭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该市不断探索转型升级新路径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枣庄市努力打造以高端装备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高端化工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新材料</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新能源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新医药</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新一代信息技术等六大先进制造</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业和高质高效农业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新型商贸物流业</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特色文旅康</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养业为主体的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现代产业体系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走上了</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工业强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产业兴市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的可持续发展之路</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下图为枣庄市</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位置图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Tree>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0_1#8cda6fa2d?sp=1&amp;pid=b912b62a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枣庄市转型升级的基本路径有(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1_1#8cda6fa2d.bracket?pid=b912b62a8&amp;color=0,0,0&amp;vpa=12&amp;vtp=1"/>
          <p:cNvSpPr/>
          <p:nvPr/>
        </p:nvSpPr>
        <p:spPr>
          <a:xfrm>
            <a:off x="443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40_2#8cda6fa2d?pid=b912b62a8&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①调整产业结构，实现经济多元化</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扩大第一、三产业规模，重点发展商贸物流业</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夯实重工业基础，以轻工业为主导</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产业等级由低端化转向高端化</a:t>
            </a:r>
            <a:endParaRPr lang="en-US" altLang="zh-CN" sz="2000" dirty="0"/>
          </a:p>
        </p:txBody>
      </p:sp>
      <p:sp>
        <p:nvSpPr>
          <p:cNvPr id="5" name="QC_6_BD.40_3#8cda6fa2d.choices?pid=b912b62a8&amp;color=0,0,0&amp;vtp=1&amp;bbb=1"/>
          <p:cNvSpPr/>
          <p:nvPr/>
        </p:nvSpPr>
        <p:spPr>
          <a:xfrm>
            <a:off x="722376" y="32724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2_1#8cda6fa2d?vop=1&amp;pid=b912b62a8&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本题考查资源枯竭型城市转型升级的基本路径。由材料“近年来，枣庄市努力打造</a:t>
            </a:r>
            <a:r>
              <a:rPr lang="en-US" altLang="zh-CN" sz="2000" b="0" i="0">
                <a:solidFill>
                  <a:srgbClr val="000000"/>
                </a:solidFill>
                <a:latin typeface="宋体" panose="02010600030101010101" pitchFamily="2"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代产业体系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”可知，近年来，枣庄市调整产业结构，实现经济多元化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，产业等级由低端化转向高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端化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，①④正确；根据“工业强市，产业兴市”和六大先进制造业可知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，枣庄市仍然将工业作为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该市的主导产业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，且高端的重工业占优势，②③错误。综上，B正确。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3_1#9239f4c64?pid=b912b62a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7.枣庄市实现城市转型与可持续发展，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需高度重视(</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4_1#9239f4c64.bracket?pid=b912b62a8&amp;color=0,0,0&amp;vpa=13&amp;vtp=1"/>
          <p:cNvSpPr/>
          <p:nvPr/>
        </p:nvSpPr>
        <p:spPr>
          <a:xfrm>
            <a:off x="6467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43_2#9239f4c64.choices?pid=b912b62a8&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.立体化交通网络建设</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.人才引进，科技创新</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.生态修复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，防治污染</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.构建宜业宜居的环境</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5_1#9239f4c64?vop=1&amp;pid=b912b62a8&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本题考查资源枯竭型城市可持续发展的措施。根据材料可知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，枣庄市应依靠科技创新与研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，努力打造高端装备、高端化工、新材料、新能源、新医药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、新一代信息技术等六大先进制造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业和高质高效农业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、新型商贸物流业、特色文旅康养业，走“工业强市，产业兴市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”的可持续发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展之路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，所以枣庄市实现城市转型与可持续发展，需高度重视人才引进，科技创新，B正确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体化交通网络建设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，生态修复，防治污染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，构建宜业宜居的环境等属于实现城市转型与可持续发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展的基础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，人才与科技是推进城市转型与可持续发展的内在动力，A、C、D错误。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35f7f99cd.fixed?pid=770f3468b&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35f7f99cd.fixed?pid=770f3468b&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以焦作市为例的城市产业转型</a:t>
            </a:r>
            <a:endParaRPr lang="en-US" altLang="zh-CN" sz="4400" dirty="0"/>
          </a:p>
        </p:txBody>
      </p:sp>
      <p:pic>
        <p:nvPicPr>
          <p:cNvPr id="4" name="C_4#35f7f99cd.fixed?pid=770f3468b&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35f7f99cd.fixed?pid=770f3468b&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1_1#d6320f0ff?htil=1&amp;pid=75cde8d2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75110" y="1026864"/>
            <a:ext cx="3922776" cy="275234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M_6_BD.1_1#d6320f0ff?htil=1&amp;pid=75cde8d29&amp;color=0,0,0&amp;tib=255,255,255&amp;iip=1&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45268"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M_6_BD.1_2#d6320f0ff?htil=1&amp;pid=75cde8d29&amp;color=0,0,0&amp;vtp=1&amp;bt=1&amp;bbb=1&amp;hb=1"/>
          <p:cNvSpPr/>
          <p:nvPr/>
        </p:nvSpPr>
        <p:spPr>
          <a:xfrm>
            <a:off x="722376" y="972000"/>
            <a:ext cx="6693408" cy="1757553"/>
          </a:xfrm>
          <a:prstGeom prst="rect">
            <a:avLst/>
          </a:prstGeom>
          <a:noFill/>
        </p:spPr>
        <p:txBody>
          <a:bodyPr wrap="none" lIns="0" tIns="0" rIns="0" bIns="0" rtlCol="0" anchor="t"/>
          <a:lstStyle/>
          <a:p>
            <a:pPr algn="l" latinLnBrk="1">
              <a:lnSpc>
                <a:spcPts val="36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福建连城一中2025高二月考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资源型城市是以矿</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能源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森林等自然资源开采与加工为主导产业的城市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往往会经历从兴起到衰退的过程</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下图为资源产业与资源型</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城市的生命周期示意图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。读图，完成下题。</a:t>
            </a:r>
            <a:endParaRPr lang="en-US" altLang="zh-CN" sz="100" dirty="0"/>
          </a:p>
        </p:txBody>
      </p:sp>
      <p:sp>
        <p:nvSpPr>
          <p:cNvPr id="5" name="QC_7_BD.2_1#c26bd08a6?htil=1&amp;pid=d6320f0ff&amp;color=0,0,0&amp;vtp=1&amp;bbb=1"/>
          <p:cNvSpPr/>
          <p:nvPr/>
        </p:nvSpPr>
        <p:spPr>
          <a:xfrm>
            <a:off x="722376" y="2783655"/>
            <a:ext cx="6693408"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1.图中①②③④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分别指代的资源产业生命周期是(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C_7_BD.2_2#c26bd08a6.choices?htil=1&amp;pid=d6320f0ff&amp;color=0,0,0&amp;vtp=1&amp;bbb=1"/>
          <p:cNvSpPr/>
          <p:nvPr/>
        </p:nvSpPr>
        <p:spPr>
          <a:xfrm>
            <a:off x="722376" y="3246443"/>
            <a:ext cx="6693408" cy="843153"/>
          </a:xfrm>
          <a:prstGeom prst="rect">
            <a:avLst/>
          </a:prstGeom>
          <a:noFill/>
        </p:spPr>
        <p:txBody>
          <a:bodyPr wrap="none" lIns="0" tIns="0" rIns="0" bIns="0" rtlCol="0" anchor="t"/>
          <a:lstStyle/>
          <a:p>
            <a:pPr latinLnBrk="1">
              <a:lnSpc>
                <a:spcPts val="3600"/>
              </a:lnSpc>
              <a:tabLst>
                <a:tab pos="345440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——丰裕期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.②——衰退期</a:t>
            </a:r>
            <a:endParaRPr lang="en-US" altLang="zh-CN" sz="2000" dirty="0"/>
          </a:p>
          <a:p>
            <a:pPr latinLnBrk="1">
              <a:lnSpc>
                <a:spcPts val="3400"/>
              </a:lnSpc>
              <a:tabLst>
                <a:tab pos="345440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——兴起期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.④——枯竭期</a:t>
            </a:r>
            <a:endParaRPr lang="en-US" altLang="zh-CN" sz="2000" dirty="0"/>
          </a:p>
        </p:txBody>
      </p:sp>
      <p:sp>
        <p:nvSpPr>
          <p:cNvPr id="7" name="QC_7_AN.3_1#c26bd08a6.bracket?pid=d6320f0ff&amp;color=0,0,0&amp;vpa=1&amp;vtp=1"/>
          <p:cNvSpPr/>
          <p:nvPr/>
        </p:nvSpPr>
        <p:spPr>
          <a:xfrm>
            <a:off x="6200839" y="278365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46_1#b7cd35797?htil=5&amp;pid=6e7381b0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186314" y="1026864"/>
            <a:ext cx="5230368" cy="420624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M_6_BD.46_1#b7cd35797?htil=5&amp;pid=6e7381b0e&amp;color=0,0,0&amp;tib=255,255,255&amp;iip=2&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45268"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M_6_BD.46_2#b7cd35797?htil=5&amp;pid=6e7381b0e&amp;color=0,0,0&amp;vtp=1&amp;bt=1&amp;bbb=1&amp;hb=1"/>
          <p:cNvSpPr/>
          <p:nvPr/>
        </p:nvSpPr>
        <p:spPr>
          <a:xfrm>
            <a:off x="722376" y="972000"/>
            <a:ext cx="5385816" cy="3129153"/>
          </a:xfrm>
          <a:prstGeom prst="rect">
            <a:avLst/>
          </a:prstGeom>
          <a:noFill/>
        </p:spPr>
        <p:txBody>
          <a:bodyPr wrap="none" lIns="0" tIns="0" rIns="0" bIns="0" rtlCol="0" anchor="t"/>
          <a:lstStyle/>
          <a:p>
            <a:pPr algn="l" latinLnBrk="1">
              <a:lnSpc>
                <a:spcPts val="36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江西抚州2025高二月考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焦作市曾是</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全国优质无烟煤生产基地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煤炭工业产值占全市</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工业总产值的一半</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世纪</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年代</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形成了以煤</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炭为基础的化学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机械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电力等较为完整的工业</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体系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年代</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多数国有煤矿先后宣告无煤可采</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而封井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世纪末</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开启了转型发展之路</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示意焦作市地理位置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100" dirty="0"/>
          </a:p>
        </p:txBody>
      </p:sp>
    </p:spTree>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47_1#18e714a47?pid=b7cd35797&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焦作市煤炭开采带来的环境问题及形成原因是(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BD.47_2#18e714a47.choices?pid=b7cd35797&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356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A.资源短缺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——矿区开挖地表土石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.环境污染——设备落后、效率低下</a:t>
            </a:r>
            <a:endParaRPr lang="en-US" altLang="zh-CN" sz="2000" dirty="0"/>
          </a:p>
          <a:p>
            <a:pPr latinLnBrk="1">
              <a:lnSpc>
                <a:spcPts val="3400"/>
              </a:lnSpc>
              <a:tabLst>
                <a:tab pos="5356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.生态破坏——煤矸石堆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、废水排放</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.地质灾害——地下采煤形成采空区</a:t>
            </a:r>
            <a:endParaRPr lang="en-US" altLang="zh-CN" sz="2000" dirty="0"/>
          </a:p>
        </p:txBody>
      </p:sp>
      <p:sp>
        <p:nvSpPr>
          <p:cNvPr id="4" name="QC_7_AN.48_1#18e714a47.bracket?pid=b7cd35797&amp;color=0,0,0&amp;vpa=14&amp;vtp=1"/>
          <p:cNvSpPr/>
          <p:nvPr/>
        </p:nvSpPr>
        <p:spPr>
          <a:xfrm>
            <a:off x="6200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49_1#18e714a47?vop=1&amp;pid=b7cd35797&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本题考查煤炭开发利用过程中的环境问题。多年地下采煤形成采空区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，容易引发地面塌陷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等地质灾害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，D正确；矿区开挖地表土石会造成植被破坏、水土流失等生态破坏，A错误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落后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、效率低下，会造成资源浪费，B错误；煤矸石堆、废水排放会导致环境污染，C错误。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50_1#22ae745cf?sp=1&amp;pid=b7cd35797&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焦作市经济转型采取的措施有(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51_1#22ae745cf.bracket?pid=b7cd35797&amp;color=0,0,0&amp;vpa=15&amp;vtp=1"/>
          <p:cNvSpPr/>
          <p:nvPr/>
        </p:nvSpPr>
        <p:spPr>
          <a:xfrm>
            <a:off x="443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50_2#22ae745cf?pid=b7cd35797&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356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①开发独特的自然与人文旅游资源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向汽车零部件制造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、化工及医药发展</a:t>
            </a:r>
            <a:endParaRPr lang="en-US" altLang="zh-CN" sz="2000" dirty="0"/>
          </a:p>
          <a:p>
            <a:pPr latinLnBrk="1">
              <a:lnSpc>
                <a:spcPts val="3400"/>
              </a:lnSpc>
              <a:tabLst>
                <a:tab pos="5356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域外开发煤矿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，增加当地煤炭的产量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承接产业转移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，打造高新技术产业之都</a:t>
            </a:r>
            <a:endParaRPr lang="en-US" altLang="zh-CN" sz="2000" dirty="0"/>
          </a:p>
        </p:txBody>
      </p:sp>
      <p:sp>
        <p:nvSpPr>
          <p:cNvPr id="5" name="QC_7_BD.50_3#22ae745cf.choices?pid=b7cd35797&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52_1#22ae745cf?vop=1&amp;pid=b7cd35797&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本题考查资源枯竭型城市经济转型之路。由图可知，焦作市拥有丰富的旅游资源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用独特的地质地貌等自然旅游资源和人文旅游资源发展旅游业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；焦作市形成了以煤炭为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基础的化学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、机械、电力等较为完整的工业体系，工业基础好，可以不断改造、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提升传统产业，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向汽车零部件制造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、化工及医药发展，②正确；域外开发煤矿，增加当地煤炭的产量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作市经济转型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，③错误；高新技术产业需要高素质人才，而目前焦作市高新技术产业较薄弱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素质劳动力相对较少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，不利于打造高新技术产业之都，④错误。综上，故选A。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52_2#22ae745cf?vop=1&amp;pid=b7cd35797&amp;color=0,0,0&amp;mp=1&amp;vtp=1&amp;bt=1&amp;bbb=1"/>
          <p:cNvSpPr/>
          <p:nvPr/>
        </p:nvSpPr>
        <p:spPr>
          <a:xfrm>
            <a:off x="722376" y="972000"/>
            <a:ext cx="10753344" cy="405003"/>
          </a:xfrm>
          <a:prstGeom prst="rect">
            <a:avLst/>
          </a:prstGeom>
          <a:noFill/>
        </p:spPr>
        <p:txBody>
          <a:bodyPr wrap="none" lIns="0" tIns="0" rIns="0" bIns="0" rtlCol="0" anchor="t"/>
          <a:lstStyle/>
          <a:p>
            <a:pPr algn="l" latinLnBrk="1">
              <a:lnSpc>
                <a:spcPts val="3600"/>
              </a:lnSpc>
            </a:pPr>
            <a:r>
              <a:rPr lang="en-US" altLang="zh-CN" sz="2200" b="1"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sym typeface="+mn-ea"/>
              </a:rPr>
              <a:t>方法总结</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矿产资源开发对地理环境的影响</a:t>
            </a:r>
            <a:endParaRPr lang="en-US" altLang="zh-CN" sz="2000" dirty="0"/>
          </a:p>
        </p:txBody>
      </p:sp>
      <p:graphicFrame>
        <p:nvGraphicFramePr>
          <p:cNvPr id="43" name="QC_7_AS.52_3#22ae745cf?colgroup=4,35&amp;vop=1&amp;pid=b7cd35797&amp;color=0,0,0&amp;mp=1&amp;vtp=1&amp;bbb=1"/>
          <p:cNvGraphicFramePr>
            <a:graphicFrameLocks noGrp="1"/>
          </p:cNvGraphicFramePr>
          <p:nvPr/>
        </p:nvGraphicFramePr>
        <p:xfrm>
          <a:off x="722376" y="1513528"/>
          <a:ext cx="10725912" cy="4124198"/>
        </p:xfrm>
        <a:graphic>
          <a:graphicData uri="http://schemas.openxmlformats.org/drawingml/2006/table">
            <a:tbl>
              <a:tblPr/>
              <a:tblGrid>
                <a:gridCol w="1344168"/>
                <a:gridCol w="9381744"/>
              </a:tblGrid>
              <a:tr h="1244219">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形成许多工业部门</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推动当地工业化和城镇化发展</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促进以交通运输为重点的基础设施建设</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为当地供给充足的能源</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增加居民收入</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提高居民生活水平等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2879979">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不利影响</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挖掘大量表土</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破坏地表植被</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加剧水土流失</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使当地生态环境恶化</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不合理开矿造成地表沉降</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破坏建筑和交通</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可能诱发滑坡</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泥石流等地质灾害</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地下水漏失</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废水排放污染水源</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加剧水资源紧张</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废渣占据农田</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浪费耕地</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污染土地</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32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废气和灰尘造成大气污染</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1200" spc="-100" dirty="0"/>
                    </a:p>
                    <a:p>
                      <a:pPr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开采产生的噪声影响人类健康和生态平衡</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53_1#ed338a9d2?pid=797e92167&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［山东青岛2025高二月考］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濮阳市地处冀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豫三省交界处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曾是一座因油而兴的资源型城市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经过短短几十年的开采</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濮阳市在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年被确定为资源枯竭型城市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基于原炼油厂园区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濮阳市</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某能源公司建立了首个兆瓦级可再生电力电解水制氢示范项目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并形成了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制</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全产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业发展链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3" name="QC_7_BD.54_1#8e9aec05e?pid=ed338a9d2&amp;color=0,0,0&amp;vtp=1&amp;bbb=1"/>
          <p:cNvSpPr/>
          <p:nvPr/>
        </p:nvSpPr>
        <p:spPr>
          <a:xfrm>
            <a:off x="722376" y="27836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3.濮阳市在较短时间内成为资源枯竭型城市，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其根本原因是(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7_AN.55_1#8e9aec05e.bracket?pid=ed338a9d2&amp;color=0,0,0&amp;vpa=16&amp;vtp=1"/>
          <p:cNvSpPr/>
          <p:nvPr/>
        </p:nvSpPr>
        <p:spPr>
          <a:xfrm>
            <a:off x="7470839" y="278365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5" name="QC_7_BD.54_2#8e9aec05e.choices?pid=ed338a9d2&amp;color=0,0,0&amp;vtp=1&amp;bbb=1"/>
          <p:cNvSpPr/>
          <p:nvPr/>
        </p:nvSpPr>
        <p:spPr>
          <a:xfrm>
            <a:off x="722376" y="32408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.油气储量锐减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B.开采成本上升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C.油气品质下降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.产业结构单一</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4_1#c26bd08a6?vop=1&amp;pid=d6320f0ff&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本题考查资源型城市的生命周期特征。读图并结合所学知识可知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，资源型城市早期因矿产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等资源产业而兴起</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，①对应兴起期；随着资源不断开采，城市经济快速发展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，资源产业进入丰裕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（②）；随着矿产等资源不断开采，资源面临枯竭，产业从丰裕期进入衰退期（③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）；最终矿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产等资源枯竭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，产业发展也进入枯竭期（④），D正确，A、B、C错误。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56_1#8e9aec05e?vop=1&amp;pid=ed338a9d2&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本题考查资源枯竭型城市的形成原因。濮阳市作为典型的资源型城市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，其经济高度依赖油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，缺乏多元产业支撑；这种单一的产业结构导致资源被过度开采，加速资源枯竭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，即使资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源储量有限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，若产业结构多元，城市经济对资源的依赖度会降低，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开采速度也可能得到合理控制。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，产业结构单一是濮阳市迅速陷入资源枯竭困境的根本原因，而“储量锐减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”是直接表现而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非根本原因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，A错误，D正确；开采成本上升可能是资源减少后的连带影响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，但并非濮阳市短期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内成为资源枯竭型城市的根本原因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，B错误；材料未提及油气品质问题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，且品质下降更多影响经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济效益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，与资源枯竭无直接关联，C错误。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57_1#30a0a917d?pid=ed338a9d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濮阳市发展可再生电力电解水制氢项目的优势条件是(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58_1#30a0a917d.bracket?pid=ed338a9d2&amp;color=0,0,0&amp;vpa=17&amp;vtp=1"/>
          <p:cNvSpPr/>
          <p:nvPr/>
        </p:nvSpPr>
        <p:spPr>
          <a:xfrm>
            <a:off x="6975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57_2#30a0a917d.choices?pid=ed338a9d2&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A.太阳能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、风能资源充足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.当地水资源较丰富</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C.原炼油厂基础设施完善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.氢能市场需求量大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59_1#30a0a917d?vop=1&amp;pid=ed338a9d2&amp;color=0,0,0&amp;vtp=1&amp;bt=1&amp;bbb=1&amp;hb=1"/>
          <p:cNvSpPr/>
          <p:nvPr/>
        </p:nvSpPr>
        <p:spPr>
          <a:xfrm>
            <a:off x="722376" y="972000"/>
            <a:ext cx="10753344" cy="3612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本题考查资源枯竭型城市转型的有利条件。由材料分析可知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，虽然该市电解水制氢需要可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再生电力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，但并未明确说明濮阳市具备此类资源禀赋，且冀、鲁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、豫三省交界处的华北地区并非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我国风能或太阳能最丰富的区域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，A错误；濮阳市地处华北平原，属于温带季风气候区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，整体上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水资源并不充裕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，降水总量不大且季节变化大；主要依赖黄河水，人口多，为资源型缺水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料未强调水资源优势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，B错误；材料明确指出濮阳市“基于原炼油厂园区”建立该项目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，原炼油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厂的工业用地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、厂房、电力系统、运输管道等基础设施可直接改造利用，大幅降低建设成本</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濮阳市发展该项目的优势条件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材料提到濮阳市形成了“制、储、运、用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”全产业发展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，但未具体说明当地或周边氢能市场需求量的大小，故无法判断，D错误。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60_1#71ec9d940?pid=ed338a9d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5.濮阳市从“因油而兴”到发展氢能产业的转型过程，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体现了(</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61_1#71ec9d940.bracket?pid=ed338a9d2&amp;color=0,0,0&amp;vpa=18&amp;vtp=1"/>
          <p:cNvSpPr/>
          <p:nvPr/>
        </p:nvSpPr>
        <p:spPr>
          <a:xfrm>
            <a:off x="7737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60_2#71ec9d940.choices?pid=ed338a9d2&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.资源型城市发展的必然路径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.区域协调发展政策的主导作用</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C.新兴与传统产业衔接与升级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.循环经济在传统工业中的应用</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62_1#71ec9d940?vop=1&amp;pid=ed338a9d2&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本题考查综合思维。资源枯竭型城市转型是普遍现象，但路径并不唯一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。结合上题分析可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，濮阳市选择氢能产业是基于自身条件（如原炼油厂基础设施），而非“必然”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的普适模式，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错误。材料未提及三省交界的地理位置对转型的直接影响，也未强调区域协调发展政策驱动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。濮阳市利用原炼油厂园区（传统石油工业基地）发展氢能（新兴产业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），直接体现了新旧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产业在空间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、设施、技术上的衔接；氢能产业链（制、储、运、用）的构建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，更是传统工业基础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支撑新兴产业的升级过程</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，C正确。循环经济侧重资源循环利用（如废料回收、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能源梯级利用），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而材料中氢能项目是依托可再生电力电解水制氢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，属于清洁能源替代，D错误。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63_1#a54d08d1d?pid=797e92167&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［河南驻马店高级中学2025高二月考］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辽宁省阜新市是一座因煤而建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因煤而兴的城市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。2008</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阜新市被国家确定为首批资源枯竭型城市之一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3" name="QC_7_BD.64_1#fdb171951?sp=1&amp;pid=a54d08d1d&amp;color=0,0,0&amp;vtp=1&amp;bbb=1"/>
          <p:cNvSpPr/>
          <p:nvPr/>
        </p:nvSpPr>
        <p:spPr>
          <a:xfrm>
            <a:off x="722376" y="18692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6.“矿竭城不衰”，煤城阜新将转型目标锁定“现代农业”，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其主要依据是(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7_AN.65_1#fdb171951.bracket?pid=a54d08d1d&amp;color=0,0,0&amp;vpa=19&amp;vtp=1"/>
          <p:cNvSpPr/>
          <p:nvPr/>
        </p:nvSpPr>
        <p:spPr>
          <a:xfrm>
            <a:off x="9233726" y="186925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5" name="QC_7_BD.64_2#fdb171951?pid=a54d08d1d&amp;color=0,0,0&amp;vtp=1&amp;bbb=1"/>
          <p:cNvSpPr/>
          <p:nvPr/>
        </p:nvSpPr>
        <p:spPr>
          <a:xfrm>
            <a:off x="722376" y="2332043"/>
            <a:ext cx="10753344" cy="843153"/>
          </a:xfrm>
          <a:prstGeom prst="rect">
            <a:avLst/>
          </a:prstGeom>
          <a:noFill/>
        </p:spPr>
        <p:txBody>
          <a:bodyPr wrap="none" lIns="0" tIns="0" rIns="0" bIns="0" rtlCol="0" anchor="t"/>
          <a:lstStyle/>
          <a:p>
            <a:pPr latinLnBrk="1">
              <a:lnSpc>
                <a:spcPts val="3600"/>
              </a:lnSpc>
              <a:tabLst>
                <a:tab pos="54711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①有大量闲置土地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，人均土地资源丰富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②现代农业市场前景广阔</a:t>
            </a:r>
            <a:endParaRPr lang="en-US" altLang="zh-CN" sz="2000" dirty="0"/>
          </a:p>
          <a:p>
            <a:pPr latinLnBrk="1">
              <a:lnSpc>
                <a:spcPts val="3400"/>
              </a:lnSpc>
              <a:tabLst>
                <a:tab pos="54711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③交通条件优越</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④现代农业能承载更多劳动力</a:t>
            </a:r>
            <a:endParaRPr lang="en-US" altLang="zh-CN" sz="2000" dirty="0"/>
          </a:p>
        </p:txBody>
      </p:sp>
      <p:sp>
        <p:nvSpPr>
          <p:cNvPr id="6" name="QC_7_BD.64_3#fdb171951.choices?pid=a54d08d1d&amp;color=0,0,0&amp;vtp=1&amp;bbb=1"/>
          <p:cNvSpPr/>
          <p:nvPr/>
        </p:nvSpPr>
        <p:spPr>
          <a:xfrm>
            <a:off x="722376" y="323450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66_1#fdb171951?vop=1&amp;pid=a54d08d1d&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本题考查资源枯竭型城市产业转型的优势区位条件。结合材料及所学知识可知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，阜新因煤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，附近农业人口比重相对较小，有大量闲置的土地，人均土地资源丰富，①正确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；而且工业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较发达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，非农业人口较多，阜新的现代农业市场前景广阔，因此煤城阜新将转型目标锁定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”，②正确；交通、就业不是发展“现代农业”的关键因素，③④错误。综上，A正确，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67_1#54822bc52?pid=a54d08d1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7.在经济转型过程中，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资源枯竭型城市(</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68_1#54822bc52.bracket?pid=a54d08d1d&amp;color=0,0,0&amp;vpa=20&amp;vtp=1"/>
          <p:cNvSpPr/>
          <p:nvPr/>
        </p:nvSpPr>
        <p:spPr>
          <a:xfrm>
            <a:off x="5197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67_2#54822bc52.choices?pid=a54d08d1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711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.地区生产总值一定会随着资源的枯竭而下降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.第二产业比重下降，第一、三产业比重上升</a:t>
            </a:r>
            <a:endParaRPr lang="en-US" altLang="zh-CN" sz="2000" dirty="0"/>
          </a:p>
          <a:p>
            <a:pPr latinLnBrk="1">
              <a:lnSpc>
                <a:spcPts val="3400"/>
              </a:lnSpc>
              <a:tabLst>
                <a:tab pos="54711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C.寻找新的经济增长点和发展新兴产业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.人口大量迁往其他城市或郊区就业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69_1#54822bc52?vop=1&amp;pid=a54d08d1d&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本题考查资源枯竭型城市转型特征。如果经济转型及时并比较成功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，资源枯竭型城市地区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生产总值不一定会随着资源的枯竭而下降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；如果资源枯竭型城市选择的经济转型是以先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进制造业为目标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，则第二产业比重不一定下降，第一、三产业比重不一定上升，B错误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竭型城市在经济转型过程中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应该因地制宜寻找新的经济增长点和发展新兴产业刺激经济发展，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这样才能促进经济复兴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，C正确；如果资源枯竭型城市及时做到经济转型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，人口不一定会大量迁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往其他城市或郊区就业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fba393a1d.fixed?pid=770f3468b&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fba393a1d.fixed?pid=770f3468b&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以焦作市为例的城市产业转型</a:t>
            </a:r>
            <a:endParaRPr lang="en-US" altLang="zh-CN" sz="4400" dirty="0"/>
          </a:p>
        </p:txBody>
      </p:sp>
      <p:pic>
        <p:nvPicPr>
          <p:cNvPr id="4" name="C_4#fba393a1d.fixed?pid=770f3468b&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fba393a1d.fixed?pid=770f3468b&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70_1#fdae3018c?pid=fba393a1d&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［云南玉溪一中2025高二开学考］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毕节市七星关区位于贵州省西北部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已探明浅层煤炭储量丰富</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下图示意七星关区地理位置和煤矿资源分布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70_2#fdae3018c?pid=fba393a1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456432" y="1949646"/>
            <a:ext cx="5285232" cy="397764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1_1#0fa4a60ec?pid=fdae3018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七星关区煤炭资源开采的优势是(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BD.71_2#0fa4a60ec.choices?pid=fdae3018c&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A.地质条件稳定，安全性较高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.位于多省交界处，市场广阔</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.煤炭埋藏较浅，开采难度小</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.机械制造业发达，技术先进</a:t>
            </a:r>
            <a:endParaRPr lang="en-US" altLang="zh-CN" sz="2000" dirty="0"/>
          </a:p>
        </p:txBody>
      </p:sp>
      <p:sp>
        <p:nvSpPr>
          <p:cNvPr id="4" name="QC_6_AN.72_1#0fa4a60ec.bracket?pid=fdae3018c&amp;color=0,0,0&amp;vpa=21&amp;vtp=1"/>
          <p:cNvSpPr/>
          <p:nvPr/>
        </p:nvSpPr>
        <p:spPr>
          <a:xfrm>
            <a:off x="468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3_1#0fa4a60ec?vop=1&amp;pid=fdae3018c&amp;color=0,0,0&amp;vtp=1&amp;bt=1&amp;bbb=1&amp;hb=1"/>
          <p:cNvSpPr/>
          <p:nvPr/>
        </p:nvSpPr>
        <p:spPr>
          <a:xfrm>
            <a:off x="722376" y="972000"/>
            <a:ext cx="10753344" cy="2227453"/>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本题考查资源开采的条件。贵州省地处云贵高原，地形崎岖不平，喀斯特地貌广泛，地质</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条件不稳定，A错误；七星关区虽邻近云南和四川，但云南和四川电力资源丰富，对煤炭需求量</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并不大，B错误；七星关区已探明浅层的煤炭储量丰富，说明煤炭埋藏较浅、开采难度小，C正确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材料信息没有表明当地机械制造业发达，技术先进，D错误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3_1#0fa4a60ec?vop=1&amp;pid=fdae3018c&amp;color=0,0,0&amp;vtp=1&amp;bt=1&amp;bbb=1&amp;hb=1"/>
          <p:cNvSpPr/>
          <p:nvPr/>
        </p:nvSpPr>
        <p:spPr>
          <a:xfrm>
            <a:off x="722376" y="972000"/>
            <a:ext cx="10753344" cy="2227453"/>
          </a:xfrm>
          <a:prstGeom prst="rect">
            <a:avLst/>
          </a:prstGeom>
          <a:noFill/>
        </p:spPr>
        <p:txBody>
          <a:bodyPr wrap="none" lIns="0" tIns="0" rIns="0" bIns="0" rtlCol="0" anchor="t"/>
          <a:lstStyle/>
          <a:p>
            <a:pPr latinLnBrk="1">
              <a:lnSpc>
                <a:spcPts val="34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方法总结</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区域内矿产资源开发条件的评价</a:t>
            </a:r>
            <a:endParaRPr lang="en-US" altLang="zh-CN" sz="2200" dirty="0"/>
          </a:p>
        </p:txBody>
      </p:sp>
      <p:graphicFrame>
        <p:nvGraphicFramePr>
          <p:cNvPr id="57" name="QC_6_AS.73_2#0fa4a60ec?colgroup=7,32&amp;vop=1&amp;pid=fdae3018c&amp;color=0,0,0&amp;vtp=1&amp;bbb=1&amp;hb=1"/>
          <p:cNvGraphicFramePr>
            <a:graphicFrameLocks noGrp="1"/>
          </p:cNvGraphicFramePr>
          <p:nvPr/>
        </p:nvGraphicFramePr>
        <p:xfrm>
          <a:off x="733044" y="1549892"/>
          <a:ext cx="10725912" cy="2522728"/>
        </p:xfrm>
        <a:graphic>
          <a:graphicData uri="http://schemas.openxmlformats.org/drawingml/2006/table">
            <a:tbl>
              <a:tblPr/>
              <a:tblGrid>
                <a:gridCol w="2130552"/>
                <a:gridCol w="8595360"/>
              </a:tblGrid>
              <a:tr h="421132">
                <a:tc>
                  <a:txBody>
                    <a:bodyPr/>
                    <a:lstStyle/>
                    <a:p>
                      <a:pPr algn="ctr" latinLnBrk="1" hangingPunct="0">
                        <a:lnSpc>
                          <a:spcPts val="30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评价角度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评价内容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储量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分布范围</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种类</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质量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与其他资源的匹配度等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开采条件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是否能进行露天开采</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若不能进行露天开采</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可从矿层厚度</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埋藏深浅</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区的地形地质条件等方面评价</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市场条件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消费市场</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市场潜力</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距市场远近等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交通条件</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交通位置</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交通运输方式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交通便捷程度等</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5_1#ef75591ca?pid=75cde8d29&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［山东潍坊2025高二期末］</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乌海市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地处内蒙古西部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从</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1958</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年开始大规模开发煤炭资源</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逐渐形成以煤炭为基础的化工</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电力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特色冶金等较为完整的工业体系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2011</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年乌海市被列为全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国第三批资源枯竭型城市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5_2#ef75591ca?pid=75cde8d2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379976" y="2406846"/>
            <a:ext cx="3429000" cy="257860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4_1#a0ba361a1?pid=fdae3018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七星关区煤炭经济发展面临的最大困境是(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5_1#a0ba361a1.bracket?pid=fdae3018c&amp;color=0,0,0&amp;vpa=22&amp;vtp=1"/>
          <p:cNvSpPr/>
          <p:nvPr/>
        </p:nvSpPr>
        <p:spPr>
          <a:xfrm>
            <a:off x="570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74_2#a0ba361a1.choices?pid=fdae3018c&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4975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.交通落后导致煤炭难以外运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.煤炭开采劳动力不足</a:t>
            </a:r>
            <a:endParaRPr lang="en-US" altLang="zh-CN" sz="2000" dirty="0"/>
          </a:p>
          <a:p>
            <a:pPr latinLnBrk="1">
              <a:lnSpc>
                <a:spcPts val="3400"/>
              </a:lnSpc>
              <a:tabLst>
                <a:tab pos="4975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C.植被破坏后引发的水土流失</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.煤炭存放土地面积少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6_1#a0ba361a1?vop=1&amp;pid=fdae3018c&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本题考查经济发展的问题。</a:t>
            </a:r>
            <a:endParaRPr lang="en-US" altLang="zh-CN" sz="2200" dirty="0"/>
          </a:p>
        </p:txBody>
      </p:sp>
      <p:graphicFrame>
        <p:nvGraphicFramePr>
          <p:cNvPr id="59" name="QC_6_AS.76_2#a0ba361a1?colgroup=34,5&amp;vop=1&amp;pid=fdae3018c&amp;color=0,0,0&amp;vtp=1&amp;bbb=1&amp;hb=1"/>
          <p:cNvGraphicFramePr>
            <a:graphicFrameLocks noGrp="1"/>
          </p:cNvGraphicFramePr>
          <p:nvPr/>
        </p:nvGraphicFramePr>
        <p:xfrm>
          <a:off x="722376" y="1545913"/>
          <a:ext cx="10725912" cy="2497836"/>
        </p:xfrm>
        <a:graphic>
          <a:graphicData uri="http://schemas.openxmlformats.org/drawingml/2006/table">
            <a:tbl>
              <a:tblPr/>
              <a:tblGrid>
                <a:gridCol w="9134856"/>
                <a:gridCol w="1591056"/>
              </a:tblGrid>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贵州省地处云贵高原</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地形崎岖不平</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喀斯特地貌广泛</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地质条件不稳定</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相对闭塞</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交通落后导致煤炭难以外运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现代煤炭开采并不需要大量劳动力</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且贵州省劳动力资源较丰富</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植被破坏后引发的水土流失属于生态环境问题</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不是煤炭经济发展面临的最大困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贵州省未利用土地面积较大</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煤炭存放土地面积较大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7_1#b86b96f54?sp=1&amp;pid=fdae3018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3.为避免七星关区煤炭资源枯竭后经济衰落，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可采取的有效措施有(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8_1#b86b96f54.bracket?pid=fdae3018c&amp;color=0,0,0&amp;vpa=23&amp;vtp=1"/>
          <p:cNvSpPr/>
          <p:nvPr/>
        </p:nvSpPr>
        <p:spPr>
          <a:xfrm>
            <a:off x="8245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77_2#b86b96f54?pid=fdae3018c&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4975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①培育新兴产业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，发展多元产业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引进先进设备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，延长煤炭开采时间</a:t>
            </a:r>
            <a:endParaRPr lang="en-US" altLang="zh-CN" sz="2000" dirty="0"/>
          </a:p>
          <a:p>
            <a:pPr latinLnBrk="1">
              <a:lnSpc>
                <a:spcPts val="3400"/>
              </a:lnSpc>
              <a:tabLst>
                <a:tab pos="4975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治理环境污染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，加强生态保护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控制煤炭开采范围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，集中开采优质煤炭</a:t>
            </a:r>
            <a:endParaRPr lang="en-US" altLang="zh-CN" sz="2000" dirty="0"/>
          </a:p>
        </p:txBody>
      </p:sp>
      <p:sp>
        <p:nvSpPr>
          <p:cNvPr id="5" name="QC_6_BD.77_3#b86b96f54.choices?pid=fdae3018c&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9_1#b86b96f54?vop=1&amp;pid=fdae3018c&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本题考查资源型城市的可持续发展。煤炭工业属于重工业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，以煤炭为主的工业发展会导致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产业结构失衡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，应培育新兴产业，发展多元产业，①正确；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长期发展煤炭工业导致环境污染严重，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生态恶化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，为此应治理环境污染，加强生态保护，③正确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；延长煤炭开采时间或集中开采优质煤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炭仍无法避免资源枯竭甚至经济衰落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，②④错误。综上，故选C。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6#77ac5c16a?pid=464986041&amp;color=0,0,0&amp;vtp=1&amp;bt=1&amp;bbb=1"/>
          <p:cNvSpPr/>
          <p:nvPr/>
        </p:nvSpPr>
        <p:spPr>
          <a:xfrm>
            <a:off x="722376" y="972000"/>
            <a:ext cx="10753344" cy="1313053"/>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素材背景：鹤岗市通过延伸煤炭产业培育接续产业</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考查点</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：资源枯竭型城市经济发展的措施</a:t>
            </a:r>
            <a:endParaRPr lang="en-US" altLang="zh-CN" sz="2000" dirty="0"/>
          </a:p>
          <a:p>
            <a:pPr latinLnBrk="1">
              <a:lnSpc>
                <a:spcPts val="34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难度系数</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0.7</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创新系数：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0.7</a:t>
            </a:r>
            <a:endParaRPr lang="en-US" altLang="zh-CN" sz="2000" dirty="0"/>
          </a:p>
        </p:txBody>
      </p:sp>
      <p:pic>
        <p:nvPicPr>
          <p:cNvPr id="3" name="QM_6_BD.80_1#a9403692d?htil=6&amp;pid=464986041&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955934" y="2401639"/>
            <a:ext cx="4453128" cy="3639312"/>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6_BD.80_1#a9403692d?htil=6&amp;pid=464986041&amp;color=0,0,0&amp;tib=255,255,255&amp;iip=3&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45268" y="2456503"/>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6_BD.80_2#a9403692d?htil=6&amp;pid=464986041&amp;color=0,0,0&amp;vtp=1&amp;bbb=1&amp;hb=1"/>
          <p:cNvSpPr/>
          <p:nvPr/>
        </p:nvSpPr>
        <p:spPr>
          <a:xfrm>
            <a:off x="722376" y="2346775"/>
            <a:ext cx="6163056" cy="3586353"/>
          </a:xfrm>
          <a:prstGeom prst="rect">
            <a:avLst/>
          </a:prstGeom>
          <a:noFill/>
        </p:spPr>
        <p:txBody>
          <a:bodyPr wrap="none" lIns="0" tIns="0" rIns="0" bIns="0" rtlCol="0" anchor="t"/>
          <a:lstStyle/>
          <a:p>
            <a:pPr algn="l" latinLnBrk="1">
              <a:lnSpc>
                <a:spcPts val="36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广东东莞外国语学校2025高二月考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接续产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业是指为了实现资源型城市的再造和可持续发展</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依托</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现有资源条件和基础</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通过产业延伸和替代发展起来的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鹤岗地处黑龙江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松花江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小兴安岭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两江一岭</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之间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自然条件优越</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其因煤而兴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也为煤所困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，2011</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年被确定为资源枯竭型城市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面对问题</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鹤岗依托优势</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资源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积极培育接续产业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推动经济持续发展</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资源型城市转型韧性模式图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100" dirty="0"/>
          </a:p>
        </p:txBody>
      </p:sp>
    </p:spTree>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81_1#136c8cc6f?pid=a9403692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4.鹤岗通过延伸煤炭产业培育接续产业，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主要是为了增强转型中的(</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82_1#136c8cc6f.bracket?pid=a9403692d&amp;color=0,0,0&amp;vpa=24&amp;vtp=1"/>
          <p:cNvSpPr/>
          <p:nvPr/>
        </p:nvSpPr>
        <p:spPr>
          <a:xfrm>
            <a:off x="824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81_2#136c8cc6f.choices?pid=a9403692d&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.创新力</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B.平稳性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C.脆弱性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.适应力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83_1#136c8cc6f?vop=1&amp;pid=a9403692d&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本题考查材料分析能力。根据材料信息可知，鹤岗因煤而兴，也为煤所困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，煤炭是其传统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经济发展过程中的支柱型资源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，鹤岗通过延伸煤炭产业培育接续产业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，主要是为了增强经济转型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过程中的平稳性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，促进其经济的平稳转型，而不是为了增强转型中的创新力、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脆弱性或适应力。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6_1#56ad622fe?sp=1&amp;pid=ef75591c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2.21世纪初乌海城市经济衰退，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主要原因有(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7_1#56ad622fe.bracket?pid=ef75591ca&amp;color=0,0,0&amp;vpa=2&amp;vtp=1"/>
          <p:cNvSpPr/>
          <p:nvPr/>
        </p:nvSpPr>
        <p:spPr>
          <a:xfrm>
            <a:off x="573728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6_2#56ad622fe?pid=ef75591c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①劳动力不足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②水资源短缺</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③产业结构单一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④环境问题突出</a:t>
            </a:r>
            <a:endParaRPr lang="en-US" altLang="zh-CN" sz="2000" dirty="0"/>
          </a:p>
        </p:txBody>
      </p:sp>
      <p:sp>
        <p:nvSpPr>
          <p:cNvPr id="5" name="QC_7_BD.6_3#56ad622fe.choices?pid=ef75591ca&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84_1#e8fe6275f?pid=a9403692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5.煤炭产业延伸过程中，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鹤岗应重点(</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85_1#e8fe6275f.bracket?pid=a9403692d&amp;color=0,0,0&amp;vpa=25&amp;vtp=1"/>
          <p:cNvSpPr/>
          <p:nvPr/>
        </p:nvSpPr>
        <p:spPr>
          <a:xfrm>
            <a:off x="494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84_2#e8fe6275f.choices?pid=a9403692d&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.加大煤炭开发力度</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B.加强煤炭综合利用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C.提升煤炭外运能力</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.寻求煤炭替代资源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86_1#e8fe6275f?vop=1&amp;pid=a9403692d&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本题考查煤炭产业的发展方向。鹤岗煤炭资源趋于枯竭，在其产业延伸过程中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，不可能进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一步加大煤炭资源的开发力度或提升煤炭资源的外运能力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，而是应加大技术投入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，在有限的资源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基础上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，加强煤炭资源的综合利用，B正确，A、C错误。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煤炭产业延伸过程中的基础是煤炭资源，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所以重点并不是寻求煤炭的替代资源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87_1#af2240a80?sp=1&amp;pid=a9403692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6.依托优势资源，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鹤岗可重点培育的替代产业有(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88_1#af2240a80.bracket?pid=a9403692d&amp;color=0,0,0&amp;vpa=26&amp;vtp=1"/>
          <p:cNvSpPr/>
          <p:nvPr/>
        </p:nvSpPr>
        <p:spPr>
          <a:xfrm>
            <a:off x="6200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87_2#af2240a80?pid=a9403692d&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48280" algn="l"/>
                <a:tab pos="5483860" algn="l"/>
                <a:tab pos="82194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①精尖制造业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②生态旅游业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③煤炭化工业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绿色食品业</a:t>
            </a:r>
            <a:endParaRPr lang="en-US" altLang="zh-CN" sz="2000" dirty="0"/>
          </a:p>
        </p:txBody>
      </p:sp>
      <p:sp>
        <p:nvSpPr>
          <p:cNvPr id="5" name="QC_7_BD.87_3#af2240a80.choices?pid=a9403692d&amp;color=0,0,0&amp;vtp=1&amp;bbb=1"/>
          <p:cNvSpPr/>
          <p:nvPr/>
        </p:nvSpPr>
        <p:spPr>
          <a:xfrm>
            <a:off x="722376" y="18881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89_1#af2240a80?vop=1&amp;pid=a9403692d&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本题考查资源枯竭型城市转型发展。传统煤炭产业的环境污染较大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，鹤岗市不应该再重点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培育煤炭化工业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，而精尖制造业需要高科技人才，当地并无相应的工业基础和人才条件，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①③错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。根据材料可知，鹤岗地处黑龙江、松花江和小兴安岭之间，自然条件优越，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生态环境较好，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可以因地制宜发展生态旅游业和绿色食品业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，促进产业结构的多元化，②④正确。综上，故选D。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386cef288.fixed?pid=8a432da8e&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2</a:t>
            </a:r>
            <a:endParaRPr lang="en-US" altLang="zh-CN" sz="7200" dirty="0"/>
          </a:p>
        </p:txBody>
      </p:sp>
      <p:sp>
        <p:nvSpPr>
          <p:cNvPr id="3" name="C_4#386cef288.fixed?pid=8a432da8e&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第三节综合训练</a:t>
            </a:r>
            <a:endParaRPr lang="en-US" altLang="zh-CN" sz="4400" dirty="0"/>
          </a:p>
        </p:txBody>
      </p:sp>
      <p:pic>
        <p:nvPicPr>
          <p:cNvPr id="4" name="C_4#386cef288.fixed?pid=8a432da8e&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386cef288.fixed?pid=8a432da8e&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刷能力</a:t>
            </a:r>
            <a:endParaRPr lang="en-US" altLang="zh-CN" sz="2800" dirty="0"/>
          </a:p>
        </p:txBody>
      </p:sp>
    </p:spTree>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90_1#84af3030b?pid=386cef288&amp;color=0,0,0&amp;vtp=1&amp;bt=1&amp;bbb=1&amp;hb=1"/>
          <p:cNvSpPr/>
          <p:nvPr/>
        </p:nvSpPr>
        <p:spPr>
          <a:xfrm>
            <a:off x="722376" y="972000"/>
            <a:ext cx="1075334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［湖北宜昌名校协作体2025高二联考］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多特蒙德位于德国西部经济最为发达的州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北莱茵</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威</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斯特法伦州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是鲁尔区鼎盛时期最大和最核心的工业城市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也是鲁尔区内大学和科研院所最多的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由于其煤矿资源丰富且多为易于开采的表层煤矿</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在老工业时代形成了煤矿采掘与钢铁冶</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炼一体化的产业路径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世纪</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年代</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多特蒙德原有的产业开始衰退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面临全面转型的困境</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而后其实现了向服务与技术主导的高新技术信息城市的成功转型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3" name="QC_6_BD.91_1#ad34b2f7f?sp=1&amp;pid=84af3030b&amp;color=0,0,0&amp;vtp=1&amp;bbb=1"/>
          <p:cNvSpPr/>
          <p:nvPr/>
        </p:nvSpPr>
        <p:spPr>
          <a:xfrm>
            <a:off x="722376" y="32408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推测多特蒙德面临全面转型的背景是(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6_AN.92_1#ad34b2f7f.bracket?pid=84af3030b&amp;color=0,0,0&amp;vpa=27&amp;vtp=1"/>
          <p:cNvSpPr/>
          <p:nvPr/>
        </p:nvSpPr>
        <p:spPr>
          <a:xfrm>
            <a:off x="5197539" y="324085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5" name="QC_6_BD.91_2#ad34b2f7f?pid=84af3030b&amp;color=0,0,0&amp;vtp=1&amp;bbb=1"/>
          <p:cNvSpPr/>
          <p:nvPr/>
        </p:nvSpPr>
        <p:spPr>
          <a:xfrm>
            <a:off x="722376" y="3698055"/>
            <a:ext cx="10753344" cy="405003"/>
          </a:xfrm>
          <a:prstGeom prst="rect">
            <a:avLst/>
          </a:prstGeom>
          <a:noFill/>
        </p:spPr>
        <p:txBody>
          <a:bodyPr wrap="none" lIns="0" tIns="0" rIns="0" bIns="0" rtlCol="0" anchor="t"/>
          <a:lstStyle/>
          <a:p>
            <a:pPr latinLnBrk="1">
              <a:lnSpc>
                <a:spcPts val="3600"/>
              </a:lnSpc>
              <a:tabLst>
                <a:tab pos="2430780" algn="l"/>
                <a:tab pos="5610860" algn="l"/>
                <a:tab pos="802894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①基础设施落后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②世界性钢铁产能过剩</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③煤炭资源枯竭</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交通区位优势丧失</a:t>
            </a:r>
            <a:endParaRPr lang="en-US" altLang="zh-CN" sz="2000" dirty="0"/>
          </a:p>
        </p:txBody>
      </p:sp>
      <p:sp>
        <p:nvSpPr>
          <p:cNvPr id="6" name="QC_6_BD.91_3#ad34b2f7f.choices?pid=84af3030b&amp;color=0,0,0&amp;vtp=1&amp;bbb=1"/>
          <p:cNvSpPr/>
          <p:nvPr/>
        </p:nvSpPr>
        <p:spPr>
          <a:xfrm>
            <a:off x="722376" y="41552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3_1#ad34b2f7f?vop=1&amp;pid=84af3030b&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本题考查资源枯竭型城市的转型背景。多特蒙德为资源型城市，以煤炭工业为基础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、钢铁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工业为主导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，产业结构较为单一，而随着经济发展，煤炭资源日益枯竭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，加之世界钢铁市场竞争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激烈</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，市场需求量下降，导致世界性钢铁产能过剩，使得多特蒙德面临全面转型，②③正确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础设施落后对其转型的影响较小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，①错误；交通区位优势并没有丧失，④错误。综上，故选C。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14452</Words>
  <Application>WPS 演示</Application>
  <PresentationFormat>宽屏</PresentationFormat>
  <Paragraphs>745</Paragraphs>
  <Slides>128</Slides>
  <Notes>94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128</vt:i4>
      </vt:variant>
    </vt:vector>
  </HeadingPairs>
  <TitlesOfParts>
    <vt:vector size="148" baseType="lpstr">
      <vt:lpstr>Arial</vt:lpstr>
      <vt:lpstr>宋体</vt:lpstr>
      <vt:lpstr>Wingdings</vt:lpstr>
      <vt:lpstr>微软雅黑</vt:lpstr>
      <vt:lpstr>微软雅黑</vt:lpstr>
      <vt:lpstr>汉仪舒圆黑简体</vt:lpstr>
      <vt:lpstr>黑体</vt:lpstr>
      <vt:lpstr>汉仪舒圆黑简体</vt:lpstr>
      <vt:lpstr>汉仪舒圆黑简体</vt:lpstr>
      <vt:lpstr>黑体</vt:lpstr>
      <vt:lpstr>宋体</vt:lpstr>
      <vt:lpstr>仿宋</vt:lpstr>
      <vt:lpstr>仿宋</vt:lpstr>
      <vt:lpstr>楷体</vt:lpstr>
      <vt:lpstr>Times New Roman</vt:lpstr>
      <vt:lpstr>Times New Roman</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中原小鱼干</cp:lastModifiedBy>
  <cp:revision>4</cp:revision>
  <dcterms:created xsi:type="dcterms:W3CDTF">2025-08-04T06:45:00Z</dcterms:created>
  <dcterms:modified xsi:type="dcterms:W3CDTF">2025-08-11T06:39:31Z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F105715A42F34B54BF7540BFEA3870B8_12</vt:lpwstr>
  </property>
  <property fmtid="{D5CDD505-2E9C-101B-9397-08002B2CF9AE}" pid="3" name="KSOProductBuildVer">
    <vt:lpwstr>2052-12.1.0.21915</vt:lpwstr>
  </property>
</Properties>
</file>