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5" r:id="rId6"/>
    <p:sldId id="258" r:id="rId7"/>
    <p:sldId id="259" r:id="rId8"/>
    <p:sldId id="286" r:id="rId9"/>
    <p:sldId id="260" r:id="rId10"/>
    <p:sldId id="261" r:id="rId11"/>
    <p:sldId id="262" r:id="rId12"/>
    <p:sldId id="287" r:id="rId13"/>
    <p:sldId id="263" r:id="rId14"/>
    <p:sldId id="264" r:id="rId15"/>
    <p:sldId id="288" r:id="rId16"/>
    <p:sldId id="265" r:id="rId17"/>
    <p:sldId id="266" r:id="rId18"/>
    <p:sldId id="289" r:id="rId19"/>
    <p:sldId id="267" r:id="rId20"/>
    <p:sldId id="268" r:id="rId21"/>
    <p:sldId id="290" r:id="rId22"/>
    <p:sldId id="269" r:id="rId23"/>
    <p:sldId id="270" r:id="rId24"/>
    <p:sldId id="291" r:id="rId25"/>
    <p:sldId id="271" r:id="rId26"/>
    <p:sldId id="272" r:id="rId27"/>
    <p:sldId id="292" r:id="rId28"/>
    <p:sldId id="273" r:id="rId29"/>
    <p:sldId id="274" r:id="rId30"/>
    <p:sldId id="293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216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65f1450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第二章高考强化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5f1450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第二章高考强化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346fd204eef0a31e818#tid=6890182ad5ecdb0009cafbc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c87a89478?pid=8b8782780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［山东2023·11~13］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辽宁省抚顺市是我国北方重要的工业基地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抚顺市早期城市中心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和工矿区主要分布在浑河南岸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由于煤炭开采与城市建设矛盾日益突出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1972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年城市发展重心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开始向浑河北岸转移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然而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1983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年城市发展重心又转回浑河南岸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近年来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抚顺市为推动城市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高质量发展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不断优化城区功能布局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8_2#c87a89478?pid=8b878278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03904" y="2897886"/>
            <a:ext cx="4581144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9_1#8062c19d1?pid=c87a89478&amp;color=0,0,0&amp;vtp=1&amp;bbb=1"/>
          <p:cNvSpPr/>
          <p:nvPr/>
        </p:nvSpPr>
        <p:spPr>
          <a:xfrm>
            <a:off x="722376" y="52981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影响抚顺市早期城市形态呈带状分布的主要因素是(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0_1#8062c19d1.bracket?pid=c87a89478&amp;color=0,0,0&amp;vpa=3&amp;vtp=1"/>
          <p:cNvSpPr/>
          <p:nvPr/>
        </p:nvSpPr>
        <p:spPr>
          <a:xfrm>
            <a:off x="6721539" y="5298186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9_2#8062c19d1.choices?pid=c87a89478&amp;color=0,0,0&amp;vtp=1&amp;bbb=1"/>
          <p:cNvSpPr/>
          <p:nvPr/>
        </p:nvSpPr>
        <p:spPr>
          <a:xfrm>
            <a:off x="722376" y="57511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.风向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B.地形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8062c19d1?vop=1&amp;pid=c87a89478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本题考查影响城市形态的因素。由图文材料可推断，抚顺市为资源型城市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，早期城区范围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分布在煤炭资源附近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。早期城市中心和工矿区主要分布于浑河南岸，且呈东西向分布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，随着煤炭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资源的开采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，生产、生活设施及住宅区围绕煤矿不断出现，因此城市形态呈带状分布，C正确。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1a242b6b5?pid=c87a8947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4.1983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年抚顺市城市发展重心转回浑河南岸，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主要因为(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1a242b6b5.bracket?pid=c87a89478&amp;color=0,0,0&amp;vpa=4&amp;vtp=1"/>
          <p:cNvSpPr/>
          <p:nvPr/>
        </p:nvSpPr>
        <p:spPr>
          <a:xfrm>
            <a:off x="71787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1a242b6b5.choices?pid=c87a89478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.南岸生态环境优美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B.城区煤炭资源枯竭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C.北岸发展空间狭小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.经济依赖重化工业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1a242b6b5?vop=1&amp;pid=c87a89478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本题考查影响城市发展的因素。抚顺市是我国北方重要的工业基地，以重化工业为主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能源需求量大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，而煤炭资源主要分布在浑河南岸地区，为靠近能源产区，降低生产成本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，城市发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展重心转回浑河南岸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，D正确；浑河南岸煤炭工业多，生态环境较差，A错误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；城区煤炭资源在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1983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年时没有枯竭，B错误；浑河北岸虽然发展空间相对于南岸较为狭小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，但也可为城市发展提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供空间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，否则1972年城市重心不会转向浑河北岸，C错误。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6e6fdc75a?pid=c87a8947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5.为优化功能布局，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抚顺市城区宜(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6e6fdc75a.bracket?pid=c87a89478&amp;color=0,0,0&amp;vpa=5&amp;vtp=1"/>
          <p:cNvSpPr/>
          <p:nvPr/>
        </p:nvSpPr>
        <p:spPr>
          <a:xfrm>
            <a:off x="4689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5_2#6e6fdc75a.choices?pid=c87a8947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.向东建设新城镇发展带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.向南建设宜居宜业新区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C.向西承接沈阳产业外延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.向北拓展工业发展空间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6e6fdc75a?vop=1&amp;pid=c87a89478&amp;color=0,0,0&amp;vtp=1&amp;bt=1&amp;bbb=1"/>
          <p:cNvSpPr/>
          <p:nvPr/>
        </p:nvSpPr>
        <p:spPr>
          <a:xfrm>
            <a:off x="722376" y="100584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本题考查优化城市功能布局的措施。具体分析如下。</a:t>
            </a:r>
            <a:endParaRPr lang="en-US" altLang="zh-CN" sz="2200" dirty="0"/>
          </a:p>
        </p:txBody>
      </p:sp>
      <p:graphicFrame>
        <p:nvGraphicFramePr>
          <p:cNvPr id="14" name="QC_5_AS.17_2#6e6fdc75a?colgroup=3,32,3&amp;vop=1&amp;pid=c87a89478&amp;color=0,0,0&amp;vtp=1&amp;bbb=1&amp;hb=1"/>
          <p:cNvGraphicFramePr>
            <a:graphicFrameLocks noGrp="1"/>
          </p:cNvGraphicFramePr>
          <p:nvPr/>
        </p:nvGraphicFramePr>
        <p:xfrm>
          <a:off x="722376" y="1579753"/>
          <a:ext cx="10716768" cy="2096389"/>
        </p:xfrm>
        <a:graphic>
          <a:graphicData uri="http://schemas.openxmlformats.org/drawingml/2006/table">
            <a:tbl>
              <a:tblPr/>
              <a:tblGrid>
                <a:gridCol w="1133856"/>
                <a:gridCol w="8458200"/>
                <a:gridCol w="1124712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结论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A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抚顺市东面和北面都有海拔稍高的丘陵分布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城市发展空间有限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难以优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化城市功能布局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南面以工矿企业为主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多煤矸石堆放场和露天矿坑等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生态环境较差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西面地势平坦开阔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与沈阳市接壤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向西可以承接沈阳产业外延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b8782780.fixed?pid=65f145076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8b8782780.fixed?pid=65f14507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第二章高考强化</a:t>
            </a:r>
            <a:endParaRPr lang="en-US" altLang="zh-CN" sz="4400" dirty="0"/>
          </a:p>
        </p:txBody>
      </p:sp>
      <p:pic>
        <p:nvPicPr>
          <p:cNvPr id="4" name="C_3#8b8782780.fixed?pid=65f145076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b8782780.fixed?pid=65f14507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8_1#15da4b8b1?htil=2&amp;pid=8b8782780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1336" y="1060704"/>
            <a:ext cx="392277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8_2#15da4b8b1?htil=2&amp;pid=8b8782780&amp;color=0,0,0&amp;vtp=1&amp;bt=1&amp;bbb=1&amp;hb=1&amp;hs=1"/>
          <p:cNvSpPr/>
          <p:nvPr/>
        </p:nvSpPr>
        <p:spPr>
          <a:xfrm>
            <a:off x="722376" y="1005840"/>
            <a:ext cx="6693408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［湖南2022·6~8］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某地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位于太行山南段东麓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山势险峻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多暴雨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易发山洪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为适应当地地理环境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形成了西北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东南向的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水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空间格局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体现了当地居民的生存智慧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19_1#39815022a?htil=2&amp;pid=15da4b8b1&amp;color=0,0,0&amp;vtp=1&amp;bbb=1&amp;hs=1"/>
          <p:cNvSpPr/>
          <p:nvPr/>
        </p:nvSpPr>
        <p:spPr>
          <a:xfrm>
            <a:off x="722376" y="2817495"/>
            <a:ext cx="6693408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6.该地易发山洪，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主要是因为(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0_1#39815022a.bracket?pid=15da4b8b1&amp;color=0,0,0&amp;vpa=6&amp;vtp=1"/>
          <p:cNvSpPr/>
          <p:nvPr/>
        </p:nvSpPr>
        <p:spPr>
          <a:xfrm>
            <a:off x="4181539" y="281749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19_2#39815022a.choices?htil=2&amp;pid=15da4b8b1&amp;color=0,0,0&amp;vtp=1&amp;bbb=1&amp;hs=1"/>
          <p:cNvSpPr/>
          <p:nvPr/>
        </p:nvSpPr>
        <p:spPr>
          <a:xfrm>
            <a:off x="722376" y="32746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3980" algn="l"/>
                <a:tab pos="5483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.水流汇集快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B.年降水量丰富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C.河道较弯曲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.地质条件复杂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39815022a?vop=1&amp;pid=15da4b8b1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本题考查自然灾害的成因。该地位于太行山南段东麓，位于夏季风的迎风坡，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降水集中，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且山势险峻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，水流汇集快，易发山洪，A正确。即使年降水量丰富，若降水变率小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、季节分配均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，每次降雨量不大，不一定会形成山洪，B错误。山区水流落差大，河流下切侵蚀作用强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道弯曲程度相对较小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，C错误。发生山洪，主要与降水和地形条件有关，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与地质条件关系较小，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862cbf73e?pid=15da4b8b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7.从防洪和方便取水的角度，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推测该地早期民居主要布局在(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862cbf73e.bracket?pid=15da4b8b1&amp;color=0,0,0&amp;vpa=7&amp;vtp=1"/>
          <p:cNvSpPr/>
          <p:nvPr/>
        </p:nvSpPr>
        <p:spPr>
          <a:xfrm>
            <a:off x="7483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2_2#862cbf73e.choices?pid=15da4b8b1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51455" algn="l"/>
                <a:tab pos="5490210" algn="l"/>
                <a:tab pos="820356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.d处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862cbf73e?vop=1&amp;pid=15da4b8b1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本题考查聚落选址的影响因素。题目要求从防洪和方便取水的角度考虑。d距离河流稍远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，取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水不便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，D错误。b、c距河流较近，地势低平，易积水，且位于河流汇集处的下游侧，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不利于防洪，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、C错误。该村适应当地地理环境，形成了西北—东南向的“山—林—田—村—水”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空间格局，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图中只有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a处符合自西北向东南，从山地到村落再到河流的空间格局，且a处地势较平坦，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离河流近，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方便居民取水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，便于布局民居，相较两侧河流地势较高，洪水对该处的影响较小，A正确。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d7cfe84e4?sp=1&amp;pid=15da4b8b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8.该地形成的“山—林—田—村—水”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空间格局有利于当地(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d7cfe84e4.bracket?pid=15da4b8b1&amp;color=0,0,0&amp;vpa=8&amp;vtp=1"/>
          <p:cNvSpPr/>
          <p:nvPr/>
        </p:nvSpPr>
        <p:spPr>
          <a:xfrm>
            <a:off x="756608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5_2#d7cfe84e4?pid=15da4b8b1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204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①降低暴雨的频率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②提高水资源利用效率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204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③抑制土壤盐碱化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④减轻山洪带来的危害</a:t>
            </a:r>
            <a:endParaRPr lang="en-US" altLang="zh-CN" sz="2000" dirty="0"/>
          </a:p>
        </p:txBody>
      </p:sp>
      <p:sp>
        <p:nvSpPr>
          <p:cNvPr id="5" name="QC_5_BD.25_3#d7cfe84e4.choices?pid=15da4b8b1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d7cfe84e4?vop=1&amp;pid=15da4b8b1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本题考查景观格局的布局原理。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小区域范围的地面空间格局对暴雨频率的影响微乎其微，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错误；大气降水和地表径流通过人工林、农田、村落的逐级利用，最终排入河流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，可提高水资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源利用效率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，②正确；土壤盐碱化现象通常发生在气候干旱、排水不畅、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地下水位过高的区域，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该地位于太行山南段东麓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，地表排水通畅，不易积水，不易发生土壤盐碱化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，与抑制土壤盐碱化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，③错误；从图中看，山体和人工林处坡度较大，易发生山洪，此处有人工林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，可以发挥人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工林固土护坡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、保持水土的功能，减轻山洪的危害，④正确。综上，C正确。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8_1#805962c85?sp=1&amp;pid=8b8782780&amp;color=0,0,0&amp;vtp=1&amp;bt=1&amp;bbb=1&amp;hb=1"/>
              <p:cNvSpPr/>
              <p:nvPr/>
            </p:nvSpPr>
            <p:spPr>
              <a:xfrm>
                <a:off x="722376" y="1005840"/>
                <a:ext cx="10753344" cy="22274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9.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［浙江2025年1月·28］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阅读材料，完成下列问题。（20分）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1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材料一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巴音河流域地处柴达木盆地东北部德令哈市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年均日照时数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2879h，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年均温仅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1~5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楷体" panose="02010609060101010101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降水量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176.3mm，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夏季降水量占全年的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56%~84%，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年蒸发量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2000~2500mm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该流域草地一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楷体" panose="02010609060101010101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般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月中旬返青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，9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月上旬枯黄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生长期仅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120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天左右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气候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地形和土壤因子是草地所在区域生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楷体" panose="02010609060101010101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态系统的原生自然条件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楷体" panose="02010609060101010101" pitchFamily="34" charset="-122"/>
                    <a:cs typeface="微软雅黑" panose="020B0503020204020204" pitchFamily="34" charset="-120"/>
                  </a:rPr>
                  <a:t>可以反映草地自然质量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4_BD.28_1#805962c85?sp=1&amp;pid=8b878278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2227453"/>
              </a:xfrm>
              <a:prstGeom prst="rect">
                <a:avLst/>
              </a:prstGeom>
              <a:blipFill rotWithShape="1">
                <a:blip r:embed="rId1"/>
                <a:stretch>
                  <a:fillRect l="-4" r="-1092" b="-2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8_2#805962c85?pid=8b8782780&amp;color=0,0,0&amp;vtp=1&amp;bt=1&amp;bbb=1"/>
          <p:cNvSpPr/>
          <p:nvPr/>
        </p:nvSpPr>
        <p:spPr>
          <a:xfrm>
            <a:off x="722376" y="100584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下图为巴音河流域局部地区土地利用和地形图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28_3#805962c85?pid=8b878278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1547368"/>
            <a:ext cx="4901184" cy="328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9_1#6c38fd375?pid=805962c85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（1）从规模和空间分布角度，分析耕地开垦和城乡居民点的关系。（4分）</a:t>
            </a:r>
            <a:endParaRPr lang="en-US" altLang="zh-CN" sz="2000" dirty="0"/>
          </a:p>
        </p:txBody>
      </p:sp>
      <p:sp>
        <p:nvSpPr>
          <p:cNvPr id="3" name="QO_5_AN.30_1#6c38fd375?vop=1&amp;pid=805962c85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城乡居民点规模大（或小），人口多（或少），耕地开垦规模大（或小）；（2分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）分布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在耕作便利的城乡居民点周边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。（2分）</a:t>
            </a:r>
            <a:endParaRPr lang="en-US" altLang="zh-CN" sz="2000" dirty="0"/>
          </a:p>
        </p:txBody>
      </p:sp>
      <p:sp>
        <p:nvSpPr>
          <p:cNvPr id="4" name="QO_5_AS.31_1#6c38fd375?vop=1&amp;pid=805962c85&amp;color=0,0,0&amp;vtp=1&amp;bbb=1"/>
          <p:cNvSpPr/>
          <p:nvPr/>
        </p:nvSpPr>
        <p:spPr>
          <a:xfrm>
            <a:off x="722376" y="235718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本题考查耕地与城乡居民关系。具体分析如下。</a:t>
            </a:r>
            <a:endParaRPr lang="en-US" altLang="zh-CN" sz="2200" dirty="0"/>
          </a:p>
        </p:txBody>
      </p:sp>
      <p:pic>
        <p:nvPicPr>
          <p:cNvPr id="5" name="QO_5_AS.31_2#6c38fd375?vop=1&amp;pid=805962c85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2776" y="2929128"/>
            <a:ext cx="435254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0ae68f47a?pid=805962c85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（2）简析图示南部地区草地与裸地、湿地交错分布的自然原因。（4分）</a:t>
            </a:r>
            <a:endParaRPr lang="en-US" altLang="zh-CN" sz="2000" dirty="0"/>
          </a:p>
        </p:txBody>
      </p:sp>
      <p:sp>
        <p:nvSpPr>
          <p:cNvPr id="3" name="QO_5_AN.33_1#0ae68f47a?vop=1&amp;pid=805962c85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南部地形有起伏；（1分）不同地貌部位，水热条件有小尺度地域分异；（2分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）形成不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同的小环境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，影响草类生长。（1分）</a:t>
            </a:r>
            <a:endParaRPr lang="en-US" altLang="zh-CN" sz="2000" dirty="0"/>
          </a:p>
        </p:txBody>
      </p:sp>
      <p:sp>
        <p:nvSpPr>
          <p:cNvPr id="4" name="QO_5_AS.34_1#0ae68f47a?vop=1&amp;pid=805962c85&amp;color=0,0,0&amp;vtp=1&amp;bbb=1&amp;hb=1"/>
          <p:cNvSpPr/>
          <p:nvPr/>
        </p:nvSpPr>
        <p:spPr>
          <a:xfrm>
            <a:off x="722376" y="241960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本题考查自然环境的差异性。据材料可知，巴音河流域气候干旱。读图可知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，南部地形有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起伏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，有利于地表径流的汇集，热量相对充足，整体以草地为主，但由于地形起伏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，地表水和地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下水的空间分布存在差异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，不同地貌部位，水热条件存在小尺度地域分异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，低洼地带积水形成湿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，地势相对较高处可能形成裸地，从而形成了图示南部地区草地与裸地、湿地交错分布的态势。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5_1#147082e53?pid=805962c85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（3）从气候角度，分析巴音河流域草地生态系统的脆弱性。（6分）</a:t>
            </a:r>
            <a:endParaRPr lang="en-US" altLang="zh-CN" sz="2000" dirty="0"/>
          </a:p>
        </p:txBody>
      </p:sp>
      <p:sp>
        <p:nvSpPr>
          <p:cNvPr id="3" name="QO_5_AN.36_1#147082e53?vop=1&amp;pid=805962c85&amp;color=0,0,0&amp;vtp=1&amp;bbb=1"/>
          <p:cNvSpPr/>
          <p:nvPr/>
        </p:nvSpPr>
        <p:spPr>
          <a:xfrm>
            <a:off x="722376" y="1469009"/>
            <a:ext cx="10753344" cy="2265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气温角度：年均温低/气温日较差大；（1分）生长期短/热量不足。（1分）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降水角度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：降水少/易干旱；（1分）降水集中（夏季）/夏季占比高。（1分）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蒸发角度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：体现大的方向都得1分。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风的角度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：体现风大/风力侵蚀强或风沙多得1分。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说明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：写“较”字可以；只写数值不给分；写“更”字不给分。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37_1#147082e53?vop=1&amp;pid=805962c85&amp;color=0,0,0&amp;vtp=1&amp;bt=1&amp;bbb=1&amp;hb=1"/>
              <p:cNvSpPr/>
              <p:nvPr/>
            </p:nvSpPr>
            <p:spPr>
              <a:xfrm>
                <a:off x="722376" y="1005840"/>
                <a:ext cx="10753344" cy="36121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本题考查生态脆弱区的影响因素。由所学可知，5—9月太阳直射点位置偏北，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气温升高，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当地正值暖季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，由材料可知，草地一般5月中旬返青，但由于天气变化复杂，气温日较差大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间低温影响草类生长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；暖季有间断性干旱，水资源不足，草类不能正常生长；年均温仅1~5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草类生长期短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，只有120天左右，植被自我修复能力弱；据材料可知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，巴音河流域年降水量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176.3mm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，气候干旱，夏季降水量占全年的56%~84%，降水集中在夏季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，水资源季节分配条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件差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，易造成水土流失，影响草地生态系统稳定；10月至次年4月为旱季，降水少，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草地枯黄，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风力强劲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，地面风蚀强，表层土壤贫瘠、土层薄；年蒸发量2000~2500mm，蒸发量大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，土壤水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分蒸发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，地表易盐碱化。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O_5_AS.37_1#147082e53?vop=1&amp;pid=805962c8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3612134"/>
              </a:xfrm>
              <a:prstGeom prst="rect">
                <a:avLst/>
              </a:prstGeom>
              <a:blipFill rotWithShape="1">
                <a:blip r:embed="rId1"/>
                <a:stretch>
                  <a:fillRect l="-4" r="-1152" b="-12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9f723629e?pid=805962c85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（4）写出草地质量分等土壤因子中的至少两个评价指标，并说出选择的理由。（6分）</a:t>
            </a:r>
            <a:endParaRPr lang="en-US" altLang="zh-CN" sz="2000" dirty="0"/>
          </a:p>
        </p:txBody>
      </p:sp>
      <p:sp>
        <p:nvSpPr>
          <p:cNvPr id="3" name="QO_5_AN.39_1#9f723629e?vop=1&amp;pid=805962c85&amp;color=0,0,0&amp;vtp=1&amp;bbb=1&amp;hb=1"/>
          <p:cNvSpPr/>
          <p:nvPr/>
        </p:nvSpPr>
        <p:spPr>
          <a:xfrm>
            <a:off x="722376" y="1469009"/>
            <a:ext cx="10753344" cy="2710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有效土层厚度；土壤质地/颗粒物组成；土壤有机质含量；腐殖质层厚度；土壤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pH值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酸碱度）。（每点1分，任答两点得2分）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理由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影响植物根系深度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、影响土壤结构、影响土壤生物多样性、影响土壤水分（保水保肥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）、影响养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（土壤肥力/营养物质）储存和运移规律。（任答一点得2分）影响植物吸收利用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，草地生产能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力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，（2分）影响草地质量（促进植物生长/草地生产能力）。（相关指标与理由对应）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0_1#9f723629e?vop=1&amp;pid=805962c85&amp;color=0,0,0&amp;vtp=1&amp;bt=1&amp;bbb=1&amp;hb=1"/>
          <p:cNvSpPr/>
          <p:nvPr/>
        </p:nvSpPr>
        <p:spPr>
          <a:xfrm>
            <a:off x="722376" y="100584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本题考查地理实践力。由所学可知，土壤由矿物质、有机质、空气和水分组成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，土壤的肥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力取决于有机质含量及土壤水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、肥、气、热等的协调程度，故草地质量的评价指标有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：有效土层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的厚度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，直接影响植物根系深度，影响植物根系从土壤中汲取水肥的能力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，影响草地生产能力和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草地质量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；土壤质地，即土壤颗粒粒径大小及组成，影响土壤通气性、透水性和保水性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，影响土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壤中水分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、养分的储存和运移；土壤有机质含量和腐殖质层厚度，土壤有机质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、腐殖质由生物残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体分解形成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，含量高低直接影响土壤养分供应能力，影响土壤生物多样性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，同时还会影响土壤结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，有机质、腐殖质含量高的土壤，保水保肥能力强，草地生产能力强，草地质量优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；土壤酸碱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度直接影响养分有效性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、微生物活动、土壤结构和植物生长。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41_1#805962c85?vop=1&amp;pid=8b8782780&amp;color=0,0,0&amp;vtp=1&amp;bt=1&amp;bbb=1&amp;hb=1"/>
          <p:cNvSpPr/>
          <p:nvPr/>
        </p:nvSpPr>
        <p:spPr>
          <a:xfrm>
            <a:off x="722376" y="1005840"/>
            <a:ext cx="10753344" cy="2253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成土母质对土壤的影响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成土母质决定了土壤矿物质的成分和养分状况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，影响土壤的质地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。成土母质是土壤形成的物质基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，为土壤形成提供最基本的矿物质和无机养分。在其他条件相同的情况下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，不同的成土母质会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造成土壤性状的差异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。比如：基于花岗岩风化物形成的土壤砂粒含量较多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；基于石灰岩的风化物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形成的土壤黏土较多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19db464f9?htil=1&amp;pid=8b878278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5507" y="1060704"/>
            <a:ext cx="4599432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_2#19db464f9?htil=1&amp;pid=8b8782780&amp;color=0,0,0&amp;vtp=1&amp;bt=1&amp;bbb=1&amp;hb=1"/>
          <p:cNvSpPr/>
          <p:nvPr/>
        </p:nvSpPr>
        <p:spPr>
          <a:xfrm>
            <a:off x="722376" y="1005840"/>
            <a:ext cx="6016752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［浙江2025年6月·1~2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冷湖曾因石油资源枯竭陷入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衰落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如今因赛什腾山上世界级天文观测基地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4200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的建设而备受瞩目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主题旅游蓬勃发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下图为柴达木盆地局部简图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_1#74ebf0bad?htil=1&amp;pid=19db464f9&amp;color=0,0,0&amp;vtp=1&amp;bbb=1"/>
          <p:cNvSpPr/>
          <p:nvPr/>
        </p:nvSpPr>
        <p:spPr>
          <a:xfrm>
            <a:off x="722376" y="2817495"/>
            <a:ext cx="6016752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冷湖的重新兴起得益于(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74ebf0bad.choices?htil=1&amp;pid=19db464f9&amp;color=0,0,0&amp;vtp=1&amp;bbb=1"/>
          <p:cNvSpPr/>
          <p:nvPr/>
        </p:nvSpPr>
        <p:spPr>
          <a:xfrm>
            <a:off x="722376" y="3280284"/>
            <a:ext cx="6016752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311594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.盐类资源丰富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.自然环境独特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311594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C.文化底蕴深厚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.人口大量集聚</a:t>
            </a:r>
            <a:endParaRPr lang="en-US" altLang="zh-CN" sz="2000" dirty="0"/>
          </a:p>
        </p:txBody>
      </p:sp>
      <p:sp>
        <p:nvSpPr>
          <p:cNvPr id="6" name="QC_5_AN.3_1#74ebf0bad.bracket?pid=19db464f9&amp;color=0,0,0&amp;vpa=1&amp;vtp=1"/>
          <p:cNvSpPr/>
          <p:nvPr/>
        </p:nvSpPr>
        <p:spPr>
          <a:xfrm>
            <a:off x="3673539" y="281749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74ebf0bad?vop=1&amp;pid=19db464f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本题考查资源枯竭型城市的转型发展。根据材料可知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，冷湖因赛什腾山上世界级天文观测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基地的建设而重新兴起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。天文观测基地建设的关键是当地自然环境独特，这里海拔高、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空气稀薄、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晴天多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、大气透明度高，适合天文观测，B正确；材料并未提到盐类资源丰富和文化底蕴深厚，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错误；当地自然环境恶劣，人口稀少，没有人口大量集聚，D错误。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6c872bc13?pid=19db464f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在冷湖可能被限制发展的旅游项目是(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6c872bc13.bracket?pid=19db464f9&amp;color=0,0,0&amp;vpa=2&amp;vtp=1"/>
          <p:cNvSpPr/>
          <p:nvPr/>
        </p:nvSpPr>
        <p:spPr>
          <a:xfrm>
            <a:off x="5197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6c872bc13.choices?pid=19db464f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70480" algn="l"/>
                <a:tab pos="5356860" algn="l"/>
                <a:tab pos="8155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.灯光秀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B.自然观光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C.科普研学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.天文摄影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6c872bc13?vop=1&amp;pid=19db464f9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本题考查区域特征与产业发展。冷湖有世界级天文观测基地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，进行天文观测需要较为黑暗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，灯光秀会产生光污染，影响正常的天文观测活动，A正确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；当地有独特自然景观可发展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自然观光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，B错误；当地有天文观测基地可开展科普研学，也适合进行天文摄影，C、D错误。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2#6c872bc13?vop=1&amp;pid=19db464f9&amp;color=0,0,0&amp;mp=1&amp;vtp=1&amp;bt=1&amp;bbb=1"/>
          <p:cNvSpPr/>
          <p:nvPr/>
        </p:nvSpPr>
        <p:spPr>
          <a:xfrm>
            <a:off x="722376" y="1005840"/>
            <a:ext cx="10753344" cy="27358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天文观测基地的区位条件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1）远离灯光（光污染少）；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2）高海拔、空气稀薄（大气透明度高）；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3）视野开阔，无遮挡物；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4）远离电磁干扰源（如基站、高压电线）；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5）天气晴朗无云（无云层遮挡星光）。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4167</Words>
  <Application>WPS 演示</Application>
  <PresentationFormat>宽屏</PresentationFormat>
  <Paragraphs>212</Paragraphs>
  <Slides>38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38</vt:i4>
      </vt:variant>
    </vt:vector>
  </HeadingPairs>
  <TitlesOfParts>
    <vt:vector size="59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Times New Roman</vt:lpstr>
      <vt:lpstr>Times New Roman</vt:lpstr>
      <vt:lpstr>黑体</vt:lpstr>
      <vt:lpstr>仿宋</vt:lpstr>
      <vt:lpstr>仿宋</vt:lpstr>
      <vt:lpstr>楷体</vt:lpstr>
      <vt:lpstr>宋体</vt:lpstr>
      <vt:lpstr>Calibri</vt:lpstr>
      <vt:lpstr>Arial Unicode MS</vt:lpstr>
      <vt:lpstr>等线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中原小鱼干</cp:lastModifiedBy>
  <cp:revision>4</cp:revision>
  <dcterms:created xsi:type="dcterms:W3CDTF">2025-08-04T06:56:00Z</dcterms:created>
  <dcterms:modified xsi:type="dcterms:W3CDTF">2025-08-11T06:55:53Z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9F596509FBFF4D09BD9E8A521A18C57D_12</vt:lpwstr>
  </property>
  <property fmtid="{D5CDD505-2E9C-101B-9397-08002B2CF9AE}" pid="3" name="KSOProductBuildVer">
    <vt:lpwstr>2052-12.1.0.21915</vt:lpwstr>
  </property>
</Properties>
</file>