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.xml" ContentType="application/vnd.openxmlformats-officedocument.presentationml.slide+xml"/>
  <Override PartName="/ppt/slides/slide130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349" r:id="rId7"/>
    <p:sldId id="259" r:id="rId8"/>
    <p:sldId id="260" r:id="rId9"/>
    <p:sldId id="350" r:id="rId10"/>
    <p:sldId id="261" r:id="rId11"/>
    <p:sldId id="262" r:id="rId12"/>
    <p:sldId id="263" r:id="rId13"/>
    <p:sldId id="351" r:id="rId14"/>
    <p:sldId id="264" r:id="rId15"/>
    <p:sldId id="265" r:id="rId16"/>
    <p:sldId id="266" r:id="rId17"/>
    <p:sldId id="352" r:id="rId18"/>
    <p:sldId id="267" r:id="rId19"/>
    <p:sldId id="268" r:id="rId20"/>
    <p:sldId id="269" r:id="rId21"/>
    <p:sldId id="353" r:id="rId22"/>
    <p:sldId id="270" r:id="rId23"/>
    <p:sldId id="271" r:id="rId24"/>
    <p:sldId id="272" r:id="rId25"/>
    <p:sldId id="354" r:id="rId26"/>
    <p:sldId id="273" r:id="rId27"/>
    <p:sldId id="274" r:id="rId28"/>
    <p:sldId id="355" r:id="rId29"/>
    <p:sldId id="275" r:id="rId30"/>
    <p:sldId id="276" r:id="rId31"/>
    <p:sldId id="356" r:id="rId32"/>
    <p:sldId id="277" r:id="rId33"/>
    <p:sldId id="278" r:id="rId34"/>
    <p:sldId id="357" r:id="rId35"/>
    <p:sldId id="279" r:id="rId36"/>
    <p:sldId id="280" r:id="rId37"/>
    <p:sldId id="281" r:id="rId38"/>
    <p:sldId id="358" r:id="rId39"/>
    <p:sldId id="282" r:id="rId40"/>
    <p:sldId id="283" r:id="rId41"/>
    <p:sldId id="359" r:id="rId42"/>
    <p:sldId id="284" r:id="rId43"/>
    <p:sldId id="285" r:id="rId44"/>
    <p:sldId id="360" r:id="rId45"/>
    <p:sldId id="286" r:id="rId46"/>
    <p:sldId id="287" r:id="rId47"/>
    <p:sldId id="288" r:id="rId48"/>
    <p:sldId id="361" r:id="rId49"/>
    <p:sldId id="289" r:id="rId50"/>
    <p:sldId id="290" r:id="rId51"/>
    <p:sldId id="362" r:id="rId52"/>
    <p:sldId id="291" r:id="rId53"/>
    <p:sldId id="292" r:id="rId54"/>
    <p:sldId id="293" r:id="rId55"/>
    <p:sldId id="363" r:id="rId56"/>
    <p:sldId id="294" r:id="rId57"/>
    <p:sldId id="295" r:id="rId58"/>
    <p:sldId id="296" r:id="rId59"/>
    <p:sldId id="297" r:id="rId60"/>
    <p:sldId id="364" r:id="rId61"/>
    <p:sldId id="298" r:id="rId62"/>
    <p:sldId id="299" r:id="rId63"/>
    <p:sldId id="300" r:id="rId64"/>
    <p:sldId id="365" r:id="rId65"/>
    <p:sldId id="301" r:id="rId66"/>
    <p:sldId id="302" r:id="rId67"/>
    <p:sldId id="366" r:id="rId68"/>
    <p:sldId id="303" r:id="rId69"/>
    <p:sldId id="304" r:id="rId70"/>
    <p:sldId id="367" r:id="rId71"/>
    <p:sldId id="305" r:id="rId72"/>
    <p:sldId id="306" r:id="rId73"/>
    <p:sldId id="368" r:id="rId74"/>
    <p:sldId id="307" r:id="rId75"/>
    <p:sldId id="308" r:id="rId76"/>
    <p:sldId id="369" r:id="rId77"/>
    <p:sldId id="309" r:id="rId78"/>
    <p:sldId id="310" r:id="rId79"/>
    <p:sldId id="311" r:id="rId80"/>
    <p:sldId id="370" r:id="rId81"/>
    <p:sldId id="312" r:id="rId82"/>
    <p:sldId id="313" r:id="rId83"/>
    <p:sldId id="371" r:id="rId84"/>
    <p:sldId id="314" r:id="rId85"/>
    <p:sldId id="315" r:id="rId86"/>
    <p:sldId id="372" r:id="rId87"/>
    <p:sldId id="316" r:id="rId88"/>
    <p:sldId id="317" r:id="rId89"/>
    <p:sldId id="373" r:id="rId90"/>
    <p:sldId id="318" r:id="rId91"/>
    <p:sldId id="319" r:id="rId92"/>
    <p:sldId id="320" r:id="rId93"/>
    <p:sldId id="374" r:id="rId94"/>
    <p:sldId id="321" r:id="rId95"/>
    <p:sldId id="322" r:id="rId96"/>
    <p:sldId id="375" r:id="rId97"/>
    <p:sldId id="323" r:id="rId98"/>
    <p:sldId id="324" r:id="rId99"/>
    <p:sldId id="325" r:id="rId100"/>
    <p:sldId id="376" r:id="rId101"/>
    <p:sldId id="326" r:id="rId102"/>
    <p:sldId id="327" r:id="rId103"/>
    <p:sldId id="328" r:id="rId104"/>
    <p:sldId id="377" r:id="rId105"/>
    <p:sldId id="329" r:id="rId106"/>
    <p:sldId id="330" r:id="rId107"/>
    <p:sldId id="378" r:id="rId108"/>
    <p:sldId id="331" r:id="rId109"/>
    <p:sldId id="332" r:id="rId110"/>
    <p:sldId id="379" r:id="rId111"/>
    <p:sldId id="333" r:id="rId112"/>
    <p:sldId id="334" r:id="rId113"/>
    <p:sldId id="380" r:id="rId114"/>
    <p:sldId id="335" r:id="rId115"/>
    <p:sldId id="336" r:id="rId116"/>
    <p:sldId id="337" r:id="rId117"/>
    <p:sldId id="381" r:id="rId118"/>
    <p:sldId id="338" r:id="rId119"/>
    <p:sldId id="339" r:id="rId120"/>
    <p:sldId id="382" r:id="rId121"/>
    <p:sldId id="340" r:id="rId122"/>
    <p:sldId id="341" r:id="rId123"/>
    <p:sldId id="383" r:id="rId124"/>
    <p:sldId id="342" r:id="rId125"/>
    <p:sldId id="343" r:id="rId126"/>
    <p:sldId id="385" r:id="rId127"/>
    <p:sldId id="384" r:id="rId128"/>
    <p:sldId id="344" r:id="rId129"/>
    <p:sldId id="345" r:id="rId130"/>
    <p:sldId id="346" r:id="rId131"/>
    <p:sldId id="347" r:id="rId132"/>
    <p:sldId id="348" r:id="rId133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611"/>
    <p:restoredTop sz="94610"/>
  </p:normalViewPr>
  <p:slideViewPr>
    <p:cSldViewPr snapToGrid="0" snapToObjects="1">
      <p:cViewPr varScale="1">
        <p:scale>
          <a:sx n="114" d="100"/>
          <a:sy n="114" d="100"/>
        </p:scale>
        <p:origin x="43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0" d="100"/>
        <a:sy n="160" d="100"/>
      </p:scale>
      <p:origin x="0" y="-850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6" Type="http://schemas.openxmlformats.org/officeDocument/2006/relationships/tableStyles" Target="tableStyles.xml"/><Relationship Id="rId135" Type="http://schemas.openxmlformats.org/officeDocument/2006/relationships/viewProps" Target="viewProps.xml"/><Relationship Id="rId134" Type="http://schemas.openxmlformats.org/officeDocument/2006/relationships/presProps" Target="presProps.xml"/><Relationship Id="rId133" Type="http://schemas.openxmlformats.org/officeDocument/2006/relationships/slide" Target="slides/slide130.xml"/><Relationship Id="rId132" Type="http://schemas.openxmlformats.org/officeDocument/2006/relationships/slide" Target="slides/slide129.xml"/><Relationship Id="rId131" Type="http://schemas.openxmlformats.org/officeDocument/2006/relationships/slide" Target="slides/slide128.xml"/><Relationship Id="rId130" Type="http://schemas.openxmlformats.org/officeDocument/2006/relationships/slide" Target="slides/slide127.xml"/><Relationship Id="rId13" Type="http://schemas.openxmlformats.org/officeDocument/2006/relationships/slide" Target="slides/slide10.xml"/><Relationship Id="rId129" Type="http://schemas.openxmlformats.org/officeDocument/2006/relationships/slide" Target="slides/slide126.xml"/><Relationship Id="rId128" Type="http://schemas.openxmlformats.org/officeDocument/2006/relationships/slide" Target="slides/slide125.xml"/><Relationship Id="rId127" Type="http://schemas.openxmlformats.org/officeDocument/2006/relationships/slide" Target="slides/slide124.xml"/><Relationship Id="rId126" Type="http://schemas.openxmlformats.org/officeDocument/2006/relationships/slide" Target="slides/slide123.xml"/><Relationship Id="rId125" Type="http://schemas.openxmlformats.org/officeDocument/2006/relationships/slide" Target="slides/slide122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9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0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3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4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9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3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4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6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7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9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0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2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3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7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8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9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84632"/>
            <a:ext cx="8842248" cy="521208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#df=ef908ee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易错点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错误理解冻融荒漠化的形成过程</a:t>
            </a:r>
            <a:endParaRPr lang="en-US" sz="4400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刷专题#df=11b7b55b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刷专题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44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生态脆弱区的综合治理</a:t>
            </a:r>
            <a:endParaRPr lang="en-US" sz="4400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d420bad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知识点1 生态脆弱区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9d706a1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知识点2 北方农牧交错带的土地退化及原因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38f03127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知识点3 其他生态脆弱区的环境问题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451fb9c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知识点1 北方农牧交错带土地退化综合治理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xin?subject=geography#pid=6889e346fd204eef0a31e818#tid=6890182a4e75f9000925e3b0#sourcefrom=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adb68e8f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知识点2 其他生态脆弱区的环境治理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1#df=ef908ee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539496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易错点 错误理解冻融荒漠化的形成过程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2#df=11b7b55b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pic>
        <p:nvPicPr>
          <p:cNvPr id="3" name="MasterShapeName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521208"/>
            <a:ext cx="448056" cy="448056"/>
          </a:xfrm>
          <a:prstGeom prst="rect">
            <a:avLst/>
          </a:prstGeom>
        </p:spPr>
      </p:pic>
      <p:sp>
        <p:nvSpPr>
          <p:cNvPr id="4" name="MasterShapeName"/>
          <p:cNvSpPr/>
          <p:nvPr/>
        </p:nvSpPr>
        <p:spPr>
          <a:xfrm>
            <a:off x="1289304" y="484632"/>
            <a:ext cx="8842248" cy="52120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>
              <a:lnSpc>
                <a:spcPct val="100000"/>
              </a:lnSpc>
            </a:pPr>
            <a:r>
              <a:rPr lang="en-US" sz="2800" b="1" i="0" dirty="0">
                <a:solidFill>
                  <a:srgbClr val="000000"/>
                </a:solidFill>
                <a:latin typeface="汉仪舒圆黑简体" pitchFamily="34" charset="0"/>
                <a:ea typeface="汉仪舒圆黑简体" pitchFamily="34" charset="-122"/>
                <a:cs typeface="汉仪舒圆黑简体" pitchFamily="34" charset="-120"/>
              </a:rPr>
              <a:t>第二节 生态脆弱区的综合治理</a:t>
            </a:r>
            <a:endParaRPr lang="en-US" sz="28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8275320" y="4315968"/>
            <a:ext cx="3099816" cy="914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/>
            <a:r>
              <a:rPr lang="en-US" sz="24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地理 选择性必修2     区域发展 RJ</a:t>
            </a:r>
            <a:endParaRPr lang="en-US" sz="2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中必刷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高中必刷题</a:t>
            </a:r>
            <a:endParaRPr lang="en-US" sz="5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强化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高考强化</a:t>
            </a:r>
            <a:endParaRPr lang="en-US" sz="5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易错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刷专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MasterShapeName"/>
          <p:cNvSpPr/>
          <p:nvPr/>
        </p:nvSpPr>
        <p:spPr>
          <a:xfrm>
            <a:off x="1435608" y="1005840"/>
            <a:ext cx="5413248" cy="7680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l"/>
            <a:r>
              <a:rPr lang="en-US" sz="5400" b="1" i="0" dirty="0">
                <a:solidFill>
                  <a:srgbClr val="649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刷专题</a:t>
            </a:r>
            <a:endParaRPr lang="en-US" sz="5400" dirty="0"/>
          </a:p>
        </p:txBody>
      </p:sp>
      <p:sp>
        <p:nvSpPr>
          <p:cNvPr id="4" name="MasterShapeName"/>
          <p:cNvSpPr/>
          <p:nvPr/>
        </p:nvSpPr>
        <p:spPr>
          <a:xfrm>
            <a:off x="557784" y="2011680"/>
            <a:ext cx="6784848" cy="813816"/>
          </a:xfrm>
          <a:prstGeom prst="rect">
            <a:avLst/>
          </a:prstGeom>
          <a:noFill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0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0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0.jpeg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0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1.jpe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0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0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0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0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0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0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0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5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0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0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0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5.jpeg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6.jpeg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0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0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6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0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0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0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0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0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4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0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0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5.jpe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0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0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3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7.jpeg"/><Relationship Id="rId1" Type="http://schemas.openxmlformats.org/officeDocument/2006/relationships/image" Target="../media/image26.pn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8.jpe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0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0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0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8_1#b4ba71965?vop=1&amp;pid=6541a421a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本题考查农牧交错带生态特征。该过渡带基本和黑河—腾冲一线北段重合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，是人口稀疏区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向密集区的过渡地带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，①正确；内蒙古高原位于半干旱区，华北平原、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东北平原位于半湿润区，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正确；北方农牧交错带位于内蒙古高原向东北平原、华北平原的过渡地带，④正确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；内蒙古高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原东部为草原带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，华北平原和东北平原为森林带，为草原景观向森林景观过渡，③错误。故选D。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96_1#1f2359d0c?pid=a378a4e28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1.下列关于西藏生态脆弱区综合特征的叙述，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97_1#1f2359d0c.bracket?pid=a378a4e28&amp;color=0,0,0&amp;vpa=28&amp;vtp=1"/>
          <p:cNvSpPr/>
          <p:nvPr/>
        </p:nvSpPr>
        <p:spPr>
          <a:xfrm>
            <a:off x="6975539" y="96926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6_BD.96_2#1f2359d0c.choices?pid=a378a4e28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A.干旱特性使西藏地区沙漠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、戈壁广布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.气候寒冷使西藏地区植被覆盖度偏低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C.太阳辐射弱使西藏地区生物多样性少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.年温差大使西藏地区夏季多森林火灾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98_1#1f2359d0c?vop=1&amp;pid=a378a4e28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本题考查生态脆弱区的成因。结合所学可知，西藏地区气候寒冷，并非干旱地区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，所以不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会因为干旱使沙漠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、戈壁广布，A错误；西藏地区海拔高，气候寒冷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，这种自然条件使得植被生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长受到限制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，植被覆盖度偏低，B正确；西藏地区海拔高、空气稀薄、降水少、日照长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，太阳辐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射强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，C错误；西藏地区海拔高、空气稀薄，夏季大气的保温能力差，气温偏低，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受地势影响，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冬季受冷空气影响小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，故年温差小，D错误。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9_1#b02c5831b?pid=9f9d20964&amp;color=0,0,0&amp;vtp=1&amp;bt=1&amp;bbb=1&amp;hb=1"/>
          <p:cNvSpPr/>
          <p:nvPr/>
        </p:nvSpPr>
        <p:spPr>
          <a:xfrm>
            <a:off x="722376" y="972000"/>
            <a:ext cx="10753344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［江苏扬州2025高二月考］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农牧交错带是我国农耕区与草原牧区的过渡带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大体以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400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mm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年等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降水量线为界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长城是古代农耕民族为了抵御游牧民族而修建的军事工程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大致沿农牧交错带延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伸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研究发现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不同历史时期气候的暖湿或冷干交替演化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会导致农牧交错带的进退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进而引发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游牧民族与农耕民族的迁移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也使得不同朝代修建长城的位置有所不同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下图示意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2300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年来我国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气温距平变化与农牧交错带位置移动关系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。据此完成下题。</a:t>
            </a:r>
            <a:endParaRPr lang="en-US" altLang="zh-CN" sz="2000" dirty="0"/>
          </a:p>
        </p:txBody>
      </p:sp>
      <p:pic>
        <p:nvPicPr>
          <p:cNvPr id="3" name="QM_5_BD.99_2#b02c5831b?pid=9f9d2096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0283" y="3321246"/>
            <a:ext cx="3957531" cy="1834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00_1#741fc484e?pid=b02c5831b&amp;color=0,0,0&amp;vtp=1&amp;bbb=1"/>
          <p:cNvSpPr/>
          <p:nvPr/>
        </p:nvSpPr>
        <p:spPr>
          <a:xfrm>
            <a:off x="722376" y="5288734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2.与汉代长城相比，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明代长城位置向(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AN.101_1#741fc484e.bracket?pid=b02c5831b&amp;color=0,0,0&amp;vpa=29&amp;vtp=1"/>
          <p:cNvSpPr/>
          <p:nvPr/>
        </p:nvSpPr>
        <p:spPr>
          <a:xfrm>
            <a:off x="4943539" y="5288734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6" name="QC_6_BD.100_2#741fc484e.choices?pid=b02c5831b&amp;color=0,0,0&amp;vtp=1&amp;bbb=1"/>
          <p:cNvSpPr/>
          <p:nvPr/>
        </p:nvSpPr>
        <p:spPr>
          <a:xfrm>
            <a:off x="722376" y="5741743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.东移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B.西移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C.南移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.北移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02_1#741fc484e?vop=1&amp;pid=b02c5831b&amp;color=0,0,0&amp;vtp=1&amp;bt=1&amp;bbb=1&amp;hb=1"/>
          <p:cNvSpPr/>
          <p:nvPr/>
        </p:nvSpPr>
        <p:spPr>
          <a:xfrm>
            <a:off x="722376" y="972000"/>
            <a:ext cx="10753344" cy="22532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本题考查读图分析能力。根据图文材料可知，与汉代相比，明代为气候寒冷时期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，农牧交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错带向南移动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（牧进农退），因此长城位置偏南，C正确。</a:t>
            </a:r>
            <a:endParaRPr lang="en-US" altLang="zh-CN" sz="2200" dirty="0"/>
          </a:p>
          <a:p>
            <a:pPr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关键点拨</a:t>
            </a:r>
            <a:r>
              <a:rPr lang="en-US" altLang="zh-CN" sz="2000" b="0" i="0" spc="-5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解答本题的关键是理解当气候出现冷暖、干湿变化时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，会出现农进牧退或牧进农退的现</a:t>
            </a:r>
            <a:endParaRPr lang="en-US" altLang="zh-CN" sz="2000" b="0" i="0" spc="-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象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。若气候变暖变湿，农牧交错带界线会向北移动，农进牧退。若气候变冷变干</a:t>
            </a: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，农牧交错带界线</a:t>
            </a:r>
            <a:endParaRPr lang="en-US" altLang="zh-CN" sz="2000" b="0" i="0" spc="-5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会向南移动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，农退牧进。结合图示信息可知，明代比汉代寒冷，因此牧进农退，明长城向南移。</a:t>
            </a:r>
            <a:endParaRPr lang="en-US" altLang="zh-CN" sz="2200" spc="-5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103_1#8ff72939b?htil=7&amp;pid=9f9d2096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0728" y="1026864"/>
            <a:ext cx="3346704" cy="3913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103_2#8ff72939b?htil=7&amp;pid=9f9d20964&amp;color=0,0,0&amp;vtp=1&amp;bt=1&amp;bbb=1&amp;hb=1"/>
          <p:cNvSpPr/>
          <p:nvPr/>
        </p:nvSpPr>
        <p:spPr>
          <a:xfrm>
            <a:off x="722376" y="972000"/>
            <a:ext cx="7269480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［河南新乡2025高二期末］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景泰县位于甘肃省中部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地处腾格里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沙漠南部向黄土高原过渡地带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年均降水量仅为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185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mm，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蒸发量可达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2303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mm，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是我国西北地区典型的生态脆弱区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这里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融历史文化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自然风光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民俗风情于一体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同时盐碱危害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干旱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和风沙共存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水资源缺乏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生态环境脆弱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sp>
        <p:nvSpPr>
          <p:cNvPr id="4" name="QC_6_BD.104_1#903b430f8?htil=7&amp;pid=8ff72939b&amp;color=0,0,0&amp;vtp=1&amp;bbb=1"/>
          <p:cNvSpPr/>
          <p:nvPr/>
        </p:nvSpPr>
        <p:spPr>
          <a:xfrm>
            <a:off x="722376" y="3240855"/>
            <a:ext cx="7269480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景泰县生态环境脆弱的自然原因是(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BD.104_2#903b430f8.choices?htil=7&amp;pid=8ff72939b&amp;color=0,0,0&amp;vtp=1&amp;bbb=1&amp;hb=1"/>
          <p:cNvSpPr/>
          <p:nvPr/>
        </p:nvSpPr>
        <p:spPr>
          <a:xfrm>
            <a:off x="722376" y="3703643"/>
            <a:ext cx="7269480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A.过度樵采，破坏当地植被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endParaRPr lang="en-US" altLang="zh-CN" sz="2000" b="0" i="0" spc="-103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B.气候干旱，降水量稀少</a:t>
            </a:r>
            <a:endParaRPr lang="en-US" altLang="zh-CN" sz="2000" dirty="0"/>
          </a:p>
          <a:p>
            <a:pPr latinLnBrk="1">
              <a:lnSpc>
                <a:spcPts val="3700"/>
              </a:lnSpc>
              <a:tabLst>
                <a:tab pos="5483860" algn="l"/>
              </a:tabLst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C.断层发育，地震灾害多发</a:t>
            </a:r>
            <a:r>
              <a:rPr lang="en-US" altLang="zh-CN" sz="2000" b="0" i="0" spc="-103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endParaRPr lang="en-US" altLang="zh-CN" sz="2000" b="0" i="0" spc="-103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700"/>
              </a:lnSpc>
              <a:tabLst>
                <a:tab pos="5483860" algn="l"/>
              </a:tabLst>
            </a:pPr>
            <a:r>
              <a:rPr lang="en-US" altLang="zh-CN" sz="2000" b="0" i="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D.降水集中，盐碱化突出</a:t>
            </a:r>
            <a:endParaRPr lang="en-US" altLang="zh-CN" sz="2000" dirty="0"/>
          </a:p>
        </p:txBody>
      </p:sp>
      <p:sp>
        <p:nvSpPr>
          <p:cNvPr id="6" name="QC_6_AN.105_1#903b430f8.bracket?pid=8ff72939b&amp;color=0,0,0&amp;vpa=30&amp;vtp=1"/>
          <p:cNvSpPr/>
          <p:nvPr/>
        </p:nvSpPr>
        <p:spPr>
          <a:xfrm>
            <a:off x="4943539" y="324085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06_1#903b430f8?vop=1&amp;pid=8ff72939b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本题考查生态脆弱区的成因。由材料“年均降水量仅为185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mm，蒸发量可达2303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mm”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，景泰县降水稀少，气候干旱，这是导致其生态环境脆弱的主要自然原因，B正确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；过度樵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采属于人为原因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，A错误；材料未提及断层发育和地震灾害，C错误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；降水集中并不会导致盐碱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化突出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07_1#5a6c3c93f?pid=8ff72939b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4.为治理景泰县的生态环境问题，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应该(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08_1#5a6c3c93f.bracket?pid=8ff72939b&amp;color=0,0,0&amp;vpa=31&amp;vtp=1"/>
          <p:cNvSpPr/>
          <p:nvPr/>
        </p:nvSpPr>
        <p:spPr>
          <a:xfrm>
            <a:off x="5197539" y="96926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6_BD.107_2#5a6c3c93f.choices?pid=8ff72939b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A.调水灌溉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，扩大种植业面积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.发展生态旅游，增加就业机会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.覆盖鹅卵石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，增大昼夜温差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.全面植树造林，减少风沙活动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09_1#5a6c3c93f?vop=1&amp;pid=8ff72939b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本题考查生态环境问题的治理措施。发展生态旅游可以在不破坏生态环境的前提下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，充分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利用当地的自然风光等资源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，通过旅游业来促进当地经济发展，同时增加就业机会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，有利于生态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环境的保护和当地居民生活水平的提高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，B正确；扩大种植业面积可能会破坏生态平衡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，加重生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态环境问题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，A错误；覆盖鹅卵石，增大昼夜温差主要用于提高作物品质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，对于治理生态环境问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题没有实质性的帮助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，C错误；当地气候干旱，水资源有限，全面植树造林不现实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，应该是选择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合适的植被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（如耐旱植被）进行种植，逐步改善生态环境，D错误。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10_1#7743be3c3?pid=9f9d20964&amp;color=0,0,0&amp;vtp=1&amp;bt=1&amp;bbb=1&amp;hb=1"/>
          <p:cNvSpPr/>
          <p:nvPr/>
        </p:nvSpPr>
        <p:spPr>
          <a:xfrm>
            <a:off x="722376" y="972000"/>
            <a:ext cx="10753344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［安徽蚌埠二中2024高二月考］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土壤风蚀是土壤侵蚀的重要类型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一般从可蚀性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气候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土壤结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皮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地表粗糙度和作物残茬等方面衡量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阿拉善高原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是我国风蚀严重的地区之一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该地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风蚀气候侵蚀力的季节变化明显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总特征是春夏季大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秋冬季小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土地荒漠化是自然和人为两大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因素共同作用的结果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风蚀气候侵蚀力在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世纪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年代增加趋势明显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，1991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年进入显著下降阶段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示意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1970—2017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阿拉善高原荒漠化面积变化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5_BD.110_3#7743be3c3?iti=3&amp;htil=1&amp;pid=9f9d2096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6696" y="3321246"/>
            <a:ext cx="4828032" cy="2313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5_BD.110_4#7743be3c3?iti=4&amp;htil=1&amp;pid=9f9d20964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8584" y="3440118"/>
            <a:ext cx="3657600" cy="218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5_BD.110_5#7743be3c3?iti=3&amp;htil=1&amp;pid=9f9d20964&amp;color=0,0,0&amp;vtp=1"/>
          <p:cNvSpPr/>
          <p:nvPr/>
        </p:nvSpPr>
        <p:spPr>
          <a:xfrm>
            <a:off x="3325781" y="5761678"/>
            <a:ext cx="169862" cy="812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6" name="QM_5_BD.110_6#7743be3c3?iti=4&amp;htil=1&amp;pid=9f9d20964&amp;color=0,0,0&amp;vtp=1"/>
          <p:cNvSpPr/>
          <p:nvPr/>
        </p:nvSpPr>
        <p:spPr>
          <a:xfrm>
            <a:off x="8695309" y="5752534"/>
            <a:ext cx="184150" cy="812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1_1#bdd432b22?pid=7743be3c3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阿拉善高原风蚀气候侵蚀力冬季较小的主要原因是(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12_1#bdd432b22.bracket?pid=7743be3c3&amp;color=0,0,0&amp;vpa=32&amp;vtp=1"/>
          <p:cNvSpPr/>
          <p:nvPr/>
        </p:nvSpPr>
        <p:spPr>
          <a:xfrm>
            <a:off x="6721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111_2#bdd432b22.choices?pid=7743be3c3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.高压控制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B.降水稀少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C.地表冻结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.作物残茬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13_1#bdd432b22?vop=1&amp;pid=7743be3c3&amp;color=0,0,0&amp;vtp=1&amp;bt=1&amp;bbb=1&amp;hb=1"/>
          <p:cNvSpPr/>
          <p:nvPr/>
        </p:nvSpPr>
        <p:spPr>
          <a:xfrm>
            <a:off x="722376" y="972000"/>
            <a:ext cx="10753344" cy="31549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本题考查风力侵蚀强度的季节差异。阿拉善高原冬季受蒙古—西伯利亚高压控制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，气流下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，风力小（少风），风蚀气候侵蚀力小，A正确；降水稀少，土壤松散，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风力侵蚀作用应更强，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而阿拉善高原风蚀气候侵蚀力冬季较小，故降水稀少不是阿拉善高原风蚀气候侵蚀力冬季较小的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主要原因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，B错误；阿拉善高原冬季和春季都有地表冻结现象，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而该地风蚀气候侵蚀力春夏季大，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秋冬季小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，说明地表冻结不是阿拉善高原风蚀气候侵蚀力冬季较小的主要原因，C错误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；阿拉善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高原多戈壁荒漠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，作物种植少，作物残茬不只存在于冬季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，故其对阿拉善高原风蚀气候侵蚀力的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影响较小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14_1#4108ebb6a?pid=7743be3c3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6.1991—2000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年的荒漠化面积变化说明阿拉善高原地区(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15_1#4108ebb6a.bracket?pid=7743be3c3&amp;color=0,0,0&amp;vpa=33&amp;vtp=1"/>
          <p:cNvSpPr/>
          <p:nvPr/>
        </p:nvSpPr>
        <p:spPr>
          <a:xfrm>
            <a:off x="7173976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114_2#4108ebb6a.choices?pid=7743be3c3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697480" algn="l"/>
                <a:tab pos="5610860" algn="l"/>
                <a:tab pos="82829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.生态退耕效果显著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B.风蚀气候侵蚀力增加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C.过度放牧依然严重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.人工造林增幅减小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16_1#4108ebb6a?vop=1&amp;pid=7743be3c3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本题考查荒漠化的影响因素。根据图b可知，1991—2000年的荒漠化面积在持续增加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。若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生态退耕效果显著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，则荒漠化面积应该减小，A错误；由材料可知，风蚀气候侵蚀力在20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世纪80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年代增加趋势明显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，1991年进入显著下降阶段，因此1991—2000年风蚀气候侵蚀力在减弱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；过度放牧会破坏植被，加大土壤侵蚀和荒漠化的风险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，阿拉善地区过度放牧会增加荒漠化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面积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，C正确；人工造林是一种有效的防治荒漠化的方法，即使人工造林增幅减小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，森林面积应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持续增加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，荒漠化面积应该持续减小，D错误。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117_1#b8a560c5b?pid=9f9d20964&amp;color=0,0,0&amp;vtp=1&amp;bt=1&amp;bbb=1&amp;hb=1"/>
          <p:cNvSpPr/>
          <p:nvPr/>
        </p:nvSpPr>
        <p:spPr>
          <a:xfrm>
            <a:off x="722376" y="972000"/>
            <a:ext cx="10753344" cy="2671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［四川成都石室中学2025高二期中］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松嫩平原西部有大面积盐碱化湿地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平原深层地下水中含大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量盐类物质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强烈的蒸发使地下水通过土壤孔隙上升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引起土地的盐碱化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不合理的人类活动加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剧了当地的土地盐碱化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为了治理盐碱化湿地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科研人员研发了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苇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鱼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系统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可有效改善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土地盐碱化问题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该系统中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稻田排水是芦苇田的水源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水中的浮游生物为鱼类提供了饵料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泡底泥还田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提高了稻田的有机质含量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改善了土壤结构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下图为盐碱化湿地组成及利用方式剖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面图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5_BD.117_2#b8a560c5b?pid=9f9d2096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1920" y="3778446"/>
            <a:ext cx="4325112" cy="1362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118_1#32e7b17ba?pid=b8a560c5b&amp;color=0,0,0&amp;vtp=1&amp;bbb=1"/>
          <p:cNvSpPr/>
          <p:nvPr/>
        </p:nvSpPr>
        <p:spPr>
          <a:xfrm>
            <a:off x="722376" y="5277046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7.与沼泽区和湖泡区相比，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草甸区盐碱化严重的主要原因是(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AN.119_1#32e7b17ba.bracket?pid=b8a560c5b&amp;color=0,0,0&amp;vpa=34&amp;vtp=1"/>
          <p:cNvSpPr/>
          <p:nvPr/>
        </p:nvSpPr>
        <p:spPr>
          <a:xfrm>
            <a:off x="7483539" y="5277046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6" name="QC_6_BD.118_2#32e7b17ba.choices?pid=b8a560c5b&amp;color=0,0,0&amp;vtp=1&amp;bbb=1"/>
          <p:cNvSpPr/>
          <p:nvPr/>
        </p:nvSpPr>
        <p:spPr>
          <a:xfrm>
            <a:off x="722376" y="573005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.地表水少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B.蒸发旺盛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C.植被稀疏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.地势较高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_1#0cbfa76b2?pid=6541a421a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3.在全球变暖影响下，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推测图中可能变动带土地利用变化的趋势是(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10_1#0cbfa76b2.bracket?pid=6541a421a&amp;color=0,0,0&amp;vpa=3&amp;vtp=1"/>
          <p:cNvSpPr/>
          <p:nvPr/>
        </p:nvSpPr>
        <p:spPr>
          <a:xfrm>
            <a:off x="8245539" y="96926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4" name="QC_7_BD.9_2#0cbfa76b2.choices?pid=6541a421a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.林业用地向农业用地转变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.农业用地向牧业用地转变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C.牧业用地向农业用地转变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.牧业用地向林业用地转变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20_1#32e7b17ba?vop=1&amp;pid=b8a560c5b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本题考查土地盐碱化的成因。与沼泽区和湖泡区相比，草甸区地表水较少，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蒸发旺盛时，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土壤深层水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（含盐量大）进入表层土体，水分蒸发，盐分积累，故草甸区盐碱化严重，A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正确；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三者均蒸发量较大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，但沼泽区和湖泡区地表水分较多，不会引起含盐地下水大量上升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，盐碱化较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，B错误；沼泽区与草甸区植被均较为茂盛，植被稀疏不是盐碱化的主要原因，C错误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；地势较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，地下水位较低，盐碱化程度应较轻，与题意不符，D错误。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121_1#93d80321e?pid=b8a560c5b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8.轻、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中度盐碱化草甸区种植水稻对抑制盐碱化的作用是(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122_1#93d80321e.bracket?pid=b8a560c5b&amp;color=0,0,0&amp;vpa=35&amp;vtp=1"/>
          <p:cNvSpPr/>
          <p:nvPr/>
        </p:nvSpPr>
        <p:spPr>
          <a:xfrm>
            <a:off x="7229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121_2#93d80321e.choices?pid=b8a560c5b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A.稳定水层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，抑制地下盐分上移聚集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.使地下水位降低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.密集种植水稻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，有效减少水分蒸发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.利用水稻吸收盐分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123_1#93d80321e?vop=1&amp;pid=b8a560c5b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本题考查生态脆弱区综合治理措施。种植水稻需要大量引水灌溉，形成稳定的水层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，能抑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制地下盐分上移至地表聚集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，A正确；水稻种植需要灌溉，会导致地下水位上升，B错误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；密集种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植水稻对水分蒸发影响较小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，且不利于水稻生长，C错误；水稻对盐分的吸收作用有限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，不能有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效抑制盐碱化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QC_6_AS.123_2#93d80321e?vop=1&amp;pid=b8a560c5b&amp;color=0,0,0&amp;vtp=1&amp;bbb=1"/>
          <p:cNvSpPr/>
          <p:nvPr/>
        </p:nvSpPr>
        <p:spPr>
          <a:xfrm>
            <a:off x="719328" y="1252640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知识拓展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土壤盐碱化</a:t>
            </a:r>
            <a:endParaRPr lang="en-US" altLang="zh-CN" sz="2000" dirty="0"/>
          </a:p>
        </p:txBody>
      </p:sp>
      <p:pic>
        <p:nvPicPr>
          <p:cNvPr id="4" name="QC_6_AS.123_3#93d80321e?vop=1&amp;pid=b8a560c5b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45992" y="1790231"/>
            <a:ext cx="4700016" cy="2642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5_BD.124_1#0cea42cc1?sp=1&amp;pid=9f9d20964&amp;color=0,0,0&amp;vtp=1&amp;bt=1&amp;bbb=1&amp;hb=1"/>
          <p:cNvSpPr/>
          <p:nvPr/>
        </p:nvSpPr>
        <p:spPr>
          <a:xfrm>
            <a:off x="722376" y="972000"/>
            <a:ext cx="10753344" cy="17702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9.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［河北邯郸2024高二期末］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阅读图文材料，完成下列要求。（16分）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楷体" panose="02010609060101010101" pitchFamily="34" charset="-122"/>
                <a:cs typeface="微软雅黑" panose="020B0503020204020204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平坝区是贵州省安顺市市辖区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属亚热带岩溶高原山地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地表山岭纵横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崎岖破碎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高原面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积占平坝区面积的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80%，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丘陵面积占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12%，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石灰岩层分布面积占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73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%，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是世界发育最典型的岩溶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地貌区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石漠化面积较大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下图为平坝区石漠化程度统计图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O_5_BD.124_2#0cea42cc1?pid=9f9d2096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4528" y="2878778"/>
            <a:ext cx="3739896" cy="216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5_1#e52fb6dfa?pid=0cea42cc1&amp;color=0,0,0&amp;vtp=1&amp;bt=1&amp;bbb=1"/>
          <p:cNvSpPr/>
          <p:nvPr/>
        </p:nvSpPr>
        <p:spPr>
          <a:xfrm>
            <a:off x="722376" y="972000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（1）分析平坝区石漠化面积较大、程度较高的自然原因。（6分）</a:t>
            </a:r>
            <a:endParaRPr lang="en-US" altLang="zh-CN" sz="2000" dirty="0"/>
          </a:p>
        </p:txBody>
      </p:sp>
      <p:sp>
        <p:nvSpPr>
          <p:cNvPr id="3" name="QO_6_AN.126_1#e52fb6dfa?vop=1&amp;pid=0cea42cc1&amp;color=0,0,0&amp;vtp=1&amp;bbb=1&amp;hb=1"/>
          <p:cNvSpPr/>
          <p:nvPr/>
        </p:nvSpPr>
        <p:spPr>
          <a:xfrm>
            <a:off x="722376" y="1435169"/>
            <a:ext cx="10753344" cy="13134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石灰岩广布，在亚热带季风气候条件下，易遭受风化，地表崎岖破碎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；夏季降水集中且多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暴雨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，雨水冲刷力强，水土流失严重；岩溶地貌区，土壤贫瘠，植被比较稀疏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，流水侵蚀作用显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著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，使土壤流失，岩石裸露，导致面积较大、程度较高的石漠化。（6分）</a:t>
            </a:r>
            <a:endParaRPr lang="en-US" altLang="zh-CN" sz="2000" dirty="0"/>
          </a:p>
        </p:txBody>
      </p:sp>
      <p:sp>
        <p:nvSpPr>
          <p:cNvPr id="4" name="QO_6_AS.127_1#e52fb6dfa?vop=1&amp;pid=0cea42cc1&amp;color=0,0,0&amp;vtp=1&amp;bbb=1&amp;hb=1"/>
          <p:cNvSpPr/>
          <p:nvPr/>
        </p:nvSpPr>
        <p:spPr>
          <a:xfrm>
            <a:off x="722376" y="2842964"/>
            <a:ext cx="10753344" cy="2697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本题考查自然地理环境特征。石漠化面积较大、程度较高的自然原因可从风化作用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、流水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侵蚀作用角度分析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。结合材料信息可知，平坝区位于贵州省安顺市，该地区石灰岩广布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，同时地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处亚热带季风气候区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，水热充足，风化作用强，导致该地区地表崎岖破碎；同时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，夏季降水较多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且集中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，多暴雨，流水侵蚀作用较强，水土流失较为严重；石灰岩广布形成著名的岩溶地貌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壤贫瘠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，植被稀疏，流水侵蚀作用显著，使该地区土壤流失，岩石裸露，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石漠化现象较为严重。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特征分析类】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28_1#f91ab85f7?pid=0cea42cc1&amp;color=0,0,0&amp;vtp=1&amp;bt=1&amp;bbb=1"/>
          <p:cNvSpPr/>
          <p:nvPr/>
        </p:nvSpPr>
        <p:spPr>
          <a:xfrm>
            <a:off x="722376" y="972000"/>
            <a:ext cx="10753344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（2）简述石漠化对区域社会经济发展的不利影响。（4分）</a:t>
            </a:r>
            <a:endParaRPr lang="en-US" altLang="zh-CN" sz="2000" dirty="0"/>
          </a:p>
        </p:txBody>
      </p:sp>
      <p:sp>
        <p:nvSpPr>
          <p:cNvPr id="3" name="QO_6_AN.129_1#f91ab85f7?vop=1&amp;pid=0cea42cc1&amp;color=0,0,0&amp;vtp=1&amp;bbb=1&amp;hb=1"/>
          <p:cNvSpPr/>
          <p:nvPr/>
        </p:nvSpPr>
        <p:spPr>
          <a:xfrm>
            <a:off x="722376" y="1435169"/>
            <a:ext cx="10753344" cy="8562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岩石裸露，土壤浅薄贫瘠，可耕地面积小，居民的生存发展空间小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；浅薄的土壤不利于植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被恢复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，泥石流、滑坡等灾害频发，严重影响工农业和交通运输业发展。（4分）</a:t>
            </a:r>
            <a:endParaRPr lang="en-US" altLang="zh-CN" sz="2000" dirty="0"/>
          </a:p>
        </p:txBody>
      </p:sp>
      <p:sp>
        <p:nvSpPr>
          <p:cNvPr id="4" name="QO_6_AS.130_1#f91ab85f7?vop=1&amp;pid=0cea42cc1&amp;color=0,0,0&amp;vtp=1&amp;bbb=1&amp;hb=1"/>
          <p:cNvSpPr/>
          <p:nvPr/>
        </p:nvSpPr>
        <p:spPr>
          <a:xfrm>
            <a:off x="722376" y="2385764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本题考查石漠化的影响。结合材料信息可知，平坝区石漠化现象较为严重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，导致大量岩石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裸露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，土壤养分较低，土壤贫瘠，可耕地面积较小，居民的生存发展空间小；同时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，浅薄的土壤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不利于植被的恢复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，导致该地区滑坡、泥石流等地质灾害频发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，影响工农业的发展和交通运输业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的发展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。【影响意义类】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O_6_BD.131_1#3eed2e35f?pid=0cea42cc1&amp;color=0,0,0&amp;vtp=1&amp;bt=1&amp;bbb=1"/>
          <p:cNvSpPr/>
          <p:nvPr/>
        </p:nvSpPr>
        <p:spPr>
          <a:xfrm>
            <a:off x="722376" y="972000"/>
            <a:ext cx="10753344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4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（3）说明治理平坝区石漠化应采取的有效措施。（6分）</a:t>
            </a:r>
            <a:endParaRPr lang="en-US" altLang="zh-CN" sz="2000" dirty="0"/>
          </a:p>
        </p:txBody>
      </p:sp>
      <p:sp>
        <p:nvSpPr>
          <p:cNvPr id="3" name="QO_6_AN.132_1#3eed2e35f?vop=1&amp;pid=0cea42cc1&amp;color=0,0,0&amp;vtp=1&amp;bbb=1&amp;hb=1"/>
          <p:cNvSpPr/>
          <p:nvPr/>
        </p:nvSpPr>
        <p:spPr>
          <a:xfrm>
            <a:off x="722376" y="1412563"/>
            <a:ext cx="10753344" cy="2167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[答案]</a:t>
            </a:r>
            <a:r>
              <a:rPr lang="en-US" altLang="zh-CN" sz="2000" b="1" i="0" dirty="0">
                <a:solidFill>
                  <a:srgbClr val="00B05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实行封山育林，退耕还林（草），减少水土流失，促进植被恢复；调整乡村产业结构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，发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展生态农业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，实行多种经营，减轻土地压力；种植速生经济林和薪炭林，发展小水电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，大力发展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沼气池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，减少农村家庭因燃料缺乏而造成的森林植被破坏；在生态环境极端恶劣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，不适合人口居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住的地区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，有序实施生态移民和开发式移民计划，减轻环境压力</a:t>
            </a: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；开发利用喀斯特洞穴景观及森</a:t>
            </a:r>
            <a:endParaRPr lang="en-US" altLang="zh-CN" sz="2000" b="1" i="0">
              <a:solidFill>
                <a:srgbClr val="00B05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1" i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林资源</a:t>
            </a: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，发展生态旅游业。（任答三点得6分）</a:t>
            </a:r>
            <a:endParaRPr lang="en-US" altLang="zh-CN" sz="2000" dirty="0"/>
          </a:p>
        </p:txBody>
      </p:sp>
      <p:sp>
        <p:nvSpPr>
          <p:cNvPr id="4" name="QO_6_AS.133_1#3eed2e35f?vop=1&amp;pid=0cea42cc1&amp;color=0,0,0&amp;vtp=1&amp;bbb=1&amp;hb=1"/>
          <p:cNvSpPr/>
          <p:nvPr/>
        </p:nvSpPr>
        <p:spPr>
          <a:xfrm>
            <a:off x="722376" y="3653542"/>
            <a:ext cx="10753344" cy="26120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5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本题考查生态脆弱区综合治理措施。结合所学知识可知，平坝区可以通过封山育林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，退耕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还林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（草），增加植被覆盖率，从而减少水土流失；结合该地区农业生产概况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，合理调整乡村产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业结构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，发展生态农业，发展多种经营，减轻土地压力；可以种植速生经济林和薪炭林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，发展小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水电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，同时大力发展沼气池，减少农村家庭因燃料缺乏造成的植被破坏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；在生态环境恶劣地区实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行生态移民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，减轻环境压力；利用本地区特色的喀斯特洞穴景观以及森林资源，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进行保护性开发，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因地制宜发展特色旅游产业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，兼顾经济效益与生态效益。【建议措施类】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  <p:bldP spid="4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1_1#0cbfa76b2?vop=1&amp;pid=6541a421a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本题考查土地利用方式的变化。全球变暖，蒸发加剧，半湿润地区向半干旱地区演变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，森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林植被减少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，不适合农作物的生长，更适合草类生长，适宜发展畜牧业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，故农业用地向牧业用地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转变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，B正确，A错误；气候变干，水分减少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，牧业用地难以向对水分需求较高的农业用地及林业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用地转变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1_2#0cbfa76b2?vop=1&amp;pid=6541a421a&amp;color=0,0,0&amp;vtp=1&amp;bt=1&amp;bbb=1"/>
          <p:cNvSpPr/>
          <p:nvPr/>
        </p:nvSpPr>
        <p:spPr>
          <a:xfrm>
            <a:off x="722376" y="972000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知识拓展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北方农牧交错带土地退化的原因</a:t>
            </a:r>
            <a:endParaRPr lang="en-US" altLang="zh-CN" sz="2000" dirty="0"/>
          </a:p>
        </p:txBody>
      </p:sp>
      <p:pic>
        <p:nvPicPr>
          <p:cNvPr id="3" name="QC_7_AS.11_3#0cbfa76b2?vop=1&amp;pid=6541a421a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5576" y="1513528"/>
            <a:ext cx="5266944" cy="413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12_1#20fd1f170?htil=1&amp;pid=38f03127a&amp;color=0,0,0&amp;tib=255,255,255&amp;vtp=1&amp;hs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81742" y="1026864"/>
            <a:ext cx="5239512" cy="301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12_2#20fd1f170?htil=1&amp;pid=38f03127a&amp;color=0,0,0&amp;vtp=1&amp;bt=1&amp;bbb=1&amp;hb=1&amp;hs=1"/>
          <p:cNvSpPr/>
          <p:nvPr/>
        </p:nvSpPr>
        <p:spPr>
          <a:xfrm>
            <a:off x="722376" y="972000"/>
            <a:ext cx="5376672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［广东深圳2025高二期中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］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太行山是我国典型的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生态脆弱区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近年来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当地为了防治水土流失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采取了一系列措施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下图为太行山地理位置示意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。据此完成下题。</a:t>
            </a:r>
            <a:endParaRPr lang="en-US" altLang="zh-CN" sz="2000" dirty="0"/>
          </a:p>
        </p:txBody>
      </p:sp>
      <p:sp>
        <p:nvSpPr>
          <p:cNvPr id="4" name="QC_7_BD.13_1#3986f7fd2?htil=1&amp;sp=1&amp;pid=20fd1f170&amp;color=0,0,0&amp;vtp=1&amp;bbb=1&amp;hs=1"/>
          <p:cNvSpPr/>
          <p:nvPr/>
        </p:nvSpPr>
        <p:spPr>
          <a:xfrm>
            <a:off x="722376" y="2783655"/>
            <a:ext cx="5376672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太行山区生态环境脆弱的主要原因有(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AN.14_1#3986f7fd2.bracket?pid=20fd1f170&amp;color=0,0,0&amp;vpa=4&amp;vtp=1"/>
          <p:cNvSpPr/>
          <p:nvPr/>
        </p:nvSpPr>
        <p:spPr>
          <a:xfrm>
            <a:off x="5197539" y="278365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6" name="QC_7_BD.13_2#3986f7fd2?htil=1&amp;pid=20fd1f170&amp;color=0,0,0&amp;vtp=1&amp;bbb=1&amp;hs=1"/>
          <p:cNvSpPr/>
          <p:nvPr/>
        </p:nvSpPr>
        <p:spPr>
          <a:xfrm>
            <a:off x="722376" y="3246443"/>
            <a:ext cx="5376672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70505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①降水集中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②光照较少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2770505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③地形崎岖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④河流稀疏</a:t>
            </a:r>
            <a:endParaRPr lang="en-US" altLang="zh-CN" sz="2000" dirty="0"/>
          </a:p>
        </p:txBody>
      </p:sp>
      <p:sp>
        <p:nvSpPr>
          <p:cNvPr id="7" name="QC_7_BD.13_3#3986f7fd2.choices?pid=20fd1f170&amp;color=0,0,0&amp;vtp=1&amp;bbb=1&amp;hs=1"/>
          <p:cNvSpPr/>
          <p:nvPr/>
        </p:nvSpPr>
        <p:spPr>
          <a:xfrm>
            <a:off x="722376" y="414890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C.②④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5_1#3986f7fd2?vop=1&amp;pid=20fd1f170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本题考查生态脆弱区的成因。结合材料及所学知识，太行山区生态环境较为脆弱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，主要原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因在于该地区山地较多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，地表崎岖，地势起伏较大，同时，该地区属于典型的季风气候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，降水较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为集中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，容易引发水土流失等问题，①③正确；太行山区光照并不短缺，河流数量较多，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②④错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。故选B。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f6496ec7b.fixed?pid=70401ce57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4#f6496ec7b.fixed?pid=70401ce57&amp;color=255,255,255&amp;vtp=1&amp;bbb=1"/>
          <p:cNvSpPr/>
          <p:nvPr/>
        </p:nvSpPr>
        <p:spPr>
          <a:xfrm>
            <a:off x="0" y="3493008"/>
            <a:ext cx="12188952" cy="13268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第2课时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生态脆弱区综合治理</a:t>
            </a:r>
            <a:endParaRPr lang="en-US" altLang="zh-CN" sz="4400" dirty="0"/>
          </a:p>
        </p:txBody>
      </p:sp>
      <p:pic>
        <p:nvPicPr>
          <p:cNvPr id="4" name="C_4#f6496ec7b.fixed?pid=70401ce57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f6496ec7b.fixed?pid=70401ce57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刷基础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2#11b7b55b4.fixed?pid=cdddecf0d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2_BD#11b7b55b4.fixed?pid=cdddecf0d&amp;color=255,255,255&amp;vtp=1&amp;bbb=1"/>
          <p:cNvSpPr/>
          <p:nvPr/>
        </p:nvSpPr>
        <p:spPr>
          <a:xfrm>
            <a:off x="0" y="3712464"/>
            <a:ext cx="12188952" cy="7680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第二节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生态脆弱区的综合治理</a:t>
            </a:r>
            <a:endParaRPr lang="en-US" altLang="zh-CN" sz="4400" dirty="0"/>
          </a:p>
        </p:txBody>
      </p:sp>
    </p:spTree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6_1#e1fb847d2?pid=451fb9c24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［陕西榆林2024高二期末］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彰武县位于辽宁省西北部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地形以平原和低缓丘陵为主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丘陵主要分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布在东部和西部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该县地处北方农牧交错带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受自然和人为因素的共同影响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存在土地退化问题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下图为彰武县土地退化程度分布图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6_BD.16_2#e1fb847d2?pid=451fb9c2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2776" y="2406846"/>
            <a:ext cx="4343400" cy="352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17_1#5682f9468?pid=e1fb847d2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1.彰武县北部的土地退化更严重，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主要是因为北部(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BD.17_2#5682f9468.choices?pid=e1fb847d2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.冻土层更厚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.降水强度大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C.风沙影响强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.昼夜温差大</a:t>
            </a:r>
            <a:endParaRPr lang="en-US" altLang="zh-CN" sz="2000" dirty="0"/>
          </a:p>
        </p:txBody>
      </p:sp>
      <p:sp>
        <p:nvSpPr>
          <p:cNvPr id="4" name="QC_7_AN.18_1#5682f9468.bracket?pid=e1fb847d2&amp;color=0,0,0&amp;vpa=5&amp;vtp=1"/>
          <p:cNvSpPr/>
          <p:nvPr/>
        </p:nvSpPr>
        <p:spPr>
          <a:xfrm>
            <a:off x="6467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19_1#5682f9468?vop=1&amp;pid=e1fb847d2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本题考查土地退化的原因。结合所学知识可知，辽宁省西北部靠近内蒙古自治区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，受风沙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活动影响更大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，土地退化严重，C正确；据图可知，彰武县属于小尺度地区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，区域内部气候差异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，冻土层厚度、降水强度、昼夜温差等差异较小，A、B、D错误。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0_1#c37a2d28f?pid=e1fb847d2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彰武县治理土地退化的主要措施是(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21_1#c37a2d28f.bracket?pid=e1fb847d2&amp;color=0,0,0&amp;vpa=6&amp;vtp=1"/>
          <p:cNvSpPr/>
          <p:nvPr/>
        </p:nvSpPr>
        <p:spPr>
          <a:xfrm>
            <a:off x="4943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20_2#c37a2d28f.choices?pid=e1fb847d2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570480" algn="l"/>
                <a:tab pos="5102860" algn="l"/>
                <a:tab pos="79019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.种植耐旱作物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B.全面退耕还林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C.推广保护性耕作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.建设农田水利工程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2_1#c37a2d28f?vop=1&amp;pid=e1fb847d2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本题考查生态脆弱区综合治理措施。彰武县位于农牧交错带，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发展农业生产要因地制宜，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宜农则农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、宜牧则牧，推广保护性耕作，避免过度开垦造成土地荒漠化，C正确；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种植耐旱作物、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建设农田水利工程等措施易加大土地利用强度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，不利于治理土地退化，A、D错误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；全面退耕还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林不符合实际情况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23_1#0cf112882?pid=451fb9c24&amp;color=0,0,0&amp;tib=255,255,255&amp;iip=2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69" y="1081728"/>
            <a:ext cx="868680" cy="23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23_1#0cf112882?pid=451fb9c24&amp;color=0,0,0&amp;vtp=1&amp;bt=1&amp;bbb=1&amp;hb=1"/>
          <p:cNvSpPr/>
          <p:nvPr/>
        </p:nvSpPr>
        <p:spPr>
          <a:xfrm>
            <a:off x="722377" y="972000"/>
            <a:ext cx="10749631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       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河北张家口2025开学考］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月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28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日上午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在中国新疆于田县万花园防沙治沙示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范区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随着最后宽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50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米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长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100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米空白区被栽上树苗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环绕塔克拉玛干沙漠边缘全长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3046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千米的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绿色阻沙防护带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合龙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这是世界最长的环沙漠绿色生态屏障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被称为塔克拉玛干沙漠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锁边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态绿环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根据区域差异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锁住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塔克拉玛干沙漠主要采取工程治沙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在沙地中插进芦苇秆等扎成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草方格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光伏治沙以及生物治沙等三种方式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100" dirty="0"/>
          </a:p>
        </p:txBody>
      </p:sp>
      <p:sp>
        <p:nvSpPr>
          <p:cNvPr id="4" name="QC_7_BD.24_1#06e96465d?sp=1&amp;pid=0cf112882&amp;color=0,0,0&amp;vtp=1&amp;bbb=1"/>
          <p:cNvSpPr/>
          <p:nvPr/>
        </p:nvSpPr>
        <p:spPr>
          <a:xfrm>
            <a:off x="722376" y="324085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3.塔克拉玛干沙漠“锁边”工程难度极大，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主要原因有(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AN.25_1#06e96465d.bracket?pid=0cf112882&amp;color=0,0,0&amp;vpa=7&amp;vtp=1"/>
          <p:cNvSpPr/>
          <p:nvPr/>
        </p:nvSpPr>
        <p:spPr>
          <a:xfrm>
            <a:off x="6975539" y="324085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  <p:sp>
        <p:nvSpPr>
          <p:cNvPr id="6" name="QC_7_BD.24_2#06e96465d?pid=0cf112882&amp;color=0,0,0&amp;vtp=1&amp;bbb=1"/>
          <p:cNvSpPr/>
          <p:nvPr/>
        </p:nvSpPr>
        <p:spPr>
          <a:xfrm>
            <a:off x="722376" y="3703643"/>
            <a:ext cx="10753344" cy="1796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①远离经济发达的东部地区，治沙设备运输不便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沙尘疏松深厚，沙尘暴天气频发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气候极为干旱，降水稀少，蒸发量大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沙漠面积大，流动沙丘多，土壤浅薄</a:t>
            </a:r>
            <a:endParaRPr lang="en-US" altLang="zh-CN" sz="2000" dirty="0"/>
          </a:p>
        </p:txBody>
      </p:sp>
      <p:sp>
        <p:nvSpPr>
          <p:cNvPr id="7" name="QC_7_BD.24_3#06e96465d.choices?pid=0cf112882&amp;color=0,0,0&amp;vtp=1&amp;bbb=1"/>
          <p:cNvSpPr/>
          <p:nvPr/>
        </p:nvSpPr>
        <p:spPr>
          <a:xfrm>
            <a:off x="722376" y="553955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6_1#06e96465d?vop=1&amp;pid=0cf112882&amp;color=0,0,0&amp;vtp=1&amp;bt=1&amp;bbb=1&amp;hb=1"/>
          <p:cNvSpPr/>
          <p:nvPr/>
        </p:nvSpPr>
        <p:spPr>
          <a:xfrm>
            <a:off x="722376" y="972000"/>
            <a:ext cx="10753344" cy="35990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本题考查生态脆弱区治理的主要困难。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虽然塔克拉玛干沙漠距离东部经济发达地区较远，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但如今交通条件已经有了很大发展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，运输治沙设备虽然有一定困难，但这并非“锁边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”工程难度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极大的主要原因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，①错误。塔克拉玛干沙漠沙尘疏松深厚，且沙尘暴天气频发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，这使得植被难以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存活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，新种植的植被很容易被沙尘掩埋或被风沙破坏，增加了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“锁边”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工程的难度，②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正确。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该地区气候极为干旱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，降水稀少，蒸发量大，水资源匮乏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，植被生长所需的水分难以得到有效保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，导致植被成活率低，加大了生态治理的难度，③正确。塔克拉玛干沙漠面积广大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，流动沙丘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，土壤浅薄，不利于植被扎根生长，而且流动沙丘还会不断移动，破坏已有的治沙成果，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使得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endParaRPr lang="en-US" altLang="zh-CN" sz="2000" b="0" i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锁边”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工程面临很大挑战，④正确。故选B。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c7e805de4.fixed?pid=4c1c8b514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4#c7e805de4.fixed?pid=4c1c8b514&amp;color=255,255,255&amp;vtp=1&amp;bbb=1"/>
          <p:cNvSpPr/>
          <p:nvPr/>
        </p:nvSpPr>
        <p:spPr>
          <a:xfrm>
            <a:off x="0" y="3493008"/>
            <a:ext cx="12188952" cy="13268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第1课时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生态脆弱区的环境和发展问题</a:t>
            </a:r>
            <a:endParaRPr lang="en-US" altLang="zh-CN" sz="4400" dirty="0"/>
          </a:p>
        </p:txBody>
      </p:sp>
      <p:pic>
        <p:nvPicPr>
          <p:cNvPr id="4" name="C_4#c7e805de4.fixed?pid=4c1c8b514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c7e805de4.fixed?pid=4c1c8b514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刷基础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27_1#69a41a74c?pid=0cf112882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4.工程治沙、光伏治沙、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生物治沙的重点区域分别是(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28_1#69a41a74c.bracket?pid=0cf112882&amp;color=0,0,0&amp;vpa=8&amp;vtp=1"/>
          <p:cNvSpPr/>
          <p:nvPr/>
        </p:nvSpPr>
        <p:spPr>
          <a:xfrm>
            <a:off x="6721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27_2#69a41a74c.choices?pid=0cf112882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A.工程治沙——地势起伏小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，远离水源地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.光伏治沙——太阳光照强，接近水源地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.生物治沙——绿洲的边缘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，地下水丰富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.光伏治沙——土地较平整，接近水源地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29_1#69a41a74c?vop=1&amp;pid=0cf112882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本题考查生态脆弱区的治理。工程治沙是在沙地中插进芦苇秆等扎成草方格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，主要是在风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沙活动强烈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、流沙危害严重的区域，与地势起伏小，且远离水源地无关，A错误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；光伏治沙区域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要求太阳光照强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，但光伏设备运行并不依赖水源，B错误；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生物治沙应在植物能够存活的区域，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绿洲边缘地下水相对丰富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，有利于植物生长，可作为生物治沙的重点区域，C正确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；光伏治沙区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域需要较为平整的土地以便安装光伏设备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，但不要求接近水源地，D错误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0_1#24c8ecca4?pid=0cf112882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光伏治沙的显著生态效益是(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31_1#24c8ecca4.bracket?pid=0cf112882&amp;color=0,0,0&amp;vpa=9&amp;vtp=1"/>
          <p:cNvSpPr/>
          <p:nvPr/>
        </p:nvSpPr>
        <p:spPr>
          <a:xfrm>
            <a:off x="4181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30_2#24c8ecca4.choices?pid=0cf112882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A.改善气候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，恢复植被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.增加降水，减少蒸发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.削减风速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，防风固沙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.加固地表，培育土壤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32_1#24c8ecca4?vop=1&amp;pid=0cf112882&amp;color=0,0,0&amp;vtp=1&amp;bt=1&amp;bbb=1&amp;hb=1"/>
          <p:cNvSpPr/>
          <p:nvPr/>
        </p:nvSpPr>
        <p:spPr>
          <a:xfrm>
            <a:off x="722376" y="972000"/>
            <a:ext cx="10753344" cy="26977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本题考查光伏治沙的生态效益。光伏设备虽然能在一定程度上改善局部小环境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，但对于大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范围的气候改善作用十分有限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，难以达到恢复植被的效果，A错误。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光伏治沙不能直接增加降水，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且光伏板铺设后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，对减少蒸发的作用也不显著，B错误。光伏治沙过程中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，光伏板及支架等设施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能够增加地表粗糙度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，有效削减风速，从而起到防风固沙的作用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，这是光伏治沙较为显著的生态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效益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，C正确。光伏治沙主要是通过减小风速来防治风沙，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对加固地表和培育土壤的作用不明显，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32_2#24c8ecca4?vop=1&amp;pid=0cf112882&amp;color=0,0,0&amp;mp=1&amp;vtp=1&amp;bt=1&amp;bb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知识拓展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我国西北地区荒漠化的成因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1）自然原因：干旱的环境；气候异常。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2）人为原因：过度樵采、过度放牧、过度开垦、水资源利用不当、开矿不注意环境保护等。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33_1#e0c56cf94?htil=2&amp;pid=adb68e8f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50943" y="1026864"/>
            <a:ext cx="4288536" cy="334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33_2#e0c56cf94?htil=2&amp;pid=adb68e8f1&amp;color=0,0,0&amp;vtp=1&amp;bt=1&amp;bbb=1&amp;hb=1"/>
          <p:cNvSpPr/>
          <p:nvPr/>
        </p:nvSpPr>
        <p:spPr>
          <a:xfrm>
            <a:off x="722376" y="972000"/>
            <a:ext cx="6327648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［河南南阳2024高二期末］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果洛藏族自治州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以下简称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果洛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地处青海省东南部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是黄河源区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也是我国重要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的水源涵养区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草原区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。20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世纪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80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年代以来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果洛草地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退化严重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下图示意果洛的位置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sp>
        <p:nvSpPr>
          <p:cNvPr id="4" name="QC_7_BD.34_1#d9f9bd7ae?htil=2&amp;pid=e0c56cf94&amp;color=0,0,0&amp;vtp=1&amp;bbb=1"/>
          <p:cNvSpPr/>
          <p:nvPr/>
        </p:nvSpPr>
        <p:spPr>
          <a:xfrm>
            <a:off x="722376" y="2783655"/>
            <a:ext cx="6327648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果洛草地退化的主要原因是(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7_BD.34_2#d9f9bd7ae.choices?htil=2&amp;pid=e0c56cf94&amp;color=0,0,0&amp;vtp=1&amp;bbb=1"/>
          <p:cNvSpPr/>
          <p:nvPr/>
        </p:nvSpPr>
        <p:spPr>
          <a:xfrm>
            <a:off x="722376" y="3246443"/>
            <a:ext cx="6327648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327152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.矿产资源开发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.过度放牧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327152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C.日照时间长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.地形坡度大</a:t>
            </a:r>
            <a:endParaRPr lang="en-US" altLang="zh-CN" sz="2000" dirty="0"/>
          </a:p>
        </p:txBody>
      </p:sp>
      <p:sp>
        <p:nvSpPr>
          <p:cNvPr id="6" name="QC_7_AN.35_1#d9f9bd7ae.bracket?pid=e0c56cf94&amp;color=0,0,0&amp;vpa=10&amp;vtp=1"/>
          <p:cNvSpPr/>
          <p:nvPr/>
        </p:nvSpPr>
        <p:spPr>
          <a:xfrm>
            <a:off x="4181539" y="2783655"/>
            <a:ext cx="357188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36_1#d9f9bd7ae?vop=1&amp;pid=e0c56cf94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本题考查区域生态退化的原因。由材料可知，果洛藏族自治州地处青海省东南部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，是黄河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源区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，地处青藏高原，气候寒冷，生态环境脆弱，以畜牧业为主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，故草地退化主要原因是过度放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37_1#31e355f53?sp=1&amp;pid=e0c56cf94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果洛应对草地退化可采取的措施有(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38_1#31e355f53.bracket?pid=e0c56cf94&amp;color=0,0,0&amp;vpa=11&amp;vtp=1"/>
          <p:cNvSpPr/>
          <p:nvPr/>
        </p:nvSpPr>
        <p:spPr>
          <a:xfrm>
            <a:off x="4943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37_2#31e355f53?pid=e0c56cf94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3065780" algn="l"/>
                <a:tab pos="5864860" algn="l"/>
                <a:tab pos="866394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①设立自然保护区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②禁止矿产开采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③控制放牧规模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植树造林</a:t>
            </a:r>
            <a:endParaRPr lang="en-US" altLang="zh-CN" sz="2000" dirty="0"/>
          </a:p>
        </p:txBody>
      </p:sp>
      <p:sp>
        <p:nvSpPr>
          <p:cNvPr id="5" name="QC_7_BD.37_3#31e355f53.choices?pid=e0c56cf94&amp;color=0,0,0&amp;vtp=1&amp;bbb=1"/>
          <p:cNvSpPr/>
          <p:nvPr/>
        </p:nvSpPr>
        <p:spPr>
          <a:xfrm>
            <a:off x="722376" y="18881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39_1#31e355f53?vop=1&amp;pid=e0c56cf94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本题考查治理区域生态退化的措施。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果洛应对草地退化可采取的措施有设立自然保护区，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减轻人类活动对草地的破坏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，①正确；此区域是我国重要的水源涵养区、草原区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，不是矿产开采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，②错误；由上题可知，草地退化的主要原因是过度放牧，故应控制放牧规模，③正确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；植树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造林不能应对草地退化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，且该地主要分布草甸草原，④错误。故选C。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40_1#a79bc1a26?pid=adb68e8f1&amp;color=0,0,0&amp;vtp=1&amp;bt=1&amp;bbb=1&amp;hb=1"/>
          <p:cNvSpPr/>
          <p:nvPr/>
        </p:nvSpPr>
        <p:spPr>
          <a:xfrm>
            <a:off x="722376" y="972000"/>
            <a:ext cx="10753344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［陕西西安2025高二期中］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云南省元谋县位于云贵高原北部边缘的干热河谷地区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生态环境脆弱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水土流失严重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当地推广种植剑麻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热带植物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叶片宽大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根系发达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其纤维可制作工业品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剑麻皂素可用于制药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残渣用作饲料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肥料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兼具生态效益与经济效益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剑麻种植常与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隔坡水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平沟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将坡地改造成坡沟相间分布的地形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技术配套使用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下图为元谋县区域位置图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成下面小题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M_6_BD.40_2#a79bc1a26?pid=adb68e8f1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9624" y="3321246"/>
            <a:ext cx="4489704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1_1#5922753c2?pid=a79bc1a26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8.云南省元谋县河谷地区生态环境脆弱，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主要是由于(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42_1#5922753c2.bracket?pid=a79bc1a26&amp;color=0,0,0&amp;vpa=12&amp;vtp=1"/>
          <p:cNvSpPr/>
          <p:nvPr/>
        </p:nvSpPr>
        <p:spPr>
          <a:xfrm>
            <a:off x="6708839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7_BD.41_2#5922753c2.choices?pid=a79bc1a26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A.冰川侵蚀强烈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，地表岩石裸露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.季风气候降水均匀，冲刷表土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.昼夜温差大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，物理风化作用强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.降水少，蒸发强，植被覆盖率低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3_1#5922753c2?vop=1&amp;pid=a79bc1a26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本题考查区域生态脆弱的原因。</a:t>
            </a:r>
            <a:endParaRPr lang="en-US" altLang="zh-CN" sz="2200" dirty="0"/>
          </a:p>
        </p:txBody>
      </p:sp>
      <p:graphicFrame>
        <p:nvGraphicFramePr>
          <p:cNvPr id="34" name="QC_7_AS.43_2#5922753c2?colgroup=30,9&amp;vop=1&amp;pid=a79bc1a26&amp;color=0,0,0&amp;vtp=1&amp;bbb=1&amp;hb=1"/>
          <p:cNvGraphicFramePr>
            <a:graphicFrameLocks noGrp="1"/>
          </p:cNvGraphicFramePr>
          <p:nvPr/>
        </p:nvGraphicFramePr>
        <p:xfrm>
          <a:off x="722376" y="1545913"/>
          <a:ext cx="10725912" cy="2101596"/>
        </p:xfrm>
        <a:graphic>
          <a:graphicData uri="http://schemas.openxmlformats.org/drawingml/2006/table">
            <a:tbl>
              <a:tblPr/>
              <a:tblGrid>
                <a:gridCol w="8055864"/>
                <a:gridCol w="2670048"/>
              </a:tblGrid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该地没有冰川侵蚀地貌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A错误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季风气候降水季节分配不均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B错误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该地位于谷地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昼夜温差不大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C错误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57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云南省元谋县位于干热河谷地区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降水少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、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蒸发强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导致干旱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植被覆</a:t>
                      </a:r>
                      <a:endParaRPr lang="en-US" altLang="zh-CN" sz="20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盖率低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生态环境脆弱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D正确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44_1#340255497?pid=a79bc1a26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9.剑麻种植常与“隔坡水平沟”技术配套使用，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主要目的是(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45_1#340255497.bracket?pid=a79bc1a26&amp;color=0,0,0&amp;vpa=13&amp;vtp=1"/>
          <p:cNvSpPr/>
          <p:nvPr/>
        </p:nvSpPr>
        <p:spPr>
          <a:xfrm>
            <a:off x="7483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7_BD.44_2#340255497.choices?pid=a79bc1a26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A.拦截坡面径流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，提高雨水下渗率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.增加生物多样性，减少病虫害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.扩大剑麻种植面积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，提高产量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.减小昼夜温差，改善小气候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6_1#340255497?vop=1&amp;pid=a79bc1a26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本题考查水土流失的治理措施。“隔坡水平沟”技术有利于拦截坡面径流，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减缓水流速度，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提高雨水下渗率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，减少水土流失，与剑麻种植配合，能更好地发挥保持水土的生态效益，A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正确；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该技术与增加生物多样性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，减少病虫害关系不大，B错误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；使用该技术主要目的不是扩大剑麻种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植面积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，而是保持水土，C错误；该技术对减小昼夜温差、改善小气候作用不明显，D错误。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6_BD.1_1#5702095d5?pid=ad420bad9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［吉林松原五校2025高二联考］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宁夏回族自治区石嘴山市位于贺兰山东麓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气候干旱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生态环境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脆弱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但当地煤炭资源丰富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号称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塞上煤城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随着煤炭资源枯竭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当地政府因地制宜积极探索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新的产业之路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近年来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石嘴山市大武口区星海镇枣香村发展鲟鱼养殖及鱼子酱加工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成为石嘴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山市产业转型的一个缩影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。据此完成下题。</a:t>
            </a:r>
            <a:endParaRPr lang="en-US" altLang="zh-CN" sz="2000" dirty="0"/>
          </a:p>
        </p:txBody>
      </p:sp>
      <p:sp>
        <p:nvSpPr>
          <p:cNvPr id="3" name="QC_7_BD.2_1#08e256af8?pid=5702095d5&amp;color=0,0,0&amp;vtp=1&amp;bbb=1"/>
          <p:cNvSpPr/>
          <p:nvPr/>
        </p:nvSpPr>
        <p:spPr>
          <a:xfrm>
            <a:off x="722376" y="278365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石嘴山市所在地区生态环境脆弱的主要表现是(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4" name="QC_7_AN.3_1#08e256af8.bracket?pid=5702095d5&amp;color=0,0,0&amp;vpa=1&amp;vtp=1"/>
          <p:cNvSpPr/>
          <p:nvPr/>
        </p:nvSpPr>
        <p:spPr>
          <a:xfrm>
            <a:off x="6213539" y="278365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5" name="QC_7_BD.2_2#08e256af8.choices?pid=5702095d5&amp;color=0,0,0&amp;vtp=1&amp;bbb=1"/>
          <p:cNvSpPr/>
          <p:nvPr/>
        </p:nvSpPr>
        <p:spPr>
          <a:xfrm>
            <a:off x="722376" y="3246443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A.地势起伏大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，水土流失严重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.地处半湿润、半干旱地区，生物结构单一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.受自然因素与人类活动的影响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，荒漠化加剧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.高强度开采地下水导致地表水短缺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7_BD.47_1#908f0798a?pid=ef908ee96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［山东日照2025高二期中］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近几十年来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全球气候呈现变暖趋势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受气候变化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人类活动和高原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生物等因素的影响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青藏高原地区出现冻融荒漠化现象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下图示意藏西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藏北冻融荒漠化的主要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分布区及其形成过程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7_BD.47_3#908f0798a?htil=1&amp;pid=ef908ee96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5568" y="2406846"/>
            <a:ext cx="4581144" cy="256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7_BD.47_4#908f0798a?htil=1&amp;pid=ef908ee96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4224" y="3275526"/>
            <a:ext cx="4846320" cy="169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48_1#3deff4919?sp=1&amp;pid=908f0798a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该地冻融荒漠化形成过程正确的排序是(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8_AN.49_1#3deff4919.bracket?pid=908f0798a&amp;color=0,0,0&amp;vpa=14&amp;vtp=1"/>
          <p:cNvSpPr/>
          <p:nvPr/>
        </p:nvSpPr>
        <p:spPr>
          <a:xfrm>
            <a:off x="5600764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8_BD.48_2#3deff4919?pid=908f0798a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711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①地下水位下降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，生草土层干燥化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植被衰退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，土地裸露退化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711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全球气候变暖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，多年冻土层变薄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季节融化层变厚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，埋深增大</a:t>
            </a:r>
            <a:endParaRPr lang="en-US" altLang="zh-CN" sz="2000" dirty="0"/>
          </a:p>
        </p:txBody>
      </p:sp>
      <p:sp>
        <p:nvSpPr>
          <p:cNvPr id="5" name="QC_8_BD.48_3#3deff4919.choices?pid=908f0798a&amp;color=0,0,0&amp;vtp=1&amp;bbb=1"/>
          <p:cNvSpPr/>
          <p:nvPr/>
        </p:nvSpPr>
        <p:spPr>
          <a:xfrm>
            <a:off x="722376" y="232625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.③①②④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B.③④②①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C.③④①②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.③①④②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0_1#3deff4919?vop=1&amp;pid=908f0798a&amp;color=0,0,0&amp;vtp=1&amp;bt=1&amp;bbb=1&amp;hb=1"/>
          <p:cNvSpPr/>
          <p:nvPr/>
        </p:nvSpPr>
        <p:spPr>
          <a:xfrm>
            <a:off x="722376" y="972000"/>
            <a:ext cx="10753344" cy="31676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本题考查冻融荒漠化的形成过程。全球气候变暖，温度升高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，导致多年冻土层融化变薄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③），季节融化层变厚，整体埋深增大，利于水体下渗（④），地下水位下降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，进而导致表层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的生草土层水分减少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，土层干燥化（①），最终造成植被退化（②），土地裸露退化。故选C。</a:t>
            </a:r>
            <a:endParaRPr lang="en-US" altLang="zh-CN" sz="2200" dirty="0"/>
          </a:p>
          <a:p>
            <a:pPr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易错警示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本题易错选D项，原因在于没有结合图示理解冻融荒漠化形成过程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，误认为冻土层融化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变薄后直接使地下水位下降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，忽视了季节融化层的变化。全球气候变暖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，多年冻土层融化变薄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季节融化层变厚），随着季节融化层深度增加，土壤水分向底部迁移，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从而引起地下水位下降，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土壤逐渐干燥化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，最终导致植被因难以汲取到水分而退化。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BD.51_1#f3a87e585?pid=908f0798a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11.防治藏西—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藏北冻融荒漠化的合理措施是(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8_AN.52_1#f3a87e585.bracket?pid=908f0798a&amp;color=0,0,0&amp;vpa=15&amp;vtp=1"/>
          <p:cNvSpPr/>
          <p:nvPr/>
        </p:nvSpPr>
        <p:spPr>
          <a:xfrm>
            <a:off x="5862701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8_BD.51_2#f3a87e585.choices?pid=908f0798a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711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A.控制畜牧业的规模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，大力发展粮食种植业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.鼓励猎杀野生动物，加强动物危害的防治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711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.动员人口大量迁入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，加大已有荒漠化治理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.加强国际合作，减轻温室效应的影响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1#f3a87e585?vop=1&amp;pid=908f0798a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本题考查冻融荒漠化的治理措施。结合材料信息可知，大力发展种植业，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容易使草原退化，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引起土地荒漠化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，A错误；鼓励猎杀野生动物会危害生物多样性，B错误；动员人口大量迁入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，会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加重人口对土地的压力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，C错误；加强国际合作，减轻温室效应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，可减轻全球变暖对冻土造成的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影响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，D正确。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8_AS.53_2#f3a87e585?vop=1&amp;pid=908f0798a&amp;color=0,0,0&amp;mp=1&amp;vtp=1&amp;bt=1&amp;bbb=1"/>
          <p:cNvSpPr/>
          <p:nvPr/>
        </p:nvSpPr>
        <p:spPr>
          <a:xfrm>
            <a:off x="722376" y="972000"/>
            <a:ext cx="10753344" cy="22659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知识拓展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我国不同地区的土地退化现象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1）风蚀荒漠化：分布于干旱、半干旱地区，如我国西北地区沙漠化。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 spc="-5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spc="-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2）水蚀荒漠化：分布于湿润、半湿润地区，如我国东南丘陵红色荒漠化、喀斯特地貌区石漠化。</a:t>
            </a:r>
            <a:endParaRPr lang="en-US" altLang="zh-CN" sz="2000" spc="-5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3）盐渍（碱）化：分布于排水不畅、地下水位高、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不合理灌溉地区，如黄淮海平原。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4）冻融荒漠化：分布于高原和较高纬地区，如青藏高原、东北平原。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d69bdb9d3.fixed?pid=70401ce57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4#d69bdb9d3.fixed?pid=70401ce57&amp;color=255,255,255&amp;vtp=1&amp;bbb=1"/>
          <p:cNvSpPr/>
          <p:nvPr/>
        </p:nvSpPr>
        <p:spPr>
          <a:xfrm>
            <a:off x="0" y="3493008"/>
            <a:ext cx="12188952" cy="1326896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第2课时</a:t>
            </a:r>
            <a:r>
              <a:rPr lang="en-US" altLang="zh-CN" sz="4400" b="1" i="0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生态脆弱区综合治理</a:t>
            </a:r>
            <a:endParaRPr lang="en-US" altLang="zh-CN" sz="4400" dirty="0"/>
          </a:p>
        </p:txBody>
      </p:sp>
      <p:pic>
        <p:nvPicPr>
          <p:cNvPr id="4" name="C_4#d69bdb9d3.fixed?pid=70401ce57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d69bdb9d3.fixed?pid=70401ce57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刷提升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5_BD.54_1#c961bc6a8?pid=d69bdb9d3&amp;color=0,0,0&amp;tib=255,255,255&amp;iip=3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69" y="1081728"/>
            <a:ext cx="868680" cy="23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5_BD.54_1#c961bc6a8?pid=d69bdb9d3&amp;color=0,0,0&amp;vtp=1&amp;bt=1&amp;bbb=1&amp;hb=1"/>
          <p:cNvSpPr/>
          <p:nvPr/>
        </p:nvSpPr>
        <p:spPr>
          <a:xfrm>
            <a:off x="722377" y="972000"/>
            <a:ext cx="10749631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       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贵州贵阳一中2025高二检测］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2024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11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月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28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日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新疆塔克拉玛干沙漠边缘绿色阻沙防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护带在于田县完成最后一段锁边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合龙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于田县创新采用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梯田治沙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模式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根据沙丘地形特点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将沙丘分割成梯田状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并抽取地下水置于沙丘顶部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坡面铺设草方格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平坦处种植红柳等植被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实现工程固沙与植物固沙有效结合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显著提升治沙效率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示意于田县地理位置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示意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田治沙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模式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100" dirty="0"/>
          </a:p>
        </p:txBody>
      </p:sp>
      <p:pic>
        <p:nvPicPr>
          <p:cNvPr id="4" name="QM_5_BD.54_3#c961bc6a8?iti=1&amp;htil=1&amp;pid=d69bdb9d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784" y="3321246"/>
            <a:ext cx="3419856" cy="2404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5" name="QM_5_BD.54_4#c961bc6a8?iti=2&amp;htil=1&amp;pid=d69bdb9d3&amp;color=0,0,0&amp;tib=255,255,255&amp;vtp=1" descr="preencoded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4344" y="4354518"/>
            <a:ext cx="2916936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6" name="QM_5_BD.54_5#c961bc6a8?iti=1&amp;htil=1&amp;pid=d69bdb9d3&amp;color=0,0,0&amp;vtp=1"/>
          <p:cNvSpPr/>
          <p:nvPr/>
        </p:nvSpPr>
        <p:spPr>
          <a:xfrm>
            <a:off x="3325781" y="5853118"/>
            <a:ext cx="169862" cy="812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7" name="QM_5_BD.54_6#c961bc6a8?iti=2&amp;htil=1&amp;pid=d69bdb9d3&amp;color=0,0,0&amp;vtp=1"/>
          <p:cNvSpPr/>
          <p:nvPr/>
        </p:nvSpPr>
        <p:spPr>
          <a:xfrm>
            <a:off x="8690736" y="5853118"/>
            <a:ext cx="184150" cy="812800"/>
          </a:xfrm>
          <a:prstGeom prst="rect">
            <a:avLst/>
          </a:prstGeom>
          <a:noFill/>
        </p:spPr>
        <p:txBody>
          <a:bodyPr wrap="square" lIns="0" tIns="0" rIns="0" bIns="0" rtlCol="0" anchor="t"/>
          <a:lstStyle/>
          <a:p>
            <a:pPr algn="ctr" latinLnBrk="1">
              <a:lnSpc>
                <a:spcPct val="1500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4_1#08e256af8?vop=1&amp;pid=5702095d5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本题考查生态脆弱区的地理特征。结合材料信息可知，石嘴山市位于西北地区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，气候干旱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少雨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，流水作用较弱，水土流失较少，A错误；石嘴山市位于贺兰山东麓，属于干旱区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，荒漠化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是该地区生态脆弱的主要表现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，B错误；受自然因素与人类活动的影响，荒漠化加剧，C正确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；该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地区工农业用水主要来自黄河水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，对地下水的开采较少，D错误。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5_1#861ae26a9?pid=c961bc6a8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于田地区曾经沙漠化严重的主要自然原因是(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56_1#861ae26a9.bracket?pid=c961bc6a8&amp;color=0,0,0&amp;vpa=16&amp;vtp=1"/>
          <p:cNvSpPr/>
          <p:nvPr/>
        </p:nvSpPr>
        <p:spPr>
          <a:xfrm>
            <a:off x="5959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55_2#861ae26a9.choices?pid=c961bc6a8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A.全年降水少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，大陆性显著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.全球气候变暖，蒸发旺盛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.地处沙漠南缘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，气温偏高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.过度放牧，植被破坏严重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57_1#861ae26a9?vop=1&amp;pid=c961bc6a8&amp;color=0,0,0&amp;vtp=1&amp;bt=1&amp;bbb=1&amp;hb=1"/>
          <p:cNvSpPr/>
          <p:nvPr/>
        </p:nvSpPr>
        <p:spPr>
          <a:xfrm>
            <a:off x="722376" y="972000"/>
            <a:ext cx="10753344" cy="17833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本题考查荒漠化的成因。于田地区位于温带大陆性气候区，降水稀少，温差大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，物理风化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，导致地表多沙质物质，风沙活跃，A正确；全球气候变暖不是曾经沙漠化严重的主要原因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；地处沙漠南缘，气温偏高不是主要原因，C错误；过度放牧是人为因素，与题干要求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“自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然原因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”不符，D错误。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58_1#45ac19174?pid=c961bc6a8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2.“梯田治沙”模式中，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坡面铺设草方格的主要作用是(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59_1#45ac19174.bracket?pid=c961bc6a8&amp;color=0,0,0&amp;vpa=17&amp;vtp=1"/>
          <p:cNvSpPr/>
          <p:nvPr/>
        </p:nvSpPr>
        <p:spPr>
          <a:xfrm>
            <a:off x="6947726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58_2#45ac19174.choices?pid=c961bc6a8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A.截留降水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，增加水分下渗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.改良土质，增加土壤肥力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.减缓风速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，固定表层流沙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.减少蒸发，保持土壤水分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60_1#45ac19174?vop=1&amp;pid=c961bc6a8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本题考查草方格的作用。草方格通过增加地表粗糙度，显著降低风速，固定表层流沙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，阻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止沙粒跃迁和沙丘移动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，C正确；沙漠地区大气降水极少，截留作用微弱，A错误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；减少蒸发和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改良土质为草方格的次要作用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，非主要作用，B、D错误。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1_1#3645b1da1?sp=1&amp;pid=c961bc6a8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3.“梯田治沙”模式中，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将抽出的地下水置于沙丘顶部的主要目的是(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62_1#3645b1da1.bracket?pid=c961bc6a8&amp;color=0,0,0&amp;vpa=18&amp;vtp=1"/>
          <p:cNvSpPr/>
          <p:nvPr/>
        </p:nvSpPr>
        <p:spPr>
          <a:xfrm>
            <a:off x="8459026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6_BD.61_2#3645b1da1?pid=c961bc6a8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48280" algn="l"/>
                <a:tab pos="5483860" algn="l"/>
                <a:tab pos="821944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①防止风沙掩埋水源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②利用日照提升水温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③避免野生动物饮用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减少灌溉输水成本</a:t>
            </a:r>
            <a:endParaRPr lang="en-US" altLang="zh-CN" sz="2000" dirty="0"/>
          </a:p>
        </p:txBody>
      </p:sp>
      <p:sp>
        <p:nvSpPr>
          <p:cNvPr id="5" name="QC_6_BD.61_3#3645b1da1.choices?pid=c961bc6a8&amp;color=0,0,0&amp;vtp=1&amp;bbb=1"/>
          <p:cNvSpPr/>
          <p:nvPr/>
        </p:nvSpPr>
        <p:spPr>
          <a:xfrm>
            <a:off x="722376" y="18881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63_1#3645b1da1?vop=1&amp;pid=c961bc6a8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本题考查“梯田治沙”。抽取的地下水（温度低）主要是为了灌溉植被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，置于沙丘顶部有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利于太阳照射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，升高水温，从而提高植被存活率，②正确；沙丘顶部地势高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，储水后可依靠重力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自流灌溉下方植被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，减少反复抽水的能源消耗，减少灌溉输水成本，④正确；置于沙丘顶部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能防止风沙掩埋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，①错误；该地气候干旱，野生动物较少，且置于沙丘顶部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，不能避免野生动物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饮用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，③错误。故选D。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64_1#c6dbc98d2?pid=d69bdb9d3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［广东汕头2025二模］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雅鲁藏布江中上游流域河谷宽阔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东西延伸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地表沙物质丰富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气候干冷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多风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植被稀疏低矮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某研究团队对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1990—2020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年流域沙化土地进行研究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发现西部源区沙化土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地分布最广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下图示意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2020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年该流域不同空间位置沙化土地面积比例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5_BD.64_2#c6dbc98d2?pid=d69bdb9d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20440" y="2406846"/>
            <a:ext cx="5148072" cy="180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65_1#0018f343f?pid=c6dbc98d2&amp;color=0,0,0&amp;vtp=1&amp;bbb=1"/>
          <p:cNvSpPr/>
          <p:nvPr/>
        </p:nvSpPr>
        <p:spPr>
          <a:xfrm>
            <a:off x="722376" y="4337246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4.2020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年雅鲁藏布江中上游流域沙化严重区更趋向(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AN.66_1#0018f343f.bracket?pid=c6dbc98d2&amp;color=0,0,0&amp;vpa=19&amp;vtp=1"/>
          <p:cNvSpPr/>
          <p:nvPr/>
        </p:nvSpPr>
        <p:spPr>
          <a:xfrm>
            <a:off x="6543739" y="4337246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6" name="QC_6_BD.65_2#0018f343f.choices?pid=c6dbc98d2&amp;color=0,0,0&amp;vtp=1&amp;bbb=1"/>
          <p:cNvSpPr/>
          <p:nvPr/>
        </p:nvSpPr>
        <p:spPr>
          <a:xfrm>
            <a:off x="722376" y="479025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.人口稠密地区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B.地势陡峭地区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C.森林茂密地区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.靠近河道地区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67_1#0018f343f?vop=1&amp;pid=c6dbc98d2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本题考查荒漠化的分布特征。从土地利用类型图可知，民居用地沙化程度相对较低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，说明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人口稠密地区并非沙化严重区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，A错误；依据坡度图可知，坡度＞35°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的地势陡峭地区沙化程度低，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错误；该流域植被稀疏低矮，森林茂密地区少，且从图中可知，林地沙化并不严重，C错误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；根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据与河道距离图可知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，距离河道0~1km、1~2km等靠近河道的地区，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中度和重度沙化比例较高，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说明沙化严重区更趋向靠近河道地区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，D正确。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68_1#21121ae02?pid=c6dbc98d2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5.为实现该区域生态恢复与经济效益相协调，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最适合当地开发的方向是(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69_1#21121ae02.bracket?pid=c6dbc98d2&amp;color=0,0,0&amp;vpa=20&amp;vtp=1"/>
          <p:cNvSpPr/>
          <p:nvPr/>
        </p:nvSpPr>
        <p:spPr>
          <a:xfrm>
            <a:off x="8753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68_2#21121ae02.choices?pid=c6dbc98d2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48386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A.大规模开垦河谷荒地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，扩大粮食种植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.建设大量光伏电站，全面替代传统牧业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483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C.发展生态旅游与耐寒耐旱特色畜牧业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.加速河道采砂，开发建筑产业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70_1#21121ae02?vop=1&amp;pid=c6dbc98d2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本题考查荒漠化区域的开发与治理。大规模开垦河谷荒地，扩大粮食种植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，会破坏地表植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被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，加剧沙化，不利于生态恢复，A错误；光伏产业全面替代传统牧业不现实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，且建设大量光伏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电站可能会对当地生态造成一定破坏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，B错误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；发展生态旅游可在保护生态环境的同时增加经济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收入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，耐寒耐旱特色畜牧业适应本地气候条件，能实现生态恢复与经济效益相协调，C正确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；加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速河道采砂会破坏河道生态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，引发一系列生态问题，不利于生态恢复，D错误。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1_1#b52d56740?pid=d69bdb9d3&amp;color=0,0,0&amp;vtp=1&amp;bt=1&amp;bbb=1&amp;hb=1"/>
          <p:cNvSpPr/>
          <p:nvPr/>
        </p:nvSpPr>
        <p:spPr>
          <a:xfrm>
            <a:off x="722376" y="972000"/>
            <a:ext cx="10753344" cy="13003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［山东聊城2024一模］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青藏高原地区的生态脆弱性主要受气候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植被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地形和土壤交互作用的影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响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青藏高原海拔高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气候寒冷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土地利用类型以草地为主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其次是未利用土地和林地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。读青藏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高原生态脆弱区分布示意图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，完成下面小题。</a:t>
            </a:r>
            <a:endParaRPr lang="en-US" altLang="zh-CN" sz="2000" dirty="0"/>
          </a:p>
        </p:txBody>
      </p:sp>
      <p:pic>
        <p:nvPicPr>
          <p:cNvPr id="3" name="QM_5_BD.71_3#b52d56740?htil=1&amp;pid=d69bdb9d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4400" y="2406846"/>
            <a:ext cx="4992624" cy="302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5_BD.71_4#b52d56740?htil=1&amp;pid=d69bdb9d3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48856" y="2836614"/>
            <a:ext cx="3867912" cy="259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2_1#508b31aac?sp=1&amp;pid=b52d56740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6.结合上图判断，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下面叙述符合青藏高原生态脆弱区空间分布特征的是(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73_1#508b31aac.bracket?pid=b52d56740&amp;color=0,0,0&amp;vpa=21&amp;vtp=1"/>
          <p:cNvSpPr/>
          <p:nvPr/>
        </p:nvSpPr>
        <p:spPr>
          <a:xfrm>
            <a:off x="87535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6_BD.72_2#508b31aac?pid=b52d56740&amp;color=0,0,0&amp;vtp=1&amp;bbb=1"/>
          <p:cNvSpPr/>
          <p:nvPr/>
        </p:nvSpPr>
        <p:spPr>
          <a:xfrm>
            <a:off x="722376" y="1436497"/>
            <a:ext cx="10753344" cy="1796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①整体生态脆弱性较高，中度脆弱区面积占比最高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呈现东西高、中南部较低的空间格局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轻度脆弱区主要分布在青藏高原西部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中度和重度脆弱区主要分布在青藏高原中部和南部</a:t>
            </a:r>
            <a:endParaRPr lang="en-US" altLang="zh-CN" sz="2000" dirty="0"/>
          </a:p>
        </p:txBody>
      </p:sp>
      <p:sp>
        <p:nvSpPr>
          <p:cNvPr id="5" name="QC_6_BD.72_3#508b31aac.choices?pid=b52d56740&amp;color=0,0,0&amp;vtp=1&amp;bbb=1"/>
          <p:cNvSpPr/>
          <p:nvPr/>
        </p:nvSpPr>
        <p:spPr>
          <a:xfrm>
            <a:off x="722376" y="32724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.③④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74_1#508b31aac?vop=1&amp;pid=b52d56740&amp;color=0,0,0&amp;vtp=1&amp;bt=1&amp;bbb=1&amp;hb=1"/>
          <p:cNvSpPr/>
          <p:nvPr/>
        </p:nvSpPr>
        <p:spPr>
          <a:xfrm>
            <a:off x="722376" y="972000"/>
            <a:ext cx="10753344" cy="13261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本题考查读图分析能力。读图可知，青藏高原整体生态脆弱性较高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，中度脆弱区面积占比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最高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，①正确；青藏高原南部主要为重度生态脆弱区，②错误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；轻度脆弱区主要分布在青藏高原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东部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，③错误；中度和重度脆弱区主要分布在青藏高原中部和南部，④正确。故选A。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75_1#e6ce30d98?sp=1&amp;pid=b52d56740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7.关于青藏高原生态脆弱区的成因，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分析正确的是(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76_1#e6ce30d98.bracket?pid=b52d56740&amp;color=0,0,0&amp;vpa=22&amp;vtp=1"/>
          <p:cNvSpPr/>
          <p:nvPr/>
        </p:nvSpPr>
        <p:spPr>
          <a:xfrm>
            <a:off x="6467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75_2#e6ce30d98?pid=b52d56740&amp;color=0,0,0&amp;vtp=1&amp;bbb=1&amp;hb=1"/>
          <p:cNvSpPr/>
          <p:nvPr/>
        </p:nvSpPr>
        <p:spPr>
          <a:xfrm>
            <a:off x="722376" y="1436497"/>
            <a:ext cx="10753344" cy="13134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①生态脆弱性整体较高是因为海拔高，气候寒冷，生态结构简单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②轻度脆弱区以未利用土地为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，人类活动干扰少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③中度脆弱区植被以高寒草甸为主，荒漠化现象多发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④重度脆弱区地形平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，耕地多，人类破坏严重</a:t>
            </a:r>
            <a:endParaRPr lang="en-US" altLang="zh-CN" sz="2000" dirty="0"/>
          </a:p>
        </p:txBody>
      </p:sp>
      <p:sp>
        <p:nvSpPr>
          <p:cNvPr id="5" name="QC_6_BD.75_3#e6ce30d98.choices?pid=b52d56740&amp;color=0,0,0&amp;vtp=1&amp;bbb=1"/>
          <p:cNvSpPr/>
          <p:nvPr/>
        </p:nvSpPr>
        <p:spPr>
          <a:xfrm>
            <a:off x="722376" y="2805684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QM_6_BD.5_1#6541a421a?pid=9d706a191&amp;color=0,0,0&amp;tib=255,255,255&amp;iip=1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69" y="1081728"/>
            <a:ext cx="868680" cy="23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3" name="QM_6_BD.5_1#6541a421a?pid=9d706a191&amp;color=0,0,0&amp;vtp=1&amp;bt=1&amp;bbb=1&amp;hb=1"/>
          <p:cNvSpPr/>
          <p:nvPr/>
        </p:nvSpPr>
        <p:spPr>
          <a:xfrm>
            <a:off x="722377" y="972000"/>
            <a:ext cx="10749631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       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安徽十校联考2024高二期末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］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读我国北方农牧交错带分布范围及其可能变化位置示意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，完成下面小题。</a:t>
            </a:r>
            <a:endParaRPr lang="en-US" altLang="zh-CN" sz="100" dirty="0"/>
          </a:p>
        </p:txBody>
      </p:sp>
      <p:pic>
        <p:nvPicPr>
          <p:cNvPr id="4" name="QM_6_BD.5_2#6541a421a?pid=9d706a191&amp;color=0,0,0&amp;tib=255,255,255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21608" y="1949646"/>
            <a:ext cx="4754880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77_1#e6ce30d98?vop=1&amp;pid=b52d56740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本题考查生态脆弱区的成因。青藏高原生态脆弱的原因分为自然原因和人为原因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，自然原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因是青藏高原海拔高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，气候寒冷，降水量少，生态结构简单、脆弱，①正确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；轻度脆弱区靠近横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断山区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，土地利用类型以林地为主，②错误；中度脆弱区主要分布在青藏高原中部地区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，植被以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高寒草甸为主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，类型单一，荒漠化现象多发，③正确；重度脆弱区多在藏南河谷地区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，地形并不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平坦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，且耕地也不多，④错误。故选C。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78_1#cbe1ba9c6?pid=d69bdb9d3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［重庆多区2025高二联考］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我国滨海盐碱地面积广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合理开发利用盐碱地资源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是缓解我国耕地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资源锐减问题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保证粮食安全的重要途径之一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台田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浅池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挖土成池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筑土为台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）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是我国华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北地区一种新型的滨海盐碱地综合改良模式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其创造性地将新型水资源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——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海冰应用在滨海盐碱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地的改良利用中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下图为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台田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—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浅池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模式图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2000" dirty="0"/>
          </a:p>
        </p:txBody>
      </p:sp>
      <p:pic>
        <p:nvPicPr>
          <p:cNvPr id="3" name="QM_5_BD.78_2#cbe1ba9c6?pid=d69bdb9d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9896" y="2864046"/>
            <a:ext cx="4709160" cy="1380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4" name="QC_6_BD.79_1#791ce848d?pid=cbe1ba9c6&amp;color=0,0,0&amp;vtp=1&amp;bbb=1"/>
          <p:cNvSpPr/>
          <p:nvPr/>
        </p:nvSpPr>
        <p:spPr>
          <a:xfrm>
            <a:off x="722376" y="4375346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8.修筑台田，提高地表高度，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可以(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5" name="QC_6_AN.80_1#791ce848d.bracket?pid=cbe1ba9c6&amp;color=0,0,0&amp;vpa=23&amp;vtp=1"/>
          <p:cNvSpPr/>
          <p:nvPr/>
        </p:nvSpPr>
        <p:spPr>
          <a:xfrm>
            <a:off x="4689539" y="4375346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6" name="QC_6_BD.79_2#791ce848d.choices?pid=cbe1ba9c6&amp;color=0,0,0&amp;vtp=1&amp;bbb=1"/>
          <p:cNvSpPr/>
          <p:nvPr/>
        </p:nvSpPr>
        <p:spPr>
          <a:xfrm>
            <a:off x="722376" y="482835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3014980" algn="l"/>
                <a:tab pos="5483860" algn="l"/>
                <a:tab pos="8473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.减少地表水的积聚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B.提高土壤肥力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C.相对提升地下水位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.加速盐分下移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81_1#791ce848d?vop=1&amp;pid=cbe1ba9c6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本题考查盐碱地的治理措施。根据图示信息并结合所学知识可知，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修筑台田将抬高地面，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促使地表水流到旁边的浅池里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，故抬高地面有助于地表排水，减少地表积水，A正确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；台田提高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了地表的高度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，对地下水位的影响不大，但能够增加地下水的埋藏深度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，从而防止盐分迁移至地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表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，C错误；修筑台田通过物理手段改变地形，土壤肥力需依赖后续施肥提升，B错误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；台田仅通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过排水减少地表水滞留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，但未加强淋洗作用，故无法加速盐分下移，D错误。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BD.82_1#aa262ed20?sp=1&amp;pid=cbe1ba9c6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9.海冰含盐量低，该地海冰覆盖台田产生脱盐效果春季明显，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因为在春季(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6_AN.83_1#aa262ed20.bracket?pid=cbe1ba9c6&amp;color=0,0,0&amp;vpa=24&amp;vtp=1"/>
          <p:cNvSpPr/>
          <p:nvPr/>
        </p:nvSpPr>
        <p:spPr>
          <a:xfrm>
            <a:off x="9007539" y="969265"/>
            <a:ext cx="35560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6_BD.82_2#aa262ed20?pid=cbe1ba9c6&amp;color=0,0,0&amp;vtp=1&amp;bbb=1"/>
          <p:cNvSpPr/>
          <p:nvPr/>
        </p:nvSpPr>
        <p:spPr>
          <a:xfrm>
            <a:off x="722376" y="1436497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5102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①盐分稳定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②海冰覆盖能抑制盐分淋洗</a:t>
            </a:r>
            <a:endParaRPr lang="en-US" altLang="zh-CN" sz="2000" dirty="0"/>
          </a:p>
          <a:p>
            <a:pPr latinLnBrk="1">
              <a:lnSpc>
                <a:spcPts val="3400"/>
              </a:lnSpc>
              <a:tabLst>
                <a:tab pos="510286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③海冰覆盖隔离盐分上升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④海冰覆盖可减少土壤水分蒸发</a:t>
            </a:r>
            <a:endParaRPr lang="en-US" altLang="zh-CN" sz="2000" dirty="0"/>
          </a:p>
        </p:txBody>
      </p:sp>
      <p:sp>
        <p:nvSpPr>
          <p:cNvPr id="5" name="QC_6_BD.82_3#aa262ed20.choices?pid=cbe1ba9c6&amp;color=0,0,0&amp;vtp=1&amp;bbb=1"/>
          <p:cNvSpPr/>
          <p:nvPr/>
        </p:nvSpPr>
        <p:spPr>
          <a:xfrm>
            <a:off x="722376" y="232625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C.③④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6_AS.84_1#aa262ed20?vop=1&amp;pid=cbe1ba9c6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本题考查综合分析能力。根据图示信息结合所学知识可知，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春季海冰融化形成淡水淋盐，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土壤盐分应呈下降趋势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，①错误；盐分被水流溶解并排出土体的过程，需充足水量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，海冰融化前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虽暂时阻止雨水接触土壤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，但融化后反而提供淡水，增强淋洗效果，②错误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；海冰覆盖可减少地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表接收到的太阳辐射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，减少土壤水分蒸发，防止盐分随地下水上升至地表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，减少因蒸发导致的地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表盐分积聚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，③④正确。综上所述，C正确，A、B、D错误。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_6#7712e6c1f?pid=d0a38b0b3&amp;color=0,0,0&amp;vtp=1&amp;bt=1&amp;bbb=1"/>
          <p:cNvSpPr/>
          <p:nvPr/>
        </p:nvSpPr>
        <p:spPr>
          <a:xfrm>
            <a:off x="722376" y="972000"/>
            <a:ext cx="10753344" cy="17829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素材背景：输沙通量随高度变化特征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考查点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：荒漠化的防治措施、生态脆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弱区综合治理</a:t>
            </a:r>
            <a:endParaRPr lang="en-US" altLang="zh-CN" sz="2000" dirty="0"/>
          </a:p>
          <a:p>
            <a:pPr latinLnBrk="1">
              <a:lnSpc>
                <a:spcPts val="3400"/>
              </a:lnSpc>
            </a:pPr>
            <a:r>
              <a:rPr lang="en-US" altLang="zh-CN" sz="2000" b="1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难度系数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0.6</a:t>
            </a:r>
            <a:r>
              <a:rPr lang="en-US" altLang="zh-CN" sz="2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创新系数：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0.65</a:t>
            </a:r>
            <a:endParaRPr lang="en-US" altLang="zh-CN" sz="2000" dirty="0"/>
          </a:p>
        </p:txBody>
      </p:sp>
      <p:pic>
        <p:nvPicPr>
          <p:cNvPr id="3" name="QM_6_BD.85_1#c7e3eb74e?htil=6&amp;pid=d0a38b0b3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35641" y="2865189"/>
            <a:ext cx="2514600" cy="3163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pic>
        <p:nvPicPr>
          <p:cNvPr id="4" name="QM_6_BD.85_1#c7e3eb74e?htil=6&amp;pid=d0a38b0b3&amp;color=0,0,0&amp;tib=255,255,255&amp;iip=4&amp;vtp=1" descr="preencoded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5268" y="2920053"/>
            <a:ext cx="868680" cy="237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  <p:sp>
        <p:nvSpPr>
          <p:cNvPr id="5" name="QM_6_BD.85_2#c7e3eb74e?htil=6&amp;pid=d0a38b0b3&amp;color=0,0,0&amp;vtp=1&amp;bbb=1&amp;hb=1"/>
          <p:cNvSpPr/>
          <p:nvPr/>
        </p:nvSpPr>
        <p:spPr>
          <a:xfrm>
            <a:off x="722376" y="2810325"/>
            <a:ext cx="8101584" cy="22147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900" b="0" i="0" kern="0">
                <a:solidFill>
                  <a:srgbClr val="FFFFFF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                </a:t>
            </a:r>
            <a:r>
              <a:rPr lang="en-US" altLang="zh-CN" sz="2000" b="0" i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</a:t>
            </a: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湖北武汉2025二模］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输沙通量是指地表垂直断面上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单位面积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单位时间内通过的沙粒输送量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科学家以退役的风力发电机叶片为原料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制成孔径呈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“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上方大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下方小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”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的多孔沙障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（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如图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a）。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经测试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孔隙度为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%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的多孔沙障防风固沙效果最佳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图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示意无沙障和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20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%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孔隙度沙障下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输沙通量随高度的变化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。据此完成下面小题。</a:t>
            </a:r>
            <a:endParaRPr lang="en-US" altLang="zh-CN" sz="100" dirty="0"/>
          </a:p>
        </p:txBody>
      </p:sp>
    </p:spTree>
  </p:cSld>
  <p:clrMapOvr>
    <a:masterClrMapping/>
  </p:clrMapOvr>
  <p:transition>
    <p:fade/>
  </p:transition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6_1#b58090995?pid=c7e3eb74e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10.孔隙度为20%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的多孔沙障防沙效果最显著的高度是(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87_1#b58090995.bracket?pid=c7e3eb74e&amp;color=0,0,0&amp;vpa=25&amp;vtp=1"/>
          <p:cNvSpPr/>
          <p:nvPr/>
        </p:nvSpPr>
        <p:spPr>
          <a:xfrm>
            <a:off x="6886639" y="969265"/>
            <a:ext cx="374650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endParaRPr lang="en-US" altLang="zh-CN" sz="2000" dirty="0"/>
          </a:p>
        </p:txBody>
      </p:sp>
      <p:sp>
        <p:nvSpPr>
          <p:cNvPr id="4" name="QC_7_BD.86_2#b58090995.choices?pid=c7e3eb74e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681605" algn="l"/>
                <a:tab pos="5325110" algn="l"/>
                <a:tab pos="8133715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cm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8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cm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14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cm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.20</a:t>
            </a:r>
            <a:r>
              <a:rPr lang="en-US" altLang="zh-CN" sz="2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cm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6_1#b4ba71965?sp=1&amp;pid=6541a421a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我国北方农牧交错带的过渡性表现为(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7_1#b4ba71965.bracket?pid=6541a421a&amp;color=0,0,0&amp;vpa=2&amp;vtp=1"/>
          <p:cNvSpPr/>
          <p:nvPr/>
        </p:nvSpPr>
        <p:spPr>
          <a:xfrm>
            <a:off x="5184839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7_BD.6_2#b4ba71965?pid=6541a421a&amp;color=0,0,0&amp;vtp=1&amp;bbb=1"/>
          <p:cNvSpPr/>
          <p:nvPr/>
        </p:nvSpPr>
        <p:spPr>
          <a:xfrm>
            <a:off x="722376" y="1436497"/>
            <a:ext cx="10753344" cy="17960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①人口稀疏区向密集区过渡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半干旱区向半湿润区过渡</a:t>
            </a:r>
            <a:endParaRPr lang="en-US" altLang="zh-CN" sz="2000" dirty="0"/>
          </a:p>
          <a:p>
            <a:pPr latinLnBrk="1">
              <a:lnSpc>
                <a:spcPts val="37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荒漠景观向草原景观过渡</a:t>
            </a:r>
            <a:endParaRPr lang="en-US" altLang="zh-CN" sz="2000" dirty="0"/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高原地形向平原地形过渡</a:t>
            </a:r>
            <a:endParaRPr lang="en-US" altLang="zh-CN" sz="2000" dirty="0"/>
          </a:p>
        </p:txBody>
      </p:sp>
      <p:sp>
        <p:nvSpPr>
          <p:cNvPr id="5" name="QC_7_BD.6_3#b4ba71965.choices?pid=6541a421a&amp;color=0,0,0&amp;vtp=1&amp;bbb=1"/>
          <p:cNvSpPr/>
          <p:nvPr/>
        </p:nvSpPr>
        <p:spPr>
          <a:xfrm>
            <a:off x="722376" y="32724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B.②③④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C.①③④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88_1#b58090995?vop=1&amp;pid=c7e3eb74e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本题考查读图分析能力。</a:t>
            </a:r>
            <a:endParaRPr lang="en-US" altLang="zh-CN" sz="2200" dirty="0"/>
          </a:p>
        </p:txBody>
      </p:sp>
      <p:pic>
        <p:nvPicPr>
          <p:cNvPr id="3" name="QC_7_AS.88_2#b58090995?vop=1&amp;pid=c7e3eb74e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1648" y="1545913"/>
            <a:ext cx="4105656" cy="405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89_1#9e0faeebc?sp=1&amp;pid=c7e3eb74e&amp;color=0,0,0&amp;vtp=1&amp;bt=1&amp;bbb=1&amp;hb=1"/>
          <p:cNvSpPr/>
          <p:nvPr/>
        </p:nvSpPr>
        <p:spPr>
          <a:xfrm>
            <a:off x="722376" y="969264"/>
            <a:ext cx="10753344" cy="8431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11.在相同孔隙度条件下，相比均匀钻孔，采用“上方大、下方小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”不均匀钻孔方式的优点是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90_1#9e0faeebc.bracket?pid=c7e3eb74e&amp;color=0,0,0&amp;vpa=26&amp;vtp=1"/>
          <p:cNvSpPr/>
          <p:nvPr/>
        </p:nvSpPr>
        <p:spPr>
          <a:xfrm>
            <a:off x="922401" y="1407414"/>
            <a:ext cx="355600" cy="38950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4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</a:t>
            </a:r>
            <a:endParaRPr lang="en-US" altLang="zh-CN" sz="2000" dirty="0"/>
          </a:p>
        </p:txBody>
      </p:sp>
      <p:sp>
        <p:nvSpPr>
          <p:cNvPr id="4" name="QC_7_BD.89_2#9e0faeebc?pid=c7e3eb74e&amp;color=0,0,0&amp;vtp=1&amp;bbb=1"/>
          <p:cNvSpPr/>
          <p:nvPr/>
        </p:nvSpPr>
        <p:spPr>
          <a:xfrm>
            <a:off x="722376" y="186905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621280" algn="l"/>
                <a:tab pos="5483860" algn="l"/>
                <a:tab pos="8092440" algn="l"/>
              </a:tabLst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①减轻重量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②提高稳定性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③减小风阻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④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提高输沙量</a:t>
            </a:r>
            <a:endParaRPr lang="en-US" altLang="zh-CN" sz="2000" dirty="0"/>
          </a:p>
        </p:txBody>
      </p:sp>
      <p:sp>
        <p:nvSpPr>
          <p:cNvPr id="5" name="QC_7_BD.89_3#9e0faeebc.choices?pid=c7e3eb74e&amp;color=0,0,0&amp;vtp=1&amp;bbb=1"/>
          <p:cNvSpPr/>
          <p:nvPr/>
        </p:nvSpPr>
        <p:spPr>
          <a:xfrm>
            <a:off x="722376" y="232625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.①③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B.①④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C.②③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.②④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91_1#9e0faeebc?vop=1&amp;pid=c7e3eb74e&amp;color=0,0,0&amp;vtp=1&amp;bt=1&amp;bbb=1&amp;hb=1"/>
          <p:cNvSpPr/>
          <p:nvPr/>
        </p:nvSpPr>
        <p:spPr>
          <a:xfrm>
            <a:off x="722376" y="972000"/>
            <a:ext cx="10753344" cy="2240534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7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本题考查荒漠化的防治对策。“上方大、下方小”不均匀钻孔方式，在相同面积下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，重量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无变化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，①错误；这种钻孔方式使得沙障上方的孔径较大，透风性相对更强，在大风来临时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，风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更容易穿过上方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，从而减小了风对沙障上方的作用力，提高沙障整体的稳定性，②正确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；因为上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方孔径大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，风通过沙障时受到的阻碍变小，能够更顺畅地穿过，③正确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；设置沙障的核心目的是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5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防风固沙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，也就是要减少沙粒的输送量（输沙通量），而不是提高输沙量，④错误。故选C。</a:t>
            </a:r>
            <a:endParaRPr lang="en-US" altLang="zh-CN" sz="2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BD.92_1#144c09b6b?pid=c7e3eb74e&amp;color=0,0,0&amp;vtp=1&amp;bt=1&amp;bbb=1"/>
          <p:cNvSpPr/>
          <p:nvPr/>
        </p:nvSpPr>
        <p:spPr>
          <a:xfrm>
            <a:off x="722376" y="969265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12.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该模式适宜推广的城市是(</a:t>
            </a:r>
            <a:r>
              <a:rPr lang="en-US" altLang="zh-CN" sz="2000" b="0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1" i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   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)</a:t>
            </a:r>
            <a:endParaRPr lang="en-US" altLang="zh-CN" sz="2000" dirty="0"/>
          </a:p>
        </p:txBody>
      </p:sp>
      <p:sp>
        <p:nvSpPr>
          <p:cNvPr id="3" name="QC_7_AN.93_1#144c09b6b.bracket?pid=c7e3eb74e&amp;color=0,0,0&amp;vpa=27&amp;vtp=1"/>
          <p:cNvSpPr/>
          <p:nvPr/>
        </p:nvSpPr>
        <p:spPr>
          <a:xfrm>
            <a:off x="4064064" y="969265"/>
            <a:ext cx="385763" cy="408559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ctr" latinLnBrk="1">
              <a:lnSpc>
                <a:spcPts val="3600"/>
              </a:lnSpc>
            </a:pPr>
            <a:r>
              <a:rPr lang="en-US" altLang="zh-CN" sz="2000" b="1" i="0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endParaRPr lang="en-US" altLang="zh-CN" sz="2000" dirty="0"/>
          </a:p>
        </p:txBody>
      </p:sp>
      <p:sp>
        <p:nvSpPr>
          <p:cNvPr id="4" name="QC_7_BD.92_2#144c09b6b.choices?pid=c7e3eb74e&amp;color=0,0,0&amp;vtp=1&amp;bbb=1"/>
          <p:cNvSpPr/>
          <p:nvPr/>
        </p:nvSpPr>
        <p:spPr>
          <a:xfrm>
            <a:off x="722376" y="1430909"/>
            <a:ext cx="10753344" cy="40500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latinLnBrk="1">
              <a:lnSpc>
                <a:spcPts val="3600"/>
              </a:lnSpc>
              <a:tabLst>
                <a:tab pos="2760980" algn="l"/>
                <a:tab pos="5483860" algn="l"/>
                <a:tab pos="8219440" algn="l"/>
              </a:tabLst>
            </a:pP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A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.海南文昌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B.四川西昌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C.山西太原</a:t>
            </a:r>
            <a:r>
              <a:rPr lang="en-US" altLang="zh-CN" sz="2000" b="0" i="0" spc="-103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	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.甘肃酒泉</a:t>
            </a:r>
            <a:endParaRPr lang="en-US" altLang="zh-CN" sz="20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build="p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C_7_AS.94_1#144c09b6b?vop=1&amp;pid=c7e3eb74e&amp;color=0,0,0&amp;vtp=1&amp;bt=1&amp;bbb=1"/>
          <p:cNvSpPr/>
          <p:nvPr/>
        </p:nvSpPr>
        <p:spPr>
          <a:xfrm>
            <a:off x="722376" y="972000"/>
            <a:ext cx="10753344" cy="434785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900"/>
              </a:lnSpc>
            </a:pPr>
            <a:r>
              <a:rPr lang="en-US" altLang="zh-CN" sz="2200" b="1" i="0" dirty="0">
                <a:solidFill>
                  <a:srgbClr val="63931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解析</a:t>
            </a:r>
            <a:r>
              <a:rPr lang="en-US" altLang="zh-CN" sz="2200" b="1" i="0" dirty="0">
                <a:solidFill>
                  <a:srgbClr val="63931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34" charset="-120"/>
              </a:rPr>
              <a:t> 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本题考查区域认知。</a:t>
            </a:r>
            <a:endParaRPr lang="en-US" altLang="zh-CN" sz="2200" dirty="0"/>
          </a:p>
        </p:txBody>
      </p:sp>
      <p:graphicFrame>
        <p:nvGraphicFramePr>
          <p:cNvPr id="70" name="QC_7_AS.94_2#144c09b6b?colgroup=35,5&amp;vop=1&amp;pid=c7e3eb74e&amp;color=0,0,0&amp;vtp=1&amp;bbb=1&amp;hb=1"/>
          <p:cNvGraphicFramePr>
            <a:graphicFrameLocks noGrp="1"/>
          </p:cNvGraphicFramePr>
          <p:nvPr/>
        </p:nvGraphicFramePr>
        <p:xfrm>
          <a:off x="722376" y="1545913"/>
          <a:ext cx="10725912" cy="2497836"/>
        </p:xfrm>
        <a:graphic>
          <a:graphicData uri="http://schemas.openxmlformats.org/drawingml/2006/table">
            <a:tbl>
              <a:tblPr/>
              <a:tblGrid>
                <a:gridCol w="9235440"/>
                <a:gridCol w="1490472"/>
              </a:tblGrid>
              <a:tr h="82257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该多孔沙障主要用于防风固沙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适用于风沙活动频繁的地区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。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海南文昌地处湿润</a:t>
                      </a:r>
                      <a:endParaRPr lang="en-US" altLang="zh-CN" sz="2000" b="0" i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地区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主要的生态问题不是风沙危害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A错误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四川西昌位于湿润地区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地形以山地等为主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风沙活动较少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B错误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339">
                <a:tc>
                  <a:txBody>
                    <a:bodyPr/>
                    <a:lstStyle/>
                    <a:p>
                      <a:pPr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山西太原虽地处北方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但主要生态问题是水土流失等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风沙危害不是其突出问题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C错误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579">
                <a:tc>
                  <a:txBody>
                    <a:bodyPr/>
                    <a:lstStyle/>
                    <a:p>
                      <a:pPr marL="0" indent="0" algn="l" latinLnBrk="1" hangingPunct="0">
                        <a:lnSpc>
                          <a:spcPts val="32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甘肃酒泉地处我国西北干旱半干旱区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气候干旱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多大风天气</a:t>
                      </a:r>
                      <a:r>
                        <a:rPr lang="en-US" altLang="zh-CN" sz="2000" b="0" i="0" spc="-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风沙活动频繁</a:t>
                      </a:r>
                      <a:r>
                        <a:rPr lang="en-US" altLang="zh-CN" sz="2000" b="0" i="0" spc="-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，</a:t>
                      </a:r>
                      <a:endParaRPr lang="en-US" altLang="zh-CN" sz="2000" b="0" i="0" spc="-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0"/>
                      </a:endParaRPr>
                    </a:p>
                    <a:p>
                      <a:pPr marL="0" lvl="0" indent="0" algn="l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最适合推广该防风固沙模式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 hangingPunct="0">
                        <a:lnSpc>
                          <a:spcPts val="3000"/>
                        </a:lnSpc>
                      </a:pPr>
                      <a:r>
                        <a:rPr lang="en-US" altLang="zh-CN" sz="2000" b="0" i="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0"/>
                        </a:rPr>
                        <a:t>D正确</a:t>
                      </a:r>
                      <a:endParaRPr lang="en-US" altLang="zh-CN" sz="1200" dirty="0"/>
                    </a:p>
                  </a:txBody>
                  <a:tcPr marL="72000" marR="72000" marT="0" marB="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build="p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_4#9f9d20964.fixed?pid=1ac2ec85e&amp;color=100,146,38&amp;vtp=1"/>
          <p:cNvSpPr/>
          <p:nvPr/>
        </p:nvSpPr>
        <p:spPr>
          <a:xfrm>
            <a:off x="5276088" y="905256"/>
            <a:ext cx="1609344" cy="11978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 latinLnBrk="1">
              <a:lnSpc>
                <a:spcPct val="100000"/>
              </a:lnSpc>
            </a:pPr>
            <a:r>
              <a:rPr lang="en-US" altLang="zh-CN" sz="7200" b="1" i="0" dirty="0">
                <a:solidFill>
                  <a:srgbClr val="64922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2</a:t>
            </a:r>
            <a:endParaRPr lang="en-US" altLang="zh-CN" sz="7200" dirty="0"/>
          </a:p>
        </p:txBody>
      </p:sp>
      <p:sp>
        <p:nvSpPr>
          <p:cNvPr id="3" name="C_4#9f9d20964.fixed?pid=1ac2ec85e&amp;color=255,255,255&amp;vtp=1&amp;bbb=1"/>
          <p:cNvSpPr/>
          <p:nvPr/>
        </p:nvSpPr>
        <p:spPr>
          <a:xfrm>
            <a:off x="0" y="3493008"/>
            <a:ext cx="12188952" cy="768096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ctr" latinLnBrk="1">
              <a:lnSpc>
                <a:spcPts val="5400"/>
              </a:lnSpc>
            </a:pPr>
            <a:r>
              <a:rPr lang="en-US" altLang="zh-CN" sz="44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第二节综合训练</a:t>
            </a:r>
            <a:endParaRPr lang="en-US" altLang="zh-CN" sz="4400" dirty="0"/>
          </a:p>
        </p:txBody>
      </p:sp>
      <p:pic>
        <p:nvPicPr>
          <p:cNvPr id="4" name="C_4#9f9d20964.fixed?pid=1ac2ec85e&amp;color=0,0,0&amp;tib=255,255,255&amp;vtp=1" descr="preencoded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9528" y="4507992"/>
            <a:ext cx="402336" cy="438912"/>
          </a:xfrm>
          <a:prstGeom prst="rect">
            <a:avLst/>
          </a:prstGeom>
        </p:spPr>
      </p:pic>
      <p:sp>
        <p:nvSpPr>
          <p:cNvPr id="5" name="C_4_BD#9f9d20964.fixed?pid=1ac2ec85e&amp;color=255,255,255&amp;vtp=1&amp;bbb=1"/>
          <p:cNvSpPr/>
          <p:nvPr/>
        </p:nvSpPr>
        <p:spPr>
          <a:xfrm>
            <a:off x="10460736" y="4379944"/>
            <a:ext cx="1709928" cy="566992"/>
          </a:xfrm>
          <a:prstGeom prst="rect">
            <a:avLst/>
          </a:prstGeom>
          <a:noFill/>
        </p:spPr>
        <p:txBody>
          <a:bodyPr wrap="none" lIns="0" tIns="0" rIns="0" bIns="0" rtlCol="0" anchor="ctr"/>
          <a:lstStyle/>
          <a:p>
            <a:pPr algn="l" latinLnBrk="1">
              <a:lnSpc>
                <a:spcPts val="5000"/>
              </a:lnSpc>
            </a:pPr>
            <a:r>
              <a:rPr lang="en-US" altLang="zh-CN" sz="2800" b="1" i="0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pitchFamily="34" charset="-120"/>
              </a:rPr>
              <a:t>刷能力</a:t>
            </a:r>
            <a:endParaRPr lang="en-US" altLang="zh-CN" sz="2800" dirty="0"/>
          </a:p>
        </p:txBody>
      </p:sp>
    </p:spTree>
  </p:cSld>
  <p:clrMapOvr>
    <a:masterClrMapping/>
  </p:clrMapOvr>
  <p:transition>
    <p:fade/>
  </p:transition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QM_5_BD.95_1#a378a4e28?pid=9f9d20964&amp;color=0,0,0&amp;vtp=1&amp;bt=1&amp;bbb=1&amp;hb=1"/>
          <p:cNvSpPr/>
          <p:nvPr/>
        </p:nvSpPr>
        <p:spPr>
          <a:xfrm>
            <a:off x="722376" y="972000"/>
            <a:ext cx="10753344" cy="1757553"/>
          </a:xfrm>
          <a:prstGeom prst="rect">
            <a:avLst/>
          </a:prstGeom>
          <a:noFill/>
        </p:spPr>
        <p:txBody>
          <a:bodyPr wrap="none" lIns="0" tIns="0" rIns="0" bIns="0" rtlCol="0" anchor="t"/>
          <a:lstStyle/>
          <a:p>
            <a:pPr algn="l" latinLnBrk="1">
              <a:lnSpc>
                <a:spcPts val="3600"/>
              </a:lnSpc>
            </a:pPr>
            <a:r>
              <a:rPr lang="en-US" altLang="zh-CN" sz="2000" b="0" i="0" dirty="0">
                <a:solidFill>
                  <a:srgbClr val="000000"/>
                </a:solidFill>
                <a:latin typeface="仿宋" panose="02010609060101010101" pitchFamily="34" charset="-122"/>
                <a:ea typeface="仿宋" panose="02010609060101010101" pitchFamily="34" charset="-122"/>
                <a:cs typeface="仿宋" panose="02010609060101010101" pitchFamily="34" charset="-120"/>
              </a:rPr>
              <a:t>［陕西渭南2025高二月考］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青藏高原复合侵蚀生态脆弱区环境承载力低下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地质构造背景的独特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性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使西藏孕育出丰富的矿产资源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这里目前有许多中小型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、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大型和超大型矿山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矿业已成为西</a:t>
            </a:r>
            <a:endParaRPr lang="en-US" altLang="zh-CN" sz="2000" b="0" i="0">
              <a:solidFill>
                <a:srgbClr val="000000"/>
              </a:solidFill>
              <a:latin typeface="微软雅黑" panose="020B0503020204020204" pitchFamily="34" charset="-122"/>
              <a:ea typeface="楷体" panose="02010609060101010101" pitchFamily="34" charset="-122"/>
              <a:cs typeface="微软雅黑" panose="020B0503020204020204" pitchFamily="34" charset="-120"/>
            </a:endParaRPr>
          </a:p>
          <a:p>
            <a:pPr latinLnBrk="1">
              <a:lnSpc>
                <a:spcPts val="36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藏经济发展的支柱产业之一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，</a:t>
            </a:r>
            <a:r>
              <a:rPr lang="en-US" altLang="zh-CN" sz="2000" b="0" i="0" dirty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但脆弱的生态环境制约着矿业的开发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r>
              <a:rPr lang="en-US" altLang="zh-CN" sz="2000" b="0" i="0">
                <a:solidFill>
                  <a:srgbClr val="000000"/>
                </a:solidFill>
                <a:latin typeface="微软雅黑" panose="020B0503020204020204" pitchFamily="34" charset="-122"/>
                <a:ea typeface="楷体" panose="02010609060101010101" pitchFamily="34" charset="-122"/>
                <a:cs typeface="微软雅黑" panose="020B0503020204020204" pitchFamily="34" charset="-120"/>
              </a:rPr>
              <a:t>下图示意西藏矿业发展模式</a:t>
            </a: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b="0" i="0">
              <a:solidFill>
                <a:srgbClr val="000000"/>
              </a:solidFill>
              <a:latin typeface="Times New Roman" panose="02020603050405020304" pitchFamily="34" charset="0"/>
              <a:ea typeface="楷体" panose="02010609060101010101" pitchFamily="34" charset="-122"/>
              <a:cs typeface="Times New Roman" panose="02020603050405020304" pitchFamily="34" charset="-120"/>
            </a:endParaRPr>
          </a:p>
          <a:p>
            <a:pPr latinLnBrk="1">
              <a:lnSpc>
                <a:spcPts val="3400"/>
              </a:lnSpc>
            </a:pPr>
            <a:r>
              <a:rPr lang="en-US" altLang="zh-CN" sz="2000" b="0" i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据此完成下题</a:t>
            </a:r>
            <a:r>
              <a:rPr lang="en-US" altLang="zh-CN" sz="2000" b="0" i="0" dirty="0">
                <a:solidFill>
                  <a:srgbClr val="000000"/>
                </a:solidFill>
                <a:latin typeface="Times New Roman" panose="02020603050405020304" pitchFamily="34" charset="0"/>
                <a:ea typeface="楷体" panose="02010609060101010101" pitchFamily="34" charset="-122"/>
                <a:cs typeface="Times New Roman" panose="02020603050405020304" pitchFamily="34" charset="-120"/>
              </a:rPr>
              <a:t>。</a:t>
            </a:r>
            <a:endParaRPr lang="en-US" altLang="zh-CN" sz="2000" dirty="0"/>
          </a:p>
        </p:txBody>
      </p:sp>
      <p:pic>
        <p:nvPicPr>
          <p:cNvPr id="3" name="QM_5_BD.95_2#a378a4e28?pid=9f9d20964&amp;color=0,0,0&amp;tib=255,255,255&amp;vtp=1" descr="preencoded.png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5616" y="2864046"/>
            <a:ext cx="4626864" cy="213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0"/>
                  </a:schemeClr>
                </a:solidFill>
              </a14:hiddenFill>
            </a:ext>
          </a:extLst>
        </p:spPr>
      </p:pic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13431</Words>
  <Application>WPS 演示</Application>
  <PresentationFormat>宽屏</PresentationFormat>
  <Paragraphs>678</Paragraphs>
  <Slides>130</Slides>
  <Notes>93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130</vt:i4>
      </vt:variant>
    </vt:vector>
  </HeadingPairs>
  <TitlesOfParts>
    <vt:vector size="150" baseType="lpstr">
      <vt:lpstr>Arial</vt:lpstr>
      <vt:lpstr>宋体</vt:lpstr>
      <vt:lpstr>Wingdings</vt:lpstr>
      <vt:lpstr>微软雅黑</vt:lpstr>
      <vt:lpstr>微软雅黑</vt:lpstr>
      <vt:lpstr>汉仪舒圆黑简体</vt:lpstr>
      <vt:lpstr>黑体</vt:lpstr>
      <vt:lpstr>汉仪舒圆黑简体</vt:lpstr>
      <vt:lpstr>汉仪舒圆黑简体</vt:lpstr>
      <vt:lpstr>黑体</vt:lpstr>
      <vt:lpstr>宋体</vt:lpstr>
      <vt:lpstr>仿宋</vt:lpstr>
      <vt:lpstr>仿宋</vt:lpstr>
      <vt:lpstr>楷体</vt:lpstr>
      <vt:lpstr>Times New Roman</vt:lpstr>
      <vt:lpstr>Times New Roman</vt:lpstr>
      <vt:lpstr>Calibri</vt:lpstr>
      <vt:lpstr>Arial Unicode MS</vt:lpstr>
      <vt:lpstr>等线</vt:lpstr>
      <vt:lpstr/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中原小鱼干</cp:lastModifiedBy>
  <cp:revision>4</cp:revision>
  <dcterms:created xsi:type="dcterms:W3CDTF">2025-08-04T06:46:00Z</dcterms:created>
  <dcterms:modified xsi:type="dcterms:W3CDTF">2025-08-11T03:51:42Z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EFC82B52C4674F7CA0CBABA70CE6C422_12</vt:lpwstr>
  </property>
  <property fmtid="{D5CDD505-2E9C-101B-9397-08002B2CF9AE}" pid="3" name="KSOProductBuildVer">
    <vt:lpwstr>2052-12.1.0.21915</vt:lpwstr>
  </property>
</Properties>
</file>