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258" r:id="rId6"/>
    <p:sldId id="410" r:id="rId7"/>
    <p:sldId id="259" r:id="rId8"/>
    <p:sldId id="260" r:id="rId9"/>
    <p:sldId id="411" r:id="rId10"/>
    <p:sldId id="261" r:id="rId11"/>
    <p:sldId id="262" r:id="rId12"/>
    <p:sldId id="412" r:id="rId13"/>
    <p:sldId id="263" r:id="rId14"/>
    <p:sldId id="264" r:id="rId15"/>
    <p:sldId id="413" r:id="rId16"/>
    <p:sldId id="265" r:id="rId17"/>
    <p:sldId id="266" r:id="rId18"/>
    <p:sldId id="414" r:id="rId19"/>
    <p:sldId id="267" r:id="rId20"/>
    <p:sldId id="268" r:id="rId21"/>
    <p:sldId id="415" r:id="rId22"/>
    <p:sldId id="269" r:id="rId23"/>
    <p:sldId id="270" r:id="rId24"/>
    <p:sldId id="416" r:id="rId25"/>
    <p:sldId id="271" r:id="rId26"/>
    <p:sldId id="272" r:id="rId27"/>
    <p:sldId id="417" r:id="rId28"/>
    <p:sldId id="273" r:id="rId29"/>
    <p:sldId id="274" r:id="rId30"/>
    <p:sldId id="275" r:id="rId31"/>
    <p:sldId id="418" r:id="rId32"/>
    <p:sldId id="276" r:id="rId33"/>
    <p:sldId id="277" r:id="rId34"/>
    <p:sldId id="419" r:id="rId35"/>
    <p:sldId id="278" r:id="rId36"/>
    <p:sldId id="279" r:id="rId37"/>
    <p:sldId id="420" r:id="rId38"/>
    <p:sldId id="280" r:id="rId39"/>
    <p:sldId id="281" r:id="rId40"/>
    <p:sldId id="421" r:id="rId41"/>
    <p:sldId id="282" r:id="rId42"/>
    <p:sldId id="283" r:id="rId43"/>
    <p:sldId id="284" r:id="rId44"/>
    <p:sldId id="422" r:id="rId45"/>
    <p:sldId id="285" r:id="rId46"/>
    <p:sldId id="286" r:id="rId47"/>
    <p:sldId id="424" r:id="rId48"/>
    <p:sldId id="423" r:id="rId49"/>
    <p:sldId id="287" r:id="rId50"/>
    <p:sldId id="288" r:id="rId51"/>
    <p:sldId id="425" r:id="rId52"/>
    <p:sldId id="289" r:id="rId53"/>
    <p:sldId id="290" r:id="rId54"/>
    <p:sldId id="426" r:id="rId55"/>
    <p:sldId id="291" r:id="rId56"/>
    <p:sldId id="292" r:id="rId57"/>
    <p:sldId id="427" r:id="rId58"/>
    <p:sldId id="293" r:id="rId59"/>
    <p:sldId id="294" r:id="rId60"/>
    <p:sldId id="295" r:id="rId61"/>
    <p:sldId id="428" r:id="rId62"/>
    <p:sldId id="296" r:id="rId63"/>
    <p:sldId id="297" r:id="rId64"/>
    <p:sldId id="298" r:id="rId65"/>
    <p:sldId id="429" r:id="rId66"/>
    <p:sldId id="299" r:id="rId67"/>
    <p:sldId id="300" r:id="rId68"/>
    <p:sldId id="301" r:id="rId69"/>
    <p:sldId id="430" r:id="rId70"/>
    <p:sldId id="302" r:id="rId71"/>
    <p:sldId id="303" r:id="rId72"/>
    <p:sldId id="304" r:id="rId73"/>
    <p:sldId id="431" r:id="rId74"/>
    <p:sldId id="305" r:id="rId75"/>
    <p:sldId id="306" r:id="rId76"/>
    <p:sldId id="432" r:id="rId77"/>
    <p:sldId id="307" r:id="rId78"/>
    <p:sldId id="308" r:id="rId79"/>
    <p:sldId id="433" r:id="rId80"/>
    <p:sldId id="309" r:id="rId81"/>
    <p:sldId id="310" r:id="rId82"/>
    <p:sldId id="434" r:id="rId83"/>
    <p:sldId id="311" r:id="rId84"/>
    <p:sldId id="312" r:id="rId85"/>
    <p:sldId id="313" r:id="rId86"/>
    <p:sldId id="314" r:id="rId87"/>
    <p:sldId id="435" r:id="rId88"/>
    <p:sldId id="315" r:id="rId89"/>
    <p:sldId id="316" r:id="rId90"/>
    <p:sldId id="436" r:id="rId91"/>
    <p:sldId id="317" r:id="rId92"/>
    <p:sldId id="318" r:id="rId93"/>
    <p:sldId id="319" r:id="rId94"/>
    <p:sldId id="437" r:id="rId95"/>
    <p:sldId id="320" r:id="rId96"/>
    <p:sldId id="321" r:id="rId97"/>
    <p:sldId id="438" r:id="rId98"/>
    <p:sldId id="322" r:id="rId99"/>
    <p:sldId id="323" r:id="rId100"/>
    <p:sldId id="439" r:id="rId101"/>
    <p:sldId id="324" r:id="rId102"/>
    <p:sldId id="325" r:id="rId103"/>
    <p:sldId id="440" r:id="rId104"/>
    <p:sldId id="326" r:id="rId105"/>
    <p:sldId id="327" r:id="rId106"/>
    <p:sldId id="328" r:id="rId107"/>
    <p:sldId id="441" r:id="rId108"/>
    <p:sldId id="329" r:id="rId109"/>
    <p:sldId id="330" r:id="rId110"/>
    <p:sldId id="442" r:id="rId111"/>
    <p:sldId id="331" r:id="rId112"/>
    <p:sldId id="332" r:id="rId113"/>
    <p:sldId id="443" r:id="rId114"/>
    <p:sldId id="333" r:id="rId115"/>
    <p:sldId id="334" r:id="rId116"/>
    <p:sldId id="335" r:id="rId117"/>
    <p:sldId id="444" r:id="rId118"/>
    <p:sldId id="336" r:id="rId119"/>
    <p:sldId id="337" r:id="rId120"/>
    <p:sldId id="445" r:id="rId121"/>
    <p:sldId id="338" r:id="rId122"/>
    <p:sldId id="339" r:id="rId123"/>
    <p:sldId id="446" r:id="rId124"/>
    <p:sldId id="340" r:id="rId125"/>
    <p:sldId id="341" r:id="rId126"/>
    <p:sldId id="447" r:id="rId127"/>
    <p:sldId id="342" r:id="rId128"/>
    <p:sldId id="343" r:id="rId129"/>
    <p:sldId id="448" r:id="rId130"/>
    <p:sldId id="344" r:id="rId131"/>
    <p:sldId id="345" r:id="rId132"/>
    <p:sldId id="346" r:id="rId133"/>
    <p:sldId id="449" r:id="rId134"/>
    <p:sldId id="347" r:id="rId135"/>
    <p:sldId id="348" r:id="rId136"/>
    <p:sldId id="349" r:id="rId137"/>
    <p:sldId id="450" r:id="rId138"/>
    <p:sldId id="350" r:id="rId139"/>
    <p:sldId id="351" r:id="rId140"/>
    <p:sldId id="451" r:id="rId141"/>
    <p:sldId id="352" r:id="rId142"/>
    <p:sldId id="353" r:id="rId143"/>
    <p:sldId id="452" r:id="rId144"/>
    <p:sldId id="354" r:id="rId145"/>
    <p:sldId id="355" r:id="rId146"/>
    <p:sldId id="453" r:id="rId147"/>
    <p:sldId id="356" r:id="rId148"/>
    <p:sldId id="357" r:id="rId149"/>
    <p:sldId id="358" r:id="rId150"/>
    <p:sldId id="359" r:id="rId151"/>
    <p:sldId id="360" r:id="rId152"/>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160" d="100"/>
        <a:sy n="160" d="100"/>
      </p:scale>
      <p:origin x="0" y="-97302"/>
    </p:cViewPr>
  </p:sorterViewPr>
  <p:gridSpacing cx="76200" cy="76200"/>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5" Type="http://schemas.openxmlformats.org/officeDocument/2006/relationships/tableStyles" Target="tableStyles.xml"/><Relationship Id="rId154" Type="http://schemas.openxmlformats.org/officeDocument/2006/relationships/viewProps" Target="viewProps.xml"/><Relationship Id="rId153" Type="http://schemas.openxmlformats.org/officeDocument/2006/relationships/presProps" Target="presProps.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易错点#df=4b879186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易错点</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难以区分不同地区的特色农业类型</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刷专题#df=f0704451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区域整体性和关联性</a:t>
            </a:r>
            <a:endParaRPr lang="en-US" sz="44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f345d169d">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区域整体性</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1#df=f975d1c59">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区域差异与区域关联性</a:t>
            </a:r>
            <a:endParaRPr lang="en-US" sz="280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内容1#df=57159b2f5">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因地制宜与区域发展</a:t>
            </a:r>
            <a:endParaRPr lang="en-US" sz="2800"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内容1#df=4b879186e">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易错点 难以区分不同地区的特色农业类型</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89e346fd204eef0a31e818#tid=6890182a4e75f9000925e3af#sourcefrom=">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内容2#df=f0704451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第二节 区域整体性和关联性</a:t>
            </a:r>
            <a:endParaRPr lang="en-US" sz="28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地理 选择性必修2     区域发展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0.xml"/><Relationship Id="rId1" Type="http://schemas.openxmlformats.org/officeDocument/2006/relationships/image" Target="../media/image30.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0.xml"/><Relationship Id="rId1" Type="http://schemas.openxmlformats.org/officeDocument/2006/relationships/image" Target="../media/image31.pn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0.xml"/><Relationship Id="rId1" Type="http://schemas.openxmlformats.org/officeDocument/2006/relationships/image" Target="../media/image32.jpeg"/></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10.xml"/><Relationship Id="rId1" Type="http://schemas.openxmlformats.org/officeDocument/2006/relationships/image" Target="../media/image3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0.xml"/><Relationship Id="rId1" Type="http://schemas.openxmlformats.org/officeDocument/2006/relationships/image" Target="../media/image34.jpeg"/></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10.xml"/><Relationship Id="rId1"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10.xml"/><Relationship Id="rId1" Type="http://schemas.openxmlformats.org/officeDocument/2006/relationships/image" Target="../media/image36.jpeg"/></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10.xml"/><Relationship Id="rId1" Type="http://schemas.openxmlformats.org/officeDocument/2006/relationships/image" Target="../media/image37.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6.xml"/><Relationship Id="rId2" Type="http://schemas.openxmlformats.org/officeDocument/2006/relationships/image" Target="../media/image13.jpeg"/><Relationship Id="rId1" Type="http://schemas.openxmlformats.org/officeDocument/2006/relationships/image" Target="../media/image12.jpe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0.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0.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0.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10.xml"/><Relationship Id="rId1" Type="http://schemas.openxmlformats.org/officeDocument/2006/relationships/image" Target="../media/image38.jpeg"/></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0.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0.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0.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image" Target="../media/image1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17.xml"/><Relationship Id="rId2" Type="http://schemas.openxmlformats.org/officeDocument/2006/relationships/image" Target="../media/image17.jpeg"/><Relationship Id="rId1" Type="http://schemas.openxmlformats.org/officeDocument/2006/relationships/image" Target="../media/image16.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7.xml"/><Relationship Id="rId1" Type="http://schemas.openxmlformats.org/officeDocument/2006/relationships/image" Target="../media/image18.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10.xml"/><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6.xml"/><Relationship Id="rId1" Type="http://schemas.openxmlformats.org/officeDocument/2006/relationships/image" Target="../media/image10.jpe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0.xml"/><Relationship Id="rId1" Type="http://schemas.openxmlformats.org/officeDocument/2006/relationships/image" Target="../media/image23.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xml"/><Relationship Id="rId1" Type="http://schemas.openxmlformats.org/officeDocument/2006/relationships/image" Target="../media/image24.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0.xml"/><Relationship Id="rId1" Type="http://schemas.openxmlformats.org/officeDocument/2006/relationships/image" Target="../media/image25.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image" Target="../media/image26.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8.xml"/><Relationship Id="rId1" Type="http://schemas.openxmlformats.org/officeDocument/2006/relationships/image" Target="../media/image27.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8.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9.xml"/><Relationship Id="rId1" Type="http://schemas.openxmlformats.org/officeDocument/2006/relationships/image" Target="../media/image28.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image" Target="../media/image11.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9.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9.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10.xml"/><Relationship Id="rId1" Type="http://schemas.openxmlformats.org/officeDocument/2006/relationships/image" Target="../media/image29.jpeg"/></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3_1#5a5489fdb?vop=1&amp;pid=19fb58016&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本题考查区域特征。结合所学知识可知，俄罗斯地势东南高，西北低，西部相对平坦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；根据表格信息可知，俄罗斯西部经济地带资源较东部少，B错误；科技力量西部强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，由此可知俄罗斯西部经济地带高素质人才多，C正确；东部淡水资源、水力资源丰富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，西部河流较少，D错误。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04_1#7bb340258?sp=1&amp;pid=19fb5801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6.缩小俄罗斯东、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西部地区经济差异的合理措施有(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05_1#7bb340258.bracket?pid=19fb58016&amp;color=0,0,0&amp;vpa=30&amp;vtp=1"/>
          <p:cNvSpPr/>
          <p:nvPr/>
        </p:nvSpPr>
        <p:spPr>
          <a:xfrm>
            <a:off x="6454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04_2#7bb340258?pid=19fb58016&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①完善交通网络，发展东部能源产业</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将科研机构迁往东部，促进劳务移民</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疏解莫斯科非首都功能，解决首都“大城市病”</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完善区域政策，促进东部经济增长</a:t>
            </a:r>
            <a:endParaRPr lang="en-US" altLang="zh-CN" sz="2000" dirty="0"/>
          </a:p>
        </p:txBody>
      </p:sp>
      <p:sp>
        <p:nvSpPr>
          <p:cNvPr id="5" name="QC_6_BD.104_3#7bb340258.choices?pid=19fb58016&amp;color=0,0,0&amp;vtp=1&amp;bbb=1"/>
          <p:cNvSpPr/>
          <p:nvPr/>
        </p:nvSpPr>
        <p:spPr>
          <a:xfrm>
            <a:off x="722376" y="32724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6_1#7bb340258?vop=1&amp;pid=19fb58016&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本题考查因地制宜与区域发展。完善交通网络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，能够将东部地区的资源优势转化为经济优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，促进东部能源产业发展，①正确；东部缺少高素质人才，不适合将科研机构迁往东部，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；疏解莫斯科非首都功能，有助于首都及其周边区域发展，但对缩小东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、西部地区经济差异影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响较小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，③错误；东部经济发展水平较低，完善区域政策，促进东部经济增长，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有助于缩小东、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西部地区经济差异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，④正确。故选D。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f4fb70c38.fixed?pid=721bc43c4&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f4fb70c38.fixed?pid=721bc43c4&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第二节综合训练</a:t>
            </a:r>
            <a:endParaRPr lang="en-US" altLang="zh-CN" sz="4400" dirty="0"/>
          </a:p>
        </p:txBody>
      </p:sp>
      <p:pic>
        <p:nvPicPr>
          <p:cNvPr id="4" name="C_4#f4fb70c38.fixed?pid=721bc43c4&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f4fb70c38.fixed?pid=721bc43c4&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刷能力</a:t>
            </a:r>
            <a:endParaRPr lang="en-US" altLang="zh-CN" sz="2800" dirty="0"/>
          </a:p>
        </p:txBody>
      </p:sp>
    </p:spTree>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07_1#d4881615c?pid=f4fb70c38&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［重庆万州区2025高二月考］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下表示意我国北纬</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35°~40°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陆地上四地的气候资料</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75" name="QM_5_BD.107_2#d4881615c?colgroup=11,6,6,6,6&amp;pid=f4fb70c38&amp;color=0,0,0&amp;vtp=1&amp;bbb=1"/>
              <p:cNvGraphicFramePr>
                <a:graphicFrameLocks noGrp="1"/>
              </p:cNvGraphicFramePr>
              <p:nvPr/>
            </p:nvGraphicFramePr>
            <p:xfrm>
              <a:off x="722376" y="1949646"/>
              <a:ext cx="10689336" cy="1701038"/>
            </p:xfrm>
            <a:graphic>
              <a:graphicData uri="http://schemas.openxmlformats.org/drawingml/2006/table">
                <a:tbl>
                  <a:tblPr/>
                  <a:tblGrid>
                    <a:gridCol w="3118104"/>
                    <a:gridCol w="1892808"/>
                    <a:gridCol w="1892808"/>
                    <a:gridCol w="1892808"/>
                    <a:gridCol w="1892808"/>
                  </a:tblGrid>
                  <a:tr h="422783">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年降水量</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mm）</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205.4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777.4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466.6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15.6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月平均气温（</a:t>
                          </a:r>
                          <a14:m>
                            <m:oMath xmlns:m="http://schemas.openxmlformats.org/officeDocument/2006/math">
                              <m:r>
                                <a:rPr lang="en-US" altLang="zh-CN" sz="2000" b="1" i="0" spc="-100" dirty="0">
                                  <a:solidFill>
                                    <a:srgbClr val="000000"/>
                                  </a:solidFill>
                                  <a:latin typeface="Cambria Math" panose="02040503050406030204" pitchFamily="18" charset="0"/>
                                  <a:ea typeface="楷体" panose="0201060906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楷体" panose="02010609060101010101" pitchFamily="34" charset="-122"/>
                              <a:cs typeface="Times New Roman" panose="02020603050405020304" pitchFamily="34" charset="-120"/>
                            </a:rPr>
                            <a:t> </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月平均气温（</a:t>
                          </a:r>
                          <a14:m>
                            <m:oMath xmlns:m="http://schemas.openxmlformats.org/officeDocument/2006/math">
                              <m:r>
                                <a:rPr lang="en-US" altLang="zh-CN" sz="2000" b="1" i="0" spc="-100" dirty="0">
                                  <a:solidFill>
                                    <a:srgbClr val="000000"/>
                                  </a:solidFill>
                                  <a:latin typeface="Cambria Math" panose="02040503050406030204" pitchFamily="18" charset="0"/>
                                  <a:ea typeface="楷体" panose="0201060906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楷体" panose="02010609060101010101" pitchFamily="34" charset="-122"/>
                              <a:cs typeface="Times New Roman" panose="02020603050405020304" pitchFamily="34" charset="-120"/>
                            </a:rPr>
                            <a:t> </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23.6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23.9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27.4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75" name="QM_5_BD.107_2#d4881615c?colgroup=11,6,6,6,6&amp;pid=f4fb70c38&amp;color=0,0,0&amp;vtp=1&amp;bbb=1"/>
              <p:cNvGraphicFramePr>
                <a:graphicFrameLocks noGrp="1"/>
              </p:cNvGraphicFramePr>
              <p:nvPr/>
            </p:nvGraphicFramePr>
            <p:xfrm>
              <a:off x="722376" y="1949646"/>
              <a:ext cx="10689336" cy="1701038"/>
            </p:xfrm>
            <a:graphic>
              <a:graphicData uri="http://schemas.openxmlformats.org/drawingml/2006/table">
                <a:tbl>
                  <a:tblPr/>
                  <a:tblGrid>
                    <a:gridCol w="3118104"/>
                    <a:gridCol w="1892808"/>
                    <a:gridCol w="1892808"/>
                    <a:gridCol w="1892808"/>
                    <a:gridCol w="1892808"/>
                  </a:tblGrid>
                  <a:tr h="422783">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地点</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年降水量</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mm）</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205.4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777.4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466.6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15.6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23.6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23.9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23.5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27.4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6_BD.108_1#4b72efebe?pid=d4881615c&amp;color=0,0,0&amp;vtp=1&amp;bbb=1"/>
          <p:cNvSpPr/>
          <p:nvPr/>
        </p:nvSpPr>
        <p:spPr>
          <a:xfrm>
            <a:off x="722376" y="37784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1.下列关于甲、乙、丙、丁四地的说法，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109_1#4b72efebe.bracket?pid=d4881615c&amp;color=0,0,0&amp;vpa=31&amp;vtp=1"/>
          <p:cNvSpPr/>
          <p:nvPr/>
        </p:nvSpPr>
        <p:spPr>
          <a:xfrm>
            <a:off x="6454839" y="3778446"/>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6" name="QC_6_BD.108_2#4b72efebe.choices?pid=d4881615c&amp;color=0,0,0&amp;vtp=1&amp;bbb=1"/>
          <p:cNvSpPr/>
          <p:nvPr/>
        </p:nvSpPr>
        <p:spPr>
          <a:xfrm>
            <a:off x="722376" y="423704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、丁两地位于青藏高寒区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.丙、丁两地位于半干旱区</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、丁两地河流春汛显著</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.乙、丙两地位于季风区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0_1#4b72efebe?vop=1&amp;pid=d4881615c&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本题考查区域差异。根据材料及所学知识可知，甲、丁两地夏季气温较高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，不属于青藏高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寒区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，A错误；根据表中气温和降水量数据可知，丙地年降水量在400mm以上，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属于半湿润区，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错误；丁地全年干旱少雨，位于干旱区，干旱地区河流多内流河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，主要补给类型为高山冰雪融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水补给和地下水补给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，夏季水量较多，夏汛显著，C错误；乙、丙两地年降水量较大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，处于东部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季风区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1_1#b2c2fa13e?pid=d4881615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2.下列关于四地所在区域农业的叙述，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12_1#b2c2fa13e.bracket?pid=d4881615c&amp;color=0,0,0&amp;vpa=32&amp;vtp=1"/>
          <p:cNvSpPr/>
          <p:nvPr/>
        </p:nvSpPr>
        <p:spPr>
          <a:xfrm>
            <a:off x="6213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11_2#b2c2fa13e.choices?pid=d4881615c&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.甲地农作物以水稻为主</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.乙地以旱地农业为主</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C.丙地畜牧业比重高于种植业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.丁地农业用水以大气降水为主</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9_1#cea55769a?pid=edc57c62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3.湖南省地名中与“堰”“坪”“塘”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相关的地理要素依次是(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0_1#cea55769a.bracket?pid=edc57c62a&amp;color=0,0,0&amp;vpa=3&amp;vtp=1"/>
          <p:cNvSpPr/>
          <p:nvPr/>
        </p:nvSpPr>
        <p:spPr>
          <a:xfrm>
            <a:off x="7737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9_2#cea55769a.choices?pid=edc57c62a&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57805" algn="l"/>
                <a:tab pos="5477510" algn="l"/>
                <a:tab pos="820991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A.水文—地形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.工程—地形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.工程—水文</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—方位</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.意愿—姓氏—水文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13_1#b2c2fa13e?vop=1&amp;pid=d4881615c&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本题考查不同区域农业的特点。水稻的种植对水热要求较高，甲地区降水量少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，不适宜种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植水稻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，A错误；乙地区1月平均气温低于0</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，处于秦岭—淮河一线以北，以旱地农业为主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；丙地区处于半湿润区，农业以种植业为主，C错误；丁地降水严重不足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，处于我国西北干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旱地区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，农业用水源主要来自高山冰雪融水、河流水、山区降水等，D错误。</a:t>
                </a:r>
                <a:endParaRPr lang="en-US" altLang="zh-CN" sz="2200" dirty="0"/>
              </a:p>
            </p:txBody>
          </p:sp>
        </mc:Choice>
        <mc:Fallback>
          <p:sp>
            <p:nvSpPr>
              <p:cNvPr id="2" name="QC_6_AS.113_1#b2c2fa13e?vop=1&amp;pid=d4881615c&amp;color=0,0,0&amp;vtp=1&amp;bt=1&amp;bbb=1&amp;hb=1"/>
              <p:cNvSpPr>
                <a:spLocks noRot="1" noChangeAspect="1" noMove="1" noResize="1" noEditPoints="1" noAdjustHandles="1" noChangeArrowheads="1" noChangeShapeType="1" noTextEdit="1"/>
              </p:cNvSpPr>
              <p:nvPr/>
            </p:nvSpPr>
            <p:spPr>
              <a:xfrm>
                <a:off x="722376" y="972000"/>
                <a:ext cx="10753344" cy="1783334"/>
              </a:xfrm>
              <a:prstGeom prst="rect">
                <a:avLst/>
              </a:prstGeom>
              <a:blipFill rotWithShape="1">
                <a:blip r:embed="rId1"/>
                <a:stretch>
                  <a:fillRect l="-4" t="-25" b="-2524"/>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14_1#9436507ed?pid=f4fb70c38&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［山东济宁2025高二期末］</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某地级市在该省省会城市建设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科创飞地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实现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研发在外</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生产在当地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的共建机制</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如下图所示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114_2#9436507ed?pid=f4fb70c3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502152" y="1949646"/>
            <a:ext cx="5184648" cy="17739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15_1#19d7fed38?pid=9436507ed&amp;color=0,0,0&amp;vtp=1&amp;bbb=1"/>
          <p:cNvSpPr/>
          <p:nvPr/>
        </p:nvSpPr>
        <p:spPr>
          <a:xfrm>
            <a:off x="722376" y="38546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3.“科创飞地”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的形成主要是因为两地间存在着显著的(</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116_1#19d7fed38.bracket?pid=9436507ed&amp;color=0,0,0&amp;vpa=33&amp;vtp=1"/>
          <p:cNvSpPr/>
          <p:nvPr/>
        </p:nvSpPr>
        <p:spPr>
          <a:xfrm>
            <a:off x="6935026" y="3854646"/>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6" name="QC_6_BD.115_2#19d7fed38.choices?pid=9436507ed&amp;color=0,0,0&amp;vtp=1&amp;bbb=1"/>
          <p:cNvSpPr/>
          <p:nvPr/>
        </p:nvSpPr>
        <p:spPr>
          <a:xfrm>
            <a:off x="722376" y="4307655"/>
            <a:ext cx="10753344" cy="405003"/>
          </a:xfrm>
          <a:prstGeom prst="rect">
            <a:avLst/>
          </a:prstGeom>
          <a:noFill/>
        </p:spPr>
        <p:txBody>
          <a:bodyPr wrap="none" lIns="0" tIns="0" rIns="0" bIns="0" rtlCol="0" anchor="t"/>
          <a:lstStyle/>
          <a:p>
            <a:pPr latinLnBrk="1">
              <a:lnSpc>
                <a:spcPts val="3600"/>
              </a:lnSpc>
              <a:tabLst>
                <a:tab pos="2633980" algn="l"/>
                <a:tab pos="5483860" algn="l"/>
                <a:tab pos="8092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.基础设施的差异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B.劳动力成本的差异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C.发展资金的差异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.人才吸引力的差异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7_1#19d7fed38?vop=1&amp;pid=9436507ed&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本题考查区域差异。</a:t>
            </a:r>
            <a:endParaRPr lang="en-US" altLang="zh-CN" sz="2200" dirty="0"/>
          </a:p>
        </p:txBody>
      </p:sp>
      <p:graphicFrame>
        <p:nvGraphicFramePr>
          <p:cNvPr id="80" name="QC_6_AS.117_2#19d7fed38?colgroup=33,6&amp;vop=1&amp;pid=9436507ed&amp;color=0,0,0&amp;vtp=1&amp;bbb=1&amp;hb=1"/>
          <p:cNvGraphicFramePr>
            <a:graphicFrameLocks noGrp="1"/>
          </p:cNvGraphicFramePr>
          <p:nvPr/>
        </p:nvGraphicFramePr>
        <p:xfrm>
          <a:off x="722376" y="1545913"/>
          <a:ext cx="10725912" cy="2101596"/>
        </p:xfrm>
        <a:graphic>
          <a:graphicData uri="http://schemas.openxmlformats.org/drawingml/2006/table">
            <a:tbl>
              <a:tblPr/>
              <a:tblGrid>
                <a:gridCol w="8814816"/>
                <a:gridCol w="1911096"/>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地级市的基础设施并不差</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与省会城市差异较小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地级市相比于省会城市</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其劳动力价格低</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“科创飞地”也需要地级市投资</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地级市在省会城市建设的“科创飞地”主要从事研发</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研发对于人才和科技的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要求较高</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地级市对人才的吸引力弱</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省会城市人才吸引力强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17_3#19d7fed38?vop=1&amp;pid=9436507ed&amp;color=0,0,0&amp;mp=1&amp;vtp=1&amp;bt=1&amp;bbb=1&amp;hb=1"/>
          <p:cNvSpPr/>
          <p:nvPr/>
        </p:nvSpPr>
        <p:spPr>
          <a:xfrm>
            <a:off x="722376" y="972000"/>
            <a:ext cx="10753344" cy="17706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关键点拨</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解答本题的关键是明确材料中“科创飞地”的含义。“科创飞地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”共建机制具体是从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飞入地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（G省省会城市——发达地区）汲取技术、人才等资源，为飞出地（G省地级市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——欠发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达地区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）的城市建设和产业发展提供“养料”，“借地”开展研发创新和成果转化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，以实现跨区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域协同创新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。因此欠发达地区和发达地区主要是人才、技术的差异。</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18_1#ad199ba80?pid=9436507e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4.“科创飞地”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模式主要体现了(</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19_1#ad199ba80.bracket?pid=9436507ed&amp;color=0,0,0&amp;vpa=34&amp;vtp=1"/>
          <p:cNvSpPr/>
          <p:nvPr/>
        </p:nvSpPr>
        <p:spPr>
          <a:xfrm>
            <a:off x="4395026"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118_2#ad199ba80.choices?pid=9436507ed&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.城乡统筹创新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B.科学技术创新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C.生产工序创新</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.区域协同创新</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20_1#ad199ba80?vop=1&amp;pid=9436507ed&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本题考查区域的关联性。该模式是地级市与省会城市的合作，并不是城乡合作，A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该模式主要体现的是两个不同区域之间的合作</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，并非强调科学技术的创新，B错误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。两地的合作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并不是生产工序上的创新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，C错误。地级市为增强本地区的研发能力，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在省会城市设立研发飞地，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旨在提高本地区的研发能力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，这是区域协同创新的新模式，D正确。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21_1#4b1a313fc?pid=f4fb70c38&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［陕西咸阳2024高二期末］</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农业现代化发展水平可以通过农业综合生产力</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农民生活质量等关键</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指标得到体现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山东省以占全国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的耕地和</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的淡水资源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贡献了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的粮食产量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、12</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的水果</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的蔬菜产量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2019</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年山东省农业现代化发展水平的空间分布示意图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pic>
        <p:nvPicPr>
          <p:cNvPr id="3" name="QM_5_BD.121_2#4b1a313fc?pid=f4fb70c3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274066" y="2864046"/>
            <a:ext cx="3640820" cy="229006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22_1#ed43fda5a?pid=4b1a313fc&amp;color=0,0,0&amp;vtp=1&amp;bbb=1"/>
          <p:cNvSpPr/>
          <p:nvPr/>
        </p:nvSpPr>
        <p:spPr>
          <a:xfrm>
            <a:off x="722376" y="5288734"/>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5.山东省内部划分为不同发展水平的农业现代化区域，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反映了(</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123_1#ed43fda5a.bracket?pid=4b1a313fc&amp;color=0,0,0&amp;vpa=35&amp;vtp=1"/>
          <p:cNvSpPr/>
          <p:nvPr/>
        </p:nvSpPr>
        <p:spPr>
          <a:xfrm>
            <a:off x="7737539" y="5288734"/>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6_BD.122_2#ed43fda5a.choices?pid=4b1a313fc&amp;color=0,0,0&amp;vtp=1&amp;bbb=1"/>
          <p:cNvSpPr/>
          <p:nvPr/>
        </p:nvSpPr>
        <p:spPr>
          <a:xfrm>
            <a:off x="722376" y="5741743"/>
            <a:ext cx="10753344" cy="405003"/>
          </a:xfrm>
          <a:prstGeom prst="rect">
            <a:avLst/>
          </a:prstGeom>
          <a:noFill/>
        </p:spPr>
        <p:txBody>
          <a:bodyPr wrap="none" lIns="0" tIns="0" rIns="0" bIns="0" rtlCol="0" anchor="t"/>
          <a:lstStyle/>
          <a:p>
            <a:pPr latinLnBrk="1">
              <a:lnSpc>
                <a:spcPts val="3600"/>
              </a:lnSpc>
              <a:tabLst>
                <a:tab pos="3014980" algn="l"/>
                <a:tab pos="5483860" algn="l"/>
                <a:tab pos="8473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.区域内部的整体性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B.区域的开放性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C.区域内部的差异性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.区域的动态性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1_1#cea55769a?vop=1&amp;pid=edc57c62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本题考查区域整体性。根据所学知识，“堰”是指挡水的堤坝，与水利工程有关；“坪</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”泛</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指山区和丘陵地区局部的平地</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，与地形有关；“塘”是指面积不大的池子，与水文有关</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。故湖南省</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地名中与</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“堰”“坪”“塘”相关的地理要素依次是工程—地形—水文，B正确，A、C、D错误。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24_1#ed43fda5a?vop=1&amp;pid=4b1a313fc&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本题考查区域的差异性。山东省内部划分为不同发展水平的农业现代化区域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，反映了山东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省内不同地区农业发展的差异性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，C正确。不能反映整体性、开放性与动态性，A、B、D错误。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25_1#3808224b3?pid=4b1a313f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目前鲁西南地区发展农业现代化的主要工作是(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26_1#3808224b3.bracket?pid=4b1a313fc&amp;color=0,0,0&amp;vpa=36&amp;vtp=1"/>
          <p:cNvSpPr/>
          <p:nvPr/>
        </p:nvSpPr>
        <p:spPr>
          <a:xfrm>
            <a:off x="6213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125_2#3808224b3.choices?pid=4b1a313fc&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3332480" algn="l"/>
                <a:tab pos="5864860" algn="l"/>
                <a:tab pos="8409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.完善农业基础设施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B.完成信息化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C.发展集约化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.推进知识化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27_1#3808224b3?vop=1&amp;pid=4b1a313fc&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本题考查因地制宜与区域发展。结合材料可知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，目前鲁西南属于农业现代化低水平与较低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水平区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，农业现代化水平较低，应首先完善农业基础设施建设，A正确；信息化、集约化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、知识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化农业属于其未来不断优化发展的方向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，并不是当下的发展方向，B、C、D错误。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128_1#721555458?htil=6&amp;pid=f4fb70c38&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008003" y="1026864"/>
            <a:ext cx="3364992" cy="20116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28_2#721555458?htil=6&amp;pid=f4fb70c38&amp;color=0,0,0&amp;vtp=1&amp;bt=1&amp;bbb=1&amp;hb=1&amp;hs=1"/>
          <p:cNvSpPr/>
          <p:nvPr/>
        </p:nvSpPr>
        <p:spPr>
          <a:xfrm>
            <a:off x="722376" y="972000"/>
            <a:ext cx="7251192"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［江苏南京2024一模］</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法罗群岛位于冰岛</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挪威与英国之间的北</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大西洋海域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（62°N</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附近</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岛上几乎没有一棵天然树木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为法罗群岛的传统民居景观图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6_BD.129_1#447467da1?htil=6&amp;pid=721555458&amp;color=0,0,0&amp;vtp=1&amp;bbb=1&amp;hb=1&amp;hs=1"/>
          <p:cNvSpPr/>
          <p:nvPr/>
        </p:nvSpPr>
        <p:spPr>
          <a:xfrm>
            <a:off x="722376" y="2332043"/>
            <a:ext cx="7251192"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7.法罗群岛传统民居用草皮铺设屋顶，用石头砌墙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，这样建造房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屋主要是为了(</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130_1#447467da1.bracket?pid=721555458&amp;color=0,0,0&amp;vpa=37&amp;vtp=1"/>
          <p:cNvSpPr/>
          <p:nvPr/>
        </p:nvSpPr>
        <p:spPr>
          <a:xfrm>
            <a:off x="2446401" y="2770193"/>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C_6_BD.129_2#447467da1.choices?htil=6&amp;pid=721555458&amp;color=0,0,0&amp;vtp=1&amp;bbb=1&amp;hs=1"/>
          <p:cNvSpPr/>
          <p:nvPr/>
        </p:nvSpPr>
        <p:spPr>
          <a:xfrm>
            <a:off x="722376" y="322739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A.取材便利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，防风保暖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.涵养水源，通风防潮</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.供给饲料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，防御海浪</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.美化环境，预防洪水</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1_1#447467da1?vop=1&amp;pid=721555458&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本题考查因地制宜。法罗群岛位于北大西洋北部，纬度较高，气候冷湿，风力强劲</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，岛上</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几乎没有一棵天然树木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，植被以草甸为主，传统民居用草皮铺设屋顶，用石头砌墙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，主要是为了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取材便利</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，防风保暖，并不是为了通风，A正确，B错误；与供给饲料，防御海浪关系不大，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；当地属于温带海洋性气候，降水季节分布均匀，不易发生洪水，D错误。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2_1#1aae84259?pid=721555458&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8.岛上几乎没有一棵天然树木，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其原因可能是(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33_1#1aae84259.bracket?pid=721555458&amp;color=0,0,0&amp;vpa=38&amp;vtp=1"/>
          <p:cNvSpPr/>
          <p:nvPr/>
        </p:nvSpPr>
        <p:spPr>
          <a:xfrm>
            <a:off x="595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132_2#1aae84259.choices?pid=721555458&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.冻土广布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B.气候严寒</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C.风力强劲</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.降水过多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134_1#1aae84259?vop=1&amp;pid=721555458&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本题考查区域的整体性。法罗群岛虽然纬度较高，但是位于北大西洋海域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，受北大西洋暖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流增温增湿影响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，形成了温带海洋性气候，最冷月均温在0</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以上，因此气候不能用“严寒</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，且纬度相似的西伯利亚地区尽管气候严寒，但依然发育了针叶林，B错误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；冻土的形成需要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长时间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a:t>
                </a:r>
                <a14:m>
                  <m:oMath xmlns:m="http://schemas.openxmlformats.org/officeDocument/2006/math">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以下的低温环境，该地不存在大面积冻土，从植被上看，冻土往往只能发育苔藓</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，难以发育草甸，A错误；该地受盛行西风的控制，风力强劲，不适宜树木生长，C正确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带海洋性气候的地带性植被是温带落叶阔叶林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降水多并不是岛上几乎没有一棵天然树木的原因，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mc:Choice>
        <mc:Fallback>
          <p:sp>
            <p:nvSpPr>
              <p:cNvPr id="2" name="QC_6_AS.134_1#1aae84259?vop=1&amp;pid=721555458&amp;color=0,0,0&amp;vtp=1&amp;bt=1&amp;bbb=1&amp;hb=1"/>
              <p:cNvSpPr>
                <a:spLocks noRot="1" noChangeAspect="1" noMove="1" noResize="1" noEditPoints="1" noAdjustHandles="1" noChangeArrowheads="1" noChangeShapeType="1" noTextEdit="1"/>
              </p:cNvSpPr>
              <p:nvPr/>
            </p:nvSpPr>
            <p:spPr>
              <a:xfrm>
                <a:off x="722376" y="972000"/>
                <a:ext cx="10753344" cy="3154934"/>
              </a:xfrm>
              <a:prstGeom prst="rect">
                <a:avLst/>
              </a:prstGeom>
              <a:blipFill rotWithShape="1">
                <a:blip r:embed="rId1"/>
                <a:stretch>
                  <a:fillRect l="-4" t="-14" r="-2764" b="-1427"/>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4_2#1aae84259?vop=1&amp;pid=721555458&amp;color=0,0,0&amp;mp=1&amp;vtp=1&amp;bt=1"/>
          <p:cNvSpPr/>
          <p:nvPr/>
        </p:nvSpPr>
        <p:spPr>
          <a:xfrm>
            <a:off x="3700527" y="1704245"/>
            <a:ext cx="7771481" cy="1313434"/>
          </a:xfrm>
          <a:prstGeom prst="rect">
            <a:avLst/>
          </a:prstGeom>
          <a:noFill/>
        </p:spPr>
        <p:txBody>
          <a:bodyPr wrap="square" lIns="0" tIns="0" rIns="0" bIns="0" rtlCol="0" anchor="t"/>
          <a:lstStyle/>
          <a:p>
            <a:pPr algn="l"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风向：树冠迎风面损伤，背风面一侧生长（旗形树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a:p>
            <a:pPr algn="l" latinLnBrk="1">
              <a:lnSpc>
                <a:spcPts val="35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风力：山顶风力大，树木矮小，匍匐于地面（矮林</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S.134_2#1aae84259?vop=1&amp;pid=721555458&amp;color=0,0,0&amp;mp=1&amp;vtp=1&amp;bt=1"/>
          <p:cNvSpPr/>
          <p:nvPr/>
        </p:nvSpPr>
        <p:spPr>
          <a:xfrm>
            <a:off x="722377" y="1972024"/>
            <a:ext cx="10749631" cy="457200"/>
          </a:xfrm>
          <a:prstGeom prst="rect">
            <a:avLst/>
          </a:prstGeom>
          <a:noFill/>
        </p:spPr>
        <p:txBody>
          <a:bodyPr wrap="square" lIns="0" tIns="0" rIns="0" bIns="0" rtlCol="0" anchor="t"/>
          <a:lstStyle/>
          <a:p>
            <a:pPr algn="l"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风影响植物形态及分布</a:t>
            </a:r>
            <a:endParaRPr lang="en-US" altLang="zh-CN" sz="2000" dirty="0"/>
          </a:p>
          <a:p>
            <a:pPr algn="l" latinLnBrk="1">
              <a:lnSpc>
                <a:spcPct val="150000"/>
              </a:lnSpc>
            </a:pPr>
            <a:endParaRPr lang="en-US" altLang="zh-CN" sz="2000" dirty="0"/>
          </a:p>
        </p:txBody>
      </p:sp>
      <p:sp>
        <p:nvSpPr>
          <p:cNvPr id="4" name="SystemAddBraceShape"/>
          <p:cNvSpPr/>
          <p:nvPr/>
        </p:nvSpPr>
        <p:spPr>
          <a:xfrm>
            <a:off x="3383026" y="1958245"/>
            <a:ext cx="165100" cy="577633"/>
          </a:xfrm>
          <a:prstGeom prst="leftBrace">
            <a:avLst>
              <a:gd name="adj1" fmla="val 90000"/>
              <a:gd name="adj2" fmla="val 50000"/>
            </a:avLst>
          </a:prstGeom>
          <a:ln w="15875">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p:cNvSpPr txBox="1"/>
          <p:nvPr/>
        </p:nvSpPr>
        <p:spPr>
          <a:xfrm>
            <a:off x="653226" y="1069233"/>
            <a:ext cx="6094602" cy="553085"/>
          </a:xfrm>
          <a:prstGeom prst="rect">
            <a:avLst/>
          </a:prstGeom>
          <a:noFill/>
        </p:spPr>
        <p:txBody>
          <a:bodyPr wrap="square">
            <a:spAutoFit/>
          </a:bodyPr>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知识总结</a:t>
            </a:r>
            <a:r>
              <a:rPr lang="en-US" altLang="zh-CN" sz="18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1800" b="1"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风对植物的影响</a:t>
            </a:r>
            <a:endParaRPr lang="en-US" altLang="zh-CN" sz="18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bg/>
                                          </p:spTgt>
                                        </p:tgtEl>
                                        <p:attrNameLst>
                                          <p:attrName>style.visibility</p:attrName>
                                        </p:attrNameLst>
                                      </p:cBhvr>
                                      <p:to>
                                        <p:strVal val="visible"/>
                                      </p:to>
                                    </p:set>
                                    <p:animEffect transition="in" filter="fade">
                                      <p:cBhvr>
                                        <p:cTn id="16" dur="500"/>
                                        <p:tgtEl>
                                          <p:spTgt spid="3">
                                            <p:bg/>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P spid="3" grpId="0" animBg="1" build="p"/>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35_1#70e015e12?pid=f4fb70c38&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［广东茂名2024高二月考］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河北省围场县拥有全国最大的机械林场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生态环境优良</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碳中和</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背景下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近年来围场县积极实践固碳产品价值实现机制</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利用高能耗</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高污染企业认购</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固碳产品所获得的资金</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不断建设森林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湿地等资源</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力求生态修复的同时</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也为乡村振兴交出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一份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新答卷</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135_2#70e015e12?pid=f4fb70c3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736592" y="2864046"/>
            <a:ext cx="2724912" cy="16367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36_1#4107a0d4e?pid=70e015e12&amp;color=0,0,0&amp;vtp=1&amp;bbb=1"/>
          <p:cNvSpPr/>
          <p:nvPr/>
        </p:nvSpPr>
        <p:spPr>
          <a:xfrm>
            <a:off x="722376" y="46293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9.围场县积极实践固碳产品价值实现机制，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主要得益于当地(</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137_1#4107a0d4e.bracket?pid=70e015e12&amp;color=0,0,0&amp;vpa=39&amp;vtp=1"/>
          <p:cNvSpPr/>
          <p:nvPr/>
        </p:nvSpPr>
        <p:spPr>
          <a:xfrm>
            <a:off x="7483539" y="46293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6_BD.136_2#4107a0d4e.choices?pid=70e015e12&amp;color=0,0,0&amp;vtp=1&amp;bbb=1"/>
          <p:cNvSpPr/>
          <p:nvPr/>
        </p:nvSpPr>
        <p:spPr>
          <a:xfrm>
            <a:off x="722376" y="50823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.优良的生态环境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B.丰富的管理经验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C.丰富的森林资源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.先进的植树技术</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8_1#4107a0d4e?vop=1&amp;pid=70e015e12&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本题考查影响区域发展的因素。由材料可知，固碳产品价值实现机制是通过高耗能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染企业认购固碳产品获得资金实现的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。围场县积极参与实践是因为其拥有大面积的森林资源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以通过固碳产品获得较大经济效益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，C正确；优良的生态环境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、丰富的管理经验和先进的植树技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术都不是围场县能够进行固碳产品交易的主要原因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38_2#4107a0d4e?vop=1&amp;pid=70e015e12&amp;color=0,0,0&amp;mp=1&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，也叫碳封存，是指增加除大气之外的碳库的碳含量措施。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固碳能够将多余的碳封存起来，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不排放到大气中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。目前主要有物理固碳和生物固碳两种方式。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39_1#b33b7c2d6?pid=70e015e1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10.结合区域特征，围场县为实现乡村振兴，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应聚焦(</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40_1#b33b7c2d6.bracket?pid=70e015e12&amp;color=0,0,0&amp;vpa=40&amp;vtp=1"/>
          <p:cNvSpPr/>
          <p:nvPr/>
        </p:nvSpPr>
        <p:spPr>
          <a:xfrm>
            <a:off x="6616764"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139_2#b33b7c2d6.choices?pid=70e015e12&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.生态宜居</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B.产业兴旺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C.乡风文明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.生活富裕</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41_1#b33b7c2d6?vop=1&amp;pid=70e015e12&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本题考查因地制宜与区域发展。“产业兴旺、生态宜居、乡风文明、治理有效、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生活富裕”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是我国乡村振兴战略总要求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，其中生态宜居是乡村振兴的内在要求，围场县应保护生态环境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焦生态宜居</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，为实现“碳中和”提供重要保障，A符合题意，B、C、D不符合题意。故选A。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42_1#811934884?pid=f4fb70c38&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［河南南阳六校2025高二联考］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长江经济带各省区受自然条件</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农业类型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撂荒现象等影响</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粮</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食自给率空间差异明显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下图示意长江经济带隐含耕地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指粮食的生产和交易过程中所需要的耕</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地数量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跨区域流动空间分布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142_2#811934884?pid=f4fb70c3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032504" y="2406846"/>
            <a:ext cx="4123944" cy="259689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43_1#eee2989d1?pid=811934884&amp;color=0,0,0&amp;vtp=1&amp;bbb=1"/>
          <p:cNvSpPr/>
          <p:nvPr/>
        </p:nvSpPr>
        <p:spPr>
          <a:xfrm>
            <a:off x="722376" y="51373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11.与湖南省相比，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贵州省成为隐含耕地净输出省的主要影响因素是(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144_1#eee2989d1.bracket?pid=811934884&amp;color=0,0,0&amp;vpa=41&amp;vtp=1"/>
          <p:cNvSpPr/>
          <p:nvPr/>
        </p:nvSpPr>
        <p:spPr>
          <a:xfrm>
            <a:off x="8382064" y="5137346"/>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6" name="QC_6_BD.143_2#eee2989d1.choices?pid=811934884&amp;color=0,0,0&amp;vtp=1&amp;bbb=1"/>
          <p:cNvSpPr/>
          <p:nvPr/>
        </p:nvSpPr>
        <p:spPr>
          <a:xfrm>
            <a:off x="722376" y="5590355"/>
            <a:ext cx="10753344" cy="405003"/>
          </a:xfrm>
          <a:prstGeom prst="rect">
            <a:avLst/>
          </a:prstGeom>
          <a:noFill/>
        </p:spPr>
        <p:txBody>
          <a:bodyPr wrap="none" lIns="0" tIns="0" rIns="0" bIns="0" rtlCol="0" anchor="t"/>
          <a:lstStyle/>
          <a:p>
            <a:pPr latinLnBrk="1">
              <a:lnSpc>
                <a:spcPts val="3600"/>
              </a:lnSpc>
              <a:tabLst>
                <a:tab pos="2633980" algn="l"/>
                <a:tab pos="5483860" algn="l"/>
                <a:tab pos="8092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.土壤肥力</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B.土地的面积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C.水热条件</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.城镇化水平</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12_1#bca685629?pid=f345d169d&amp;color=0,0,0&amp;tib=255,255,255&amp;iip=1&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12_1#bca685629?pid=f345d169d&amp;color=0,0,0&amp;vtp=1&amp;bt=1&amp;bbb=1&amp;hb=1"/>
          <p:cNvSpPr/>
          <p:nvPr/>
        </p:nvSpPr>
        <p:spPr>
          <a:xfrm>
            <a:off x="722377" y="972000"/>
            <a:ext cx="10749631" cy="1300353"/>
          </a:xfrm>
          <a:prstGeom prst="rect">
            <a:avLst/>
          </a:prstGeom>
          <a:noFill/>
        </p:spPr>
        <p:txBody>
          <a:bodyPr wrap="none" lIns="0" tIns="0" rIns="0" bIns="0" rtlCol="0" anchor="t"/>
          <a:lstStyle/>
          <a:p>
            <a:pPr algn="l" latinLnBrk="1">
              <a:lnSpc>
                <a:spcPts val="36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四川成都2025高二月考］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浙江省东南部的青田县素有</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九山半水半分田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之称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这里延</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续近</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1300</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年的稻鱼共生农业属于典型的生态农业生产方式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下图示意稻鱼共生农业生态系统</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此完成下面小题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00" dirty="0"/>
          </a:p>
        </p:txBody>
      </p:sp>
      <p:pic>
        <p:nvPicPr>
          <p:cNvPr id="4" name="QM_6_BD.12_2#bca685629?pid=f345d169d&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3721608" y="2406846"/>
            <a:ext cx="4745736" cy="19019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13_1#68f2b1eda?sp=1&amp;pid=bca685629&amp;color=0,0,0&amp;vtp=1&amp;bbb=1"/>
          <p:cNvSpPr/>
          <p:nvPr/>
        </p:nvSpPr>
        <p:spPr>
          <a:xfrm>
            <a:off x="722376" y="44388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4.对稻鱼共生农业生态系统，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评价合理的是(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C_7_AN.14_1#68f2b1eda.bracket?pid=bca685629&amp;color=0,0,0&amp;vpa=4&amp;vtp=1"/>
          <p:cNvSpPr/>
          <p:nvPr/>
        </p:nvSpPr>
        <p:spPr>
          <a:xfrm>
            <a:off x="5705539" y="44388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7" name="QC_7_BD.13_2#68f2b1eda?pid=bca685629&amp;color=0,0,0&amp;vtp=1&amp;bbb=1"/>
          <p:cNvSpPr/>
          <p:nvPr/>
        </p:nvSpPr>
        <p:spPr>
          <a:xfrm>
            <a:off x="722376" y="489744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①养鱼可降低水稻对农药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、化肥的依赖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②稻谷只为鱼类遮阴和提供有机物质</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③稻鱼共生提高了农业生态系统的稳定性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④稻鱼共生系统的生态价值大于经济价值</a:t>
            </a:r>
            <a:endParaRPr lang="en-US" altLang="zh-CN" sz="2000" dirty="0"/>
          </a:p>
        </p:txBody>
      </p:sp>
      <p:sp>
        <p:nvSpPr>
          <p:cNvPr id="8" name="QC_7_BD.13_3#68f2b1eda.choices?pid=bca685629&amp;color=0,0,0&amp;vtp=1&amp;bbb=1"/>
          <p:cNvSpPr/>
          <p:nvPr/>
        </p:nvSpPr>
        <p:spPr>
          <a:xfrm>
            <a:off x="722376" y="579990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45_1#eee2989d1?vop=1&amp;pid=811934884&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本题考查区域差异。贵州省是隐含耕地净输出的省，向外输出粮食。与贵州省相比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，湖南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省经济水平高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，城镇化水平高，耕地资源可能更多用于经济作物的生产以满足城市需要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；而贵州</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省的城镇化水平低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，粮食产量相对较大，除满足本省需求外可以向外省输出，D正确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。贵州省在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土壤肥力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、土地面积、水热条件等方面不占优势，A、B、C错误。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46_1#2a6121dcc?sp=1&amp;pid=81193488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与贵州省许多村庄耕地撂荒情况密切相关的是当地(</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47_1#2a6121dcc.bracket?pid=811934884&amp;color=0,0,0&amp;vpa=42&amp;vtp=1"/>
          <p:cNvSpPr/>
          <p:nvPr/>
        </p:nvSpPr>
        <p:spPr>
          <a:xfrm>
            <a:off x="687076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46_2#2a6121dcc?pid=811934884&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6093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①村民多从事养殖业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耕地坡度大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，不利于耕作</a:t>
            </a:r>
            <a:endParaRPr lang="en-US" altLang="zh-CN" sz="2000" dirty="0"/>
          </a:p>
          <a:p>
            <a:pPr latinLnBrk="1">
              <a:lnSpc>
                <a:spcPts val="3400"/>
              </a:lnSpc>
              <a:tabLst>
                <a:tab pos="6093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多喀斯特地貌，土层薄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，土壤肥力低</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④村民以牧牛为主业</a:t>
            </a:r>
            <a:endParaRPr lang="en-US" altLang="zh-CN" sz="2000" dirty="0"/>
          </a:p>
        </p:txBody>
      </p:sp>
      <p:sp>
        <p:nvSpPr>
          <p:cNvPr id="5" name="QC_6_BD.146_3#2a6121dcc.choices?pid=811934884&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48_1#2a6121dcc?vop=1&amp;pid=811934884&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本题考查耕地撂荒的原因。贵州省喀斯特地貌发育，生态脆弱，土地利用率普遍偏低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地地形崎岖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，耕地坡度大，不利于耕作，当地多喀斯特地貌，土层薄，土壤肥力低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，不利于种植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，故村庄耕地撂荒情况严重，②③正确；当地农业以种植业为主，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村民较少从事养殖业，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不以牧牛为主业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，①④错误。故选B。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5_BD.149_1#54d454a37?sp=1&amp;pid=f4fb70c38&amp;color=0,0,0&amp;vtp=1&amp;bt=1&amp;bbb=1&amp;hb=1"/>
          <p:cNvSpPr/>
          <p:nvPr/>
        </p:nvSpPr>
        <p:spPr>
          <a:xfrm>
            <a:off x="722376" y="972000"/>
            <a:ext cx="10753344" cy="13130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13.</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［江西南昌2025高二期末］</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阅读图文材料，完成下列要求。（14分）</a:t>
            </a:r>
            <a:endParaRPr lang="en-US" altLang="zh-CN" sz="2000" dirty="0"/>
          </a:p>
          <a:p>
            <a:pPr latinLnBrk="1">
              <a:lnSpc>
                <a:spcPts val="3700"/>
              </a:lnSpc>
            </a:pPr>
            <a:r>
              <a:rPr lang="en-US" altLang="zh-CN" sz="2000" b="0" i="0">
                <a:solidFill>
                  <a:srgbClr val="000000"/>
                </a:solidFill>
                <a:latin typeface="宋体" panose="02010600030101010101" pitchFamily="2" charset="-122"/>
                <a:ea typeface="楷体" panose="02010609060101010101"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刚果民主共和国是非洲面积第二大的国家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人口众多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是发展中国家之一</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境内矿产资源丰</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素有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世界原料仓库</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之称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下图为刚果民主共和国地理位置示意图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pic>
        <p:nvPicPr>
          <p:cNvPr id="3" name="QO_5_BD.149_2#54d454a37?pid=f4fb70c3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21608" y="2421578"/>
            <a:ext cx="4754880" cy="375818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50_1#fd4d07c29?pid=54d454a37&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（1）说明刚果民主共和国的自然环境特征。（6分）</a:t>
            </a:r>
            <a:endParaRPr lang="en-US" altLang="zh-CN" sz="2000" dirty="0"/>
          </a:p>
        </p:txBody>
      </p:sp>
      <p:sp>
        <p:nvSpPr>
          <p:cNvPr id="3" name="QO_6_AN.151_1#fd4d07c29?vop=1&amp;pid=54d454a37&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纬度低，以热带雨林气候为主；降水丰富，河网密布；热带雨林植被发育</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；以盆地地形为</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主</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，受其影响水系呈向心状。（任答三点得6分）</a:t>
            </a:r>
            <a:endParaRPr lang="en-US" altLang="zh-CN" sz="2000" dirty="0"/>
          </a:p>
        </p:txBody>
      </p:sp>
      <p:sp>
        <p:nvSpPr>
          <p:cNvPr id="4" name="QO_6_AS.152_1#fd4d07c29?vop=1&amp;pid=54d454a37&amp;color=0,0,0&amp;vtp=1&amp;bbb=1&amp;hb=1"/>
          <p:cNvSpPr/>
          <p:nvPr/>
        </p:nvSpPr>
        <p:spPr>
          <a:xfrm>
            <a:off x="722376" y="2385764"/>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本题考查自然环境特征。区域自然环境特征包括区域内气候、地形、水文水系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、植被等地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理要素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。气候：读图并结合所学可知，赤道穿过刚果民主共和国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，大部分地区终年受赤道低压带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控制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，以热带雨林气候为主，终年高温多雨；水文水系：降水丰富，河网密布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，河流水量大且水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位季节变化小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，受盆地地形影响，水系呈向心状；植被：热带雨林植被发育；地形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：以盆地地形</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【特征分析类】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Effect transition="in" filter="fade">
                                      <p:cBhvr>
                                        <p:cTn id="33"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53_1#45d1747dc?pid=54d454a37&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（2）简述刚果民主共和国与我国经济合作中生产要素的流动特点。（4分）</a:t>
            </a:r>
            <a:endParaRPr lang="en-US" altLang="zh-CN" sz="2000" dirty="0"/>
          </a:p>
        </p:txBody>
      </p:sp>
      <p:sp>
        <p:nvSpPr>
          <p:cNvPr id="3" name="QO_6_AN.154_1#45d1747dc?vop=1&amp;pid=54d454a37&amp;color=0,0,0&amp;vtp=1&amp;bbb=1&amp;hb=1"/>
          <p:cNvSpPr/>
          <p:nvPr/>
        </p:nvSpPr>
        <p:spPr>
          <a:xfrm>
            <a:off x="722376" y="1435169"/>
            <a:ext cx="10753344" cy="856234"/>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刚果民主共和国向我国输出矿产资源、农产品等；我国向刚果民主共和国输出资金</a:t>
            </a: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、技术</a:t>
            </a:r>
            <a:endPar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1" i="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等</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。（4分）</a:t>
            </a:r>
            <a:endParaRPr lang="en-US" altLang="zh-CN" sz="2000" dirty="0"/>
          </a:p>
        </p:txBody>
      </p:sp>
      <p:sp>
        <p:nvSpPr>
          <p:cNvPr id="4" name="QO_6_AS.155_1#45d1747dc?vop=1&amp;pid=54d454a37&amp;color=0,0,0&amp;vtp=1&amp;bbb=1&amp;hb=1"/>
          <p:cNvSpPr/>
          <p:nvPr/>
        </p:nvSpPr>
        <p:spPr>
          <a:xfrm>
            <a:off x="722376" y="2385764"/>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本题考查区域差异与区域关联性。刚果民主共和国较我国经济发展水平低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，但境内矿产资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源丰富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，且水热条件好，农产品尤其是热带经济作物种类多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，所以刚果民主共和国向我国输出矿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、农产品等；我国相对经济更发达，科技水平更高，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所以我国向刚果民主共和国输出资金、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技术等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【区位评价类】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bg/>
                                          </p:spTgt>
                                        </p:tgtEl>
                                        <p:attrNameLst>
                                          <p:attrName>style.visibility</p:attrName>
                                        </p:attrNameLst>
                                      </p:cBhvr>
                                      <p:to>
                                        <p:strVal val="visible"/>
                                      </p:to>
                                    </p:set>
                                    <p:animEffect transition="in" filter="fade">
                                      <p:cBhvr>
                                        <p:cTn id="18" dur="500"/>
                                        <p:tgtEl>
                                          <p:spTgt spid="4">
                                            <p:bg/>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fade">
                                      <p:cBhvr>
                                        <p:cTn id="21" dur="500"/>
                                        <p:tgtEl>
                                          <p:spTgt spid="4">
                                            <p:txEl>
                                              <p:pRg st="0" end="0"/>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fade">
                                      <p:cBhvr>
                                        <p:cTn id="24" dur="500"/>
                                        <p:tgtEl>
                                          <p:spTgt spid="4">
                                            <p:txEl>
                                              <p:pRg st="1" end="1"/>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fade">
                                      <p:cBhvr>
                                        <p:cTn id="27" dur="500"/>
                                        <p:tgtEl>
                                          <p:spTgt spid="4">
                                            <p:txEl>
                                              <p:pRg st="2" end="2"/>
                                            </p:txEl>
                                          </p:spTgt>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Effect transition="in" filter="fade">
                                      <p:cBhvr>
                                        <p:cTn id="30"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O_6_BD.156_1#2211d445c?pid=54d454a37&amp;color=0,0,0&amp;vtp=1&amp;bt=1&amp;bbb=1"/>
          <p:cNvSpPr/>
          <p:nvPr/>
        </p:nvSpPr>
        <p:spPr>
          <a:xfrm>
            <a:off x="722376" y="972000"/>
            <a:ext cx="10753344" cy="408559"/>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（3）从因地制宜的角度，指出刚果民主共和国适宜发展的产业类型。（4分）</a:t>
            </a:r>
            <a:endParaRPr lang="en-US" altLang="zh-CN" sz="2000" dirty="0"/>
          </a:p>
        </p:txBody>
      </p:sp>
      <p:sp>
        <p:nvSpPr>
          <p:cNvPr id="3" name="QO_6_AN.157_1#2211d445c?vop=1&amp;pid=54d454a37&amp;color=0,0,0&amp;vtp=1&amp;bbb=1"/>
          <p:cNvSpPr/>
          <p:nvPr/>
        </p:nvSpPr>
        <p:spPr>
          <a:xfrm>
            <a:off x="722376" y="1433137"/>
            <a:ext cx="10753344" cy="405003"/>
          </a:xfrm>
          <a:prstGeom prst="rect">
            <a:avLst/>
          </a:prstGeom>
          <a:noFill/>
        </p:spPr>
        <p:txBody>
          <a:bodyPr wrap="none" lIns="0" tIns="0" rIns="0" bIns="0" rtlCol="0" anchor="t"/>
          <a:lstStyle/>
          <a:p>
            <a:pPr algn="l"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[答案]</a:t>
            </a:r>
            <a:r>
              <a:rPr lang="en-US" altLang="zh-CN" sz="2000" b="1" i="0" dirty="0">
                <a:solidFill>
                  <a:srgbClr val="00B05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采掘业；矿产资源加工业；生态旅游业。（任答两点得4分）</a:t>
            </a:r>
            <a:endParaRPr lang="en-US" altLang="zh-CN" sz="2000" dirty="0"/>
          </a:p>
        </p:txBody>
      </p:sp>
      <p:sp>
        <p:nvSpPr>
          <p:cNvPr id="4" name="QO_6_AS.158_1#2211d445c?vop=1&amp;pid=54d454a37&amp;color=0,0,0&amp;vtp=1&amp;bbb=1&amp;hb=1"/>
          <p:cNvSpPr/>
          <p:nvPr/>
        </p:nvSpPr>
        <p:spPr>
          <a:xfrm>
            <a:off x="722376" y="1941645"/>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本题考查区域因地制宜发展。刚果民主共和国境内矿产资源丰富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，可因地制宜发展采掘业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和矿产资源加工业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；当地热带雨林景观优美，可发展生态旅游业。</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【建议措施类】</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bg/>
                                          </p:spTgt>
                                        </p:tgtEl>
                                        <p:attrNameLst>
                                          <p:attrName>style.visibility</p:attrName>
                                        </p:attrNameLst>
                                      </p:cBhvr>
                                      <p:to>
                                        <p:strVal val="visible"/>
                                      </p:to>
                                    </p:set>
                                    <p:animEffect transition="in" filter="fade">
                                      <p:cBhvr>
                                        <p:cTn id="15" dur="500"/>
                                        <p:tgtEl>
                                          <p:spTgt spid="4">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P spid="4" grpId="0" animBg="1" build="p"/>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5_1#68f2b1eda?vop=1&amp;pid=bca685629&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本题考查区域整体性与区域发展。读图可知，该系统中，田间水稻害虫成了鱼的饵料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，鱼</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类可以起到耕田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、除草、减少虫害、增肥的作用，稻谷为鱼类遮阴、提供氧气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，鱼粪为稻田提供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肥料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，二者形成一个稳定的生态系统，因此稻鱼共生提高了农业生态系统的稳定性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，养鱼可降低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水稻对农药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、化肥的依赖，①③正确，②错误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；稻鱼共生农业生态系统不仅能够满足人们对粮食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和鱼类的需求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，还能够实现农业的可持续发展和生态环境的改善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，其生态价值和经济价值的大小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很难比较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，④错误。故选C。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16_1#40d308275?pid=bca685629&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5.为传承和保护青田农业文化遗产，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合理的措施是(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17_1#40d308275.bracket?pid=bca685629&amp;color=0,0,0&amp;vpa=5&amp;vtp=1"/>
          <p:cNvSpPr/>
          <p:nvPr/>
        </p:nvSpPr>
        <p:spPr>
          <a:xfrm>
            <a:off x="6467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16_2#40d308275.choices?pid=bca685629&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A.多用化肥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、农药提高水稻亩产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.增加资金投入，扩大耕地面积</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.推进绿色认证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，提升品牌效应</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.使用农业机械，提高生产效率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18_1#40d308275?vop=1&amp;pid=bca685629&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本题考查区域文化传承的措施。传承和保护青田农业文化遗产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，应以稻鱼共生农业生态系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统为依托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，打造绿色生态农业，获得绿色认证，提升品牌效应，可以实现传承和保护，C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多用化肥</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、农药提高水稻亩产，增加资金投入，扩大耕地面积以及使用农业机械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，提高生产效率</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使得该地的水稻种植向商品化方向发展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，不利于传承和保护青田农业文化遗产，A、B、D错误。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2#f07044511.fixed?pid=cc97359da&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2_BD#f07044511.fixed?pid=cc97359da&amp;color=255,255,255&amp;vtp=1&amp;bbb=1"/>
          <p:cNvSpPr/>
          <p:nvPr/>
        </p:nvSpPr>
        <p:spPr>
          <a:xfrm>
            <a:off x="0" y="3712464"/>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第二节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区域整体性和关联性</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19_1#3be15fac6?pid=f975d1c59&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［广东深圳名校联盟2025高二月考］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甲</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乙两地分别位于我国两大地形区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读下表的相关资料，</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15" name="QM_6_BD.19_2#3be15fac6?colgroup=15,12,12&amp;pid=f975d1c59&amp;color=0,0,0&amp;vtp=1&amp;bbb=1"/>
              <p:cNvGraphicFramePr>
                <a:graphicFrameLocks noGrp="1"/>
              </p:cNvGraphicFramePr>
              <p:nvPr/>
            </p:nvGraphicFramePr>
            <p:xfrm>
              <a:off x="722376" y="1949646"/>
              <a:ext cx="10725912" cy="2123821"/>
            </p:xfrm>
            <a:graphic>
              <a:graphicData uri="http://schemas.openxmlformats.org/drawingml/2006/table">
                <a:tbl>
                  <a:tblPr/>
                  <a:tblGrid>
                    <a:gridCol w="4087368"/>
                    <a:gridCol w="3319272"/>
                    <a:gridCol w="3319272"/>
                  </a:tblGrid>
                  <a:tr h="422783">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地区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2783">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经纬度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（25°N</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105°E）</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（28°N</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113°E）</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海拔</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1891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月平均气温（</a:t>
                          </a:r>
                          <a14:m>
                            <m:oMath xmlns:m="http://schemas.openxmlformats.org/officeDocument/2006/math">
                              <m:r>
                                <a:rPr lang="en-US" altLang="zh-CN" sz="2000" b="1" i="0" spc="-100" dirty="0">
                                  <a:solidFill>
                                    <a:srgbClr val="000000"/>
                                  </a:solidFill>
                                  <a:latin typeface="Cambria Math" panose="02040503050406030204" pitchFamily="18" charset="0"/>
                                  <a:ea typeface="楷体" panose="0201060906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楷体" panose="02010609060101010101" pitchFamily="34" charset="-122"/>
                              <a:cs typeface="Times New Roman" panose="02020603050405020304" pitchFamily="34" charset="-120"/>
                            </a:rPr>
                            <a:t> </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月平均气温（</a:t>
                          </a:r>
                          <a14:m>
                            <m:oMath xmlns:m="http://schemas.openxmlformats.org/officeDocument/2006/math">
                              <m:r>
                                <a:rPr lang="en-US" altLang="zh-CN" sz="2000" b="1" i="0" spc="-100" dirty="0">
                                  <a:solidFill>
                                    <a:srgbClr val="000000"/>
                                  </a:solidFill>
                                  <a:latin typeface="Cambria Math" panose="02040503050406030204" pitchFamily="18" charset="0"/>
                                  <a:ea typeface="楷体" panose="02010609060101010101" pitchFamily="34" charset="-122"/>
                                  <a:cs typeface="Times New Roman" panose="02020603050405020304" pitchFamily="34" charset="-120"/>
                                </a:rPr>
                                <m:t>℃</m:t>
                              </m:r>
                            </m:oMath>
                          </a14:m>
                          <a:r>
                            <a:rPr lang="en-US" altLang="zh-CN" sz="100" b="1" i="0" kern="0" spc="-99900" dirty="0">
                              <a:solidFill>
                                <a:srgbClr val="FFFFFF"/>
                              </a:solidFill>
                              <a:latin typeface="Times New Roman" panose="02020603050405020304" pitchFamily="34" charset="0"/>
                              <a:ea typeface="楷体" panose="02010609060101010101" pitchFamily="34" charset="-122"/>
                              <a:cs typeface="Times New Roman" panose="02020603050405020304" pitchFamily="34" charset="-120"/>
                            </a:rPr>
                            <a:t> </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Choice>
        <mc:Fallback xmlns="">
          <p:graphicFrame>
            <p:nvGraphicFramePr>
              <p:cNvPr id="15" name="QM_6_BD.19_2#3be15fac6?colgroup=15,12,12&amp;pid=f975d1c59&amp;color=0,0,0&amp;vtp=1&amp;bbb=1"/>
              <p:cNvGraphicFramePr>
                <a:graphicFrameLocks noGrp="1"/>
              </p:cNvGraphicFramePr>
              <p:nvPr/>
            </p:nvGraphicFramePr>
            <p:xfrm>
              <a:off x="722376" y="1949646"/>
              <a:ext cx="10725912" cy="2123821"/>
            </p:xfrm>
            <a:graphic>
              <a:graphicData uri="http://schemas.openxmlformats.org/drawingml/2006/table">
                <a:tbl>
                  <a:tblPr/>
                  <a:tblGrid>
                    <a:gridCol w="4087368"/>
                    <a:gridCol w="3319272"/>
                    <a:gridCol w="3319272"/>
                  </a:tblGrid>
                  <a:tr h="422783">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地区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2783">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经纬度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（25°N</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105°E）</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（28°N</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113°E）</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海拔</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1891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1"/>
                        </a:blipFill>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mc:Fallback>
      </mc:AlternateContent>
      <p:sp>
        <p:nvSpPr>
          <p:cNvPr id="4" name="QC_7_BD.20_1#84994c300?pid=3be15fac6&amp;color=0,0,0&amp;vtp=1&amp;bbb=1"/>
          <p:cNvSpPr/>
          <p:nvPr/>
        </p:nvSpPr>
        <p:spPr>
          <a:xfrm>
            <a:off x="722376" y="42102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甲地所在地形区的特征是(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AN.21_1#84994c300.bracket?pid=3be15fac6&amp;color=0,0,0&amp;vpa=6&amp;vtp=1"/>
          <p:cNvSpPr/>
          <p:nvPr/>
        </p:nvSpPr>
        <p:spPr>
          <a:xfrm>
            <a:off x="3927539" y="42102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7_BD.20_2#84994c300.choices?pid=3be15fac6&amp;color=0,0,0&amp;vtp=1&amp;bbb=1"/>
          <p:cNvSpPr/>
          <p:nvPr/>
        </p:nvSpPr>
        <p:spPr>
          <a:xfrm>
            <a:off x="722376" y="466884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A.远看是山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，近看是川</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.一望无际，地形平坦</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.地表崎岖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，石灰岩广布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.千沟万壑，支离破碎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2_1#84994c300?vop=1&amp;pid=3be15fac6&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本题考查区域认知。根据甲、乙两地的经纬度及海拔判断，甲所在的地区是云贵高原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所在地区属于长江中下游平原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。“远看是山，近看是川”指的是青藏高原，A错误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；云贵高原地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表崎岖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，喀斯特地貌广布，石灰岩广布，C正确，B错误；“千沟万壑，支离破碎”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指黄土高原，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23_1#7cbb5590d?pid=3be15fac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7.甲地夏季气温明显低于乙地，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24_1#7cbb5590d.bracket?pid=3be15fac6&amp;color=0,0,0&amp;vpa=7&amp;vtp=1"/>
          <p:cNvSpPr/>
          <p:nvPr/>
        </p:nvSpPr>
        <p:spPr>
          <a:xfrm>
            <a:off x="5959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7_BD.23_2#7cbb5590d.choices?pid=3be15fac6&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506980" algn="l"/>
                <a:tab pos="5483860" algn="l"/>
                <a:tab pos="8473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.地形不同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B.气候类型不同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C.海陆位置不同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.纬度不同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5_1#7cbb5590d?vop=1&amp;pid=3be15fac6&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本题考查区域差异的原因。据上题分析可知，甲地位于云贵高原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，乙地位于长江中下游平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，甲地地势较高，夏季气温明显低于乙地，其主要原因是地形不同，A正确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；两地均主要属于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亚热带季风气候</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，B错误；海陆位置对两地夏季气温的影响较小，C错误；甲地所处纬度较低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温应该较高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，故纬度不同不是甲地夏季气温明显低于乙地的原因，D错误。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26_1#26b5041ee?pid=f975d1c59&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［山东菏泽一中2025高二月考］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北京市</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天津市和河北省依据京津冀协同发展规划</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强化各自的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功能定位</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各有侧重地推动要素流动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从而促进各自进一步发展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下图为京津冀区域关联示意图</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pic>
        <p:nvPicPr>
          <p:cNvPr id="3" name="QM_6_BD.26_2#26b5041ee?pid=f975d1c5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855464" y="2406846"/>
            <a:ext cx="2478024" cy="21122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27_1#506e4c5d7?pid=26b5041ee&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8.在图中，①②③示意京津冀区域之间的要素流动，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其代表的含义分别是(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BD.27_2#506e4c5d7.choices?pid=26b5041ee&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A.①劳动力、资源、产品，②产业与技术，③工业制成品</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.①劳动力、资源、产品，②工业制成品，③产业与技术</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.①产业与技术，②劳动力、资源、产品，③工业制成品</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.①产业与技术，②工业制成品，③劳动力、资源、产品</a:t>
            </a:r>
            <a:endParaRPr lang="en-US" altLang="zh-CN" sz="2000" dirty="0"/>
          </a:p>
        </p:txBody>
      </p:sp>
      <p:sp>
        <p:nvSpPr>
          <p:cNvPr id="4" name="QC_7_AN.28_1#506e4c5d7.bracket?pid=26b5041ee&amp;color=0,0,0&amp;vpa=8&amp;vtp=1"/>
          <p:cNvSpPr/>
          <p:nvPr/>
        </p:nvSpPr>
        <p:spPr>
          <a:xfrm>
            <a:off x="8994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29_1#506e4c5d7?vop=1&amp;pid=26b5041ee&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本题考查京津冀区域关联。根据图示并结合所学知识可知，北京为知识型区域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，为京津冀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区域提供产业与技术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；天津为加工型区域，为京津冀区域提供工业制成品；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河北为资源型区域，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主要为京津冀区域提供劳动力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、资源、产品。所以①代表产业与技术，②代表工业制成品，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③代</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表劳动力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、资源、产品。故选D。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3fffce2f5.fixed?pid=bc468e8a5&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3fffce2f5.fixed?pid=bc468e8a5&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区域整体性与区域差异</a:t>
            </a:r>
            <a:endParaRPr lang="en-US" altLang="zh-CN" sz="4400" dirty="0"/>
          </a:p>
        </p:txBody>
      </p:sp>
      <p:pic>
        <p:nvPicPr>
          <p:cNvPr id="4" name="C_4#3fffce2f5.fixed?pid=bc468e8a5&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3fffce2f5.fixed?pid=bc468e8a5&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30_1#1ea979c40?pid=f975d1c59&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［辽宁抚顺2025高二期末］</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闽宁镇是全国唯一以两个省级行政区简称命名的移民小镇</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是闽宁协</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作的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窗口</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也是全国易地搬迁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东西部协作的成功典范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二十几年来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两地群众用智慧和汗水</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创造了东西部协作的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闽宁合作</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模式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下图分别为宁夏和福建区域图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30_3#1ea979c40?htil=1&amp;pid=f975d1c5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2350008" y="2406846"/>
            <a:ext cx="2112264" cy="287121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6_BD.30_4#1ea979c40?htil=1&amp;pid=f975d1c59&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671816" y="2571438"/>
            <a:ext cx="2231136" cy="26974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7_BD.31_1#32f20ef95?pid=1ea979c40&amp;color=0,0,0&amp;vtp=1&amp;bbb=1"/>
          <p:cNvSpPr/>
          <p:nvPr/>
        </p:nvSpPr>
        <p:spPr>
          <a:xfrm>
            <a:off x="722376" y="54040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9.“闽宁合作”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模式的主要目的是(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6" name="QC_7_AN.32_1#32f20ef95.bracket?pid=1ea979c40&amp;color=0,0,0&amp;vpa=9&amp;vtp=1"/>
          <p:cNvSpPr/>
          <p:nvPr/>
        </p:nvSpPr>
        <p:spPr>
          <a:xfrm>
            <a:off x="4661726" y="54040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7" name="QC_7_BD.31_2#32f20ef95.choices?pid=1ea979c40&amp;color=0,0,0&amp;vtp=1&amp;bbb=1"/>
          <p:cNvSpPr/>
          <p:nvPr/>
        </p:nvSpPr>
        <p:spPr>
          <a:xfrm>
            <a:off x="722376" y="5857055"/>
            <a:ext cx="10753344" cy="405003"/>
          </a:xfrm>
          <a:prstGeom prst="rect">
            <a:avLst/>
          </a:prstGeom>
          <a:noFill/>
        </p:spPr>
        <p:txBody>
          <a:bodyPr wrap="none" lIns="0" tIns="0" rIns="0" bIns="0" rtlCol="0" anchor="t"/>
          <a:lstStyle/>
          <a:p>
            <a:pPr latinLnBrk="1">
              <a:lnSpc>
                <a:spcPts val="3600"/>
              </a:lnSpc>
              <a:tabLst>
                <a:tab pos="2887980" algn="l"/>
                <a:tab pos="5483860" algn="l"/>
                <a:tab pos="8346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.发挥区域发展优势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B.治理宁夏沙漠化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C.推动区域协调发展</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.促进宁夏城镇化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33_1#32f20ef95?vop=1&amp;pid=1ea979c40&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本题考查区域合作的目的。由材料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“闽宁镇是全国唯一以两个省级行政区简称命名的移民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，是闽宁协作的‘窗口’，也是全国易地搬迁、东西部协作的成功典范”可知，“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闽宁合作”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模式的主要目的是推动我国东部沿海地区与西北内陆地区协调发展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发挥区域发展优势、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治理宁夏沙漠化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、促进宁夏城镇化均不是“闽宁合作”模式的主要目的，A、B、D错误。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34_1#abcd2161d?pid=1ea979c40&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10.“闽宁合作”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模式反映了(</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35_1#abcd2161d.bracket?pid=1ea979c40&amp;color=0,0,0&amp;vpa=10&amp;vtp=1"/>
          <p:cNvSpPr/>
          <p:nvPr/>
        </p:nvSpPr>
        <p:spPr>
          <a:xfrm>
            <a:off x="4048951"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34_2#abcd2161d.choices?pid=1ea979c40&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887980" algn="l"/>
                <a:tab pos="5483860" algn="l"/>
                <a:tab pos="8346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.区域内部整体性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B.区域间关联性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C.区域内部差异性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.区域间整体性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36_1#abcd2161d?vop=1&amp;pid=1ea979c40&amp;color=0,0,0&amp;vtp=1&amp;bt=1&amp;bbb=1&amp;hb=1"/>
          <p:cNvSpPr/>
          <p:nvPr/>
        </p:nvSpPr>
        <p:spPr>
          <a:xfrm>
            <a:off x="722376" y="972000"/>
            <a:ext cx="10753344" cy="907034"/>
          </a:xfrm>
          <a:prstGeom prst="rect">
            <a:avLst/>
          </a:prstGeom>
          <a:noFill/>
        </p:spPr>
        <p:txBody>
          <a:bodyPr wrap="none" lIns="0" tIns="0" rIns="0" bIns="0" rtlCol="0" anchor="t"/>
          <a:lstStyle/>
          <a:p>
            <a:pPr algn="l" latinLnBrk="1">
              <a:lnSpc>
                <a:spcPts val="40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本题考查区域关联性。“闽宁合作”模式可促进福建与宁夏协调发展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，反映了区域间关联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，但不能体现区域内部整体性、区域内部差异性和区域间整体性。故选B。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37_1#4dc9f9946?htil=3&amp;pid=f975d1c5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229238" y="1026864"/>
            <a:ext cx="4160520" cy="51572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37_2#4dc9f9946?htil=3&amp;pid=f975d1c59&amp;color=0,0,0&amp;vtp=1&amp;bt=1&amp;bbb=1&amp;hb=1"/>
          <p:cNvSpPr/>
          <p:nvPr/>
        </p:nvSpPr>
        <p:spPr>
          <a:xfrm>
            <a:off x="722376" y="972000"/>
            <a:ext cx="6455664" cy="22147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［陕西咸阳2025高二期中</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城市产业生产要素联系强度能</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反映该城市产业在联系区域内的辐射带动能力</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近年来</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黄河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几字弯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地区光伏产业发展迅速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华北</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华东地区光</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伏企业在该区域投资规模大</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下图示意近年来该区域各城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市之间光伏产业生产要素联系强度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7_BD.38_1#b127a790a?htil=3&amp;pid=4dc9f9946&amp;color=0,0,0&amp;vtp=1&amp;bbb=1&amp;hb=1"/>
          <p:cNvSpPr/>
          <p:nvPr/>
        </p:nvSpPr>
        <p:spPr>
          <a:xfrm>
            <a:off x="722376" y="3246443"/>
            <a:ext cx="645566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11.黄河“几字弯”地区对前来投资的华北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、华东地区光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伏企业吸引力最大的要素是(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BD.38_2#b127a790a.choices?htil=3&amp;pid=4dc9f9946&amp;color=0,0,0&amp;vtp=1&amp;bbb=1"/>
          <p:cNvSpPr/>
          <p:nvPr/>
        </p:nvSpPr>
        <p:spPr>
          <a:xfrm>
            <a:off x="722376" y="4141793"/>
            <a:ext cx="6455664" cy="843153"/>
          </a:xfrm>
          <a:prstGeom prst="rect">
            <a:avLst/>
          </a:prstGeom>
          <a:noFill/>
        </p:spPr>
        <p:txBody>
          <a:bodyPr wrap="none" lIns="0" tIns="0" rIns="0" bIns="0" rtlCol="0" anchor="t"/>
          <a:lstStyle/>
          <a:p>
            <a:pPr latinLnBrk="1">
              <a:lnSpc>
                <a:spcPts val="3600"/>
              </a:lnSpc>
              <a:tabLst>
                <a:tab pos="3335655"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.土地资源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B.矿产资源</a:t>
            </a:r>
            <a:endPar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400"/>
              </a:lnSpc>
              <a:tabLst>
                <a:tab pos="3335655"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C.消费市场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D.产业基础</a:t>
            </a:r>
            <a:endParaRPr lang="en-US" altLang="zh-CN" sz="2000" dirty="0"/>
          </a:p>
        </p:txBody>
      </p:sp>
      <p:sp>
        <p:nvSpPr>
          <p:cNvPr id="6" name="QC_7_AN.39_1#b127a790a.bracket?pid=4dc9f9946&amp;color=0,0,0&amp;vpa=11&amp;vtp=1"/>
          <p:cNvSpPr/>
          <p:nvPr/>
        </p:nvSpPr>
        <p:spPr>
          <a:xfrm>
            <a:off x="3970401" y="3684593"/>
            <a:ext cx="374650"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40_1#b127a790a?vop=1&amp;pid=4dc9f9946&amp;color=0,0,0&amp;mp=1&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本题考查区域差异。华北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、华东地区光伏企业在该区域投资主要是看中当地丰富的土地资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源和光热资源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，与矿产资源关系不大，A正确，B错误；华北、华东地区消费市场更广阔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础更好</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41_1#c9afd4d72?pid=4dc9f994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12.呼和浩特、太原向黄河“几字弯”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区域内其他城市光伏产业流出的生产要素主要是(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42_1#c9afd4d72.bracket?pid=4dc9f9946&amp;color=0,0,0&amp;vpa=12&amp;vtp=1"/>
          <p:cNvSpPr/>
          <p:nvPr/>
        </p:nvSpPr>
        <p:spPr>
          <a:xfrm>
            <a:off x="1042676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7_BD.41_2#c9afd4d72.choices?pid=4dc9f9946&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697480" algn="l"/>
                <a:tab pos="5102860" algn="l"/>
                <a:tab pos="8028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.劳动力</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B.资金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C.初级产品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.光热资源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43_1#c9afd4d72?vop=1&amp;pid=4dc9f9946&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本题考查区域关联性。呼和浩特、太原是省级行政中心，经济发展更好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，可以向周边城市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提供资金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，辐射带动周边地区产业发展，B正确；劳动力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、初级产品应该从周边城市流向呼和浩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特和太原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，A、C错误；光热资源主要受太阳辐射等自然因素影响，流动性弱，D错误。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6f8279d7d.fixed?pid=bc468e8a5&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6f8279d7d.fixed?pid=bc468e8a5&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第1课时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区域整体性与区域差异</a:t>
            </a:r>
            <a:endParaRPr lang="en-US" altLang="zh-CN" sz="4400" dirty="0"/>
          </a:p>
        </p:txBody>
      </p:sp>
      <p:pic>
        <p:nvPicPr>
          <p:cNvPr id="4" name="C_4#6f8279d7d.fixed?pid=bc468e8a5&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6f8279d7d.fixed?pid=bc468e8a5&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44_1#0b42aad9e?pid=6f8279d7d&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［浙江宁波2024高二期中］</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在我国南方丘陵地区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人们依托自然条件</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利用田埂将土地划分成不</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同尺度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不同形态的斑块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下图为该地区不同农田示意图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44_3#0b42aad9e?iti=1&amp;htil=1&amp;pid=6f8279d7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508760" y="1949646"/>
            <a:ext cx="1115568" cy="118872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5_BD.44_4#0b42aad9e?iti=2&amp;htil=1&amp;pid=6f8279d7d&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224528" y="1958790"/>
            <a:ext cx="1060704" cy="117957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5" name="QM_5_BD.44_5#0b42aad9e?iti=3&amp;htil=1&amp;pid=6f8279d7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711696" y="1958790"/>
            <a:ext cx="1453896" cy="1188720"/>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6" name="QM_5_BD.44_6#0b42aad9e?iti=4&amp;htil=1&amp;pid=6f8279d7d&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9482328" y="1958790"/>
            <a:ext cx="1289304" cy="11795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7" name="QM_5_BD.44_7#0b42aad9e?iti=1&amp;htil=1&amp;pid=6f8279d7d&amp;color=0,0,0&amp;vtp=1"/>
          <p:cNvSpPr/>
          <p:nvPr/>
        </p:nvSpPr>
        <p:spPr>
          <a:xfrm>
            <a:off x="1910969" y="3265366"/>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①</a:t>
            </a:r>
            <a:endParaRPr lang="en-US" altLang="zh-CN" sz="2000" dirty="0"/>
          </a:p>
        </p:txBody>
      </p:sp>
      <p:sp>
        <p:nvSpPr>
          <p:cNvPr id="8" name="QM_5_BD.44_8#0b42aad9e?iti=2&amp;htil=1&amp;pid=6f8279d7d&amp;color=0,0,0&amp;vtp=1"/>
          <p:cNvSpPr/>
          <p:nvPr/>
        </p:nvSpPr>
        <p:spPr>
          <a:xfrm>
            <a:off x="4599305" y="3265366"/>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②</a:t>
            </a:r>
            <a:endParaRPr lang="en-US" altLang="zh-CN" sz="2000" dirty="0"/>
          </a:p>
        </p:txBody>
      </p:sp>
      <p:sp>
        <p:nvSpPr>
          <p:cNvPr id="9" name="QM_5_BD.44_9#0b42aad9e?iti=3&amp;htil=1&amp;pid=6f8279d7d&amp;color=0,0,0&amp;vtp=1"/>
          <p:cNvSpPr/>
          <p:nvPr/>
        </p:nvSpPr>
        <p:spPr>
          <a:xfrm>
            <a:off x="7283069" y="3274510"/>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③</a:t>
            </a:r>
            <a:endParaRPr lang="en-US" altLang="zh-CN" sz="2000" dirty="0"/>
          </a:p>
        </p:txBody>
      </p:sp>
      <p:sp>
        <p:nvSpPr>
          <p:cNvPr id="10" name="QM_5_BD.44_10#0b42aad9e?iti=4&amp;htil=1&amp;pid=6f8279d7d&amp;color=0,0,0&amp;vtp=1"/>
          <p:cNvSpPr/>
          <p:nvPr/>
        </p:nvSpPr>
        <p:spPr>
          <a:xfrm>
            <a:off x="9971405" y="3265366"/>
            <a:ext cx="311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④</a:t>
            </a:r>
            <a:endParaRPr lang="en-US" altLang="zh-CN" sz="2000" dirty="0"/>
          </a:p>
        </p:txBody>
      </p:sp>
      <p:sp>
        <p:nvSpPr>
          <p:cNvPr id="11" name="QC_6_BD.45_1#7709cf0da?pid=0b42aad9e&amp;color=0,0,0&amp;vtp=1&amp;bbb=1"/>
          <p:cNvSpPr/>
          <p:nvPr/>
        </p:nvSpPr>
        <p:spPr>
          <a:xfrm>
            <a:off x="722376" y="37234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影响该地区农田形态的主要自然因素是(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12" name="QC_6_AN.46_1#7709cf0da.bracket?pid=0b42aad9e&amp;color=0,0,0&amp;vpa=13&amp;vtp=1"/>
          <p:cNvSpPr/>
          <p:nvPr/>
        </p:nvSpPr>
        <p:spPr>
          <a:xfrm>
            <a:off x="5451539" y="372345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13" name="QC_6_BD.45_2#7709cf0da.choices?pid=0b42aad9e&amp;color=0,0,0&amp;vtp=1&amp;bbb=1"/>
          <p:cNvSpPr/>
          <p:nvPr/>
        </p:nvSpPr>
        <p:spPr>
          <a:xfrm>
            <a:off x="722376" y="418065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.水源</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B.地形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C.土壤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bg/>
                                          </p:spTgt>
                                        </p:tgtEl>
                                        <p:attrNameLst>
                                          <p:attrName>style.visibility</p:attrName>
                                        </p:attrNameLst>
                                      </p:cBhvr>
                                      <p:to>
                                        <p:strVal val="visible"/>
                                      </p:to>
                                    </p:set>
                                    <p:animEffect transition="in" filter="fade">
                                      <p:cBhvr>
                                        <p:cTn id="7" dur="500"/>
                                        <p:tgtEl>
                                          <p:spTgt spid="1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7_1#7709cf0da?vop=1&amp;pid=0b42aad9e&amp;color=0,0,0&amp;vtp=1&amp;bt=1&amp;bbb=1&amp;hb=1"/>
          <p:cNvSpPr/>
          <p:nvPr/>
        </p:nvSpPr>
        <p:spPr>
          <a:xfrm>
            <a:off x="722376" y="972000"/>
            <a:ext cx="10753344" cy="27104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本题考查影响农田形态的因素。读图可知，图中不同尺度、不同形态的斑块是我国南方丘</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陵地区人们依托自然条件，利用田埂划分的，地形是影响农田形态的主要自然因素，B正确；水</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源、土壤、气候不是主要影响因素，A、C、D错误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7_1#7709cf0da?vop=1&amp;pid=0b42aad9e&amp;color=0,0,0&amp;vtp=1&amp;bt=1&amp;bbb=1&amp;hb=1"/>
          <p:cNvSpPr/>
          <p:nvPr/>
        </p:nvSpPr>
        <p:spPr>
          <a:xfrm>
            <a:off x="722376" y="972000"/>
            <a:ext cx="10753344" cy="2710434"/>
          </a:xfrm>
          <a:prstGeom prst="rect">
            <a:avLst/>
          </a:prstGeom>
          <a:noFill/>
        </p:spPr>
        <p:txBody>
          <a:bodyPr wrap="none" lIns="0" tIns="0" rIns="0" bIns="0" rtlCol="0" anchor="t"/>
          <a:lstStyle/>
          <a:p>
            <a:pPr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关键点拨</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解答本题的关键在于充分挖掘图示信息，图①的农田分布在山林周边，山林地形一般</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坡度较大；图②的农田分布在台墩高地周边，地形坡度较小；图③的农田分布在地势和缓的河谷</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地带，由于南方丘陵地区地形起伏较大，因此农田受地形的影响较大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8_1#0fb95b96f?pid=0b42aad9e&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我国南方丘陵地区(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9_1#0fb95b96f.bracket?pid=0b42aad9e&amp;color=0,0,0&amp;vpa=14&amp;vtp=1"/>
          <p:cNvSpPr/>
          <p:nvPr/>
        </p:nvSpPr>
        <p:spPr>
          <a:xfrm>
            <a:off x="3165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48_2#0fb95b96f.choices?pid=0b42aad9e&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697480" algn="l"/>
                <a:tab pos="5356860" algn="l"/>
                <a:tab pos="8028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.耕地比重较大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B.落叶林面积广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C.土壤多呈酸性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.聚落多为棋盘式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0_1#0fb95b96f?vop=1&amp;pid=0b42aad9e&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本题考查区域特征。我国南方丘陵地区耕地比重较小，A错误；属于亚热带季风气候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热带常绿阔叶林面积广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，B错误；南方气温较高，且年降水量较大，土壤多呈酸性，C正确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；棋盘</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式聚落一般分布在地形平坦的地区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6_BD.1_1#7f867b466?htil=1&amp;pid=f345d169d&amp;color=0,0,0&amp;tib=255,255,255&amp;vtp=1&amp;hs=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540894" y="1026864"/>
            <a:ext cx="2807208"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1_2#7f867b466?htil=1&amp;pid=f345d169d&amp;color=0,0,0&amp;vtp=1&amp;bt=1&amp;bbb=1&amp;hb=1&amp;hs=1"/>
          <p:cNvSpPr/>
          <p:nvPr/>
        </p:nvSpPr>
        <p:spPr>
          <a:xfrm>
            <a:off x="722376" y="972000"/>
            <a:ext cx="7808976"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［河北石家庄二中2024高二期中改编</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阿拉善盟曼德拉山岩画是北方</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游牧民族在不同历史阶段制作的绵长画卷</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记录了自然环境和社会风</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貌</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下图为曼德拉山岩画部分动物图案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。据此完成下题。</a:t>
            </a:r>
            <a:endParaRPr lang="en-US" altLang="zh-CN" sz="2000" dirty="0"/>
          </a:p>
        </p:txBody>
      </p:sp>
      <p:sp>
        <p:nvSpPr>
          <p:cNvPr id="4" name="QC_7_BD.2_1#8395dfe5b?htil=1&amp;pid=7f867b466&amp;color=0,0,0&amp;vtp=1&amp;bbb=1&amp;hb=1&amp;hs=1"/>
          <p:cNvSpPr/>
          <p:nvPr/>
        </p:nvSpPr>
        <p:spPr>
          <a:xfrm>
            <a:off x="722376" y="2332043"/>
            <a:ext cx="7808976"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1.通过研究曼德拉山岩画动物类型推知古地理环境特征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，是依据地理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环境的(</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AN.3_1#8395dfe5b.bracket?pid=7f867b466&amp;color=0,0,0&amp;vpa=1&amp;vtp=1"/>
          <p:cNvSpPr/>
          <p:nvPr/>
        </p:nvSpPr>
        <p:spPr>
          <a:xfrm>
            <a:off x="1684401" y="2770193"/>
            <a:ext cx="357188"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6" name="QC_7_BD.2_2#8395dfe5b.choices?htil=1&amp;pid=7f867b466&amp;color=0,0,0&amp;vtp=1&amp;bbb=1&amp;hs=1"/>
          <p:cNvSpPr/>
          <p:nvPr/>
        </p:nvSpPr>
        <p:spPr>
          <a:xfrm>
            <a:off x="722376" y="3221805"/>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.空间邻近性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B.区域整体性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C.空间关联性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.区域差异性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51_1#b6b8280d3?pid=6f8279d7d&amp;color=0,0,0&amp;tib=255,255,255&amp;iip=2&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5269"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51_1#b6b8280d3?pid=6f8279d7d&amp;color=0,0,0&amp;vtp=1&amp;bt=1&amp;bbb=1&amp;hb=1"/>
          <p:cNvSpPr/>
          <p:nvPr/>
        </p:nvSpPr>
        <p:spPr>
          <a:xfrm>
            <a:off x="722377" y="972000"/>
            <a:ext cx="10749631" cy="3129153"/>
          </a:xfrm>
          <a:prstGeom prst="rect">
            <a:avLst/>
          </a:prstGeom>
          <a:noFill/>
        </p:spPr>
        <p:txBody>
          <a:bodyPr wrap="none" lIns="0" tIns="0" rIns="0" bIns="0" rtlCol="0" anchor="t"/>
          <a:lstStyle/>
          <a:p>
            <a:pPr algn="l" latinLnBrk="1">
              <a:lnSpc>
                <a:spcPts val="36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河南省实验中学2025高二期中］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2025</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蛇年春节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某动画电影毫无悬念地成为电影院春</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节档的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顶流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在这部影片里</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陈塘关再次成为关键场景</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承载着主角们的成长与守护</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关于陈</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塘关的位置众说纷纭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有天津河西区陈塘庄</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河南西峡县等诸多说法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根据明代小说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封神演义</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原著设定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陈塘关位于殷商疆域范围之内</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且原著第十二回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陈塘关哪吒出世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中提到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哪吒</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脱了衣裳</a:t>
            </a:r>
            <a:r>
              <a:rPr lang="en-US" altLang="zh-CN" sz="2000" b="0" i="0" dirty="0">
                <a:solidFill>
                  <a:srgbClr val="000000"/>
                </a:solidFill>
                <a:latin typeface="宋体" panose="02010600030101010101" pitchFamily="2" charset="-122"/>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不知这河是九湾河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乃东海口上</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表明陈塘关紧挨东海</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天津的陈塘庄有通往大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海的海河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地理位置与</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封神演义</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描述高度吻合</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且有学者研究天津沿岸贝壳堤也发现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商朝</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末年这里是海滨关隘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100" dirty="0"/>
          </a:p>
        </p:txBody>
      </p:sp>
      <p:sp>
        <p:nvSpPr>
          <p:cNvPr id="4" name="QC_6_BD.52_1#75d34e331?pid=b6b8280d3&amp;color=0,0,0&amp;vtp=1&amp;bbb=1"/>
          <p:cNvSpPr/>
          <p:nvPr/>
        </p:nvSpPr>
        <p:spPr>
          <a:xfrm>
            <a:off x="722376" y="41552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3.从区域概念角度分析，陈塘关作为一个区域，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以下说法正确的是(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53_1#75d34e331.bracket?pid=b6b8280d3&amp;color=0,0,0&amp;vpa=15&amp;vtp=1"/>
          <p:cNvSpPr/>
          <p:nvPr/>
        </p:nvSpPr>
        <p:spPr>
          <a:xfrm>
            <a:off x="8245539" y="415525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6_BD.52_2#75d34e331.choices?pid=b6b8280d3&amp;color=0,0,0&amp;vtp=1&amp;bbb=1"/>
          <p:cNvSpPr/>
          <p:nvPr/>
        </p:nvSpPr>
        <p:spPr>
          <a:xfrm>
            <a:off x="722376" y="461804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.陈塘关没有明确的区位特征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.陈塘关和其他区域间没有联系</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C.陈塘关内部地理环境具有相对一致性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.陈塘关的面积和形状始终未变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4_1#75d34e331?vop=1&amp;pid=b6b8280d3&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本题考查区域相关知识。由材料可知，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小说原著设定陈塘关位于殷商疆域内且紧挨东海，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有其特定的地理位置和相关文化背景等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，具有明确的区位特征，A错误；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陈塘关作为一个区域，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在当时的殷商时期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，必然在政治、经济、文化等方面与殷商其他区域存在联系，B错误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；陈塘关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区域内的自然地理环境和人文环境等在一定程度上是相似的，区域内部的地理环境具有相对一致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，C正确；随着时间推移，地理环境变化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、行政区划调整等因素可能会使区域的面积和形状发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生改变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，陈塘关的面积和形状并非固定不变，D错误。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5_1#aa283c1b2?pid=b6b8280d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4.天津河西区陈塘庄被认为最有可能是陈塘关所在地，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主要是基于区域的(</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56_1#aa283c1b2.bracket?pid=b6b8280d3&amp;color=0,0,0&amp;vpa=16&amp;vtp=1"/>
          <p:cNvSpPr/>
          <p:nvPr/>
        </p:nvSpPr>
        <p:spPr>
          <a:xfrm>
            <a:off x="9007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55_2#aa283c1b2.choices?pid=b6b8280d3&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A.整体性特征，区域内自然和人文要素与历史记载相似</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.差异性特征，与其他地区进行了对比</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.开放性特征，与外界有广泛的联系</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.动态性特征，其位置随时间发生了变化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57_1#aa283c1b2?vop=1&amp;pid=b6b8280d3&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本题考查区域相关知识。天津河西区陈塘庄被认为最有可能是陈塘关所在地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，是因为从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封神演义》原著描述可知，陈塘关紧挨东海，而天津陈塘庄有通往大海的海河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，且有学者研究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发现商朝末年这里是海滨关隘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，这综合考虑了自然要素（地理位置、海河等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）和人文要素</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历史记载、考古研究等），体现了区域的整体性特征，A正确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；材料中没有重点体现与其他地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区的对比</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（差异性特征）、与外界广泛联系（开放性特征）以及位置随时间变化（</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动态性特征），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58_1#96a8d7213?pid=6f8279d7d&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［吉林松原2025高二期末改编］</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开发区是各类产业集聚和创新网络构建的最直接载体</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对促进区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域经济发展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产业有序转移乃至推动区域合作与联动发展都具有重要意义</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下图为开发区之间产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业集群培育示意图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58_2#96a8d7213?pid=6f8279d7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721608" y="2406846"/>
            <a:ext cx="4754880" cy="367588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9_1#2bb527623?pid=96a8d721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5.若图示a、b、c代表长江经济带上游、中游和下游地区，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下列对应正确的是(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BD.59_2#2bb527623.choices?pid=96a8d7213&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A.a—上游、b—中游、c—下游</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.a—上游、b—下游、c—中游</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.a—中游、b—上游、c—下游</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.a—下游、b—中游、c—上游</a:t>
            </a:r>
            <a:endParaRPr lang="en-US" altLang="zh-CN" sz="2000" dirty="0"/>
          </a:p>
        </p:txBody>
      </p:sp>
      <p:sp>
        <p:nvSpPr>
          <p:cNvPr id="4" name="QC_6_AN.60_1#2bb527623.bracket?pid=96a8d7213&amp;color=0,0,0&amp;vpa=17&amp;vtp=1"/>
          <p:cNvSpPr/>
          <p:nvPr/>
        </p:nvSpPr>
        <p:spPr>
          <a:xfrm>
            <a:off x="9423464"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1_1#2bb527623?vop=1&amp;pid=96a8d7213&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本题考查区域差异性。长江经济带下游地区地理位置优越，交通便利，</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人口和城市稠密，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，其产业开发较早，产业能级最高，发展最好，故对应图中字母a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；长江经济带上游地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区位于我国西部地区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，开发晚，经济欠发达，技术、资金薄弱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，资源和能源相比中下游地区却很</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丰富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，其产业能级较低，发展相对较差，故对应图中字母c</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;长江经济带中游地区主要位于我国中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部各省级行政区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，发挥承东启西的作用，故对应图中字母b。综上所述，D正确。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4_1#8395dfe5b?vop=1&amp;pid=7f867b466&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本题考查区域环境的特征。由图可知，曼德拉山岩画所绘动物以羊、骆驼、马为主</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，描绘出</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当时游牧民族在干旱半干旱环境下的游牧生活场景</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，反映出区域地理环境的整体性特征，B正确</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；曼德拉山岩画所绘动物并没有反映该地与周边地区的空间邻近性和关联性，A、C错误。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2_1#960cf873e?pid=96a8d721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6.关于开发区产业集群培育及其主导因素的叙述，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3_1#960cf873e.bracket?pid=96a8d7213&amp;color=0,0,0&amp;vpa=18&amp;vtp=1"/>
          <p:cNvSpPr/>
          <p:nvPr/>
        </p:nvSpPr>
        <p:spPr>
          <a:xfrm>
            <a:off x="7483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mc:AlternateContent xmlns:mc="http://schemas.openxmlformats.org/markup-compatibility/2006">
        <mc:Choice xmlns:a14="http://schemas.microsoft.com/office/drawing/2010/main" Requires="a14">
          <p:sp>
            <p:nvSpPr>
              <p:cNvPr id="4" name="QC_6_BD.62_2#960cf873e.choices?pid=96a8d7213&amp;color=0,0,0&amp;vtp=1&amp;bbb=1"/>
              <p:cNvSpPr/>
              <p:nvPr/>
            </p:nvSpPr>
            <p:spPr>
              <a:xfrm>
                <a:off x="722376" y="1384300"/>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阶段，以劳动密集型产业为主；市场需求</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阶段，以技术密集型产业为主；工资水平</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阶段，产业分工合作凸显；结构升级</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阶段，开发区之间联动减弱；集聚效应</a:t>
                </a:r>
                <a:endParaRPr lang="en-US" altLang="zh-CN" sz="2000" dirty="0"/>
              </a:p>
            </p:txBody>
          </p:sp>
        </mc:Choice>
        <mc:Fallback>
          <p:sp>
            <p:nvSpPr>
              <p:cNvPr id="4" name="QC_6_BD.62_2#960cf873e.choices?pid=96a8d7213&amp;color=0,0,0&amp;vtp=1&amp;bbb=1"/>
              <p:cNvSpPr>
                <a:spLocks noRot="1" noChangeAspect="1" noMove="1" noResize="1" noEditPoints="1" noAdjustHandles="1" noChangeArrowheads="1" noChangeShapeType="1" noTextEdit="1"/>
              </p:cNvSpPr>
              <p:nvPr/>
            </p:nvSpPr>
            <p:spPr>
              <a:xfrm>
                <a:off x="722376" y="1384300"/>
                <a:ext cx="10753344" cy="1796034"/>
              </a:xfrm>
              <a:prstGeom prst="rect">
                <a:avLst/>
              </a:prstGeom>
              <a:blipFill rotWithShape="1">
                <a:blip r:embed="rId1"/>
                <a:stretch>
                  <a:fillRect l="-4" b="-2531"/>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QC_6_AS.64_1#960cf873e?vop=1&amp;pid=96a8d7213&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本题考查区域发展阶段性及特征。t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阶段对应产业能级较低，产业发展阶段处在早期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一阶段主要围绕当地优势资源和能源来发展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，其产业应以资源密集型和劳动密集型为主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，推进工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业化和城镇化发展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，其主导因素应为国家的宏观政策规划，A错误。t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阶段以技术密集型产业为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，其主导因素是科技水平，B错误。t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阶段，产业能级不断提高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，产业发展由早期阶段向后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期阶段转变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，经济越来越发达，产业结构不断升级，产业分工合作凸显，C正确。t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1</m:t>
                        </m:r>
                      </m:sub>
                    </m:sSub>
                  </m:oMath>
                </a14:m>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到t</a:t>
                </a:r>
                <a14:m>
                  <m:oMath xmlns:m="http://schemas.openxmlformats.org/officeDocument/2006/math">
                    <m:sSub>
                      <m:sSubPr>
                        <m:ctrlPr>
                          <a:rPr lang="en-US" altLang="zh-CN" sz="2000" b="0" i="1"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ctrlPr>
                      </m:sSubPr>
                      <m:e>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m:t>
                        </m:r>
                      </m:e>
                      <m:sub>
                        <m:r>
                          <a:rPr lang="en-US" altLang="zh-CN" sz="2000" b="0" i="0" dirty="0">
                            <a:solidFill>
                              <a:srgbClr val="000000"/>
                            </a:solidFill>
                            <a:latin typeface="Cambria Math" panose="02040503050406030204" pitchFamily="18" charset="0"/>
                            <a:ea typeface="微软雅黑" panose="020B0503020204020204" pitchFamily="34" charset="-122"/>
                            <a:cs typeface="微软雅黑" panose="020B0503020204020204" pitchFamily="34" charset="-120"/>
                          </a:rPr>
                          <m:t>3</m:t>
                        </m:r>
                      </m:sub>
                    </m:sSub>
                  </m:oMath>
                </a14:m>
                <a:r>
                  <a:rPr lang="en-US" altLang="zh-CN" sz="100" b="0" i="0" kern="0" spc="-9990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阶段</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业集聚效应不断加强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，因而开发区之间联动也不断加强，促进区域经济的整体提高和发展，D错误。</a:t>
                </a:r>
                <a:endParaRPr lang="en-US" altLang="zh-CN" sz="2200" dirty="0"/>
              </a:p>
            </p:txBody>
          </p:sp>
        </mc:Choice>
        <mc:Fallback>
          <p:sp>
            <p:nvSpPr>
              <p:cNvPr id="2" name="QC_6_AS.64_1#960cf873e?vop=1&amp;pid=96a8d7213&amp;color=0,0,0&amp;vtp=1&amp;bt=1&amp;bbb=1&amp;hb=1"/>
              <p:cNvSpPr>
                <a:spLocks noRot="1" noChangeAspect="1" noMove="1" noResize="1" noEditPoints="1" noAdjustHandles="1" noChangeArrowheads="1" noChangeShapeType="1" noTextEdit="1"/>
              </p:cNvSpPr>
              <p:nvPr/>
            </p:nvSpPr>
            <p:spPr>
              <a:xfrm>
                <a:off x="722376" y="972000"/>
                <a:ext cx="10753344" cy="2697734"/>
              </a:xfrm>
              <a:prstGeom prst="rect">
                <a:avLst/>
              </a:prstGeom>
              <a:blipFill rotWithShape="1">
                <a:blip r:embed="rId1"/>
                <a:stretch>
                  <a:fillRect l="-4" t="-17" r="-3962" b="-1669"/>
                </a:stretch>
              </a:blipFill>
            </p:spPr>
            <p:txBody>
              <a:bodyPr/>
              <a:lstStyle/>
              <a:p>
                <a:r>
                  <a:rPr lang="zh-CN" altLang="en-US">
                    <a:noFill/>
                  </a:rPr>
                  <a:t> </a:t>
                </a:r>
              </a:p>
            </p:txBody>
          </p:sp>
        </mc:Fallback>
      </mc:AlternateContent>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a44e0245b.fixed?pid=7ce6f4b17&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a44e0245b.fixed?pid=7ce6f4b17&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因地制宜与区域发展</a:t>
            </a:r>
            <a:endParaRPr lang="en-US" altLang="zh-CN" sz="4400" dirty="0"/>
          </a:p>
        </p:txBody>
      </p:sp>
      <p:pic>
        <p:nvPicPr>
          <p:cNvPr id="4" name="C_4#a44e0245b.fixed?pid=7ce6f4b17&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a44e0245b.fixed?pid=7ce6f4b17&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65_1#4eb8dcdbc?pid=57159b2f5&amp;color=0,0,0&amp;vtp=1&amp;bt=1&amp;bbb=1"/>
          <p:cNvSpPr/>
          <p:nvPr/>
        </p:nvSpPr>
        <p:spPr>
          <a:xfrm>
            <a:off x="722376" y="972000"/>
            <a:ext cx="10753344" cy="405003"/>
          </a:xfrm>
          <a:prstGeom prst="rect">
            <a:avLst/>
          </a:prstGeom>
          <a:noFill/>
        </p:spPr>
        <p:txBody>
          <a:bodyPr wrap="none" lIns="0" tIns="0" rIns="0" bIns="0" rtlCol="0" anchor="t"/>
          <a:lstStyle/>
          <a:p>
            <a:pPr algn="l" latinLnBrk="1">
              <a:lnSpc>
                <a:spcPts val="3600"/>
              </a:lnSpc>
            </a:pPr>
            <a:r>
              <a:rPr lang="en-US" altLang="zh-CN" sz="2000" b="0" i="0" spc="-100" dirty="0">
                <a:solidFill>
                  <a:srgbClr val="000000"/>
                </a:solidFill>
                <a:latin typeface="仿宋" panose="02010609060101010101" pitchFamily="34" charset="-122"/>
                <a:ea typeface="仿宋" panose="02010609060101010101" pitchFamily="34" charset="-122"/>
                <a:cs typeface="仿宋" panose="02010609060101010101" pitchFamily="34" charset="-120"/>
              </a:rPr>
              <a:t>［安徽师范大学附中2024高二月考］</a:t>
            </a:r>
            <a:r>
              <a:rPr lang="en-US" altLang="zh-CN" sz="2000" b="0" i="0" spc="-10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下图为我国某省级行政区地理环境示意图</a:t>
            </a:r>
            <a:r>
              <a:rPr lang="en-US" altLang="zh-CN" sz="2000" b="0" i="0" spc="-10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。读图，完成下面小题。</a:t>
            </a:r>
            <a:endParaRPr lang="en-US" altLang="zh-CN" sz="2000" spc="-100" dirty="0"/>
          </a:p>
        </p:txBody>
      </p:sp>
      <p:pic>
        <p:nvPicPr>
          <p:cNvPr id="3" name="QM_6_BD.65_2#4eb8dcdbc?pid=57159b2f5&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791456" y="1511496"/>
            <a:ext cx="2606040" cy="420624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66_1#4132bbf6e?pid=4eb8dcdbc&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该省级行政区是(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BD.66_2#4132bbf6e.choices?pid=4eb8dcdbc&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.陇</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B.川</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.黔</a:t>
            </a:r>
            <a:endParaRPr lang="en-US" altLang="zh-CN" sz="2000" dirty="0"/>
          </a:p>
        </p:txBody>
      </p:sp>
      <p:sp>
        <p:nvSpPr>
          <p:cNvPr id="4" name="QC_7_AN.67_1#4132bbf6e.bracket?pid=4eb8dcdbc&amp;color=0,0,0&amp;vpa=19&amp;vtp=1"/>
          <p:cNvSpPr/>
          <p:nvPr/>
        </p:nvSpPr>
        <p:spPr>
          <a:xfrm>
            <a:off x="2898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68_1#4132bbf6e?vop=1&amp;pid=4eb8dcdbc&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本题考查区域特征与读图分析能力。结合图文材料可知，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该省级行政区地貌为喀斯特地貌，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地形崎岖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；民居建筑为吊脚楼，农业为坝子农业，省级行政中心平均海拔约1100米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，夏季高温</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，冬季温和少雨，属于亚热带季风气候，而且各月降水天数均较多，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由此结合选项可得知，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该省级行政区应为贵州省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，简称黔，D正确。陇是甘肃省的简称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，甘肃省大部分地区位于温带大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陆性气候区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，A错误。川是四川省简称，省级行政中心成都位于四川盆地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，成都平均海拔大约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500</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米，B错误。桂是广西壮族自治区的简称，省级行政中心南宁为平原地形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，且位于北回归线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以南地区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，全年气温较高，因此不是广西壮族自治区，C错误。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69_1#1453d2bfb?sp=1&amp;pid=4eb8dcdbc&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2.该省级行政区主要发展坝子农业（山间小盆地内的平原农业）。近年来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，该省级行政区大力推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进坝区农田基础建设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，建立现代化农田示范区；并在保护的前提下发展林下种植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、林下养殖等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林下经济”。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以上措施的目的是(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70_1#1453d2bfb.bracket?pid=4eb8dcdbc&amp;color=0,0,0&amp;vpa=20&amp;vtp=1"/>
          <p:cNvSpPr/>
          <p:nvPr/>
        </p:nvSpPr>
        <p:spPr>
          <a:xfrm>
            <a:off x="4719701" y="18673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7_BD.69_2#1453d2bfb?pid=4eb8dcdbc&amp;color=0,0,0&amp;vtp=1&amp;bbb=1"/>
          <p:cNvSpPr/>
          <p:nvPr/>
        </p:nvSpPr>
        <p:spPr>
          <a:xfrm>
            <a:off x="722376" y="2334074"/>
            <a:ext cx="10753344" cy="843153"/>
          </a:xfrm>
          <a:prstGeom prst="rect">
            <a:avLst/>
          </a:prstGeom>
          <a:noFill/>
        </p:spPr>
        <p:txBody>
          <a:bodyPr wrap="none" lIns="0" tIns="0" rIns="0" bIns="0" rtlCol="0" anchor="t"/>
          <a:lstStyle/>
          <a:p>
            <a:pPr latinLnBrk="1">
              <a:lnSpc>
                <a:spcPts val="3600"/>
              </a:lnSpc>
              <a:tabLst>
                <a:tab pos="5585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①扩大耕地面积</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②提升高标准农田产能</a:t>
            </a:r>
            <a:endParaRPr lang="en-US" altLang="zh-CN" sz="2000" dirty="0"/>
          </a:p>
          <a:p>
            <a:pPr latinLnBrk="1">
              <a:lnSpc>
                <a:spcPts val="3400"/>
              </a:lnSpc>
              <a:tabLst>
                <a:tab pos="5585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延长产业链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，扩大市场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因地制宜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，多种经营</a:t>
            </a:r>
            <a:endParaRPr lang="en-US" altLang="zh-CN" sz="2000" dirty="0"/>
          </a:p>
        </p:txBody>
      </p:sp>
      <p:sp>
        <p:nvSpPr>
          <p:cNvPr id="5" name="QC_7_BD.69_3#1453d2bfb.choices?pid=4eb8dcdbc&amp;color=0,0,0&amp;vtp=1&amp;bbb=1"/>
          <p:cNvSpPr/>
          <p:nvPr/>
        </p:nvSpPr>
        <p:spPr>
          <a:xfrm>
            <a:off x="722376" y="3236536"/>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1_1#1453d2bfb?vop=1&amp;pid=4eb8dcdbc&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本题考查因地制宜与区域发展措施。根据所学知识可知，近年来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，该省级行政区大力推进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坝区农田基础建设</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，建立现代化农田示范区的主要目的是提升高标准农田产能，②正确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；在保护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的前提下发展林下种植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、林下养殖等“林下经济”的目的是因地制宜，多种经营，④正确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地形崎岖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，耕地面积小，且扩大耕地面积容易出现水土流失等生态问题，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因此不宜扩大耕地面积，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错误；题干所述措施与延长产业链，扩大市场无关，③错误。故选D。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1_2#1453d2bfb?vop=1&amp;pid=4eb8dcdbc&amp;color=0,0,0&amp;mp=1&amp;vtp=1&amp;bt=1&amp;bbb=1&amp;hb=1"/>
          <p:cNvSpPr/>
          <p:nvPr/>
        </p:nvSpPr>
        <p:spPr>
          <a:xfrm>
            <a:off x="722376" y="972000"/>
            <a:ext cx="10753344" cy="36502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农业可持续发展措施</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1）调整农业结构和农村经济结构。根据各地的实际条件合理安排农、林、牧、副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、渔业的比</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，各业要全面发展；重视发展第二、三产业，增加农民收入。</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2）推进农业产业化进程。积极推进以农畜产品深加工为主的龙头企业建设，延长产业链</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高农畜产品附加值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，加快农村经济发展。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3）加强农业基础设施建设，改善农业生产条件。</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4）加快农业技术的应用和推广。</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5）改善农业生态环境，促进农业的可持续发展。</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72_1#670f7fbd4?pid=57159b2f5&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［江西南昌中学2025高二期中］</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影响特色小镇发展潜力的要素可分为推力和拉力两方面</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推力是</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推动特色小镇发展的自身特色要素</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拉力是将其置于区域大环境中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受外部环境辐射</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影响和带</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动从而拉动特色小镇发展的要素</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内蒙古资源丰富</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文化独特</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但其特色小镇的发展潜力不均衡</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
        <p:nvSpPr>
          <p:cNvPr id="3" name="QC_7_BD.73_1#d6365bcec?pid=670f7fbd4&amp;color=0,0,0&amp;vtp=1&amp;bbb=1"/>
          <p:cNvSpPr/>
          <p:nvPr/>
        </p:nvSpPr>
        <p:spPr>
          <a:xfrm>
            <a:off x="722376" y="27836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3.某特色小镇以红干椒产业作为直接推力，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但其发展潜力却较低的原因是(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7_AN.74_1#d6365bcec.bracket?pid=670f7fbd4&amp;color=0,0,0&amp;vpa=21&amp;vtp=1"/>
          <p:cNvSpPr/>
          <p:nvPr/>
        </p:nvSpPr>
        <p:spPr>
          <a:xfrm>
            <a:off x="9007539" y="278365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5" name="QC_7_BD.73_2#d6365bcec.choices?pid=670f7fbd4&amp;color=0,0,0&amp;vtp=1&amp;bbb=1"/>
          <p:cNvSpPr/>
          <p:nvPr/>
        </p:nvSpPr>
        <p:spPr>
          <a:xfrm>
            <a:off x="722376" y="3240855"/>
            <a:ext cx="10753344" cy="405003"/>
          </a:xfrm>
          <a:prstGeom prst="rect">
            <a:avLst/>
          </a:prstGeom>
          <a:noFill/>
        </p:spPr>
        <p:txBody>
          <a:bodyPr wrap="none" lIns="0" tIns="0" rIns="0" bIns="0" rtlCol="0" anchor="t"/>
          <a:lstStyle/>
          <a:p>
            <a:pPr latinLnBrk="1">
              <a:lnSpc>
                <a:spcPts val="3600"/>
              </a:lnSpc>
              <a:tabLst>
                <a:tab pos="2633980" algn="l"/>
                <a:tab pos="5483860" algn="l"/>
                <a:tab pos="8092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.红干椒品质不佳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B.产业结构相对单一</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C.红干椒价格波动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.种植面积逐渐减少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5_1#d6365bcec?vop=1&amp;pid=670f7fbd4&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本题考查区域发展问题。某特色小镇有特色产业，但发展潜力低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，说明其产业的带动能力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，产业结构相对单一，B正确；某特色小镇以红干椒产业作为直接推力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，说明红干椒在当地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具有优势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，品质应较好，种植面积应较大，A、D错误；红干椒价格波动，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可以通过延长产业链，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增加产品种类等来调节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，不是其发展潜力较低的原因，C错误。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BD.76_1#55c07b283?sp=1&amp;pid=670f7fbd4&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大力发展内蒙古特色小镇有利于(</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7_AN.77_1#55c07b283.bracket?pid=670f7fbd4&amp;color=0,0,0&amp;vpa=22&amp;vtp=1"/>
          <p:cNvSpPr/>
          <p:nvPr/>
        </p:nvSpPr>
        <p:spPr>
          <a:xfrm>
            <a:off x="468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7_BD.76_2#55c07b283?pid=670f7fbd4&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4975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①因地制宜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，发挥地方优势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产业分散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，提高经济效益</a:t>
            </a:r>
            <a:endParaRPr lang="en-US" altLang="zh-CN" sz="2000" dirty="0"/>
          </a:p>
          <a:p>
            <a:pPr latinLnBrk="1">
              <a:lnSpc>
                <a:spcPts val="3400"/>
              </a:lnSpc>
              <a:tabLst>
                <a:tab pos="4975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③推力和拉力要素协调发展</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推动城乡融合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，助力城乡共同富裕</a:t>
            </a:r>
            <a:endParaRPr lang="en-US" altLang="zh-CN" sz="2000" dirty="0"/>
          </a:p>
        </p:txBody>
      </p:sp>
      <p:sp>
        <p:nvSpPr>
          <p:cNvPr id="5" name="QC_7_BD.76_3#55c07b283.choices?pid=670f7fbd4&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C.①③④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78_1#55c07b283?vop=1&amp;pid=670f7fbd4&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本题考查区域因地制宜发展。发展特色小镇，立足自身产业及资源禀赋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，增强特色产业带</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动能力</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，同时因地制宜，发挥地方优势，①正确；能够加强与外部环境联系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，推力和拉力要素协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调发展</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，③正确；作为城乡要素流动和资源配置的关键节点，特色小镇对推动城乡融合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、助力城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乡共同富裕具有重要意义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，④正确；产业分散不利于形成经济效益，②错误。故选C。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7_BD.79_1#552b58eb6?htil=5&amp;pid=4b879186e&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183517" y="1026864"/>
            <a:ext cx="4251960" cy="302666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7_BD.79_2#552b58eb6?htil=5&amp;pid=4b879186e&amp;color=0,0,0&amp;vtp=1&amp;bt=1&amp;bbb=1&amp;hb=1"/>
          <p:cNvSpPr/>
          <p:nvPr/>
        </p:nvSpPr>
        <p:spPr>
          <a:xfrm>
            <a:off x="722376" y="972000"/>
            <a:ext cx="6373368"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［江苏盐城五校联盟2024高二联考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下图为甘肃省以某种</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自然指标划分出来的四大区域图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。读图，完成下面小题。</a:t>
            </a:r>
            <a:endParaRPr lang="en-US" altLang="zh-CN" sz="2000" dirty="0"/>
          </a:p>
        </p:txBody>
      </p:sp>
      <p:sp>
        <p:nvSpPr>
          <p:cNvPr id="4" name="QC_8_BD.80_1#8f066ac75?htil=5&amp;pid=552b58eb6&amp;color=0,0,0&amp;vtp=1&amp;bbb=1"/>
          <p:cNvSpPr/>
          <p:nvPr/>
        </p:nvSpPr>
        <p:spPr>
          <a:xfrm>
            <a:off x="722376" y="1869255"/>
            <a:ext cx="6373368"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5.图中①区域较④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区域发展农业的优势是(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8_BD.80_2#8f066ac75.choices?htil=5&amp;pid=552b58eb6&amp;color=0,0,0&amp;vtp=1&amp;bbb=1"/>
          <p:cNvSpPr/>
          <p:nvPr/>
        </p:nvSpPr>
        <p:spPr>
          <a:xfrm>
            <a:off x="722376" y="2332043"/>
            <a:ext cx="6373368" cy="843153"/>
          </a:xfrm>
          <a:prstGeom prst="rect">
            <a:avLst/>
          </a:prstGeom>
          <a:noFill/>
        </p:spPr>
        <p:txBody>
          <a:bodyPr wrap="none" lIns="0" tIns="0" rIns="0" bIns="0" rtlCol="0" anchor="t"/>
          <a:lstStyle/>
          <a:p>
            <a:pPr latinLnBrk="1">
              <a:lnSpc>
                <a:spcPts val="3600"/>
              </a:lnSpc>
              <a:tabLst>
                <a:tab pos="329438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.水分条件好</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.热量丰富</a:t>
            </a:r>
            <a:endParaRPr lang="en-US" altLang="zh-CN" sz="2000" dirty="0"/>
          </a:p>
          <a:p>
            <a:pPr latinLnBrk="1">
              <a:lnSpc>
                <a:spcPts val="3400"/>
              </a:lnSpc>
              <a:tabLst>
                <a:tab pos="329438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C.光照充足</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.地形崎岖</a:t>
            </a:r>
            <a:endParaRPr lang="en-US" altLang="zh-CN" sz="2000" dirty="0"/>
          </a:p>
        </p:txBody>
      </p:sp>
      <p:sp>
        <p:nvSpPr>
          <p:cNvPr id="6" name="QC_8_AN.81_1#8f066ac75.bracket?pid=552b58eb6&amp;color=0,0,0&amp;vpa=23&amp;vtp=1"/>
          <p:cNvSpPr/>
          <p:nvPr/>
        </p:nvSpPr>
        <p:spPr>
          <a:xfrm>
            <a:off x="5451539" y="186925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82_1#8f066ac75?vop=1&amp;pid=552b58eb6&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本题考查农业发展的区位条件。图中①区域为干旱区，④区域为湿润区，①区域较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④区域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水分条件差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，A错误；①区域较④区域纬度高，热量相对缺乏，B错误；①区域较④</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区域晴天多，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日照时间长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，C正确；由所学知识可知，地形崎岖不是农业发展的优势条件，D错误。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6_BD.5_1#edc57c62a?pid=f345d169d&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［重庆西南大学附中2025高二月考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地名是人们赋予某一特定空间位置上自然或人文地理实体的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专有名称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据湖南省行政村名的特征</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湖南地名分为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12</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其中带有</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湖</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塘</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井</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坪</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等字的地名较多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因多种因素</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地名正在逐渐消失</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成为地名文化遗产上的一大遗</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下图示意某年湖南省行政村命名类型及个数统计</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6_BD.5_2#edc57c62a?pid=f345d169d&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50208" y="2864046"/>
            <a:ext cx="4297680" cy="18196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6_1#01af48f40?pid=edc57c62a&amp;color=0,0,0&amp;vtp=1&amp;bbb=1"/>
          <p:cNvSpPr/>
          <p:nvPr/>
        </p:nvSpPr>
        <p:spPr>
          <a:xfrm>
            <a:off x="722376" y="48198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2.据图可知，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湖南省最突出的自然地理环境特征是(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7_AN.7_1#01af48f40.bracket?pid=edc57c62a&amp;color=0,0,0&amp;vpa=2&amp;vtp=1"/>
          <p:cNvSpPr/>
          <p:nvPr/>
        </p:nvSpPr>
        <p:spPr>
          <a:xfrm>
            <a:off x="6467539" y="48198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7_BD.6_2#01af48f40.choices?pid=edc57c62a&amp;color=0,0,0&amp;vtp=1&amp;bbb=1"/>
          <p:cNvSpPr/>
          <p:nvPr/>
        </p:nvSpPr>
        <p:spPr>
          <a:xfrm>
            <a:off x="722376" y="527844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A.四季分明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，土壤肥沃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.水热充足，经济发达</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.地形复杂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，水网密布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.平原辽阔，资源丰富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BD.83_1#c657f945b?pid=552b58eb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区域适合发展的农业为(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8_AN.84_1#c657f945b.bracket?pid=552b58eb6&amp;color=0,0,0&amp;vpa=24&amp;vtp=1"/>
          <p:cNvSpPr/>
          <p:nvPr/>
        </p:nvSpPr>
        <p:spPr>
          <a:xfrm>
            <a:off x="3914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8_BD.83_2#c657f945b.choices?pid=552b58eb6&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570480" algn="l"/>
                <a:tab pos="4848860" algn="l"/>
                <a:tab pos="8409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.河谷农业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B.乳畜业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C.现代旱作谷物农业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.灌溉农业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85_1#c657f945b?vop=1&amp;pid=552b58eb6&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本题考查区域特色农业类型。高原地区的河谷地带热量较丰富，主要发展河谷农业，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域不是高原地区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，A错误。乳畜业主要在城市周围或温带海洋性气候区发展，B错误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。现代旱作谷</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物农业主要分布在我国北方的温带季风气候区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、温带大陆性气候区，①区域为干旱区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，基本无自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然降水</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，无法开展现代旱作谷物农业，C错误。①区域气候干旱，基本没有自然降水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，发展农业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主要依靠人工灌溉系统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8_AS.85_2#c657f945b?vop=1&amp;pid=552b58eb6&amp;color=0,0,0&amp;mp=1&amp;vtp=1&amp;bt=1&amp;bbb=1&amp;hb=1"/>
          <p:cNvSpPr/>
          <p:nvPr/>
        </p:nvSpPr>
        <p:spPr>
          <a:xfrm>
            <a:off x="722376" y="972000"/>
            <a:ext cx="10753344" cy="13134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易错警示</a:t>
            </a:r>
            <a:r>
              <a:rPr lang="en-US" altLang="zh-CN" sz="2000" b="0" i="0" spc="-1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本题易错选A项，忽视不同农业类型之间的区别。河谷农业侧重地形，通常指在高海拔</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a:t>
            </a:r>
            <a:endPar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适宜发展农业的地方出现的农业类型</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，我国的河谷农业主要分布在雅鲁藏布江谷地及湟水谷地</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，灌溉</a:t>
            </a:r>
            <a:endPar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农业是指在干旱时以灌溉的方式保证农业生产的模式</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，灌溉农业主要分布在西北地区的河套平原。</a:t>
            </a:r>
            <a:endParaRPr lang="en-US" altLang="zh-CN" sz="2000" spc="-1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a6584d8a9.fixed?pid=7ce6f4b17&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a6584d8a9.fixed?pid=7ce6f4b17&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第2课时</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因地制宜与区域发展</a:t>
            </a:r>
            <a:endParaRPr lang="en-US" altLang="zh-CN" sz="4400" dirty="0"/>
          </a:p>
        </p:txBody>
      </p:sp>
      <p:pic>
        <p:nvPicPr>
          <p:cNvPr id="4" name="C_4#a6584d8a9.fixed?pid=7ce6f4b17&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a6584d8a9.fixed?pid=7ce6f4b17&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86_1#e30c3b537?pid=a6584d8a9&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［四川绵阳2025高二月考］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在亚马孙河流域的热带雨林地区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亚诺玛米人居住在称为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沙波诺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环形聚落中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这种建筑群直径可达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100</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m，</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有数十个家庭共同居住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建筑采用本地植物材料建造</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中央留有露天广场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当地居民通过刀耕火种方式开垦林地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种植木薯等作物</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每</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2~4</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部落会</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迁至新址重建家园</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下图示意典型</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沙波诺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环形聚落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86_2#e30c3b537?pid=a6584d8a9&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572000" y="2864046"/>
            <a:ext cx="3044952" cy="192024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87_1#2e5f595d1?pid=e30c3b537&amp;color=0,0,0&amp;vtp=1&amp;bbb=1"/>
          <p:cNvSpPr/>
          <p:nvPr/>
        </p:nvSpPr>
        <p:spPr>
          <a:xfrm>
            <a:off x="722376" y="49214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该部落采用该民居形式的主要原因是(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88_1#2e5f595d1.bracket?pid=e30c3b537&amp;color=0,0,0&amp;vpa=25&amp;vtp=1"/>
          <p:cNvSpPr/>
          <p:nvPr/>
        </p:nvSpPr>
        <p:spPr>
          <a:xfrm>
            <a:off x="5197539" y="4921446"/>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6" name="QC_6_BD.87_2#2e5f595d1.choices?pid=e30c3b537&amp;color=0,0,0&amp;vtp=1&amp;bbb=1"/>
          <p:cNvSpPr/>
          <p:nvPr/>
        </p:nvSpPr>
        <p:spPr>
          <a:xfrm>
            <a:off x="722376" y="5374455"/>
            <a:ext cx="10753344" cy="405003"/>
          </a:xfrm>
          <a:prstGeom prst="rect">
            <a:avLst/>
          </a:prstGeom>
          <a:noFill/>
        </p:spPr>
        <p:txBody>
          <a:bodyPr wrap="none" lIns="0" tIns="0" rIns="0" bIns="0" rtlCol="0" anchor="t"/>
          <a:lstStyle/>
          <a:p>
            <a:pPr latinLnBrk="1">
              <a:lnSpc>
                <a:spcPts val="3600"/>
              </a:lnSpc>
              <a:tabLst>
                <a:tab pos="2951480" algn="l"/>
                <a:tab pos="5610860" algn="l"/>
                <a:tab pos="8282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A.适应交流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，防御需要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B.避免环境过度开发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C.规避热带病疫传播</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.应对洪涝灾害威胁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9_1#2e5f595d1?vop=1&amp;pid=e30c3b537&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本题考查传统民居特征。根据材料可知，“沙波诺”是环形聚落，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有数十个家庭共同居住，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中央留有露天广场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。这种布局有利于部落成员之间的交流互动</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，同时环形结构在防御外敌或野兽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侵袭方面具有一定优势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，满足当地的安全需求，A正确。该部落通过刀耕火种方式开垦林地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环境的开发强度较大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，B错误。虽然热带雨林地区存在热带病疫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，但这种环形聚落形式并不能有</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效规避热带病疫传播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，C错误。环形聚落本身并没有特殊设计来应对洪涝灾害威胁，D错误。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0_1#46254896e?pid=e30c3b537&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2.近年来，为实现可持续发展，</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当地政府对这种传统居住方式应(</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91_1#46254896e.bracket?pid=e30c3b537&amp;color=0,0,0&amp;vpa=26&amp;vtp=1"/>
          <p:cNvSpPr/>
          <p:nvPr/>
        </p:nvSpPr>
        <p:spPr>
          <a:xfrm>
            <a:off x="7991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90_2#46254896e.choices?pid=e30c3b537&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A.全面取缔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，实行定居</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.适度引导，保持传统</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.完全保留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，静态展示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.限制范围，集中安置</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7_AS.8_1#01af48f40?vop=1&amp;pid=edc57c62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本题考查自然地理环境特征。根据材料信息可知，以地形、水文命名的村庄最多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，说明湖</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南省地形复杂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，水网密布，C正确；湖南省地形复杂，多山地，D错误；湖南以红壤为主</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，肥力</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，A错误；经济发达是社会特征，B错误。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2_1#46254896e?vop=1&amp;pid=e30c3b537&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本题考查区域因地制宜发展措施。全面取缔，实行定居</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，会破坏亚诺玛米人的传统文化和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生活方式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，不利于文化多样性的保护，不符合可持续发展中对文化传承的要求，A错误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。适度引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导</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，保持传统，既能在一定程度上引导当地居民采用更环保的生产生活方式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，又能保留他们独特</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的居住文化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，B正确。完全保留，静态展示，忽视了当地居民的发展需求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，不利于提高他们的生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活质量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，也不符合可持续发展中以人为本的原则，C错误。限制范围，集中安置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，同样会改变当</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地居民的传统生活方式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，不利于文化传承，且集中安置可能引发一系列社会和环境问题，D错误。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2_2#46254896e?vop=1&amp;pid=e30c3b537&amp;color=0,0,0&amp;mp=1&amp;vtp=1&amp;bt=1&amp;bbb=1&amp;hb=1"/>
          <p:cNvSpPr/>
          <p:nvPr/>
        </p:nvSpPr>
        <p:spPr>
          <a:xfrm>
            <a:off x="722376" y="972000"/>
            <a:ext cx="10753344" cy="8562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快解</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注意设问要求从可持续发展的角度入手分析，因此选项中的“全面取缔”“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完全保留”</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限制范围”等表述过于绝对，而B选项中的“适度引导”符合当前的可持续发展理念。</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93_1#d163b7476?pid=a6584d8a9&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［浙江台州十校联盟2025高二联考］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下表为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年我国四个省级行政区主要指标数据统计表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此完成下面小题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graphicFrame>
        <p:nvGraphicFramePr>
          <p:cNvPr id="66" name="QM_5_BD.93_2#d163b7476?colgroup=3,10,8,8,8&amp;pid=a6584d8a9&amp;color=0,0,0&amp;vtp=1&amp;bbb=1&amp;hb=1"/>
          <p:cNvGraphicFramePr>
            <a:graphicFrameLocks noGrp="1"/>
          </p:cNvGraphicFramePr>
          <p:nvPr/>
        </p:nvGraphicFramePr>
        <p:xfrm>
          <a:off x="722376" y="1949646"/>
          <a:ext cx="10698480" cy="2517712"/>
        </p:xfrm>
        <a:graphic>
          <a:graphicData uri="http://schemas.openxmlformats.org/drawingml/2006/table">
            <a:tbl>
              <a:tblPr/>
              <a:tblGrid>
                <a:gridCol w="1161288"/>
                <a:gridCol w="2788920"/>
                <a:gridCol w="2249424"/>
                <a:gridCol w="2249424"/>
                <a:gridCol w="2249424"/>
              </a:tblGrid>
              <a:tr h="813372">
                <a:tc>
                  <a:txBody>
                    <a:bodyPr/>
                    <a:lstStyle/>
                    <a:p>
                      <a:pPr marL="0" indent="0" algn="ctr" latinLnBrk="1" hangingPunct="0">
                        <a:lnSpc>
                          <a:spcPts val="32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省级行</a:t>
                      </a:r>
                      <a:endPar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政区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地区生产总值</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亿元）</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第三产业比重</a:t>
                      </a:r>
                      <a:endPar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marL="0" indent="0" algn="ctr" latinLnBrk="1" hangingPunct="0">
                        <a:lnSpc>
                          <a:spcPts val="32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常住人口城镇化率</a:t>
                      </a:r>
                      <a:endPar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marL="0" lvl="0" indent="0"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粮食产量</a:t>
                      </a:r>
                      <a:r>
                        <a:rPr lang="en-US" altLang="zh-CN" sz="2000" b="1"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万吨）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15</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883.9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50.8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67.6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7788.2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3799.06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47.4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62.8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116.2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82</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553.21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56.1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74.2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638.8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丁</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59</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132.39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53.4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58.1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6624.3</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6_BD.94_1#3a59b0da8?pid=d163b7476&amp;color=0,0,0&amp;vtp=1&amp;bbb=1"/>
          <p:cNvSpPr/>
          <p:nvPr/>
        </p:nvSpPr>
        <p:spPr>
          <a:xfrm>
            <a:off x="722376" y="46039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3.甲、乙、丙、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丁四个省级行政区分别为(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95_1#3a59b0da8.bracket?pid=d163b7476&amp;color=0,0,0&amp;vpa=27&amp;vtp=1"/>
          <p:cNvSpPr/>
          <p:nvPr/>
        </p:nvSpPr>
        <p:spPr>
          <a:xfrm>
            <a:off x="5451539" y="4603946"/>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6" name="QC_6_BD.94_2#3a59b0da8.choices?pid=d163b7476&amp;color=0,0,0&amp;vtp=1&amp;bbb=1"/>
          <p:cNvSpPr/>
          <p:nvPr/>
        </p:nvSpPr>
        <p:spPr>
          <a:xfrm>
            <a:off x="722376" y="506254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A.浙江、青海、河南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、黑龙江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.黑龙江、青海、浙江、河南</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.黑龙江、河南、浙江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、青海</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.河南、黑龙江、浙江、青海</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6_1#3a59b0da8?vop=1&amp;pid=d163b7476&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本题考查区域差异。结合材料和选项可知，甲、乙、丙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、丁四个省级行政区中经济发展水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平最低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、种植业条件差、粮食产量最低的乙应为青海；经济发展水平最高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、常住人口城镇化率最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、第三产业占比最高的丙应为浙江；常住人口城镇化率较高（工业化程度较高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）、粮食产量最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多的甲应为黑龙江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；粮食产量较高、常住人口城镇化率最低的丁应为河南。故选B。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97_1#ed6406c89?pid=d163b7476&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四个省级行政区中(</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98_1#ed6406c89.bracket?pid=d163b7476&amp;color=0,0,0&amp;vpa=28&amp;vtp=1"/>
          <p:cNvSpPr/>
          <p:nvPr/>
        </p:nvSpPr>
        <p:spPr>
          <a:xfrm>
            <a:off x="3152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97_2#ed6406c89.choices?pid=d163b7476&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A.甲人口迁入较多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，经济发展速度较快</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.乙经济水平较低，应大力推进退耕还湖</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.丙粮食产量不足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，需要大力发展种植业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.丁城镇化率较低，应积极承接产业转移</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9_1#ed6406c89?vop=1&amp;pid=d163b7476&amp;color=0,0,0&amp;vtp=1&amp;bt=1&amp;bbb=1&amp;hb=1"/>
          <p:cNvSpPr/>
          <p:nvPr/>
        </p:nvSpPr>
        <p:spPr>
          <a:xfrm>
            <a:off x="722376" y="972000"/>
            <a:ext cx="10753344" cy="26977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本题考查区域特征与因地制宜发展。根据上题分析可知，甲为黑龙江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，随着该省农业大型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机械化的普及以及原来处于支柱地位的资源密集型产业的衰退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，大量剩余劳动力外迁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，经济发展</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速度较缓慢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，A错误；乙是青海，经济水平较低，应发挥资源优势发展特色产业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，其生态治理的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重点并不是退耕还湖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，B错误；丙是浙江，其粮食产量不足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，但其经济发展的区位优势不在第一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产业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，所以不需要大力发展种植业，C错误；丁为河南，常住人口城镇化率较低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，说明经济水平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，应积极承接产业转移，以促进工业化和农业现代化，D正确。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100_1#19fb58016?pid=a6584d8a9&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［河北石家庄2025高二期末］</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下表为俄罗斯东</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西部两大经济地带的基本经济指标比重表</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graphicFrame>
        <p:nvGraphicFramePr>
          <p:cNvPr id="70" name="QM_5_BD.100_2#19fb58016?colgroup=9,4,4,1,9,4,4&amp;pid=a6584d8a9&amp;color=0,0,0&amp;vtp=1&amp;bbb=1"/>
          <p:cNvGraphicFramePr>
            <a:graphicFrameLocks noGrp="1"/>
          </p:cNvGraphicFramePr>
          <p:nvPr/>
        </p:nvGraphicFramePr>
        <p:xfrm>
          <a:off x="722376" y="1949646"/>
          <a:ext cx="10754056" cy="2533968"/>
        </p:xfrm>
        <a:graphic>
          <a:graphicData uri="http://schemas.openxmlformats.org/drawingml/2006/table">
            <a:tbl>
              <a:tblPr/>
              <a:tblGrid>
                <a:gridCol w="2569690"/>
                <a:gridCol w="1230556"/>
                <a:gridCol w="1230556"/>
                <a:gridCol w="606230"/>
                <a:gridCol w="2567560"/>
                <a:gridCol w="1230556"/>
                <a:gridCol w="1318908"/>
              </a:tblGrid>
              <a:tr h="403543">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西部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东部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rowSpan="6">
                  <a:txBody>
                    <a:bodyPr/>
                    <a:lstStyle/>
                    <a:p>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项目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西部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1"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东部</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面积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矿产资源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30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人口</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79</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森林资源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工农业生产总值</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80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淡水资源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6</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科技力量</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水力资源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95</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085">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能源资源</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vMerge="1">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农业用地</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90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
        <p:nvSpPr>
          <p:cNvPr id="4" name="QC_6_BD.101_1#5a5489fdb?pid=19fb58016&amp;color=0,0,0&amp;vtp=1&amp;bbb=1"/>
          <p:cNvSpPr/>
          <p:nvPr/>
        </p:nvSpPr>
        <p:spPr>
          <a:xfrm>
            <a:off x="722376" y="461664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5.与东部经济地带相比，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俄罗斯西部经济地带(</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102_1#5a5489fdb.bracket?pid=19fb58016&amp;color=0,0,0&amp;vpa=29&amp;vtp=1"/>
          <p:cNvSpPr/>
          <p:nvPr/>
        </p:nvSpPr>
        <p:spPr>
          <a:xfrm>
            <a:off x="5959539" y="461664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6_BD.101_2#5a5489fdb.choices?pid=19fb58016&amp;color=0,0,0&amp;vtp=1&amp;bbb=1"/>
          <p:cNvSpPr/>
          <p:nvPr/>
        </p:nvSpPr>
        <p:spPr>
          <a:xfrm>
            <a:off x="722376" y="5069655"/>
            <a:ext cx="10753344" cy="405003"/>
          </a:xfrm>
          <a:prstGeom prst="rect">
            <a:avLst/>
          </a:prstGeom>
          <a:noFill/>
        </p:spPr>
        <p:txBody>
          <a:bodyPr wrap="none" lIns="0" tIns="0" rIns="0" bIns="0" rtlCol="0" anchor="t"/>
          <a:lstStyle/>
          <a:p>
            <a:pPr latinLnBrk="1">
              <a:lnSpc>
                <a:spcPts val="3600"/>
              </a:lnSpc>
              <a:tabLst>
                <a:tab pos="2824480" algn="l"/>
                <a:tab pos="5356860" algn="l"/>
                <a:tab pos="84099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.地势起伏大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B.资源丰富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C.高素质人才多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.河流较多</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14811</Words>
  <Application>WPS 演示</Application>
  <PresentationFormat>宽屏</PresentationFormat>
  <Paragraphs>928</Paragraphs>
  <Slides>149</Slides>
  <Notes>106</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149</vt:i4>
      </vt:variant>
    </vt:vector>
  </HeadingPairs>
  <TitlesOfParts>
    <vt:vector size="170" baseType="lpstr">
      <vt:lpstr>Arial</vt:lpstr>
      <vt:lpstr>宋体</vt:lpstr>
      <vt:lpstr>Wingdings</vt:lpstr>
      <vt:lpstr>微软雅黑</vt:lpstr>
      <vt:lpstr>微软雅黑</vt:lpstr>
      <vt:lpstr>汉仪舒圆黑简体</vt:lpstr>
      <vt:lpstr>黑体</vt:lpstr>
      <vt:lpstr>汉仪舒圆黑简体</vt:lpstr>
      <vt:lpstr>汉仪舒圆黑简体</vt:lpstr>
      <vt:lpstr>黑体</vt:lpstr>
      <vt:lpstr>宋体</vt:lpstr>
      <vt:lpstr>仿宋</vt:lpstr>
      <vt:lpstr>仿宋</vt:lpstr>
      <vt:lpstr>楷体</vt:lpstr>
      <vt:lpstr>Times New Roman</vt:lpstr>
      <vt:lpstr>Times New Roman</vt:lpstr>
      <vt:lpstr>Calibri</vt:lpstr>
      <vt:lpstr>Arial Unicode MS</vt:lpstr>
      <vt:lpstr>等线</vt:lpstr>
      <vt:lpstr>Cambria Math</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中原小鱼干</cp:lastModifiedBy>
  <cp:revision>5</cp:revision>
  <dcterms:created xsi:type="dcterms:W3CDTF">2025-08-04T06:48:00Z</dcterms:created>
  <dcterms:modified xsi:type="dcterms:W3CDTF">2025-08-11T03:06:28Z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9CE993FA0BAB4FF4A3CB1A8BAC8F49F2_12</vt:lpwstr>
  </property>
  <property fmtid="{D5CDD505-2E9C-101B-9397-08002B2CF9AE}" pid="3" name="KSOProductBuildVer">
    <vt:lpwstr>2052-12.1.0.21915</vt:lpwstr>
  </property>
</Properties>
</file>