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405" r:id="rId6"/>
    <p:sldId id="258" r:id="rId7"/>
    <p:sldId id="259" r:id="rId8"/>
    <p:sldId id="406" r:id="rId9"/>
    <p:sldId id="260" r:id="rId10"/>
    <p:sldId id="261" r:id="rId11"/>
    <p:sldId id="407" r:id="rId12"/>
    <p:sldId id="262" r:id="rId13"/>
    <p:sldId id="263" r:id="rId14"/>
    <p:sldId id="408" r:id="rId15"/>
    <p:sldId id="264" r:id="rId16"/>
    <p:sldId id="265" r:id="rId17"/>
    <p:sldId id="409" r:id="rId18"/>
    <p:sldId id="266" r:id="rId19"/>
    <p:sldId id="267" r:id="rId20"/>
    <p:sldId id="410" r:id="rId21"/>
    <p:sldId id="268" r:id="rId22"/>
    <p:sldId id="269" r:id="rId23"/>
    <p:sldId id="270" r:id="rId24"/>
    <p:sldId id="411" r:id="rId25"/>
    <p:sldId id="271" r:id="rId26"/>
    <p:sldId id="272" r:id="rId27"/>
    <p:sldId id="412" r:id="rId28"/>
    <p:sldId id="273" r:id="rId29"/>
    <p:sldId id="274" r:id="rId30"/>
    <p:sldId id="275" r:id="rId31"/>
    <p:sldId id="276" r:id="rId32"/>
    <p:sldId id="413" r:id="rId33"/>
    <p:sldId id="277" r:id="rId34"/>
    <p:sldId id="278" r:id="rId35"/>
    <p:sldId id="414" r:id="rId36"/>
    <p:sldId id="279" r:id="rId37"/>
    <p:sldId id="280" r:id="rId38"/>
    <p:sldId id="415" r:id="rId39"/>
    <p:sldId id="281" r:id="rId40"/>
    <p:sldId id="282" r:id="rId41"/>
    <p:sldId id="416" r:id="rId42"/>
    <p:sldId id="283" r:id="rId43"/>
    <p:sldId id="284" r:id="rId44"/>
    <p:sldId id="417" r:id="rId45"/>
    <p:sldId id="285" r:id="rId46"/>
    <p:sldId id="286" r:id="rId47"/>
    <p:sldId id="418" r:id="rId48"/>
    <p:sldId id="287" r:id="rId49"/>
    <p:sldId id="288" r:id="rId50"/>
    <p:sldId id="289" r:id="rId51"/>
    <p:sldId id="290" r:id="rId52"/>
    <p:sldId id="419" r:id="rId53"/>
    <p:sldId id="291" r:id="rId54"/>
    <p:sldId id="292" r:id="rId55"/>
    <p:sldId id="293" r:id="rId56"/>
    <p:sldId id="294" r:id="rId57"/>
    <p:sldId id="295"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114" d="100"/>
          <a:sy n="114" d="100"/>
        </p:scale>
        <p:origin x="438" y="108"/>
      </p:cViewPr>
      <p:guideLst/>
    </p:cSldViewPr>
  </p:slideViewPr>
  <p:notesTextViewPr>
    <p:cViewPr>
      <p:scale>
        <a:sx n="1" d="1"/>
        <a:sy n="1" d="1"/>
      </p:scale>
      <p:origin x="0" y="0"/>
    </p:cViewPr>
  </p:notesTextViewPr>
  <p:sorterViewPr>
    <p:cViewPr>
      <p:scale>
        <a:sx n="160" d="100"/>
        <a:sy n="160" d="100"/>
      </p:scale>
      <p:origin x="0" y="-3387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1" Type="http://schemas.openxmlformats.org/officeDocument/2006/relationships/tableStyles" Target="tableStyles.xml"/><Relationship Id="rId60" Type="http://schemas.openxmlformats.org/officeDocument/2006/relationships/viewProps" Target="viewProps.xml"/><Relationship Id="rId6" Type="http://schemas.openxmlformats.org/officeDocument/2006/relationships/slide" Target="slides/slide3.xml"/><Relationship Id="rId59" Type="http://schemas.openxmlformats.org/officeDocument/2006/relationships/presProps" Target="presProps.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0bf082d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第一章综合训练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0bf082d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第一章综合训练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346fd204eef0a31e818#tid=6890182ad5ecdb0009cafbc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5.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1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image" Target="../media/image15.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5.xml"/><Relationship Id="rId2" Type="http://schemas.openxmlformats.org/officeDocument/2006/relationships/image" Target="../media/image18.jpeg"/><Relationship Id="rId1" Type="http://schemas.openxmlformats.org/officeDocument/2006/relationships/image" Target="../media/image17.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5.xml"/><Relationship Id="rId1" Type="http://schemas.openxmlformats.org/officeDocument/2006/relationships/image" Target="../media/image19.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5.xml"/><Relationship Id="rId1" Type="http://schemas.openxmlformats.org/officeDocument/2006/relationships/image" Target="../media/image20.jpe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229b16c79?pid=79f3a776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3.甘肃成为我国气候类型最多的省级行政区，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229b16c79.bracket?pid=79f3a7769&amp;color=0,0,0&amp;vpa=3&amp;vtp=1"/>
          <p:cNvSpPr/>
          <p:nvPr/>
        </p:nvSpPr>
        <p:spPr>
          <a:xfrm>
            <a:off x="7483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229b16c79.choices?pid=79f3a7769&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.地理位置较为特殊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.跨越了我国的五个温度带</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C.为我国面积最大的省级行政区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.境内山地和盆地交错分布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229b16c79?vop=1&amp;pid=79f3a7769&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本题考查区域特征。甘肃位于黄土高原、内蒙古高原和青藏高原三大高原的交会处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位置较为特殊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，跨纬度较广，气温和降水组合多样，从而形成多种气候类型，A正确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跨越暖温带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、中温带和青藏高原区等，并没有跨越五个温度带，B错误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。我国面积最大的省级行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政区是新疆维吾尔自治区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，不是甘肃，C错误。甘肃省地形主要为高原、山地，D错误。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_1#60bf6f052?pid=a8899a29f&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［辽宁沈阳2025高二开学考］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牦牛是青藏高原的主要畜种之一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能为人们提供肉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毛</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粪等独特的产品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借川浙对口支援的机遇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来自浙江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四川等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自治区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的牦牛产业专业人士和近百家企业代表齐聚四川阿坝藏族羌族自治州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以下简称阿坝州</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参加川</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浙现代畜牧业高质量发展暨阿坝州牦牛产业发展大会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12_1#19bd454db?pid=60bf6f052&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4.牦牛及其产品影响藏族居民生活的方方面面，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这反映了区域的(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3_1#19bd454db.bracket?pid=60bf6f052&amp;color=0,0,0&amp;vpa=4&amp;vtp=1"/>
          <p:cNvSpPr/>
          <p:nvPr/>
        </p:nvSpPr>
        <p:spPr>
          <a:xfrm>
            <a:off x="7991539" y="281749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2_2#19bd454db.choices?pid=60bf6f052&amp;color=0,0,0&amp;vtp=1&amp;bbb=1"/>
          <p:cNvSpPr/>
          <p:nvPr/>
        </p:nvSpPr>
        <p:spPr>
          <a:xfrm>
            <a:off x="722376" y="327469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B.关联性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C.动态性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19bd454db?vop=1&amp;pid=60bf6f052&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本题考查区域的整体性。根据材料及题干可知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，牦牛及其产品影响藏族居民生活的方方面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，这反映了区域内部各要素的相互作用、相互影响，反映了区域的整体性特征。故选A。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fa0d586ff?pid=60bf6f05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川浙对口支援对阿坝州牦牛产业的主要影响是(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fa0d586ff.bracket?pid=60bf6f052&amp;color=0,0,0&amp;vpa=5&amp;vtp=1"/>
          <p:cNvSpPr/>
          <p:nvPr/>
        </p:nvSpPr>
        <p:spPr>
          <a:xfrm>
            <a:off x="621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5_2#fa0d586ff.choices?pid=60bf6f052&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.增加牦牛品种类型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B.增加牦牛养殖经验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C.拓宽牦牛产品销路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.降低牦牛养殖成本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fa0d586ff?vop=1&amp;pid=60bf6f052&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本题考查区域的关联性。川浙对口支援可以增强浙江和四川之间的联系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，为阿坝州牦牛产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品拓宽销路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，C正确；牦牛品种类型是当地的地理环境长期选择的结果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，川浙对口支援不能增加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牦牛品种类型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，也不能增加牦牛养殖经验，无法降低牦牛养殖成本，A、B、D错误。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18_1#387a4f78e?pid=a8899a29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［安徽淮北一中2024高二月考］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下图为安徽省地形分区图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和年平均气温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布图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b）。读图，完成下面小题。</a:t>
                </a:r>
                <a:endParaRPr lang="en-US" altLang="zh-CN" sz="2000" dirty="0"/>
              </a:p>
            </p:txBody>
          </p:sp>
        </mc:Choice>
        <mc:Fallback>
          <p:sp>
            <p:nvSpPr>
              <p:cNvPr id="2" name="QM_4_BD.18_1#387a4f78e?pid=a8899a29f&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pic>
        <p:nvPicPr>
          <p:cNvPr id="3" name="QM_4_BD.18_3#387a4f78e?iti=1&amp;htil=1&amp;pid=a8899a29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75688" y="1983486"/>
            <a:ext cx="2670048" cy="35661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18_4#387a4f78e?iti=2&amp;htil=1&amp;pid=a8899a29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06640" y="1983486"/>
            <a:ext cx="2761488" cy="3566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8_5#387a4f78e?iti=1&amp;htil=1&amp;pid=a8899a29f&amp;color=0,0,0&amp;vtp=1"/>
          <p:cNvSpPr/>
          <p:nvPr/>
        </p:nvSpPr>
        <p:spPr>
          <a:xfrm>
            <a:off x="3325781" y="5676646"/>
            <a:ext cx="169862"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4_BD.18_6#387a4f78e?iti=2&amp;htil=1&amp;pid=a8899a29f&amp;color=0,0,0&amp;vtp=1"/>
          <p:cNvSpPr/>
          <p:nvPr/>
        </p:nvSpPr>
        <p:spPr>
          <a:xfrm>
            <a:off x="8695310" y="5676646"/>
            <a:ext cx="184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8899a29f.fixed?pid=0bf082d93&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a8899a29f.fixed?pid=0bf082d9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第一章综合训练</a:t>
            </a:r>
            <a:endParaRPr lang="en-US" altLang="zh-CN" sz="4400" dirty="0"/>
          </a:p>
        </p:txBody>
      </p:sp>
      <p:pic>
        <p:nvPicPr>
          <p:cNvPr id="4" name="C_3#a8899a29f.fixed?pid=0bf082d9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8899a29f.fixed?pid=0bf082d9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64160ba64?sp=1&amp;pid=387a4f7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6.关于甲、乙两区域自然地理环境特征的描述，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64160ba64.bracket?pid=387a4f78e&amp;color=0,0,0&amp;vpa=6&amp;vtp=1"/>
          <p:cNvSpPr/>
          <p:nvPr/>
        </p:nvSpPr>
        <p:spPr>
          <a:xfrm>
            <a:off x="722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9_2#64160ba64?pid=387a4f78e&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①甲、乙两区域夏季均高温多雨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甲区域以水田农业为主，乙区域以旱地农业为主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甲、乙两区域的典型植被都是常绿阔叶林</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从年平均气温看甲、乙两区域都属于亚热带地区</a:t>
            </a:r>
            <a:endParaRPr lang="en-US" altLang="zh-CN" sz="2000" dirty="0"/>
          </a:p>
        </p:txBody>
      </p:sp>
      <p:sp>
        <p:nvSpPr>
          <p:cNvPr id="5" name="QC_5_BD.19_3#64160ba64.choices?pid=387a4f78e&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64160ba64?vop=1&amp;pid=387a4f78e&amp;color=0,0,0&amp;vtp=1&amp;bt=1&amp;bbb=1&amp;hb=1"/>
          <p:cNvSpPr/>
          <p:nvPr/>
        </p:nvSpPr>
        <p:spPr>
          <a:xfrm>
            <a:off x="722376" y="100584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本题考查区域自然地理环境特征。读图可知，甲区域为皖南丘陵地区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，乙区域为淮北平原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。皖南丘陵地区属于亚热带季风气候，淮北平原地区属于温带季风气候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，两区域夏季均高温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，但由于气候差异，淮河以北地区的典型植被是落叶阔叶林，且以旱地农业为主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；淮河以南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地区的典型植被是常绿阔叶林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，且以水田农业为主。综上所述，①②正确,③④错误，故选B。</a:t>
            </a:r>
            <a:endParaRPr lang="en-US" altLang="zh-CN" sz="2200" dirty="0"/>
          </a:p>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解答本题的关键在于认清秦岭—淮河分界线，淮河以北是温带季风气候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，淮河以南是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亚热带季风气候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98062edac?pid=387a4f78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7.有关安徽省南部地区农业生产的叙述，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98062edac.bracket?pid=387a4f78e&amp;color=0,0,0&amp;vpa=7&amp;vtp=1"/>
          <p:cNvSpPr/>
          <p:nvPr/>
        </p:nvSpPr>
        <p:spPr>
          <a:xfrm>
            <a:off x="646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98062edac.choices?pid=387a4f78e&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A.可在丘陵地区开辟梯田，大力发展粮食生产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.土壤肥沃，是主要的粮食产区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.应因地制宜，发展茶树等多样化农业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.应重点发展薪炭林，以保证农村生活能源的供应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98062edac?vop=1&amp;pid=387a4f78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本题考查因地制宜发展农业。由上题分析可知，安徽省南部属于亚热带地区，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土壤呈酸性，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有利于茶树的生长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，可发展茶树等多样化农业，C正确；安徽省南部是丘陵地区，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土壤较贫瘠，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开辟梯田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，大力发展粮食生产易诱发水土流失等环境问题，A、B错误；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安徽省南部是丘陵地区，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薪炭林虽可以发展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，但不能成为发展的重点，D错误。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25_1#3869f6b74?htil=3&amp;pid=a8899a2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39128" y="1060704"/>
            <a:ext cx="4718304" cy="4453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25_2#3869f6b74?htil=3&amp;pid=a8899a29f&amp;color=0,0,0&amp;vtp=1&amp;bt=1&amp;bbb=1&amp;hb=1"/>
          <p:cNvSpPr/>
          <p:nvPr/>
        </p:nvSpPr>
        <p:spPr>
          <a:xfrm>
            <a:off x="722376" y="1005840"/>
            <a:ext cx="590702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［山东日照2025高二期末］</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以内蒙古鄂尔多斯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陕西榆林为核心的能源化工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金三角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天然气等化石能源储量占全国的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47.2</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蕴含丰富的光能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风能资源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是我国现代煤化工产业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发展的集聚高地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加快推动能源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金三角</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化工园区协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构建现代煤化工集群具有重要意义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意能源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金三角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地理位置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bb9e7b6c5?sp=1&amp;pid=3869f6b7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8.推动能源“金三角”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产业协同发展的原因是(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bb9e7b6c5.bracket?pid=3869f6b74&amp;color=0,0,0&amp;vpa=8&amp;vtp=1"/>
          <p:cNvSpPr/>
          <p:nvPr/>
        </p:nvSpPr>
        <p:spPr>
          <a:xfrm>
            <a:off x="595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6_2#bb9e7b6c5?pid=3869f6b7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44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①资源互补性强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②资源禀赋相近</a:t>
            </a:r>
            <a:endParaRPr lang="en-US" altLang="zh-CN" sz="2000" dirty="0"/>
          </a:p>
          <a:p>
            <a:pPr latinLnBrk="1">
              <a:lnSpc>
                <a:spcPts val="3400"/>
              </a:lnSpc>
              <a:tabLst>
                <a:tab pos="5344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③产业基础相似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④区域差异显著</a:t>
            </a:r>
            <a:endParaRPr lang="en-US" altLang="zh-CN" sz="2000" dirty="0"/>
          </a:p>
        </p:txBody>
      </p:sp>
      <p:sp>
        <p:nvSpPr>
          <p:cNvPr id="5" name="QC_5_BD.26_3#bb9e7b6c5.choices?pid=3869f6b74&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bb9e7b6c5?vop=1&amp;pid=3869f6b74&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本题考查区域关联性。图文信息表明，能源化工“金三角”地区是指内蒙古鄂尔多斯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夏宁东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、陕西榆林，三者在地域上相邻，区域特征相似，资源类型相似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，过去在资源基础上发展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的产业相似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，如果不推动产业协同发展，则易形成该区域的恶性竞争，导致重复建设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、产能过剩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，不利于区域可持续发展，推动产业协同发展，可将“同质化竞争”转化为“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差异化共生”，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2#bb9e7b6c5?vop=1&amp;pid=3869f6b74&amp;color=0,0,0&amp;mp=1&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产业协同发展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产业协同发展指不同产业或同一产业链上的不同环节通过资源共享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、优势互补、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技术联动等方式，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形成相互促进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、共同发展的经济模式。其核心在于打破传统产业间的壁垒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，通过合作提升整体效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、创新能力和市场竞争力。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3cd801134?pid=3869f6b7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该区域构建现代煤化工集群最需要(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3cd801134.bracket?pid=3869f6b74&amp;color=0,0,0&amp;vpa=9&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3cd801134.choices?pid=3869f6b7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441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.调整能源消费结构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.推动产业链延长升级</a:t>
            </a:r>
            <a:endParaRPr lang="en-US" altLang="zh-CN" sz="2000" dirty="0"/>
          </a:p>
          <a:p>
            <a:pPr latinLnBrk="1">
              <a:lnSpc>
                <a:spcPts val="3400"/>
              </a:lnSpc>
              <a:tabLst>
                <a:tab pos="53441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C.培育壮大新兴产业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.加大资源的开采力度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3cd801134?vop=1&amp;pid=3869f6b74&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本题考查区域可持续发展。结合材料及所学可知，构建现代煤化工集群，需以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“全产业链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”替代“单一环节‘内卷’”，通过延长产业链、技术升级、绿色转型、区域协同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，将煤炭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“燃料”属性转向“原料+材料”属性，进一步延链补链，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从而增强当地产业集群的竞争力，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正确；调整能源消费结构、培育壮大新兴产业是区域经济发展的需求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，不是构建现代煤化工集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，A、C错误；加大资源的开采力度是传统发展模式的措施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，不是构建现代煤化工集群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最需要的措施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2_1#3bb7940d2?htil=4&amp;pid=a8899a2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60704"/>
            <a:ext cx="4718304" cy="3611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2_2#3bb7940d2?htil=4&amp;pid=a8899a29f&amp;color=0,0,0&amp;vtp=1&amp;bt=1&amp;bbb=1&amp;hb=1"/>
          <p:cNvSpPr/>
          <p:nvPr/>
        </p:nvSpPr>
        <p:spPr>
          <a:xfrm>
            <a:off x="722376" y="1005840"/>
            <a:ext cx="590702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立足提升资源环境承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载能力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发挥各地区比较优势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青海省综合区域地理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特征将全省分为河湟谷地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环青海湖地区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柴达木地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三江源地区和祁连山脉地区等五个区域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意青海省的区域划分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5_BD.33_1#522518d21?htil=4&amp;pid=3bb7940d2&amp;color=0,0,0&amp;vtp=1&amp;bbb=1"/>
          <p:cNvSpPr/>
          <p:nvPr/>
        </p:nvSpPr>
        <p:spPr>
          <a:xfrm>
            <a:off x="722376" y="3274695"/>
            <a:ext cx="590702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图中青海省区域划分的主要依据是(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33_2#522518d21.choices?htil=4&amp;pid=3bb7940d2&amp;color=0,0,0&amp;vtp=1&amp;bbb=1&amp;hb=1"/>
          <p:cNvSpPr/>
          <p:nvPr/>
        </p:nvSpPr>
        <p:spPr>
          <a:xfrm>
            <a:off x="722376" y="3737483"/>
            <a:ext cx="5907024" cy="1770634"/>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A.气候条件</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B.行政区划</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C.生态功能</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D.文化属性</a:t>
            </a:r>
            <a:endParaRPr lang="en-US" altLang="zh-CN" sz="2000" dirty="0"/>
          </a:p>
        </p:txBody>
      </p:sp>
      <p:sp>
        <p:nvSpPr>
          <p:cNvPr id="6" name="QC_5_AN.34_1#522518d21.bracket?pid=3bb7940d2&amp;color=0,0,0&amp;vpa=10&amp;vtp=1"/>
          <p:cNvSpPr/>
          <p:nvPr/>
        </p:nvSpPr>
        <p:spPr>
          <a:xfrm>
            <a:off x="5092764" y="32746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522518d21?vop=1&amp;pid=3bb7940d2&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本题考查区域划分的依据。根据材料可知，立足提升资源环境承载能力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，发挥各地区比较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，青海省综合区域地理特征将全省分为河湟谷地、环青海湖地区、柴达木地区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和祁连山脉地区等五个区域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，因此划分的主要依据是生态功能，与行政区划、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文化属性关系不大，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正确，B、D错误；青海省主要是高原山地气候，气候差异不大，A错误。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6_1#f22e1d202?pid=3bb7940d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下列区域发展方向合理的是(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7_1#f22e1d202.bracket?pid=3bb7940d2&amp;color=0,0,0&amp;vpa=11&amp;vtp=1"/>
          <p:cNvSpPr/>
          <p:nvPr/>
        </p:nvSpPr>
        <p:spPr>
          <a:xfrm>
            <a:off x="4330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6_2#f22e1d202.choices?pid=3bb7940d2&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A.祁连山脉地区植被种类丰富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，建立国家公园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.三江源地区水草丰美，大力发展畜牧业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.环青海湖地区生态环境优美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，打造城市带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.河湟谷地平坦开阔，建设商品粮基地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f22e1d202?vop=1&amp;pid=3bb7940d2&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本题考查区域发展方向。</a:t>
            </a:r>
            <a:endParaRPr lang="en-US" altLang="zh-CN" sz="2200" dirty="0"/>
          </a:p>
        </p:txBody>
      </p:sp>
      <p:graphicFrame>
        <p:nvGraphicFramePr>
          <p:cNvPr id="28" name="QC_5_AS.38_2#f22e1d202?colgroup=34,6&amp;vop=1&amp;pid=3bb7940d2&amp;color=0,0,0&amp;vtp=1&amp;bbb=1&amp;hb=1"/>
          <p:cNvGraphicFramePr>
            <a:graphicFrameLocks noGrp="1"/>
          </p:cNvGraphicFramePr>
          <p:nvPr/>
        </p:nvGraphicFramePr>
        <p:xfrm>
          <a:off x="722376" y="1579753"/>
          <a:ext cx="10725912" cy="2101596"/>
        </p:xfrm>
        <a:graphic>
          <a:graphicData uri="http://schemas.openxmlformats.org/drawingml/2006/table">
            <a:tbl>
              <a:tblPr/>
              <a:tblGrid>
                <a:gridCol w="8915400"/>
                <a:gridCol w="1810512"/>
              </a:tblGrid>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祁连山东北侧山腰一带水分条件较好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森林植被相对较多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植被种类丰富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宜建立国家公园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三江源地区应加强水源保护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而不是大力发展畜牧业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环青海湖地区自然生态环境优美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应加强生态保护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不适宜打造城市带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河湟谷地面积有限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不适宜大规模开发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建设商品粮基地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1_1#79f3a7769?htil=1&amp;pid=a8899a2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09922" y="1060704"/>
            <a:ext cx="4279392"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_2#79f3a7769?htil=1&amp;pid=a8899a29f&amp;color=0,0,0&amp;vtp=1&amp;bt=1&amp;bbb=1&amp;hb=1"/>
          <p:cNvSpPr/>
          <p:nvPr/>
        </p:nvSpPr>
        <p:spPr>
          <a:xfrm>
            <a:off x="722376" y="1005840"/>
            <a:ext cx="634593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［湖北宜昌协作体2025高二联考］</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甘肃位于黄土高原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内蒙古高原和青藏高原三大高原的交会处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拥有温带大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陆性气候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温带季风气候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亚热带季风气候和高原山地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气候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是我国气候类型最多的省级行政区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下图为甘肃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主要气候类型分布示意图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5_BD.2_1#a544aa12d?htil=1&amp;pid=79f3a7769&amp;color=0,0,0&amp;vtp=1&amp;bbb=1"/>
          <p:cNvSpPr/>
          <p:nvPr/>
        </p:nvSpPr>
        <p:spPr>
          <a:xfrm>
            <a:off x="722376" y="3274695"/>
            <a:ext cx="634593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甘肃各气候类型区(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2_2#a544aa12d.choices?htil=1&amp;pid=79f3a7769&amp;color=0,0,0&amp;vtp=1&amp;bbb=1&amp;hb=1"/>
          <p:cNvSpPr/>
          <p:nvPr/>
        </p:nvSpPr>
        <p:spPr>
          <a:xfrm>
            <a:off x="722376" y="3737483"/>
            <a:ext cx="6345936" cy="1783334"/>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A.具有明确的边界</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B.内部特征相对一致</a:t>
            </a:r>
            <a:endParaRPr lang="en-US" altLang="zh-CN" sz="2000" dirty="0"/>
          </a:p>
          <a:p>
            <a:pPr latinLnBrk="1">
              <a:lnSpc>
                <a:spcPts val="37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C.具有固定的面积</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7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D.农耕制度一致</a:t>
            </a:r>
            <a:endParaRPr lang="en-US" altLang="zh-CN" sz="2000" dirty="0"/>
          </a:p>
        </p:txBody>
      </p:sp>
      <p:sp>
        <p:nvSpPr>
          <p:cNvPr id="6" name="QC_5_AN.3_1#a544aa12d.bracket?pid=79f3a7769&amp;color=0,0,0&amp;vpa=1&amp;vtp=1"/>
          <p:cNvSpPr/>
          <p:nvPr/>
        </p:nvSpPr>
        <p:spPr>
          <a:xfrm>
            <a:off x="3165539" y="327469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9_1#bb74905e5?htil=5&amp;pid=a8899a2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03582" y="1060704"/>
            <a:ext cx="3227832" cy="3008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9_2#bb74905e5?htil=5&amp;pid=a8899a29f&amp;color=0,0,0&amp;vtp=1&amp;bt=1&amp;bbb=1&amp;hb=1"/>
          <p:cNvSpPr/>
          <p:nvPr/>
        </p:nvSpPr>
        <p:spPr>
          <a:xfrm>
            <a:off x="722376" y="1005840"/>
            <a:ext cx="73883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［四川内江六中2024高二月考］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广东省国土空间规划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2035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将国土空间分为珠三角地区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沿海经济带和北部生态发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展区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力争构建区域发展新格局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下图示意广东省不同国土空间常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住人口和城镇化率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5_BD.40_1#ca3bada86?htil=5&amp;pid=bb74905e5&amp;color=0,0,0&amp;vtp=1&amp;bbb=1"/>
          <p:cNvSpPr/>
          <p:nvPr/>
        </p:nvSpPr>
        <p:spPr>
          <a:xfrm>
            <a:off x="722376" y="2817495"/>
            <a:ext cx="7388352"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影响广东省人口分布地区差异的主要因素是(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40_2#ca3bada86.choices?htil=5&amp;pid=bb74905e5&amp;color=0,0,0&amp;vtp=1&amp;bbb=1"/>
          <p:cNvSpPr/>
          <p:nvPr/>
        </p:nvSpPr>
        <p:spPr>
          <a:xfrm>
            <a:off x="722376" y="3274695"/>
            <a:ext cx="7388352" cy="405003"/>
          </a:xfrm>
          <a:prstGeom prst="rect">
            <a:avLst/>
          </a:prstGeom>
          <a:noFill/>
        </p:spPr>
        <p:txBody>
          <a:bodyPr wrap="none" lIns="0" tIns="0" rIns="0" bIns="0" rtlCol="0" anchor="t"/>
          <a:lstStyle/>
          <a:p>
            <a:pPr latinLnBrk="1">
              <a:lnSpc>
                <a:spcPts val="3600"/>
              </a:lnSpc>
              <a:tabLst>
                <a:tab pos="1919605" algn="l"/>
                <a:tab pos="3801745" algn="l"/>
                <a:tab pos="569658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B.自然资源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C.生育政策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a:t>
            </a:r>
            <a:endParaRPr lang="en-US" altLang="zh-CN" sz="2000" dirty="0"/>
          </a:p>
        </p:txBody>
      </p:sp>
      <p:sp>
        <p:nvSpPr>
          <p:cNvPr id="6" name="QC_5_AN.41_1#ca3bada86.bracket?pid=bb74905e5&amp;color=0,0,0&amp;vpa=12&amp;vtp=1"/>
          <p:cNvSpPr/>
          <p:nvPr/>
        </p:nvSpPr>
        <p:spPr>
          <a:xfrm>
            <a:off x="6108764" y="281749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ca3bada86?vop=1&amp;pid=bb74905e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本题考查区域差异的影响因素。广东省人口稠密区是经济发达的珠三角地区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，珠三角地区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、智能制造等高新技术产业密集，人口拉力明显，人口多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，北部生态发展区与沿海经济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带经济发展水平相对较低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，所以人口比珠三角地区少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，故影响广东省人口分布地区差异的主要因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素是产业发展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，A正确；珠三角地区自然资源不丰富，B错误；生育政策不存在地区差异，C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北部生态发展区生态环境最好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，但是人口较少，不符合题意，D错误。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80d01b005?sp=1&amp;pid=bb74905e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三大区域发展策略合理的是(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80d01b005.bracket?pid=bb74905e5&amp;color=0,0,0&amp;vpa=13&amp;vtp=1"/>
          <p:cNvSpPr/>
          <p:nvPr/>
        </p:nvSpPr>
        <p:spPr>
          <a:xfrm>
            <a:off x="4330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3_2#80d01b005?pid=bb74905e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①珠三角核心区突出创新驱动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、示范带动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沿海经济带东翼突出海洋开发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、向西扩张</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北部生态发展区突出生态优先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、工业分散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沿海经济带西翼突出陆海统筹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、港产联动</a:t>
            </a:r>
            <a:endParaRPr lang="en-US" altLang="zh-CN" sz="2000" dirty="0"/>
          </a:p>
        </p:txBody>
      </p:sp>
      <p:sp>
        <p:nvSpPr>
          <p:cNvPr id="5" name="QC_5_BD.43_3#80d01b005.choices?pid=bb74905e5&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80d01b005?vop=1&amp;pid=bb74905e5&amp;color=0,0,0&amp;vtp=1&amp;bt=1&amp;bbb=1&amp;hb=1"/>
          <p:cNvSpPr/>
          <p:nvPr/>
        </p:nvSpPr>
        <p:spPr>
          <a:xfrm>
            <a:off x="722376" y="100584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本题考查因地制宜与区域发展。珠三角地区经济发展水平较高，电子信息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、智能制造等高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新技术产业密集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，应发挥示范带动的作用，①正确；沿海经济带东翼要突出海洋开发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，应向东扩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，而不是向西，②错误；北部生态发展区主要为丘陵山地地形，属于南岭山脉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，这一地区在地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形上不适宜大规模开发利用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，发展方向是以保护生态环境为主，发展旅游业等第三产业，③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沿海经济带西翼应该利用其地理位置优势突出陆海统筹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、港产联动，④正确。故选C。</a:t>
            </a:r>
            <a:endParaRPr lang="en-US" altLang="zh-CN" sz="2200" dirty="0"/>
          </a:p>
          <a:p>
            <a:pPr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易错警示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本题易错选A项，生态发展区属于限制开发区，不能大规模发展工业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，应该加强生态环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境的保护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46_1#686f606e4?htil=6&amp;pid=a8899a29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52360" y="1088136"/>
            <a:ext cx="4005072" cy="4928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46_2#686f606e4?htil=6&amp;pid=a8899a29f&amp;color=0,0,0&amp;vtp=1&amp;bt=1&amp;bbb=1&amp;hb=1"/>
          <p:cNvSpPr/>
          <p:nvPr/>
        </p:nvSpPr>
        <p:spPr>
          <a:xfrm>
            <a:off x="722376" y="1005840"/>
            <a:ext cx="6620256" cy="8562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华中师范大学一附中2025质量检测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，完成下列要求。（16分）</a:t>
            </a:r>
            <a:endParaRPr lang="en-US" altLang="zh-CN" sz="2000" dirty="0"/>
          </a:p>
        </p:txBody>
      </p:sp>
      <p:pic>
        <p:nvPicPr>
          <p:cNvPr id="4" name="QO_4_BD.46_2#686f606e4?htil=6&amp;pid=a8899a29f&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05631" y="111556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6_3#686f606e4?htil=6&amp;pid=a8899a29f&amp;color=0,0,0&amp;vtp=1&amp;bbb=1&amp;hb=1"/>
          <p:cNvSpPr/>
          <p:nvPr/>
        </p:nvSpPr>
        <p:spPr>
          <a:xfrm>
            <a:off x="722376" y="1916684"/>
            <a:ext cx="6620256" cy="2671953"/>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福建省地形以山地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丘陵为主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背山面水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是传统村落</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选址的一般规律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历史时期人口迁入频繁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传统村落以明</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清</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时期建筑为主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保存较为完整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福建省传统村落的保护和发展</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应基于自身的山水资源禀赋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丰厚的地理人文底蕴等特点以及</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生态环境优势和沿海优势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积极寻求保护与经济发展的结合点</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达到双赢</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下图示意福建省传统村落空间分布格局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1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7_1#97e5a348f?pid=686f606e4&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（1）简述福建省传统村落的空间分布特征。（6分）</a:t>
            </a:r>
            <a:endParaRPr lang="en-US" altLang="zh-CN" sz="2000" dirty="0"/>
          </a:p>
        </p:txBody>
      </p:sp>
      <p:sp>
        <p:nvSpPr>
          <p:cNvPr id="3" name="QO_5_AN.48_1#97e5a348f?vop=1&amp;pid=686f606e4&amp;color=0,0,0&amp;vtp=1&amp;bbb=1"/>
          <p:cNvSpPr/>
          <p:nvPr/>
        </p:nvSpPr>
        <p:spPr>
          <a:xfrm>
            <a:off x="722376" y="1466977"/>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分布广泛，相对集中；沿着山脉多呈带状分布；中部分布较多，东西两侧较少。（6分）</a:t>
            </a:r>
            <a:endParaRPr lang="en-US" altLang="zh-CN" sz="2000" dirty="0"/>
          </a:p>
        </p:txBody>
      </p:sp>
      <p:sp>
        <p:nvSpPr>
          <p:cNvPr id="4" name="QO_5_AS.49_1#97e5a348f?vop=1&amp;pid=686f606e4&amp;color=0,0,0&amp;vtp=1&amp;bbb=1&amp;hb=1"/>
          <p:cNvSpPr/>
          <p:nvPr/>
        </p:nvSpPr>
        <p:spPr>
          <a:xfrm>
            <a:off x="722376" y="197548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本题考查读图分析能力。福建省传统村落分布较为广泛，但相对集中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，以福建省中部为中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心向东西两侧逐渐减少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，同时沿着山脉多呈带状分布。</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_1#e90345dc6?pid=686f606e4&amp;color=0,0,0&amp;mp=1&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（2）简析传统村落选址与山、水之间的关系。（4分）</a:t>
            </a:r>
            <a:endParaRPr lang="en-US" altLang="zh-CN" sz="2000" dirty="0"/>
          </a:p>
        </p:txBody>
      </p:sp>
      <p:sp>
        <p:nvSpPr>
          <p:cNvPr id="3" name="QO_5_AN.51_1#e90345dc6?vop=1&amp;pid=686f606e4&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“背山”可以利用山为屏障，抵御冬季寒风的侵袭；“面水”可以充分利用河流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，满足生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产生活用水需求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（水资源充足，解决饮用、灌溉、洗涤等用水需求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），并且利用河流发展传统水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运与外界联系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4" name="QO_5_AS.52_1#e90345dc6?vop=1&amp;pid=686f606e4&amp;color=0,0,0&amp;vtp=1&amp;bbb=1&amp;hb=1"/>
          <p:cNvSpPr/>
          <p:nvPr/>
        </p:nvSpPr>
        <p:spPr>
          <a:xfrm>
            <a:off x="722376" y="2876804"/>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本题考查区域整体性。福建省地形以山地、丘陵地形为主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，地形因素深刻影响甚至制约着传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统村落的发展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。同时，传统村落的选址以生存、生活为前提，“背山”可以利用山为屏障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，抵御冬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天寒风的侵袭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，临水而居可以充分利用水资源解决饮用、灌溉、洗涤等用水需求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，并且利用河流发</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展传统水运与外界联系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。因此选址过程会充分考虑聚落与山、水之间的关系。</a:t>
            </a:r>
            <a:r>
              <a:rPr lang="en-US" altLang="zh-CN" sz="2000" b="1"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beffdf213?pid=686f606e4&amp;color=0,0,0&amp;vtp=1&amp;bt=1&amp;bbb=1"/>
          <p:cNvSpPr/>
          <p:nvPr/>
        </p:nvSpPr>
        <p:spPr>
          <a:xfrm>
            <a:off x="722376" y="1005840"/>
            <a:ext cx="10753344" cy="38595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度假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休闲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康养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研学等旅游活动逐渐成为各地发展第三产业的新机遇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5_BD.53_1#dec46ea57?pid=686f606e4&amp;color=0,0,0&amp;vtp=1&amp;bbb=1&amp;hb=1"/>
          <p:cNvSpPr/>
          <p:nvPr/>
        </p:nvSpPr>
        <p:spPr>
          <a:xfrm>
            <a:off x="722376" y="1449959"/>
            <a:ext cx="10753344" cy="8340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（3）结合材料，简述福建省不同地区、不同自然和人文特色的传统村落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，因地制宜发展不同第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三产业的措施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N.54_1#dec46ea57?vop=1&amp;pid=686f606e4&amp;color=0,0,0&amp;vtp=1&amp;bbb=1&amp;hb=1"/>
          <p:cNvSpPr/>
          <p:nvPr/>
        </p:nvSpPr>
        <p:spPr>
          <a:xfrm>
            <a:off x="722376" y="2334641"/>
            <a:ext cx="10753344" cy="1278509"/>
          </a:xfrm>
          <a:prstGeom prst="rect">
            <a:avLst/>
          </a:prstGeom>
          <a:noFill/>
        </p:spPr>
        <p:txBody>
          <a:bodyPr wrap="none" lIns="0" tIns="0" rIns="0" bIns="0" rtlCol="0" anchor="t"/>
          <a:lstStyle/>
          <a:p>
            <a:pPr algn="l"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沿海地区的传统村落，可利用海岸线资源优势，发展海边度假和旅游休闲产业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；山区的传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统村落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，可利用山、水、林、田等自然优势，发展生态旅游产业（山区度假民宿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）；具有人文底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蕴的传统村落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，可依托当地特色文化，积极发展研学文创产业（体验式休闲度假）。（6分）</a:t>
            </a:r>
            <a:endParaRPr lang="en-US" altLang="zh-CN" sz="2000" dirty="0"/>
          </a:p>
        </p:txBody>
      </p:sp>
      <p:sp>
        <p:nvSpPr>
          <p:cNvPr id="5" name="QO_5_AS.55_1#dec46ea57?vop=1&amp;pid=686f606e4&amp;color=0,0,0&amp;vtp=1&amp;bbb=1&amp;hb=1"/>
          <p:cNvSpPr/>
          <p:nvPr/>
        </p:nvSpPr>
        <p:spPr>
          <a:xfrm>
            <a:off x="722376" y="3699320"/>
            <a:ext cx="10753344" cy="2612009"/>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本题考查区域因地制宜发展。福建省传统村落的保护和发展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，应基于自身的山水资源禀赋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和人文底蕴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，抓住自身生态环境优势以及海港优势，积极寻求保护与经济发展的结合点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。位于沿海地区的传统村落，可以充分利用海岸线资源，发展海边度假和旅游休闲产业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山区的传统村落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，可以发挥青山绿水、农田密林的景观优势，发展生态旅游产业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；具有丰厚人文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底蕴的传统村落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，可依托村落文化特色吸引艺术家和文创工作者，积极发展研学文创产业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议措施类</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fade">
                                      <p:cBhvr>
                                        <p:cTn id="21" dur="500"/>
                                        <p:tgtEl>
                                          <p:spTgt spid="5">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Effect transition="in" filter="fade">
                                      <p:cBhvr>
                                        <p:cTn id="30" dur="500"/>
                                        <p:tgtEl>
                                          <p:spTgt spid="5">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Effect transition="in" filter="fade">
                                      <p:cBhvr>
                                        <p:cTn id="33" dur="500"/>
                                        <p:tgtEl>
                                          <p:spTgt spid="5">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Effect transition="in" filter="fade">
                                      <p:cBhvr>
                                        <p:cTn id="36" dur="500"/>
                                        <p:tgtEl>
                                          <p:spTgt spid="5">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5" end="5"/>
                                            </p:txEl>
                                          </p:spTgt>
                                        </p:tgtEl>
                                        <p:attrNameLst>
                                          <p:attrName>style.visibility</p:attrName>
                                        </p:attrNameLst>
                                      </p:cBhvr>
                                      <p:to>
                                        <p:strVal val="visible"/>
                                      </p:to>
                                    </p:set>
                                    <p:animEffect transition="in" filter="fade">
                                      <p:cBhvr>
                                        <p:cTn id="39"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a544aa12d?vop=1&amp;pid=79f3a7769&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本题考查区域的特点。结合所学知识可知，甘肃各气候类型区按照同一标准划分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征相对一致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，但其边界具有过渡性质，不具有固定的面积，B正确，A、C错误；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气候类型不同，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、降水状况不同，农耕制度不同，D错误。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56_1#999f2b6d9?htil=7&amp;pid=a8899a29f&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88136"/>
            <a:ext cx="4718304"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6_2#999f2b6d9?htil=7&amp;sp=1&amp;pid=a8899a29f&amp;color=0,0,0&amp;vtp=1&amp;bt=1&amp;bbb=1&amp;hb=1&amp;hs=1"/>
          <p:cNvSpPr/>
          <p:nvPr/>
        </p:nvSpPr>
        <p:spPr>
          <a:xfrm>
            <a:off x="722376" y="1005840"/>
            <a:ext cx="5907024" cy="31418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自然景源是以自然元素为核心的景观空间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草地等要素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人文景源是能表征人类文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化活动的主要场所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宾州镇位于黑龙江省南部松花江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流域宾县境内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宾县呈现北平原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南丘陵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五分半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四分半田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的自然风貌特征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宾县作为全国粮食</a:t>
            </a:r>
            <a:endParaRPr lang="en-US" altLang="zh-CN" sz="2000" dirty="0"/>
          </a:p>
        </p:txBody>
      </p:sp>
      <p:sp>
        <p:nvSpPr>
          <p:cNvPr id="4" name="QO_4_BD.56_2#999f2b6d9?htil=7&amp;sp=1&amp;pid=a8899a29f&amp;color=0,0,0&amp;vtp=1&amp;bt=1&amp;bbb=1&amp;hb=1&amp;hs=1"/>
          <p:cNvSpPr/>
          <p:nvPr/>
        </p:nvSpPr>
        <p:spPr>
          <a:xfrm>
            <a:off x="722376" y="4209415"/>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生产大县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居民历代农耕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游牧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是全国休闲农业与乡村旅游示范县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宾县宾州镇作为全国千强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其现代化城镇建设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产业更新与经济建设引发景源空间重组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下图示意宾州镇自然景源扩张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阻力面的阻力值分布图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4befc992e?pid=999f2b6d9&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（1）简述宾县所处区域的自然环境特征。（6分）</a:t>
            </a:r>
            <a:endParaRPr lang="en-US" altLang="zh-CN" sz="2000" dirty="0"/>
          </a:p>
        </p:txBody>
      </p:sp>
      <p:sp>
        <p:nvSpPr>
          <p:cNvPr id="3" name="QO_5_AN.58_1#4befc992e?vop=1&amp;pid=999f2b6d9&amp;color=0,0,0&amp;vtp=1&amp;bbb=1"/>
          <p:cNvSpPr/>
          <p:nvPr/>
        </p:nvSpPr>
        <p:spPr>
          <a:xfrm>
            <a:off x="722376" y="1466977"/>
            <a:ext cx="10753344" cy="405003"/>
          </a:xfrm>
          <a:prstGeom prst="rect">
            <a:avLst/>
          </a:prstGeom>
          <a:noFill/>
        </p:spPr>
        <p:txBody>
          <a:bodyPr wrap="none" lIns="0" tIns="0" rIns="0" bIns="0" rtlCol="0" anchor="t"/>
          <a:lstStyle/>
          <a:p>
            <a:pPr algn="l"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spc="-5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地形平坦，土壤肥沃；降水丰富，河流发育;气温季节变化大，夏季高温，冬季寒冷。（6分）</a:t>
            </a:r>
            <a:endParaRPr lang="en-US" altLang="zh-CN" sz="2000" spc="-50" dirty="0"/>
          </a:p>
        </p:txBody>
      </p:sp>
      <p:sp>
        <p:nvSpPr>
          <p:cNvPr id="4" name="QO_5_AS.59_1#4befc992e?vop=1&amp;pid=999f2b6d9&amp;color=0,0,0&amp;vtp=1&amp;bbb=1&amp;hb=1"/>
          <p:cNvSpPr/>
          <p:nvPr/>
        </p:nvSpPr>
        <p:spPr>
          <a:xfrm>
            <a:off x="722376" y="197548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本题考查区域的自然环境特征。根据材料可知，宾县位于黑龙江省南部松花江流域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温带季风气候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，气温季节变化大，夏季高温多雨，冬季寒冷干燥；呈现北平原、南丘陵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、四分半田”的自然风貌特征，地形平坦，地势起伏小，黑土广布，土壤肥沃；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降水丰富，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，径流量较大。</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0_1#ec87ba259?pid=999f2b6d9&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（2）分析宾州镇自然景源扩张阻力面阻力值高的原因。（4分）</a:t>
            </a:r>
            <a:endParaRPr lang="en-US" altLang="zh-CN" sz="2000" dirty="0"/>
          </a:p>
        </p:txBody>
      </p:sp>
      <p:sp>
        <p:nvSpPr>
          <p:cNvPr id="3" name="QO_5_AN.61_1#ec87ba259?vop=1&amp;pid=999f2b6d9&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宾州镇地形以平原为主，人口集中，人文景源发展快;城镇化建设与经济发展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，对自然景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源的争夺激烈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4" name="QO_5_AS.62_1#ec87ba259?vop=1&amp;pid=999f2b6d9&amp;color=0,0,0&amp;vtp=1&amp;bbb=1&amp;hb=1"/>
          <p:cNvSpPr/>
          <p:nvPr/>
        </p:nvSpPr>
        <p:spPr>
          <a:xfrm>
            <a:off x="722376" y="241960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本题考查区域的整体性。根据材料可知，自然景源是以自然元素为核心的景观空间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、林地、草地等要素；人文景源是能表征人类文化活动的主要场所。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宾州镇作为全国千强镇，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其现代化城镇建设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、产业更新等人文景源占用自然景源，对自然景源争夺激烈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；宾州镇地形以平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，经济发展速度快，人文景源发展速度快，对自然景源的发展形成阻力。</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3_1#ef2092492?pid=999f2b6d9&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（3）说明宾州镇城镇化和经济建设对自然景源产生的影响。（6分）</a:t>
            </a:r>
            <a:endParaRPr lang="en-US" altLang="zh-CN" sz="2000" dirty="0"/>
          </a:p>
        </p:txBody>
      </p:sp>
      <p:sp>
        <p:nvSpPr>
          <p:cNvPr id="3" name="QO_5_AN.64_1#ef2092492?vop=1&amp;pid=999f2b6d9&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导致自然景源破碎化，连通性降低；自然景源被严重占用，自然景源面积萎缩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；对自然景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源的污染严重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，自然景源发挥的生态作用下降。（6分）</a:t>
            </a:r>
            <a:endParaRPr lang="en-US" altLang="zh-CN" sz="2000" dirty="0"/>
          </a:p>
        </p:txBody>
      </p:sp>
      <p:sp>
        <p:nvSpPr>
          <p:cNvPr id="4" name="QO_5_AS.65_1#ef2092492?vop=1&amp;pid=999f2b6d9&amp;color=0,0,0&amp;vtp=1&amp;bbb=1"/>
          <p:cNvSpPr/>
          <p:nvPr/>
        </p:nvSpPr>
        <p:spPr>
          <a:xfrm>
            <a:off x="722376" y="235718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本题考查人类活动对地理环境的影响。具体分析如下。</a:t>
            </a:r>
            <a:endParaRPr lang="en-US" altLang="zh-CN" sz="2200" dirty="0"/>
          </a:p>
        </p:txBody>
      </p:sp>
      <p:pic>
        <p:nvPicPr>
          <p:cNvPr id="5" name="QO_5_AS.65_2#ef2092492?vop=1&amp;pid=999f2b6d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0520" y="2929128"/>
            <a:ext cx="386791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5_AS.65_3#ef2092492?vop=1&amp;pid=999f2b6d9&amp;color=0,0,0&amp;vtp=1&amp;bbb=1"/>
          <p:cNvSpPr/>
          <p:nvPr/>
        </p:nvSpPr>
        <p:spPr>
          <a:xfrm>
            <a:off x="722376" y="4783328"/>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bg/>
                                          </p:spTgt>
                                        </p:tgtEl>
                                        <p:attrNameLst>
                                          <p:attrName>style.visibility</p:attrName>
                                        </p:attrNameLst>
                                      </p:cBhvr>
                                      <p:to>
                                        <p:strVal val="visible"/>
                                      </p:to>
                                    </p:set>
                                    <p:animEffect transition="in" filter="fade">
                                      <p:cBhvr>
                                        <p:cTn id="27" dur="500"/>
                                        <p:tgtEl>
                                          <p:spTgt spid="6">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Effect transition="in" filter="fade">
                                      <p:cBhvr>
                                        <p:cTn id="3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2c1c98ba8?pid=79f3a776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甘肃各气候类型区划分的依据为(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2c1c98ba8.bracket?pid=79f3a7769&amp;color=0,0,0&amp;vpa=2&amp;vtp=1"/>
          <p:cNvSpPr/>
          <p:nvPr/>
        </p:nvSpPr>
        <p:spPr>
          <a:xfrm>
            <a:off x="467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2c1c98ba8.choices?pid=79f3a7769&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379980" algn="l"/>
                <a:tab pos="5483860" algn="l"/>
                <a:tab pos="7838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.距海远近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B.自然景观的特点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C.地形地势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.气温和降水状况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2c1c98ba8?vop=1&amp;pid=79f3a7769&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本题考查区域划分的依据。</a:t>
            </a:r>
            <a:endParaRPr lang="en-US" altLang="zh-CN" sz="2200" dirty="0"/>
          </a:p>
        </p:txBody>
      </p:sp>
      <p:graphicFrame>
        <p:nvGraphicFramePr>
          <p:cNvPr id="7" name="QC_5_AS.7_2#2c1c98ba8?colgroup=35,5&amp;vop=1&amp;pid=79f3a7769&amp;color=0,0,0&amp;vtp=1&amp;bbb=1&amp;hb=1"/>
          <p:cNvGraphicFramePr>
            <a:graphicFrameLocks noGrp="1"/>
          </p:cNvGraphicFramePr>
          <p:nvPr/>
        </p:nvGraphicFramePr>
        <p:xfrm>
          <a:off x="722376" y="1579753"/>
          <a:ext cx="10725912" cy="2101596"/>
        </p:xfrm>
        <a:graphic>
          <a:graphicData uri="http://schemas.openxmlformats.org/drawingml/2006/table">
            <a:tbl>
              <a:tblPr/>
              <a:tblGrid>
                <a:gridCol w="9235440"/>
                <a:gridCol w="1490472"/>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距海远近是影响气候的因素之一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但不是气候类型区划分的直接依据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自然景观是气候等多种因素综合作用的结果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不是气候类型区划分的依据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地形地势会影响气候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但不是气候类型区划分的主要依据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根据不同的气温和降水组合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可划分出温带大陆性气候</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温带季风气候等多种气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候类型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因此气温和降水状况是划分气候类型区的主要依据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6028</Words>
  <Application>WPS 演示</Application>
  <PresentationFormat>宽屏</PresentationFormat>
  <Paragraphs>331</Paragraphs>
  <Slides>55</Slides>
  <Notes>40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55</vt:i4>
      </vt:variant>
    </vt:vector>
  </HeadingPairs>
  <TitlesOfParts>
    <vt:vector size="76"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楷体</vt:lpstr>
      <vt:lpstr>Times New Roman</vt:lpstr>
      <vt:lpstr>Times New Roman</vt:lpstr>
      <vt:lpstr>宋体</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中原小鱼干</cp:lastModifiedBy>
  <cp:revision>4</cp:revision>
  <dcterms:created xsi:type="dcterms:W3CDTF">2025-08-04T07:00:00Z</dcterms:created>
  <dcterms:modified xsi:type="dcterms:W3CDTF">2025-08-11T03:25:05Z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05CAF470DAA74C76AB5C5F793FF69472_12</vt:lpwstr>
  </property>
  <property fmtid="{D5CDD505-2E9C-101B-9397-08002B2CF9AE}" pid="3" name="KSOProductBuildVer">
    <vt:lpwstr>2052-12.1.0.21915</vt:lpwstr>
  </property>
</Properties>
</file>