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448" r:id="rId6"/>
    <p:sldId id="258" r:id="rId7"/>
    <p:sldId id="259" r:id="rId8"/>
    <p:sldId id="449" r:id="rId9"/>
    <p:sldId id="260" r:id="rId10"/>
    <p:sldId id="261" r:id="rId11"/>
    <p:sldId id="451" r:id="rId12"/>
    <p:sldId id="450" r:id="rId13"/>
    <p:sldId id="262" r:id="rId14"/>
    <p:sldId id="263" r:id="rId15"/>
    <p:sldId id="452" r:id="rId16"/>
    <p:sldId id="264" r:id="rId17"/>
    <p:sldId id="265" r:id="rId18"/>
    <p:sldId id="266" r:id="rId19"/>
    <p:sldId id="453" r:id="rId20"/>
    <p:sldId id="267" r:id="rId21"/>
    <p:sldId id="268" r:id="rId22"/>
    <p:sldId id="269" r:id="rId23"/>
    <p:sldId id="454" r:id="rId24"/>
    <p:sldId id="270" r:id="rId25"/>
    <p:sldId id="271" r:id="rId26"/>
    <p:sldId id="455" r:id="rId27"/>
    <p:sldId id="272" r:id="rId28"/>
    <p:sldId id="273" r:id="rId29"/>
    <p:sldId id="456" r:id="rId30"/>
    <p:sldId id="274" r:id="rId31"/>
    <p:sldId id="275" r:id="rId32"/>
    <p:sldId id="457" r:id="rId33"/>
    <p:sldId id="276" r:id="rId34"/>
    <p:sldId id="277" r:id="rId35"/>
    <p:sldId id="458" r:id="rId36"/>
    <p:sldId id="278" r:id="rId37"/>
    <p:sldId id="279" r:id="rId38"/>
    <p:sldId id="280" r:id="rId39"/>
    <p:sldId id="459" r:id="rId40"/>
    <p:sldId id="281" r:id="rId41"/>
    <p:sldId id="282" r:id="rId42"/>
    <p:sldId id="283" r:id="rId4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60" d="100"/>
        <a:sy n="160" d="100"/>
      </p:scale>
      <p:origin x="0" y="-2366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54065330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国际合作</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280430d8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经济全球化与国际合作</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762e894e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“一带一路”与国际合作</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54065330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第四节 国际合作</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346fd204eef0a31e818#tid=6890182ad5ecdb0009cafbc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6.xml"/><Relationship Id="rId2" Type="http://schemas.openxmlformats.org/officeDocument/2006/relationships/image" Target="../media/image13.jpeg"/><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0.xml"/><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5.xml"/><Relationship Id="rId2" Type="http://schemas.openxmlformats.org/officeDocument/2006/relationships/image" Target="../media/image11.jpeg"/><Relationship Id="rId1"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_1#a474740fc?pid=d548e163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3.为帮助发展中经济体更好地融入“双环流”价值体系链，实现共赢，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中国应(</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_1#a474740fc.bracket?pid=d548e1635&amp;color=0,0,0&amp;vpa=3&amp;vtp=1"/>
          <p:cNvSpPr/>
          <p:nvPr/>
        </p:nvSpPr>
        <p:spPr>
          <a:xfrm>
            <a:off x="950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8_2#a474740fc.choices?pid=d548e1635&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.提高初级产品进口价格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.大力发展传统工业，扩大资源进口</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C.降低中间产品生产成本</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.加大海外投资力度，传播先进技术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0_1#a474740fc?vop=1&amp;pid=d548e1635&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本题考查我国与发展中经济体的合作形式。在中国与发展中经济体的环流中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，中国从发展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中经济体进口初级产品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，并向其出口技术，加大海外投资力度，传播先进技术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，有利于提高发展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中经济体工业化水平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，促进其经济发展，使其更好地融入“双环流”价值体系链，D正确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初级产品进口价格不利于市场竞争机制的形成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，也不利于我国产业的健康发展，A错误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业多为劳动密集型或资源密集型工业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，大力发展传统工业不符合我国产业转型升级趋势，B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降低中间产品生产成本只有利于中国更好地融入与发达经济体的环流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对发展中经济体影响不大，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_1#cff8286c3?pid=762e894e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［广东华南师范大学附中2025高二月考］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中国与塞拉利昂长期保持密切合作</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塞拉利昂经济以农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业和矿业为主</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已成为与中国共建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的典范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年湖北省承担中国援助塞拉利昂第</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14</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期农业项目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为塞拉利昂简图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为中国与塞拉利昂双边贸易示意图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11_3#cff8286c3?iti=1&amp;htil=1&amp;pid=762e894e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874520" y="2544006"/>
            <a:ext cx="3063240" cy="25328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BD.11_4#cff8286c3?iti=2&amp;htil=1&amp;pid=762e894e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903720" y="2406846"/>
            <a:ext cx="3758184" cy="2679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5_BD.11_5#cff8286c3?iti=1&amp;htil=1&amp;pid=762e894e0&amp;color=0,0,0&amp;vtp=1"/>
          <p:cNvSpPr/>
          <p:nvPr/>
        </p:nvSpPr>
        <p:spPr>
          <a:xfrm>
            <a:off x="3321209" y="5203894"/>
            <a:ext cx="169862"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endParaRPr lang="en-US" altLang="zh-CN" sz="2000" dirty="0"/>
          </a:p>
        </p:txBody>
      </p:sp>
      <p:sp>
        <p:nvSpPr>
          <p:cNvPr id="6" name="QM_5_BD.11_6#cff8286c3?iti=2&amp;htil=1&amp;pid=762e894e0&amp;color=0,0,0&amp;vtp=1"/>
          <p:cNvSpPr/>
          <p:nvPr/>
        </p:nvSpPr>
        <p:spPr>
          <a:xfrm>
            <a:off x="8690737" y="5213038"/>
            <a:ext cx="184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endParaRPr lang="en-US" altLang="zh-CN" sz="20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_1#94c5235c9?pid=cff8286c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湖北省承担的中国援助塞拉利昂农业项目主要是(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3_1#94c5235c9.bracket?pid=cff8286c3&amp;color=0,0,0&amp;vpa=4&amp;vtp=1"/>
          <p:cNvSpPr/>
          <p:nvPr/>
        </p:nvSpPr>
        <p:spPr>
          <a:xfrm>
            <a:off x="645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2_2#94c5235c9.choices?pid=cff8286c3&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.水产和牲畜养殖技术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.可可和天然橡胶种植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C.热带水果种植技术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.水稻品种和种植技术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4_1#94c5235c9?vop=1&amp;pid=cff8286c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本题考查区域发展差异。根据材料信息结合所学可知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，湖北省承担的中国援助塞拉利昂农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业项目主要是水稻品种和种植技术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，因为湖北是鱼米之乡，有丰富的水稻种植经验，D正确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北省位于亚热带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，塞拉利昂位于热带，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湖北的水产和牲畜养殖技术不一定适合该地区的自然条件，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错误；可可、天然橡胶、热带水果都不是湖北省的产品，经验技术不足，B、C错误。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_1#968256b6a?pid=cff8286c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5.塞拉利昂参与中国“一带一路”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建设对当地经济发展的影响有(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6_1#968256b6a.bracket?pid=cff8286c3&amp;color=0,0,0&amp;vpa=5&amp;vtp=1"/>
          <p:cNvSpPr/>
          <p:nvPr/>
        </p:nvSpPr>
        <p:spPr>
          <a:xfrm>
            <a:off x="7991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15_2#968256b6a.choices?pid=cff8286c3&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887980" algn="l"/>
                <a:tab pos="5483860" algn="l"/>
                <a:tab pos="8346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.带动相关产业的发展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B.解决钢铁产能过剩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C.吸引高素质人口迁入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.保障生态环境安全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7_1#968256b6a?vop=1&amp;pid=cff8286c3&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本题考查国际合作的影响。</a:t>
            </a:r>
            <a:endParaRPr lang="en-US" altLang="zh-CN" sz="2200" dirty="0"/>
          </a:p>
        </p:txBody>
      </p:sp>
      <p:graphicFrame>
        <p:nvGraphicFramePr>
          <p:cNvPr id="14" name="QC_6_AS.17_2#968256b6a?colgroup=36,4&amp;vop=1&amp;pid=cff8286c3&amp;color=0,0,0&amp;vtp=1&amp;bbb=1&amp;hb=1"/>
          <p:cNvGraphicFramePr>
            <a:graphicFrameLocks noGrp="1"/>
          </p:cNvGraphicFramePr>
          <p:nvPr/>
        </p:nvGraphicFramePr>
        <p:xfrm>
          <a:off x="722376" y="1545913"/>
          <a:ext cx="10725912" cy="2894076"/>
        </p:xfrm>
        <a:graphic>
          <a:graphicData uri="http://schemas.openxmlformats.org/drawingml/2006/table">
            <a:tbl>
              <a:tblPr/>
              <a:tblGrid>
                <a:gridCol w="9454896"/>
                <a:gridCol w="1271016"/>
              </a:tblGrid>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通过与中国的合作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塞拉利昂的农业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矿业等产业可以得到资金</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技术和管理经验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的支持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从而促进这些产业的发展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塞拉利昂钢铁工业落后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主要出口铁矿石</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不存在钢铁产能过剩问题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参与“一带一路”建设有助于提高塞拉利昂经济发展水平</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在一定程度上有利于吸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引高素质人口迁入</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但是这并非最主要影响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且非洲环境相对较差</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不利于吸引高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素质人才迁入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保障生态环境安全不是对经济发展的影响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9a5c9f22.fixed?pid=540653308&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39a5c9f22.fixed?pid=54065330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国际合作</a:t>
            </a:r>
            <a:endParaRPr lang="en-US" altLang="zh-CN" sz="4400" dirty="0"/>
          </a:p>
        </p:txBody>
      </p:sp>
      <p:pic>
        <p:nvPicPr>
          <p:cNvPr id="4" name="C_3#39a5c9f22.fixed?pid=54065330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39a5c9f22.fixed?pid=54065330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34aa315f.fixed?pid=540653308&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034aa315f.fixed?pid=54065330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国际合作</a:t>
            </a:r>
            <a:endParaRPr lang="en-US" altLang="zh-CN" sz="4400" dirty="0"/>
          </a:p>
        </p:txBody>
      </p:sp>
      <p:pic>
        <p:nvPicPr>
          <p:cNvPr id="4" name="C_3#034aa315f.fixed?pid=54065330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34aa315f.fixed?pid=54065330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8_1#4dc692fad?pid=034aa315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贸易互补性指数指用于衡量两国贸易互补程度和贸易关系紧密程度的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指标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通常用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TCI</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表示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如果</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TCI</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则说明两国之间的商贸交往非常频繁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关系十分密切</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贸易互补性相当强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反之则说明贸易竞争性强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中国与菲律宾有着悠久的贸易往来历史</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已经形</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成相对稳定的贸易关系</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下表为中国和菲律宾两国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TCI</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graphicFrame>
        <p:nvGraphicFramePr>
          <p:cNvPr id="16" name="QM_4_BD.18_2#4dc692fad?colgroup=3,3,3,4,3,4,4,4,3&amp;pid=034aa315f&amp;color=0,0,0&amp;vtp=1&amp;bbb=1&amp;hb=1"/>
          <p:cNvGraphicFramePr>
            <a:graphicFrameLocks noGrp="1"/>
          </p:cNvGraphicFramePr>
          <p:nvPr/>
        </p:nvGraphicFramePr>
        <p:xfrm>
          <a:off x="722376" y="2864046"/>
          <a:ext cx="10680192" cy="2078038"/>
        </p:xfrm>
        <a:graphic>
          <a:graphicData uri="http://schemas.openxmlformats.org/drawingml/2006/table">
            <a:tbl>
              <a:tblPr/>
              <a:tblGrid>
                <a:gridCol w="1042416"/>
                <a:gridCol w="1033272"/>
                <a:gridCol w="1042416"/>
                <a:gridCol w="1362456"/>
                <a:gridCol w="1042416"/>
                <a:gridCol w="1371600"/>
                <a:gridCol w="1371600"/>
                <a:gridCol w="1371600"/>
                <a:gridCol w="1042416"/>
              </a:tblGrid>
              <a:tr h="799783">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食品活</a:t>
                      </a:r>
                      <a:endPar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饮料烟</a:t>
                      </a:r>
                      <a:endPar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粗化工产</a:t>
                      </a:r>
                      <a:endPar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矿石燃</a:t>
                      </a:r>
                      <a:endPar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动植物油</a:t>
                      </a:r>
                      <a:endPar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化学品及</a:t>
                      </a:r>
                      <a:endPar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相关产品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机器及运</a:t>
                      </a:r>
                      <a:endPar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输工具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杂项成</a:t>
                      </a:r>
                      <a:endPar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BD.19_1#c7c2d8f52?pid=4dc692fad&amp;color=0,0,0&amp;vtp=1&amp;bbb=1"/>
          <p:cNvSpPr/>
          <p:nvPr/>
        </p:nvSpPr>
        <p:spPr>
          <a:xfrm>
            <a:off x="722376" y="50738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中菲合作前景最好的贸易类型是(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20_1#c7c2d8f52.bracket?pid=4dc692fad&amp;color=0,0,0&amp;vpa=6&amp;vtp=1"/>
          <p:cNvSpPr/>
          <p:nvPr/>
        </p:nvSpPr>
        <p:spPr>
          <a:xfrm>
            <a:off x="4689539" y="5073846"/>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C_5_BD.19_2#c7c2d8f52.choices?pid=4dc692fad&amp;color=0,0,0&amp;vtp=1&amp;bbb=1"/>
          <p:cNvSpPr/>
          <p:nvPr/>
        </p:nvSpPr>
        <p:spPr>
          <a:xfrm>
            <a:off x="722376" y="5526855"/>
            <a:ext cx="10753344" cy="405003"/>
          </a:xfrm>
          <a:prstGeom prst="rect">
            <a:avLst/>
          </a:prstGeom>
          <a:noFill/>
        </p:spPr>
        <p:txBody>
          <a:bodyPr wrap="none" lIns="0" tIns="0" rIns="0" bIns="0" rtlCol="0" anchor="t"/>
          <a:lstStyle/>
          <a:p>
            <a:pPr latinLnBrk="1">
              <a:lnSpc>
                <a:spcPts val="3600"/>
              </a:lnSpc>
              <a:tabLst>
                <a:tab pos="3205480" algn="l"/>
                <a:tab pos="5864860" algn="l"/>
                <a:tab pos="8536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.机器及运输工具</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.饮料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、烟草</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C.动植物油脂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.杂项成品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c7c2d8f52?vop=1&amp;pid=4dc692fa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本题考查国际贸易。根据材料，TCI大于1，说明两国之间的商贸交往非常频繁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，关系十分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，贸易互补性相当强。在给出的选项中，机器及运输工具的TCI在2018—2020年均大于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数值相对较高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，说明在该贸易类型上，中国与菲律宾商贸交往频繁，贸易互补性强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，合作前景最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，A正确；而饮料、烟草，动植物油脂的TCI远小于1，贸易互补性较弱，B、C错误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；杂项成品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TCI</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略大于1，但呈逐年下降趋势，前景较差，D错误。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d7276e3d3?pid=4dc692fa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未来中菲要扩大贸易合作应该(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d7276e3d3.bracket?pid=4dc692fad&amp;color=0,0,0&amp;vpa=7&amp;vtp=1"/>
          <p:cNvSpPr/>
          <p:nvPr/>
        </p:nvSpPr>
        <p:spPr>
          <a:xfrm>
            <a:off x="4435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2_2#d7276e3d3.choices?pid=4dc692fad&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A.优化贸易结构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，促进多元化发展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.扩大前景最好产品的贸易</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.加强双边合作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，降低贸易互补性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.扩大低附加值产品的贸易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d7276e3d3?vop=1&amp;pid=4dc692fa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本题考查扩大贸易合作的措施。优化贸易结构，促进多元化发展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，可以降低对单一产品或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贸易类型的依赖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，挖掘更多贸易潜力，有利于扩大中菲贸易合作，A正确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；仅扩大前景最好产品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的贸易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，贸易种类单一，不利于应对市场风险和挖掘更多贸易机会，B错误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。中菲加强双边合作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应是提高贸易互补性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，而不是降低，C错误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；扩大低附加值产品贸易不利于提升贸易的效益和质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，也不符合经济发展和贸易升级的趋势，不能有效扩大中菲贸易合作，D错误。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5_1#5d9a4639c?pid=034aa315f&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［广东清远八校联盟2025高二联考］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第三届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国际合作高峰论坛在北</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京开幕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经济全球化背景下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越来越多的中国企业响应国家共建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一带一路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倡议</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到国外投资设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我国某小家电用品企业已在全球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多个国家和地区培育市场并出口自主品牌产品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该企业在非洲埃塞俄比亚与当地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N</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公司合作成立了海外工厂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销地产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模式</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在主要销售市场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投资建厂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就地生产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谋求更大的市场竞争力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5_BD.26_1#ce32f3988?pid=5d9a4639c&amp;color=0,0,0&amp;vtp=1&amp;bbb=1"/>
          <p:cNvSpPr/>
          <p:nvPr/>
        </p:nvSpPr>
        <p:spPr>
          <a:xfrm>
            <a:off x="722376" y="32408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3.与独资建设相比，该企业选择与N</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公司合作办厂的主要目的是(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7_1#ce32f3988.bracket?pid=5d9a4639c&amp;color=0,0,0&amp;vpa=8&amp;vtp=1"/>
          <p:cNvSpPr/>
          <p:nvPr/>
        </p:nvSpPr>
        <p:spPr>
          <a:xfrm>
            <a:off x="7943914" y="324085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26_2#ce32f3988.choices?pid=5d9a4639c&amp;color=0,0,0&amp;vtp=1&amp;bbb=1"/>
          <p:cNvSpPr/>
          <p:nvPr/>
        </p:nvSpPr>
        <p:spPr>
          <a:xfrm>
            <a:off x="722376" y="369805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.提高产品质量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B.加大研发投入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C.节约建设投资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.提高管理水平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ce32f3988?vop=1&amp;pid=5d9a4639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本题考查影响“一带一路”背景下国际合作的因素。与独资建设相比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，该企业通过与当地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公司合作的方式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，可以节约前期建设投资成本，从而降低生产成本，C正确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；我国企业技术水平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，与当地公司合作的主要目的并不是提高产品质量，A错误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；合作办厂可利用当地公司研发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，并不会加大研发投入，B错误；当地公司管理水平较我国低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，提高管理水平并不是与当地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公司合作的主要目的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8b0b187ac?sp=1&amp;pid=5d9a4639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4.与产品出口贸易相比，“销地产”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模式的主要优势有(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8b0b187ac.bracket?pid=5d9a4639c&amp;color=0,0,0&amp;vpa=9&amp;vtp=1"/>
          <p:cNvSpPr/>
          <p:nvPr/>
        </p:nvSpPr>
        <p:spPr>
          <a:xfrm>
            <a:off x="697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9_2#8b0b187ac?pid=5d9a4639c&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5991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①降低原料运输费用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②及时获取市场信息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避开贸易壁垒</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④扩大市场范围</a:t>
            </a:r>
            <a:endParaRPr lang="en-US" altLang="zh-CN" sz="2000" dirty="0"/>
          </a:p>
        </p:txBody>
      </p:sp>
      <p:sp>
        <p:nvSpPr>
          <p:cNvPr id="5" name="QC_5_BD.29_3#8b0b187ac.choices?pid=5d9a4639c&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8b0b187ac?vop=1&amp;pid=5d9a4639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本题考查经济全球化与国际合作的优势。根据材料信息可知，“销地产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”模式是指在主要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销售市场投资建厂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，就地生产，“销地产”模式与产品出口贸易相比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，并不会降低当地原料运输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，而且出口贸易更可能扩大市场范围，①④错误；因“销地产”模式是在当地生产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时获取市场信息并且避开贸易壁垒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，将产品与市场直接联系，生产与供应更加高效，②③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32_1#e78927d27?pid=034aa315f&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2696" y="1087824"/>
            <a:ext cx="722376"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2_1#e78927d27?pid=034aa315f&amp;color=0,0,0&amp;vtp=1&amp;bt=1&amp;bbb=1&amp;hb=1"/>
          <p:cNvSpPr/>
          <p:nvPr/>
        </p:nvSpPr>
        <p:spPr>
          <a:xfrm>
            <a:off x="722377" y="972000"/>
            <a:ext cx="10749631" cy="2214753"/>
          </a:xfrm>
          <a:prstGeom prst="rect">
            <a:avLst/>
          </a:prstGeom>
          <a:noFill/>
        </p:spPr>
        <p:txBody>
          <a:bodyPr wrap="none" lIns="0" tIns="0" rIns="0" bIns="0" rtlCol="0" anchor="t"/>
          <a:lstStyle/>
          <a:p>
            <a:pPr algn="l" latinLnBrk="1">
              <a:lnSpc>
                <a:spcPts val="3600"/>
              </a:lnSpc>
            </a:pP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甘肃白银2025三模］</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半导体集成电路产业链中</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设备制造和材料制造是知识密集度和垄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断程度最高的环节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器件制造是资金和技能密集型的环节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下面两幅图为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2001—2005</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图中黑点状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）、2018—2022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图中圆圈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全球半导体设备制造</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和器件制造</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要节点示意图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纵轴数值大于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表示出口规模大于进口规模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数值小于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表示出口规模小于进</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口规模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横轴综合中心性值表示该节点在该环节的影响力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最大值为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1。据此完成下面小题。</a:t>
            </a:r>
            <a:endParaRPr lang="en-US" altLang="zh-CN" sz="100" dirty="0"/>
          </a:p>
        </p:txBody>
      </p:sp>
      <p:pic>
        <p:nvPicPr>
          <p:cNvPr id="4" name="QM_4_BD.32_3#e78927d27?iti=3&amp;htil=1&amp;pid=034aa315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75688" y="3314896"/>
            <a:ext cx="2670048" cy="24323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M_4_BD.32_4#e78927d27?iti=4&amp;htil=1&amp;pid=034aa315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51192" y="3388048"/>
            <a:ext cx="3054096" cy="23591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M_4_BD.32_5#e78927d27?iti=3&amp;htil=1&amp;pid=034aa315f&amp;color=0,0,0&amp;vtp=1"/>
          <p:cNvSpPr/>
          <p:nvPr/>
        </p:nvSpPr>
        <p:spPr>
          <a:xfrm>
            <a:off x="3325781" y="5874200"/>
            <a:ext cx="169862" cy="403733"/>
          </a:xfrm>
          <a:prstGeom prst="rect">
            <a:avLst/>
          </a:prstGeom>
          <a:noFill/>
        </p:spPr>
        <p:txBody>
          <a:bodyPr wrap="square" lIns="0" tIns="0" rIns="0" bIns="0" rtlCol="0" anchor="t"/>
          <a:lstStyle/>
          <a:p>
            <a:pPr algn="ctr" latinLnBrk="1">
              <a:lnSpc>
                <a:spcPct val="148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endParaRPr lang="en-US" altLang="zh-CN" sz="2000" dirty="0"/>
          </a:p>
        </p:txBody>
      </p:sp>
      <p:sp>
        <p:nvSpPr>
          <p:cNvPr id="7" name="QM_4_BD.32_6#e78927d27?iti=4&amp;htil=1&amp;pid=034aa315f&amp;color=0,0,0&amp;vtp=1"/>
          <p:cNvSpPr/>
          <p:nvPr/>
        </p:nvSpPr>
        <p:spPr>
          <a:xfrm>
            <a:off x="8686165" y="5874200"/>
            <a:ext cx="184150" cy="403733"/>
          </a:xfrm>
          <a:prstGeom prst="rect">
            <a:avLst/>
          </a:prstGeom>
          <a:noFill/>
        </p:spPr>
        <p:txBody>
          <a:bodyPr wrap="square" lIns="0" tIns="0" rIns="0" bIns="0" rtlCol="0" anchor="t"/>
          <a:lstStyle/>
          <a:p>
            <a:pPr algn="ctr" latinLnBrk="1">
              <a:lnSpc>
                <a:spcPct val="148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205e894c6?pid=e78927d2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5.进入21世纪以来，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全球半导体设备制造产业贸易的变化特征是(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4_1#205e894c6.bracket?pid=e78927d27&amp;color=0,0,0&amp;vpa=10&amp;vtp=1"/>
          <p:cNvSpPr/>
          <p:nvPr/>
        </p:nvSpPr>
        <p:spPr>
          <a:xfrm>
            <a:off x="802328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3_2#205e894c6.choices?pid=e78927d27&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.贸易中心呈现向西移动趋势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.中国出口规模大于进口规模</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C.美国的地位有所下降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.亚太地区的影响力不断增强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205e894c6?vop=1&amp;pid=e78927d27&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本题考查读图分析能力。对比图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a中全球半导体设备制造产业各个国家和地区进出口规模差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和影响力变化情况可知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，贸易中心呈现向亚洲移动的趋势，中国进口规模大于出口规模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该产业贸易中的地位有所上升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，亚太地区的影响力不断增强。故选D。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6_1#147e5554b?pid=e78927d2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全球半导体器件制造产业贸易的变化特征是(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7_1#147e5554b.bracket?pid=e78927d27&amp;color=0,0,0&amp;vpa=11&amp;vtp=1"/>
          <p:cNvSpPr/>
          <p:nvPr/>
        </p:nvSpPr>
        <p:spPr>
          <a:xfrm>
            <a:off x="5959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36_2#147e5554b.choices?pid=e78927d27&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A.2001—2005年出口市场主要由美国和欧洲主导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.2018—2022年形成亚洲生产、分销全球的网络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.南半球国家进口比重呈下降趋势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.中国半导体器件制造环节整体自给率下降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8_1#147e5554b?vop=1&amp;pid=e78927d2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本题考查产业贸易的变化。对比图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b中全球半导体器件制造产业各个国家和地区出口与进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口规模差和影响力变化情况可知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，2001—2005年出口市场由东亚、东南亚和美国主导，A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2018—2022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年形成亚洲生产、分销全球的网络，B正确；虽然图中显示的南半球国家很少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随着全球制造分工体系的成熟化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，有更多发展中国家加入产业链下游环节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，即应用半导体器件生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产电子设备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，这使得拉丁美洲、非洲和东亚—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东南亚地区对半导体制成器件的进口规模大幅提高，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南半球国家进口比重会有所上升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；结合中国半导体器件制造环节进口和出口规模差变化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情况可知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，中国半导体器件制造环节整体自给率呈上升趋势，D错误。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1_1#d548e1635?pid=280430d83&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2696" y="1090872"/>
            <a:ext cx="722376"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1_1#d548e1635?pid=280430d83&amp;color=0,0,0&amp;vtp=1&amp;bt=1&amp;bbb=1&amp;hb=1"/>
          <p:cNvSpPr/>
          <p:nvPr/>
        </p:nvSpPr>
        <p:spPr>
          <a:xfrm>
            <a:off x="722377" y="972000"/>
            <a:ext cx="10749631" cy="1757553"/>
          </a:xfrm>
          <a:prstGeom prst="rect">
            <a:avLst/>
          </a:prstGeom>
          <a:noFill/>
        </p:spPr>
        <p:txBody>
          <a:bodyPr wrap="none" lIns="0" tIns="0" rIns="0" bIns="0" rtlCol="0" anchor="t"/>
          <a:lstStyle/>
          <a:p>
            <a:pPr algn="l" latinLnBrk="1">
              <a:lnSpc>
                <a:spcPts val="3600"/>
              </a:lnSpc>
            </a:pP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湖北孝感协作体2025高二联考］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随着国际竞争格局的变化</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原先由发达经济体主导的传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单循环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价值体系链被打破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由中国主导的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双环流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价值体系链正在形成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中国作为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双环流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价值体系链的核心枢纽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连接着欧美发达经济体与亚非拉发展中经济体</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有利于实现世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界经济的共赢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100" dirty="0"/>
          </a:p>
        </p:txBody>
      </p:sp>
      <p:pic>
        <p:nvPicPr>
          <p:cNvPr id="4" name="QM_5_BD.1_2#d548e1635?pid=280430d8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370832" y="2864046"/>
            <a:ext cx="3447288" cy="19293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2_1#993362c2a?pid=d548e1635&amp;color=0,0,0&amp;vtp=1&amp;bbb=1"/>
          <p:cNvSpPr/>
          <p:nvPr/>
        </p:nvSpPr>
        <p:spPr>
          <a:xfrm>
            <a:off x="722376" y="49214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1.全球价值体系链从“单循环”向“双环流”的转变，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主要得益于(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C_6_AN.3_1#993362c2a.bracket?pid=d548e1635&amp;color=0,0,0&amp;vpa=1&amp;vtp=1"/>
          <p:cNvSpPr/>
          <p:nvPr/>
        </p:nvSpPr>
        <p:spPr>
          <a:xfrm>
            <a:off x="8245539" y="4921446"/>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7" name="QC_6_BD.2_2#993362c2a.choices?pid=d548e1635&amp;color=0,0,0&amp;vtp=1&amp;bbb=1"/>
          <p:cNvSpPr/>
          <p:nvPr/>
        </p:nvSpPr>
        <p:spPr>
          <a:xfrm>
            <a:off x="722376" y="538004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.发达经济体产业结构的调整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.中国工业化水平的提高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C.发展中经济体资源储量增加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.经济全球化的深入发展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_1#993362c2a?vop=1&amp;pid=d548e1635&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本题考查我国经济发展对世界经济的影响。读图并结合所学知识可知，在传统“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单循环”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价值体系链中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，发达经济体掌握技术，处于价值链高端，发展中经济体处于价值链末端。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中国工业化水平明显提升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，成为“制造大国”，从发展中经济体进口初级产品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，从发达经济体进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，制造中间产品，成为连接发达经济体和发展中经济体的核心枢纽，形成了“双环流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值体系链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，B正确；发达经济体产业结构的调整、发展中经济体资源储量增加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、经济全球化的深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，都不是全球价值体系链从“单循环”向“双环流”转变的主要原因，A、C、D错误。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_1#f6258151e?pid=d548e163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2.在中国与发达经济体的环流中，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中国面临的挑战是(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_1#f6258151e.bracket?pid=d548e1635&amp;color=0,0,0&amp;vpa=2&amp;vtp=1"/>
          <p:cNvSpPr/>
          <p:nvPr/>
        </p:nvSpPr>
        <p:spPr>
          <a:xfrm>
            <a:off x="6708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5_2#f6258151e.choices?pid=d548e1635&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33980" algn="l"/>
                <a:tab pos="5483860" algn="l"/>
                <a:tab pos="8092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.劳动力资源匮乏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B.矿产资源日渐枯竭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C.基础设施不完善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.产业创新能力不足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1#f6258151e?vop=1&amp;pid=d548e1635&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本题考查经济全球化背景下我国经济发展的主要问题。中国是人口大国，目前并没有出现</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劳动力资源匮乏现象，A错误；由图可知，中国从发展中经济体进口初级产品，而矿产资源属于</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初级产品，B错误；中国交通、通信等基础设施比较完善，C错误；在中国与发达经济体的环流中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中国产业创新能力不足，D正确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1#f6258151e?vop=1&amp;pid=d548e1635&amp;color=0,0,0&amp;vtp=1&amp;bt=1&amp;bbb=1&amp;hb=1"/>
          <p:cNvSpPr/>
          <p:nvPr/>
        </p:nvSpPr>
        <p:spPr>
          <a:xfrm>
            <a:off x="722376" y="972000"/>
            <a:ext cx="10753344" cy="3167634"/>
          </a:xfrm>
          <a:prstGeom prst="rect">
            <a:avLst/>
          </a:prstGeom>
          <a:noFill/>
        </p:spPr>
        <p:txBody>
          <a:bodyPr wrap="none" lIns="0" tIns="0" rIns="0" bIns="0" rtlCol="0" anchor="t"/>
          <a:lstStyle/>
          <a:p>
            <a:pPr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解答本题的关键是读图分析得出，在与发达经济体的环流中，中国产业创新能力不足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处于价值链的中低端，主要向发达经济体出口技术含量较低的中间产品，在国际贸易中处于不利</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地位，亟须向价值链高位攀升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4298</Words>
  <Application>WPS 演示</Application>
  <PresentationFormat>宽屏</PresentationFormat>
  <Paragraphs>288</Paragraphs>
  <Slides>40</Slides>
  <Notes>29</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40</vt:i4>
      </vt:variant>
    </vt:vector>
  </HeadingPairs>
  <TitlesOfParts>
    <vt:vector size="60"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中原小鱼干</cp:lastModifiedBy>
  <cp:revision>4</cp:revision>
  <dcterms:created xsi:type="dcterms:W3CDTF">2025-08-04T06:51:00Z</dcterms:created>
  <dcterms:modified xsi:type="dcterms:W3CDTF">2025-08-11T08:43:18Z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42B7641A6E4F453995DEFADDD31E579F_12</vt:lpwstr>
  </property>
  <property fmtid="{D5CDD505-2E9C-101B-9397-08002B2CF9AE}" pid="3" name="KSOProductBuildVer">
    <vt:lpwstr>2052-12.1.0.21915</vt:lpwstr>
  </property>
</Properties>
</file>