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256" r:id="rId3"/>
    <p:sldId id="257" r:id="rId5"/>
    <p:sldId id="405" r:id="rId6"/>
    <p:sldId id="258" r:id="rId7"/>
    <p:sldId id="259" r:id="rId8"/>
    <p:sldId id="406" r:id="rId9"/>
    <p:sldId id="260" r:id="rId10"/>
    <p:sldId id="261" r:id="rId11"/>
    <p:sldId id="262" r:id="rId12"/>
    <p:sldId id="407" r:id="rId13"/>
    <p:sldId id="263" r:id="rId14"/>
    <p:sldId id="264" r:id="rId15"/>
    <p:sldId id="408" r:id="rId16"/>
    <p:sldId id="265" r:id="rId17"/>
    <p:sldId id="266" r:id="rId18"/>
    <p:sldId id="409" r:id="rId19"/>
    <p:sldId id="267" r:id="rId20"/>
    <p:sldId id="268" r:id="rId21"/>
    <p:sldId id="411" r:id="rId22"/>
    <p:sldId id="410" r:id="rId23"/>
    <p:sldId id="269" r:id="rId24"/>
    <p:sldId id="270" r:id="rId25"/>
    <p:sldId id="412" r:id="rId26"/>
    <p:sldId id="271" r:id="rId27"/>
    <p:sldId id="272" r:id="rId28"/>
    <p:sldId id="273" r:id="rId29"/>
    <p:sldId id="274" r:id="rId30"/>
    <p:sldId id="413" r:id="rId31"/>
    <p:sldId id="275" r:id="rId32"/>
    <p:sldId id="276" r:id="rId33"/>
    <p:sldId id="414" r:id="rId34"/>
    <p:sldId id="277" r:id="rId35"/>
    <p:sldId id="278" r:id="rId36"/>
    <p:sldId id="279" r:id="rId37"/>
    <p:sldId id="415" r:id="rId38"/>
    <p:sldId id="280" r:id="rId39"/>
    <p:sldId id="281" r:id="rId40"/>
    <p:sldId id="416" r:id="rId41"/>
    <p:sldId id="282" r:id="rId42"/>
    <p:sldId id="283" r:id="rId43"/>
    <p:sldId id="417" r:id="rId44"/>
    <p:sldId id="284" r:id="rId45"/>
    <p:sldId id="285" r:id="rId46"/>
    <p:sldId id="286" r:id="rId47"/>
    <p:sldId id="418" r:id="rId48"/>
    <p:sldId id="287" r:id="rId49"/>
    <p:sldId id="288" r:id="rId50"/>
    <p:sldId id="289" r:id="rId51"/>
    <p:sldId id="419" r:id="rId52"/>
    <p:sldId id="290" r:id="rId53"/>
    <p:sldId id="291" r:id="rId54"/>
    <p:sldId id="292" r:id="rId55"/>
    <p:sldId id="420" r:id="rId56"/>
    <p:sldId id="293" r:id="rId57"/>
    <p:sldId id="294" r:id="rId58"/>
    <p:sldId id="421" r:id="rId59"/>
    <p:sldId id="295" r:id="rId60"/>
    <p:sldId id="296" r:id="rId61"/>
    <p:sldId id="422" r:id="rId62"/>
    <p:sldId id="297" r:id="rId63"/>
    <p:sldId id="298" r:id="rId64"/>
    <p:sldId id="299" r:id="rId65"/>
    <p:sldId id="423" r:id="rId66"/>
    <p:sldId id="300" r:id="rId67"/>
    <p:sldId id="301" r:id="rId68"/>
    <p:sldId id="302" r:id="rId69"/>
    <p:sldId id="424" r:id="rId70"/>
    <p:sldId id="303" r:id="rId71"/>
    <p:sldId id="304" r:id="rId72"/>
    <p:sldId id="425" r:id="rId73"/>
    <p:sldId id="305" r:id="rId74"/>
    <p:sldId id="306" r:id="rId75"/>
    <p:sldId id="307" r:id="rId76"/>
    <p:sldId id="426" r:id="rId77"/>
    <p:sldId id="308" r:id="rId78"/>
    <p:sldId id="309" r:id="rId79"/>
    <p:sldId id="427" r:id="rId80"/>
    <p:sldId id="310" r:id="rId81"/>
    <p:sldId id="311" r:id="rId82"/>
    <p:sldId id="428" r:id="rId83"/>
    <p:sldId id="312" r:id="rId84"/>
    <p:sldId id="313" r:id="rId85"/>
    <p:sldId id="429" r:id="rId86"/>
    <p:sldId id="314" r:id="rId87"/>
    <p:sldId id="315" r:id="rId88"/>
    <p:sldId id="430" r:id="rId89"/>
    <p:sldId id="316" r:id="rId90"/>
    <p:sldId id="317" r:id="rId91"/>
    <p:sldId id="431" r:id="rId92"/>
    <p:sldId id="318" r:id="rId93"/>
    <p:sldId id="319" r:id="rId94"/>
    <p:sldId id="320" r:id="rId95"/>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11"/>
    <p:restoredTop sz="94610"/>
  </p:normalViewPr>
  <p:slideViewPr>
    <p:cSldViewPr snapToGrid="0" snapToObjects="1">
      <p:cViewPr varScale="1">
        <p:scale>
          <a:sx n="114" d="100"/>
          <a:sy n="114" d="100"/>
        </p:scale>
        <p:origin x="438" y="108"/>
      </p:cViewPr>
      <p:guideLst/>
    </p:cSldViewPr>
  </p:slideViewPr>
  <p:notesTextViewPr>
    <p:cViewPr>
      <p:scale>
        <a:sx n="1" d="1"/>
        <a:sy n="1" d="1"/>
      </p:scale>
      <p:origin x="0" y="0"/>
    </p:cViewPr>
  </p:notesTextViewPr>
  <p:sorterViewPr>
    <p:cViewPr>
      <p:scale>
        <a:sx n="160" d="100"/>
        <a:sy n="160" d="100"/>
      </p:scale>
      <p:origin x="0" y="-58428"/>
    </p:cViewPr>
  </p:sorterViewPr>
  <p:gridSpacing cx="76200" cy="76200"/>
</p:viewPr>
</file>

<file path=ppt/_rels/presentation.xml.rels><?xml version="1.0" encoding="UTF-8" standalone="yes"?>
<Relationships xmlns="http://schemas.openxmlformats.org/package/2006/relationships"><Relationship Id="rId98" Type="http://schemas.openxmlformats.org/officeDocument/2006/relationships/tableStyles" Target="tableStyles.xml"/><Relationship Id="rId97" Type="http://schemas.openxmlformats.org/officeDocument/2006/relationships/viewProps" Target="viewProps.xml"/><Relationship Id="rId96" Type="http://schemas.openxmlformats.org/officeDocument/2006/relationships/presProps" Target="presProps.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刷专题#df=1d6b196b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wrap="square" lIns="0" tIns="0" rIns="0" bIns="0" rtlCol="0" anchor="t"/>
          <a:lstStyle/>
          <a:p>
            <a:pPr algn="l">
              <a:lnSpc>
                <a:spcPct val="100000"/>
              </a:lnSpc>
            </a:pPr>
            <a:r>
              <a:rPr lang="en-US" sz="44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多种多样的区域</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3fd8e038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知识点1 不同类型的区域</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5e560564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知识点2 不同空间尺度的区域</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2#df=1d6b196b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多种多样的区域</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346fd204eef0a31e818#tid=6890182ad5ecdb0009cafbbf#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p:spPr>
        <p:txBody>
          <a:bodyPr wrap="square" lIns="0" tIns="0" rIns="0" bIns="0" rtlCol="0" anchor="ctr"/>
          <a:lstStyle/>
          <a:p>
            <a:pPr algn="ctr"/>
            <a:r>
              <a:rPr lang="en-US" sz="24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地理 选择性必修2     区域发展 RJ</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a:lstStyle/>
          <a:p>
            <a:endParaRPr lang="zh-CN" altLang="en-US"/>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p:spPr>
        <p:txBody>
          <a:bodyPr wrap="square" lIns="0" tIns="0" rIns="0" bIns="0" rtlCol="0" anchor="ctr"/>
          <a:lstStyle/>
          <a:p>
            <a:pPr algn="l"/>
            <a:r>
              <a:rPr lang="en-US" sz="5400" b="1" i="0" dirty="0">
                <a:solidFill>
                  <a:srgbClr val="649225"/>
                </a:solidFill>
                <a:latin typeface="微软雅黑" panose="020B0503020204020204" pitchFamily="34" charset="-122"/>
                <a:ea typeface="微软雅黑" panose="020B0503020204020204" pitchFamily="34" charset="-122"/>
                <a:cs typeface="微软雅黑" panose="020B0503020204020204" pitchFamily="34" charset="-120"/>
              </a:rPr>
              <a:t>刷专题</a:t>
            </a:r>
            <a:endParaRPr lang="en-US" sz="5400" dirty="0"/>
          </a:p>
        </p:txBody>
      </p:sp>
      <p:sp>
        <p:nvSpPr>
          <p:cNvPr id="4" name="MasterShapeName"/>
          <p:cNvSpPr/>
          <p:nvPr/>
        </p:nvSpPr>
        <p:spPr>
          <a:xfrm>
            <a:off x="557784" y="2011680"/>
            <a:ext cx="6784848" cy="813816"/>
          </a:xfrm>
          <a:prstGeom prst="rect">
            <a:avLst/>
          </a:prstGeom>
          <a:noFill/>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image" Target="../media/image13.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5.xml"/><Relationship Id="rId2" Type="http://schemas.openxmlformats.org/officeDocument/2006/relationships/image" Target="../media/image15.jpeg"/><Relationship Id="rId1" Type="http://schemas.openxmlformats.org/officeDocument/2006/relationships/image" Target="../media/image14.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6.xml"/><Relationship Id="rId1" Type="http://schemas.openxmlformats.org/officeDocument/2006/relationships/image" Target="../media/image16.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6.xml"/><Relationship Id="rId1" Type="http://schemas.openxmlformats.org/officeDocument/2006/relationships/image" Target="../media/image17.jpe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0.xml"/><Relationship Id="rId1" Type="http://schemas.openxmlformats.org/officeDocument/2006/relationships/image" Target="../media/image18.jpe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xml"/><Relationship Id="rId1" Type="http://schemas.openxmlformats.org/officeDocument/2006/relationships/image" Target="../media/image19.jpeg"/></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10.xml"/><Relationship Id="rId2" Type="http://schemas.openxmlformats.org/officeDocument/2006/relationships/image" Target="../media/image21.jpeg"/><Relationship Id="rId1" Type="http://schemas.openxmlformats.org/officeDocument/2006/relationships/image" Target="../media/image20.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image" Target="../media/image11.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5.xml"/><Relationship Id="rId1" Type="http://schemas.openxmlformats.org/officeDocument/2006/relationships/image" Target="../media/image9.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4" Type="http://schemas.openxmlformats.org/officeDocument/2006/relationships/notesSlide" Target="../notesSlides/notesSlide58.xml"/><Relationship Id="rId3" Type="http://schemas.openxmlformats.org/officeDocument/2006/relationships/slideLayout" Target="../slideLayouts/slideLayout10.xml"/><Relationship Id="rId2" Type="http://schemas.openxmlformats.org/officeDocument/2006/relationships/image" Target="../media/image23.jpeg"/><Relationship Id="rId1" Type="http://schemas.openxmlformats.org/officeDocument/2006/relationships/image" Target="../media/image22.jpeg"/></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0.xml"/><Relationship Id="rId1" Type="http://schemas.openxmlformats.org/officeDocument/2006/relationships/image" Target="../media/image24.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_1#99b1f8619?sp=1&amp;pid=0d773e19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3.与北方相比，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我国南方成为茶叶主产区是因为南方(</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9_1#99b1f8619.bracket?pid=0d773e19d&amp;color=0,0,0&amp;vpa=3&amp;vtp=1"/>
          <p:cNvSpPr/>
          <p:nvPr/>
        </p:nvSpPr>
        <p:spPr>
          <a:xfrm>
            <a:off x="672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8_2#99b1f8619?pid=0d773e19d&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0774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①河网密集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，灌溉便利</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亚热带季风气候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，温暖湿润</a:t>
            </a:r>
            <a:endParaRPr lang="en-US" altLang="zh-CN" sz="2000" dirty="0"/>
          </a:p>
          <a:p>
            <a:pPr latinLnBrk="1">
              <a:lnSpc>
                <a:spcPts val="3400"/>
              </a:lnSpc>
              <a:tabLst>
                <a:tab pos="50774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红壤广布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，土壤肥沃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丘陵分布广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，排水条件良好</a:t>
            </a:r>
            <a:endParaRPr lang="en-US" altLang="zh-CN" sz="2000" dirty="0"/>
          </a:p>
        </p:txBody>
      </p:sp>
      <p:sp>
        <p:nvSpPr>
          <p:cNvPr id="5" name="QC_6_BD.8_3#99b1f8619.choices?pid=0d773e19d&amp;color=0,0,0&amp;vtp=1&amp;bbb=1"/>
          <p:cNvSpPr/>
          <p:nvPr/>
        </p:nvSpPr>
        <p:spPr>
          <a:xfrm>
            <a:off x="722376" y="232625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B.①③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C.②④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0_1#99b1f8619?vop=1&amp;pid=0d773e19d&amp;color=0,0,0&amp;vtp=1&amp;bt=1&amp;bbb=1&amp;hb=1"/>
          <p:cNvSpPr/>
          <p:nvPr/>
        </p:nvSpPr>
        <p:spPr>
          <a:xfrm>
            <a:off x="722376" y="972000"/>
            <a:ext cx="10753344" cy="36248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本题考查区域自然环境特征。结合所学知识分析可知，与北方地区相比</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，我国南方地区多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为亚热带季风气候区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，气候温暖湿润，适合茶树生长，②符合题意；材料信息表明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，茶树喜排水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良好的土壤环境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，南方地区多低山丘陵，排水条件相对较好，更适合茶树生长，④符合题意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树多生长在低山丘陵地区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，水源主要来自降水，且低山丘陵地区灌溉便利程度并不占优势，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①不</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符合题意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；南方地区的红壤有机质含量少且较黏重，③不符合题意。综上所述，故选C。</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在热带和亚热带高温多雨的气候条件下，风化作用强烈</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，各种碱性风化物随水向下淋</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溶</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，土壤中碱性成分不断减少，酸性成分不断累积，同时硅和盐基遭到淋失</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，土壤黏粒与次生黏</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土矿物不断形成</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，铁、铝氧化物明显积聚，因此呈现出深浅不一的红色。</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animEffect transition="in" filter="fade">
                                      <p:cBhvr>
                                        <p:cTn id="25" dur="500"/>
                                        <p:tgtEl>
                                          <p:spTgt spid="2">
                                            <p:txEl>
                                              <p:pRg st="6" end="6"/>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7" end="7"/>
                                            </p:txEl>
                                          </p:spTgt>
                                        </p:tgtEl>
                                        <p:attrNameLst>
                                          <p:attrName>style.visibility</p:attrName>
                                        </p:attrNameLst>
                                      </p:cBhvr>
                                      <p:to>
                                        <p:strVal val="visible"/>
                                      </p:to>
                                    </p:set>
                                    <p:animEffect transition="in" filter="fade">
                                      <p:cBhvr>
                                        <p:cTn id="28" dur="500"/>
                                        <p:tgtEl>
                                          <p:spTgt spid="2">
                                            <p:txEl>
                                              <p:pRg st="7" end="7"/>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animEffect transition="in" filter="fade">
                                      <p:cBhvr>
                                        <p:cTn id="3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1_1#0492c52ee?htil=1&amp;pid=3fd8e038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6872939" y="1026864"/>
            <a:ext cx="4544568" cy="2999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1_2#0492c52ee?htil=1&amp;pid=3fd8e0382&amp;color=0,0,0&amp;vtp=1&amp;bt=1&amp;bbb=1&amp;hb=1"/>
          <p:cNvSpPr/>
          <p:nvPr/>
        </p:nvSpPr>
        <p:spPr>
          <a:xfrm>
            <a:off x="722376" y="972000"/>
            <a:ext cx="6071616"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［山东日照2025高二期末］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山东省陆域面积</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15.81</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万平</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方千米</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到</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2023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年末</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常住人口</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10</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123</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万人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意山东省按某一标准划分的区域</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12_1#08a07363f?htil=1&amp;pid=0492c52ee&amp;color=0,0,0&amp;vtp=1&amp;bbb=1"/>
          <p:cNvSpPr/>
          <p:nvPr/>
        </p:nvSpPr>
        <p:spPr>
          <a:xfrm>
            <a:off x="722376" y="2326455"/>
            <a:ext cx="607161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图中区域(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12_2#08a07363f.choices?htil=1&amp;pid=0492c52ee&amp;color=0,0,0&amp;vtp=1&amp;bbb=1"/>
          <p:cNvSpPr/>
          <p:nvPr/>
        </p:nvSpPr>
        <p:spPr>
          <a:xfrm>
            <a:off x="722376" y="2789243"/>
            <a:ext cx="6071616" cy="843153"/>
          </a:xfrm>
          <a:prstGeom prst="rect">
            <a:avLst/>
          </a:prstGeom>
          <a:noFill/>
        </p:spPr>
        <p:txBody>
          <a:bodyPr wrap="none" lIns="0" tIns="0" rIns="0" bIns="0" rtlCol="0" anchor="t"/>
          <a:lstStyle/>
          <a:p>
            <a:pPr latinLnBrk="1">
              <a:lnSpc>
                <a:spcPts val="3600"/>
              </a:lnSpc>
              <a:tabLst>
                <a:tab pos="314325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.边界是明确的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.依据水系水文特点划分</a:t>
            </a:r>
            <a:endParaRPr lang="en-US" altLang="zh-CN" sz="2000" dirty="0"/>
          </a:p>
          <a:p>
            <a:pPr latinLnBrk="1">
              <a:lnSpc>
                <a:spcPts val="3400"/>
              </a:lnSpc>
              <a:tabLst>
                <a:tab pos="314325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C.内部特征一致</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.划分目的是消除贫困</a:t>
            </a:r>
            <a:endParaRPr lang="en-US" altLang="zh-CN" sz="2000" dirty="0"/>
          </a:p>
        </p:txBody>
      </p:sp>
      <p:sp>
        <p:nvSpPr>
          <p:cNvPr id="6" name="QC_6_AN.13_1#08a07363f.bracket?pid=0492c52ee&amp;color=0,0,0&amp;vpa=4&amp;vtp=1"/>
          <p:cNvSpPr/>
          <p:nvPr/>
        </p:nvSpPr>
        <p:spPr>
          <a:xfrm>
            <a:off x="2149539" y="232645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4_1#08a07363f?vop=1&amp;pid=0492c52ee&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本题考查区域的特点及划分目的。据图可知，图中区域为山东省境内的行政区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，边界是明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确的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，A正确；山东省省内行政区的划分依据主要包括自然、人文等多种因素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，并非单一水系水</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文特点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，B错误；山东省区域内部的特征并不完全一致，C错误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；行政区划分的主要目的是便于行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政管理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15_1#c1d589195?pid=0492c52ee&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5.图中划分区域的大小，</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能指示(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16_1#c1d589195.bracket?pid=0492c52ee&amp;color=0,0,0&amp;vpa=5&amp;vtp=1"/>
          <p:cNvSpPr/>
          <p:nvPr/>
        </p:nvSpPr>
        <p:spPr>
          <a:xfrm>
            <a:off x="443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15_2#c1d589195.choices?pid=0492c52ee&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.人口数量的多少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B.土地资源的多少</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C.经济规模的大小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.矿产资源的多少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7_1#c1d589195?vop=1&amp;pid=0492c52ee&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本题考查区域的特点。图中划分区域的大小能指示土地面积的大小和土地资源的多少，B</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正确；不能反映人口数量的多少和经济规模的大小，A、C错误；未给出矿产资源的分布，无法</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指示矿产资源的多少，D错误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17_1#c1d589195?vop=1&amp;pid=0492c52ee&amp;color=0,0,0&amp;vtp=1&amp;bt=1&amp;bbb=1&amp;hb=1"/>
          <p:cNvSpPr/>
          <p:nvPr/>
        </p:nvSpPr>
        <p:spPr>
          <a:xfrm>
            <a:off x="722376" y="972000"/>
            <a:ext cx="10753344" cy="2253234"/>
          </a:xfrm>
          <a:prstGeom prst="rect">
            <a:avLst/>
          </a:prstGeom>
          <a:noFill/>
        </p:spPr>
        <p:txBody>
          <a:bodyPr wrap="none" lIns="0" tIns="0" rIns="0" bIns="0" rtlCol="0" anchor="t"/>
          <a:lstStyle/>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快解</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人口数量与区域面积无直接关系，经济规模取决于经济发展水平，非区域面积，矿产资源</a:t>
            </a:r>
            <a:endPar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数量与行政区划分标准无关，区域面积大小直接反映土地资源总量，利用排除法可快速选出B项</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2c219a4ff.fixed?pid=1d6b196b1&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3#2c219a4ff.fixed?pid=1d6b196b1&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多种多样的区域</a:t>
            </a:r>
            <a:endParaRPr lang="en-US" altLang="zh-CN" sz="4400" dirty="0"/>
          </a:p>
        </p:txBody>
      </p:sp>
      <p:pic>
        <p:nvPicPr>
          <p:cNvPr id="4" name="C_3#2c219a4ff.fixed?pid=1d6b196b1&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2c219a4ff.fixed?pid=1d6b196b1&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刷基础</a:t>
            </a:r>
            <a:endParaRPr lang="en-US" altLang="zh-CN" sz="28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18_1#a4c598ab5?htil=2&amp;pid=3fd8e038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183517" y="1026864"/>
            <a:ext cx="4251960" cy="31455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8_2#a4c598ab5?htil=2&amp;pid=3fd8e0382&amp;color=0,0,0&amp;vtp=1&amp;bt=1&amp;bbb=1&amp;hb=1"/>
          <p:cNvSpPr/>
          <p:nvPr/>
        </p:nvSpPr>
        <p:spPr>
          <a:xfrm>
            <a:off x="722376" y="972000"/>
            <a:ext cx="6373368"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［吉林松原五校联盟2025高二联考</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有学者将海南岛划分</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为五大干湿区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如下图所示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19_1#0bfba4c28?htil=2&amp;pid=a4c598ab5&amp;color=0,0,0&amp;vtp=1&amp;bbb=1"/>
          <p:cNvSpPr/>
          <p:nvPr/>
        </p:nvSpPr>
        <p:spPr>
          <a:xfrm>
            <a:off x="722376" y="1869255"/>
            <a:ext cx="6373368"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海南岛五大干湿区划分依据的主要指标最可能是(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19_2#0bfba4c28.choices?htil=2&amp;pid=a4c598ab5&amp;color=0,0,0&amp;vtp=1&amp;bbb=1&amp;hb=1"/>
          <p:cNvSpPr/>
          <p:nvPr/>
        </p:nvSpPr>
        <p:spPr>
          <a:xfrm>
            <a:off x="722376" y="2332043"/>
            <a:ext cx="6373368" cy="1783334"/>
          </a:xfrm>
          <a:prstGeom prst="rect">
            <a:avLst/>
          </a:prstGeom>
          <a:noFill/>
        </p:spPr>
        <p:txBody>
          <a:bodyPr wrap="none" lIns="0" tIns="0" rIns="0" bIns="0" rtlCol="0" anchor="t"/>
          <a:lstStyle/>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A.气候类型</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B.降水与蒸发</a:t>
            </a:r>
            <a:endParaRPr lang="en-US" altLang="zh-CN" sz="2000" dirty="0"/>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C.地形与地貌</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D.植被与土壤</a:t>
            </a:r>
            <a:endParaRPr lang="en-US" altLang="zh-CN" sz="2000" dirty="0"/>
          </a:p>
        </p:txBody>
      </p:sp>
      <p:sp>
        <p:nvSpPr>
          <p:cNvPr id="6" name="QC_6_AN.20_1#0bfba4c28.bracket?pid=a4c598ab5&amp;color=0,0,0&amp;vpa=6&amp;vtp=1"/>
          <p:cNvSpPr/>
          <p:nvPr/>
        </p:nvSpPr>
        <p:spPr>
          <a:xfrm>
            <a:off x="6467539" y="186925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1_1#0bfba4c28?vop=1&amp;pid=a4c598ab5&amp;color=0,0,0&amp;mp=1&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本题考查区域划分的依据。海南岛属于热带季风气候，气候类型差别不大，A错误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五大干湿区差异主要表现在干湿度的不同上</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，受地形地貌等因素的影响，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海南岛各地降水量不一，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东北部及中部降水较多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，西部及南部降水较少，蒸发量大，B正确。海南岛地形是中间高</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，图中干湿区划分不呈现此特征，C错误；植被与土壤是气候等因素作用的结果</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，而非划分干</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湿区的依据</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2_1#9ec65c219?pid=a4c598ab5&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下列关于图示区域的说法正确的是(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3_1#9ec65c219.bracket?pid=a4c598ab5&amp;color=0,0,0&amp;vpa=7&amp;vtp=1"/>
          <p:cNvSpPr/>
          <p:nvPr/>
        </p:nvSpPr>
        <p:spPr>
          <a:xfrm>
            <a:off x="4943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22_2#9ec65c219.choices?pid=a4c598ab5&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.区域间的边界是明确的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.区域的内部没有相似性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C.区域内部各要素之间构成一个整体</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.区域之间是按照单一指标来划分的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4_1#9ec65c219?vop=1&amp;pid=a4c598ab5&amp;color=0,0,0&amp;vtp=1&amp;bt=1&amp;bbb=1"/>
          <p:cNvSpPr/>
          <p:nvPr/>
        </p:nvSpPr>
        <p:spPr>
          <a:xfrm>
            <a:off x="722376" y="972000"/>
            <a:ext cx="10753344" cy="434785"/>
          </a:xfrm>
          <a:prstGeom prst="rect">
            <a:avLst/>
          </a:prstGeom>
          <a:noFill/>
        </p:spPr>
        <p:txBody>
          <a:bodyPr wrap="none" lIns="0" tIns="0" rIns="0" bIns="0" rtlCol="0" anchor="t"/>
          <a:lstStyle/>
          <a:p>
            <a:pPr algn="l" latinLnBrk="1">
              <a:lnSpc>
                <a:spcPts val="39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本题考查区域的特点。</a:t>
            </a:r>
            <a:endParaRPr lang="en-US" altLang="zh-CN" sz="2200" dirty="0"/>
          </a:p>
        </p:txBody>
      </p:sp>
      <p:graphicFrame>
        <p:nvGraphicFramePr>
          <p:cNvPr id="18" name="QC_6_AS.24_2#9ec65c219?colgroup=34,6&amp;vop=1&amp;pid=a4c598ab5&amp;color=0,0,0&amp;vtp=1&amp;bbb=1&amp;hb=1"/>
          <p:cNvGraphicFramePr>
            <a:graphicFrameLocks noGrp="1"/>
          </p:cNvGraphicFramePr>
          <p:nvPr/>
        </p:nvGraphicFramePr>
        <p:xfrm>
          <a:off x="722376" y="1545913"/>
          <a:ext cx="10725912" cy="2101596"/>
        </p:xfrm>
        <a:graphic>
          <a:graphicData uri="http://schemas.openxmlformats.org/drawingml/2006/table">
            <a:tbl>
              <a:tblPr/>
              <a:tblGrid>
                <a:gridCol w="8915400"/>
                <a:gridCol w="1810512"/>
              </a:tblGrid>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图示区域按自然要素（降水量与蒸发量的关系）划分</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边界具有过渡性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区域内部的特定性质相对一致</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区域之间存在差异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26339">
                <a:tc>
                  <a:txBody>
                    <a:bodyPr/>
                    <a:lstStyle/>
                    <a:p>
                      <a:pPr algn="l"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区域内部各要素相互关联</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相互影响</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从而使区域构成一个整体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822579">
                <a:tc>
                  <a:txBody>
                    <a:bodyPr/>
                    <a:lstStyle/>
                    <a:p>
                      <a:pPr marL="0" indent="0" algn="l" latinLnBrk="1" hangingPunct="0">
                        <a:lnSpc>
                          <a:spcPts val="32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图示区域的划分主要依据降水量与蒸发量的关系</a:t>
                      </a:r>
                      <a:r>
                        <a:rPr lang="en-US" altLang="zh-CN" sz="2000" b="0" i="0" spc="-10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此外还有地形特征等指标</a:t>
                      </a:r>
                      <a:r>
                        <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b="0" i="0" spc="-10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marL="0" lvl="0" indent="0" algn="l" latinLnBrk="1" hangingPunct="0">
                        <a:lnSpc>
                          <a:spcPts val="30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并非单一指标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4_3#9ec65c219?vop=1&amp;pid=a4c598ab5&amp;color=0,0,0&amp;mp=1&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区域的基本特征</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1）区域具有一定的边界。（2）区域内部表现出明显的相似性和连续性</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，区域之间则具有显著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的差异性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。（3）区域具有一定的优势、特色和功能。（4）区域之间是相互联系的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，一个区域的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发展变化会影响到周边的区域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25_1#750c3adb3?htil=3&amp;pid=3fd8e038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918704" y="1026864"/>
            <a:ext cx="3529584" cy="369417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3" name="QM_5_BD.25_1#750c3adb3?htil=3&amp;pid=3fd8e0382&amp;color=0,0,0&amp;tib=255,255,255&amp;iip=1&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745268" y="1081728"/>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5_BD.25_2#750c3adb3?htil=3&amp;pid=3fd8e0382&amp;color=0,0,0&amp;vtp=1&amp;bt=1&amp;bbb=1&amp;hb=1"/>
          <p:cNvSpPr/>
          <p:nvPr/>
        </p:nvSpPr>
        <p:spPr>
          <a:xfrm>
            <a:off x="722376" y="972000"/>
            <a:ext cx="7086600" cy="22147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辽宁重点高中协作体2024高二期末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方言是区别于标</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准语的某一地区性语言</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是地域文化的载体</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由于地理</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历史</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等方面的原因</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湖北省方言呈现出复杂多样的特征</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发掘方言</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的文化内涵</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已越来越被重视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下图示意湖北省方言区域分布</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100" dirty="0"/>
          </a:p>
        </p:txBody>
      </p:sp>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6_1#440bc8433?sp=1&amp;pid=750c3adb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8.从地理角度考虑，</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湖北省方言复杂多样的原因主要有(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27_1#440bc8433.bracket?pid=750c3adb3&amp;color=0,0,0&amp;vpa=8&amp;vtp=1"/>
          <p:cNvSpPr/>
          <p:nvPr/>
        </p:nvSpPr>
        <p:spPr>
          <a:xfrm>
            <a:off x="6975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26_2#440bc8433?pid=750c3adb3&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①地形复杂，河湖众多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水陆交通便利，外来人口迁入多</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距离标准语地区较远</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少数民族大杂居</a:t>
            </a:r>
            <a:endParaRPr lang="en-US" altLang="zh-CN" sz="2000" dirty="0"/>
          </a:p>
        </p:txBody>
      </p:sp>
      <p:sp>
        <p:nvSpPr>
          <p:cNvPr id="5" name="QC_6_BD.26_3#440bc8433.choices?pid=750c3adb3&amp;color=0,0,0&amp;vtp=1&amp;bbb=1"/>
          <p:cNvSpPr/>
          <p:nvPr/>
        </p:nvSpPr>
        <p:spPr>
          <a:xfrm>
            <a:off x="722376" y="32724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B.②③</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C.①④</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28_1#440bc8433?vop=1&amp;pid=750c3adb3&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本题考查影响区域方言多样化的因素。结合所学知识可知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，湖北省处于我国地势第二级阶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梯向第三级阶梯过渡地带</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，地形复杂，山地、丘陵和平原兼备，且河流湖泊众多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，历史时期受地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形和河湖阻隔的影响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，形成多样的方言文化，①正确。湖北地处华中地区，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邻接省级行政区多，</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随着人们对河流湖泊航运功能的开发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，其他省级行政区人口借助水陆交通迁入湖北</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，增加了湖北</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方言的多样化</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，②正确。距离标准语地区较远是产生方言的原因</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，但并非湖北省方言复杂多样的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主要原因</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，③错误。少数民族大杂居并非湖北省方言复杂多样的原因，④错误。综上，①②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29_1#919b40a25?pid=750c3adb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发掘方言文化内涵的重要价值主要体现在(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0_1#919b40a25.bracket?pid=750c3adb3&amp;color=0,0,0&amp;vpa=9&amp;vtp=1"/>
          <p:cNvSpPr/>
          <p:nvPr/>
        </p:nvSpPr>
        <p:spPr>
          <a:xfrm>
            <a:off x="570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29_2#919b40a25.choices?pid=750c3adb3&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506980" algn="l"/>
                <a:tab pos="5229860" algn="l"/>
                <a:tab pos="7965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.发展旅游业</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B.保护多元文化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C.丰富生活内容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.促进普通话推广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1_1#919b40a25?vop=1&amp;pid=750c3adb3&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本题考查发掘区域方言文化内涵的价值。根据材料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“方言是区别于标准语的某一地区性语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言</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，是地域文化的载体”可知，发掘方言文化内涵的重要价值主要体现在保护多元文化，B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正确。</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发展旅游业</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、丰富生活内容、推广普通话都不是发掘方言文化内涵的重要价值，A、C、D错误。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1_2#919b40a25?vop=1&amp;pid=750c3adb3&amp;color=0,0,0&amp;mp=1&amp;vtp=1&amp;bt=1&amp;bbb=1"/>
          <p:cNvSpPr/>
          <p:nvPr/>
        </p:nvSpPr>
        <p:spPr>
          <a:xfrm>
            <a:off x="722376" y="972000"/>
            <a:ext cx="10753344" cy="17960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知识拓展</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影响方言形成的因素</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1）自然因素：如山川的阻隔；</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2）社会历史因素：如人口的迁移，长期的战争造成的分裂割据；</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3）语言本身：如语言发展的不平衡，不同语言之间的相互抵触、相互影响等。</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32_1#f69dd4aca?pid=5e560564a&amp;color=0,0,0&amp;vtp=1&amp;bt=1&amp;bbb=1"/>
          <p:cNvSpPr/>
          <p:nvPr/>
        </p:nvSpPr>
        <p:spPr>
          <a:xfrm>
            <a:off x="722376" y="972000"/>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［湖北九师联盟2025高二联考］</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读沿31°N绘制的中国地形剖面图，完成下面小题。</a:t>
            </a:r>
            <a:endParaRPr lang="en-US" altLang="zh-CN" sz="2000" dirty="0"/>
          </a:p>
        </p:txBody>
      </p:sp>
      <p:pic>
        <p:nvPicPr>
          <p:cNvPr id="3" name="QM_5_BD.32_2#f69dd4aca?pid=5e560564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72968" y="1511496"/>
            <a:ext cx="5843016" cy="15453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33_1#02588d86f?pid=f69dd4aca&amp;color=0,0,0&amp;vtp=1&amp;bbb=1"/>
          <p:cNvSpPr/>
          <p:nvPr/>
        </p:nvSpPr>
        <p:spPr>
          <a:xfrm>
            <a:off x="722376" y="3187896"/>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10.有关图中数字代码表示的地形区，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AN.34_1#02588d86f.bracket?pid=f69dd4aca&amp;color=0,0,0&amp;vpa=10&amp;vtp=1"/>
          <p:cNvSpPr/>
          <p:nvPr/>
        </p:nvSpPr>
        <p:spPr>
          <a:xfrm>
            <a:off x="6616764" y="3187896"/>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6" name="QC_6_BD.33_2#02588d86f.choices?pid=f69dd4aca&amp;color=0,0,0&amp;vtp=1&amp;bbb=1"/>
          <p:cNvSpPr/>
          <p:nvPr/>
        </p:nvSpPr>
        <p:spPr>
          <a:xfrm>
            <a:off x="722376" y="3646493"/>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A.②为内蒙古高原，多喀斯特地貌</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.①为塔里木盆地，有“聚宝盆”之称</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.③为长江中下游平原，耕地数量多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.④为太行山脉，是地势第二、三级阶梯的分界线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5_1#02588d86f?vop=1&amp;pid=f69dd4aca&amp;color=0,0,0&amp;vtp=1&amp;bt=1&amp;bbb=1&amp;hb=1"/>
          <p:cNvSpPr/>
          <p:nvPr/>
        </p:nvSpPr>
        <p:spPr>
          <a:xfrm>
            <a:off x="722630" y="972185"/>
            <a:ext cx="11171555" cy="2240280"/>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本题考查不同区域的自然环境特点。结合所学知识，②平均海拔在6000米以上，</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且位于</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algn="l"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90</a:t>
            </a:r>
            <a:r>
              <a:rPr lang="zh-CN" altLang="en-US"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E附近，因而为青藏高原，A错误；①位于100°E~110°E，且地势较四周低，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因而为四川盆地，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“紫色盆地”之称，B错误；③位于120°E附近，地势低平，靠近海洋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，因而为长江中下游平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，耕地数量多，C正确；④为（31°N，110°E）附近的山地，因而为巫山山脉</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，是我国地势第</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、三级阶梯的分界线，D错误。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36_1#d85c499a5?pid=f69dd4ac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11.我国的地形、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地势特征对我国地理环境的影响体现在(</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37_1#d85c499a5.bracket?pid=f69dd4aca&amp;color=0,0,0&amp;vpa=11&amp;vtp=1"/>
          <p:cNvSpPr/>
          <p:nvPr/>
        </p:nvSpPr>
        <p:spPr>
          <a:xfrm>
            <a:off x="7124764"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6_BD.36_2#d85c499a5.choices?pid=f69dd4ac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.利于印度洋水汽深入我国内陆地区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.决定了我国大多数外流河的流向</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C.有利于各地区经济的均衡发展</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.有利于种植业的均衡布局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1_1#a37fd09f1?sp=1&amp;pid=3fd8e038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［江西上饶中学2025高二月考］</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区域具有一定的范围、形状和边界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，其空间尺度可体现为层级</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高低</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。图中①②③表示不同的区域，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下列表述和其对应的是(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2_1#a37fd09f1.bracket?pid=3fd8e0382&amp;color=0,0,0&amp;vpa=1&amp;vtp=1"/>
          <p:cNvSpPr/>
          <p:nvPr/>
        </p:nvSpPr>
        <p:spPr>
          <a:xfrm>
            <a:off x="7513701" y="1410150"/>
            <a:ext cx="385763" cy="389509"/>
          </a:xfrm>
          <a:prstGeom prst="rect">
            <a:avLst/>
          </a:prstGeom>
          <a:noFill/>
        </p:spPr>
        <p:txBody>
          <a:bodyPr wrap="none" lIns="0" tIns="0" rIns="0" bIns="0" rtlCol="0" anchor="t"/>
          <a:lstStyle/>
          <a:p>
            <a:pPr algn="ctr" latinLnBrk="1">
              <a:lnSpc>
                <a:spcPts val="34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pic>
        <p:nvPicPr>
          <p:cNvPr id="4" name="QC_5_BD.1_2#a37fd09f1?pid=3fd8e038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178808" y="1951677"/>
            <a:ext cx="3840480" cy="1298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5_BD.1_3#a37fd09f1.choices?pid=3fd8e0382&amp;color=0,0,0&amp;vtp=1&amp;bbb=1"/>
          <p:cNvSpPr/>
          <p:nvPr/>
        </p:nvSpPr>
        <p:spPr>
          <a:xfrm>
            <a:off x="722376" y="338677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A.南方地区—北方地区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.江西省—安徽省—吴方言区</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.畜牧区—农耕区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—水田农业区</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.内流区—外流区—湿润区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38_1#d85c499a5?vop=1&amp;pid=f69dd4ac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本题考查区域特征对地理环境的影响。我国东部濒临太平洋</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，西高东低的地势便于来自太</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平洋的湿润气流深入内陆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，形成降水，A错误；我国地势西高东低，</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绝大多数外流河顺着地势，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滚滚东流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，B正确；我国西高东低的地势，导致东部经济发达，西部经济较落后，发展不均衡</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；西高东低的地势不利于种植业的均衡布局，种植业主要分布在东部地区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，西部高原山地地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区种植业分布较少</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39_1#f24bd88a7?pid=5e560564a&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［河南洛阳2024高二期中］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河南省位于我国中东部</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省内山脉与河流分布如图所示</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39_2#f24bd88a7?pid=5e560564a&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968496" y="1949646"/>
            <a:ext cx="4261104" cy="302666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0_1#91c473a81?pid=f24bd88a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12.由图可知，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河南省最突出的自然地理特征是(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40_2#91c473a81.choices?pid=f24bd88a7&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A.古迹众多，建筑多样</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.水热充足，经济发展水平高</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.地形复杂，河流众多</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.平原辽阔，动植物资源丰富</a:t>
            </a:r>
            <a:endParaRPr lang="en-US" altLang="zh-CN" sz="2000" dirty="0"/>
          </a:p>
        </p:txBody>
      </p:sp>
      <p:sp>
        <p:nvSpPr>
          <p:cNvPr id="4" name="QC_6_AN.41_1#91c473a81.bracket?pid=f24bd88a7&amp;color=0,0,0&amp;vpa=12&amp;vtp=1"/>
          <p:cNvSpPr/>
          <p:nvPr/>
        </p:nvSpPr>
        <p:spPr>
          <a:xfrm>
            <a:off x="6108764"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2_1#91c473a81?vop=1&amp;pid=f24bd88a7&amp;color=0,0,0&amp;vtp=1&amp;bt=1&amp;bbb=1&amp;hb=1"/>
          <p:cNvSpPr/>
          <p:nvPr/>
        </p:nvSpPr>
        <p:spPr>
          <a:xfrm>
            <a:off x="722376" y="972000"/>
            <a:ext cx="10753344" cy="22532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本题考查河南的自然地理特征。读图并结合所学知识可知，河南省有黄河</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、淮河等多条河</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，且境内多山，地形复杂，C正确；古迹众多，建筑多样，</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经济发展水平高均为人文地理特征，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、B错误；从图中无法看出河南省动植物资源丰富，D错误。</a:t>
            </a:r>
            <a:endParaRPr lang="en-US" altLang="zh-CN" sz="2200" dirty="0"/>
          </a:p>
          <a:p>
            <a:pPr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易错警示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本题易错选B项，注意题干设问是自然地理特征，B项前半句是自然地理特征</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，后半句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则是人文地理特征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43_1#c47238655?pid=f24bd88a7&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13.河南省是我国省级行政区之一，该省又包括郑州、洛阳等城市，</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这反映出区域(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44_1#c47238655.bracket?pid=f24bd88a7&amp;color=0,0,0&amp;vpa=13&amp;vtp=1"/>
          <p:cNvSpPr/>
          <p:nvPr/>
        </p:nvSpPr>
        <p:spPr>
          <a:xfrm>
            <a:off x="9918764"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43_2#c47238655.choices?pid=f24bd88a7&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.具有一定的层级</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B.具有显著的差异</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C.具有各自的特点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.具有明确的界线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45_1#c47238655?vop=1&amp;pid=f24bd88a7&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本题考查区域的层级性。结合题干内容分析可知，区域可以分为不同的级别</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，体现了区域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具有层级性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，A正确；题干并未体现出区域具有显著的差异、各自的特点及明确的界线，B、</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3#d750822e8.fixed?pid=1d6b196b1&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3#d750822e8.fixed?pid=1d6b196b1&amp;color=255,255,255&amp;vtp=1&amp;bbb=1"/>
          <p:cNvSpPr/>
          <p:nvPr/>
        </p:nvSpPr>
        <p:spPr>
          <a:xfrm>
            <a:off x="0" y="3493008"/>
            <a:ext cx="12188952" cy="768096"/>
          </a:xfrm>
          <a:prstGeom prst="rect">
            <a:avLst/>
          </a:prstGeom>
          <a:noFill/>
        </p:spPr>
        <p:txBody>
          <a:bodyPr wrap="none" lIns="0" tIns="0" rIns="0" bIns="0" rtlCol="0" anchor="ctr"/>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a:t>
            </a:r>
            <a:r>
              <a:rPr lang="en-US" altLang="zh-CN" sz="4400" b="1" i="0" dirty="0">
                <a:solidFill>
                  <a:srgbClr val="FFFFFF"/>
                </a:solidFill>
                <a:latin typeface="宋体" panose="02010600030101010101" pitchFamily="2" charset="-122"/>
                <a:ea typeface="宋体" panose="02010600030101010101" pitchFamily="2" charset="-122"/>
                <a:cs typeface="宋体" panose="02010600030101010101" pitchFamily="34" charset="-120"/>
              </a:rPr>
              <a:t> </a:t>
            </a: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多种多样的区域</a:t>
            </a:r>
            <a:endParaRPr lang="en-US" altLang="zh-CN" sz="4400" dirty="0"/>
          </a:p>
        </p:txBody>
      </p:sp>
      <p:pic>
        <p:nvPicPr>
          <p:cNvPr id="4" name="C_3#d750822e8.fixed?pid=1d6b196b1&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3_BD#d750822e8.fixed?pid=1d6b196b1&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刷提升</a:t>
            </a:r>
            <a:endParaRPr lang="en-US" altLang="zh-CN" sz="2800" dirty="0"/>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3_1#a37fd09f1?vop=1&amp;pid=3fd8e0382&amp;color=0,0,0&amp;vtp=1&amp;bt=1&amp;bbb=1&amp;hb=1"/>
          <p:cNvSpPr/>
          <p:nvPr/>
        </p:nvSpPr>
        <p:spPr>
          <a:xfrm>
            <a:off x="722376" y="972000"/>
            <a:ext cx="10753344" cy="31549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本题考查区域边界特征。读图，①②是并列关系，且边界类型为明确边界，</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②③是包含和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被包含的关系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，且③的边界为过渡性边界。根据所学知识，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南方地区与北方地区两者是并列关系，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河北省属于北方地区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，但河北省属于行政区，边界类型应该是明确边界，A错误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；江西省与安徽</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省两者是并列关系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，吴方言区包括江西省和安徽省的部分地区，B错误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；畜牧区和农耕区在地理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上为并列关系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，但它们之间的边界具有过渡性质，水田农业区作为农耕区的一个子区域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，其边界</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具有一定的过渡性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，C错误；内流区和外流区是并列关系，且它们之间的边界是明确的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，湿润区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为外流区的一个子区域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，其边界具有过渡性质，为过渡性边界，D正确。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4_BD.46_1#5897466d3?pid=d750822e8&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加利福尼亚州位于美国本土西部太平洋沿岸</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是美国面积第三大州</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人口第一大州</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下辖阿</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拉梅达县等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58</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个县</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下图示意加利福尼亚州的位置</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。据此完成下题。</a:t>
            </a:r>
            <a:endParaRPr lang="en-US" altLang="zh-CN" sz="2000" dirty="0"/>
          </a:p>
        </p:txBody>
      </p:sp>
      <p:pic>
        <p:nvPicPr>
          <p:cNvPr id="3" name="QM_4_BD.46_2#5897466d3?pid=d750822e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3191256" y="1949646"/>
            <a:ext cx="5806440" cy="320954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47_1#b8bf8c4ed?pid=5897466d3&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1.阿拉梅达县作为一个行政区域，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其划分的主要目的是(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48_1#b8bf8c4ed.bracket?pid=5897466d3&amp;color=0,0,0&amp;vpa=14&amp;vtp=1"/>
          <p:cNvSpPr/>
          <p:nvPr/>
        </p:nvSpPr>
        <p:spPr>
          <a:xfrm>
            <a:off x="697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5_BD.47_2#b8bf8c4ed.choices?pid=5897466d3&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.保护生态环境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.保护传统文化</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C.方便行政管理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.促进区域经济均衡发展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49_1#b8bf8c4ed?vop=1&amp;pid=5897466d3&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本题考查区域划分的目的。划分不同行政区域的主要目的是方便行政管理，C正确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；生态</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环境与传统文化的保护以及促进区域经济均衡发展由相关的机构和部门参与开展，与行政区域的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划分关系较小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4_BD.50_1#df3a3419a?htil=4&amp;pid=d750822e8&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8058294" y="1026864"/>
            <a:ext cx="3264408" cy="379476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4_BD.50_2#df3a3419a?htil=4&amp;pid=d750822e8&amp;color=0,0,0&amp;vtp=1&amp;bt=1&amp;bbb=1&amp;hb=1"/>
          <p:cNvSpPr/>
          <p:nvPr/>
        </p:nvSpPr>
        <p:spPr>
          <a:xfrm>
            <a:off x="722376" y="972000"/>
            <a:ext cx="7351776"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［江苏泰州2025高二期末］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陕西省位于中国内陆腹地</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地理位置</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具有过渡性</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按自然环境差异将陕西分为陕北</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关中</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陕南三个</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部分</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下图为陕西省地域分布简图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5_BD.51_1#622104f3f?htil=4&amp;pid=df3a3419a&amp;color=0,0,0&amp;vtp=1&amp;bbb=1"/>
          <p:cNvSpPr/>
          <p:nvPr/>
        </p:nvSpPr>
        <p:spPr>
          <a:xfrm>
            <a:off x="722376" y="2326455"/>
            <a:ext cx="7351776"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陕西省内部区域划分的主要依据是(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5_BD.51_2#622104f3f.choices?htil=4&amp;pid=df3a3419a&amp;color=0,0,0&amp;vtp=1&amp;bbb=1"/>
          <p:cNvSpPr/>
          <p:nvPr/>
        </p:nvSpPr>
        <p:spPr>
          <a:xfrm>
            <a:off x="722376" y="2789243"/>
            <a:ext cx="7351776"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.植被和土壤</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.河流和地貌</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C.气候和地貌</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.位置和植被</a:t>
            </a:r>
            <a:endParaRPr lang="en-US" altLang="zh-CN" sz="2000" dirty="0"/>
          </a:p>
        </p:txBody>
      </p:sp>
      <p:sp>
        <p:nvSpPr>
          <p:cNvPr id="6" name="QC_5_AN.52_1#622104f3f.bracket?pid=df3a3419a&amp;color=0,0,0&amp;vpa=15&amp;vtp=1"/>
          <p:cNvSpPr/>
          <p:nvPr/>
        </p:nvSpPr>
        <p:spPr>
          <a:xfrm>
            <a:off x="4943539" y="23264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3_1#622104f3f?vop=1&amp;pid=df3a3419a&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本题考查区域划分的依据。陕西省分为陕北、关中、陕南三部分，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陕北以黄土高原为主，</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气候干旱</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；关中平原则地形较为平坦，气候温和；陕南则是以秦巴山地为主，气候湿润</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。故陕西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省内部区域划分的主要依据是气候和地貌的差异</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4_1#dd1209ce8?pid=df3a341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关于图中各区域说法正确的是(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5_1#dd1209ce8.bracket?pid=df3a3419a&amp;color=0,0,0&amp;vpa=16&amp;vtp=1"/>
          <p:cNvSpPr/>
          <p:nvPr/>
        </p:nvSpPr>
        <p:spPr>
          <a:xfrm>
            <a:off x="4435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
        <p:nvSpPr>
          <p:cNvPr id="4" name="QC_5_BD.54_2#dd1209ce8.choices?pid=df3a3419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.陕南地区河流结冰期长</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.关中地区城镇化水平高</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C.陕北地区水田农业发达</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.区域内人文特征差异小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6_1#dd1209ce8?vop=1&amp;pid=df3a3419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本题考查区域的特征。陕南地区位于秦岭以南，冬季温和，河流几乎无结冰期，A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错误；</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关中地区经济发展水平高</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，城镇化水平高，B正确；陕北地区气候干旱，水资源短缺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，以旱作农</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业为主</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，C错误；区域内传统民居、饮食以及农业生产等人文特征差异较大，D错误。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BD.57_1#a6a8a7b41?pid=df3a341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陕西省三大区域划分的主要目的是(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5_AN.58_1#a6a8a7b41.bracket?pid=df3a3419a&amp;color=0,0,0&amp;vpa=17&amp;vtp=1"/>
          <p:cNvSpPr/>
          <p:nvPr/>
        </p:nvSpPr>
        <p:spPr>
          <a:xfrm>
            <a:off x="4943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5_BD.57_2#a6a8a7b41.choices?pid=df3a3419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.合理开发利用区域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B.便于统一行政管理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C.促进人口合理流动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.统筹利用自然资源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9_1#a6a8a7b41?vop=1&amp;pid=df3a3419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本题考查区域划分的目的。陕西省三大区域划分的主要目的是根据各自区位优势</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，合理开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发利用区域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，促进经济发展，A正确，D错误；三大区域内划分了不同的行政单位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，三大区域内</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并没有统一行政管理</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，B错误；区域划分不能促进人口流动，C错误。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5_AS.59_2#a6a8a7b41?vop=1&amp;pid=df3a3419a&amp;color=0,0,0&amp;mp=1&amp;vtp=1&amp;bt=1&amp;bbb=1"/>
          <p:cNvSpPr/>
          <p:nvPr/>
        </p:nvSpPr>
        <p:spPr>
          <a:xfrm>
            <a:off x="722376" y="972000"/>
            <a:ext cx="10753344" cy="2265934"/>
          </a:xfrm>
          <a:prstGeom prst="rect">
            <a:avLst/>
          </a:prstGeom>
          <a:noFill/>
        </p:spPr>
        <p:txBody>
          <a:bodyPr wrap="none" lIns="0" tIns="0" rIns="0" bIns="0" rtlCol="0" anchor="t"/>
          <a:lstStyle/>
          <a:p>
            <a:pPr algn="l" latinLnBrk="1">
              <a:lnSpc>
                <a:spcPts val="36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知识总结</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区域划分目的</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1）发挥地区优势，促进社会经济发展。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2）保护生态环境，实现可持续发展。</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3）体现社会公平，促进区域协调。</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4）保护传统文化，增强文化创新力。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_5#7af39deee?pid=0cf09f887&amp;color=0,0,0&amp;vtp=1&amp;bt=1&amp;bbb=1"/>
          <p:cNvSpPr/>
          <p:nvPr/>
        </p:nvSpPr>
        <p:spPr>
          <a:xfrm>
            <a:off x="722376" y="972000"/>
            <a:ext cx="10753344" cy="1313053"/>
          </a:xfrm>
          <a:prstGeom prst="rect">
            <a:avLst/>
          </a:prstGeom>
          <a:noFill/>
        </p:spPr>
        <p:txBody>
          <a:bodyPr wrap="none" lIns="0" tIns="0" rIns="0" bIns="0" rtlCol="0" anchor="t"/>
          <a:lstStyle/>
          <a:p>
            <a:pPr algn="l" latinLnBrk="1">
              <a:lnSpc>
                <a:spcPts val="3600"/>
              </a:lnSpc>
            </a:pP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素材背景：中国不同区域食用油偏好地图</a:t>
            </a:r>
            <a:endParaRPr lang="en-US" altLang="zh-CN" sz="2000" dirty="0"/>
          </a:p>
          <a:p>
            <a:pPr latinLnBrk="1">
              <a:lnSpc>
                <a:spcPts val="37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考查点</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：区域特征与区域划分、我国农业油料作物的分布</a:t>
            </a:r>
            <a:endParaRPr lang="en-US" altLang="zh-CN" sz="2000" dirty="0"/>
          </a:p>
          <a:p>
            <a:pPr latinLnBrk="1">
              <a:lnSpc>
                <a:spcPts val="3400"/>
              </a:lnSpc>
            </a:pPr>
            <a:r>
              <a:rPr lang="en-US" altLang="zh-CN" sz="2000" b="1"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难度系数</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0.65</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创新系数：</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0.7</a:t>
            </a:r>
            <a:endParaRPr lang="en-US" altLang="zh-CN" sz="2000" dirty="0"/>
          </a:p>
        </p:txBody>
      </p:sp>
      <p:pic>
        <p:nvPicPr>
          <p:cNvPr id="3" name="QM_5_BD.60_1#774394f9a?pid=0cf09f887&amp;color=0,0,0&amp;tib=255,255,255&amp;iip=2&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45269" y="2456503"/>
            <a:ext cx="868680" cy="2377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5_BD.60_1#774394f9a?pid=0cf09f887&amp;color=0,0,0&amp;vtp=1&amp;bbb=1&amp;hb=1"/>
          <p:cNvSpPr/>
          <p:nvPr/>
        </p:nvSpPr>
        <p:spPr>
          <a:xfrm>
            <a:off x="722377" y="2346775"/>
            <a:ext cx="10749631" cy="1300353"/>
          </a:xfrm>
          <a:prstGeom prst="rect">
            <a:avLst/>
          </a:prstGeom>
          <a:noFill/>
        </p:spPr>
        <p:txBody>
          <a:bodyPr wrap="none" lIns="0" tIns="0" rIns="0" bIns="0" rtlCol="0" anchor="t"/>
          <a:lstStyle/>
          <a:p>
            <a:pPr algn="l" latinLnBrk="1">
              <a:lnSpc>
                <a:spcPts val="3600"/>
              </a:lnSpc>
            </a:pPr>
            <a:r>
              <a:rPr lang="en-US" altLang="zh-CN" sz="900" b="0" i="0" kern="0">
                <a:solidFill>
                  <a:srgbClr val="FFFFFF"/>
                </a:solidFill>
                <a:latin typeface="宋体" panose="02010600030101010101" pitchFamily="2" charset="-122"/>
                <a:ea typeface="微软雅黑" panose="020B0503020204020204" pitchFamily="34" charset="-122"/>
                <a:cs typeface="微软雅黑" panose="020B0503020204020204" pitchFamily="34" charset="-120"/>
              </a:rPr>
              <a:t>                </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山西晋城一中2024高二月考］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我国菜系众多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不同的菜系习惯用不同的食用油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因此</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在不同地区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每种食用油的消费量也不相同</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研究人员根据我国近几年各省级行政区消费量最大</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的食用油种类</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制作了中国不同区域食用油偏好地图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100" dirty="0"/>
          </a:p>
        </p:txBody>
      </p:sp>
      <p:pic>
        <p:nvPicPr>
          <p:cNvPr id="5" name="QM_5_BD.60_2#774394f9a?pid=0cf09f887&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4800600" y="3774128"/>
            <a:ext cx="2587752" cy="19110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1_1#e52cdeda7?pid=774394f9a&amp;color=0,0,0&amp;mp=1&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我国各食用油偏好区域(</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2_1#e52cdeda7.bracket?pid=774394f9a&amp;color=0,0,0&amp;mp=1&amp;vpa=18&amp;vtp=1"/>
          <p:cNvSpPr/>
          <p:nvPr/>
        </p:nvSpPr>
        <p:spPr>
          <a:xfrm>
            <a:off x="3660839" y="96926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4" name="QC_6_BD.61_2#e52cdeda7.choices?pid=774394f9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.边界具有过渡性质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B.按照自然特征划分</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C.内部性质差异显著</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.属于文化区域类型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3_1#e52cdeda7?vop=1&amp;pid=774394f9a&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本题考查区域的划分。根据材料“我国菜系众多，不同的菜系习惯用不同的食用油”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不同菜系之间的食用油差异属于区域的饮食文化特征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，D正确，B错误；根据图示可知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，各食用</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油偏好区域是以省级行政区为最小单元划分的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，边界明显，无过渡性质，A错误；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根据材料可知，</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研究人员是根据我国近几年各省级行政区消费量最大的食用油种类进行分类，区域内部性质差异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4_1#1a386965d?pid=774394f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6.图中甲、乙、丙、</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丁依次为(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5_1#1a386965d.bracket?pid=774394f9a&amp;color=0,0,0&amp;vpa=19&amp;vtp=1"/>
          <p:cNvSpPr/>
          <p:nvPr/>
        </p:nvSpPr>
        <p:spPr>
          <a:xfrm>
            <a:off x="4181539" y="969265"/>
            <a:ext cx="37465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A</a:t>
            </a:r>
            <a:endParaRPr lang="en-US" altLang="zh-CN" sz="2000" dirty="0"/>
          </a:p>
        </p:txBody>
      </p:sp>
      <p:sp>
        <p:nvSpPr>
          <p:cNvPr id="4" name="QC_6_BD.64_2#1a386965d.choices?pid=774394f9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A.大豆油、花生油、菜籽油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、棉籽油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.大豆油、棉籽油、花生油、菜籽油</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.棉籽油、花生油、菜籽油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、大豆油</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.菜籽油，棉籽油、花生油、大豆油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6_1#1a386965d?vop=1&amp;pid=774394f9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本题考查农业地域与农作物分布。读图可知，甲所在区域主要为东北三省</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，为大豆的主要产</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区</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，故甲为大豆油。乙所在区域为花生的主要产区，河南、山东花生产量约占全国产量的50</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方沿海省级行政区种植的油料作物有油菜和花生等</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，故乙为花生油</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。丙所在区域中长江流域集中分</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布油菜</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，故丙为菜籽油。丁所在区域是新疆地区，是中国最大的棉花产区，丁为棉籽油。故选A。</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4_1#0d773e19d?pid=3fd8e0382&amp;color=0,0,0&amp;vtp=1&amp;bt=1&amp;bbb=1&amp;hb=1"/>
          <p:cNvSpPr/>
          <p:nvPr/>
        </p:nvSpPr>
        <p:spPr>
          <a:xfrm>
            <a:off x="722376" y="972000"/>
            <a:ext cx="1075334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［福建师范大学附中2025高二期末］</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茶树喜温暖湿润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适宜生长在排水良好的偏酸性土壤环境</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我国茶区集中分布在南方</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下图为我国四大茶区分布示意图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pic>
        <p:nvPicPr>
          <p:cNvPr id="3" name="QM_5_BD.4_2#0d773e19d?pid=3fd8e0382&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4050792" y="1949646"/>
            <a:ext cx="4087368" cy="3172968"/>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67_1#88db369fa?pid=774394f9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7.</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与西藏食用油偏好关系最密切的是农业的(</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68_1#88db369fa.bracket?pid=774394f9a&amp;color=0,0,0&amp;vpa=20&amp;vtp=1"/>
          <p:cNvSpPr/>
          <p:nvPr/>
        </p:nvSpPr>
        <p:spPr>
          <a:xfrm>
            <a:off x="570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67_2#88db369fa.choices?pid=774394f9a&amp;color=0,0,0&amp;vtp=1&amp;bbb=1"/>
          <p:cNvSpPr/>
          <p:nvPr/>
        </p:nvSpPr>
        <p:spPr>
          <a:xfrm>
            <a:off x="722376" y="1430909"/>
            <a:ext cx="10753344" cy="405003"/>
          </a:xfrm>
          <a:prstGeom prst="rect">
            <a:avLst/>
          </a:prstGeom>
          <a:noFill/>
        </p:spPr>
        <p:txBody>
          <a:bodyPr wrap="none" lIns="0" tIns="0" rIns="0" bIns="0" rtlCol="0" anchor="t"/>
          <a:lstStyle/>
          <a:p>
            <a:pPr latinLnBrk="1">
              <a:lnSpc>
                <a:spcPts val="3600"/>
              </a:lnSpc>
              <a:tabLst>
                <a:tab pos="2760980" algn="l"/>
                <a:tab pos="5483860" algn="l"/>
                <a:tab pos="821944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.生产方式</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B.自然环境</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C.产品结构</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69_1#88db369fa?vop=1&amp;pid=774394f9a&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本题考查影响区域食用油偏好的因素。读图可知，西藏食用油主要是酥油</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，酥油是由牛奶</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或羊奶提炼出来的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，西藏地区受气温影响，农业发展受限，主要发展河谷农业和高寒农牧业</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用油偏好与农业产品结构有关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，主要食用油通过畜产品获取，C正确；生产方式、自然环境</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域类型对食用油偏好影响较小</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_4#44492f0bb.fixed?pid=101c0c5a3&amp;color=100,146,38&amp;vtp=1"/>
          <p:cNvSpPr/>
          <p:nvPr/>
        </p:nvSpPr>
        <p:spPr>
          <a:xfrm>
            <a:off x="5276088" y="905256"/>
            <a:ext cx="1609344" cy="1197864"/>
          </a:xfrm>
          <a:prstGeom prst="rect">
            <a:avLst/>
          </a:prstGeom>
          <a:noFill/>
        </p:spPr>
        <p:txBody>
          <a:bodyPr wrap="square" lIns="0" tIns="0" rIns="0" bIns="0" rtlCol="0" anchor="ctr"/>
          <a:lstStyle/>
          <a:p>
            <a:pPr algn="ctr" latinLnBrk="1">
              <a:lnSpc>
                <a:spcPct val="100000"/>
              </a:lnSpc>
            </a:pPr>
            <a:r>
              <a:rPr lang="en-US" altLang="zh-CN" sz="7200" b="1" i="0" dirty="0">
                <a:solidFill>
                  <a:srgbClr val="649226"/>
                </a:solidFill>
                <a:latin typeface="微软雅黑" panose="020B0503020204020204" pitchFamily="34" charset="-122"/>
                <a:ea typeface="微软雅黑" panose="020B0503020204020204" pitchFamily="34" charset="-122"/>
                <a:cs typeface="微软雅黑" panose="020B0503020204020204" pitchFamily="34" charset="-120"/>
              </a:rPr>
              <a:t>1</a:t>
            </a:r>
            <a:endParaRPr lang="en-US" altLang="zh-CN" sz="7200" dirty="0"/>
          </a:p>
        </p:txBody>
      </p:sp>
      <p:sp>
        <p:nvSpPr>
          <p:cNvPr id="3" name="C_4#44492f0bb.fixed?pid=101c0c5a3&amp;color=255,255,255&amp;vtp=1&amp;bbb=1"/>
          <p:cNvSpPr/>
          <p:nvPr/>
        </p:nvSpPr>
        <p:spPr>
          <a:xfrm>
            <a:off x="0" y="3493008"/>
            <a:ext cx="12188952" cy="1326896"/>
          </a:xfrm>
          <a:prstGeom prst="rect">
            <a:avLst/>
          </a:prstGeom>
          <a:noFill/>
        </p:spPr>
        <p:txBody>
          <a:bodyPr wrap="none" lIns="0" tIns="0" rIns="0" bIns="0" rtlCol="0" anchor="t"/>
          <a:lstStyle/>
          <a:p>
            <a:pPr algn="ctr" latinLnBrk="1">
              <a:lnSpc>
                <a:spcPts val="5400"/>
              </a:lnSpc>
            </a:pPr>
            <a:r>
              <a:rPr lang="en-US" altLang="zh-CN" sz="4400" b="1" i="0" dirty="0">
                <a:solidFill>
                  <a:srgbClr val="FFFFFF"/>
                </a:solidFill>
                <a:latin typeface="黑体" panose="02010609060101010101" charset="-122"/>
                <a:ea typeface="黑体" panose="02010609060101010101" charset="-122"/>
                <a:cs typeface="黑体" panose="02010609060101010101" pitchFamily="34" charset="-120"/>
              </a:rPr>
              <a:t>第一节综合训练</a:t>
            </a:r>
            <a:endParaRPr lang="en-US" altLang="zh-CN" sz="4400" dirty="0"/>
          </a:p>
        </p:txBody>
      </p:sp>
      <p:pic>
        <p:nvPicPr>
          <p:cNvPr id="4" name="C_4#44492f0bb.fixed?pid=101c0c5a3&amp;color=0,0,0&amp;tib=255,255,255&amp;vtp=1" descr="preencoded.png"/>
          <p:cNvPicPr>
            <a:picLocks noChangeAspect="1"/>
          </p:cNvPicPr>
          <p:nvPr/>
        </p:nvPicPr>
        <p:blipFill>
          <a:blip r:embed="rId1"/>
          <a:stretch>
            <a:fillRect/>
          </a:stretch>
        </p:blipFill>
        <p:spPr>
          <a:xfrm>
            <a:off x="9939528" y="4507992"/>
            <a:ext cx="402336" cy="438912"/>
          </a:xfrm>
          <a:prstGeom prst="rect">
            <a:avLst/>
          </a:prstGeom>
        </p:spPr>
      </p:pic>
      <p:sp>
        <p:nvSpPr>
          <p:cNvPr id="5" name="C_4_BD#44492f0bb.fixed?pid=101c0c5a3&amp;color=255,255,255&amp;vtp=1&amp;bbb=1"/>
          <p:cNvSpPr/>
          <p:nvPr/>
        </p:nvSpPr>
        <p:spPr>
          <a:xfrm>
            <a:off x="10460736" y="4379944"/>
            <a:ext cx="1709928" cy="566992"/>
          </a:xfrm>
          <a:prstGeom prst="rect">
            <a:avLst/>
          </a:prstGeom>
          <a:noFill/>
        </p:spPr>
        <p:txBody>
          <a:bodyPr wrap="none" lIns="0" tIns="0" rIns="0" bIns="0" rtlCol="0" anchor="ctr"/>
          <a:lstStyle/>
          <a:p>
            <a:pPr algn="l" latinLnBrk="1">
              <a:lnSpc>
                <a:spcPts val="5000"/>
              </a:lnSpc>
            </a:pPr>
            <a:r>
              <a:rPr lang="en-US" altLang="zh-CN" sz="2800" b="1" i="0" dirty="0">
                <a:solidFill>
                  <a:srgbClr val="FFFFFF"/>
                </a:solidFill>
                <a:latin typeface="黑体" panose="02010609060101010101" charset="-122"/>
                <a:ea typeface="黑体" panose="02010609060101010101" charset="-122"/>
                <a:cs typeface="黑体" panose="02010609060101010101" pitchFamily="34" charset="-120"/>
              </a:rPr>
              <a:t>刷能力</a:t>
            </a:r>
            <a:endParaRPr lang="en-US" altLang="zh-CN" sz="2800" dirty="0"/>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70_1#9adf06b5f?pid=44492f0bb&amp;color=0,0,0&amp;vtp=1&amp;bt=1&amp;bbb=1&amp;hb=1"/>
          <p:cNvSpPr/>
          <p:nvPr/>
        </p:nvSpPr>
        <p:spPr>
          <a:xfrm>
            <a:off x="722376" y="972000"/>
            <a:ext cx="10753344" cy="17575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［河南省实验中学2025高二月考］</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广东省佛山市南海区西樵镇的平沙岛是珠江的江心岛</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地处亚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热带季风气候区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按照国家规定</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这里划出了基本农田保护区</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为此</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广东省下拨专项建设经费</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修建水利设施</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佛山市每年给农户发放农田保护补贴</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以弥补农田不得他用的损失</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sp>
        <p:nvSpPr>
          <p:cNvPr id="3" name="QC_6_BD.71_1#6e6513c81?pid=9adf06b5f&amp;color=0,0,0&amp;vtp=1&amp;bbb=1"/>
          <p:cNvSpPr/>
          <p:nvPr/>
        </p:nvSpPr>
        <p:spPr>
          <a:xfrm>
            <a:off x="722376" y="27836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1.</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以上表述中出现的区域类型及划分标准有(</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4" name="QC_6_AN.72_1#6e6513c81.bracket?pid=9adf06b5f&amp;color=0,0,0&amp;vpa=21&amp;vtp=1"/>
          <p:cNvSpPr/>
          <p:nvPr/>
        </p:nvSpPr>
        <p:spPr>
          <a:xfrm>
            <a:off x="5692839" y="27836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
        <p:nvSpPr>
          <p:cNvPr id="5" name="QC_6_BD.71_2#6e6513c81.choices?pid=9adf06b5f&amp;color=0,0,0&amp;vtp=1&amp;bbb=1"/>
          <p:cNvSpPr/>
          <p:nvPr/>
        </p:nvSpPr>
        <p:spPr>
          <a:xfrm>
            <a:off x="722376" y="3246443"/>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A.一种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，自然特征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.两种，自然特征和人文特征</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.两种</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，自然特征和综合特征</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.四种，自然特征、人文特征、综合特征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3_1#6e6513c81?vop=1&amp;pid=9adf06b5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本题考查区域类型及划分标准。广东省佛山市是政府为了行政管理目标而划定的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，属于人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文特征</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；亚热带季风气候区，是按气候指标划分的，属于自然特征；平沙岛</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，是按自然特征划分</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的</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；基本农田保护区，是根据地形、土壤、人口、社会经济条件等综合特征划分的</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。材料表述中</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出现的区域类型有四种</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，划分标准有人文特征、自然特征、综合特征。故选D。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74_1#0ec6e062b?pid=9adf06b5f&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关于平沙岛基本农田保护区涉及的区域叙述正确的是(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75_1#0ec6e062b.bracket?pid=9adf06b5f&amp;color=0,0,0&amp;vpa=22&amp;vtp=1"/>
          <p:cNvSpPr/>
          <p:nvPr/>
        </p:nvSpPr>
        <p:spPr>
          <a:xfrm>
            <a:off x="6975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74_2#0ec6e062b.choices?pid=9adf06b5f&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.隶属两个不同尺度的行政区域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.佛山市与南海区发挥的作用相同</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C.广东省包含若干个与佛山市层级相同的区域</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.该基本农田保护区没有明确的边界和形状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6_1#0ec6e062b?vop=1&amp;pid=9adf06b5f&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本题考查区域层级高低的判断。由材料可知</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，平沙岛基本农田保护区隶属于广东省佛山市</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南海区西樵镇</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，隶属于多个不同尺度的行政区域，A错误；佛山市行政等级高于南海区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，二者发</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挥的作用不同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，B错误；广东省包含若干个与佛山市层级相同的地级市区域，C正确</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；该基本农田</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保护区是人为划定的区域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，有明确的边界和形状，D错误。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5_1#179a3c661?pid=0d773e19d&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2.</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我国西南茶区(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BD.5_2#179a3c661.choices?pid=0d773e19d&amp;color=0,0,0&amp;vtp=1&amp;bbb=1"/>
          <p:cNvSpPr/>
          <p:nvPr/>
        </p:nvSpPr>
        <p:spPr>
          <a:xfrm>
            <a:off x="722376" y="1436497"/>
            <a:ext cx="10753344" cy="1796034"/>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A.内部特征几乎一致</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.边界具有过渡性质</a:t>
            </a:r>
            <a:endParaRPr lang="en-US" altLang="zh-CN" sz="2000" dirty="0"/>
          </a:p>
          <a:p>
            <a:pPr latinLnBrk="1">
              <a:lnSpc>
                <a:spcPts val="37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.土壤条件没有差异</a:t>
            </a:r>
            <a:endParaRPr lang="en-US" altLang="zh-CN" sz="2000" dirty="0"/>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.气象要素完全相同</a:t>
            </a:r>
            <a:endParaRPr lang="en-US" altLang="zh-CN" sz="2000" dirty="0"/>
          </a:p>
        </p:txBody>
      </p:sp>
      <p:sp>
        <p:nvSpPr>
          <p:cNvPr id="4" name="QC_6_AN.6_1#179a3c661.bracket?pid=0d773e19d&amp;color=0,0,0&amp;vpa=2&amp;vtp=1"/>
          <p:cNvSpPr/>
          <p:nvPr/>
        </p:nvSpPr>
        <p:spPr>
          <a:xfrm>
            <a:off x="2657539" y="969265"/>
            <a:ext cx="357188"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M_5_BD.77_1#760e5991a?pid=44492f0bb&amp;color=0,0,0&amp;vtp=1&amp;bt=1&amp;bbb=1&amp;hb=1"/>
          <p:cNvSpPr/>
          <p:nvPr/>
        </p:nvSpPr>
        <p:spPr>
          <a:xfrm>
            <a:off x="722376" y="972000"/>
            <a:ext cx="10753344" cy="13003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［河北唐县一中2025高二期中］</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乌鞘岭是我国三大自然区的交会地带</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也是多种自然要素的过渡</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地带</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具有极为重要的地理意义</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为我国某区域简图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r>
              <a:rPr lang="en-US" altLang="zh-CN" sz="2000" b="0" i="0" dirty="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为我国典型地貌景观</a:t>
            </a: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a:t>
            </a:r>
            <a:endPar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endParaRPr>
          </a:p>
          <a:p>
            <a:pPr latinLnBrk="1">
              <a:lnSpc>
                <a:spcPts val="3400"/>
              </a:lnSpc>
            </a:pPr>
            <a:r>
              <a:rPr lang="en-US" altLang="zh-CN" sz="2000" b="0" i="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面小题</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t>
            </a:r>
            <a:endParaRPr lang="en-US" altLang="zh-CN" sz="2000" dirty="0"/>
          </a:p>
        </p:txBody>
      </p:sp>
      <p:pic>
        <p:nvPicPr>
          <p:cNvPr id="3" name="QM_5_BD.77_3#760e5991a?iti=1&amp;htil=1&amp;pid=44492f0b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1344168" y="2406846"/>
            <a:ext cx="3465576" cy="1746504"/>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77_4#760e5991a?iti=2&amp;htil=1&amp;pid=44492f0bb&amp;color=0,0,0&amp;tib=255,255,255&amp;vtp=1" descr="preencoded.png"/>
          <p:cNvPicPr>
            <a:picLocks noChangeAspect="1"/>
          </p:cNvPicPr>
          <p:nvPr/>
        </p:nvPicPr>
        <p:blipFill>
          <a:blip r:embed="rId2">
            <a:clrChange>
              <a:clrFrom>
                <a:srgbClr val="FFFFFF"/>
              </a:clrFrom>
              <a:clrTo>
                <a:srgbClr val="FFFFFF">
                  <a:alpha val="0"/>
                </a:srgbClr>
              </a:clrTo>
            </a:clrChange>
          </a:blip>
          <a:stretch>
            <a:fillRect/>
          </a:stretch>
        </p:blipFill>
        <p:spPr>
          <a:xfrm>
            <a:off x="5550408" y="2562294"/>
            <a:ext cx="5806440" cy="15910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M_5_BD.77_5#760e5991a?iti=1&amp;htil=1&amp;pid=44492f0bb&amp;color=0,0,0&amp;vtp=1"/>
          <p:cNvSpPr/>
          <p:nvPr/>
        </p:nvSpPr>
        <p:spPr>
          <a:xfrm>
            <a:off x="2992025" y="4280350"/>
            <a:ext cx="169863"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a</a:t>
            </a:r>
            <a:endParaRPr lang="en-US" altLang="zh-CN" sz="2000" dirty="0"/>
          </a:p>
        </p:txBody>
      </p:sp>
      <p:sp>
        <p:nvSpPr>
          <p:cNvPr id="6" name="QM_5_BD.77_6#760e5991a?iti=2&amp;htil=1&amp;pid=44492f0bb&amp;color=0,0,0&amp;vtp=1"/>
          <p:cNvSpPr/>
          <p:nvPr/>
        </p:nvSpPr>
        <p:spPr>
          <a:xfrm>
            <a:off x="8361553" y="4280350"/>
            <a:ext cx="184150" cy="812800"/>
          </a:xfrm>
          <a:prstGeom prst="rect">
            <a:avLst/>
          </a:prstGeom>
          <a:noFill/>
        </p:spPr>
        <p:txBody>
          <a:bodyPr wrap="square" lIns="0" tIns="0" rIns="0" bIns="0" rtlCol="0" anchor="t"/>
          <a:lstStyle/>
          <a:p>
            <a:pPr algn="ctr" latinLnBrk="1">
              <a:lnSpc>
                <a:spcPct val="150000"/>
              </a:lnSpc>
            </a:pP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b</a:t>
            </a:r>
            <a:endParaRPr lang="en-US" altLang="zh-CN" sz="2000" dirty="0"/>
          </a:p>
        </p:txBody>
      </p:sp>
      <p:sp>
        <p:nvSpPr>
          <p:cNvPr id="7" name="QC_6_BD.78_1#46e432260?pid=760e5991a&amp;color=0,0,0&amp;vtp=1&amp;bbb=1"/>
          <p:cNvSpPr/>
          <p:nvPr/>
        </p:nvSpPr>
        <p:spPr>
          <a:xfrm>
            <a:off x="722376" y="473945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3.图b中典型地貌景观与图a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中三个自然区对应正确的是(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8" name="QC_6_AN.79_1#46e432260.bracket?pid=760e5991a&amp;color=0,0,0&amp;vpa=23&amp;vtp=1"/>
          <p:cNvSpPr/>
          <p:nvPr/>
        </p:nvSpPr>
        <p:spPr>
          <a:xfrm>
            <a:off x="7023164" y="473945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9" name="QC_6_BD.78_2#46e432260.choices?pid=760e5991a&amp;color=0,0,0&amp;vtp=1&amp;bbb=1"/>
          <p:cNvSpPr/>
          <p:nvPr/>
        </p:nvSpPr>
        <p:spPr>
          <a:xfrm>
            <a:off x="722376" y="5202241"/>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A.①—甲</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③—甲</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—甲</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.①—丙</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②—甲</a:t>
            </a:r>
            <a:r>
              <a:rPr lang="en-US" altLang="zh-CN" sz="2000" b="0" i="0" dirty="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③—乙</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bg/>
                                          </p:spTgt>
                                        </p:tgtEl>
                                        <p:attrNameLst>
                                          <p:attrName>style.visibility</p:attrName>
                                        </p:attrNameLst>
                                      </p:cBhvr>
                                      <p:to>
                                        <p:strVal val="visible"/>
                                      </p:to>
                                    </p:set>
                                    <p:animEffect transition="in" filter="fade">
                                      <p:cBhvr>
                                        <p:cTn id="7" dur="500"/>
                                        <p:tgtEl>
                                          <p:spTgt spid="8">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build="p"/>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0_1#46e432260?vop=1&amp;pid=760e5991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本题考查区域认知。根据图示信息可知，甲为东部季风区，乙为西北干旱半干旱区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，丙为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青藏高寒区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，①为冰川地貌，对应丙青藏高寒区；②为沙丘，对应乙西北干旱半干旱区；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③为沟</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壑纵横的黄土高原地区</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，对应甲东部季风区。故选C。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1_1#98b71f633?pid=760e5991a&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4.</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乌鞘岭地理位置的过渡性表现为(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2_1#98b71f633.bracket?pid=760e5991a&amp;color=0,0,0&amp;vpa=24&amp;vtp=1"/>
          <p:cNvSpPr/>
          <p:nvPr/>
        </p:nvSpPr>
        <p:spPr>
          <a:xfrm>
            <a:off x="4689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81_2#98b71f633.choices?pid=760e5991a&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.亚热带向暖温带过渡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.地势第二级阶梯向第三级阶梯过渡</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C.季风区向非季风区过渡</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.长江流域向黄河流域过渡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3_1#98b71f633?vop=1&amp;pid=760e5991a&amp;color=0,0,0&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本题考查区域的过渡性。乌鞘岭位于我国西北地区，</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地势从第一级阶梯向第二级阶梯过渡，</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是季风区向非季风区过渡的界线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，C正确，B错误；暖温带和亚热带的分界线为秦岭—</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淮河一线，</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且长江流域与黄河流域的分界线并不是乌鞘岭</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QM_5_BD.84_1#64ede4fc2?htil=6&amp;pid=44492f0bb&amp;color=0,0,0&amp;tib=255,255,255&amp;vtp=1" descr="preencoded.png"/>
          <p:cNvPicPr>
            <a:picLocks noChangeAspect="1"/>
          </p:cNvPicPr>
          <p:nvPr/>
        </p:nvPicPr>
        <p:blipFill>
          <a:blip r:embed="rId1">
            <a:clrChange>
              <a:clrFrom>
                <a:srgbClr val="FFFFFF"/>
              </a:clrFrom>
              <a:clrTo>
                <a:srgbClr val="FFFFFF">
                  <a:alpha val="0"/>
                </a:srgbClr>
              </a:clrTo>
            </a:clrChange>
          </a:blip>
          <a:stretch>
            <a:fillRect/>
          </a:stretch>
        </p:blipFill>
        <p:spPr>
          <a:xfrm>
            <a:off x="7601665" y="1026864"/>
            <a:ext cx="3803904" cy="284378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84_2#64ede4fc2?htil=6&amp;pid=44492f0bb&amp;color=0,0,0&amp;vtp=1&amp;bt=1&amp;bbb=1&amp;hb=1"/>
          <p:cNvSpPr/>
          <p:nvPr/>
        </p:nvSpPr>
        <p:spPr>
          <a:xfrm>
            <a:off x="722376" y="972000"/>
            <a:ext cx="6821424" cy="84315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仿宋" panose="02010609060101010101" pitchFamily="34" charset="-122"/>
                <a:ea typeface="仿宋" panose="02010609060101010101" pitchFamily="34" charset="-122"/>
                <a:cs typeface="仿宋" panose="02010609060101010101" pitchFamily="34" charset="-120"/>
              </a:rPr>
              <a:t>［陕西渭南2024高二期末</a:t>
            </a:r>
            <a:r>
              <a:rPr lang="en-US" altLang="zh-CN" sz="2000" b="0" i="0">
                <a:solidFill>
                  <a:srgbClr val="000000"/>
                </a:solidFill>
                <a:latin typeface="仿宋" panose="02010609060101010101" pitchFamily="34" charset="-122"/>
                <a:ea typeface="仿宋" panose="02010609060101010101" pitchFamily="34" charset="-122"/>
                <a:cs typeface="仿宋" panose="02010609060101010101" pitchFamily="34" charset="-120"/>
              </a:rPr>
              <a:t>］</a:t>
            </a: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下图为某碳汇生态保护红线划定</a:t>
            </a:r>
            <a:endPar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endParaRPr>
          </a:p>
          <a:p>
            <a:pPr latinLnBrk="1">
              <a:lnSpc>
                <a:spcPts val="3400"/>
              </a:lnSpc>
            </a:pPr>
            <a:r>
              <a:rPr lang="en-US" altLang="zh-CN" sz="2000" b="0" i="0">
                <a:solidFill>
                  <a:srgbClr val="000000"/>
                </a:solidFill>
                <a:latin typeface="微软雅黑" panose="020B0503020204020204" pitchFamily="34" charset="-122"/>
                <a:ea typeface="楷体" panose="02010609060101010101" pitchFamily="34" charset="-122"/>
                <a:cs typeface="微软雅黑" panose="020B0503020204020204" pitchFamily="34" charset="-120"/>
              </a:rPr>
              <a:t>建议方案中两类固碳重要区示意图</a:t>
            </a:r>
            <a:r>
              <a:rPr lang="en-US" altLang="zh-CN" sz="2000" b="0" i="0" dirty="0">
                <a:solidFill>
                  <a:srgbClr val="000000"/>
                </a:solidFill>
                <a:latin typeface="Times New Roman" panose="02020603050405020304" pitchFamily="34" charset="0"/>
                <a:ea typeface="楷体" panose="02010609060101010101" pitchFamily="34" charset="-122"/>
                <a:cs typeface="Times New Roman" panose="02020603050405020304" pitchFamily="34" charset="-120"/>
              </a:rPr>
              <a:t>。据此完成下面小题。</a:t>
            </a:r>
            <a:endParaRPr lang="en-US" altLang="zh-CN" sz="2000" dirty="0"/>
          </a:p>
        </p:txBody>
      </p:sp>
      <p:sp>
        <p:nvSpPr>
          <p:cNvPr id="4" name="QC_6_BD.85_1#57ef2c968?htil=6&amp;pid=64ede4fc2&amp;color=0,0,0&amp;vtp=1&amp;bbb=1"/>
          <p:cNvSpPr/>
          <p:nvPr/>
        </p:nvSpPr>
        <p:spPr>
          <a:xfrm>
            <a:off x="722376" y="1869255"/>
            <a:ext cx="682142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5.</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图中所示的两类固碳重要区(</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5" name="QC_6_BD.85_2#57ef2c968.choices?htil=6&amp;pid=64ede4fc2&amp;color=0,0,0&amp;vtp=1&amp;bbb=1&amp;hb=1"/>
          <p:cNvSpPr/>
          <p:nvPr/>
        </p:nvSpPr>
        <p:spPr>
          <a:xfrm>
            <a:off x="722376" y="2332043"/>
            <a:ext cx="6821424" cy="1783334"/>
          </a:xfrm>
          <a:prstGeom prst="rect">
            <a:avLst/>
          </a:prstGeom>
          <a:noFill/>
        </p:spPr>
        <p:txBody>
          <a:bodyPr wrap="none" lIns="0" tIns="0" rIns="0" bIns="0" rtlCol="0" anchor="t"/>
          <a:lstStyle/>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A.内部特征完全一致</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6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B.依据社会经济条件划分</a:t>
            </a:r>
            <a:endParaRPr lang="en-US" altLang="zh-CN" sz="2000" dirty="0"/>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C.自然景观基本相同</a:t>
            </a:r>
            <a:r>
              <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rPr>
              <a:t>	</a:t>
            </a:r>
            <a:endParaRPr lang="en-US" altLang="zh-CN" sz="2000" b="0" i="0" spc="-10300" dirty="0">
              <a:solidFill>
                <a:srgbClr val="000000"/>
              </a:solidFill>
              <a:latin typeface="宋体" panose="02010600030101010101" pitchFamily="2" charset="-122"/>
              <a:ea typeface="宋体" panose="02010600030101010101" pitchFamily="2" charset="-122"/>
              <a:cs typeface="宋体" panose="02010600030101010101" pitchFamily="34" charset="-120"/>
            </a:endParaRPr>
          </a:p>
          <a:p>
            <a:pPr latinLnBrk="1">
              <a:lnSpc>
                <a:spcPts val="3700"/>
              </a:lnSpc>
              <a:tabLst>
                <a:tab pos="5483860" algn="l"/>
              </a:tabLst>
            </a:pPr>
            <a:r>
              <a:rPr lang="en-US" altLang="zh-CN" sz="2000" b="0" i="0"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D.均有一定的形状和范围</a:t>
            </a:r>
            <a:endParaRPr lang="en-US" altLang="zh-CN" sz="2000" dirty="0"/>
          </a:p>
        </p:txBody>
      </p:sp>
      <p:sp>
        <p:nvSpPr>
          <p:cNvPr id="6" name="QC_6_AN.86_1#57ef2c968.bracket?pid=64ede4fc2&amp;color=0,0,0&amp;vpa=25&amp;vtp=1"/>
          <p:cNvSpPr/>
          <p:nvPr/>
        </p:nvSpPr>
        <p:spPr>
          <a:xfrm>
            <a:off x="4168839" y="1869255"/>
            <a:ext cx="385763"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D</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build="p"/>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87_1#57ef2c968?vop=1&amp;pid=64ede4fc2&amp;color=0,0,0&amp;mp=1&amp;vtp=1&amp;bt=1&amp;bbb=1&amp;hb=1"/>
          <p:cNvSpPr/>
          <p:nvPr/>
        </p:nvSpPr>
        <p:spPr>
          <a:xfrm>
            <a:off x="722376" y="972000"/>
            <a:ext cx="10753344" cy="1326134"/>
          </a:xfrm>
          <a:prstGeom prst="rect">
            <a:avLst/>
          </a:prstGeom>
          <a:noFill/>
        </p:spPr>
        <p:txBody>
          <a:bodyPr wrap="none" lIns="0" tIns="0" rIns="0" bIns="0" rtlCol="0" anchor="t"/>
          <a:lstStyle/>
          <a:p>
            <a:pPr algn="l" latinLnBrk="1">
              <a:lnSpc>
                <a:spcPts val="3700"/>
              </a:lnSpc>
            </a:pPr>
            <a:r>
              <a:rPr lang="en-US" altLang="zh-CN" sz="2200" b="1" i="0" spc="-5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spc="-5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本题考查区域的基本特征。据图并结合所学可知</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，森林生态系统和草地生态系统主要依据自</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然条件划分</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，内部特征有差别，所以自然景观并不一致，森林生态系统以森林植被为主</a:t>
            </a: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，草地生态</a:t>
            </a:r>
            <a:endPar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spc="-5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系统以草原为主</a:t>
            </a:r>
            <a:r>
              <a:rPr lang="en-US" altLang="zh-CN" sz="2000" b="0" i="0" spc="-5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，A、B、C错误。据图可知，两类固碳重要区均有一定的形状和范围，D正确。</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7_1#179a3c661?vop=1&amp;pid=0d773e19d&amp;color=0,0,0&amp;vtp=1&amp;bt=1&amp;bbb=1&amp;hb=1"/>
          <p:cNvSpPr/>
          <p:nvPr/>
        </p:nvSpPr>
        <p:spPr>
          <a:xfrm>
            <a:off x="722376" y="972000"/>
            <a:ext cx="10753344" cy="17833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本题考查区域的相关知识。我国西南茶区内部的种茶条件相对一致</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，但其他要素特征不一</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定相同</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，可能存在较大差异，A错误；茶区边界划分以自然和人文等综合要素为标准</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，边界明显</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具有过渡性质</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，B正确；西南茶区所在地地形类型多样，土壤条件有较大差异，C错误；</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图中显示，</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西南茶区跨地域较广</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，影响气候的因素多样，因此气象要素不可能完全相同，D错误。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BD.88_1#3bbec6666?pid=64ede4fc2&amp;color=0,0,0&amp;vtp=1&amp;bt=1&amp;bbb=1"/>
          <p:cNvSpPr/>
          <p:nvPr/>
        </p:nvSpPr>
        <p:spPr>
          <a:xfrm>
            <a:off x="722376" y="969265"/>
            <a:ext cx="10753344" cy="405003"/>
          </a:xfrm>
          <a:prstGeom prst="rect">
            <a:avLst/>
          </a:prstGeom>
          <a:noFill/>
        </p:spPr>
        <p:txBody>
          <a:bodyPr wrap="none" lIns="0" tIns="0" rIns="0" bIns="0" rtlCol="0" anchor="t"/>
          <a:lstStyle/>
          <a:p>
            <a:pPr algn="l" latinLnBrk="1">
              <a:lnSpc>
                <a:spcPts val="3600"/>
              </a:lnSpc>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6.</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制定碳汇生态保护红线划定建议方案的主要目的是(</a:t>
            </a:r>
            <a:r>
              <a:rPr lang="en-US" altLang="zh-CN" sz="2000" b="0"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1" i="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t>
            </a:r>
            <a:endParaRPr lang="en-US" altLang="zh-CN" sz="2000" dirty="0"/>
          </a:p>
        </p:txBody>
      </p:sp>
      <p:sp>
        <p:nvSpPr>
          <p:cNvPr id="3" name="QC_6_AN.89_1#3bbec6666.bracket?pid=64ede4fc2&amp;color=0,0,0&amp;vpa=26&amp;vtp=1"/>
          <p:cNvSpPr/>
          <p:nvPr/>
        </p:nvSpPr>
        <p:spPr>
          <a:xfrm>
            <a:off x="6721539" y="969265"/>
            <a:ext cx="355600" cy="408559"/>
          </a:xfrm>
          <a:prstGeom prst="rect">
            <a:avLst/>
          </a:prstGeom>
          <a:noFill/>
        </p:spPr>
        <p:txBody>
          <a:bodyPr wrap="none" lIns="0" tIns="0" rIns="0" bIns="0" rtlCol="0" anchor="t"/>
          <a:lstStyle/>
          <a:p>
            <a:pPr algn="ctr" latinLnBrk="1">
              <a:lnSpc>
                <a:spcPts val="3600"/>
              </a:lnSpc>
            </a:pPr>
            <a:r>
              <a:rPr lang="en-US" altLang="zh-CN" sz="2000" b="1" i="0" dirty="0">
                <a:solidFill>
                  <a:srgbClr val="00B050"/>
                </a:solidFill>
                <a:latin typeface="微软雅黑" panose="020B0503020204020204" pitchFamily="34" charset="-122"/>
                <a:ea typeface="微软雅黑" panose="020B0503020204020204" pitchFamily="34" charset="-122"/>
                <a:cs typeface="微软雅黑" panose="020B0503020204020204" pitchFamily="34" charset="-120"/>
              </a:rPr>
              <a:t>C</a:t>
            </a:r>
            <a:endParaRPr lang="en-US" altLang="zh-CN" sz="2000" dirty="0"/>
          </a:p>
        </p:txBody>
      </p:sp>
      <p:sp>
        <p:nvSpPr>
          <p:cNvPr id="4" name="QC_6_BD.88_2#3bbec6666.choices?pid=64ede4fc2&amp;color=0,0,0&amp;vtp=1&amp;bbb=1"/>
          <p:cNvSpPr/>
          <p:nvPr/>
        </p:nvSpPr>
        <p:spPr>
          <a:xfrm>
            <a:off x="722376" y="1436497"/>
            <a:ext cx="10753344" cy="843153"/>
          </a:xfrm>
          <a:prstGeom prst="rect">
            <a:avLst/>
          </a:prstGeom>
          <a:noFill/>
        </p:spPr>
        <p:txBody>
          <a:bodyPr wrap="none" lIns="0" tIns="0" rIns="0" bIns="0" rtlCol="0" anchor="t"/>
          <a:lstStyle/>
          <a:p>
            <a:pPr latinLnBrk="1">
              <a:lnSpc>
                <a:spcPts val="3600"/>
              </a:lnSpc>
              <a:tabLst>
                <a:tab pos="5483860" algn="l"/>
              </a:tabLst>
            </a:pP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A.有效保护耕地</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，保障粮食安全</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.增加湿地面积，维护生物多样性</a:t>
            </a:r>
            <a:endParaRPr lang="en-US" altLang="zh-CN" sz="2000" dirty="0"/>
          </a:p>
          <a:p>
            <a:pPr latinLnBrk="1">
              <a:lnSpc>
                <a:spcPts val="3400"/>
              </a:lnSpc>
              <a:tabLst>
                <a:tab pos="5483860" algn="l"/>
              </a:tabLst>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C</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.保护森林草原</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，减缓气候变暖</a:t>
            </a:r>
            <a:r>
              <a:rPr lang="en-US" altLang="zh-CN" sz="2000" b="0" i="0" spc="-10300">
                <a:solidFill>
                  <a:srgbClr val="000000"/>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D</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.禁止乱砍滥伐，保护濒危动植物</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QC_6_AS.90_1#3bbec6666?vop=1&amp;pid=64ede4fc2&amp;color=0,0,0&amp;vtp=1&amp;bt=1&amp;bbb=1&amp;hb=1"/>
          <p:cNvSpPr/>
          <p:nvPr/>
        </p:nvSpPr>
        <p:spPr>
          <a:xfrm>
            <a:off x="722376" y="972000"/>
            <a:ext cx="10753344" cy="2240534"/>
          </a:xfrm>
          <a:prstGeom prst="rect">
            <a:avLst/>
          </a:prstGeom>
          <a:noFill/>
        </p:spPr>
        <p:txBody>
          <a:bodyPr wrap="none" lIns="0" tIns="0" rIns="0" bIns="0" rtlCol="0" anchor="t"/>
          <a:lstStyle/>
          <a:p>
            <a:pPr algn="l" latinLnBrk="1">
              <a:lnSpc>
                <a:spcPts val="3700"/>
              </a:lnSpc>
            </a:pPr>
            <a:r>
              <a:rPr lang="en-US" altLang="zh-CN" sz="2200" b="1" i="0" dirty="0">
                <a:solidFill>
                  <a:srgbClr val="639319"/>
                </a:solidFill>
                <a:latin typeface="微软雅黑" panose="020B0503020204020204" pitchFamily="34" charset="-122"/>
                <a:ea typeface="微软雅黑" panose="020B0503020204020204" pitchFamily="34" charset="-122"/>
                <a:cs typeface="微软雅黑" panose="020B0503020204020204" pitchFamily="34" charset="-120"/>
              </a:rPr>
              <a:t>解析</a:t>
            </a:r>
            <a:r>
              <a:rPr lang="en-US" altLang="zh-CN" sz="2200" b="1" i="0" dirty="0">
                <a:solidFill>
                  <a:srgbClr val="639319"/>
                </a:solidFill>
                <a:latin typeface="宋体" panose="02010600030101010101" pitchFamily="2" charset="-122"/>
                <a:ea typeface="宋体" panose="02010600030101010101" pitchFamily="2" charset="-122"/>
                <a:cs typeface="宋体" panose="02010600030101010101" pitchFamily="34" charset="-120"/>
              </a:rPr>
              <a:t> </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本题考查区域划分的主要目的。碳汇是指通过植树造林、植被恢复等措施</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，吸收大气中的</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二氧化碳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，从而减少温室气体在大气中浓度的过程、活动或机制</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，因此制定碳汇生态保护红线划</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定建议方案的主要目的是保护森林和草原</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，增加温室气体吸收，减缓气候变暖，C正确。A、</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B两</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6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项所述与制定碳汇生态保护红线划定建议方案的关系不大</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，A、B错误。禁止乱砍滥伐</a:t>
            </a: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，保护濒危</a:t>
            </a:r>
            <a:endPar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endParaRPr>
          </a:p>
          <a:p>
            <a:pPr latinLnBrk="1">
              <a:lnSpc>
                <a:spcPts val="3500"/>
              </a:lnSpc>
            </a:pPr>
            <a:r>
              <a:rPr lang="en-US" altLang="zh-CN" sz="2000" b="0" i="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动植物与保护生物的多样性有关</a:t>
            </a:r>
            <a:r>
              <a:rPr lang="en-US" altLang="zh-CN" sz="2000" b="0" i="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0"/>
              </a:rPr>
              <a:t>，与碳汇关系较小，D错误。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build="p"/>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fade/>
  </p:transition>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7718</Words>
  <Application>WPS 演示</Application>
  <PresentationFormat>宽屏</PresentationFormat>
  <Paragraphs>433</Paragraphs>
  <Slides>92</Slides>
  <Notes>66</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92</vt:i4>
      </vt:variant>
    </vt:vector>
  </HeadingPairs>
  <TitlesOfParts>
    <vt:vector size="112" baseType="lpstr">
      <vt:lpstr>Arial</vt:lpstr>
      <vt:lpstr>宋体</vt:lpstr>
      <vt:lpstr>Wingdings</vt:lpstr>
      <vt:lpstr>微软雅黑</vt:lpstr>
      <vt:lpstr>微软雅黑</vt:lpstr>
      <vt:lpstr>汉仪舒圆黑简体</vt:lpstr>
      <vt:lpstr>黑体</vt:lpstr>
      <vt:lpstr>汉仪舒圆黑简体</vt:lpstr>
      <vt:lpstr>汉仪舒圆黑简体</vt:lpstr>
      <vt:lpstr>黑体</vt:lpstr>
      <vt:lpstr>宋体</vt:lpstr>
      <vt:lpstr>仿宋</vt:lpstr>
      <vt:lpstr>仿宋</vt:lpstr>
      <vt:lpstr>楷体</vt:lpstr>
      <vt:lpstr>Times New Roman</vt:lpstr>
      <vt:lpstr>Times New Roman</vt:lpstr>
      <vt:lpstr>Calibri</vt:lpstr>
      <vt:lpstr>Arial Unicode MS</vt:lpstr>
      <vt:lpstr>等线</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中原小鱼干</cp:lastModifiedBy>
  <cp:revision>5</cp:revision>
  <dcterms:created xsi:type="dcterms:W3CDTF">2025-08-04T07:03:00Z</dcterms:created>
  <dcterms:modified xsi:type="dcterms:W3CDTF">2025-08-11T02:30:04Z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9129B41CD7874B6299E257F8A31691BD_12</vt:lpwstr>
  </property>
  <property fmtid="{D5CDD505-2E9C-101B-9397-08002B2CF9AE}" pid="3" name="KSOProductBuildVer">
    <vt:lpwstr>2052-12.1.0.21915</vt:lpwstr>
  </property>
</Properties>
</file>