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84" r:id="rId6"/>
    <p:sldId id="258" r:id="rId7"/>
    <p:sldId id="259" r:id="rId8"/>
    <p:sldId id="260" r:id="rId9"/>
    <p:sldId id="261" r:id="rId10"/>
    <p:sldId id="285" r:id="rId11"/>
    <p:sldId id="262" r:id="rId12"/>
    <p:sldId id="263" r:id="rId13"/>
    <p:sldId id="264" r:id="rId14"/>
    <p:sldId id="286" r:id="rId15"/>
    <p:sldId id="265" r:id="rId16"/>
    <p:sldId id="266" r:id="rId17"/>
    <p:sldId id="287" r:id="rId18"/>
    <p:sldId id="267" r:id="rId19"/>
    <p:sldId id="268" r:id="rId20"/>
    <p:sldId id="288" r:id="rId21"/>
    <p:sldId id="269" r:id="rId22"/>
    <p:sldId id="270" r:id="rId23"/>
    <p:sldId id="289" r:id="rId24"/>
    <p:sldId id="271" r:id="rId25"/>
    <p:sldId id="272" r:id="rId26"/>
    <p:sldId id="273" r:id="rId27"/>
    <p:sldId id="274" r:id="rId28"/>
    <p:sldId id="275" r:id="rId29"/>
    <p:sldId id="290" r:id="rId30"/>
    <p:sldId id="276" r:id="rId31"/>
    <p:sldId id="277" r:id="rId32"/>
    <p:sldId id="278" r:id="rId33"/>
    <p:sldId id="279" r:id="rId34"/>
    <p:sldId id="280" r:id="rId35"/>
    <p:sldId id="281" r:id="rId36"/>
    <p:sldId id="282" r:id="rId37"/>
    <p:sldId id="283" r:id="rId3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sorterViewPr>
    <p:cViewPr>
      <p:scale>
        <a:sx n="160" d="100"/>
        <a:sy n="160" d="100"/>
      </p:scale>
      <p:origin x="0" y="-1957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notesMaster" Target="notesMasters/notesMaster1.xml"/><Relationship Id="rId39" Type="http://schemas.openxmlformats.org/officeDocument/2006/relationships/presProps" Target="presProps.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f0b618fd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第三章高考强化</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f0b618fd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第三章高考强化</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346fd204eef0a31e818#tid=6890182ad5ecdb0009cafbc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选择性必修2     区域发展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image" Target="../media/image12.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5.xml"/><Relationship Id="rId1" Type="http://schemas.openxmlformats.org/officeDocument/2006/relationships/image" Target="../media/image1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5.xml"/><Relationship Id="rId1"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d959a991b?vop=1&amp;pid=adf41794e&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本题考查城市发展的因素。据图以及所学知识可知，明朝以前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，长三角地区的门户城市是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扬州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、镇江，主要依靠京杭大运河，连接国内南北方贸易往来，交通便利；但近代以来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外贸易需求的增长和上海港的建设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，长三角地区的门户城市逐渐变成上海、宁波等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，因此商品贸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易需要是该地区门户城市演化的关键驱动力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，A正确。“门户城市”强调对外联系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，与科技创新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，B错误。港口条件的改善只是该地区门户城市演化的有利条件，但并非关键驱动力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。城市等级提升是门户城市演化过程中的一个结果，而不是关键驱动力，D错误。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2#d959a991b?vop=1&amp;pid=adf41794e&amp;color=0,0,0&amp;mp=1&amp;vtp=1&amp;bt=1&amp;bbb=1&amp;hb=1"/>
          <p:cNvSpPr/>
          <p:nvPr/>
        </p:nvSpPr>
        <p:spPr>
          <a:xfrm>
            <a:off x="722376" y="1005840"/>
            <a:ext cx="10753344" cy="856234"/>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本题易错选C项。解答本题需要弄清楚驱动力和条件的区别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。正是由于对外贸易需求旺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，驱动了港口条件的改善，然后为后续长三角门户城市的演化提供了条件。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94ad23fe7?pid=adf41794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3.上海从门户城市发展为核心城市，受其辐射影响，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周边城市(</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94ad23fe7.bracket?pid=adf41794e&amp;color=0,0,0&amp;vpa=3&amp;vtp=1"/>
          <p:cNvSpPr/>
          <p:nvPr/>
        </p:nvSpPr>
        <p:spPr>
          <a:xfrm>
            <a:off x="7737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8_2#94ad23fe7.choices?pid=adf41794e&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.空间布局趋于均衡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B.产业集群效应减弱</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C.地域分工协作增强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.国际竞争地位下降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94ad23fe7?vop=1&amp;pid=adf41794e&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本题考查城市的辐射带动作用。上海辐射带动周边城市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，会促使区域内产业要素更合理地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流动与配置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，周边城市可以承接上海的产业转移或发展配套产业，与上海形成产业互补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，地域分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工协作增强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，产业集群效应会增强，C正确，B错误；在上海的辐射带动作用下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，一些具备更好区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位或资源条件的周边城市可能发展得更快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，呈现出围绕核心城市的更具层次性的发展格局，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；在上海的辐射带动作用下，周边城市能融入以上海为核心的区域发展体系中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，共同参与国际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，区域整体实力增强，能够提升上海以及周边城市在国际上的影响力，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竞争地位不会下降，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1_1#10251bfbe?pid=8268a69a6&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［广东2024·7~8］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都市圈功能分工指数可反映都市圈内</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生产性服务业在中心城市集聚</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制造业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在外围城市集聚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的城市分工特点</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指数值越大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表明分工程度越高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下表为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2015</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年和</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年我国三个都市圈功能分工指数值</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graphicFrame>
        <p:nvGraphicFramePr>
          <p:cNvPr id="13" name="QM_4_BD.11_2#10251bfbe?colgroup=9,9,9,9&amp;pid=8268a69a6&amp;color=0,0,0&amp;vtp=1&amp;bbb=1"/>
          <p:cNvGraphicFramePr>
            <a:graphicFrameLocks noGrp="1"/>
          </p:cNvGraphicFramePr>
          <p:nvPr/>
        </p:nvGraphicFramePr>
        <p:xfrm>
          <a:off x="722376" y="2440686"/>
          <a:ext cx="10716768" cy="1695387"/>
        </p:xfrm>
        <a:graphic>
          <a:graphicData uri="http://schemas.openxmlformats.org/drawingml/2006/table">
            <a:tbl>
              <a:tblPr/>
              <a:tblGrid>
                <a:gridCol w="2679192"/>
                <a:gridCol w="2679192"/>
                <a:gridCol w="2679192"/>
                <a:gridCol w="2679192"/>
              </a:tblGrid>
              <a:tr h="417132">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名</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2008年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2015年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2019年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上海都市圈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兰州都市圈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合肥都市圈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0.81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0.97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BD.12_1#910b3ef99?pid=10251bfbe&amp;color=0,0,0&amp;vtp=1&amp;bbb=1"/>
          <p:cNvSpPr/>
          <p:nvPr/>
        </p:nvSpPr>
        <p:spPr>
          <a:xfrm>
            <a:off x="722376" y="426948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4.从区域空间组织视角考虑，与2008年相比，2019</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年上海都市圈内(</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13_1#910b3ef99.bracket?pid=10251bfbe&amp;color=0,0,0&amp;vpa=4&amp;vtp=1"/>
          <p:cNvSpPr/>
          <p:nvPr/>
        </p:nvSpPr>
        <p:spPr>
          <a:xfrm>
            <a:off x="8423339" y="4269486"/>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C_5_BD.12_2#910b3ef99.choices?pid=10251bfbe&amp;color=0,0,0&amp;vtp=1&amp;bbb=1"/>
          <p:cNvSpPr/>
          <p:nvPr/>
        </p:nvSpPr>
        <p:spPr>
          <a:xfrm>
            <a:off x="722376" y="4728083"/>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.各城市间的信息流大幅降低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.城市间功能互补性明显减弱</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C.中心城市辐射能力显著提升</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.中心城市制造业多样化增强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910b3ef99?vop=1&amp;pid=10251bfbe&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本题考查都市圈发展变化。与2008年相比，2019</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年上海都市圈的功能分工指数值增大，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反映了生产性服务业在中心城市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（上海）集聚、制造业在外围城市集聚的趋势增强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，这通常伴随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着中心城市辐射能力的显著提升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，因为生产性服务业的发展能够带动周边地区的经济发展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性服务业是为制造业提供服务的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，故中心城市与外围城市的联系必然增多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，信息流不可能大幅降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，C正确,A错误。从表中可以看出，2019年上海都市圈的功能分工指数值较2008</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年显著增大，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反映了城市间功能分工的深化和互补性的增强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。都市圈功能分工指数值的增大意味着中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心城市的制造业向外围城市转移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，中心城市的制造业多样化减弱，D错误。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b0810f109?pid=10251bfb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5.根据合肥和兰州两个都市圈的功能分工指数值变化，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可以判断(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b0810f109.bracket?pid=10251bfbe&amp;color=0,0,0&amp;vpa=5&amp;vtp=1"/>
          <p:cNvSpPr/>
          <p:nvPr/>
        </p:nvSpPr>
        <p:spPr>
          <a:xfrm>
            <a:off x="7991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5_2#b0810f109.choices?pid=10251bfbe&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.兰州市生产性服务业产值降低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.兰州都市圈的地域范围扩大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C.合肥市受上海都市圈影响较大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.合肥都市圈的城市数量增多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268a69a6.fixed?pid=f0b618fdc&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8268a69a6.fixed?pid=f0b618fdc&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第三章高考强化</a:t>
            </a:r>
            <a:endParaRPr lang="en-US" altLang="zh-CN" sz="4400" dirty="0"/>
          </a:p>
        </p:txBody>
      </p:sp>
      <p:pic>
        <p:nvPicPr>
          <p:cNvPr id="4" name="C_3#8268a69a6.fixed?pid=f0b618fd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268a69a6.fixed?pid=f0b618fdc&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b0810f109?vop=1&amp;pid=10251bfbe&amp;color=0,0,0&amp;vtp=1&amp;bt=1&amp;bbb=1"/>
          <p:cNvSpPr/>
          <p:nvPr/>
        </p:nvSpPr>
        <p:spPr>
          <a:xfrm>
            <a:off x="722376" y="1005840"/>
            <a:ext cx="10753344" cy="377635"/>
          </a:xfrm>
          <a:prstGeom prst="rect">
            <a:avLst/>
          </a:prstGeom>
          <a:noFill/>
        </p:spPr>
        <p:txBody>
          <a:bodyPr wrap="none" lIns="0" tIns="0" rIns="0" bIns="0" rtlCol="0" anchor="t"/>
          <a:lstStyle/>
          <a:p>
            <a:pPr algn="l" latinLnBrk="1">
              <a:lnSpc>
                <a:spcPts val="33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本题考查大都市的辐射功能。具体分析如下。</a:t>
            </a:r>
            <a:endParaRPr lang="en-US" altLang="zh-CN" sz="2200" dirty="0"/>
          </a:p>
        </p:txBody>
      </p:sp>
      <p:graphicFrame>
        <p:nvGraphicFramePr>
          <p:cNvPr id="16" name="QC_5_AS.17_2#b0810f109?colgroup=2,35,2&amp;vop=1&amp;pid=10251bfbe&amp;color=0,0,0&amp;vtp=1&amp;bbb=1&amp;hb=1"/>
          <p:cNvGraphicFramePr>
            <a:graphicFrameLocks noGrp="1"/>
          </p:cNvGraphicFramePr>
          <p:nvPr/>
        </p:nvGraphicFramePr>
        <p:xfrm>
          <a:off x="722376" y="1516888"/>
          <a:ext cx="10707624" cy="4801870"/>
        </p:xfrm>
        <a:graphic>
          <a:graphicData uri="http://schemas.openxmlformats.org/drawingml/2006/table">
            <a:tbl>
              <a:tblPr/>
              <a:tblGrid>
                <a:gridCol w="740664"/>
                <a:gridCol w="9226296"/>
                <a:gridCol w="740664"/>
              </a:tblGrid>
              <a:tr h="414274">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06577">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兰州都市圈的功能分工指数值在2008年至2019年有所增加</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这表明兰州市的生产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性服务业有所发展</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故其产值不会降低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93673">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都市圈功能分工指数值的变化主要反映都市圈内生产性服务业和制造业的集聚特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而不能直接反映都市圈的地域范围变化</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无法推断出兰州都市圈的地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域范围是否扩大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58076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合肥都市圈的功能分工指数值在2008年至2019年显著减小</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这可能与上海都市圈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的辐射和带动有关</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由上海都市圈转移出来的制造业选择在基础设施完善</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基础更好的合肥落户</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而未能向合肥都市圈外围城市扩散</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导致其中心城市制造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业集聚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功能分工指数值显著降低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06577">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都市圈功能分工指数值的变化反映了都市圈内生产性服务业和制造业的集聚特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但不能直接反映都市圈的城市数量变化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18_1#41d4b021c?htil=2&amp;pid=8268a69a6&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242048" y="1088136"/>
            <a:ext cx="4206240" cy="31729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18_2#41d4b021c?htil=2&amp;sp=1&amp;pid=8268a69a6&amp;color=0,0,0&amp;vtp=1&amp;bt=1&amp;bbb=1&amp;hb=1&amp;hs=1"/>
          <p:cNvSpPr/>
          <p:nvPr/>
        </p:nvSpPr>
        <p:spPr>
          <a:xfrm>
            <a:off x="722376" y="1005840"/>
            <a:ext cx="6409944" cy="3599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［黑吉辽蒙2025·19（1）（2）］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多中心组团式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是都市圈空间组织的重要形态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组团依据位置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交通等条件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通过要素流动形成分工明确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联系紧密的关联网络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为强化关联网络实现一体化发展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年湖北省将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武鄂黄黄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地区划分为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个城市组团</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其中西部的武昌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汉口和汉阳为武汉中心城区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组团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人口密度大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房价较高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东部的鄂州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黄冈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黄石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O_4_BD.18_2#41d4b021c?htil=2&amp;sp=1&amp;pid=8268a69a6&amp;color=0,0,0&amp;vtp=1&amp;bt=1&amp;bbb=1&amp;hb=1&amp;hs=1"/>
          <p:cNvSpPr/>
          <p:nvPr/>
        </p:nvSpPr>
        <p:spPr>
          <a:xfrm>
            <a:off x="722376" y="4666615"/>
            <a:ext cx="10752014" cy="130035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个外围组团经济发展水平相对较低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主导产业趋同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武汉新城组团位于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武鄂黄黄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区域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光电子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新材料等产业已初具规模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应不断强化集聚与辐射功能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逐步成为武汉都市圈的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增长极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9_1#178eb28ac?pid=41d4b021c&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（1）与武汉新城组团比较，指出武昌组团土地利用的特点。（4分）</a:t>
            </a:r>
            <a:endParaRPr lang="en-US" altLang="zh-CN" sz="2000" dirty="0"/>
          </a:p>
        </p:txBody>
      </p:sp>
      <p:sp>
        <p:nvSpPr>
          <p:cNvPr id="3" name="QO_5_AN.20_1#178eb28ac?vop=1&amp;pid=41d4b021c&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武昌组团土地总面积较小，但土地利用强度大，集约化程度高；无可用土地</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，未来土地利</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用开发潜力小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；土地价格高，土地利用成本高。（每点2分，任答两点得4分）</a:t>
            </a:r>
            <a:endParaRPr lang="en-US" altLang="zh-CN" sz="2000" dirty="0"/>
          </a:p>
        </p:txBody>
      </p:sp>
      <p:sp>
        <p:nvSpPr>
          <p:cNvPr id="4" name="QO_5_AS.21_1#178eb28ac?vop=1&amp;pid=41d4b021c&amp;color=0,0,0&amp;vtp=1&amp;bbb=1&amp;hb=1"/>
          <p:cNvSpPr/>
          <p:nvPr/>
        </p:nvSpPr>
        <p:spPr>
          <a:xfrm>
            <a:off x="722376" y="2419604"/>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本题考查城市土地利用特点。土地利用特点一般可从土地利用类型、面积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、成本等角度进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。由图示可知，武昌组团土地总面积较小，但规划城镇建设用地占比较大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，土地利用强度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；无可用地，未来土地利用开发潜力小；武昌组团作为武汉中心城区组团，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基础设施更为完善，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土地利用以商业用地和居住用地为主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，土地利用率高、集约化程度高；结合材料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“其中西部的武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、汉口和汉阳为武汉中心城区组团，人口密度大、房价较高”可知武昌组团土地价格高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利用成本高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500"/>
                                        <p:tgtEl>
                                          <p:spTgt spid="4">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5" end="5"/>
                                            </p:txEl>
                                          </p:spTgt>
                                        </p:tgtEl>
                                        <p:attrNameLst>
                                          <p:attrName>style.visibility</p:attrName>
                                        </p:attrNameLst>
                                      </p:cBhvr>
                                      <p:to>
                                        <p:strVal val="visible"/>
                                      </p:to>
                                    </p:set>
                                    <p:animEffect transition="in" filter="fade">
                                      <p:cBhvr>
                                        <p:cTn id="3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21_2#178eb28ac?vop=1&amp;pid=41d4b021c&amp;color=0,0,0&amp;mp=1&amp;vtp=1&amp;bt=1&amp;bbb=1&amp;hb=1"/>
          <p:cNvSpPr/>
          <p:nvPr/>
        </p:nvSpPr>
        <p:spPr>
          <a:xfrm>
            <a:off x="722376" y="1005840"/>
            <a:ext cx="10753344" cy="856234"/>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本题行为动词虽然是“指出”，但并不能简单罗列图内的已有内容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，而需要从图文信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息中归纳概括出土地利用的特点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2_1#20f9049f1?pid=41d4b021c&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（2）说明武汉新城组团的位置对其人口集聚的积极影响。（6分）</a:t>
            </a:r>
            <a:endParaRPr lang="en-US" altLang="zh-CN" sz="2000" dirty="0"/>
          </a:p>
        </p:txBody>
      </p:sp>
      <p:sp>
        <p:nvSpPr>
          <p:cNvPr id="3" name="QO_5_AN.23_1#20f9049f1?vop=1&amp;pid=41d4b021c&amp;color=0,0,0&amp;vtp=1&amp;bbb=1&amp;hb=1"/>
          <p:cNvSpPr/>
          <p:nvPr/>
        </p:nvSpPr>
        <p:spPr>
          <a:xfrm>
            <a:off x="722376" y="146900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武汉新城组团交通便利，土地空间广阔，房价较低，距离武汉中心城区较近</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，便于承接产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业转移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，且新兴产业初具规模，发展潜力大，有利于疏解老城区产业和人口，</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吸引外围组团人口，</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吸引外省人口和产业</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。（6分）</a:t>
            </a:r>
            <a:endParaRPr lang="en-US" altLang="zh-CN" sz="2000" dirty="0"/>
          </a:p>
        </p:txBody>
      </p:sp>
      <p:sp>
        <p:nvSpPr>
          <p:cNvPr id="4" name="QO_5_AS.24_1#20f9049f1?vop=1&amp;pid=41d4b021c&amp;color=0,0,0&amp;vtp=1&amp;bbb=1&amp;hb=1"/>
          <p:cNvSpPr/>
          <p:nvPr/>
        </p:nvSpPr>
        <p:spPr>
          <a:xfrm>
            <a:off x="722376" y="287680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本题考查影响人口集聚的因素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。武汉新城组团的位置对其人口集聚的积极影响应主要从地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、就业、房价、交通、产业等角度进行考虑。地理位置可从武汉新城组团与“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武鄂黄黄”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、武汉中心城区组团、东部外围组团等的相对位置关系进行分析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，进而构建武汉新城组团的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位置与产业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、房价、交通等的联系即可得出相应答案。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24_2#20f9049f1?vop=1&amp;pid=41d4b021c&amp;color=0,0,0&amp;mp=1&amp;vtp=1&amp;bt=1&amp;bbb=1"/>
          <p:cNvSpPr/>
          <p:nvPr/>
        </p:nvSpPr>
        <p:spPr>
          <a:xfrm>
            <a:off x="722376" y="1005840"/>
            <a:ext cx="10753344" cy="405003"/>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解答本题的关键在于建立地理位置与人口集聚之间的联系，如房价、产业、交通等条件。</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25_1#4e0b0069d?sp=1&amp;pid=8268a69a6&amp;color=0,0,0&amp;vtp=1&amp;bt=1&amp;bbb=1&amp;hb=1"/>
          <p:cNvSpPr/>
          <p:nvPr/>
        </p:nvSpPr>
        <p:spPr>
          <a:xfrm>
            <a:off x="722376" y="1005840"/>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［山东2024·17］</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阅读图文资料，完成下列要求。（12分）</a:t>
            </a:r>
            <a:endParaRPr lang="en-US" altLang="zh-CN" sz="2000" dirty="0"/>
          </a:p>
          <a:p>
            <a:pPr latinLnBrk="1">
              <a:lnSpc>
                <a:spcPts val="3700"/>
              </a:lnSpc>
            </a:pPr>
            <a:r>
              <a:rPr lang="en-US" altLang="zh-CN" sz="2000" b="1"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吉林省辽源市曾经是我国东北地区重要的煤炭城市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煤炭开采和洗选业一直由辽源</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矿业公司经营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年代末期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该市煤炭资源渐近枯竭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年以来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辽源矿业公司坚持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以煤为主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多种经营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的理念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通过开发域外煤矿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使原煤产量不降反增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逐渐发展成为一家</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集煤炭生产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装备制造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建筑建材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新能源于一体的现代煤炭企业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25_2#4e0b0069d?htil=3&amp;pid=8268a69a6&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848856" y="1088136"/>
            <a:ext cx="4599432"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25_3#4e0b0069d?htil=3&amp;pid=8268a69a6&amp;color=0,0,0&amp;vtp=1&amp;bt=1&amp;bbb=1&amp;hb=1&amp;hs=1"/>
          <p:cNvSpPr/>
          <p:nvPr/>
        </p:nvSpPr>
        <p:spPr>
          <a:xfrm>
            <a:off x="722376" y="1005840"/>
            <a:ext cx="6016752"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辽源市纺织袜业较</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为发达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年代末期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该市国营袜厂效益不断下降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年辽源市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十五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规划纲要提出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突出纺织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轻工业地位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壮大袜子产业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将纺织袜业作为煤</a:t>
            </a:r>
            <a:endParaRPr lang="en-US" altLang="zh-CN" sz="2000" dirty="0"/>
          </a:p>
        </p:txBody>
      </p:sp>
      <p:sp>
        <p:nvSpPr>
          <p:cNvPr id="4" name="QO_4_BD.25_3#4e0b0069d?htil=3&amp;pid=8268a69a6&amp;color=0,0,0&amp;vtp=1&amp;bt=1&amp;bbb=1&amp;hb=1&amp;hs=1"/>
          <p:cNvSpPr/>
          <p:nvPr/>
        </p:nvSpPr>
        <p:spPr>
          <a:xfrm>
            <a:off x="719993" y="2825115"/>
            <a:ext cx="10752014" cy="130035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炭产业的接续替代产业之一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辽源市东北袜业园于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年开工建设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现已发展为全国最大的棉</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袜生产基地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园区内企业由最初的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家增至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余家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通过打造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七天供应链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园</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区完成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万双以下订单的时间较常规节省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余天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6_1#b3b54f973?pid=4e0b0069d&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（1）说明辽源矿业公司域外煤矿开发对辽源市产业转型的益处。（4分）</a:t>
            </a:r>
            <a:endParaRPr lang="en-US" altLang="zh-CN" sz="2000" dirty="0"/>
          </a:p>
        </p:txBody>
      </p:sp>
      <p:sp>
        <p:nvSpPr>
          <p:cNvPr id="3" name="QO_5_AN.27_1#b3b54f973?vop=1&amp;pid=4e0b0069d&amp;color=0,0,0&amp;vtp=1&amp;bbb=1&amp;hb=1"/>
          <p:cNvSpPr/>
          <p:nvPr/>
        </p:nvSpPr>
        <p:spPr>
          <a:xfrm>
            <a:off x="722376" y="146900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①避免矿业公司短时间大量关停，企业工人大量下岗，延缓矿业企业衰退时间</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，为产业转</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型提供过渡期</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积累资金，以推进产业多元化，促进辽源市产业结构优化。（每条2分）</a:t>
            </a:r>
            <a:endParaRPr lang="en-US" altLang="zh-CN" sz="2000" dirty="0"/>
          </a:p>
        </p:txBody>
      </p:sp>
      <p:sp>
        <p:nvSpPr>
          <p:cNvPr id="4" name="QO_5_AS.28_1#b3b54f973?vop=1&amp;pid=4e0b0069d&amp;color=0,0,0&amp;vtp=1&amp;bbb=1&amp;hb=1"/>
          <p:cNvSpPr/>
          <p:nvPr/>
        </p:nvSpPr>
        <p:spPr>
          <a:xfrm>
            <a:off x="722376" y="2889504"/>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本题考查产业转型措施。由材料可知，辽源矿业通过开发域外煤矿，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使原煤产量不降反增。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这样可以减少矿业公司在短时间内大量关停的现象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，避免造成大量工人失业，同时也可以延缓企</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业衰退时间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，为产业转型争取过渡时间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。此外，原煤产量增加可以增加经济收入，积累资金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产业转型提供资金支持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，进而推动产业结构优化。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2" end="2"/>
                                            </p:txEl>
                                          </p:spTgt>
                                        </p:tgtEl>
                                        <p:attrNameLst>
                                          <p:attrName>style.visibility</p:attrName>
                                        </p:attrNameLst>
                                      </p:cBhvr>
                                      <p:to>
                                        <p:strVal val="visible"/>
                                      </p:to>
                                    </p:set>
                                    <p:animEffect transition="in" filter="fade">
                                      <p:cBhvr>
                                        <p:cTn id="32" dur="500"/>
                                        <p:tgtEl>
                                          <p:spTgt spid="4">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xEl>
                                              <p:pRg st="3" end="3"/>
                                            </p:txEl>
                                          </p:spTgt>
                                        </p:tgtEl>
                                        <p:attrNameLst>
                                          <p:attrName>style.visibility</p:attrName>
                                        </p:attrNameLst>
                                      </p:cBhvr>
                                      <p:to>
                                        <p:strVal val="visible"/>
                                      </p:to>
                                    </p:set>
                                    <p:animEffect transition="in" filter="fade">
                                      <p:cBhvr>
                                        <p:cTn id="3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28_2#b3b54f973?vop=1&amp;pid=4e0b0069d&amp;color=0,0,0&amp;mp=1&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知识总结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产业转型经验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资源型地区产业转型过程中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，一方面要注重传统产业改造和新兴产业发展的协调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，不能直接抛弃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传统产业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；另一方面要根据自身实际情况和产业结构演进趋势，做好顶层设计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，为新兴产业成长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提供良好的环境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9_1#fa5cd7a88?pid=4e0b0069d&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（2）分析纺织袜业作为辽源市接续替代产业的主要优势。（4分）</a:t>
            </a:r>
            <a:endParaRPr lang="en-US" altLang="zh-CN" sz="2000" dirty="0"/>
          </a:p>
        </p:txBody>
      </p:sp>
      <p:sp>
        <p:nvSpPr>
          <p:cNvPr id="3" name="QO_5_AN.30_1#fa5cd7a88?vop=1&amp;pid=4e0b0069d&amp;color=0,0,0&amp;vtp=1&amp;bb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①纺织袜业历史长，有产业基础，所需资金相对少。</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纺织袜业属劳动密集型产业，能吸纳大量人员就业，对就业带动作用明显。（每条2分）</a:t>
            </a:r>
            <a:endParaRPr lang="en-US" altLang="zh-CN" sz="2000" dirty="0"/>
          </a:p>
        </p:txBody>
      </p:sp>
      <p:sp>
        <p:nvSpPr>
          <p:cNvPr id="4" name="QO_5_AS.31_1#fa5cd7a88?vop=1&amp;pid=4e0b0069d&amp;color=0,0,0&amp;vtp=1&amp;bbb=1"/>
          <p:cNvSpPr/>
          <p:nvPr/>
        </p:nvSpPr>
        <p:spPr>
          <a:xfrm>
            <a:off x="722376" y="2369884"/>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本题考查产业的发展优势。具体分析如下。</a:t>
            </a:r>
            <a:endParaRPr lang="en-US" altLang="zh-CN" sz="2200" dirty="0"/>
          </a:p>
        </p:txBody>
      </p:sp>
      <p:graphicFrame>
        <p:nvGraphicFramePr>
          <p:cNvPr id="26" name="QO_5_AS.31_2#fa5cd7a88?colgroup=19,20&amp;vop=1&amp;pid=4e0b0069d&amp;color=0,0,0&amp;vtp=1&amp;bbb=1&amp;hb=1"/>
          <p:cNvGraphicFramePr>
            <a:graphicFrameLocks noGrp="1"/>
          </p:cNvGraphicFramePr>
          <p:nvPr/>
        </p:nvGraphicFramePr>
        <p:xfrm>
          <a:off x="722376" y="2941828"/>
          <a:ext cx="10725912" cy="2858770"/>
        </p:xfrm>
        <a:graphic>
          <a:graphicData uri="http://schemas.openxmlformats.org/drawingml/2006/table">
            <a:tbl>
              <a:tblPr/>
              <a:tblGrid>
                <a:gridCol w="5257800"/>
                <a:gridCol w="5468112"/>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材料信息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信息解读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1881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20世纪60至70年代</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辽源市纺织袜业较为发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当地纺织袜业发展历史较长</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产业基础较好</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为纺织袜业作为辽源市接续替代产业奠定了良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好基础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1881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20世纪80年代末</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国营袜厂效益不断下降</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年辽源市“十五”规划纲要提出</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突出纺织</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轻工业地位”“壮大袜子产业”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纺织袜业属于劳动密集型产业</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重新发展后有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利于吸纳大量劳动力</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带动当地就业</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从政策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上也会予以支持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2_1#8696626f2?pid=4e0b0069d&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（3）从企业生产的角度，分析东北袜业园是如何通过“七天供应链”缩短订单完成时间的。（4分）</a:t>
            </a:r>
            <a:endParaRPr lang="en-US" altLang="zh-CN" sz="2000" spc="-50" dirty="0"/>
          </a:p>
        </p:txBody>
      </p:sp>
      <p:sp>
        <p:nvSpPr>
          <p:cNvPr id="3" name="QO_5_AN.33_1#8696626f2?vop=1&amp;pid=4e0b0069d&amp;color=0,0,0&amp;vtp=1&amp;bb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spc="-5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①袜业生产环节均布局在园区内完成，生产链条完整，生产环节衔接紧密，可缩短生产周期。</a:t>
            </a:r>
            <a:endParaRPr lang="en-US" altLang="zh-CN" sz="2000" spc="-5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袜业企业数量多，袜业企业可以根据需求相互代工，缩短生产时间。（每条2分）</a:t>
            </a:r>
            <a:endParaRPr lang="en-US" altLang="zh-CN" sz="2000" dirty="0"/>
          </a:p>
        </p:txBody>
      </p:sp>
      <p:sp>
        <p:nvSpPr>
          <p:cNvPr id="4" name="QO_5_AS.34_1#8696626f2?vop=1&amp;pid=4e0b0069d&amp;color=0,0,0&amp;vtp=1&amp;bbb=1&amp;hb=1"/>
          <p:cNvSpPr/>
          <p:nvPr/>
        </p:nvSpPr>
        <p:spPr>
          <a:xfrm>
            <a:off x="722376" y="243230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本题考查生产过程优化相关知识。由材料可知，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袜业生产都是在东北袜业园里面进行的，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已经建立了完整的产业链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，各个生产环节紧密联系，标准化的生产有助于缩短生产周期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；且园区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内聚集了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1200余家生产企业，在订单量大时，可寻求与其他企业的合作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，承接部分订单生产任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，这样也可以在短时间内完成订单量，缩短订单完成时间。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34_2#8696626f2?vop=1&amp;pid=4e0b0069d&amp;color=0,0,0&amp;mp=1&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生产过程优化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随着市场需求的不断变化和客户对交货时间要求的提高，优化生产过程成为确保企业持续发展的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关键因素之一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。优化生产过程可以帮助企业提高生产效率和灵活性，快速适应市场变化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，及时调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整生产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，满足客户需求。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1_1#adf41794e?htil=1&amp;pid=8268a69a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628844" y="1060704"/>
            <a:ext cx="3794760" cy="41605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1_2#adf41794e?htil=1&amp;pid=8268a69a6&amp;color=0,0,0&amp;vtp=1&amp;bt=1&amp;bbb=1&amp;hb=1"/>
          <p:cNvSpPr/>
          <p:nvPr/>
        </p:nvSpPr>
        <p:spPr>
          <a:xfrm>
            <a:off x="722376" y="1005840"/>
            <a:ext cx="682142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［陕晋青宁2025·6~8］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历史上</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太湖流域是长江三角洲地区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的核心区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有众多不同等级的城镇</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因货物中转所需</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核心</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区的边缘发展出门户城市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下图示意长江三角洲地区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为长江三角洲地区部分城镇的演化过程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QM_4_BD.1_3#adf41794e?colgroup=6,21,11&amp;pid=8268a69a6&amp;color=0,0,0&amp;vtp=1&amp;bt=1&amp;bbb=1&amp;hb=1"/>
          <p:cNvGraphicFramePr>
            <a:graphicFrameLocks noGrp="1"/>
          </p:cNvGraphicFramePr>
          <p:nvPr/>
        </p:nvGraphicFramePr>
        <p:xfrm>
          <a:off x="722376" y="969264"/>
          <a:ext cx="10689336" cy="2934590"/>
        </p:xfrm>
        <a:graphic>
          <a:graphicData uri="http://schemas.openxmlformats.org/drawingml/2006/table">
            <a:tbl>
              <a:tblPr/>
              <a:tblGrid>
                <a:gridCol w="1920240"/>
                <a:gridCol w="1892808"/>
                <a:gridCol w="1892808"/>
                <a:gridCol w="1892808"/>
                <a:gridCol w="3090672"/>
              </a:tblGrid>
              <a:tr h="403543">
                <a:tc rowSpan="2">
                  <a:txBody>
                    <a:bodyPr/>
                    <a:lstStyle/>
                    <a:p>
                      <a:pPr algn="ctr" latinLnBrk="1" hangingPunct="0">
                        <a:lnSpc>
                          <a:spcPts val="3000"/>
                        </a:lnSpc>
                      </a:pPr>
                      <a:r>
                        <a:rPr lang="en-US" altLang="zh-CN" sz="2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核心区不同等级城镇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rowSpan="2">
                  <a:txBody>
                    <a:bodyPr/>
                    <a:lstStyle/>
                    <a:p>
                      <a:pPr algn="ctr" latinLnBrk="1" hangingPunct="0">
                        <a:lnSpc>
                          <a:spcPts val="3000"/>
                        </a:lnSpc>
                      </a:pPr>
                      <a:r>
                        <a:rPr lang="en-US" altLang="zh-CN" sz="2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门户城市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32">
                <a:tc vMerge="1">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Ⅰ级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Ⅱ级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Ⅲ级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r>
              <a:tr h="422783">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明朝以前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松江（元朝）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无锡太仓上海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扬州镇江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2783">
                <a:tc rowSpan="2">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明清时期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上海松江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无锡太仓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marL="0" indent="0" algn="ctr" latinLnBrk="1" hangingPunct="0">
                        <a:lnSpc>
                          <a:spcPts val="32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太仓（清中期以前</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）上海</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marL="0" lvl="0" indent="0" algn="ctr" latinLnBrk="1" hangingPunct="0">
                        <a:lnSpc>
                          <a:spcPts val="30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清中期以后）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2783">
                <a:tc vMerge="1">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苏州上海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松江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太仓无锡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r>
              <a:tr h="422783">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近代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上海无锡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上海（上海港）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2783">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1990年以来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苏州无锡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太仓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上海（洋山港）宁波舟山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C_5_BD.2_1#12ce6e13c?pid=adf41794e&amp;color=0,0,0&amp;vtp=1&amp;bbb=1"/>
          <p:cNvSpPr/>
          <p:nvPr/>
        </p:nvSpPr>
        <p:spPr>
          <a:xfrm>
            <a:off x="722376" y="403860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1.历史上苏州为太湖流域的核心城市，近代其城市等级发生变化，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主要由于(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3_1#12ce6e13c.bracket?pid=adf41794e&amp;color=0,0,0&amp;vpa=1&amp;vtp=1"/>
          <p:cNvSpPr/>
          <p:nvPr/>
        </p:nvSpPr>
        <p:spPr>
          <a:xfrm>
            <a:off x="9261539" y="4038600"/>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2" name="QC_5_BD.2_2#12ce6e13c.choices?pid=adf41794e&amp;color=0,0,0&amp;vtp=1&amp;bbb=1"/>
          <p:cNvSpPr/>
          <p:nvPr/>
        </p:nvSpPr>
        <p:spPr>
          <a:xfrm>
            <a:off x="722376" y="44916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.主导产业转移</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B.内陆市场弱化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C.交通条件变化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.政策支持减弱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12ce6e13c?vop=1&amp;pid=adf41794e&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本题考查交通布局的变化对聚落的影响。据图以及所学知识可知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，苏州在历史上成为太湖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流域的核心城市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，主要是由于其处在京杭大运河和吴淞江的交汇地带，水路交通便利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，但近代以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来随着国际贸易增多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，海运兴起，加上铁路运输的发展，太湖区域水运交通优势减弱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，导致苏州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的交通枢纽地位削弱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，而上海成为核心城市，C正确；主导产业转移可能影响经济结构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响城市等级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，但近代以来，苏州并没有出现主导产业大规模向外转移的情况，A错误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；苏州所处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的长江三角洲地区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，内陆市场在近代并没有明显弱化的趋势，B错误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；材料没有体现近代苏州的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政策支持减弱的情况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2#12ce6e13c?vop=1&amp;pid=adf41794e&amp;color=0,0,0&amp;mp=1&amp;vtp=1&amp;bt=1&amp;bbb=1"/>
          <p:cNvSpPr/>
          <p:nvPr/>
        </p:nvSpPr>
        <p:spPr>
          <a:xfrm>
            <a:off x="722376" y="1005840"/>
            <a:ext cx="10753344" cy="405003"/>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知识总结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交通运输线变化对聚落空间形态和发展速度的影响</a:t>
            </a:r>
            <a:endParaRPr lang="en-US" altLang="zh-CN" sz="2000" dirty="0"/>
          </a:p>
        </p:txBody>
      </p:sp>
      <p:pic>
        <p:nvPicPr>
          <p:cNvPr id="3" name="QC_5_AS.4_3#12ce6e13c?vop=1&amp;pid=adf41794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54680" y="1547368"/>
            <a:ext cx="5879592" cy="20756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d959a991b?pid=adf41794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长江三角洲门户城市演化的关键驱动力是(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d959a991b.bracket?pid=adf41794e&amp;color=0,0,0&amp;vpa=2&amp;vtp=1"/>
          <p:cNvSpPr/>
          <p:nvPr/>
        </p:nvSpPr>
        <p:spPr>
          <a:xfrm>
            <a:off x="5705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5_2#d959a991b.choices?pid=adf41794e&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.商品贸易需要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B.科技创新推动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C.港口条件改善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.城市等级提升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4876</Words>
  <Application>WPS 演示</Application>
  <PresentationFormat>宽屏</PresentationFormat>
  <Paragraphs>339</Paragraphs>
  <Slides>35</Slides>
  <Notes>28</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35</vt:i4>
      </vt:variant>
    </vt:vector>
  </HeadingPairs>
  <TitlesOfParts>
    <vt:vector size="55"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仿宋</vt:lpstr>
      <vt:lpstr>仿宋</vt:lpstr>
      <vt:lpstr>楷体</vt:lpstr>
      <vt:lpstr>Times New Roman</vt:lpstr>
      <vt:lpstr>Times New Roman</vt:lpstr>
      <vt:lpstr>宋体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中原小鱼干</cp:lastModifiedBy>
  <cp:revision>4</cp:revision>
  <dcterms:created xsi:type="dcterms:W3CDTF">2025-08-04T06:54:00Z</dcterms:created>
  <dcterms:modified xsi:type="dcterms:W3CDTF">2025-08-11T07:48:11Z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586D2491A3C049CAB6FC0A99D046E763_12</vt:lpwstr>
  </property>
  <property fmtid="{D5CDD505-2E9C-101B-9397-08002B2CF9AE}" pid="3" name="KSOProductBuildVer">
    <vt:lpwstr>2052-12.1.0.21915</vt:lpwstr>
  </property>
</Properties>
</file>