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0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 id="2147483669" r:id="rId3"/>
  </p:sldMasterIdLst>
  <p:notesMasterIdLst>
    <p:notesMasterId r:id="rId5"/>
  </p:notesMasterIdLst>
  <p:sldIdLst>
    <p:sldId id="256" r:id="rId4"/>
    <p:sldId id="257" r:id="rId6"/>
    <p:sldId id="258" r:id="rId7"/>
    <p:sldId id="384" r:id="rId8"/>
    <p:sldId id="259" r:id="rId9"/>
    <p:sldId id="260" r:id="rId10"/>
    <p:sldId id="385" r:id="rId11"/>
    <p:sldId id="261" r:id="rId12"/>
    <p:sldId id="262" r:id="rId13"/>
    <p:sldId id="386" r:id="rId14"/>
    <p:sldId id="263" r:id="rId15"/>
    <p:sldId id="264" r:id="rId16"/>
    <p:sldId id="387" r:id="rId17"/>
    <p:sldId id="265" r:id="rId18"/>
    <p:sldId id="266" r:id="rId19"/>
    <p:sldId id="388" r:id="rId20"/>
    <p:sldId id="267" r:id="rId21"/>
    <p:sldId id="268" r:id="rId22"/>
    <p:sldId id="269" r:id="rId23"/>
    <p:sldId id="389" r:id="rId24"/>
    <p:sldId id="270" r:id="rId25"/>
    <p:sldId id="271" r:id="rId26"/>
    <p:sldId id="272" r:id="rId27"/>
    <p:sldId id="390" r:id="rId28"/>
    <p:sldId id="273" r:id="rId29"/>
    <p:sldId id="274" r:id="rId30"/>
    <p:sldId id="391" r:id="rId31"/>
    <p:sldId id="275" r:id="rId32"/>
    <p:sldId id="276" r:id="rId33"/>
    <p:sldId id="392" r:id="rId34"/>
    <p:sldId id="277" r:id="rId35"/>
    <p:sldId id="278" r:id="rId36"/>
    <p:sldId id="279" r:id="rId37"/>
    <p:sldId id="393" r:id="rId38"/>
    <p:sldId id="280" r:id="rId39"/>
    <p:sldId id="281" r:id="rId40"/>
    <p:sldId id="394" r:id="rId41"/>
    <p:sldId id="282" r:id="rId42"/>
    <p:sldId id="283" r:id="rId43"/>
    <p:sldId id="284" r:id="rId44"/>
    <p:sldId id="285" r:id="rId45"/>
    <p:sldId id="286" r:id="rId46"/>
    <p:sldId id="395" r:id="rId47"/>
    <p:sldId id="287" r:id="rId48"/>
    <p:sldId id="288" r:id="rId49"/>
    <p:sldId id="396" r:id="rId50"/>
    <p:sldId id="289" r:id="rId51"/>
    <p:sldId id="290" r:id="rId52"/>
    <p:sldId id="397" r:id="rId53"/>
    <p:sldId id="291" r:id="rId54"/>
    <p:sldId id="292" r:id="rId55"/>
    <p:sldId id="293" r:id="rId56"/>
    <p:sldId id="398" r:id="rId57"/>
    <p:sldId id="294" r:id="rId58"/>
    <p:sldId id="295" r:id="rId59"/>
    <p:sldId id="399" r:id="rId60"/>
    <p:sldId id="296" r:id="rId61"/>
    <p:sldId id="297" r:id="rId62"/>
    <p:sldId id="400" r:id="rId63"/>
    <p:sldId id="298" r:id="rId64"/>
    <p:sldId id="299" r:id="rId65"/>
    <p:sldId id="300" r:id="rId66"/>
    <p:sldId id="401" r:id="rId67"/>
    <p:sldId id="301" r:id="rId68"/>
    <p:sldId id="302" r:id="rId69"/>
    <p:sldId id="402" r:id="rId70"/>
    <p:sldId id="303" r:id="rId71"/>
    <p:sldId id="304" r:id="rId72"/>
    <p:sldId id="403" r:id="rId73"/>
    <p:sldId id="305" r:id="rId74"/>
    <p:sldId id="306" r:id="rId75"/>
    <p:sldId id="404" r:id="rId76"/>
    <p:sldId id="307" r:id="rId77"/>
    <p:sldId id="308" r:id="rId78"/>
    <p:sldId id="405" r:id="rId79"/>
    <p:sldId id="309" r:id="rId80"/>
    <p:sldId id="310" r:id="rId81"/>
    <p:sldId id="311" r:id="rId82"/>
    <p:sldId id="406" r:id="rId83"/>
    <p:sldId id="312" r:id="rId84"/>
    <p:sldId id="313" r:id="rId85"/>
    <p:sldId id="314" r:id="rId86"/>
    <p:sldId id="407" r:id="rId87"/>
    <p:sldId id="315" r:id="rId88"/>
    <p:sldId id="316" r:id="rId89"/>
    <p:sldId id="408" r:id="rId90"/>
    <p:sldId id="317" r:id="rId91"/>
    <p:sldId id="318" r:id="rId92"/>
    <p:sldId id="409" r:id="rId93"/>
    <p:sldId id="319" r:id="rId94"/>
    <p:sldId id="320" r:id="rId95"/>
    <p:sldId id="410" r:id="rId96"/>
    <p:sldId id="321" r:id="rId97"/>
    <p:sldId id="322" r:id="rId98"/>
    <p:sldId id="411" r:id="rId99"/>
    <p:sldId id="323" r:id="rId100"/>
    <p:sldId id="324" r:id="rId101"/>
    <p:sldId id="412" r:id="rId102"/>
    <p:sldId id="325" r:id="rId103"/>
    <p:sldId id="326" r:id="rId104"/>
    <p:sldId id="413" r:id="rId105"/>
    <p:sldId id="327" r:id="rId106"/>
    <p:sldId id="328" r:id="rId107"/>
    <p:sldId id="329" r:id="rId108"/>
    <p:sldId id="414" r:id="rId109"/>
    <p:sldId id="330" r:id="rId110"/>
    <p:sldId id="331" r:id="rId111"/>
    <p:sldId id="415" r:id="rId112"/>
    <p:sldId id="332" r:id="rId113"/>
    <p:sldId id="333" r:id="rId114"/>
    <p:sldId id="334" r:id="rId115"/>
    <p:sldId id="416" r:id="rId116"/>
    <p:sldId id="424" r:id="rId117"/>
    <p:sldId id="335" r:id="rId118"/>
    <p:sldId id="417" r:id="rId119"/>
    <p:sldId id="336" r:id="rId120"/>
    <p:sldId id="337" r:id="rId121"/>
    <p:sldId id="338" r:id="rId122"/>
    <p:sldId id="418" r:id="rId123"/>
    <p:sldId id="339" r:id="rId124"/>
    <p:sldId id="340" r:id="rId125"/>
    <p:sldId id="419" r:id="rId126"/>
    <p:sldId id="341" r:id="rId127"/>
    <p:sldId id="342" r:id="rId128"/>
    <p:sldId id="420" r:id="rId129"/>
    <p:sldId id="343" r:id="rId130"/>
    <p:sldId id="344" r:id="rId131"/>
    <p:sldId id="421" r:id="rId132"/>
    <p:sldId id="345" r:id="rId133"/>
    <p:sldId id="346" r:id="rId134"/>
    <p:sldId id="422" r:id="rId135"/>
    <p:sldId id="347" r:id="rId136"/>
    <p:sldId id="348" r:id="rId137"/>
    <p:sldId id="423" r:id="rId138"/>
    <p:sldId id="349" r:id="rId139"/>
    <p:sldId id="350" r:id="rId140"/>
    <p:sldId id="351" r:id="rId141"/>
    <p:sldId id="352" r:id="rId142"/>
    <p:sldId id="353" r:id="rId143"/>
    <p:sldId id="354" r:id="rId144"/>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611"/>
    <p:restoredTop sz="94610"/>
  </p:normalViewPr>
  <p:slideViewPr>
    <p:cSldViewPr snapToGrid="0" snapToObjects="1">
      <p:cViewPr varScale="1">
        <p:scale>
          <a:sx n="114" d="100"/>
          <a:sy n="114" d="100"/>
        </p:scale>
        <p:origin x="438" y="108"/>
      </p:cViewPr>
      <p:guideLst/>
    </p:cSldViewPr>
  </p:slideViewPr>
  <p:notesTextViewPr>
    <p:cViewPr>
      <p:scale>
        <a:sx n="1" d="1"/>
        <a:sy n="1" d="1"/>
      </p:scale>
      <p:origin x="0" y="0"/>
    </p:cViewPr>
  </p:notesTextViewPr>
  <p:sorterViewPr>
    <p:cViewPr>
      <p:scale>
        <a:sx n="160" d="100"/>
        <a:sy n="160" d="100"/>
      </p:scale>
      <p:origin x="0" y="-91164"/>
    </p:cViewPr>
  </p:sorterViewPr>
  <p:gridSpacing cx="76200" cy="76200"/>
</p:viewPr>
</file>

<file path=ppt/_rels/presentation.xml.rels><?xml version="1.0" encoding="UTF-8" standalone="yes"?>
<Relationships xmlns="http://schemas.openxmlformats.org/package/2006/relationships"><Relationship Id="rId99" Type="http://schemas.openxmlformats.org/officeDocument/2006/relationships/slide" Target="slides/slide95.xml"/><Relationship Id="rId98" Type="http://schemas.openxmlformats.org/officeDocument/2006/relationships/slide" Target="slides/slide94.xml"/><Relationship Id="rId97" Type="http://schemas.openxmlformats.org/officeDocument/2006/relationships/slide" Target="slides/slide93.xml"/><Relationship Id="rId96" Type="http://schemas.openxmlformats.org/officeDocument/2006/relationships/slide" Target="slides/slide92.xml"/><Relationship Id="rId95" Type="http://schemas.openxmlformats.org/officeDocument/2006/relationships/slide" Target="slides/slide91.xml"/><Relationship Id="rId94" Type="http://schemas.openxmlformats.org/officeDocument/2006/relationships/slide" Target="slides/slide90.xml"/><Relationship Id="rId93" Type="http://schemas.openxmlformats.org/officeDocument/2006/relationships/slide" Target="slides/slide89.xml"/><Relationship Id="rId92" Type="http://schemas.openxmlformats.org/officeDocument/2006/relationships/slide" Target="slides/slide88.xml"/><Relationship Id="rId91" Type="http://schemas.openxmlformats.org/officeDocument/2006/relationships/slide" Target="slides/slide87.xml"/><Relationship Id="rId90" Type="http://schemas.openxmlformats.org/officeDocument/2006/relationships/slide" Target="slides/slide86.xml"/><Relationship Id="rId9" Type="http://schemas.openxmlformats.org/officeDocument/2006/relationships/slide" Target="slides/slide5.xml"/><Relationship Id="rId89" Type="http://schemas.openxmlformats.org/officeDocument/2006/relationships/slide" Target="slides/slide85.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4.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7" Type="http://schemas.openxmlformats.org/officeDocument/2006/relationships/tableStyles" Target="tableStyles.xml"/><Relationship Id="rId146" Type="http://schemas.openxmlformats.org/officeDocument/2006/relationships/viewProps" Target="viewProps.xml"/><Relationship Id="rId145" Type="http://schemas.openxmlformats.org/officeDocument/2006/relationships/presProps" Target="presProps.xml"/><Relationship Id="rId144" Type="http://schemas.openxmlformats.org/officeDocument/2006/relationships/slide" Target="slides/slide140.xml"/><Relationship Id="rId143" Type="http://schemas.openxmlformats.org/officeDocument/2006/relationships/slide" Target="slides/slide139.xml"/><Relationship Id="rId142" Type="http://schemas.openxmlformats.org/officeDocument/2006/relationships/slide" Target="slides/slide138.xml"/><Relationship Id="rId141" Type="http://schemas.openxmlformats.org/officeDocument/2006/relationships/slide" Target="slides/slide137.xml"/><Relationship Id="rId140" Type="http://schemas.openxmlformats.org/officeDocument/2006/relationships/slide" Target="slides/slide136.xml"/><Relationship Id="rId14" Type="http://schemas.openxmlformats.org/officeDocument/2006/relationships/slide" Target="slides/slide10.xml"/><Relationship Id="rId139" Type="http://schemas.openxmlformats.org/officeDocument/2006/relationships/slide" Target="slides/slide135.xml"/><Relationship Id="rId138" Type="http://schemas.openxmlformats.org/officeDocument/2006/relationships/slide" Target="slides/slide134.xml"/><Relationship Id="rId137" Type="http://schemas.openxmlformats.org/officeDocument/2006/relationships/slide" Target="slides/slide133.xml"/><Relationship Id="rId136" Type="http://schemas.openxmlformats.org/officeDocument/2006/relationships/slide" Target="slides/slide132.xml"/><Relationship Id="rId135" Type="http://schemas.openxmlformats.org/officeDocument/2006/relationships/slide" Target="slides/slide131.xml"/><Relationship Id="rId134" Type="http://schemas.openxmlformats.org/officeDocument/2006/relationships/slide" Target="slides/slide130.xml"/><Relationship Id="rId133" Type="http://schemas.openxmlformats.org/officeDocument/2006/relationships/slide" Target="slides/slide129.xml"/><Relationship Id="rId132" Type="http://schemas.openxmlformats.org/officeDocument/2006/relationships/slide" Target="slides/slide128.xml"/><Relationship Id="rId131" Type="http://schemas.openxmlformats.org/officeDocument/2006/relationships/slide" Target="slides/slide127.xml"/><Relationship Id="rId130" Type="http://schemas.openxmlformats.org/officeDocument/2006/relationships/slide" Target="slides/slide126.xml"/><Relationship Id="rId13" Type="http://schemas.openxmlformats.org/officeDocument/2006/relationships/slide" Target="slides/slide9.xml"/><Relationship Id="rId129" Type="http://schemas.openxmlformats.org/officeDocument/2006/relationships/slide" Target="slides/slide125.xml"/><Relationship Id="rId128" Type="http://schemas.openxmlformats.org/officeDocument/2006/relationships/slide" Target="slides/slide124.xml"/><Relationship Id="rId127" Type="http://schemas.openxmlformats.org/officeDocument/2006/relationships/slide" Target="slides/slide123.xml"/><Relationship Id="rId126" Type="http://schemas.openxmlformats.org/officeDocument/2006/relationships/slide" Target="slides/slide122.xml"/><Relationship Id="rId125" Type="http://schemas.openxmlformats.org/officeDocument/2006/relationships/slide" Target="slides/slide121.xml"/><Relationship Id="rId124" Type="http://schemas.openxmlformats.org/officeDocument/2006/relationships/slide" Target="slides/slide120.xml"/><Relationship Id="rId123" Type="http://schemas.openxmlformats.org/officeDocument/2006/relationships/slide" Target="slides/slide119.xml"/><Relationship Id="rId122" Type="http://schemas.openxmlformats.org/officeDocument/2006/relationships/slide" Target="slides/slide118.xml"/><Relationship Id="rId121" Type="http://schemas.openxmlformats.org/officeDocument/2006/relationships/slide" Target="slides/slide117.xml"/><Relationship Id="rId120" Type="http://schemas.openxmlformats.org/officeDocument/2006/relationships/slide" Target="slides/slide116.xml"/><Relationship Id="rId12" Type="http://schemas.openxmlformats.org/officeDocument/2006/relationships/slide" Target="slides/slide8.xml"/><Relationship Id="rId119" Type="http://schemas.openxmlformats.org/officeDocument/2006/relationships/slide" Target="slides/slide115.xml"/><Relationship Id="rId118" Type="http://schemas.openxmlformats.org/officeDocument/2006/relationships/slide" Target="slides/slide114.xml"/><Relationship Id="rId117" Type="http://schemas.openxmlformats.org/officeDocument/2006/relationships/slide" Target="slides/slide113.xml"/><Relationship Id="rId116" Type="http://schemas.openxmlformats.org/officeDocument/2006/relationships/slide" Target="slides/slide112.xml"/><Relationship Id="rId115" Type="http://schemas.openxmlformats.org/officeDocument/2006/relationships/slide" Target="slides/slide111.xml"/><Relationship Id="rId114" Type="http://schemas.openxmlformats.org/officeDocument/2006/relationships/slide" Target="slides/slide110.xml"/><Relationship Id="rId113" Type="http://schemas.openxmlformats.org/officeDocument/2006/relationships/slide" Target="slides/slide109.xml"/><Relationship Id="rId112" Type="http://schemas.openxmlformats.org/officeDocument/2006/relationships/slide" Target="slides/slide108.xml"/><Relationship Id="rId111" Type="http://schemas.openxmlformats.org/officeDocument/2006/relationships/slide" Target="slides/slide107.xml"/><Relationship Id="rId110" Type="http://schemas.openxmlformats.org/officeDocument/2006/relationships/slide" Target="slides/slide106.xml"/><Relationship Id="rId11" Type="http://schemas.openxmlformats.org/officeDocument/2006/relationships/slide" Target="slides/slide7.xml"/><Relationship Id="rId109" Type="http://schemas.openxmlformats.org/officeDocument/2006/relationships/slide" Target="slides/slide105.xml"/><Relationship Id="rId108" Type="http://schemas.openxmlformats.org/officeDocument/2006/relationships/slide" Target="slides/slide104.xml"/><Relationship Id="rId107" Type="http://schemas.openxmlformats.org/officeDocument/2006/relationships/slide" Target="slides/slide103.xml"/><Relationship Id="rId106" Type="http://schemas.openxmlformats.org/officeDocument/2006/relationships/slide" Target="slides/slide102.xml"/><Relationship Id="rId105" Type="http://schemas.openxmlformats.org/officeDocument/2006/relationships/slide" Target="slides/slide101.xml"/><Relationship Id="rId104" Type="http://schemas.openxmlformats.org/officeDocument/2006/relationships/slide" Target="slides/slide100.xml"/><Relationship Id="rId103" Type="http://schemas.openxmlformats.org/officeDocument/2006/relationships/slide" Target="slides/slide99.xml"/><Relationship Id="rId102" Type="http://schemas.openxmlformats.org/officeDocument/2006/relationships/slide" Target="slides/slide98.xml"/><Relationship Id="rId101" Type="http://schemas.openxmlformats.org/officeDocument/2006/relationships/slide" Target="slides/slide97.xml"/><Relationship Id="rId100" Type="http://schemas.openxmlformats.org/officeDocument/2006/relationships/slide" Target="slides/slide96.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6.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7.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9.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0.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3.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4.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6.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7.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8.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0.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1.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3.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4.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6.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7.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9.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0.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2.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3.xml"/></Relationships>
</file>

<file path=ppt/notesSlides/_rels/notesSlide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5.xml"/></Relationships>
</file>

<file path=ppt/notesSlides/_rels/notesSlide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6.xml"/></Relationships>
</file>

<file path=ppt/notesSlides/_rels/notesSlide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7.xml"/></Relationships>
</file>

<file path=ppt/notesSlides/_rels/notesSlide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8.xml"/></Relationships>
</file>

<file path=ppt/notesSlides/_rels/notesSlide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a:lstStyle/>
          <a:p>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p:spPr>
        <p:txBody>
          <a:bodyPr/>
          <a:lstStyle/>
          <a:p>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易错点#df=31d9bce10">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易错点</a:t>
            </a:r>
            <a:endParaRPr lang="en-US" sz="5400" dirty="0"/>
          </a:p>
        </p:txBody>
      </p:sp>
      <p:sp>
        <p:nvSpPr>
          <p:cNvPr id="4" name="MasterShapeName"/>
          <p:cNvSpPr/>
          <p:nvPr/>
        </p:nvSpPr>
        <p:spPr>
          <a:xfrm>
            <a:off x="557784" y="2011680"/>
            <a:ext cx="6784848" cy="813816"/>
          </a:xfrm>
          <a:prstGeom prst="rect">
            <a:avLst/>
          </a:prstGeom>
          <a:noFill/>
        </p:spPr>
        <p:txBody>
          <a:bodyPr wrap="square" lIns="0" tIns="0" rIns="0" bIns="0" rtlCol="0" anchor="t"/>
          <a:lstStyle/>
          <a:p>
            <a:pPr algn="l">
              <a:lnSpc>
                <a:spcPct val="100000"/>
              </a:lnSpc>
            </a:pPr>
            <a:r>
              <a:rPr lang="en-US" sz="4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错误理解城市“借用规模”的含义</a:t>
            </a:r>
            <a:endParaRPr lang="en-US" sz="440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刷专题#df=e61be73c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刷专题</a:t>
            </a:r>
            <a:endParaRPr lang="en-US" sz="5400" dirty="0"/>
          </a:p>
        </p:txBody>
      </p:sp>
      <p:sp>
        <p:nvSpPr>
          <p:cNvPr id="4" name="MasterShapeName"/>
          <p:cNvSpPr/>
          <p:nvPr/>
        </p:nvSpPr>
        <p:spPr>
          <a:xfrm>
            <a:off x="557784" y="2011680"/>
            <a:ext cx="6784848" cy="813816"/>
          </a:xfrm>
          <a:prstGeom prst="rect">
            <a:avLst/>
          </a:prstGeom>
          <a:noFill/>
        </p:spPr>
        <p:txBody>
          <a:bodyPr wrap="square" lIns="0" tIns="0" rIns="0" bIns="0" rtlCol="0" anchor="t"/>
          <a:lstStyle/>
          <a:p>
            <a:pPr algn="l">
              <a:lnSpc>
                <a:spcPct val="100000"/>
              </a:lnSpc>
            </a:pPr>
            <a:r>
              <a:rPr lang="en-US" sz="4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城市的辐射功能</a:t>
            </a:r>
            <a:endParaRPr lang="en-US" sz="4400"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内容1#df=3abd91eda">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 城市功能与城市的辐射功能</a:t>
            </a:r>
            <a:endParaRPr lang="en-US" sz="2800"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内容1#df=3efd6e7f8">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知识点1 纽约的发展</a:t>
            </a:r>
            <a:endParaRPr lang="en-US" sz="2800"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内容1#df=30c152ac9">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知识点2 纽约的辐射功能</a:t>
            </a:r>
            <a:endParaRPr lang="en-US" sz="2800"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内容1#df=31d9bce10">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易错点 错误理解城市“借用规模”的含义</a:t>
            </a:r>
            <a:endParaRPr lang="en-US" sz="28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geography#pid=6889e346fd204eef0a31e818#tid=6890182a4e75f9000925e3b2#sourcefrom=">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内容2#df=e61be73c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p:spPr>
        <p:txBody>
          <a:bodyPr wrap="square" lIns="0" tIns="0" rIns="0" bIns="0" rtlCol="0" anchor="ctr"/>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第一节 城市的辐射功能</a:t>
            </a:r>
            <a:endParaRPr lang="en-US" sz="2800"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hexin?subject=geography#pid=6889e346fd204eef0a31e818#tid=6890182a4e75f9000925e3b2#sourcefrom=">
    <p:spTree>
      <p:nvGrpSpPr>
        <p:cNvPr id="1" name=""/>
        <p:cNvGrpSpPr/>
        <p:nvPr/>
      </p:nvGrpSpPr>
      <p:grpSpPr>
        <a:xfrm>
          <a:off x="0" y="0"/>
          <a:ext cx="0" cy="0"/>
          <a:chOff x="0" y="0"/>
          <a:chExt cx="0" cy="0"/>
        </a:xfrm>
      </p:grpSpPr>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8275320" y="4315968"/>
            <a:ext cx="3099816" cy="914400"/>
          </a:xfrm>
          <a:prstGeom prst="rect">
            <a:avLst/>
          </a:prstGeom>
          <a:noFill/>
        </p:spPr>
        <p:txBody>
          <a:bodyPr wrap="square" lIns="0" tIns="0" rIns="0" bIns="0" rtlCol="0" anchor="ctr"/>
          <a:lstStyle/>
          <a:p>
            <a:pPr algn="ctr"/>
            <a:r>
              <a:rPr lang="en-US" sz="24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地理 选择性必修2     区域发展 RJ</a:t>
            </a:r>
            <a:endParaRPr lang="en-US" sz="2400"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高中必刷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高中必刷题</a:t>
            </a:r>
            <a:endParaRPr lang="en-US" sz="5400"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高考强化">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高考强化</a:t>
            </a:r>
            <a:endParaRPr lang="en-US" sz="5400"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易错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a:lstStyle/>
          <a:p>
            <a:endParaRPr lang="zh-CN" altLang="en-US"/>
          </a:p>
        </p:txBody>
      </p:sp>
      <p:sp>
        <p:nvSpPr>
          <p:cNvPr id="4" name="MasterShapeName"/>
          <p:cNvSpPr/>
          <p:nvPr/>
        </p:nvSpPr>
        <p:spPr>
          <a:xfrm>
            <a:off x="557784" y="2011680"/>
            <a:ext cx="6784848" cy="813816"/>
          </a:xfrm>
          <a:prstGeom prst="rect">
            <a:avLst/>
          </a:prstGeom>
          <a:noFill/>
        </p:spPr>
        <p:txBody>
          <a:bodyPr/>
          <a:lstStyle/>
          <a:p>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刷专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刷专题</a:t>
            </a:r>
            <a:endParaRPr lang="en-US" sz="5400" dirty="0"/>
          </a:p>
        </p:txBody>
      </p:sp>
      <p:sp>
        <p:nvSpPr>
          <p:cNvPr id="4" name="MasterShapeName"/>
          <p:cNvSpPr/>
          <p:nvPr/>
        </p:nvSpPr>
        <p:spPr>
          <a:xfrm>
            <a:off x="557784" y="2011680"/>
            <a:ext cx="6784848" cy="813816"/>
          </a:xfrm>
          <a:prstGeom prst="rect">
            <a:avLst/>
          </a:prstGeom>
          <a:noFill/>
        </p:spPr>
        <p:txBody>
          <a:bodyPr/>
          <a:lstStyle/>
          <a:p>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8275320" y="4315968"/>
            <a:ext cx="3099816" cy="914400"/>
          </a:xfrm>
          <a:prstGeom prst="rect">
            <a:avLst/>
          </a:prstGeom>
          <a:noFill/>
        </p:spPr>
        <p:txBody>
          <a:bodyPr wrap="square" lIns="0" tIns="0" rIns="0" bIns="0" rtlCol="0" anchor="ctr"/>
          <a:lstStyle/>
          <a:p>
            <a:pPr algn="ctr"/>
            <a:r>
              <a:rPr lang="en-US" sz="24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地理 选择性必修2     区域发展 RJ</a:t>
            </a:r>
            <a:endParaRPr lang="en-US" sz="2400"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a:lstStyle/>
          <a:p>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p:spPr>
        <p:txBody>
          <a:bodyPr/>
          <a:lstStyle/>
          <a:p>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易错点#df=31d9bce10">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易错点</a:t>
            </a:r>
            <a:endParaRPr lang="en-US" sz="5400" dirty="0"/>
          </a:p>
        </p:txBody>
      </p:sp>
      <p:sp>
        <p:nvSpPr>
          <p:cNvPr id="4" name="MasterShapeName"/>
          <p:cNvSpPr/>
          <p:nvPr/>
        </p:nvSpPr>
        <p:spPr>
          <a:xfrm>
            <a:off x="557784" y="2011680"/>
            <a:ext cx="6784848" cy="813816"/>
          </a:xfrm>
          <a:prstGeom prst="rect">
            <a:avLst/>
          </a:prstGeom>
          <a:noFill/>
        </p:spPr>
        <p:txBody>
          <a:bodyPr wrap="square" lIns="0" tIns="0" rIns="0" bIns="0" rtlCol="0" anchor="t"/>
          <a:lstStyle/>
          <a:p>
            <a:pPr algn="l">
              <a:lnSpc>
                <a:spcPct val="100000"/>
              </a:lnSpc>
            </a:pPr>
            <a:r>
              <a:rPr lang="en-US" sz="4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错误理解城市“借用规模”的含义</a:t>
            </a:r>
            <a:endParaRPr lang="en-US" sz="4400"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刷专题#df=e61be73c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刷专题</a:t>
            </a:r>
            <a:endParaRPr lang="en-US" sz="5400" dirty="0"/>
          </a:p>
        </p:txBody>
      </p:sp>
      <p:sp>
        <p:nvSpPr>
          <p:cNvPr id="4" name="MasterShapeName"/>
          <p:cNvSpPr/>
          <p:nvPr/>
        </p:nvSpPr>
        <p:spPr>
          <a:xfrm>
            <a:off x="557784" y="2011680"/>
            <a:ext cx="6784848" cy="813816"/>
          </a:xfrm>
          <a:prstGeom prst="rect">
            <a:avLst/>
          </a:prstGeom>
          <a:noFill/>
        </p:spPr>
        <p:txBody>
          <a:bodyPr wrap="square" lIns="0" tIns="0" rIns="0" bIns="0" rtlCol="0" anchor="t"/>
          <a:lstStyle/>
          <a:p>
            <a:pPr algn="l">
              <a:lnSpc>
                <a:spcPct val="100000"/>
              </a:lnSpc>
            </a:pPr>
            <a:r>
              <a:rPr lang="en-US" sz="4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城市的辐射功能</a:t>
            </a:r>
            <a:endParaRPr lang="en-US" sz="4400"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内容1#df=3abd91eda">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 城市功能与城市的辐射功能</a:t>
            </a:r>
            <a:endParaRPr lang="en-US" sz="2800"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内容1#df=3efd6e7f8">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知识点1 纽约的发展</a:t>
            </a:r>
            <a:endParaRPr lang="en-US" sz="2800"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内容1#df=30c152ac9">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知识点2 纽约的辐射功能</a:t>
            </a:r>
            <a:endParaRPr lang="en-US" sz="2800"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内容1#df=31d9bce10">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易错点 错误理解城市“借用规模”的含义</a:t>
            </a:r>
            <a:endParaRPr lang="en-US" sz="28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内容2#df=e61be73c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p:spPr>
        <p:txBody>
          <a:bodyPr wrap="square" lIns="0" tIns="0" rIns="0" bIns="0" rtlCol="0" anchor="ctr"/>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第一节 城市的辐射功能</a:t>
            </a:r>
            <a:endParaRPr lang="en-US" sz="2800"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高中必刷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高中必刷题</a:t>
            </a:r>
            <a:endParaRPr lang="en-US" sz="540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高考强化">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高考强化</a:t>
            </a:r>
            <a:endParaRPr lang="en-US" sz="540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易错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a:lstStyle/>
          <a:p>
            <a:endParaRPr lang="zh-CN" altLang="en-US"/>
          </a:p>
        </p:txBody>
      </p:sp>
      <p:sp>
        <p:nvSpPr>
          <p:cNvPr id="4" name="MasterShapeName"/>
          <p:cNvSpPr/>
          <p:nvPr/>
        </p:nvSpPr>
        <p:spPr>
          <a:xfrm>
            <a:off x="557784" y="2011680"/>
            <a:ext cx="6784848" cy="813816"/>
          </a:xfrm>
          <a:prstGeom prst="rect">
            <a:avLst/>
          </a:prstGeom>
          <a:noFill/>
        </p:spPr>
        <p:txBody>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刷专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刷专题</a:t>
            </a:r>
            <a:endParaRPr lang="en-US" sz="5400" dirty="0"/>
          </a:p>
        </p:txBody>
      </p:sp>
      <p:sp>
        <p:nvSpPr>
          <p:cNvPr id="4" name="MasterShapeName"/>
          <p:cNvSpPr/>
          <p:nvPr/>
        </p:nvSpPr>
        <p:spPr>
          <a:xfrm>
            <a:off x="557784" y="2011680"/>
            <a:ext cx="6784848" cy="813816"/>
          </a:xfrm>
          <a:prstGeom prst="rect">
            <a:avLst/>
          </a:prstGeom>
          <a:noFill/>
        </p:spPr>
        <p:txBody>
          <a:bodyPr/>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1" Type="http://schemas.openxmlformats.org/officeDocument/2006/relationships/theme" Target="../theme/theme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9.xml"/><Relationship Id="rId8" Type="http://schemas.openxmlformats.org/officeDocument/2006/relationships/slideLayout" Target="../slideLayouts/slideLayout28.xml"/><Relationship Id="rId7" Type="http://schemas.openxmlformats.org/officeDocument/2006/relationships/slideLayout" Target="../slideLayouts/slideLayout27.xml"/><Relationship Id="rId6" Type="http://schemas.openxmlformats.org/officeDocument/2006/relationships/slideLayout" Target="../slideLayouts/slideLayout26.xml"/><Relationship Id="rId5" Type="http://schemas.openxmlformats.org/officeDocument/2006/relationships/slideLayout" Target="../slideLayouts/slideLayout25.xml"/><Relationship Id="rId4" Type="http://schemas.openxmlformats.org/officeDocument/2006/relationships/slideLayout" Target="../slideLayouts/slideLayout24.xml"/><Relationship Id="rId3" Type="http://schemas.openxmlformats.org/officeDocument/2006/relationships/slideLayout" Target="../slideLayouts/slideLayout23.xml"/><Relationship Id="rId21" Type="http://schemas.openxmlformats.org/officeDocument/2006/relationships/theme" Target="../theme/theme2.xml"/><Relationship Id="rId20" Type="http://schemas.openxmlformats.org/officeDocument/2006/relationships/slideLayout" Target="../slideLayouts/slideLayout40.xml"/><Relationship Id="rId2" Type="http://schemas.openxmlformats.org/officeDocument/2006/relationships/slideLayout" Target="../slideLayouts/slideLayout22.xml"/><Relationship Id="rId19" Type="http://schemas.openxmlformats.org/officeDocument/2006/relationships/slideLayout" Target="../slideLayouts/slideLayout39.xml"/><Relationship Id="rId18" Type="http://schemas.openxmlformats.org/officeDocument/2006/relationships/slideLayout" Target="../slideLayouts/slideLayout38.xml"/><Relationship Id="rId17" Type="http://schemas.openxmlformats.org/officeDocument/2006/relationships/slideLayout" Target="../slideLayouts/slideLayout37.xml"/><Relationship Id="rId16" Type="http://schemas.openxmlformats.org/officeDocument/2006/relationships/slideLayout" Target="../slideLayouts/slideLayout36.xml"/><Relationship Id="rId15" Type="http://schemas.openxmlformats.org/officeDocument/2006/relationships/slideLayout" Target="../slideLayouts/slideLayout35.xml"/><Relationship Id="rId14" Type="http://schemas.openxmlformats.org/officeDocument/2006/relationships/slideLayout" Target="../slideLayouts/slideLayout34.xml"/><Relationship Id="rId13" Type="http://schemas.openxmlformats.org/officeDocument/2006/relationships/slideLayout" Target="../slideLayouts/slideLayout33.xml"/><Relationship Id="rId12" Type="http://schemas.openxmlformats.org/officeDocument/2006/relationships/slideLayout" Target="../slideLayouts/slideLayout32.xml"/><Relationship Id="rId11" Type="http://schemas.openxmlformats.org/officeDocument/2006/relationships/slideLayout" Target="../slideLayouts/slideLayout31.xml"/><Relationship Id="rId10" Type="http://schemas.openxmlformats.org/officeDocument/2006/relationships/slideLayout" Target="../slideLayouts/slideLayout30.xml"/><Relationship Id="rId1"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 id="2147483683" r:id="rId14"/>
    <p:sldLayoutId id="2147483684" r:id="rId15"/>
    <p:sldLayoutId id="2147483685" r:id="rId16"/>
    <p:sldLayoutId id="2147483686" r:id="rId17"/>
    <p:sldLayoutId id="2147483687" r:id="rId18"/>
    <p:sldLayoutId id="2147483688" r:id="rId19"/>
    <p:sldLayoutId id="2147483689" r:id="rId20"/>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0.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0.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0.xml"/></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5.xml"/><Relationship Id="rId1" Type="http://schemas.openxmlformats.org/officeDocument/2006/relationships/image" Target="../media/image9.pn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0.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0.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10.xml"/><Relationship Id="rId1" Type="http://schemas.openxmlformats.org/officeDocument/2006/relationships/image" Target="../media/image27.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6.xml"/><Relationship Id="rId1" Type="http://schemas.openxmlformats.org/officeDocument/2006/relationships/image" Target="../media/image10.jpeg"/></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0.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0.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30.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0.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6.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10.xml"/><Relationship Id="rId1" Type="http://schemas.openxmlformats.org/officeDocument/2006/relationships/image" Target="../media/image28.jpeg"/></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0.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0.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0.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0.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0.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0.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6.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10.xml"/><Relationship Id="rId1" Type="http://schemas.openxmlformats.org/officeDocument/2006/relationships/image" Target="../media/image29.jpeg"/></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0.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0.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10.xml"/><Relationship Id="rId1" Type="http://schemas.openxmlformats.org/officeDocument/2006/relationships/image" Target="../media/image30.jpeg"/></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0.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10.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5.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10.xml"/><Relationship Id="rId1" Type="http://schemas.openxmlformats.org/officeDocument/2006/relationships/image" Target="../media/image31.jpeg"/></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0.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10.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10.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6.xml"/><Relationship Id="rId2" Type="http://schemas.openxmlformats.org/officeDocument/2006/relationships/image" Target="../media/image12.jpeg"/><Relationship Id="rId1" Type="http://schemas.openxmlformats.org/officeDocument/2006/relationships/image" Target="../media/image11.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6.xml"/><Relationship Id="rId1" Type="http://schemas.openxmlformats.org/officeDocument/2006/relationships/image" Target="../media/image13.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6.xml"/><Relationship Id="rId1" Type="http://schemas.openxmlformats.org/officeDocument/2006/relationships/image" Target="../media/image14.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image" Target="../media/image9.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6.xml"/><Relationship Id="rId1" Type="http://schemas.openxmlformats.org/officeDocument/2006/relationships/image" Target="../media/image15.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19.xml"/><Relationship Id="rId2" Type="http://schemas.openxmlformats.org/officeDocument/2006/relationships/image" Target="../media/image17.jpeg"/><Relationship Id="rId1" Type="http://schemas.openxmlformats.org/officeDocument/2006/relationships/image" Target="../media/image16.jpe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9.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9.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9.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5.xml"/><Relationship Id="rId1" Type="http://schemas.openxmlformats.org/officeDocument/2006/relationships/image" Target="../media/image9.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0.xml"/><Relationship Id="rId1" Type="http://schemas.openxmlformats.org/officeDocument/2006/relationships/image" Target="../media/image18.jpe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0.xml"/><Relationship Id="rId1" Type="http://schemas.openxmlformats.org/officeDocument/2006/relationships/image" Target="../media/image19.jpe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0.xml"/><Relationship Id="rId1" Type="http://schemas.openxmlformats.org/officeDocument/2006/relationships/image" Target="../media/image20.jpe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5.xml"/><Relationship Id="rId1" Type="http://schemas.openxmlformats.org/officeDocument/2006/relationships/image" Target="../media/image9.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7.xml"/><Relationship Id="rId1" Type="http://schemas.openxmlformats.org/officeDocument/2006/relationships/image" Target="../media/image21.jpe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8.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8.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8.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8.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5" Type="http://schemas.openxmlformats.org/officeDocument/2006/relationships/notesSlide" Target="../notesSlides/notesSlide54.xml"/><Relationship Id="rId4" Type="http://schemas.openxmlformats.org/officeDocument/2006/relationships/slideLayout" Target="../slideLayouts/slideLayout18.xml"/><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image" Target="../media/image11.jpeg"/></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8.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8.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8.x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5.xml"/><Relationship Id="rId1" Type="http://schemas.openxmlformats.org/officeDocument/2006/relationships/image" Target="../media/image9.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10.xml"/><Relationship Id="rId1" Type="http://schemas.openxmlformats.org/officeDocument/2006/relationships/image" Target="../media/image24.jpeg"/></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0.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0.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0.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10.xml"/><Relationship Id="rId1" Type="http://schemas.openxmlformats.org/officeDocument/2006/relationships/image" Target="../media/image25.jpeg"/></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0.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0.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0.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10.xml"/><Relationship Id="rId1" Type="http://schemas.openxmlformats.org/officeDocument/2006/relationships/image" Target="../media/image26.jpeg"/></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0.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05_1#2f191d4ba?vop=1&amp;pid=f2baaa920&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本题考查城市辐射功能的影响。城市等级相对稳定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，扬州市不会因为南京市的辐射带动作</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用而提高城市等级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，A错误；没有信息说明镇江市矿产资源丰富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，且辐射带动对当地采掘业的发</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展影响较小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，B错误；南京市经济较发达，伴随着产业升级，大量产业转移到周边地区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，滁州市</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因地理位置接近南京而便于接收转移的制造业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，滁州市制造业快速发展，C正确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；南京市的辐射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带动作用会对马鞍山市的经济发展有一定促进作用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，可能使马鞍山市的辐射范围扩大，D错误。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06_1#175e1900c?pid=f2baaa920&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7.为提升南京都市圈对其他城市的辐射影响，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南京市应该(</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107_1#175e1900c.bracket?pid=f2baaa920&amp;color=0,0,0&amp;vpa=31&amp;vtp=1"/>
          <p:cNvSpPr/>
          <p:nvPr/>
        </p:nvSpPr>
        <p:spPr>
          <a:xfrm>
            <a:off x="7229539"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6_BD.106_2#175e1900c.choices?pid=f2baaa920&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.发展同质化产业链条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.完善市区内交通线路</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C.提升区域信息化水平</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.疏解城市的行政职能</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08_1#175e1900c?vop=1&amp;pid=f2baaa920&amp;color=0,0,0&amp;vtp=1&amp;bt=1&amp;bbb=1&amp;hb=1"/>
          <p:cNvSpPr/>
          <p:nvPr/>
        </p:nvSpPr>
        <p:spPr>
          <a:xfrm>
            <a:off x="722376" y="97200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本题考查提升城市辐射功能的措施</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。同质化产业链条意味着各城市在产业发展上缺乏差异</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性和互补性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，这可能导致资源浪费和恶性竞争，A错误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；完善市区内的交通线路主要影响城市内</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，并不能直接提升南京对周边城市的辐射影响，B错误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；区域信息化水平的提升有助于加快信</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息流通速度</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，促进区域间的信息共享和合作，这将使得南京与周边城市之间的经济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、技术联系更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加紧密</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，从而提升南京对周边城市的辐射影响，C正确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；行政职能的疏解与南京对周边城市的辐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射影响无直接关联</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9e2354561.fixed?pid=c8ef87eb2&amp;color=100,146,38&amp;vtp=1"/>
          <p:cNvSpPr/>
          <p:nvPr/>
        </p:nvSpPr>
        <p:spPr>
          <a:xfrm>
            <a:off x="5276088" y="905256"/>
            <a:ext cx="1609344" cy="1197864"/>
          </a:xfrm>
          <a:prstGeom prst="rect">
            <a:avLst/>
          </a:prstGeom>
          <a:noFill/>
        </p:spPr>
        <p:txBody>
          <a:bodyPr wrap="square" lIns="0" tIns="0" rIns="0" bIns="0" rtlCol="0" anchor="ctr"/>
          <a:lstStyle/>
          <a:p>
            <a:pPr algn="ctr"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3</a:t>
            </a:r>
            <a:endParaRPr lang="en-US" altLang="zh-CN" sz="7200" dirty="0"/>
          </a:p>
        </p:txBody>
      </p:sp>
      <p:sp>
        <p:nvSpPr>
          <p:cNvPr id="3" name="C_4#9e2354561.fixed?pid=c8ef87eb2&amp;color=255,255,255&amp;vtp=1&amp;bbb=1"/>
          <p:cNvSpPr/>
          <p:nvPr/>
        </p:nvSpPr>
        <p:spPr>
          <a:xfrm>
            <a:off x="0" y="3493008"/>
            <a:ext cx="12188952" cy="1326896"/>
          </a:xfrm>
          <a:prstGeom prst="rect">
            <a:avLst/>
          </a:prstGeom>
          <a:noFill/>
        </p:spPr>
        <p:txBody>
          <a:bodyPr wrap="none" lIns="0" tIns="0" rIns="0" bIns="0" rtlCol="0" anchor="t"/>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第一节综合训练</a:t>
            </a:r>
            <a:endParaRPr lang="en-US" altLang="zh-CN" sz="4400" dirty="0"/>
          </a:p>
        </p:txBody>
      </p:sp>
      <p:pic>
        <p:nvPicPr>
          <p:cNvPr id="4" name="C_4#9e2354561.fixed?pid=c8ef87eb2&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9e2354561.fixed?pid=c8ef87eb2&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刷能力</a:t>
            </a:r>
            <a:endParaRPr lang="en-US" altLang="zh-CN" sz="2800" dirty="0"/>
          </a:p>
        </p:txBody>
      </p:sp>
    </p:spTree>
  </p:cSld>
  <p:clrMapOvr>
    <a:masterClrMapping/>
  </p:clrMapOvr>
  <p:transition>
    <p:fade/>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5_BD.109_1#07957e4cc?pid=9e2354561&amp;color=0,0,0&amp;vtp=1&amp;bt=1&amp;bbb=1&amp;hb=1"/>
          <p:cNvSpPr/>
          <p:nvPr/>
        </p:nvSpPr>
        <p:spPr>
          <a:xfrm>
            <a:off x="722376" y="972000"/>
            <a:ext cx="10753344" cy="22147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［安徽皖南八校2025高二联考］</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我国社会学统计显示</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：2023</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年底</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广东省常住人口数国内最多</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地区生产总值最高</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地区生产总值在全国排名第四的浙江</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常住人口增量最多</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且均来自人口流</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入</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河南地区生产总值在全国排名上升至第五</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常住人口减少了</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57</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万人</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省外人口流入仍然向京</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津</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长三角和珠三角集聚</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但集聚范围出现差别</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人口迁移成为各地区人口规模和结构变动的重</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要驱动力</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驱动省际人口迁移的决策因素也在发生改变</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。据此完成下题。</a:t>
            </a:r>
            <a:endParaRPr lang="en-US" altLang="zh-CN" sz="2000" dirty="0"/>
          </a:p>
        </p:txBody>
      </p:sp>
      <p:sp>
        <p:nvSpPr>
          <p:cNvPr id="3" name="QC_6_BD.110_1#b5674bee4?pid=07957e4cc&amp;color=0,0,0&amp;vtp=1&amp;bbb=1"/>
          <p:cNvSpPr/>
          <p:nvPr/>
        </p:nvSpPr>
        <p:spPr>
          <a:xfrm>
            <a:off x="722376" y="324085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1.省外流入人口的集聚范围，京津地区小于长三角和珠三角，</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原因是(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4" name="QC_6_AN.111_1#b5674bee4.bracket?pid=07957e4cc&amp;color=0,0,0&amp;vpa=32&amp;vtp=1"/>
          <p:cNvSpPr/>
          <p:nvPr/>
        </p:nvSpPr>
        <p:spPr>
          <a:xfrm>
            <a:off x="8499539" y="324085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5" name="QC_6_BD.110_2#b5674bee4.choices?pid=07957e4cc&amp;color=0,0,0&amp;vtp=1&amp;bbb=1"/>
          <p:cNvSpPr/>
          <p:nvPr/>
        </p:nvSpPr>
        <p:spPr>
          <a:xfrm>
            <a:off x="722376" y="3703643"/>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.京津中心城市辐射作用较弱</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.京津城市等级低，腹地范围小</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C.长三角城市群协同作用较弱</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.珠三角城镇化起步早，发展快</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12_1#b5674bee4?vop=1&amp;pid=07957e4cc&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本题考查辐射功能的影响。由于北京的政治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、文化职能以及京津高端产业发展方向与周边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地区产业层次相差太大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，京津地区对周边的经济辐射带动作用较弱，A正确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；北京是全国的政治</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，城市等级高，腹地范围广，B错误；长三角地区经济发达，城市众多，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城市的协同作用强，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外来人口分布范围广</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，C错误；珠三角地区在改革开放之后发展迅速</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，但并不是省外流入人口集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聚范围大于京津地区的原因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5_BD.113_1#da644598d?pid=9e2354561&amp;color=0,0,0&amp;vtp=1&amp;bt=1&amp;bbb=1&amp;hb=1"/>
          <p:cNvSpPr/>
          <p:nvPr/>
        </p:nvSpPr>
        <p:spPr>
          <a:xfrm>
            <a:off x="722376" y="97200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［江西丰城中学2024高二月考］</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虹吸效应是中心城市吸纳周边中小城市的人口</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资金</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产业等资</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源的集聚现象</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而扩散效应是中心城市在发展过程中</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其人才</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技术</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产业</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资金等向外围中小</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城市迁移的现象</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溢出效应反映了两者叠加的影响</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下图为城市群中心城市空间溢出效应的时间</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演变示意图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pic>
        <p:nvPicPr>
          <p:cNvPr id="3" name="QM_5_BD.113_2#da644598d?pid=9e2354561&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877056" y="2864046"/>
            <a:ext cx="4434840" cy="2734056"/>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6_BD.8_1#2c94a9a95?pid=3abd91eda&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［河北邢台部分重点高中2024高二期末</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城市辐射功能是指城市各项功能对其所在区域的综合影</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响力和发展带动力</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城市腹地广</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经济水平高</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发展规模和潜力大的城市辐射功能强</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下图示意</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某区域城市发展的不同阶段</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pic>
        <p:nvPicPr>
          <p:cNvPr id="3" name="QM_6_BD.8_2#2c94a9a95?pid=3abd91eda&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456432" y="2406846"/>
            <a:ext cx="5276088" cy="212140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7_BD.9_1#bffb0deda?pid=2c94a9a95&amp;color=0,0,0&amp;vtp=1&amp;bbb=1"/>
          <p:cNvSpPr/>
          <p:nvPr/>
        </p:nvSpPr>
        <p:spPr>
          <a:xfrm>
            <a:off x="722376" y="4667446"/>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对增强中心城市辐射功能起决定作用的是(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C_7_AN.10_1#bffb0deda.bracket?pid=2c94a9a95&amp;color=0,0,0&amp;vpa=3&amp;vtp=1"/>
          <p:cNvSpPr/>
          <p:nvPr/>
        </p:nvSpPr>
        <p:spPr>
          <a:xfrm>
            <a:off x="5705539" y="4667446"/>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6" name="QC_7_BD.9_2#bffb0deda.choices?pid=2c94a9a95&amp;color=0,0,0&amp;vtp=1&amp;bbb=1"/>
          <p:cNvSpPr/>
          <p:nvPr/>
        </p:nvSpPr>
        <p:spPr>
          <a:xfrm>
            <a:off x="722376" y="5120455"/>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.用地面积扩大</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B.经济实力增强</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C.交通线路增多</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.人口数量增加</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14_1#d4ec23875?pid=da644598d&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2.中心城市的虹吸效应，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BD.114_2#d4ec23875.choices?pid=da644598d&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7751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.促进区域中心城市环境改善</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.促进区域中心城市规模扩大</a:t>
            </a:r>
            <a:endParaRPr lang="en-US" altLang="zh-CN" sz="2000" dirty="0"/>
          </a:p>
          <a:p>
            <a:pPr latinLnBrk="1">
              <a:lnSpc>
                <a:spcPts val="3400"/>
              </a:lnSpc>
              <a:tabLst>
                <a:tab pos="547751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C.促进外围城市经济快速发展</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.促进城市间产业的分工协作</a:t>
            </a:r>
            <a:endParaRPr lang="en-US" altLang="zh-CN" sz="2000" dirty="0"/>
          </a:p>
        </p:txBody>
      </p:sp>
      <p:sp>
        <p:nvSpPr>
          <p:cNvPr id="4" name="QC_6_AN.115_1#d4ec23875.bracket?pid=da644598d&amp;color=0,0,0&amp;vpa=33&amp;vtp=1"/>
          <p:cNvSpPr/>
          <p:nvPr/>
        </p:nvSpPr>
        <p:spPr>
          <a:xfrm>
            <a:off x="3927539"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16_1#d4ec23875?vop=1&amp;pid=da644598d&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spc="-5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spc="-5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本题考查中心城市虹吸效应的影响。由材料可知</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，虹吸效应是中心城市吸纳周边中小城市的</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人口</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、资金、产业等资源的集聚现象，大量人口被吸引到中心城市后，城市环境容易恶化，A</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中心城市吸纳周边中小城市的人口</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、资金、产业等资源，中心城市规模将扩大，B正确</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；虹吸效应</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将外部资源集中起来促进中心城市的发展</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，外围城市发展机会变少，经济发展减缓，C错误</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；中心</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城市的扩散效应会使中心城市产业向外转移</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，有助于促进城市间产业的分工协作，D错误。</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QC_6_BD.117_1#28d8e6b78?sp=1&amp;pid=da644598d&amp;color=0,0,0&amp;vtp=1&amp;bbb=1"/>
          <p:cNvSpPr/>
          <p:nvPr/>
        </p:nvSpPr>
        <p:spPr>
          <a:xfrm>
            <a:off x="722376" y="1083252"/>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扩散效应对区域城市发展的影响有(</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4" name="QC_6_AN.118_1#28d8e6b78.bracket?pid=da644598d&amp;color=0,0,0&amp;vpa=34&amp;vtp=1"/>
          <p:cNvSpPr/>
          <p:nvPr/>
        </p:nvSpPr>
        <p:spPr>
          <a:xfrm>
            <a:off x="4943539" y="1083252"/>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5" name="QC_6_BD.117_2#28d8e6b78?pid=da644598d&amp;color=0,0,0&amp;vtp=1&amp;bbb=1"/>
          <p:cNvSpPr/>
          <p:nvPr/>
        </p:nvSpPr>
        <p:spPr>
          <a:xfrm>
            <a:off x="722376" y="1546040"/>
            <a:ext cx="10753344" cy="843153"/>
          </a:xfrm>
          <a:prstGeom prst="rect">
            <a:avLst/>
          </a:prstGeom>
          <a:noFill/>
        </p:spPr>
        <p:txBody>
          <a:bodyPr wrap="none" lIns="0" tIns="0" rIns="0" bIns="0" rtlCol="0" anchor="t"/>
          <a:lstStyle/>
          <a:p>
            <a:pPr latinLnBrk="1">
              <a:lnSpc>
                <a:spcPts val="3600"/>
              </a:lnSpc>
              <a:tabLst>
                <a:tab pos="547751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①带动周边中小城市产业发展</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②促进城市群的形成</a:t>
            </a:r>
            <a:endParaRPr lang="en-US" altLang="zh-CN" sz="2000" dirty="0"/>
          </a:p>
          <a:p>
            <a:pPr latinLnBrk="1">
              <a:lnSpc>
                <a:spcPts val="3400"/>
              </a:lnSpc>
              <a:tabLst>
                <a:tab pos="547751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③加快中心城市郊区城镇化</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④造成中心城市空洞化</a:t>
            </a:r>
            <a:endParaRPr lang="en-US" altLang="zh-CN" sz="2000" dirty="0"/>
          </a:p>
        </p:txBody>
      </p:sp>
      <p:sp>
        <p:nvSpPr>
          <p:cNvPr id="6" name="QC_6_BD.117_3#28d8e6b78.choices?pid=da644598d&amp;color=0,0,0&amp;vtp=1&amp;bbb=1"/>
          <p:cNvSpPr/>
          <p:nvPr/>
        </p:nvSpPr>
        <p:spPr>
          <a:xfrm>
            <a:off x="722376" y="2448502"/>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B.①③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C.②③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19_1#28d8e6b78?vop=1&amp;pid=da644598d&amp;color=0,0,0&amp;vtp=1&amp;bt=1&amp;bbb=1&amp;hb=1"/>
          <p:cNvSpPr/>
          <p:nvPr/>
        </p:nvSpPr>
        <p:spPr>
          <a:xfrm>
            <a:off x="722376" y="972000"/>
            <a:ext cx="10753344" cy="907034"/>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本题考查中心城市扩散效应的影响。由材料可知，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扩散效应是中心城市发展到一定阶段后，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将其人才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、技术、产业、资金等向外围中小城市迁移的现象。</a:t>
            </a:r>
            <a:endParaRPr lang="en-US" altLang="zh-CN" sz="2200" dirty="0"/>
          </a:p>
        </p:txBody>
      </p:sp>
      <p:graphicFrame>
        <p:nvGraphicFramePr>
          <p:cNvPr id="81" name="QC_6_AS.119_2#28d8e6b78?colgroup=36,4&amp;vop=1&amp;pid=da644598d&amp;color=0,0,0&amp;vtp=1&amp;bbb=1&amp;hb=1"/>
          <p:cNvGraphicFramePr>
            <a:graphicFrameLocks noGrp="1"/>
          </p:cNvGraphicFramePr>
          <p:nvPr/>
        </p:nvGraphicFramePr>
        <p:xfrm>
          <a:off x="722376" y="2017083"/>
          <a:ext cx="10725912" cy="3290316"/>
        </p:xfrm>
        <a:graphic>
          <a:graphicData uri="http://schemas.openxmlformats.org/drawingml/2006/table">
            <a:tbl>
              <a:tblPr/>
              <a:tblGrid>
                <a:gridCol w="9454896"/>
                <a:gridCol w="1271016"/>
              </a:tblGrid>
              <a:tr h="822579">
                <a:tc>
                  <a:txBody>
                    <a:bodyPr/>
                    <a:lstStyle/>
                    <a:p>
                      <a:pPr marL="0" indent="0" algn="l" latinLnBrk="1" hangingPunct="0">
                        <a:lnSpc>
                          <a:spcPts val="32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中心城市向周边中小城市进行产业转移</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促进中心城市的产业优化升级</a:t>
                      </a:r>
                      <a:r>
                        <a:rPr lang="en-US" altLang="zh-CN" sz="2000" b="0" i="0"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带动周边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lvl="0" indent="0" algn="l" latinLnBrk="1" hangingPunct="0">
                        <a:lnSpc>
                          <a:spcPts val="3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中小城市产业发展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①正确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822579">
                <a:tc>
                  <a:txBody>
                    <a:bodyPr/>
                    <a:lstStyle/>
                    <a:p>
                      <a:pPr marL="0" indent="0" algn="l" latinLnBrk="1" hangingPunct="0">
                        <a:lnSpc>
                          <a:spcPts val="32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扩散效应促进中心城市产业优化升级</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带动周边中小城市产业发展</a:t>
                      </a:r>
                      <a:r>
                        <a:rPr lang="en-US" altLang="zh-CN" sz="2000" b="0" i="0"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使区域协同发</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lvl="0" indent="0" algn="l" latinLnBrk="1" hangingPunct="0">
                        <a:lnSpc>
                          <a:spcPts val="3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展</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逐渐形成城市群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②正确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822579">
                <a:tc>
                  <a:txBody>
                    <a:bodyPr/>
                    <a:lstStyle/>
                    <a:p>
                      <a:pPr marL="0" indent="0" algn="l" latinLnBrk="1" hangingPunct="0">
                        <a:lnSpc>
                          <a:spcPts val="32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郊区城镇化处于城镇化进程的发展期</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人才</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技术</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产业</a:t>
                      </a:r>
                      <a:r>
                        <a:rPr lang="en-US" altLang="zh-CN" sz="2000" b="0" i="0"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资金等向中心城市的郊</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lvl="0" indent="0" algn="l" latinLnBrk="1" hangingPunct="0">
                        <a:lnSpc>
                          <a:spcPts val="3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区聚集</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并不是向外围中小城市迁移</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不符合扩散效应定义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822579">
                <a:tc>
                  <a:txBody>
                    <a:bodyPr/>
                    <a:lstStyle/>
                    <a:p>
                      <a:pPr marL="0" indent="0" algn="l" latinLnBrk="1" hangingPunct="0">
                        <a:lnSpc>
                          <a:spcPts val="32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扩散效应促使中心城市产业优化升级</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吸引高素质人才在中心城市集聚</a:t>
                      </a:r>
                      <a:r>
                        <a:rPr lang="en-US" altLang="zh-CN" sz="2000" b="0" i="0"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不会造成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lvl="0" indent="0" algn="l" latinLnBrk="1" hangingPunct="0">
                        <a:lnSpc>
                          <a:spcPts val="3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中心城市空洞化</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
        <p:nvSpPr>
          <p:cNvPr id="4" name="QC_6_AS.119_3#28d8e6b78?vop=1&amp;pid=da644598d&amp;color=0,0,0&amp;vtp=1&amp;bbb=1"/>
          <p:cNvSpPr/>
          <p:nvPr/>
        </p:nvSpPr>
        <p:spPr>
          <a:xfrm>
            <a:off x="722376" y="5446083"/>
            <a:ext cx="10753344" cy="408559"/>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综上，①②正确，③④错误，故选A。</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81"/>
                                        </p:tgtEl>
                                        <p:attrNameLst>
                                          <p:attrName>style.visibility</p:attrName>
                                        </p:attrNameLst>
                                      </p:cBhvr>
                                      <p:to>
                                        <p:strVal val="visible"/>
                                      </p:to>
                                    </p:set>
                                    <p:animEffect transition="in" filter="fade">
                                      <p:cBhvr>
                                        <p:cTn id="16" dur="500"/>
                                        <p:tgtEl>
                                          <p:spTgt spid="8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
                                            <p:bg/>
                                          </p:spTgt>
                                        </p:tgtEl>
                                        <p:attrNameLst>
                                          <p:attrName>style.visibility</p:attrName>
                                        </p:attrNameLst>
                                      </p:cBhvr>
                                      <p:to>
                                        <p:strVal val="visible"/>
                                      </p:to>
                                    </p:set>
                                    <p:animEffect transition="in" filter="fade">
                                      <p:cBhvr>
                                        <p:cTn id="19" dur="500"/>
                                        <p:tgtEl>
                                          <p:spTgt spid="4">
                                            <p:bg/>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Effect transition="in" filter="fade">
                                      <p:cBhvr>
                                        <p:cTn id="2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P spid="4" grpId="0" animBg="1" build="p"/>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M_5_BD.120_1#0a69562c3?htil=7&amp;pid=9e2354561&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351776" y="1026864"/>
            <a:ext cx="4105656" cy="425196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5_BD.120_2#0a69562c3?htil=7&amp;pid=9e2354561&amp;color=0,0,0&amp;vtp=1&amp;bt=1&amp;bbb=1&amp;hb=1"/>
          <p:cNvSpPr/>
          <p:nvPr/>
        </p:nvSpPr>
        <p:spPr>
          <a:xfrm>
            <a:off x="722376" y="972000"/>
            <a:ext cx="6510528" cy="3586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［广东东莞外国语学校2025高二月考</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研究者以长三角城</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市群</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26</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个城市作为研究对象</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获取长三角城市群内部的企</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业流</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火车流</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信息流等数据</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计算出城市间的关联度</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一个城市与中心城市的关联度占该城市关联度总量的比例</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称为中心城市对该城市的控制度</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苏州市为长江三角洲的</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制造业中心</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对长三角其他城市的控制度有强有弱</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示意苏州市对长江三角洲其他城市控制度分布情况</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读图，</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4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完成下面小题</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dirty="0"/>
          </a:p>
        </p:txBody>
      </p:sp>
    </p:spTree>
  </p:cSld>
  <p:clrMapOvr>
    <a:masterClrMapping/>
  </p:clrMapOvr>
  <p:transition>
    <p:fade/>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21_1#0cedcb7d8?pid=0a69562c3&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4.图中信息表明，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影响苏州市对其他城市控制度的主要因素有(</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BD.121_2#0cedcb7d8.choices?pid=0a69562c3&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5854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.企业流动和交通联系</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.信息网络的建设水平</a:t>
            </a:r>
            <a:endParaRPr lang="en-US" altLang="zh-CN" sz="2000" dirty="0"/>
          </a:p>
          <a:p>
            <a:pPr latinLnBrk="1">
              <a:lnSpc>
                <a:spcPts val="3400"/>
              </a:lnSpc>
              <a:tabLst>
                <a:tab pos="55854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C.距离远近和行政区划</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.高端制造业发展水平</a:t>
            </a:r>
            <a:endParaRPr lang="en-US" altLang="zh-CN" sz="2000" dirty="0"/>
          </a:p>
        </p:txBody>
      </p:sp>
      <p:sp>
        <p:nvSpPr>
          <p:cNvPr id="4" name="QC_6_AN.122_1#0cedcb7d8.bracket?pid=0a69562c3&amp;color=0,0,0&amp;vpa=35&amp;vtp=1"/>
          <p:cNvSpPr/>
          <p:nvPr/>
        </p:nvSpPr>
        <p:spPr>
          <a:xfrm>
            <a:off x="7737539"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23_1#0cedcb7d8?vop=1&amp;pid=0a69562c3&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本题考查影响城市辐射功能强度的因素。读图可知，强控制度城市中上海</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、无锡距离苏州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近</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，且无锡、常州、镇江和苏州都属于同一个省级行政区，C正确；企业流动和交通联系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、信息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网络的建设水平</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、高端制造业发展水平,均对苏州市对其他城市控制度影响较小，A、B、D错误。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11_1#bffb0deda?vop=1&amp;pid=2c94a9a95&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本题考查城市的辐射功能。根据材料“城市腹地广、经济水平高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、发展规模和潜力大的城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市辐射功能强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”可知，影响城市辐射功能的因素有腹地规模、经济水平、城市规模</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、城市发展潜</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力等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。城市辐射功能的强弱与城市的规模等级和城市的功能密切相关</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，起决定作用的是中心城市</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的经济实力</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，城市用地面积、交通线路和人口数量等都受城市经济发展水平的制约</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，对城市辐射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功能强弱不起决定作用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，A、C、D错误，B正确。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24_1#0896ddda8?sp=1&amp;pid=0a69562c3&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5.苏州和上海之间关联度高，关于两地企业关联总特征的说法，</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正确的有(</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125_1#0896ddda8.bracket?pid=0a69562c3&amp;color=0,0,0&amp;vpa=36&amp;vtp=1"/>
          <p:cNvSpPr/>
          <p:nvPr/>
        </p:nvSpPr>
        <p:spPr>
          <a:xfrm>
            <a:off x="9007539" y="96926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4" name="QC_6_BD.124_2#0896ddda8?pid=0a69562c3&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5854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①苏州企业为上海提供大量制造业产品</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②上海为苏州企业提供大量信息金融服务</a:t>
            </a:r>
            <a:endParaRPr lang="en-US" altLang="zh-CN" sz="2000" dirty="0"/>
          </a:p>
          <a:p>
            <a:pPr latinLnBrk="1">
              <a:lnSpc>
                <a:spcPts val="3400"/>
              </a:lnSpc>
              <a:tabLst>
                <a:tab pos="55854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③上海主要依靠苏州交通设施进行对外联系</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④苏州企业的劳动力主要来自上海</a:t>
            </a:r>
            <a:endParaRPr lang="en-US" altLang="zh-CN" sz="2000" dirty="0"/>
          </a:p>
        </p:txBody>
      </p:sp>
      <p:sp>
        <p:nvSpPr>
          <p:cNvPr id="5" name="QC_6_BD.124_3#0896ddda8.choices?pid=0a69562c3&amp;color=0,0,0&amp;vtp=1&amp;bbb=1"/>
          <p:cNvSpPr/>
          <p:nvPr/>
        </p:nvSpPr>
        <p:spPr>
          <a:xfrm>
            <a:off x="722376" y="232625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B.③④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C.②③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26_1#0896ddda8?vop=1&amp;pid=0a69562c3&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本题考查城市企业的发展特征。根据材料及所学可知，上海经济发达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，是我国重要的贸易</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、金融中心，苏州为长江三角洲的制造业中心，苏州企业为上海提供大量制造业产品</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，上海</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为苏州企业提供大量信息金融服务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，①②正确；上海是我国重要的交通枢纽城市</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，对外联系不主</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要依靠苏州交通设施</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，③错误；上海比苏州经济发达，劳动力价格高于苏州，④错误。故选A。</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27_1#56f844ab5?pid=0a69562c3&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6.为了提高苏州对南通的控制度，</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应(</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128_1#56f844ab5.bracket?pid=0a69562c3&amp;color=0,0,0&amp;vpa=37&amp;vtp=1"/>
          <p:cNvSpPr/>
          <p:nvPr/>
        </p:nvSpPr>
        <p:spPr>
          <a:xfrm>
            <a:off x="4930839"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4" name="QC_6_BD.127_2#56f844ab5.choices?pid=0a69562c3&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5854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.加强省际的政府联系</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.两地协同发展相同的产业</a:t>
            </a:r>
            <a:endParaRPr lang="en-US" altLang="zh-CN" sz="2000" dirty="0"/>
          </a:p>
          <a:p>
            <a:pPr latinLnBrk="1">
              <a:lnSpc>
                <a:spcPts val="3400"/>
              </a:lnSpc>
              <a:tabLst>
                <a:tab pos="55854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C.大力发展苏州金融科技产业</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.扩大两地间的互联、互通</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29_1#56f844ab5?vop=1&amp;pid=0a69562c3&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本题考查城市的辐射功能。苏州与南通都位于江苏省内，属于省内城市之间联系，A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发展相同的产业会产生恶性竞争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，使关联度降低，降低苏州对南通的控制度，B错误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；苏州是长</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江三角洲的制造业中心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，优势产业是制造业，C错误；扩大两地间的互联、互通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，会提高苏州对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南通的控制度</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5_BD.130_1#93cd66588?pid=9e2354561&amp;color=0,0,0&amp;vtp=1&amp;bt=1&amp;bbb=1&amp;hb=1"/>
          <p:cNvSpPr/>
          <p:nvPr/>
        </p:nvSpPr>
        <p:spPr>
          <a:xfrm>
            <a:off x="722376" y="97200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［河北石家庄正定中学2024高二月考</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中心城市是指一定区域内在产业链关键环节和高端服务区</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域供给两个方面发挥核心作用的枢纽型城市</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基于经济集聚</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创新引领</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开放联通</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文化交往四</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个评价维度</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将我国</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35</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个中心城市发展能级从高到低依次划分为引领型</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突出型</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潜力型</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追赶</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型</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4</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个梯队</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下图示意我国</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35</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个中心城市发展能级和辐射区域耦合关系</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pic>
        <p:nvPicPr>
          <p:cNvPr id="3" name="QM_5_BD.130_2#93cd66588?pid=9e2354561&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456432" y="2864046"/>
            <a:ext cx="5285232" cy="232257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6_BD.131_1#2b878198c?pid=93cd66588&amp;color=0,0,0&amp;vtp=1&amp;bbb=1"/>
          <p:cNvSpPr/>
          <p:nvPr/>
        </p:nvSpPr>
        <p:spPr>
          <a:xfrm>
            <a:off x="722376" y="5315146"/>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7.图中显示，我国35</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个中心城市发展能级和辐射区域(</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C_6_AN.132_1#2b878198c.bracket?pid=93cd66588&amp;color=0,0,0&amp;vpa=38&amp;vtp=1"/>
          <p:cNvSpPr/>
          <p:nvPr/>
        </p:nvSpPr>
        <p:spPr>
          <a:xfrm>
            <a:off x="6765989" y="5315146"/>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6" name="QC_6_BD.131_2#2b878198c.choices?pid=93cd66588&amp;color=0,0,0&amp;vtp=1&amp;bbb=1"/>
          <p:cNvSpPr/>
          <p:nvPr/>
        </p:nvSpPr>
        <p:spPr>
          <a:xfrm>
            <a:off x="722376" y="5768155"/>
            <a:ext cx="10753344" cy="405003"/>
          </a:xfrm>
          <a:prstGeom prst="rect">
            <a:avLst/>
          </a:prstGeom>
          <a:noFill/>
        </p:spPr>
        <p:txBody>
          <a:bodyPr wrap="none" lIns="0" tIns="0" rIns="0" bIns="0" rtlCol="0" anchor="t"/>
          <a:lstStyle/>
          <a:p>
            <a:pPr latinLnBrk="1">
              <a:lnSpc>
                <a:spcPts val="3600"/>
              </a:lnSpc>
              <a:tabLst>
                <a:tab pos="2824480" algn="l"/>
                <a:tab pos="5356860" algn="l"/>
                <a:tab pos="81559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.无显著相关性</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B.毫无关联性</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C.大致呈正相关</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.大致呈负相关</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33_1#2b878198c?vop=1&amp;pid=93cd66588&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本题考查读图分析能力。读图可知，横坐标表示发展能级，横坐标越向右，</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发展能级越高，</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发展能级的梯度层次越高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；纵坐标表示辐射区域，纵坐标越向上，辐射区域越广。我国</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35个中心</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城市一般发展能级越高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，辐射区域也越广，两者大致呈正相关，C正确，A、B、D错误。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34_1#d161656bc?pid=93cd66588&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8.与济南相比，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宁波(</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135_1#d161656bc.bracket?pid=93cd66588&amp;color=0,0,0&amp;vpa=39&amp;vtp=1"/>
          <p:cNvSpPr/>
          <p:nvPr/>
        </p:nvSpPr>
        <p:spPr>
          <a:xfrm>
            <a:off x="3165539"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6_BD.134_2#d161656bc.choices?pid=93cd66588&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.经济集聚能力弱</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B.创新引领能力强</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C.区域辐射能力强</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.区域协调能力强</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36_1#d161656bc?vop=1&amp;pid=93cd66588&amp;color=0,0,0&amp;vtp=1&amp;bt=1&amp;bbb=1"/>
          <p:cNvSpPr/>
          <p:nvPr/>
        </p:nvSpPr>
        <p:spPr>
          <a:xfrm>
            <a:off x="722376" y="972000"/>
            <a:ext cx="10753344" cy="434785"/>
          </a:xfrm>
          <a:prstGeom prst="rect">
            <a:avLst/>
          </a:prstGeom>
          <a:noFill/>
        </p:spPr>
        <p:txBody>
          <a:bodyPr wrap="none" lIns="0" tIns="0" rIns="0" bIns="0" rtlCol="0" anchor="t"/>
          <a:lstStyle/>
          <a:p>
            <a:pPr algn="l" latinLnBrk="1">
              <a:lnSpc>
                <a:spcPts val="39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本题考查图文分析能力。</a:t>
            </a:r>
            <a:endParaRPr lang="en-US" altLang="zh-CN" sz="2200" dirty="0"/>
          </a:p>
        </p:txBody>
      </p:sp>
      <p:pic>
        <p:nvPicPr>
          <p:cNvPr id="3" name="QC_6_AS.136_2#d161656bc?vop=1&amp;pid=93cd66588&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712464" y="1545913"/>
            <a:ext cx="4773168" cy="258775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6_AS.136_3#d161656bc?vop=1&amp;pid=93cd66588&amp;color=0,0,0&amp;vtp=1&amp;bbb=1&amp;hb=1"/>
          <p:cNvSpPr/>
          <p:nvPr/>
        </p:nvSpPr>
        <p:spPr>
          <a:xfrm>
            <a:off x="722376" y="4263713"/>
            <a:ext cx="10753344" cy="17706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由图文材料可知，发展能级越高，经济集聚能力和创新引领能力越强，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潜力型比追赶型级别高，</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所以宁波经济集聚能力和创新引领能力比济南强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，A错误，B正确；区域辐射范围越广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，则区域辐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射能力</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、协调能力越强，区域型比近域型辐射范围广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，所以济南区域辐射能力和区域协调能力比</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宁波强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，C、D错误。</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bg/>
                                          </p:spTgt>
                                        </p:tgtEl>
                                        <p:attrNameLst>
                                          <p:attrName>style.visibility</p:attrName>
                                        </p:attrNameLst>
                                      </p:cBhvr>
                                      <p:to>
                                        <p:strVal val="visible"/>
                                      </p:to>
                                    </p:set>
                                    <p:animEffect transition="in" filter="fade">
                                      <p:cBhvr>
                                        <p:cTn id="16" dur="500"/>
                                        <p:tgtEl>
                                          <p:spTgt spid="4">
                                            <p:bg/>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Effect transition="in" filter="fade">
                                      <p:cBhvr>
                                        <p:cTn id="19" dur="500"/>
                                        <p:tgtEl>
                                          <p:spTgt spid="4">
                                            <p:txEl>
                                              <p:pRg st="0" end="0"/>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
                                            <p:txEl>
                                              <p:pRg st="1" end="1"/>
                                            </p:txEl>
                                          </p:spTgt>
                                        </p:tgtEl>
                                        <p:attrNameLst>
                                          <p:attrName>style.visibility</p:attrName>
                                        </p:attrNameLst>
                                      </p:cBhvr>
                                      <p:to>
                                        <p:strVal val="visible"/>
                                      </p:to>
                                    </p:set>
                                    <p:animEffect transition="in" filter="fade">
                                      <p:cBhvr>
                                        <p:cTn id="22" dur="500"/>
                                        <p:tgtEl>
                                          <p:spTgt spid="4">
                                            <p:txEl>
                                              <p:pRg st="1" end="1"/>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animEffect transition="in" filter="fade">
                                      <p:cBhvr>
                                        <p:cTn id="25" dur="500"/>
                                        <p:tgtEl>
                                          <p:spTgt spid="4">
                                            <p:txEl>
                                              <p:pRg st="2" end="2"/>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
                                            <p:txEl>
                                              <p:pRg st="3" end="3"/>
                                            </p:txEl>
                                          </p:spTgt>
                                        </p:tgtEl>
                                        <p:attrNameLst>
                                          <p:attrName>style.visibility</p:attrName>
                                        </p:attrNameLst>
                                      </p:cBhvr>
                                      <p:to>
                                        <p:strVal val="visible"/>
                                      </p:to>
                                    </p:set>
                                    <p:animEffect transition="in" filter="fade">
                                      <p:cBhvr>
                                        <p:cTn id="28"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P spid="4" grpId="0" animBg="1" build="p"/>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37_1#91e0533a3?pid=93cd66588&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9.目前西宁、银川、呼和浩特3</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个中心城市合理的发展策略是(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138_1#91e0533a3.bracket?pid=93cd66588&amp;color=0,0,0&amp;vpa=40&amp;vtp=1"/>
          <p:cNvSpPr/>
          <p:nvPr/>
        </p:nvSpPr>
        <p:spPr>
          <a:xfrm>
            <a:off x="7632764" y="96926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4" name="QC_6_BD.137_2#91e0533a3.choices?pid=93cd66588&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506980" algn="l"/>
                <a:tab pos="5483860" algn="l"/>
                <a:tab pos="7965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.打破行政壁垒</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B.降低城市的首位度</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C.压缩产业规模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.控制人口流动规模</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39_1#91e0533a3?vop=1&amp;pid=93cd66588&amp;color=0,0,0&amp;vtp=1&amp;bt=1&amp;bbb=1&amp;hb=1"/>
          <p:cNvSpPr/>
          <p:nvPr/>
        </p:nvSpPr>
        <p:spPr>
          <a:xfrm>
            <a:off x="722376" y="97200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本题考查提升城市辐射带动作用的措施。读图可知，西宁、银川、呼和浩特</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3个中心城市</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的辐射区域为市域型</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，辐射范围小，发展能级属于追赶型，发展能级较低，说明其经济集聚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、创</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新引领</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、开放联通、文化交往能力均较弱，故其合理的发展策略应该是打破行政壁垒</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，与周围中</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小城镇协调发展</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，扩大辐射范围，提高集聚、开放和创新能力，不断提升城市竞争力，A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降低城市首位度会使这些城市的区域带动能力下降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，不利于城市的发展，B错误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。压缩产业规模</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和控制人口流动规模都会限制城市经济增长</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，不利于城市的发展，C、D错误。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5_BD.140_1#3ca816b60?htil=8&amp;pid=9e2354561&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6696346" y="1054296"/>
            <a:ext cx="4718304" cy="466344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5_BD.140_2#3ca816b60?htil=8&amp;sp=1&amp;pid=9e2354561&amp;color=0,0,0&amp;vtp=1&amp;bt=1&amp;bbb=1&amp;hb=1"/>
          <p:cNvSpPr/>
          <p:nvPr/>
        </p:nvSpPr>
        <p:spPr>
          <a:xfrm>
            <a:off x="722376" y="972000"/>
            <a:ext cx="5907024" cy="45134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10.</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［山西阳泉2025高二期末］</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阅读图文材料</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，回答</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下列问题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。（24分）</a:t>
            </a:r>
            <a:endParaRPr lang="en-US" altLang="zh-CN" sz="2000" dirty="0"/>
          </a:p>
          <a:p>
            <a:pPr latinLnBrk="1">
              <a:lnSpc>
                <a:spcPts val="3700"/>
              </a:lnSpc>
            </a:pPr>
            <a:r>
              <a:rPr lang="en-US" altLang="zh-CN" sz="2000" b="0" i="0">
                <a:solidFill>
                  <a:srgbClr val="000000"/>
                </a:solidFill>
                <a:latin typeface="宋体" panose="02010600030101010101" pitchFamily="2" charset="-122"/>
                <a:ea typeface="楷体" panose="02010609060101010101"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我国</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长江三角洲城市群发展规划</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提出要构建</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一核五圈四带</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的网络化空间格局</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以打</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轨道上的长三角</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为重点</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加快推进长三角对外</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交通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城际交通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都市圈交通等多种层级有效衔接和</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有机融合的轨道交通体系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上海市城市总体规划</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2017—2035</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中提出将上海建设成为国际经</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济中心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金融中心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贸易中心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航运中心</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科技创新</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中心的现代化国际大都市</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Tree>
  </p:cSld>
  <p:clrMapOvr>
    <a:masterClrMapping/>
  </p:clrMapOvr>
  <p:transition>
    <p:fade/>
  </p:transition>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BD.141_1#93bdd47df?pid=3ca816b60&amp;color=0,0,0&amp;vtp=1&amp;bt=1&amp;bbb=1"/>
          <p:cNvSpPr/>
          <p:nvPr/>
        </p:nvSpPr>
        <p:spPr>
          <a:xfrm>
            <a:off x="722376" y="972000"/>
            <a:ext cx="10753344" cy="408559"/>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（1）根据材料，说明上海市的辐射功能。（10分）</a:t>
            </a:r>
            <a:endParaRPr lang="en-US" altLang="zh-CN" sz="2000" dirty="0"/>
          </a:p>
        </p:txBody>
      </p:sp>
      <p:sp>
        <p:nvSpPr>
          <p:cNvPr id="3" name="QO_6_AN.142_1#93bdd47df?vop=1&amp;pid=3ca816b60&amp;color=0,0,0&amp;vtp=1&amp;bbb=1&amp;hb=1"/>
          <p:cNvSpPr/>
          <p:nvPr/>
        </p:nvSpPr>
        <p:spPr>
          <a:xfrm>
            <a:off x="722376" y="1435169"/>
            <a:ext cx="10753344" cy="2685034"/>
          </a:xfrm>
          <a:prstGeom prst="rect">
            <a:avLst/>
          </a:prstGeom>
          <a:noFill/>
        </p:spPr>
        <p:txBody>
          <a:bodyPr wrap="none" lIns="0" tIns="0" rIns="0" bIns="0" rtlCol="0" anchor="t"/>
          <a:lstStyle/>
          <a:p>
            <a:pPr algn="l"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[答案]</a:t>
            </a:r>
            <a:r>
              <a:rPr lang="en-US" altLang="zh-CN" sz="2000" b="1" i="0" dirty="0">
                <a:solidFill>
                  <a:srgbClr val="00B05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上海市是全国的经济中心和全国水陆交通中心，是长三角地区的核心城市</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，体现其都市核</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心的功能</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；通过多种层级的轨道交通体系和发达的现代通信网络联系周边城市及长三角地区</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；向</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周边城市及长三角地区输送人才</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、资金、技术、文化，输入输出原料与工业产品等</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；通过制造业</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转移</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、产业分工与合作，促进周边城市及长三角地区产业升级，提供教育、医疗、</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公共服务等，</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提供就业机会</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，吸纳劳动力；依托国际经济中心、金融中心、贸易中心、航运中心</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、科技创新中</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心等建设</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，其辐射范围扩大到长江经济带、全国以及世界。（10分）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fade">
                                      <p:cBhvr>
                                        <p:cTn id="25"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AS.143_1#93bdd47df?vop=1&amp;pid=3ca816b60&amp;color=0,0,0&amp;vtp=1&amp;bt=1&amp;bbb=1&amp;hb=1"/>
          <p:cNvSpPr/>
          <p:nvPr/>
        </p:nvSpPr>
        <p:spPr>
          <a:xfrm>
            <a:off x="722376" y="972000"/>
            <a:ext cx="10753344" cy="31549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本题考查大都市的辐射功能。上海市是全国的经济中心和全国水陆交通中心</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，是长三角地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区的核心城市</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，体现其都市核心的功能；</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通过公路、铁路、水运</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、航空等交通线和发达的现代</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通信网络联系周边城市及长三角地区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；向周边城市及长三角地区输送人才、资金、技术、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文化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，输入输出原料与工业产品等；通过产业转移、分工与协作</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，促进周边城市及长三角地区产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业升级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，增加就业机会，吸纳劳动力，带动周边地区经济发展；依托国际经济中心、</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金融中心、</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贸易中心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、航运中心、科技创新中心等建设，其辐射范围扩大到长江经济带、</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全国以及世界。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综合分析类】</a:t>
            </a:r>
            <a:endParaRPr lang="en-US" altLang="zh-CN" sz="2200" b="1"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BD.144_1#faf257018?pid=3ca816b60&amp;color=0,0,0&amp;vtp=1&amp;bt=1&amp;bbb=1"/>
          <p:cNvSpPr/>
          <p:nvPr/>
        </p:nvSpPr>
        <p:spPr>
          <a:xfrm>
            <a:off x="722376" y="972000"/>
            <a:ext cx="10753344" cy="408559"/>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（2）指出轨道交通对该城市群一体化发展的作用。（6分）</a:t>
            </a:r>
            <a:endParaRPr lang="en-US" altLang="zh-CN" sz="2000" dirty="0"/>
          </a:p>
        </p:txBody>
      </p:sp>
      <p:sp>
        <p:nvSpPr>
          <p:cNvPr id="3" name="QO_6_AN.145_1#faf257018?vop=1&amp;pid=3ca816b60&amp;color=0,0,0&amp;vtp=1&amp;bbb=1&amp;hb=1"/>
          <p:cNvSpPr/>
          <p:nvPr/>
        </p:nvSpPr>
        <p:spPr>
          <a:xfrm>
            <a:off x="722376" y="1435169"/>
            <a:ext cx="10753344" cy="856234"/>
          </a:xfrm>
          <a:prstGeom prst="rect">
            <a:avLst/>
          </a:prstGeom>
          <a:noFill/>
        </p:spPr>
        <p:txBody>
          <a:bodyPr wrap="none" lIns="0" tIns="0" rIns="0" bIns="0" rtlCol="0" anchor="t"/>
          <a:lstStyle/>
          <a:p>
            <a:pPr algn="l"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[答案]</a:t>
            </a:r>
            <a:r>
              <a:rPr lang="en-US" altLang="zh-CN" sz="2000" b="1" i="0" dirty="0">
                <a:solidFill>
                  <a:srgbClr val="00B05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提高了城市间可达性；促进了城市间要素流动</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；轨道交通网络强化了中心城市的辐射带动</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作用</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，提升了城市群整体（创新）功能。（6分）</a:t>
            </a:r>
            <a:endParaRPr lang="en-US" altLang="zh-CN" sz="2000" dirty="0"/>
          </a:p>
        </p:txBody>
      </p:sp>
      <p:sp>
        <p:nvSpPr>
          <p:cNvPr id="4" name="QO_6_AS.146_1#faf257018?vop=1&amp;pid=3ca816b60&amp;color=0,0,0&amp;vtp=1&amp;bbb=1&amp;hb=1"/>
          <p:cNvSpPr/>
          <p:nvPr/>
        </p:nvSpPr>
        <p:spPr>
          <a:xfrm>
            <a:off x="722376" y="2385764"/>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本题考查交通对城市群一体化的作用。轨道交通通过构建高效、便捷的交通网络</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，提高了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城市间的交通效率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，提高了城市间的可达性，这使得区域内的人流、物流</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、信息流能够更加顺畅</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地流动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，从而强化了中心城市的辐射带动作用，提升了城市群整体（创新）功能。</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【影响意义类】</a:t>
            </a:r>
            <a:endPar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fade">
                                      <p:cBhvr>
                                        <p:cTn id="18" dur="500"/>
                                        <p:tgtEl>
                                          <p:spTgt spid="4">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fade">
                                      <p:cBhvr>
                                        <p:cTn id="24" dur="500"/>
                                        <p:tgtEl>
                                          <p:spTgt spid="4">
                                            <p:txEl>
                                              <p:pRg st="1" end="1"/>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fade">
                                      <p:cBhvr>
                                        <p:cTn id="2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BD.147_1#5407f9d9a?pid=3ca816b60&amp;color=0,0,0&amp;vtp=1&amp;bt=1&amp;bbb=1"/>
          <p:cNvSpPr/>
          <p:nvPr/>
        </p:nvSpPr>
        <p:spPr>
          <a:xfrm>
            <a:off x="722376" y="972000"/>
            <a:ext cx="10753344" cy="408559"/>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（3）请从产业发展角度为推动长江三角洲区域协同发展提出合理建议。（8分）</a:t>
            </a:r>
            <a:endParaRPr lang="en-US" altLang="zh-CN" sz="2000" dirty="0"/>
          </a:p>
        </p:txBody>
      </p:sp>
      <p:sp>
        <p:nvSpPr>
          <p:cNvPr id="3" name="QO_6_AN.148_1#5407f9d9a?vop=1&amp;pid=3ca816b60&amp;color=0,0,0&amp;vtp=1&amp;bbb=1&amp;hb=1"/>
          <p:cNvSpPr/>
          <p:nvPr/>
        </p:nvSpPr>
        <p:spPr>
          <a:xfrm>
            <a:off x="722376" y="1435169"/>
            <a:ext cx="10753344" cy="1770634"/>
          </a:xfrm>
          <a:prstGeom prst="rect">
            <a:avLst/>
          </a:prstGeom>
          <a:noFill/>
        </p:spPr>
        <p:txBody>
          <a:bodyPr wrap="none" lIns="0" tIns="0" rIns="0" bIns="0" rtlCol="0" anchor="t"/>
          <a:lstStyle/>
          <a:p>
            <a:pPr algn="l"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[答案]</a:t>
            </a:r>
            <a:r>
              <a:rPr lang="en-US" altLang="zh-CN" sz="2000" b="1" i="0" dirty="0">
                <a:solidFill>
                  <a:srgbClr val="00B05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长江三角洲区域各城市发挥各自的优势，分工合作，优势互补；上海发挥其资金、</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技术、</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信息等优势</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，重点发展资金密集型、技术密集型产业；沿江沿海圈带发挥其交通运输优势</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，重点</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发展交通运输业</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；其他圈带发挥其劳动力、制造业基础、地价等优势，重点发展制造业</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，承接上</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海的产业转移</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。（8分）</a:t>
            </a:r>
            <a:endParaRPr lang="en-US" altLang="zh-CN" sz="2000" dirty="0"/>
          </a:p>
        </p:txBody>
      </p:sp>
      <p:sp>
        <p:nvSpPr>
          <p:cNvPr id="4" name="QO_6_AS.149_1#5407f9d9a?vop=1&amp;pid=3ca816b60&amp;color=0,0,0&amp;vtp=1&amp;bbb=1&amp;hb=1"/>
          <p:cNvSpPr/>
          <p:nvPr/>
        </p:nvSpPr>
        <p:spPr>
          <a:xfrm>
            <a:off x="722376" y="3300164"/>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本题考查区域协同发展的措施。根据长三角各城市的资源禀赋、产业基础和发展潜力</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定差异化的产业政策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，发挥各城市的自身优势，分工合作，优势互补；上海发挥其资金、</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技术、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信息等优势</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，重点发展资金密集型、技术密集型产业；沿江沿海圈带发挥其交通运输优势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，重点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发展交通运输业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；其他圈带发挥其劳动力、制造业基础、地价等优势，重点发展制造业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，承接上</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海的产业转移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【建议措施类】</a:t>
            </a:r>
            <a:endParaRPr lang="en-US" altLang="zh-CN" sz="2200" b="1"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4">
                                            <p:bg/>
                                          </p:spTgt>
                                        </p:tgtEl>
                                        <p:attrNameLst>
                                          <p:attrName>style.visibility</p:attrName>
                                        </p:attrNameLst>
                                      </p:cBhvr>
                                      <p:to>
                                        <p:strVal val="visible"/>
                                      </p:to>
                                    </p:set>
                                    <p:animEffect transition="in" filter="fade">
                                      <p:cBhvr>
                                        <p:cTn id="24" dur="500"/>
                                        <p:tgtEl>
                                          <p:spTgt spid="4">
                                            <p:bg/>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0" end="0"/>
                                            </p:txEl>
                                          </p:spTgt>
                                        </p:tgtEl>
                                        <p:attrNameLst>
                                          <p:attrName>style.visibility</p:attrName>
                                        </p:attrNameLst>
                                      </p:cBhvr>
                                      <p:to>
                                        <p:strVal val="visible"/>
                                      </p:to>
                                    </p:set>
                                    <p:animEffect transition="in" filter="fade">
                                      <p:cBhvr>
                                        <p:cTn id="27" dur="500"/>
                                        <p:tgtEl>
                                          <p:spTgt spid="4">
                                            <p:txEl>
                                              <p:pRg st="0" end="0"/>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xEl>
                                              <p:pRg st="1" end="1"/>
                                            </p:txEl>
                                          </p:spTgt>
                                        </p:tgtEl>
                                        <p:attrNameLst>
                                          <p:attrName>style.visibility</p:attrName>
                                        </p:attrNameLst>
                                      </p:cBhvr>
                                      <p:to>
                                        <p:strVal val="visible"/>
                                      </p:to>
                                    </p:set>
                                    <p:animEffect transition="in" filter="fade">
                                      <p:cBhvr>
                                        <p:cTn id="30" dur="500"/>
                                        <p:tgtEl>
                                          <p:spTgt spid="4">
                                            <p:txEl>
                                              <p:pRg st="1" end="1"/>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
                                            <p:txEl>
                                              <p:pRg st="2" end="2"/>
                                            </p:txEl>
                                          </p:spTgt>
                                        </p:tgtEl>
                                        <p:attrNameLst>
                                          <p:attrName>style.visibility</p:attrName>
                                        </p:attrNameLst>
                                      </p:cBhvr>
                                      <p:to>
                                        <p:strVal val="visible"/>
                                      </p:to>
                                    </p:set>
                                    <p:animEffect transition="in" filter="fade">
                                      <p:cBhvr>
                                        <p:cTn id="33" dur="500"/>
                                        <p:tgtEl>
                                          <p:spTgt spid="4">
                                            <p:txEl>
                                              <p:pRg st="2" end="2"/>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
                                            <p:txEl>
                                              <p:pRg st="3" end="3"/>
                                            </p:txEl>
                                          </p:spTgt>
                                        </p:tgtEl>
                                        <p:attrNameLst>
                                          <p:attrName>style.visibility</p:attrName>
                                        </p:attrNameLst>
                                      </p:cBhvr>
                                      <p:to>
                                        <p:strVal val="visible"/>
                                      </p:to>
                                    </p:set>
                                    <p:animEffect transition="in" filter="fade">
                                      <p:cBhvr>
                                        <p:cTn id="36" dur="500"/>
                                        <p:tgtEl>
                                          <p:spTgt spid="4">
                                            <p:txEl>
                                              <p:pRg st="3" end="3"/>
                                            </p:tx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
                                            <p:txEl>
                                              <p:pRg st="4" end="4"/>
                                            </p:txEl>
                                          </p:spTgt>
                                        </p:tgtEl>
                                        <p:attrNameLst>
                                          <p:attrName>style.visibility</p:attrName>
                                        </p:attrNameLst>
                                      </p:cBhvr>
                                      <p:to>
                                        <p:strVal val="visible"/>
                                      </p:to>
                                    </p:set>
                                    <p:animEffect transition="in" filter="fade">
                                      <p:cBhvr>
                                        <p:cTn id="39"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12_1#839407b9f?pid=2c94a9a95&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阶段二可能会出现(</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13_1#839407b9f.bracket?pid=2c94a9a95&amp;color=0,0,0&amp;vpa=4&amp;vtp=1"/>
          <p:cNvSpPr/>
          <p:nvPr/>
        </p:nvSpPr>
        <p:spPr>
          <a:xfrm>
            <a:off x="3152839"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4" name="QC_7_BD.12_2#839407b9f.choices?pid=2c94a9a95&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697480" algn="l"/>
                <a:tab pos="5102860" algn="l"/>
                <a:tab pos="77749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.乡镇逐渐消失</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B.镇升级为县</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C.县域范围扩大</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.县城并入中心城市</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14_1#839407b9f?vop=1&amp;pid=2c94a9a95&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本题考查城市发展不同阶段的特征。中心城市通过多年经济发展，用地规模不断扩大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射带动作用不断增强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，与其紧邻的县城可能并入中心城市，D正确；中心城市不断发展</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，辐射带</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动作用不断增强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，会促进乡镇的发展，但乡镇不会消失，A错误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；某一地区行政等级的变化受多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种因素影响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，且一般不会改变，B错误；中心城市不断发展，辐射带动作用不断增强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，带动周围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县城不断发展</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，经济发展水平不断提高，但县域范围主要受行政区划影响，不会扩大，C错误。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M_6_BD.15_1#0cd8a66d0?pid=3abd91eda&amp;color=0,0,0&amp;tib=255,255,255&amp;iip=1&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45269" y="1081728"/>
            <a:ext cx="868680" cy="23774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6_BD.15_1#0cd8a66d0?pid=3abd91eda&amp;color=0,0,0&amp;vtp=1&amp;bt=1&amp;bbb=1&amp;hb=1"/>
          <p:cNvSpPr/>
          <p:nvPr/>
        </p:nvSpPr>
        <p:spPr>
          <a:xfrm>
            <a:off x="722377" y="972000"/>
            <a:ext cx="10749631" cy="2214753"/>
          </a:xfrm>
          <a:prstGeom prst="rect">
            <a:avLst/>
          </a:prstGeom>
          <a:noFill/>
        </p:spPr>
        <p:txBody>
          <a:bodyPr wrap="none" lIns="0" tIns="0" rIns="0" bIns="0" rtlCol="0" anchor="t"/>
          <a:lstStyle/>
          <a:p>
            <a:pPr algn="l" latinLnBrk="1">
              <a:lnSpc>
                <a:spcPts val="3600"/>
              </a:lnSpc>
            </a:pPr>
            <a:r>
              <a:rPr lang="en-US" altLang="zh-CN" sz="900" b="0" i="0" ker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陕西西安长安一中2024高二开学考试］</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西安都市圈规划范围包括西安市全域</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咸阳市</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铜川市</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渭南市三市部分区县和杨凌示范区</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面积</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2.06</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万平方千米</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规划到</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2025</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西安国家中</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心城市辐射带动能力进一步提升</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大</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中</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小城市和小城镇协调发展</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形成</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一核</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两轴</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多组</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团</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的都市圈空间格局</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一核</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为西安市中心城区</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两轴</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为东西</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南北两条发展轴</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4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多组团</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为区域内重点功能组团</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100" dirty="0"/>
          </a:p>
        </p:txBody>
      </p:sp>
      <p:pic>
        <p:nvPicPr>
          <p:cNvPr id="4" name="QM_6_BD.15_2#0cd8a66d0?pid=3abd91eda&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3547872" y="3321246"/>
            <a:ext cx="5102352" cy="2569464"/>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16_1#d9d6b532d?pid=0cd8a66d0&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西安市在都市圈中主要的辐射带动作用是(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17_1#d9d6b532d.bracket?pid=0cd8a66d0&amp;color=0,0,0&amp;vpa=5&amp;vtp=1"/>
          <p:cNvSpPr/>
          <p:nvPr/>
        </p:nvSpPr>
        <p:spPr>
          <a:xfrm>
            <a:off x="5705539" y="96926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4" name="QC_7_BD.16_2#d9d6b532d.choices?pid=0cd8a66d0&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A.产业梯级转移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，促进区域协调发展</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.形成组团格局，扩散医疗资源</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.输出科技人才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，均衡布局各类产业</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.传承历史文化，保护风景名胜</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18_1#d9d6b532d?vop=1&amp;pid=0cd8a66d0&amp;color=0,0,0&amp;vtp=1&amp;bt=1&amp;bbb=1&amp;hb=1"/>
          <p:cNvSpPr/>
          <p:nvPr/>
        </p:nvSpPr>
        <p:spPr>
          <a:xfrm>
            <a:off x="722376" y="97200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本题考查城市的辐射功能。城市通过资本、技术、人才、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市场信息等要素的流动和转移，</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对周边区域产生正向引导带动作用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，使区域间经济差距逐渐缩小，最终达到均衡发展的目的</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。西</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安市将产业实行梯级转移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，能够带动区域经济协调发展，A正确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；组团格局是根据各区域的功能</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进行设置的</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，某个组团集中某种功能，从而发挥当地比较优势，不同区域优势互补、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协同发展，</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对于资源扩散作用不大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，也不可能均衡布局各类产业，B、C错误；传承历史文化，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保护风景名胜，</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不是西安市在都市圈中主要的辐射带动作用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2#e61be73c1.fixed?pid=e4c03d28f&amp;color=100,146,38&amp;vtp=1"/>
          <p:cNvSpPr/>
          <p:nvPr/>
        </p:nvSpPr>
        <p:spPr>
          <a:xfrm>
            <a:off x="5276088" y="905256"/>
            <a:ext cx="1609344" cy="1197864"/>
          </a:xfrm>
          <a:prstGeom prst="rect">
            <a:avLst/>
          </a:prstGeom>
          <a:noFill/>
        </p:spPr>
        <p:txBody>
          <a:bodyPr wrap="square" lIns="0" tIns="0" rIns="0" bIns="0" rtlCol="0" anchor="ctr"/>
          <a:lstStyle/>
          <a:p>
            <a:pPr algn="ctr"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3</a:t>
            </a:r>
            <a:endParaRPr lang="en-US" altLang="zh-CN" sz="7200" dirty="0"/>
          </a:p>
        </p:txBody>
      </p:sp>
      <p:sp>
        <p:nvSpPr>
          <p:cNvPr id="3" name="C_2_BD#e61be73c1.fixed?pid=e4c03d28f&amp;color=255,255,255&amp;vtp=1&amp;bbb=1"/>
          <p:cNvSpPr/>
          <p:nvPr/>
        </p:nvSpPr>
        <p:spPr>
          <a:xfrm>
            <a:off x="0" y="3712464"/>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第一节</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城市的辐射功能</a:t>
            </a:r>
            <a:endParaRPr lang="en-US" altLang="zh-CN" sz="4400" dirty="0"/>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19_1#194c4994b?sp=1&amp;pid=0cd8a66d0&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6.西安都市圈“多组团”</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城市格局的优点有(</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20_1#194c4994b.bracket?pid=0cd8a66d0&amp;color=0,0,0&amp;vpa=6&amp;vtp=1"/>
          <p:cNvSpPr/>
          <p:nvPr/>
        </p:nvSpPr>
        <p:spPr>
          <a:xfrm>
            <a:off x="5705539"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7_BD.19_2#194c4994b?pid=0cd8a66d0&amp;color=0,0,0&amp;vtp=1&amp;bbb=1"/>
          <p:cNvSpPr/>
          <p:nvPr/>
        </p:nvSpPr>
        <p:spPr>
          <a:xfrm>
            <a:off x="722376" y="143649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①发挥各自优势，促进产业分工协作</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减轻环境压力，控制城市用地规模</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避免产业、人口过于向西安市集中带来的城市问题</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利于实现区域协调发展</a:t>
            </a:r>
            <a:endParaRPr lang="en-US" altLang="zh-CN" sz="2000" dirty="0"/>
          </a:p>
        </p:txBody>
      </p:sp>
      <p:sp>
        <p:nvSpPr>
          <p:cNvPr id="5" name="QC_7_BD.19_3#194c4994b.choices?pid=0cd8a66d0&amp;color=0,0,0&amp;vtp=1&amp;bbb=1"/>
          <p:cNvSpPr/>
          <p:nvPr/>
        </p:nvSpPr>
        <p:spPr>
          <a:xfrm>
            <a:off x="722376" y="327240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B.①③④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C.②③④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21_1#194c4994b?vop=1&amp;pid=0cd8a66d0&amp;color=0,0,0&amp;vtp=1&amp;bt=1&amp;bbb=1"/>
          <p:cNvSpPr/>
          <p:nvPr/>
        </p:nvSpPr>
        <p:spPr>
          <a:xfrm>
            <a:off x="722376" y="972000"/>
            <a:ext cx="10753344" cy="434785"/>
          </a:xfrm>
          <a:prstGeom prst="rect">
            <a:avLst/>
          </a:prstGeom>
          <a:noFill/>
        </p:spPr>
        <p:txBody>
          <a:bodyPr wrap="none" lIns="0" tIns="0" rIns="0" bIns="0" rtlCol="0" anchor="t"/>
          <a:lstStyle/>
          <a:p>
            <a:pPr algn="l" latinLnBrk="1">
              <a:lnSpc>
                <a:spcPts val="39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本题考查城市协同发展的优势。</a:t>
            </a:r>
            <a:endParaRPr lang="en-US" altLang="zh-CN" sz="2200" dirty="0"/>
          </a:p>
        </p:txBody>
      </p:sp>
      <p:graphicFrame>
        <p:nvGraphicFramePr>
          <p:cNvPr id="17" name="QC_7_AS.21_2#194c4994b?colgroup=36,4&amp;vop=1&amp;pid=0cd8a66d0&amp;color=0,0,0&amp;vtp=1&amp;bbb=1&amp;hb=1"/>
          <p:cNvGraphicFramePr>
            <a:graphicFrameLocks noGrp="1"/>
          </p:cNvGraphicFramePr>
          <p:nvPr/>
        </p:nvGraphicFramePr>
        <p:xfrm>
          <a:off x="722376" y="1545913"/>
          <a:ext cx="10725912" cy="2467737"/>
        </p:xfrm>
        <a:graphic>
          <a:graphicData uri="http://schemas.openxmlformats.org/drawingml/2006/table">
            <a:tbl>
              <a:tblPr/>
              <a:tblGrid>
                <a:gridCol w="9454896"/>
                <a:gridCol w="1271016"/>
              </a:tblGrid>
              <a:tr h="822579">
                <a:tc>
                  <a:txBody>
                    <a:bodyPr/>
                    <a:lstStyle/>
                    <a:p>
                      <a:pPr marL="0" indent="0" algn="l" latinLnBrk="1" hangingPunct="0">
                        <a:lnSpc>
                          <a:spcPts val="32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城市组团各自承担一定的城市功能</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发挥各地比较优势</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彼此分工协作</a:t>
                      </a:r>
                      <a:r>
                        <a:rPr lang="en-US" altLang="zh-CN" sz="2000" b="0" i="0"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可实现区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lvl="0" indent="0" algn="l" latinLnBrk="1" hangingPunct="0">
                        <a:lnSpc>
                          <a:spcPts val="3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域协调发展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①④正确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822579">
                <a:tc>
                  <a:txBody>
                    <a:bodyPr/>
                    <a:lstStyle/>
                    <a:p>
                      <a:pPr marL="0" indent="0" algn="l" latinLnBrk="1" hangingPunct="0">
                        <a:lnSpc>
                          <a:spcPts val="32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城市组团发展可避免因中心城市人口</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产业过于集中带来的交通拥堵</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环境恶化</a:t>
                      </a:r>
                      <a:r>
                        <a:rPr lang="en-US" altLang="zh-CN" sz="2000" b="0" i="0"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lvl="0" indent="0" algn="l" latinLnBrk="1" hangingPunct="0">
                        <a:lnSpc>
                          <a:spcPts val="3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公共服务设施不足</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房价昂贵等城市问题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③正确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822579">
                <a:tc>
                  <a:txBody>
                    <a:bodyPr/>
                    <a:lstStyle/>
                    <a:p>
                      <a:pPr marL="0" indent="0" algn="l" latinLnBrk="1" hangingPunct="0">
                        <a:lnSpc>
                          <a:spcPts val="32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组团格局促进区域分工协作</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共同发展</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组团内产业集聚</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城镇化进程加快</a:t>
                      </a:r>
                      <a:r>
                        <a:rPr lang="en-US" altLang="zh-CN" sz="2000" b="0" i="0"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城镇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lvl="0" indent="0" algn="l" latinLnBrk="1" hangingPunct="0">
                        <a:lnSpc>
                          <a:spcPts val="3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用地规模扩大</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可能导致环境压力增大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
        <p:nvSpPr>
          <p:cNvPr id="4" name="QC_7_AS.21_3#194c4994b?vop=1&amp;pid=0cd8a66d0&amp;color=0,0,0&amp;vtp=1&amp;bbb=1"/>
          <p:cNvSpPr/>
          <p:nvPr/>
        </p:nvSpPr>
        <p:spPr>
          <a:xfrm>
            <a:off x="722376" y="4149413"/>
            <a:ext cx="10753344" cy="408559"/>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①③④正确，②错误，故选B。</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bg/>
                                          </p:spTgt>
                                        </p:tgtEl>
                                        <p:attrNameLst>
                                          <p:attrName>style.visibility</p:attrName>
                                        </p:attrNameLst>
                                      </p:cBhvr>
                                      <p:to>
                                        <p:strVal val="visible"/>
                                      </p:to>
                                    </p:set>
                                    <p:animEffect transition="in" filter="fade">
                                      <p:cBhvr>
                                        <p:cTn id="16" dur="500"/>
                                        <p:tgtEl>
                                          <p:spTgt spid="4">
                                            <p:bg/>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Effect transition="in" filter="fade">
                                      <p:cBhvr>
                                        <p:cTn id="19"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P spid="4" grpId="0" animBg="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21_4#194c4994b?vop=1&amp;pid=0cd8a66d0&amp;color=0,0,0&amp;vtp=1&amp;bt=1&amp;bbb=1"/>
          <p:cNvSpPr/>
          <p:nvPr/>
        </p:nvSpPr>
        <p:spPr>
          <a:xfrm>
            <a:off x="722376" y="972000"/>
            <a:ext cx="10753344" cy="405003"/>
          </a:xfrm>
          <a:prstGeom prst="rect">
            <a:avLst/>
          </a:prstGeom>
          <a:noFill/>
        </p:spPr>
        <p:txBody>
          <a:bodyPr wrap="none" lIns="0" tIns="0" rIns="0" bIns="0" rtlCol="0" anchor="t"/>
          <a:lstStyle/>
          <a:p>
            <a:pPr algn="l" latinLnBrk="1">
              <a:lnSpc>
                <a:spcPts val="36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知识总结</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城市辐射功能的影响因素</a:t>
            </a:r>
            <a:endParaRPr lang="en-US" altLang="zh-CN" sz="2000" dirty="0"/>
          </a:p>
        </p:txBody>
      </p:sp>
      <p:pic>
        <p:nvPicPr>
          <p:cNvPr id="3" name="QC_7_AS.21_5#194c4994b?vop=1&amp;pid=0cd8a66d0&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127248" y="1513528"/>
            <a:ext cx="5943600" cy="3547872"/>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M_6_BD.22_1#e654022ab?htil=1&amp;pid=3abd91eda&amp;color=0,0,0&amp;tib=255,255,255&amp;vtp=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6986017" y="972000"/>
            <a:ext cx="3580989" cy="2665603"/>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6_BD.22_2#e654022ab?htil=1&amp;pid=3abd91eda&amp;color=0,0,0&amp;vtp=1&amp;bt=1&amp;bbb=1&amp;hb=1&amp;hs=1"/>
          <p:cNvSpPr/>
          <p:nvPr/>
        </p:nvSpPr>
        <p:spPr>
          <a:xfrm>
            <a:off x="722376" y="984699"/>
            <a:ext cx="6153912" cy="26719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［四川成都2025高二月考</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沈阳都市圈是以沈阳市为中</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心</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以鞍山市</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抚顺市</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本溪市</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阜新市</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辽阳市</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铁</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岭市</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沈抚改革创新示范区等为支撑</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形成的先进完善</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的轨道交通圈</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产业协作圈</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就业通勤圈</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统一市场圈</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和品质生活圈</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为东北振兴发展的增长极</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下图为沈阳</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都市圈及主导产业示意图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sp>
        <p:nvSpPr>
          <p:cNvPr id="4" name="QC_7_BD.23_1#75d73c252?pid=e654022ab&amp;color=0,0,0&amp;vtp=1&amp;bbb=1&amp;hs=1"/>
          <p:cNvSpPr/>
          <p:nvPr/>
        </p:nvSpPr>
        <p:spPr>
          <a:xfrm>
            <a:off x="722376" y="3703261"/>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沈阳市在都市圈的功能主要表现在(</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C_7_BD.23_2#75d73c252.choices?pid=e654022ab&amp;color=0,0,0&amp;vtp=1&amp;bbb=1"/>
          <p:cNvSpPr/>
          <p:nvPr/>
        </p:nvSpPr>
        <p:spPr>
          <a:xfrm>
            <a:off x="722376" y="4161858"/>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.产业制造功能</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.都市圈核心功能</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C.产品销售功能</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.吸引人才功能</a:t>
            </a:r>
            <a:endParaRPr lang="en-US" altLang="zh-CN" sz="2000" dirty="0"/>
          </a:p>
        </p:txBody>
      </p:sp>
      <p:sp>
        <p:nvSpPr>
          <p:cNvPr id="6" name="QC_7_AN.24_1#75d73c252.bracket?pid=e654022ab&amp;color=0,0,0&amp;vpa=7&amp;vtp=1"/>
          <p:cNvSpPr/>
          <p:nvPr/>
        </p:nvSpPr>
        <p:spPr>
          <a:xfrm>
            <a:off x="4943539" y="3703261"/>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25_1#75d73c252?vop=1&amp;pid=e654022ab&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本题考查城市的功能。根据材料信息可知，沈阳都市圈是以沈阳市为中心</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，所以沈阳市在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都市圈的功能主要表现在都市圈核心功能</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，辐射带动周边区域发展</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，以基础设施建设和产业分工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合作强化区域一体化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，并成为区域科技创新和产业升级的主要推动者，B正确；产业制造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、产品</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销售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、吸引人才主要强调沈阳市自身的功能，而非对都市圈的主要功能，A、C、D错误。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26_1#c2c8a5684?pid=e654022ab&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沈阳市对周边城市辐射带动最主要的优势条件是(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27_1#c2c8a5684.bracket?pid=e654022ab&amp;color=0,0,0&amp;vpa=8&amp;vtp=1"/>
          <p:cNvSpPr/>
          <p:nvPr/>
        </p:nvSpPr>
        <p:spPr>
          <a:xfrm>
            <a:off x="6454839"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4" name="QC_7_BD.26_2#c2c8a5684.choices?pid=e654022ab&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.农业基础较好</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B.矿产资源丰富</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C.产业结构相同</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.交通联系便捷</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28_1#c2c8a5684?vop=1&amp;pid=e654022ab&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本题考查实现城市辐射功能的优势条件。沈阳市是辽宁省省级行政中心</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，是东北地区最大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的综合性中心城市和交通枢纽，能够对周边城市发挥辐射带动作用最主要的优势条件是沈阳市与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周边地区交通联系便捷</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，便于人员、技术、物料、资金等的往来，D正确；农业基础</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、矿产资源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不是影响城市辐射功能的主要因素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，A、B错误；产业结构相同会抑制区域产业转移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，会减弱沈阳</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市的辐射能力</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83d78ee4f.fixed?pid=bd8285bf8&amp;color=100,146,38&amp;vtp=1"/>
          <p:cNvSpPr/>
          <p:nvPr/>
        </p:nvSpPr>
        <p:spPr>
          <a:xfrm>
            <a:off x="5276088" y="905256"/>
            <a:ext cx="1609344" cy="1197864"/>
          </a:xfrm>
          <a:prstGeom prst="rect">
            <a:avLst/>
          </a:prstGeom>
          <a:noFill/>
        </p:spPr>
        <p:txBody>
          <a:bodyPr wrap="square" lIns="0" tIns="0" rIns="0" bIns="0" rtlCol="0" anchor="ctr"/>
          <a:lstStyle/>
          <a:p>
            <a:pPr algn="ctr"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3</a:t>
            </a:r>
            <a:endParaRPr lang="en-US" altLang="zh-CN" sz="7200" dirty="0"/>
          </a:p>
        </p:txBody>
      </p:sp>
      <p:sp>
        <p:nvSpPr>
          <p:cNvPr id="3" name="C_4#83d78ee4f.fixed?pid=bd8285bf8&amp;color=255,255,255&amp;vtp=1&amp;bbb=1"/>
          <p:cNvSpPr/>
          <p:nvPr/>
        </p:nvSpPr>
        <p:spPr>
          <a:xfrm>
            <a:off x="0" y="3493008"/>
            <a:ext cx="12188952" cy="1326896"/>
          </a:xfrm>
          <a:prstGeom prst="rect">
            <a:avLst/>
          </a:prstGeom>
          <a:noFill/>
        </p:spPr>
        <p:txBody>
          <a:bodyPr wrap="none" lIns="0" tIns="0" rIns="0" bIns="0" rtlCol="0" anchor="t"/>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第1课时</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城市在区域中的作用</a:t>
            </a:r>
            <a:endParaRPr lang="en-US" altLang="zh-CN" sz="4400" dirty="0"/>
          </a:p>
        </p:txBody>
      </p:sp>
      <p:pic>
        <p:nvPicPr>
          <p:cNvPr id="4" name="C_4#83d78ee4f.fixed?pid=bd8285bf8&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83d78ee4f.fixed?pid=bd8285bf8&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刷基础</a:t>
            </a:r>
            <a:endParaRPr lang="en-US" altLang="zh-CN" sz="2800" dirty="0"/>
          </a:p>
        </p:txBody>
      </p:sp>
    </p:spTree>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6_BD.29_1#323913a3b?pid=3abd91eda&amp;color=0,0,0&amp;vtp=1&amp;bt=1&amp;bbb=1&amp;hb=1"/>
          <p:cNvSpPr/>
          <p:nvPr/>
        </p:nvSpPr>
        <p:spPr>
          <a:xfrm>
            <a:off x="722376" y="97200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［安徽淮北一中2024高二月考］</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断裂点理论可用于研究城市空间影响力</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断裂点位于两个城市的</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吸引力平衡处</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到断裂点的距离占两地距离的比例能够较好地反映城市综合实力</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根据断裂点位</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置</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可以勾勒出中心城市的主要经济腹地范围</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下图示意南京与周边城市的断裂点位置和经济腹</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地范围</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。据此完成下题。</a:t>
            </a:r>
            <a:endParaRPr lang="en-US" altLang="zh-CN" sz="2000" dirty="0"/>
          </a:p>
        </p:txBody>
      </p:sp>
      <p:pic>
        <p:nvPicPr>
          <p:cNvPr id="3" name="QM_6_BD.29_2#323913a3b?pid=3abd91eda&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4727448" y="2864046"/>
            <a:ext cx="2743200" cy="338328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30_1#8edf962aa?pid=323913a3b&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9.</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下列城市受南京市经济辐射影响最大的是(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BD.30_2#8edf962aa.choices?pid=323913a3b&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A.滁州</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、马鞍山</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.常州、马鞍山</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.合肥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、常州</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.合肥、宣城</a:t>
            </a:r>
            <a:endParaRPr lang="en-US" altLang="zh-CN" sz="2000" dirty="0"/>
          </a:p>
        </p:txBody>
      </p:sp>
      <p:sp>
        <p:nvSpPr>
          <p:cNvPr id="4" name="QC_7_AN.31_1#8edf962aa.bracket?pid=323913a3b&amp;color=0,0,0&amp;vpa=9&amp;vtp=1"/>
          <p:cNvSpPr/>
          <p:nvPr/>
        </p:nvSpPr>
        <p:spPr>
          <a:xfrm>
            <a:off x="5705539" y="96926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32_1#8edf962aa?vop=1&amp;pid=323913a3b&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spc="-5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spc="-5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本题考查城市的辐射范围。由材料可知，断裂点位于两个城市的吸引力平衡处</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，到断裂点的</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距离占两地距离的比例能够较好地反映城市综合实力</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，结合图中信息可知，</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滁州和马鞍山两个城市，</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南京到断裂点的距离占南京到两城市距离的比例最大</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，说明南京对其经济辐射影响最大，</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而常州、</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合肥</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、宣城三个城市，南京到断裂点的距离占南京到该城市距离的比例较小</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，说明南京对其经济辐</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射影响较小</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。因此，受南京经济辐射影响最大的是滁州和马鞍山，A正确，B、C、D错误。</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7_BD.33_1#7a687663d?pid=31d9bce10&amp;color=0,0,0&amp;vtp=1&amp;bt=1&amp;bbb=1&amp;hb=1"/>
          <p:cNvSpPr/>
          <p:nvPr/>
        </p:nvSpPr>
        <p:spPr>
          <a:xfrm>
            <a:off x="722376" y="972000"/>
            <a:ext cx="10753344" cy="22147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［河北衡水中学2025一模］</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在城市群中</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通过借用邻近城市的人口</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达到支持特定功能或经济绩</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效的临界人口规模</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称为城市的</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借用规模</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在城市群发展初期</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大城市从周边小城市吸纳资源</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可能抑制小城市发展</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产生集聚阴影</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在发展后期</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扩散机制起主要作用</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小城市常因大城市的</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带动作用而获得更强的增长动力</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下图示意山东半岛城市群和珠三角城市群城市</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借用规模</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4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数值越大</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借用规模</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越显著</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pic>
        <p:nvPicPr>
          <p:cNvPr id="3" name="QM_7_BD.33_3#7a687663d?htil=1&amp;pid=31d9bce10&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2249424" y="3321246"/>
            <a:ext cx="2313432" cy="1700784"/>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QM_7_BD.33_4#7a687663d?htil=1&amp;pid=31d9bce10&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562088" y="3366966"/>
            <a:ext cx="2450592" cy="165506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8_BD.34_1#8ee336bc8?pid=7a687663d&amp;color=0,0,0&amp;vtp=1&amp;bbb=1"/>
          <p:cNvSpPr/>
          <p:nvPr/>
        </p:nvSpPr>
        <p:spPr>
          <a:xfrm>
            <a:off x="722376" y="5150046"/>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10.下列城市中“借用规模”</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最显著的是(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6" name="QC_8_AN.35_1#8ee336bc8.bracket?pid=7a687663d&amp;color=0,0,0&amp;vpa=10&amp;vtp=1"/>
          <p:cNvSpPr/>
          <p:nvPr/>
        </p:nvSpPr>
        <p:spPr>
          <a:xfrm>
            <a:off x="5334064" y="5150046"/>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7" name="QC_8_BD.34_2#8ee336bc8.choices?pid=7a687663d&amp;color=0,0,0&amp;vtp=1&amp;bbb=1"/>
          <p:cNvSpPr/>
          <p:nvPr/>
        </p:nvSpPr>
        <p:spPr>
          <a:xfrm>
            <a:off x="722376" y="5603055"/>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.菏泽</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B.烟台</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C.珠海</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.东莞</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8_AS.36_1#8ee336bc8?vop=1&amp;pid=7a687663d&amp;color=0,0,0&amp;vtp=1&amp;bt=1&amp;bbb=1&amp;hb=1"/>
          <p:cNvSpPr/>
          <p:nvPr/>
        </p:nvSpPr>
        <p:spPr>
          <a:xfrm>
            <a:off x="722376" y="972000"/>
            <a:ext cx="10753344" cy="22532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本题考查材料分析能力。读图并结合选项分析可知，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东莞的借用绩效和借用功能数值最高，</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借用规模”最显著，D正确；菏泽、烟台和珠海的借用绩效和借用功能数值相对较低，A、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endParaRPr lang="en-US" altLang="zh-CN" sz="2200" dirty="0"/>
          </a:p>
          <a:p>
            <a:pPr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易错警示</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解答本题时易忽略两图坐标的数值不等，并错误理解城市的“借用规模</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”，整体上珠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三角城市群</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“借用规模”大于山东半岛城市群。</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8_BD.37_1#6850d0b1f?pid=7a687663d&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11.与珠三角城市群相比，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山东半岛城市群(</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8_AN.38_1#6850d0b1f.bracket?pid=7a687663d&amp;color=0,0,0&amp;vpa=11&amp;vtp=1"/>
          <p:cNvSpPr/>
          <p:nvPr/>
        </p:nvSpPr>
        <p:spPr>
          <a:xfrm>
            <a:off x="5600764"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8_BD.37_2#6850d0b1f.choices?pid=7a687663d&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3141980" algn="l"/>
                <a:tab pos="5737860" algn="l"/>
                <a:tab pos="8346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.大城市辐射能力强</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B.处于发展后期</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C.集聚阴影显著</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.扩散机制显著</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8_AS.39_1#6850d0b1f?vop=1&amp;pid=7a687663d&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本题考查读图分析能力。读图可知，山东半岛城市群的小城市借用功能数值小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，部分小城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市借用绩效和借用功能数值为负值</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，说明大城市吸纳大量资源，产生集聚阴影</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，该状况一般出现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在城市群发展初期</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，B错误，C正确；扩散机制在发展后期起主要作用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，小城市因大城市的带动作</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用而获得更强的增长动力</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，大城市辐射能力强，A、D错误。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8_BD.40_1#236ed5459?sp=1&amp;pid=7a687663d&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12.为了更好地发挥“借用规模”，与大城市相比，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中小城市应(</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8_AN.41_1#236ed5459.bracket?pid=7a687663d&amp;color=0,0,0&amp;vpa=12&amp;vtp=1"/>
          <p:cNvSpPr/>
          <p:nvPr/>
        </p:nvSpPr>
        <p:spPr>
          <a:xfrm>
            <a:off x="7886764"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8_BD.40_2#236ed5459?pid=7a687663d&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5854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①积极完善产业基础</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②保持产业结构趋同</a:t>
            </a:r>
            <a:endParaRPr lang="en-US" altLang="zh-CN" sz="2000" dirty="0"/>
          </a:p>
          <a:p>
            <a:pPr latinLnBrk="1">
              <a:lnSpc>
                <a:spcPts val="3400"/>
              </a:lnSpc>
              <a:tabLst>
                <a:tab pos="55854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③差异化定位城市功能</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④控制城区人口规模</a:t>
            </a:r>
            <a:endParaRPr lang="en-US" altLang="zh-CN" sz="2000" dirty="0"/>
          </a:p>
        </p:txBody>
      </p:sp>
      <p:sp>
        <p:nvSpPr>
          <p:cNvPr id="5" name="QC_8_BD.40_3#236ed5459.choices?pid=7a687663d&amp;color=0,0,0&amp;vtp=1&amp;bbb=1"/>
          <p:cNvSpPr/>
          <p:nvPr/>
        </p:nvSpPr>
        <p:spPr>
          <a:xfrm>
            <a:off x="722376" y="232625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B.①③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C.②③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8_AS.42_1#236ed5459?vop=1&amp;pid=7a687663d&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spc="-5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spc="-5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本题考查城市的可持续发展。积极完善产业基础，增强竞争力，</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吸引相邻城市的人口迁入，</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正确；保持产业结构趋同会造成恶性竞争，②错误；差异化定位城市功能，</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实现各城市功能互补，</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相互借用对方的人口</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，③正确；控制城区人口规模，不利于发挥“借用规模”，④错误。故选B。</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3aacea298.fixed?pid=bd8285bf8&amp;color=100,146,38&amp;vtp=1"/>
          <p:cNvSpPr/>
          <p:nvPr/>
        </p:nvSpPr>
        <p:spPr>
          <a:xfrm>
            <a:off x="5276088" y="905256"/>
            <a:ext cx="1609344" cy="1197864"/>
          </a:xfrm>
          <a:prstGeom prst="rect">
            <a:avLst/>
          </a:prstGeom>
          <a:noFill/>
        </p:spPr>
        <p:txBody>
          <a:bodyPr wrap="square" lIns="0" tIns="0" rIns="0" bIns="0" rtlCol="0" anchor="ctr"/>
          <a:lstStyle/>
          <a:p>
            <a:pPr algn="ctr"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3</a:t>
            </a:r>
            <a:endParaRPr lang="en-US" altLang="zh-CN" sz="7200" dirty="0"/>
          </a:p>
        </p:txBody>
      </p:sp>
      <p:sp>
        <p:nvSpPr>
          <p:cNvPr id="3" name="C_4#3aacea298.fixed?pid=bd8285bf8&amp;color=255,255,255&amp;vtp=1&amp;bbb=1"/>
          <p:cNvSpPr/>
          <p:nvPr/>
        </p:nvSpPr>
        <p:spPr>
          <a:xfrm>
            <a:off x="0" y="3493008"/>
            <a:ext cx="12188952" cy="1326896"/>
          </a:xfrm>
          <a:prstGeom prst="rect">
            <a:avLst/>
          </a:prstGeom>
          <a:noFill/>
        </p:spPr>
        <p:txBody>
          <a:bodyPr wrap="none" lIns="0" tIns="0" rIns="0" bIns="0" rtlCol="0" anchor="t"/>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第1课时</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城市在区域中的作用</a:t>
            </a:r>
            <a:endParaRPr lang="en-US" altLang="zh-CN" sz="4400" dirty="0"/>
          </a:p>
        </p:txBody>
      </p:sp>
      <p:pic>
        <p:nvPicPr>
          <p:cNvPr id="4" name="C_4#3aacea298.fixed?pid=bd8285bf8&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3aacea298.fixed?pid=bd8285bf8&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刷提升</a:t>
            </a:r>
            <a:endParaRPr lang="en-US" altLang="zh-CN" sz="2800" dirty="0"/>
          </a:p>
        </p:txBody>
      </p:sp>
    </p:spTree>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5_BD.43_1#c5ac99cf9?pid=3aacea298&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［浙江强基联盟2025三模］</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都市圈是以超大</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特大城市为中心</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以</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小时通勤圈为基本范围的城</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镇化空间形态</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深圳</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广州都市圈都已形成服务中心</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制造边缘空间结构</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下图为深圳</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广州都</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市圈功能联系示意图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pic>
        <p:nvPicPr>
          <p:cNvPr id="3" name="QM_5_BD.43_2#c5ac99cf9?pid=3aacea298&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493008" y="2406846"/>
            <a:ext cx="5193792" cy="180136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6_BD.44_1#61488d053?sp=1&amp;pid=c5ac99cf9&amp;color=0,0,0&amp;vtp=1&amp;bbb=1"/>
          <p:cNvSpPr/>
          <p:nvPr/>
        </p:nvSpPr>
        <p:spPr>
          <a:xfrm>
            <a:off x="722376" y="4337246"/>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都市圈功能联系特点是(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C_6_AN.45_1#61488d053.bracket?pid=c5ac99cf9&amp;color=0,0,0&amp;vpa=13&amp;vtp=1"/>
          <p:cNvSpPr/>
          <p:nvPr/>
        </p:nvSpPr>
        <p:spPr>
          <a:xfrm>
            <a:off x="3673539" y="4337246"/>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6" name="QC_6_BD.44_2#61488d053?pid=c5ac99cf9&amp;color=0,0,0&amp;vtp=1&amp;bbb=1"/>
          <p:cNvSpPr/>
          <p:nvPr/>
        </p:nvSpPr>
        <p:spPr>
          <a:xfrm>
            <a:off x="722376" y="4795843"/>
            <a:ext cx="10753344" cy="843153"/>
          </a:xfrm>
          <a:prstGeom prst="rect">
            <a:avLst/>
          </a:prstGeom>
          <a:noFill/>
        </p:spPr>
        <p:txBody>
          <a:bodyPr wrap="none" lIns="0" tIns="0" rIns="0" bIns="0" rtlCol="0" anchor="t"/>
          <a:lstStyle/>
          <a:p>
            <a:pPr latinLnBrk="1">
              <a:lnSpc>
                <a:spcPts val="3600"/>
              </a:lnSpc>
              <a:tabLst>
                <a:tab pos="54584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①一般节点与服务中心不存在联系</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②功能联系可以跨越市级行政边界</a:t>
            </a:r>
            <a:endParaRPr lang="en-US" altLang="zh-CN" sz="2000" dirty="0"/>
          </a:p>
          <a:p>
            <a:pPr latinLnBrk="1">
              <a:lnSpc>
                <a:spcPts val="3400"/>
              </a:lnSpc>
              <a:tabLst>
                <a:tab pos="54584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③服务中心与制造边缘联系更紧密</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④制造边缘较服务中心辐射范围广</a:t>
            </a:r>
            <a:endParaRPr lang="en-US" altLang="zh-CN" sz="2000" dirty="0"/>
          </a:p>
        </p:txBody>
      </p:sp>
      <p:sp>
        <p:nvSpPr>
          <p:cNvPr id="7" name="QC_6_BD.44_3#61488d053.choices?pid=c5ac99cf9&amp;color=0,0,0&amp;vtp=1&amp;bbb=1"/>
          <p:cNvSpPr/>
          <p:nvPr/>
        </p:nvSpPr>
        <p:spPr>
          <a:xfrm>
            <a:off x="722376" y="5698305"/>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B.①④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C.②③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46_1#61488d053?vop=1&amp;pid=c5ac99cf9&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本题考查城市辐射功能特征。根据图中信息可判断出，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一般节点与服务中心存在功能联系；</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功能联系可以跨越市级行政边界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；服务中心与制造边缘联系更紧密，</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体现出产业链中的分工协作；</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制造边缘较服务中心辐射范围小得多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，②③正确，①④错误，故C正确，A、B、D错误。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47_1#b9a6d042d?sp=1&amp;pid=c5ac99cf9&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2.深圳、</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广州都市圈相比(</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48_1#b9a6d042d.bracket?pid=c5ac99cf9&amp;color=0,0,0&amp;vpa=14&amp;vtp=1"/>
          <p:cNvSpPr/>
          <p:nvPr/>
        </p:nvSpPr>
        <p:spPr>
          <a:xfrm>
            <a:off x="3673539"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6_BD.47_2#b9a6d042d?pid=c5ac99cf9&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584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①深圳都市圈服务中心数量更多</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②深圳都市圈联系受地形的限制小</a:t>
            </a:r>
            <a:endParaRPr lang="en-US" altLang="zh-CN" sz="2000" dirty="0"/>
          </a:p>
          <a:p>
            <a:pPr latinLnBrk="1">
              <a:lnSpc>
                <a:spcPts val="3400"/>
              </a:lnSpc>
              <a:tabLst>
                <a:tab pos="54584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③广州都市圈一般节点数量更少</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④广州都市圈服务中心联系更紧密</a:t>
            </a:r>
            <a:endParaRPr lang="en-US" altLang="zh-CN" sz="2000" dirty="0"/>
          </a:p>
        </p:txBody>
      </p:sp>
      <p:sp>
        <p:nvSpPr>
          <p:cNvPr id="5" name="QC_6_BD.47_3#b9a6d042d.choices?pid=c5ac99cf9&amp;color=0,0,0&amp;vtp=1&amp;bbb=1"/>
          <p:cNvSpPr/>
          <p:nvPr/>
        </p:nvSpPr>
        <p:spPr>
          <a:xfrm>
            <a:off x="722376" y="232625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B.①④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C.②③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49_1#b9a6d042d?vop=1&amp;pid=c5ac99cf9&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本题考查城市辐射功能。读图可知，深圳都市圈服务中心有3处</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，而广州都市圈服务中心</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只有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2处，①正确；深圳都市圈形态呈扇形结构，受地形限制较大，广州都市圈呈圆形</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，受地形</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限制小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，②错误；广州都市圈一般节点数量更多，③错误；广州都市圈服务中心联系更紧密</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。故B正确，A、C、D错误。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6_BD.1_1#ad523f702?pid=3abd91eda&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spc="-50" dirty="0">
                <a:solidFill>
                  <a:srgbClr val="000000"/>
                </a:solidFill>
                <a:latin typeface="仿宋" panose="02010609060101010101" pitchFamily="34" charset="-122"/>
                <a:ea typeface="仿宋" panose="02010609060101010101" pitchFamily="34" charset="-122"/>
                <a:cs typeface="仿宋" panose="02010609060101010101" pitchFamily="34" charset="-120"/>
              </a:rPr>
              <a:t>［山东滨州2025高二期末］</a:t>
            </a:r>
            <a:r>
              <a:rPr lang="en-US" altLang="zh-CN" sz="2000" b="0" i="0" spc="-5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汉口得名汉水入长江之口</a:t>
            </a:r>
            <a:r>
              <a:rPr lang="en-US" altLang="zh-CN" sz="2000" b="0" i="0" spc="-5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spc="-5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今武汉市的一部分</a:t>
            </a:r>
            <a:r>
              <a:rPr lang="en-US" altLang="zh-CN" sz="2000" b="0" i="0" spc="-5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spc="-5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明朝末年</a:t>
            </a:r>
            <a:r>
              <a:rPr lang="en-US" altLang="zh-CN" sz="2000" b="0" i="0" spc="-5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spc="-50">
                <a:solidFill>
                  <a:srgbClr val="000000"/>
                </a:solidFill>
                <a:latin typeface="微软雅黑" panose="020B0503020204020204" pitchFamily="34" charset="-122"/>
                <a:ea typeface="楷体" panose="02010609060101010101" pitchFamily="34" charset="-122"/>
                <a:cs typeface="微软雅黑" panose="020B0503020204020204" pitchFamily="34" charset="-120"/>
              </a:rPr>
              <a:t>汉口商船四</a:t>
            </a:r>
            <a:endParaRPr lang="en-US" altLang="zh-CN" sz="2000" b="0" i="0" spc="-5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楷体" panose="02010609060101010101" pitchFamily="34" charset="-122"/>
                <a:cs typeface="微软雅黑" panose="020B0503020204020204" pitchFamily="34" charset="-120"/>
              </a:rPr>
              <a:t>集</a:t>
            </a:r>
            <a:r>
              <a:rPr lang="en-US" altLang="zh-CN" sz="2000" b="0" i="0" spc="-5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spc="-5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货物纷华</a:t>
            </a:r>
            <a:r>
              <a:rPr lang="en-US" altLang="zh-CN" sz="2000" b="0" i="0" spc="-5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spc="-5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发展成为长江流域的中心城市</a:t>
            </a:r>
            <a:r>
              <a:rPr lang="en-US" altLang="zh-CN" sz="2000" b="0" i="0" spc="-5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spc="-5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至清朝末年</a:t>
            </a:r>
            <a:r>
              <a:rPr lang="en-US" altLang="zh-CN" sz="2000" b="0" i="0" spc="-5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spc="-50">
                <a:solidFill>
                  <a:srgbClr val="000000"/>
                </a:solidFill>
                <a:latin typeface="微软雅黑" panose="020B0503020204020204" pitchFamily="34" charset="-122"/>
                <a:ea typeface="楷体" panose="02010609060101010101" pitchFamily="34" charset="-122"/>
                <a:cs typeface="微软雅黑" panose="020B0503020204020204" pitchFamily="34" charset="-120"/>
              </a:rPr>
              <a:t>汉口已成为我国内地市场与国际市场</a:t>
            </a:r>
            <a:endParaRPr lang="en-US" altLang="zh-CN" sz="2000" b="0" i="0" spc="-5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spc="-50">
                <a:solidFill>
                  <a:srgbClr val="000000"/>
                </a:solidFill>
                <a:latin typeface="微软雅黑" panose="020B0503020204020204" pitchFamily="34" charset="-122"/>
                <a:ea typeface="楷体" panose="02010609060101010101" pitchFamily="34" charset="-122"/>
                <a:cs typeface="微软雅黑" panose="020B0503020204020204" pitchFamily="34" charset="-120"/>
              </a:rPr>
              <a:t>的纽带</a:t>
            </a:r>
            <a:r>
              <a:rPr lang="en-US" altLang="zh-CN" sz="2000" b="0" i="0" spc="-5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spc="-5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受汉口辐射影响</a:t>
            </a:r>
            <a:r>
              <a:rPr lang="en-US" altLang="zh-CN" sz="2000" b="0" i="0" spc="-5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spc="-5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其周边众多小城镇发展迅速</a:t>
            </a:r>
            <a:r>
              <a:rPr lang="en-US" altLang="zh-CN" sz="2000" b="0" i="0" spc="-5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spc="-5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被誉为</a:t>
            </a:r>
            <a:r>
              <a:rPr lang="en-US" altLang="zh-CN" sz="2000" b="0" i="0" spc="-5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spc="-5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小汉口</a:t>
            </a:r>
            <a:r>
              <a:rPr lang="en-US" altLang="zh-CN" sz="2000" b="0" i="0" spc="-5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spc="-50" dirty="0"/>
          </a:p>
        </p:txBody>
      </p:sp>
      <p:sp>
        <p:nvSpPr>
          <p:cNvPr id="3" name="QC_7_BD.2_1#c75fa6a53?pid=ad523f702&amp;color=0,0,0&amp;vtp=1&amp;bbb=1"/>
          <p:cNvSpPr/>
          <p:nvPr/>
        </p:nvSpPr>
        <p:spPr>
          <a:xfrm>
            <a:off x="722376" y="232645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1.明朝末年，</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汉口的主要城市功能为(</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4" name="QC_7_AN.3_1#c75fa6a53.bracket?pid=ad523f702&amp;color=0,0,0&amp;vpa=1&amp;vtp=1"/>
          <p:cNvSpPr/>
          <p:nvPr/>
        </p:nvSpPr>
        <p:spPr>
          <a:xfrm>
            <a:off x="4930839" y="232645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5" name="QC_7_BD.2_2#c75fa6a53.choices?pid=ad523f702&amp;color=0,0,0&amp;vtp=1&amp;bbb=1"/>
          <p:cNvSpPr/>
          <p:nvPr/>
        </p:nvSpPr>
        <p:spPr>
          <a:xfrm>
            <a:off x="722376" y="2783655"/>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.生产功能</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B.管理功能</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C.创新功能</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.集散功能</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5_BD.50_1#e9e1e32be?pid=3aacea298&amp;color=0,0,0&amp;vtp=1&amp;bt=1&amp;bbb=1&amp;hb=1"/>
          <p:cNvSpPr/>
          <p:nvPr/>
        </p:nvSpPr>
        <p:spPr>
          <a:xfrm>
            <a:off x="722376" y="97200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［江西南昌二中2024</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高二月考</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大南昌都市圈是位于江西省中北部赣鄱水系平原上的一个城市</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规划集群</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包括中心城市南昌以及九江</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宜春</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抚州</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上饶的部分市</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区</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县</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下图示意</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2012—2020</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年大南昌都市圈各地与大南昌都市圈产业相关度的变化</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数值越大</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表示其与大南昌</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都市圈产业结构相似度越高</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pic>
        <p:nvPicPr>
          <p:cNvPr id="3" name="QM_5_BD.50_2#e9e1e32be?pid=3aacea298&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867912" y="2864046"/>
            <a:ext cx="4462272" cy="2313432"/>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51_1#120b6f820?pid=e9e1e32be&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3.2012—2020年，</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大南昌都市圈中(</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52_1#120b6f820.bracket?pid=e9e1e32be&amp;color=0,0,0&amp;vpa=15&amp;vtp=1"/>
          <p:cNvSpPr/>
          <p:nvPr/>
        </p:nvSpPr>
        <p:spPr>
          <a:xfrm>
            <a:off x="4887976" y="96926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4" name="QC_6_BD.51_2#120b6f820.choices?pid=e9e1e32be&amp;color=0,0,0&amp;vtp=1&amp;bbb=1"/>
          <p:cNvSpPr/>
          <p:nvPr/>
        </p:nvSpPr>
        <p:spPr>
          <a:xfrm>
            <a:off x="722376" y="143649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A.2016年九江与大南昌都市圈产业结构基本一致</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.上饶与大南昌都市圈的产业相关度一直最小</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.宜春与大南昌都市圈的产业相关度呈下降趋势</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.抚州、南昌与大南昌都市圈的产业相关度先升后降</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53_1#120b6f820?vop=1&amp;pid=e9e1e32be&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本题考查读图分析能力。由材料可知，产业相关度的数值越大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，表示其与大南昌都市圈产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业结构相似度越高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，2016</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年九江与大南昌都市圈的产业相关度接近1</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，说明其与大南昌都市圈</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产业结构相似度高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，产业结构基本一致，A正确；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2012年上饶与大南昌都市圈的产业相关度排第</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四</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，2016年排第二，2020年最小，故并不是一直最小，B错误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；宜春与大南昌都市圈的产业相关</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度先下降后上升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，C错误；抚州、南昌与大南昌都市圈的产业相关度先下降后上升，D错误。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54_1#b78657f0a?pid=e9e1e32be&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4.为加强对周边城市的辐射带动作用，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南昌应(</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55_1#b78657f0a.bracket?pid=e9e1e32be&amp;color=0,0,0&amp;vpa=16&amp;vtp=1"/>
          <p:cNvSpPr/>
          <p:nvPr/>
        </p:nvSpPr>
        <p:spPr>
          <a:xfrm>
            <a:off x="5946839"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4" name="QC_6_BD.54_2#b78657f0a.choices?pid=e9e1e32be&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.缩短与周边城市间的空间距离</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.在与周边城市之间大量建设地铁</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C.促进与周边城市间的人口迁移</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.对都市圈内各城市产业进行协调规划</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56_1#b78657f0a?vop=1&amp;pid=e9e1e32be&amp;color=0,0,0&amp;vtp=1&amp;bt=1&amp;bbb=1&amp;hb=1"/>
          <p:cNvSpPr/>
          <p:nvPr/>
        </p:nvSpPr>
        <p:spPr>
          <a:xfrm>
            <a:off x="722376" y="97200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本题考查城市辐射功能的影响因素。城市间的空间距离受地理位置影响，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不能人为缩小，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错误；地铁建设成本高，主要用于城市内部交通运输，其建设主要取决于城市交通需求</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，不能</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因为是都市圈就大量建设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，B错误；促进南昌与周边城市间的人口迁移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，可能会促使更多人口迁</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入南昌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，反而形成虹吸效应，使周边城市形成“集聚阴影区”（即发展水平滞后区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），不利于区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域协同发展</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，C错误；对都市圈内各城市产业进行协调规划，充分利用比较优势，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区域优势互补，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加强各城市间的协同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，有利于增强南昌的辐射带动作用，D正确。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M_5_BD.57_1#052145ede?htil=3&amp;pid=3aacea298&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702694" y="1026864"/>
            <a:ext cx="3721608" cy="523036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5_BD.57_2#052145ede?htil=3&amp;pid=3aacea298&amp;color=0,0,0&amp;vtp=1&amp;bt=1&amp;bbb=1&amp;hb=1"/>
          <p:cNvSpPr/>
          <p:nvPr/>
        </p:nvSpPr>
        <p:spPr>
          <a:xfrm>
            <a:off x="722376" y="972000"/>
            <a:ext cx="6903720"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［四川广安二中2025高二月考］</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下图示意上海市</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江苏省和浙</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江省城市人口规模</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。读图，完成下面小题。</a:t>
            </a:r>
            <a:endParaRPr lang="en-US" altLang="zh-CN" sz="2000" dirty="0"/>
          </a:p>
        </p:txBody>
      </p:sp>
      <p:sp>
        <p:nvSpPr>
          <p:cNvPr id="4" name="QC_6_BD.58_1#0201b4b58?htil=3&amp;pid=052145ede&amp;color=0,0,0&amp;vtp=1&amp;bbb=1&amp;hb=1"/>
          <p:cNvSpPr/>
          <p:nvPr/>
        </p:nvSpPr>
        <p:spPr>
          <a:xfrm>
            <a:off x="722376" y="1874843"/>
            <a:ext cx="6903720"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5.与苏南相比，上海对浙北辐射强度整体偏弱</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，主要原因是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C_6_BD.58_2#0201b4b58.choices?htil=3&amp;pid=052145ede&amp;color=0,0,0&amp;vtp=1&amp;bbb=1&amp;hb=1"/>
          <p:cNvSpPr/>
          <p:nvPr/>
        </p:nvSpPr>
        <p:spPr>
          <a:xfrm>
            <a:off x="722376" y="2770193"/>
            <a:ext cx="6903720" cy="1783334"/>
          </a:xfrm>
          <a:prstGeom prst="rect">
            <a:avLst/>
          </a:prstGeom>
          <a:noFill/>
        </p:spPr>
        <p:txBody>
          <a:bodyPr wrap="none" lIns="0" tIns="0" rIns="0" bIns="0" rtlCol="0" anchor="t"/>
          <a:lstStyle/>
          <a:p>
            <a:pPr latinLnBrk="1">
              <a:lnSpc>
                <a:spcPts val="3600"/>
              </a:lnSpc>
              <a:tabLst>
                <a:tab pos="5483860" algn="l"/>
              </a:tabLst>
            </a:pPr>
            <a:r>
              <a:rPr lang="en-US" altLang="zh-CN" sz="2000" b="0"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A.城市规模较小</a:t>
            </a:r>
            <a:r>
              <a:rPr lang="en-US" altLang="zh-CN" sz="2000" b="0" i="0" spc="-1030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000" b="0" i="0" spc="-10300" dirty="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600"/>
              </a:lnSpc>
              <a:tabLst>
                <a:tab pos="5483860" algn="l"/>
              </a:tabLst>
            </a:pPr>
            <a:r>
              <a:rPr lang="en-US" altLang="zh-CN" sz="2000" b="0"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B.政策支持较弱</a:t>
            </a:r>
            <a:endParaRPr lang="en-US" altLang="zh-CN" sz="2000" dirty="0"/>
          </a:p>
          <a:p>
            <a:pPr latinLnBrk="1">
              <a:lnSpc>
                <a:spcPts val="3700"/>
              </a:lnSpc>
              <a:tabLst>
                <a:tab pos="5483860" algn="l"/>
              </a:tabLst>
            </a:pPr>
            <a:r>
              <a:rPr lang="en-US" altLang="zh-CN" sz="2000" b="0"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C.地理位置偏远</a:t>
            </a:r>
            <a:r>
              <a:rPr lang="en-US" altLang="zh-CN" sz="2000" b="0" i="0" spc="-1030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000" b="0" i="0" spc="-10300" dirty="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700"/>
              </a:lnSpc>
              <a:tabLst>
                <a:tab pos="5483860" algn="l"/>
              </a:tabLst>
            </a:pPr>
            <a:r>
              <a:rPr lang="en-US" altLang="zh-CN" sz="2000" b="0"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D.历史发展传统</a:t>
            </a:r>
            <a:endParaRPr lang="en-US" altLang="zh-CN" sz="2000" dirty="0"/>
          </a:p>
        </p:txBody>
      </p:sp>
      <p:sp>
        <p:nvSpPr>
          <p:cNvPr id="6" name="QC_6_AN.59_1#0201b4b58.bracket?pid=052145ede&amp;color=0,0,0&amp;vpa=17&amp;vtp=1"/>
          <p:cNvSpPr/>
          <p:nvPr/>
        </p:nvSpPr>
        <p:spPr>
          <a:xfrm>
            <a:off x="922401" y="2312993"/>
            <a:ext cx="37465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60_1#0201b4b58?vop=1&amp;pid=052145ede&amp;color=0,0,0&amp;mp=1&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本题考查城市辐射功能的影响因素。读图可知，苏南与浙北都邻近上海</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，但邻近地区中苏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南城市数量更多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，规模等级更高，受到上海的辐射更强，而浙北地区城市数量较少</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，规模等级较</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，受到上海的辐射较弱，A正确，C错误；上海对浙北</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、苏南的辐射强度与国家政策和历史发</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展传统关系不大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4_1#c75fa6a53?vop=1&amp;pid=ad523f702&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本题考查城市的功能。根据材料可知，汉口水运便利，明朝末年，汉口商船多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，为货物集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散地</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，可推测城市主要功能是集散功能，D正确；材料无汉口的生产、管理</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、创新功能的相关信</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，A、B、C错误。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61_1#904de9596?pid=052145ede&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6.关于图中城市等级与服务种类、范围关系的叙述，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62_1#904de9596.bracket?pid=052145ede&amp;color=0,0,0&amp;vpa=18&amp;vtp=1"/>
          <p:cNvSpPr/>
          <p:nvPr/>
        </p:nvSpPr>
        <p:spPr>
          <a:xfrm>
            <a:off x="7737539"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6_BD.61_2#904de9596.choices?pid=052145ede&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.图中各城市等级相同</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.苏州与无锡的服务范围层层嵌套</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C.上海的服务范围覆盖全国</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.温州的服务种类大大多于杭州</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63_1#904de9596?vop=1&amp;pid=052145ede&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本题考查城市等级与服务种类、范围的关系。从图中城市人口规模可知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，各城市人口规模</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，城市等级也不同，A错误；苏州与无锡城市等级相近，地理位置相邻，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服务范围存在重叠，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但并非层层嵌套</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，B错误；从城市等级与服务范围看，上海作为我国的国家中心城市</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，拥有高级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别</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、多样化的服务功能，其服务范围可覆盖全国，C正确；杭州是浙江省省级行政中心</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，城市等</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级高于温州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，服务种类多于温州，D错误。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b2bb5ff87.fixed?pid=0d03c9b67&amp;color=100,146,38&amp;vtp=1"/>
          <p:cNvSpPr/>
          <p:nvPr/>
        </p:nvSpPr>
        <p:spPr>
          <a:xfrm>
            <a:off x="5276088" y="905256"/>
            <a:ext cx="1609344" cy="1197864"/>
          </a:xfrm>
          <a:prstGeom prst="rect">
            <a:avLst/>
          </a:prstGeom>
          <a:noFill/>
        </p:spPr>
        <p:txBody>
          <a:bodyPr wrap="square" lIns="0" tIns="0" rIns="0" bIns="0" rtlCol="0" anchor="ctr"/>
          <a:lstStyle/>
          <a:p>
            <a:pPr algn="ctr"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3</a:t>
            </a:r>
            <a:endParaRPr lang="en-US" altLang="zh-CN" sz="7200" dirty="0"/>
          </a:p>
        </p:txBody>
      </p:sp>
      <p:sp>
        <p:nvSpPr>
          <p:cNvPr id="3" name="C_4#b2bb5ff87.fixed?pid=0d03c9b67&amp;color=255,255,255&amp;vtp=1&amp;bbb=1"/>
          <p:cNvSpPr/>
          <p:nvPr/>
        </p:nvSpPr>
        <p:spPr>
          <a:xfrm>
            <a:off x="0" y="3493008"/>
            <a:ext cx="12188952" cy="1326896"/>
          </a:xfrm>
          <a:prstGeom prst="rect">
            <a:avLst/>
          </a:prstGeom>
          <a:noFill/>
        </p:spPr>
        <p:txBody>
          <a:bodyPr wrap="none" lIns="0" tIns="0" rIns="0" bIns="0" rtlCol="0" anchor="t"/>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第2课时</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纽约的发展及其辐射功能</a:t>
            </a:r>
            <a:endParaRPr lang="en-US" altLang="zh-CN" sz="4400" dirty="0"/>
          </a:p>
        </p:txBody>
      </p:sp>
      <p:pic>
        <p:nvPicPr>
          <p:cNvPr id="4" name="C_4#b2bb5ff87.fixed?pid=0d03c9b67&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b2bb5ff87.fixed?pid=0d03c9b67&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刷基础</a:t>
            </a:r>
            <a:endParaRPr lang="en-US" altLang="zh-CN" sz="2800" dirty="0"/>
          </a:p>
        </p:txBody>
      </p:sp>
    </p:spTree>
  </p:cSld>
  <p:clrMapOvr>
    <a:masterClrMapping/>
  </p:clrMapOvr>
  <p:transition>
    <p:fad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M_6_BD.64_1#ae1317597?htil=4&amp;pid=3efd6e7f8&amp;color=0,0,0&amp;tib=255,255,255&amp;vtp=1&amp;hs=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6803136" y="1026864"/>
            <a:ext cx="4645152" cy="245059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6_BD.64_2#ae1317597?htil=4&amp;pid=3efd6e7f8&amp;color=0,0,0&amp;vtp=1&amp;bt=1&amp;bbb=1&amp;hb=1&amp;hs=1"/>
          <p:cNvSpPr/>
          <p:nvPr/>
        </p:nvSpPr>
        <p:spPr>
          <a:xfrm>
            <a:off x="722376" y="972000"/>
            <a:ext cx="5971032" cy="26719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［河南信阳高级中学</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2024高二月考</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纽约是美国东部</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最大的海港城市</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。1492</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哥伦布发现美洲大陆后</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欧洲各国殖民者纷纷涌来建立毛皮贸易点</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这里逐渐</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形成自由港</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这就是纽约的前身</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。1825</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伊利运河</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开通</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主要是为了加强美国东部和中西部的交通联系</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加速纽约城市发展</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同时改善纽约的用水条件</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伊利</a:t>
            </a:r>
            <a:endParaRPr lang="en-US" altLang="zh-CN" sz="2000" dirty="0"/>
          </a:p>
        </p:txBody>
      </p:sp>
      <p:sp>
        <p:nvSpPr>
          <p:cNvPr id="4" name="QC_7_BD.65_1#071dc757f?pid=ae1317597&amp;color=0,0,0&amp;vtp=1&amp;bbb=1"/>
          <p:cNvSpPr/>
          <p:nvPr/>
        </p:nvSpPr>
        <p:spPr>
          <a:xfrm>
            <a:off x="722376" y="459340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推测早期纽约港形成时出口的货物主要是(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C_7_AN.66_1#071dc757f.bracket?pid=ae1317597&amp;color=0,0,0&amp;vpa=19&amp;vtp=1"/>
          <p:cNvSpPr/>
          <p:nvPr/>
        </p:nvSpPr>
        <p:spPr>
          <a:xfrm>
            <a:off x="5705539" y="459340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6" name="QC_7_BD.65_2#071dc757f.choices?pid=ae1317597&amp;color=0,0,0&amp;vtp=1&amp;bbb=1"/>
          <p:cNvSpPr/>
          <p:nvPr/>
        </p:nvSpPr>
        <p:spPr>
          <a:xfrm>
            <a:off x="722376" y="5050605"/>
            <a:ext cx="10753344" cy="405003"/>
          </a:xfrm>
          <a:prstGeom prst="rect">
            <a:avLst/>
          </a:prstGeom>
          <a:noFill/>
        </p:spPr>
        <p:txBody>
          <a:bodyPr wrap="none" lIns="0" tIns="0" rIns="0" bIns="0" rtlCol="0" anchor="t"/>
          <a:lstStyle/>
          <a:p>
            <a:pPr latinLnBrk="1">
              <a:lnSpc>
                <a:spcPts val="3600"/>
              </a:lnSpc>
              <a:tabLst>
                <a:tab pos="3141980" algn="l"/>
                <a:tab pos="5737860" algn="l"/>
                <a:tab pos="8346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.毛皮和皮革制品</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B.铁矿和煤炭</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C.棉花和小麦</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.香料和咖啡</a:t>
            </a:r>
            <a:endParaRPr lang="en-US" altLang="zh-CN" sz="2000" dirty="0"/>
          </a:p>
        </p:txBody>
      </p:sp>
      <p:sp>
        <p:nvSpPr>
          <p:cNvPr id="7" name="QM_6_BD.64_2#ae1317597?htil=4&amp;pid=3efd6e7f8&amp;color=0,0,0&amp;vtp=1&amp;bt=1&amp;bbb=1&amp;hb=1&amp;hs=1"/>
          <p:cNvSpPr/>
          <p:nvPr/>
        </p:nvSpPr>
        <p:spPr>
          <a:xfrm>
            <a:off x="722376" y="3703643"/>
            <a:ext cx="10752014" cy="843153"/>
          </a:xfrm>
          <a:prstGeom prst="rect">
            <a:avLst/>
          </a:prstGeom>
          <a:noFill/>
        </p:spPr>
        <p:txBody>
          <a:bodyPr wrap="none" lIns="0" tIns="0" rIns="0" bIns="0" rtlCol="0" anchor="t"/>
          <a:lstStyle/>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运河西起伊利湖出口处的布法罗</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东至哈得孙河沿岸的奥尔巴尼</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下图是伊利运河及纽约区位略</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读图，完成下面小题</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67_1#071dc757f?vop=1&amp;pid=ae1317597&amp;color=0,0,0&amp;vtp=1&amp;bt=1&amp;bbb=1&amp;hb=1"/>
          <p:cNvSpPr/>
          <p:nvPr/>
        </p:nvSpPr>
        <p:spPr>
          <a:xfrm>
            <a:off x="722376" y="972000"/>
            <a:ext cx="10753344" cy="907034"/>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本题考查材料分析能力。根据材料“欧洲各国殖民者纷纷涌来建立毛皮贸易点”可知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，早</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期纽约港形成时出口的货物主要是毛皮和皮革制品</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，A正确，B、C、D错误。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68_1#4347cb099?pid=ae1317597&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伊利运河的开通对纽约的影响是(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69_1#4347cb099.bracket?pid=ae1317597&amp;color=0,0,0&amp;vpa=20&amp;vtp=1"/>
          <p:cNvSpPr/>
          <p:nvPr/>
        </p:nvSpPr>
        <p:spPr>
          <a:xfrm>
            <a:off x="4689539" y="96926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4" name="QC_7_BD.68_2#4347cb099.choices?pid=ae1317597&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.扩大经济腹地</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B.缓解热岛效应</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C.增加大气降水</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.改善市内交通</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70_1#4347cb099?vop=1&amp;pid=ae1317597&amp;color=0,0,0&amp;vtp=1&amp;bt=1&amp;bbb=1"/>
          <p:cNvSpPr/>
          <p:nvPr/>
        </p:nvSpPr>
        <p:spPr>
          <a:xfrm>
            <a:off x="722376" y="972000"/>
            <a:ext cx="10753344" cy="434785"/>
          </a:xfrm>
          <a:prstGeom prst="rect">
            <a:avLst/>
          </a:prstGeom>
          <a:noFill/>
        </p:spPr>
        <p:txBody>
          <a:bodyPr wrap="none" lIns="0" tIns="0" rIns="0" bIns="0" rtlCol="0" anchor="t"/>
          <a:lstStyle/>
          <a:p>
            <a:pPr algn="l" latinLnBrk="1">
              <a:lnSpc>
                <a:spcPts val="39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本题考查运河开通对区域发展的影响。</a:t>
            </a:r>
            <a:endParaRPr lang="en-US" altLang="zh-CN" sz="2200" dirty="0"/>
          </a:p>
        </p:txBody>
      </p:sp>
      <p:graphicFrame>
        <p:nvGraphicFramePr>
          <p:cNvPr id="50" name="QC_7_AS.70_2#4347cb099?colgroup=36,4&amp;vop=1&amp;pid=ae1317597&amp;color=0,0,0&amp;vtp=1&amp;bbb=1&amp;hb=1"/>
          <p:cNvGraphicFramePr>
            <a:graphicFrameLocks noGrp="1"/>
          </p:cNvGraphicFramePr>
          <p:nvPr/>
        </p:nvGraphicFramePr>
        <p:xfrm>
          <a:off x="722376" y="1545913"/>
          <a:ext cx="10725912" cy="3290316"/>
        </p:xfrm>
        <a:graphic>
          <a:graphicData uri="http://schemas.openxmlformats.org/drawingml/2006/table">
            <a:tbl>
              <a:tblPr/>
              <a:tblGrid>
                <a:gridCol w="9454896"/>
                <a:gridCol w="1271016"/>
              </a:tblGrid>
              <a:tr h="822579">
                <a:tc>
                  <a:txBody>
                    <a:bodyPr/>
                    <a:lstStyle/>
                    <a:p>
                      <a:pPr marL="0" indent="0" algn="l" latinLnBrk="1" hangingPunct="0">
                        <a:lnSpc>
                          <a:spcPts val="32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伊利运河开通可以改善纽约与美国中西部的交通条件</a:t>
                      </a:r>
                      <a:r>
                        <a:rPr lang="en-US" altLang="zh-CN" sz="2000" b="0" i="0"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加强纽约与美国中西部之间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lvl="0" indent="0" algn="l" latinLnBrk="1" hangingPunct="0">
                        <a:lnSpc>
                          <a:spcPts val="3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的联系</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提高纽约的辐射能力</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扩大经济腹地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A正确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822579">
                <a:tc>
                  <a:txBody>
                    <a:bodyPr/>
                    <a:lstStyle/>
                    <a:p>
                      <a:pPr marL="0" indent="0" algn="l" latinLnBrk="1" hangingPunct="0">
                        <a:lnSpc>
                          <a:spcPts val="32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城市的热岛效应指城市中心比郊区气温高的现象</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伊利运河离纽约较远</a:t>
                      </a:r>
                      <a:r>
                        <a:rPr lang="en-US" altLang="zh-CN" sz="2000" b="0" i="0"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不会对纽</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lvl="0" indent="0" algn="l" latinLnBrk="1" hangingPunct="0">
                        <a:lnSpc>
                          <a:spcPts val="3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约市区气温产生影响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822579">
                <a:tc>
                  <a:txBody>
                    <a:bodyPr/>
                    <a:lstStyle/>
                    <a:p>
                      <a:pPr marL="0" indent="0" algn="l" latinLnBrk="1" hangingPunct="0">
                        <a:lnSpc>
                          <a:spcPts val="32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修建运河使运河沿线蒸发增强</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水汽增多</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但纽约离伊利运河较远</a:t>
                      </a:r>
                      <a:r>
                        <a:rPr lang="en-US" altLang="zh-CN" sz="2000" b="0" i="0"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其降水主要受</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lvl="0" indent="0" algn="l" latinLnBrk="1" hangingPunct="0">
                        <a:lnSpc>
                          <a:spcPts val="3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大西洋影响</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受伊利运河的影响较小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822579">
                <a:tc>
                  <a:txBody>
                    <a:bodyPr/>
                    <a:lstStyle/>
                    <a:p>
                      <a:pPr marL="0" indent="0" algn="l" latinLnBrk="1" hangingPunct="0">
                        <a:lnSpc>
                          <a:spcPts val="32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伊利运河的开通主要改善美国东部沿海和中西部地区之间的交通联系</a:t>
                      </a:r>
                      <a:r>
                        <a:rPr lang="en-US" altLang="zh-CN" sz="2000" b="0" i="0"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不能改善纽</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lvl="0" indent="0" algn="l" latinLnBrk="1" hangingPunct="0">
                        <a:lnSpc>
                          <a:spcPts val="3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约市内交通状况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0"/>
                                        </p:tgtEl>
                                        <p:attrNameLst>
                                          <p:attrName>style.visibility</p:attrName>
                                        </p:attrNameLst>
                                      </p:cBhvr>
                                      <p:to>
                                        <p:strVal val="visible"/>
                                      </p:to>
                                    </p:set>
                                    <p:animEffect transition="in" filter="fade">
                                      <p:cBhvr>
                                        <p:cTn id="13"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6_BD.71_1#3bd5f884b?pid=30c152ac9&amp;color=0,0,0&amp;vtp=1&amp;bt=1&amp;bbb=1&amp;hb=1"/>
          <p:cNvSpPr/>
          <p:nvPr/>
        </p:nvSpPr>
        <p:spPr>
          <a:xfrm>
            <a:off x="722376" y="97200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［江苏东南大学附中2024高二月考］</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纽约是美国最大的金融中心</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商业中心和文化中心</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以其强</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劲的辐射能力推动美国经济的可持续发展</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纽约对周边地区的辐射范围可以划分为内圈和外圈</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内圈以金融保险业和化学工业为主</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外圈主要聚集服务于本地居民的医疗救助业</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零售业</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以及</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承接内圈转移的化学工业等制造业</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sp>
        <p:nvSpPr>
          <p:cNvPr id="3" name="QC_7_BD.72_1#db247799c?sp=1&amp;pid=3bd5f884b&amp;color=0,0,0&amp;vtp=1&amp;bbb=1"/>
          <p:cNvSpPr/>
          <p:nvPr/>
        </p:nvSpPr>
        <p:spPr>
          <a:xfrm>
            <a:off x="722376" y="278365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3.纽约辐射范围从内圈到外圈产业的变化，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反映了纽约对周边地区的(</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4" name="QC_7_AN.73_1#db247799c.bracket?pid=3bd5f884b&amp;color=0,0,0&amp;vpa=21&amp;vtp=1"/>
          <p:cNvSpPr/>
          <p:nvPr/>
        </p:nvSpPr>
        <p:spPr>
          <a:xfrm>
            <a:off x="8499539" y="278365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5" name="QC_7_BD.72_2#db247799c?pid=3bd5f884b&amp;color=0,0,0&amp;vtp=1&amp;bbb=1&amp;hb=1"/>
          <p:cNvSpPr/>
          <p:nvPr/>
        </p:nvSpPr>
        <p:spPr>
          <a:xfrm>
            <a:off x="722376" y="3246443"/>
            <a:ext cx="10753344" cy="8562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①辐射带动作用强</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②辐射能力随范围扩大而减弱</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③辐射范围在不断缩小</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④制造业辐射受中心</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城市产业升级的影响较大</a:t>
            </a:r>
            <a:endParaRPr lang="en-US" altLang="zh-CN" sz="2000" dirty="0"/>
          </a:p>
        </p:txBody>
      </p:sp>
      <p:sp>
        <p:nvSpPr>
          <p:cNvPr id="6" name="QC_7_BD.72_3#db247799c.choices?pid=3bd5f884b&amp;color=0,0,0&amp;vtp=1&amp;bbb=1"/>
          <p:cNvSpPr/>
          <p:nvPr/>
        </p:nvSpPr>
        <p:spPr>
          <a:xfrm>
            <a:off x="722376" y="4158430"/>
            <a:ext cx="10753344" cy="405003"/>
          </a:xfrm>
          <a:prstGeom prst="rect">
            <a:avLst/>
          </a:prstGeom>
          <a:noFill/>
        </p:spPr>
        <p:txBody>
          <a:bodyPr wrap="none" lIns="0" tIns="0" rIns="0" bIns="0" rtlCol="0" anchor="t"/>
          <a:lstStyle/>
          <a:p>
            <a:pPr latinLnBrk="1">
              <a:lnSpc>
                <a:spcPts val="3600"/>
              </a:lnSpc>
              <a:tabLst>
                <a:tab pos="2633980" algn="l"/>
                <a:tab pos="5229860" algn="l"/>
                <a:tab pos="8092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B.②④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C.①③④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74_1#db247799c?vop=1&amp;pid=3bd5f884b&amp;color=0,0,0&amp;vtp=1&amp;bt=1&amp;bbb=1&amp;hb=1"/>
          <p:cNvSpPr/>
          <p:nvPr/>
        </p:nvSpPr>
        <p:spPr>
          <a:xfrm>
            <a:off x="722376" y="972000"/>
            <a:ext cx="10753344" cy="4069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本题考查城市辐射功能。</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题目设问侧重纽约辐射范围从内圈到外圈产业变化这一过程，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辐射带动作用强”是静态的描述，无法体现这一过程，①错误。由材料可知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，内圈以金融保险</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业和化学工业为主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，与纽约金融中心的功能相近，产业部门更高端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，说明内圈受纽约辐射带动作</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用更强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；外圈主要聚集服务于本地居民的医疗救助业、零售业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，以及承接内圈转移的化学工业等</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制造业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，与纽约的城市功能相关性不大，产业部门相对低端，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说明外圈受纽约辐射带动作用较弱，</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所以纽约对周边地区的辐射能力随范围扩大而减弱</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，②正确。辐射范围主要通过交通网</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、信息网</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，内圈和外圈产业的变化，不能说明纽约对周边地区的辐射范围在不断缩小，③错误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。化学</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工业从内圈向外圈的转移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，体现了制造业辐射受中心城市产业升级的影响较大，④正确。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综上，</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①③</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错误，②④正确，故选B。</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
                                            <p:txEl>
                                              <p:pRg st="8" end="8"/>
                                            </p:txEl>
                                          </p:spTgt>
                                        </p:tgtEl>
                                        <p:attrNameLst>
                                          <p:attrName>style.visibility</p:attrName>
                                        </p:attrNameLst>
                                      </p:cBhvr>
                                      <p:to>
                                        <p:strVal val="visible"/>
                                      </p:to>
                                    </p:set>
                                    <p:animEffect transition="in" filter="fade">
                                      <p:cBhvr>
                                        <p:cTn id="34"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75_1#59c3b68d8?sp=1&amp;pid=3bd5f884b&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4.下列关于纽约对周边地区的辐射的叙述，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76_1#59c3b68d8.bracket?pid=3bd5f884b&amp;color=0,0,0&amp;vpa=22&amp;vtp=1"/>
          <p:cNvSpPr/>
          <p:nvPr/>
        </p:nvSpPr>
        <p:spPr>
          <a:xfrm>
            <a:off x="6721539" y="96926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4" name="QC_7_BD.75_2#59c3b68d8?pid=3bd5f884b&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584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①带动周边中小城市的经济发展</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，形成卫星城</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②加强纽约与周边地区的人员往来和物资流通</a:t>
            </a:r>
            <a:endParaRPr lang="en-US" altLang="zh-CN" sz="2000" dirty="0"/>
          </a:p>
          <a:p>
            <a:pPr latinLnBrk="1">
              <a:lnSpc>
                <a:spcPts val="3400"/>
              </a:lnSpc>
              <a:tabLst>
                <a:tab pos="54584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使中心城区的居住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、服务等逐渐分散到周边</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促进自然资源、人才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、技术向周边地区回流</a:t>
            </a:r>
            <a:endParaRPr lang="en-US" altLang="zh-CN" sz="2000" dirty="0"/>
          </a:p>
        </p:txBody>
      </p:sp>
      <p:sp>
        <p:nvSpPr>
          <p:cNvPr id="5" name="QC_7_BD.75_3#59c3b68d8.choices?pid=3bd5f884b&amp;color=0,0,0&amp;vtp=1&amp;bbb=1"/>
          <p:cNvSpPr/>
          <p:nvPr/>
        </p:nvSpPr>
        <p:spPr>
          <a:xfrm>
            <a:off x="722376" y="232625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B.①②④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C.①③④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77_1#59c3b68d8?vop=1&amp;pid=3bd5f884b&amp;color=0,0,0&amp;vtp=1&amp;bt=1&amp;bbb=1"/>
          <p:cNvSpPr/>
          <p:nvPr/>
        </p:nvSpPr>
        <p:spPr>
          <a:xfrm>
            <a:off x="722376" y="972000"/>
            <a:ext cx="10753344" cy="434785"/>
          </a:xfrm>
          <a:prstGeom prst="rect">
            <a:avLst/>
          </a:prstGeom>
          <a:noFill/>
        </p:spPr>
        <p:txBody>
          <a:bodyPr wrap="none" lIns="0" tIns="0" rIns="0" bIns="0" rtlCol="0" anchor="t"/>
          <a:lstStyle/>
          <a:p>
            <a:pPr algn="l" latinLnBrk="1">
              <a:lnSpc>
                <a:spcPts val="39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本题考查城市的辐射功能。</a:t>
            </a:r>
            <a:endParaRPr lang="en-US" altLang="zh-CN" sz="2200" dirty="0"/>
          </a:p>
        </p:txBody>
      </p:sp>
      <p:graphicFrame>
        <p:nvGraphicFramePr>
          <p:cNvPr id="54" name="QC_7_AS.77_2#59c3b68d8?colgroup=35,5&amp;vop=1&amp;pid=3bd5f884b&amp;color=0,0,0&amp;vtp=1&amp;bbb=1&amp;hb=1"/>
          <p:cNvGraphicFramePr>
            <a:graphicFrameLocks noGrp="1"/>
          </p:cNvGraphicFramePr>
          <p:nvPr/>
        </p:nvGraphicFramePr>
        <p:xfrm>
          <a:off x="722376" y="1545913"/>
          <a:ext cx="10725912" cy="2071497"/>
        </p:xfrm>
        <a:graphic>
          <a:graphicData uri="http://schemas.openxmlformats.org/drawingml/2006/table">
            <a:tbl>
              <a:tblPr/>
              <a:tblGrid>
                <a:gridCol w="9235440"/>
                <a:gridCol w="1490472"/>
              </a:tblGrid>
              <a:tr h="822579">
                <a:tc>
                  <a:txBody>
                    <a:bodyPr/>
                    <a:lstStyle/>
                    <a:p>
                      <a:pPr marL="0" indent="0" algn="l" latinLnBrk="1" hangingPunct="0">
                        <a:lnSpc>
                          <a:spcPts val="32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纽约的辐射功能使中心城区的居住</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生产</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服务等功能逐渐转移到周边地区</a:t>
                      </a:r>
                      <a:r>
                        <a:rPr lang="en-US" altLang="zh-CN" sz="2000" b="0" i="0"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lvl="0" indent="0" algn="l" latinLnBrk="1" hangingPunct="0">
                        <a:lnSpc>
                          <a:spcPts val="3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而带动周边中小城市发展</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形成卫星城</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①③正确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339">
                <a:tc>
                  <a:txBody>
                    <a:bodyPr/>
                    <a:lstStyle/>
                    <a:p>
                      <a:pPr algn="l"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依托高速公路和轨道交通</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纽约与周边地区的人员往来和物资流通更加便捷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②正确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822579">
                <a:tc>
                  <a:txBody>
                    <a:bodyPr/>
                    <a:lstStyle/>
                    <a:p>
                      <a:pPr marL="0" indent="0" algn="l" latinLnBrk="1" hangingPunct="0">
                        <a:lnSpc>
                          <a:spcPts val="32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纽约产业多样</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经济发达</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资源需求量大</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自然资源</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人才</a:t>
                      </a:r>
                      <a:r>
                        <a:rPr lang="en-US" altLang="zh-CN" sz="2000" b="0" i="0"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技术不会向周边地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lvl="0" indent="0" algn="l" latinLnBrk="1" hangingPunct="0">
                        <a:lnSpc>
                          <a:spcPts val="3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区回流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
        <p:nvSpPr>
          <p:cNvPr id="4" name="QC_7_AS.77_3#59c3b68d8?vop=1&amp;pid=3bd5f884b&amp;color=0,0,0&amp;vtp=1&amp;bbb=1"/>
          <p:cNvSpPr/>
          <p:nvPr/>
        </p:nvSpPr>
        <p:spPr>
          <a:xfrm>
            <a:off x="722376" y="3755713"/>
            <a:ext cx="10753344" cy="408559"/>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综上，①②③正确，④错误，故选A。</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fade">
                                      <p:cBhvr>
                                        <p:cTn id="13" dur="500"/>
                                        <p:tgtEl>
                                          <p:spTgt spid="5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bg/>
                                          </p:spTgt>
                                        </p:tgtEl>
                                        <p:attrNameLst>
                                          <p:attrName>style.visibility</p:attrName>
                                        </p:attrNameLst>
                                      </p:cBhvr>
                                      <p:to>
                                        <p:strVal val="visible"/>
                                      </p:to>
                                    </p:set>
                                    <p:animEffect transition="in" filter="fade">
                                      <p:cBhvr>
                                        <p:cTn id="16" dur="500"/>
                                        <p:tgtEl>
                                          <p:spTgt spid="4">
                                            <p:bg/>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Effect transition="in" filter="fade">
                                      <p:cBhvr>
                                        <p:cTn id="19"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P spid="4" grpId="0" animBg="1" build="p"/>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M_6_BD.78_1#59a1b2a4a?pid=30c152ac9&amp;color=0,0,0&amp;tib=255,255,255&amp;iip=2&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45269" y="1081728"/>
            <a:ext cx="868680" cy="23774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6_BD.78_1#59a1b2a4a?pid=30c152ac9&amp;color=0,0,0&amp;vtp=1&amp;bt=1&amp;bbb=1&amp;hb=1"/>
          <p:cNvSpPr/>
          <p:nvPr/>
        </p:nvSpPr>
        <p:spPr>
          <a:xfrm>
            <a:off x="722377" y="972000"/>
            <a:ext cx="10749631" cy="1757553"/>
          </a:xfrm>
          <a:prstGeom prst="rect">
            <a:avLst/>
          </a:prstGeom>
          <a:noFill/>
        </p:spPr>
        <p:txBody>
          <a:bodyPr wrap="none" lIns="0" tIns="0" rIns="0" bIns="0" rtlCol="0" anchor="t"/>
          <a:lstStyle/>
          <a:p>
            <a:pPr algn="l" latinLnBrk="1">
              <a:lnSpc>
                <a:spcPts val="3600"/>
              </a:lnSpc>
            </a:pPr>
            <a:r>
              <a:rPr lang="en-US" altLang="zh-CN" sz="900" b="0" i="0" ker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山东济南2025高二开学考］</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下图为波士华城市带</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该城市带分布于美国东北部大西洋</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沿岸平原</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是以纽约为中心的美国东北部大西洋沿岸城市带</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北起波士顿</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南至华盛顿</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在沿海</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60</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千米长</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、10</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多千米宽的地带上</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形成一个由波士顿</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纽约</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费城</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巴尔的摩</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华盛顿</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5</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大都市</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和若干个中小城市组成的超大型城市带</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100" dirty="0"/>
          </a:p>
        </p:txBody>
      </p:sp>
      <p:pic>
        <p:nvPicPr>
          <p:cNvPr id="4" name="QM_6_BD.78_3#59a1b2a4a?htil=1&amp;pid=30c152ac9&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2148840" y="3595566"/>
            <a:ext cx="2514600" cy="2286000"/>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5" name="QM_6_BD.78_4#59a1b2a4a?htil=1&amp;pid=30c152ac9&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104888" y="2864046"/>
            <a:ext cx="3364992" cy="3026664"/>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79_1#908591133?pid=59a1b2a4a&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纽约对外辐射带动作用的实现主要依赖于(</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80_1#908591133.bracket?pid=59a1b2a4a&amp;color=0,0,0&amp;vpa=23&amp;vtp=1"/>
          <p:cNvSpPr/>
          <p:nvPr/>
        </p:nvSpPr>
        <p:spPr>
          <a:xfrm>
            <a:off x="5692839"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4" name="QC_7_BD.79_2#908591133.choices?pid=59a1b2a4a&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.位于区域的中心</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B.最高的城市等级</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C.完善的产业结构</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.便捷多样的交通</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81_1#908591133?vop=1&amp;pid=59a1b2a4a&amp;color=0,0,0&amp;vtp=1&amp;bt=1&amp;bbb=1&amp;hb=1"/>
          <p:cNvSpPr/>
          <p:nvPr/>
        </p:nvSpPr>
        <p:spPr>
          <a:xfrm>
            <a:off x="722376" y="972000"/>
            <a:ext cx="10753344" cy="31549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本题考查城市辐射功能的影响因素。由图结合所学可知，纽约拥有发达的航空、铁路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、公</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、港口和内河航运交通系统，这些交通网络使得纽约能够高效地与其他城市进行经济、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文化、</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信息等方面的交流与合作</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，从而实现对周边城市的辐射带动作用，D正确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；纽约虽位于区域的中</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，但辐射带动作用的实现需更多地依赖交通网络和基础设施的便捷性，A错误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；即使纽约是最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高等级的城市</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，若没有便捷的交通网络，其对外辐射带动作用也会受到限制，B错误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；产业结构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完善有助于城市自身的发展</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，但需通过产业转移以达成区域产业分工协作</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，才能起到对外辐射带</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动作用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5_1#64ead5ce7?pid=ad523f702&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2.汉口辐射带动“小汉口”</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的主要方式为(</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6_1#64ead5ce7.bracket?pid=ad523f702&amp;color=0,0,0&amp;vpa=2&amp;vtp=1"/>
          <p:cNvSpPr/>
          <p:nvPr/>
        </p:nvSpPr>
        <p:spPr>
          <a:xfrm>
            <a:off x="5438839"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4" name="QC_7_BD.5_2#64ead5ce7.choices?pid=ad523f702&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.产业转移</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B.人口迁入</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C.技术支持</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.货物流通</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82_1#620305ae4?pid=59a1b2a4a&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波士华城市带的发展限制了各核心城市的(</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83_1#620305ae4.bracket?pid=59a1b2a4a&amp;color=0,0,0&amp;vpa=24&amp;vtp=1"/>
          <p:cNvSpPr/>
          <p:nvPr/>
        </p:nvSpPr>
        <p:spPr>
          <a:xfrm>
            <a:off x="5705539" y="96926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4" name="QC_7_BD.82_2#620305ae4.choices?pid=59a1b2a4a&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.服务种类</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B.城市等级</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C.人口数量</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.辐射范围</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84_1#620305ae4?vop=1&amp;pid=59a1b2a4a&amp;color=0,0,0&amp;vtp=1&amp;bt=1&amp;bbb=1&amp;hb=1"/>
          <p:cNvSpPr/>
          <p:nvPr/>
        </p:nvSpPr>
        <p:spPr>
          <a:xfrm>
            <a:off x="722376" y="97200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本题考查城市功能的影响。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波士华城市带是由多个大都市和中小城市组成的超大型城市带，</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在这种高度城镇化的区域</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，各核心城市之间的功能和服务往往会进行分工和专业化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，这种分工会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导致每个城市在服务种类上受到限制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，专注于某些特定领域，A正确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；波士华城市带的发展并不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会限制各核心城市的等级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，反而可能通过经济合作和资源共享加速发展，</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从而提升各城市的等级，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错误；各核心城市在城镇化过程中可能会经历人口增长，而不是受到限制，C错误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；波士华城市</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带的发展可能会增强各核心城市的辐射能力</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，扩大其影响范围，D错误。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348eb4552.fixed?pid=0d03c9b67&amp;color=100,146,38&amp;vtp=1"/>
          <p:cNvSpPr/>
          <p:nvPr/>
        </p:nvSpPr>
        <p:spPr>
          <a:xfrm>
            <a:off x="5276088" y="905256"/>
            <a:ext cx="1609344" cy="1197864"/>
          </a:xfrm>
          <a:prstGeom prst="rect">
            <a:avLst/>
          </a:prstGeom>
          <a:noFill/>
        </p:spPr>
        <p:txBody>
          <a:bodyPr wrap="square" lIns="0" tIns="0" rIns="0" bIns="0" rtlCol="0" anchor="ctr"/>
          <a:lstStyle/>
          <a:p>
            <a:pPr algn="ctr"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3</a:t>
            </a:r>
            <a:endParaRPr lang="en-US" altLang="zh-CN" sz="7200" dirty="0"/>
          </a:p>
        </p:txBody>
      </p:sp>
      <p:sp>
        <p:nvSpPr>
          <p:cNvPr id="3" name="C_4#348eb4552.fixed?pid=0d03c9b67&amp;color=255,255,255&amp;vtp=1&amp;bbb=1"/>
          <p:cNvSpPr/>
          <p:nvPr/>
        </p:nvSpPr>
        <p:spPr>
          <a:xfrm>
            <a:off x="0" y="3493008"/>
            <a:ext cx="12188952" cy="1326896"/>
          </a:xfrm>
          <a:prstGeom prst="rect">
            <a:avLst/>
          </a:prstGeom>
          <a:noFill/>
        </p:spPr>
        <p:txBody>
          <a:bodyPr wrap="none" lIns="0" tIns="0" rIns="0" bIns="0" rtlCol="0" anchor="t"/>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第2课时</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纽约的发展及其辐射功能</a:t>
            </a:r>
            <a:endParaRPr lang="en-US" altLang="zh-CN" sz="4400" dirty="0"/>
          </a:p>
        </p:txBody>
      </p:sp>
      <p:pic>
        <p:nvPicPr>
          <p:cNvPr id="4" name="C_4#348eb4552.fixed?pid=0d03c9b67&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348eb4552.fixed?pid=0d03c9b67&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刷提升</a:t>
            </a:r>
            <a:endParaRPr lang="en-US" altLang="zh-CN" sz="2800" dirty="0"/>
          </a:p>
        </p:txBody>
      </p:sp>
    </p:spTree>
  </p:cSld>
  <p:clrMapOvr>
    <a:masterClrMapping/>
  </p:clrMapOvr>
  <p:transition>
    <p:fade/>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5_BD.85_1#b7b253eb3?pid=348eb4552&amp;color=0,0,0&amp;vtp=1&amp;bt=1&amp;bbb=1&amp;hb=1"/>
          <p:cNvSpPr/>
          <p:nvPr/>
        </p:nvSpPr>
        <p:spPr>
          <a:xfrm>
            <a:off x="722376" y="97200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［河南省实验中学2024高二月考］</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战略性新兴产业指以重大技术突破和重大发展需求为基础</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对</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经济社会全局和长远发展具有重大引领作用的产业</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主要包括新一代信息技术</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生物技术</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新能</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源</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新材料</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高端装备</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新能源汽车</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绿色环保等产业</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下图为我国三大城市群在国内战略性新</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兴产业增加值中的占比分布情况图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。读图，完成下面小题。</a:t>
            </a:r>
            <a:endParaRPr lang="en-US" altLang="zh-CN" sz="2000" dirty="0"/>
          </a:p>
        </p:txBody>
      </p:sp>
      <p:pic>
        <p:nvPicPr>
          <p:cNvPr id="3" name="QM_5_BD.85_2#b7b253eb3?pid=348eb4552&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593592" y="2864046"/>
            <a:ext cx="5010912" cy="173736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6_BD.86_1#d58e499ce?sp=1&amp;pid=b7b253eb3&amp;color=0,0,0&amp;vtp=1&amp;bbb=1"/>
          <p:cNvSpPr/>
          <p:nvPr/>
        </p:nvSpPr>
        <p:spPr>
          <a:xfrm>
            <a:off x="722376" y="4730946"/>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1.我国三大城市群中，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大都市的产业辐射带动作用包括(</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C_6_AN.87_1#d58e499ce.bracket?pid=b7b253eb3&amp;color=0,0,0&amp;vpa=25&amp;vtp=1"/>
          <p:cNvSpPr/>
          <p:nvPr/>
        </p:nvSpPr>
        <p:spPr>
          <a:xfrm>
            <a:off x="6975539" y="4730946"/>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6" name="QC_6_BD.86_2#d58e499ce?pid=b7b253eb3&amp;color=0,0,0&amp;vtp=1&amp;bbb=1"/>
          <p:cNvSpPr/>
          <p:nvPr/>
        </p:nvSpPr>
        <p:spPr>
          <a:xfrm>
            <a:off x="722376" y="5183955"/>
            <a:ext cx="10753344" cy="40500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①高新技术的带动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②金融服务的引领</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先进思想的传播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④污染企业的转移</a:t>
            </a:r>
            <a:endParaRPr lang="en-US" altLang="zh-CN" sz="2000" dirty="0"/>
          </a:p>
        </p:txBody>
      </p:sp>
      <p:sp>
        <p:nvSpPr>
          <p:cNvPr id="7" name="QC_6_BD.86_3#d58e499ce.choices?pid=b7b253eb3&amp;color=0,0,0&amp;vtp=1&amp;bbb=1"/>
          <p:cNvSpPr/>
          <p:nvPr/>
        </p:nvSpPr>
        <p:spPr>
          <a:xfrm>
            <a:off x="722376" y="5641155"/>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B.①③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C.②③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88_1#d58e499ce?vop=1&amp;pid=b7b253eb3&amp;color=0,0,0&amp;vtp=1&amp;bt=1&amp;bbb=1"/>
          <p:cNvSpPr/>
          <p:nvPr/>
        </p:nvSpPr>
        <p:spPr>
          <a:xfrm>
            <a:off x="722376" y="972000"/>
            <a:ext cx="10753344" cy="434785"/>
          </a:xfrm>
          <a:prstGeom prst="rect">
            <a:avLst/>
          </a:prstGeom>
          <a:noFill/>
        </p:spPr>
        <p:txBody>
          <a:bodyPr wrap="none" lIns="0" tIns="0" rIns="0" bIns="0" rtlCol="0" anchor="t"/>
          <a:lstStyle/>
          <a:p>
            <a:pPr algn="l" latinLnBrk="1">
              <a:lnSpc>
                <a:spcPts val="39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本题考查大都市的辐射带动作用。</a:t>
            </a:r>
            <a:endParaRPr lang="en-US" altLang="zh-CN" sz="2200" dirty="0"/>
          </a:p>
        </p:txBody>
      </p:sp>
      <p:graphicFrame>
        <p:nvGraphicFramePr>
          <p:cNvPr id="62" name="QC_6_AS.88_2#d58e499ce?colgroup=32,7&amp;vop=1&amp;pid=b7b253eb3&amp;color=0,0,0&amp;vtp=1&amp;bbb=1"/>
          <p:cNvGraphicFramePr>
            <a:graphicFrameLocks noGrp="1"/>
          </p:cNvGraphicFramePr>
          <p:nvPr/>
        </p:nvGraphicFramePr>
        <p:xfrm>
          <a:off x="722376" y="1545913"/>
          <a:ext cx="10725912" cy="1705356"/>
        </p:xfrm>
        <a:graphic>
          <a:graphicData uri="http://schemas.openxmlformats.org/drawingml/2006/table">
            <a:tbl>
              <a:tblPr/>
              <a:tblGrid>
                <a:gridCol w="8595360"/>
                <a:gridCol w="2130552"/>
              </a:tblGrid>
              <a:tr h="426339">
                <a:tc>
                  <a:txBody>
                    <a:bodyPr/>
                    <a:lstStyle/>
                    <a:p>
                      <a:pPr algn="l"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大都市通过高新技术</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管理经验向外辐射</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提高周边地区的发展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①正确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339">
                <a:tc>
                  <a:txBody>
                    <a:bodyPr/>
                    <a:lstStyle/>
                    <a:p>
                      <a:pPr algn="l"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引领金融服务</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促进周边经济发展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②正确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339">
                <a:tc>
                  <a:txBody>
                    <a:bodyPr/>
                    <a:lstStyle/>
                    <a:p>
                      <a:pPr algn="l"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传播先进思想属于文化传播</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不是产业辐射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339">
                <a:tc>
                  <a:txBody>
                    <a:bodyPr/>
                    <a:lstStyle/>
                    <a:p>
                      <a:pPr algn="l"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大都市的污染企业转移不利于转入地的可持续发展</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故不属于辐射带动作用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
        <p:nvSpPr>
          <p:cNvPr id="4" name="QC_6_AS.88_3#d58e499ce?vop=1&amp;pid=b7b253eb3&amp;color=0,0,0&amp;vtp=1&amp;bbb=1"/>
          <p:cNvSpPr/>
          <p:nvPr/>
        </p:nvSpPr>
        <p:spPr>
          <a:xfrm>
            <a:off x="722376" y="3387413"/>
            <a:ext cx="10753344" cy="408559"/>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综上，①②正确，③④错误，故选A。</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fade">
                                      <p:cBhvr>
                                        <p:cTn id="13" dur="500"/>
                                        <p:tgtEl>
                                          <p:spTgt spid="6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bg/>
                                          </p:spTgt>
                                        </p:tgtEl>
                                        <p:attrNameLst>
                                          <p:attrName>style.visibility</p:attrName>
                                        </p:attrNameLst>
                                      </p:cBhvr>
                                      <p:to>
                                        <p:strVal val="visible"/>
                                      </p:to>
                                    </p:set>
                                    <p:animEffect transition="in" filter="fade">
                                      <p:cBhvr>
                                        <p:cTn id="16" dur="500"/>
                                        <p:tgtEl>
                                          <p:spTgt spid="4">
                                            <p:bg/>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Effect transition="in" filter="fade">
                                      <p:cBhvr>
                                        <p:cTn id="19"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P spid="4" grpId="0" animBg="1" build="p"/>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89_1#648f0282a?pid=b7b253eb3&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三大城市群在国内战略性新兴产业增加值中(</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90_1#648f0282a.bracket?pid=b7b253eb3&amp;color=0,0,0&amp;vpa=26&amp;vtp=1"/>
          <p:cNvSpPr/>
          <p:nvPr/>
        </p:nvSpPr>
        <p:spPr>
          <a:xfrm>
            <a:off x="5959539"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6_BD.89_2#648f0282a.choices?pid=b7b253eb3&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.京津冀主要分布在高附加值环节</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.中附加值长三角所占的比例最高</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C.长三角各附加值的分布极不平衡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.高附加值珠三角的研发实力最强</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91_1#648f0282a?vop=1&amp;pid=b7b253eb3&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本题考查读图分析能力。京津冀城市群在高附加值中占比较大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，但无法确定高附加值环节</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的增加值总量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，故不能说明其主要分布在高附加值环节，A错误；读图可知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，长三角城市群在各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附加值之中分布较平衡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，但中附加值之中，三大城市群里长三角城市群占比最高，B正确，C</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读图可知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，高附加值之中三大城市群里长三角城市群占比较高，推测其研发实力更强，D错误。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7_1#64ead5ce7?vop=1&amp;pid=ad523f702&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本题考查城市辐射功能的作用方式。根据材料可知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，汉口成为我国内地市场与国际市场的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纽带后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，辐射带动周边众多小城镇，可推测汉口集散能力强，通过货物流通辐射带动“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小汉口”，</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正确；汉口作为我国内地市场与国际市场的纽带，发挥的主要功能仍是集散，产业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、技术的区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位优势不明显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，小城镇规模小，对人口吸引力不强，A、B、C错误。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5_BD.92_1#35c568f5a?pid=348eb4552&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［辽宁朝阳2025高二期中］</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省会首位度是省会城市的经济总量占据全省经济总量的比重</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通常情</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况下</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省会首位度的高低可反映省内经济发展的强度和平衡程度</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下图为</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2020</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年和</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2021</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年六个省</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会的省会首位度概况</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pic>
        <p:nvPicPr>
          <p:cNvPr id="3" name="QM_5_BD.92_2#35c568f5a?pid=348eb4552&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4160520" y="2406846"/>
            <a:ext cx="3867912" cy="229514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6_BD.93_1#e2f936624?pid=35c568f5a&amp;color=0,0,0&amp;vtp=1&amp;bbb=1"/>
          <p:cNvSpPr/>
          <p:nvPr/>
        </p:nvSpPr>
        <p:spPr>
          <a:xfrm>
            <a:off x="722376" y="4832546"/>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3.根据六个省会的省会首位度概况，</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可推断(</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C_6_AN.94_1#e2f936624.bracket?pid=35c568f5a&amp;color=0,0,0&amp;vpa=27&amp;vtp=1"/>
          <p:cNvSpPr/>
          <p:nvPr/>
        </p:nvSpPr>
        <p:spPr>
          <a:xfrm>
            <a:off x="5705539" y="4832546"/>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6" name="QC_6_BD.93_2#e2f936624.choices?pid=35c568f5a&amp;color=0,0,0&amp;vtp=1&amp;bbb=1"/>
          <p:cNvSpPr/>
          <p:nvPr/>
        </p:nvSpPr>
        <p:spPr>
          <a:xfrm>
            <a:off x="722376" y="5291143"/>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.四川省比福建省经济发达</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.湖北省比河南省地区生产总值高</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C.江苏省内经济发展较平衡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.陕西省的人口分布较均匀</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95_1#e2f936624?vop=1&amp;pid=35c568f5a&amp;color=0,0,0&amp;vtp=1&amp;bt=1&amp;bbb=1&amp;hb=1"/>
          <p:cNvSpPr/>
          <p:nvPr/>
        </p:nvSpPr>
        <p:spPr>
          <a:xfrm>
            <a:off x="722376" y="97200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本题考查城市的发展特点。成都的省会首位度比福州高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，反映出四川的经济受成都虹吸效</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应强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，全省经济发展不均衡，经济不一定比福建发达，A错误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。省会首位度反映省内经济发展的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强度和平衡程度</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，无法判断地区生产总值，B错误。在六个省会城市中，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南京的省会首位度最低，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说明江苏省其他城市经济体量较大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，江苏省经济发展较平衡，C正确。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西安的省会首位度较高，</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说明西安经济总量占陕西省经济总量比重较大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，西安虹吸效应强，其他城市发展相对缓慢</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发展不平衡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，人口分布不均匀，D错误。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96_1#6d44049f2?pid=35c568f5a&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4.对比两年间省会首位度的变化，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可知(</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97_1#6d44049f2.bracket?pid=35c568f5a&amp;color=0,0,0&amp;vpa=28&amp;vtp=1"/>
          <p:cNvSpPr/>
          <p:nvPr/>
        </p:nvSpPr>
        <p:spPr>
          <a:xfrm>
            <a:off x="5184839"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4" name="QC_6_BD.96_2#6d44049f2.choices?pid=35c568f5a&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.福州市人口外流加剧</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.南京城市规模迅速扩大</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C.郑州市辐射功能减弱</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.西安市虹吸效应减弱</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98_1#6d44049f2?vop=1&amp;pid=35c568f5a&amp;color=0,0,0&amp;vtp=1&amp;bt=1&amp;bbb=1&amp;hb=1"/>
          <p:cNvSpPr/>
          <p:nvPr/>
        </p:nvSpPr>
        <p:spPr>
          <a:xfrm>
            <a:off x="722376" y="97200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本题考查城市辐射和虹吸作用。读图可知，福州省会首位度稍有提高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，说明福州经济总量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占本省经济总量的比重稍有提高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，可能会引发人口向福州集聚，但不能体现有大量人口迁出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。南京的省会首位度数值低，且与2020年相比，2021年数值略微降低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，说明南京对全省经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济发展的影响较小且仍在变小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，若城市规模迅速扩大，意味着有大量的人口和企业进入南京</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实际情况不符</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，B错误。郑州的省会首位度略微降低，说明郑州的虹吸效应减弱，</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辐射功能增强，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错误。西安的省会首位度明显下降，说明西安虹吸效应减弱，D正确。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M_5_BD.99_1#f2baaa920?htil=6&amp;pid=348eb4552&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8357616" y="1026864"/>
            <a:ext cx="3090672" cy="387705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5_BD.99_2#f2baaa920?htil=6&amp;pid=348eb4552&amp;color=0,0,0&amp;vtp=1&amp;bt=1&amp;bbb=1&amp;hb=1"/>
          <p:cNvSpPr/>
          <p:nvPr/>
        </p:nvSpPr>
        <p:spPr>
          <a:xfrm>
            <a:off x="722376" y="972000"/>
            <a:ext cx="7525512"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［山西省名校联盟2025高二联考</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南京都市圈是以南京为中心的经</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济区域带</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位于长江中下游沿江城市地带核心地区</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地跨苏皖两省</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是中国第一个跨省共建的都市圈</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下图为南京都市圈示意图</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4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完成下面小题</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dirty="0"/>
          </a:p>
        </p:txBody>
      </p:sp>
      <p:sp>
        <p:nvSpPr>
          <p:cNvPr id="4" name="QC_6_BD.100_1#22b58b629?htil=6&amp;pid=f2baaa920&amp;color=0,0,0&amp;vtp=1&amp;bbb=1"/>
          <p:cNvSpPr/>
          <p:nvPr/>
        </p:nvSpPr>
        <p:spPr>
          <a:xfrm>
            <a:off x="722376" y="2783655"/>
            <a:ext cx="7525512"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南京市对外辐射带动作用会使自身(</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C_6_BD.100_2#22b58b629.choices?htil=6&amp;pid=f2baaa920&amp;color=0,0,0&amp;vtp=1&amp;bbb=1"/>
          <p:cNvSpPr/>
          <p:nvPr/>
        </p:nvSpPr>
        <p:spPr>
          <a:xfrm>
            <a:off x="722376" y="3246443"/>
            <a:ext cx="7525512"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.产业结构升级</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.城市中心空心化</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C.人口大量外迁</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.城镇化问题加剧</a:t>
            </a:r>
            <a:endParaRPr lang="en-US" altLang="zh-CN" sz="2000" dirty="0"/>
          </a:p>
        </p:txBody>
      </p:sp>
      <p:sp>
        <p:nvSpPr>
          <p:cNvPr id="6" name="QC_6_AN.101_1#22b58b629.bracket?pid=f2baaa920&amp;color=0,0,0&amp;vpa=29&amp;vtp=1"/>
          <p:cNvSpPr/>
          <p:nvPr/>
        </p:nvSpPr>
        <p:spPr>
          <a:xfrm>
            <a:off x="4943539" y="278365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02_1#22b58b629?vop=1&amp;pid=f2baaa920&amp;color=0,0,0&amp;mp=1&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本题考查城市辐射功能的影响。南京市辐射带动周边城市</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，能够促进自身产业结构升级和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城市发展</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，不会使自身城市中心空心化，A正确，B错误；南京市经济较发达，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辐射带动作用强，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会吸引人口迁入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，C错误；在南京市辐射带动周边城市的过程中，一些传统产业向外转移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，南京</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市自身的城镇化问题会减少</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03_1#2f191d4ba?pid=f2baaa920&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受南京市的辐射带动作用影响，(</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104_1#2f191d4ba.bracket?pid=f2baaa920&amp;color=0,0,0&amp;vpa=30&amp;vtp=1"/>
          <p:cNvSpPr/>
          <p:nvPr/>
        </p:nvSpPr>
        <p:spPr>
          <a:xfrm>
            <a:off x="4689539"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6_BD.103_2#2f191d4ba.choices?pid=f2baaa920&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.扬州市的城市等级提高</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.镇江市的采掘业发展较快</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C.滁州市制造业快速发展</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.马鞍山市的辐射范围缩小</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14931</Words>
  <Application>WPS 演示</Application>
  <PresentationFormat>宽屏</PresentationFormat>
  <Paragraphs>785</Paragraphs>
  <Slides>140</Slides>
  <Notes>99</Notes>
  <HiddenSlides>0</HiddenSlides>
  <MMClips>0</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140</vt:i4>
      </vt:variant>
    </vt:vector>
  </HeadingPairs>
  <TitlesOfParts>
    <vt:vector size="161" baseType="lpstr">
      <vt:lpstr>Arial</vt:lpstr>
      <vt:lpstr>宋体</vt:lpstr>
      <vt:lpstr>Wingdings</vt:lpstr>
      <vt:lpstr>微软雅黑</vt:lpstr>
      <vt:lpstr>微软雅黑</vt:lpstr>
      <vt:lpstr>汉仪舒圆黑简体</vt:lpstr>
      <vt:lpstr>黑体</vt:lpstr>
      <vt:lpstr>汉仪舒圆黑简体</vt:lpstr>
      <vt:lpstr>汉仪舒圆黑简体</vt:lpstr>
      <vt:lpstr>黑体</vt:lpstr>
      <vt:lpstr>宋体</vt:lpstr>
      <vt:lpstr>仿宋</vt:lpstr>
      <vt:lpstr>仿宋</vt:lpstr>
      <vt:lpstr>楷体</vt:lpstr>
      <vt:lpstr>Times New Roman</vt:lpstr>
      <vt:lpstr>Times New Roman</vt:lpstr>
      <vt:lpstr>Calibri</vt:lpstr>
      <vt:lpstr>Arial Unicode MS</vt:lpstr>
      <vt:lpstr>等线</vt:lpstr>
      <vt:lpstr/>
      <vt:lpstr>1_</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中原小鱼干</cp:lastModifiedBy>
  <cp:revision>4</cp:revision>
  <dcterms:created xsi:type="dcterms:W3CDTF">2025-08-04T06:44:00Z</dcterms:created>
  <dcterms:modified xsi:type="dcterms:W3CDTF">2025-08-11T07:18:18Z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1CF9A43D8F3F4D51A567113FFA8F1602_12</vt:lpwstr>
  </property>
  <property fmtid="{D5CDD505-2E9C-101B-9397-08002B2CF9AE}" pid="3" name="KSOProductBuildVer">
    <vt:lpwstr>2052-12.1.0.21915</vt:lpwstr>
  </property>
</Properties>
</file>