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405" r:id="rId6"/>
    <p:sldId id="258" r:id="rId7"/>
    <p:sldId id="259" r:id="rId8"/>
    <p:sldId id="260" r:id="rId9"/>
    <p:sldId id="406" r:id="rId10"/>
    <p:sldId id="261" r:id="rId11"/>
    <p:sldId id="262" r:id="rId12"/>
    <p:sldId id="407" r:id="rId13"/>
    <p:sldId id="263" r:id="rId14"/>
    <p:sldId id="264" r:id="rId15"/>
    <p:sldId id="408" r:id="rId16"/>
    <p:sldId id="265" r:id="rId17"/>
    <p:sldId id="266" r:id="rId18"/>
    <p:sldId id="409" r:id="rId19"/>
    <p:sldId id="267" r:id="rId20"/>
    <p:sldId id="268" r:id="rId21"/>
    <p:sldId id="410" r:id="rId22"/>
    <p:sldId id="269" r:id="rId23"/>
    <p:sldId id="270" r:id="rId24"/>
    <p:sldId id="411" r:id="rId25"/>
    <p:sldId id="271" r:id="rId26"/>
    <p:sldId id="272" r:id="rId27"/>
    <p:sldId id="412" r:id="rId28"/>
    <p:sldId id="273" r:id="rId29"/>
    <p:sldId id="274" r:id="rId30"/>
    <p:sldId id="275" r:id="rId31"/>
    <p:sldId id="413" r:id="rId32"/>
    <p:sldId id="276" r:id="rId33"/>
    <p:sldId id="277" r:id="rId34"/>
    <p:sldId id="414" r:id="rId35"/>
    <p:sldId id="278" r:id="rId36"/>
    <p:sldId id="279" r:id="rId37"/>
    <p:sldId id="280" r:id="rId38"/>
    <p:sldId id="281" r:id="rId39"/>
    <p:sldId id="415" r:id="rId40"/>
    <p:sldId id="282" r:id="rId41"/>
    <p:sldId id="283" r:id="rId42"/>
    <p:sldId id="284" r:id="rId43"/>
    <p:sldId id="416" r:id="rId44"/>
    <p:sldId id="285" r:id="rId45"/>
    <p:sldId id="286" r:id="rId46"/>
    <p:sldId id="287" r:id="rId47"/>
    <p:sldId id="417" r:id="rId48"/>
    <p:sldId id="288" r:id="rId49"/>
    <p:sldId id="289" r:id="rId50"/>
    <p:sldId id="418" r:id="rId51"/>
    <p:sldId id="290" r:id="rId52"/>
    <p:sldId id="291" r:id="rId53"/>
    <p:sldId id="419" r:id="rId54"/>
    <p:sldId id="292" r:id="rId55"/>
    <p:sldId id="293" r:id="rId56"/>
    <p:sldId id="420" r:id="rId57"/>
    <p:sldId id="294" r:id="rId58"/>
    <p:sldId id="295" r:id="rId59"/>
    <p:sldId id="421" r:id="rId60"/>
    <p:sldId id="296" r:id="rId61"/>
    <p:sldId id="297" r:id="rId62"/>
    <p:sldId id="298" r:id="rId63"/>
    <p:sldId id="299" r:id="rId64"/>
    <p:sldId id="422" r:id="rId65"/>
    <p:sldId id="300" r:id="rId66"/>
    <p:sldId id="301" r:id="rId67"/>
    <p:sldId id="423" r:id="rId68"/>
    <p:sldId id="302" r:id="rId69"/>
    <p:sldId id="303" r:id="rId70"/>
    <p:sldId id="424" r:id="rId71"/>
    <p:sldId id="304" r:id="rId72"/>
    <p:sldId id="305" r:id="rId73"/>
    <p:sldId id="425" r:id="rId74"/>
    <p:sldId id="306" r:id="rId75"/>
    <p:sldId id="307" r:id="rId76"/>
    <p:sldId id="426" r:id="rId77"/>
    <p:sldId id="308" r:id="rId78"/>
    <p:sldId id="309" r:id="rId79"/>
    <p:sldId id="427" r:id="rId80"/>
    <p:sldId id="310" r:id="rId81"/>
    <p:sldId id="311" r:id="rId82"/>
    <p:sldId id="428" r:id="rId83"/>
    <p:sldId id="312" r:id="rId84"/>
    <p:sldId id="313" r:id="rId85"/>
    <p:sldId id="429" r:id="rId86"/>
    <p:sldId id="314" r:id="rId87"/>
    <p:sldId id="315" r:id="rId88"/>
    <p:sldId id="430" r:id="rId89"/>
    <p:sldId id="316" r:id="rId90"/>
    <p:sldId id="317" r:id="rId91"/>
    <p:sldId id="431" r:id="rId92"/>
    <p:sldId id="318" r:id="rId93"/>
    <p:sldId id="319" r:id="rId94"/>
    <p:sldId id="432" r:id="rId95"/>
    <p:sldId id="320" r:id="rId96"/>
    <p:sldId id="321" r:id="rId97"/>
    <p:sldId id="433" r:id="rId98"/>
    <p:sldId id="322" r:id="rId99"/>
    <p:sldId id="323" r:id="rId100"/>
    <p:sldId id="324" r:id="rId101"/>
    <p:sldId id="326" r:id="rId102"/>
    <p:sldId id="325" r:id="rId10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64566"/>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6" Type="http://schemas.openxmlformats.org/officeDocument/2006/relationships/tableStyles" Target="tableStyles.xml"/><Relationship Id="rId105" Type="http://schemas.openxmlformats.org/officeDocument/2006/relationships/viewProps" Target="viewProps.xml"/><Relationship Id="rId104" Type="http://schemas.openxmlformats.org/officeDocument/2006/relationships/presProps" Target="presProps.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8e92f6f4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不理解水利工程的运作原理</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d89ab1bf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区域发展的自然环境基础</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cba59363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自然条件与区域发展</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f6005ca0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自然资源与区域发展</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8e92f6f43">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不理解水利工程的运作原理</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2#df=d89ab1bf6">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区域发展的自然环境基础</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d5ecdb0009cafbc3#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0" Type="http://schemas.openxmlformats.org/officeDocument/2006/relationships/theme" Target="../theme/theme1.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6.xml"/><Relationship Id="rId2" Type="http://schemas.openxmlformats.org/officeDocument/2006/relationships/image" Target="../media/image12.jpeg"/><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image" Target="../media/image13.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1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8.xml"/><Relationship Id="rId1" Type="http://schemas.openxmlformats.org/officeDocument/2006/relationships/image" Target="../media/image15.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image" Target="../media/image1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image" Target="../media/image19.jpeg"/></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image" Target="../media/image20.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0.xml"/><Relationship Id="rId1" Type="http://schemas.openxmlformats.org/officeDocument/2006/relationships/image" Target="../media/image21.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image" Target="../media/image22.jpe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_1#9f44f8555?pid=3341f49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推测科特迪瓦北部地区的产业类型(</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_1#9f44f8555.bracket?pid=3341f4932&amp;color=0,0,0&amp;vpa=3&amp;vtp=1"/>
          <p:cNvSpPr/>
          <p:nvPr/>
        </p:nvSpPr>
        <p:spPr>
          <a:xfrm>
            <a:off x="494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8_2#9f44f8555.choices?pid=3341f493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.以传统的种植业为主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.以传统的畜牧业为主</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C.以高速发展的工矿业为主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.以高效益的创新产业为主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_1#9f44f8555?vop=1&amp;pid=3341f4932&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本题考查因地制宜。科特迪瓦北部地区为热带草原气候，结合材料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“科特迪瓦经济发展水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平南北差异较大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，南部地区以热带种植园农业及加工业为主，经济发展优于北部”可知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，北部经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济发展水平低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，应以传统的畜牧业为主，B正确。科特迪瓦北部地区为热带草原气候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，干湿两季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的气候特点易带来旱涝灾害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，因此不适宜发展种植业，A错误。北部地区经济发展水平低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不会以高速发展的工矿业为主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，更不会以高效益的创新产业为主，C、D错误。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1_1#7b80d480d?pid=cba59363c&amp;color=0,0,0&amp;tib=255,255,255&amp;iip=1&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1_1#7b80d480d?pid=cba59363c&amp;color=0,0,0&amp;vtp=1&amp;bt=1&amp;bbb=1&amp;hb=1"/>
          <p:cNvSpPr/>
          <p:nvPr/>
        </p:nvSpPr>
        <p:spPr>
          <a:xfrm>
            <a:off x="722377" y="972000"/>
            <a:ext cx="10749631" cy="17575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广东部分学校2025高二联考］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巨丰堰地处重庆市秀山土家族苗族自治县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功入选世界灌溉工程遗产名录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该灌溉工程在三拱桥渡槽处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由巨丰堰主干渠</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永丰堰主干渠与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泥河叠加形成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三层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立交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分布景观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为保障灌溉用水需求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古人在平江河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斜向建设拦河坝</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河水通过排沙闸后经取水口源源不断流向巨丰堰渠系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4" name="QM_5_BD.11_2#7b80d480d?pid=cba59363c&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73752" y="2864046"/>
            <a:ext cx="2450592"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2_1#a57c2e2b7?pid=7b80d480d&amp;color=0,0,0&amp;vtp=1&amp;bbb=1"/>
          <p:cNvSpPr/>
          <p:nvPr/>
        </p:nvSpPr>
        <p:spPr>
          <a:xfrm>
            <a:off x="722376" y="46166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4.三拱桥渡槽处形成“渠—渠—河”三层“立交”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分布的主要目的是(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6_AN.13_1#a57c2e2b7.bracket?pid=7b80d480d&amp;color=0,0,0&amp;vpa=4&amp;vtp=1"/>
          <p:cNvSpPr/>
          <p:nvPr/>
        </p:nvSpPr>
        <p:spPr>
          <a:xfrm>
            <a:off x="8540814" y="46166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7" name="QC_6_BD.12_2#a57c2e2b7.choices?pid=7b80d480d&amp;color=0,0,0&amp;vtp=1&amp;bbb=1"/>
          <p:cNvSpPr/>
          <p:nvPr/>
        </p:nvSpPr>
        <p:spPr>
          <a:xfrm>
            <a:off x="722376" y="50696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.便于水力发电</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B.减少洪涝灾害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C.扩大灌溉面积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.丰富人文景观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_1#a57c2e2b7?vop=1&amp;pid=7b80d480d&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本题考查人地协调观。“渠—渠—河”三层“立交”分布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，可利用不同高度水源点灌溉不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同高度的田地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，实现“高水高灌、低水低灌”，使灌溉效益最大化，扩大灌溉面积，C正确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工程设施的主要作用是灌溉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，并非用于发电、防洪和丰富人文景观，A、B、D错误。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_1#d12082aa8?pid=7b80d480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5.常见的拦河坝通常横向修建，但巨丰堰引水拦河坝斜向而修，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是为了(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_1#d12082aa8.bracket?pid=7b80d480d&amp;color=0,0,0&amp;vpa=5&amp;vtp=1"/>
          <p:cNvSpPr/>
          <p:nvPr/>
        </p:nvSpPr>
        <p:spPr>
          <a:xfrm>
            <a:off x="875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5_2#d12082aa8.choices?pid=7b80d480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.降低平江河水流的速度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.增加枯水期灌溉引水</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C.加速巨丰堰渠泥沙沉积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.提升平江河的航运条件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7_1#d12082aa8?vop=1&amp;pid=7b80d480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本题考查水利工程的作用。根据材料可知，拦河坝斜向引流，将河水全部引向一侧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壅高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，可增加平江河流向灌渠的水流速度，保障枯水期灌溉干渠的引水量，A错误，B正确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在进入取水口前便能通过排沙闸将泥沙冲走下泄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，并不能加速巨丰堰渠泥沙沉积，C错误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，平江河的航运条件较差，航运不是其主要功能，无须提升，D错误。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1d0bb6d49.fixed?pid=d89ab1bf6&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3#1d0bb6d49.fixed?pid=d89ab1bf6&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区域发展的自然环境基础</a:t>
            </a:r>
            <a:endParaRPr lang="en-US" altLang="zh-CN" sz="4400" dirty="0"/>
          </a:p>
        </p:txBody>
      </p:sp>
      <p:pic>
        <p:nvPicPr>
          <p:cNvPr id="4" name="C_3#1d0bb6d49.fixed?pid=d89ab1bf6&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1d0bb6d49.fixed?pid=d89ab1bf6&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8_1#9d4c9dba5?pid=f6005ca07&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［重庆名校联盟2025高二联考］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资源诅咒系数是衡量一个地区经济发展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主要是第二产业发展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与地区资源优势偏离程度的指标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指数越大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资源遭受诅咒即资源没有带来相应的财富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没有带</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动区域经济高速发展的程度越高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1990—2007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年典型区域资源诅咒系数变化趋势图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18_2#9d4c9dba5?pid=f6005ca0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05072" y="2864046"/>
            <a:ext cx="4187952" cy="239572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9_1#218ca964f?pid=9d4c9dba5&amp;color=0,0,0&amp;vtp=1&amp;bbb=1"/>
          <p:cNvSpPr/>
          <p:nvPr/>
        </p:nvSpPr>
        <p:spPr>
          <a:xfrm>
            <a:off x="722376" y="53913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广东省资源诅咒系数较低的主要原因是(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20_1#218ca964f.bracket?pid=9d4c9dba5&amp;color=0,0,0&amp;vpa=6&amp;vtp=1"/>
          <p:cNvSpPr/>
          <p:nvPr/>
        </p:nvSpPr>
        <p:spPr>
          <a:xfrm>
            <a:off x="5451539" y="53913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19_2#218ca964f.choices?pid=9d4c9dba5&amp;color=0,0,0&amp;vtp=1&amp;bbb=1"/>
          <p:cNvSpPr/>
          <p:nvPr/>
        </p:nvSpPr>
        <p:spPr>
          <a:xfrm>
            <a:off x="722376" y="58443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.资源利用率高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B.资源储量丰富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C.常住人口过多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.气候终年湿润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1_1#218ca964f?vop=1&amp;pid=9d4c9dba5&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本题考查资源对区域发展的影响。由图文材料并结合所学知识可知，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广东省资源分布较少，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储量较少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，B错误；广东省科技较发达，因此资源利用率高，A正确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；常住人口多不是影响资源诅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咒系数的主要因素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，C错误；气候湿润属于气候特征，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与材料中提及的资源诅咒系数关系不大，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2_1#6260df3a3?sp=1&amp;pid=9d4c9dba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7.为改变山西省资源诅咒系数高的现状，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下列措施可行的是(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3_1#6260df3a3.bracket?pid=9d4c9dba5&amp;color=0,0,0&amp;vpa=7&amp;vtp=1"/>
          <p:cNvSpPr/>
          <p:nvPr/>
        </p:nvSpPr>
        <p:spPr>
          <a:xfrm>
            <a:off x="748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22_2#6260df3a3?pid=9d4c9dba5&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①改变单一的产业结构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，注重资源的综合开发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加大科技投入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，提高资源利用率</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扩大资源的开发和输出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，促进经济发展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转变资源输出方式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，减轻对生态环境的破坏</a:t>
            </a:r>
            <a:endParaRPr lang="en-US" altLang="zh-CN" sz="2000" dirty="0"/>
          </a:p>
        </p:txBody>
      </p:sp>
      <p:sp>
        <p:nvSpPr>
          <p:cNvPr id="5" name="QC_6_BD.22_3#6260df3a3.choices?pid=9d4c9dba5&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4_1#6260df3a3?vop=1&amp;pid=9d4c9dba5&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本题考查区域发展措施。根据题意，为改变山西省资源诅咒系数高的现状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，需改变单一的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，注重资源的综合开发，①正确；加大科技投入，提高资源利用率，可以节约成本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大经济效益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，②正确；单纯扩大资源的开发和输出，无法带动经济的高速发展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，不会降低资源诅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咒系数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，③错误；转变资源输出方式，减轻对生态环境的破坏，可以优化区域经济发展环境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低资源诅咒系数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，④正确。综上所述，①②④正确，故选B。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25_1#4c8684326?pid=f6005ca07&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［辽宁锦州2024高二期中］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内蒙古自治区武川县关闭部分露天煤矿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着力打造清洁能源产业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风电开发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该县引进光伏发电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风光互补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蓄储一体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的清洁能源体系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为呼和浩特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市打造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中国新能源之都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提供支持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下图为武川县位置示意图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25_2#4c8684326?pid=f6005ca07&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9392" y="2406846"/>
            <a:ext cx="3630168" cy="220370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6_1#3380110d8?sp=1&amp;pid=4c868432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武川县打造风电能源产业的有利条件有(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7_1#3380110d8.bracket?pid=4c8684326&amp;color=0,0,0&amp;vpa=8&amp;vtp=1"/>
          <p:cNvSpPr/>
          <p:nvPr/>
        </p:nvSpPr>
        <p:spPr>
          <a:xfrm>
            <a:off x="5451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26_2#3380110d8?pid=4c868432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58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①主导风向的上风向地形平坦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，地面风阻小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主导风向的下风向有狭管效应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，风力增大</a:t>
            </a:r>
            <a:endParaRPr lang="en-US" altLang="zh-CN" sz="2000" dirty="0"/>
          </a:p>
          <a:p>
            <a:pPr latinLnBrk="1">
              <a:lnSpc>
                <a:spcPts val="3400"/>
              </a:lnSpc>
              <a:tabLst>
                <a:tab pos="5458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靠近经济发达地区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，市场需求量大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产业设施、技术基础好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，便于设备维护</a:t>
            </a:r>
            <a:endParaRPr lang="en-US" altLang="zh-CN" sz="2000" dirty="0"/>
          </a:p>
        </p:txBody>
      </p:sp>
      <p:sp>
        <p:nvSpPr>
          <p:cNvPr id="5" name="QC_6_BD.26_3#3380110d8.choices?pid=4c8684326&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8_1#3380110d8?vop=1&amp;pid=4c868432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本题考查自然资源与区域发展。根据图示，武川县位于内蒙古自治区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，距离冬季风源地较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，其主导风向为西北风，该地区西北地形较为平坦，地面风阻小，风力较强，①正确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；武川县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东南侧山脉有山谷分布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，为主导风向的下风处，山谷处形成了狭管效应，使风力增大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发展风力发电</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，②正确；图示地区经济发展水平较低，能源市场不大，③错误；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该地区靠近山区，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技术水平较低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，产业设施不够齐全，且交通不便，不利于设备的维护，④错误。故选A。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9_1#6a094ed6c?pid=4c868432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近年来国家大力推动储能产业发展的原因是(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0_1#6a094ed6c.bracket?pid=4c8684326&amp;color=0,0,0&amp;vpa=9&amp;vtp=1"/>
          <p:cNvSpPr/>
          <p:nvPr/>
        </p:nvSpPr>
        <p:spPr>
          <a:xfrm>
            <a:off x="595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29_2#6a094ed6c.choices?pid=4c868432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.降低电力消费价格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B.风光发电稳定性差</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C.提升大气环境质量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.电力生产能力过剩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1_1#6a094ed6c?vop=1&amp;pid=4c868432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本题考查资源开发的影响。单独的风能或太阳能发电系统受天气和昼夜变化影响大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，很难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保证稳定的电力输出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，国家大力推动储能产业的发展，能够提高风能和太阳能供电的稳定性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高清洁能源的利用效率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，B正确；推动储能产业的发展不一定能够降低电力消费的价格，A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清洁能源发电与储能设施相结合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，能够提供更稳定的电能输出，能减少化石能源的使用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气环境质量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，光靠发展储能产业并不能直接促进大气环境质量的提高，C错误；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我国人口众多，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经济发展速度快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，对电力的需求量大，不存在电力生产能力过剩问题，D错误。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32_1#788f231b9?htil=1&amp;pid=8e92f6f43&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337662" y="1026864"/>
            <a:ext cx="3072384" cy="3392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32_2#788f231b9?htil=1&amp;pid=8e92f6f43&amp;color=0,0,0&amp;vtp=1&amp;bt=1&amp;bbb=1&amp;hb=1"/>
          <p:cNvSpPr/>
          <p:nvPr/>
        </p:nvSpPr>
        <p:spPr>
          <a:xfrm>
            <a:off x="722376" y="972000"/>
            <a:ext cx="7543800" cy="3129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［安徽铜陵一中2025高二月考］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堪称人类利用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改造自然典范的都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江堰水利工程验证了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天人合一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的东方哲学思想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让人类学会了与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对话</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对抗</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都江堰位于岷江由山谷河道进入成都平原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的位置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鱼嘴分水堤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顺应地势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四六分水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飞沙堰溢洪道自动分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水量调节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精准排沙</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宝瓶口是内江进水的咽喉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当地严格执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行岁修制度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多年来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都江堰水利工程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引水以灌田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分洪以减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下图为都江堰水利工程示意图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3_1#cc3239f08?pid=788f231b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都江堰的(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33_2#cc3239f08.choices?pid=788f231b9&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A.鱼嘴分水堤洪水期完全阻断洪水，确保内江安全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.飞沙堰泄洪排沙，是确保成都平原免受水灾的关键</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.金刚堤分岷江为外江（宽而深）、内江（窄而浅）</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.宝瓶口为排水口，将内江泥沙排到外江河道中</a:t>
            </a:r>
            <a:endParaRPr lang="en-US" altLang="zh-CN" sz="2000" dirty="0"/>
          </a:p>
        </p:txBody>
      </p:sp>
      <p:sp>
        <p:nvSpPr>
          <p:cNvPr id="4" name="QC_7_AN.34_1#cc3239f08.bracket?pid=788f231b9&amp;color=0,0,0&amp;vpa=10&amp;vtp=1"/>
          <p:cNvSpPr/>
          <p:nvPr/>
        </p:nvSpPr>
        <p:spPr>
          <a:xfrm>
            <a:off x="2298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5_1#cc3239f08?vop=1&amp;pid=788f231b9&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本题考查水利工程。</a:t>
            </a:r>
            <a:endParaRPr lang="en-US" altLang="zh-CN" sz="2200" dirty="0"/>
          </a:p>
        </p:txBody>
      </p:sp>
      <p:graphicFrame>
        <p:nvGraphicFramePr>
          <p:cNvPr id="26" name="QC_7_AS.35_2#cc3239f08?colgroup=35,5&amp;vop=1&amp;pid=788f231b9&amp;color=0,0,0&amp;vtp=1&amp;bbb=1&amp;hb=1"/>
          <p:cNvGraphicFramePr>
            <a:graphicFrameLocks noGrp="1"/>
          </p:cNvGraphicFramePr>
          <p:nvPr/>
        </p:nvGraphicFramePr>
        <p:xfrm>
          <a:off x="722376" y="1545913"/>
          <a:ext cx="10725912" cy="2497836"/>
        </p:xfrm>
        <a:graphic>
          <a:graphicData uri="http://schemas.openxmlformats.org/drawingml/2006/table">
            <a:tbl>
              <a:tblPr/>
              <a:tblGrid>
                <a:gridCol w="9235440"/>
                <a:gridCol w="1490472"/>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鱼嘴分水堤在洪水期是四六分水</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不会完全阻断洪水</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而是将部分洪水引入外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保证内江水量相对稳定</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飞沙堰能在洪水期泄洪排沙</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将多余洪水排入外江</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还能减少内江泥沙淤积</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确保成都平原免受水灾的关键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金刚堤分岷江为外江（宽而浅）</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内江（窄而深）</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宝瓶口是内江进水的咽喉</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主要作用是控制内江进水量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而不是排泥沙到外江</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5_3#cc3239f08?vop=1&amp;pid=788f231b9&amp;color=0,0,0&amp;mp=1&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本题易错选C项。原因在于不理解鱼嘴分水堤“四六分水”的原则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。鱼嘴分水堤将江水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一分为二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，西边称为外江；东边称为内江，流入宝瓶口。外江用于泄洪，洪水期过水断面大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江宽而浅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，利于泄洪；内江用于蓄水，枯水期窄而深的河槽有利于引水，保证生产生活用水。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6_1#d04121611?sp=1&amp;pid=788f231b9&amp;color=0,0,0&amp;vtp=1&amp;bt=1&amp;bbb=1&amp;hb=1"/>
          <p:cNvSpPr/>
          <p:nvPr/>
        </p:nvSpPr>
        <p:spPr>
          <a:xfrm>
            <a:off x="722376" y="969264"/>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11.小涵在都江堰附近的二王庙内发现“深淘滩，低作堰”治水六字经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，她以下推测正确的是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7_1#d04121611.bracket?pid=788f231b9&amp;color=0,0,0&amp;vpa=11&amp;vtp=1"/>
          <p:cNvSpPr/>
          <p:nvPr/>
        </p:nvSpPr>
        <p:spPr>
          <a:xfrm>
            <a:off x="909701" y="1407414"/>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36_2#d04121611?pid=788f231b9&amp;color=0,0,0&amp;vtp=1&amp;bbb=1"/>
          <p:cNvSpPr/>
          <p:nvPr/>
        </p:nvSpPr>
        <p:spPr>
          <a:xfrm>
            <a:off x="722376" y="187464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①“深淘滩”是清除淤泥沙石，保证足够进水量和储水量</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“深淘滩”是指在汛期飞沙堰内江侧深挖蓄水以备枯水期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“低作堰”是为了干旱时能够保证成都平原的供水灌溉</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“低作堰”是为了在汛期时增强排水泄洪能力</a:t>
            </a:r>
            <a:endParaRPr lang="en-US" altLang="zh-CN" sz="2000" dirty="0"/>
          </a:p>
        </p:txBody>
      </p:sp>
      <p:sp>
        <p:nvSpPr>
          <p:cNvPr id="5" name="QC_7_BD.36_3#d04121611.choices?pid=788f231b9&amp;color=0,0,0&amp;vtp=1&amp;bbb=1"/>
          <p:cNvSpPr/>
          <p:nvPr/>
        </p:nvSpPr>
        <p:spPr>
          <a:xfrm>
            <a:off x="722376" y="37105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8_1#d04121611?vop=1&amp;pid=788f231b9&amp;color=0,0,0&amp;vtp=1&amp;bt=1&amp;bbb=1&amp;hb=1"/>
          <p:cNvSpPr/>
          <p:nvPr/>
        </p:nvSpPr>
        <p:spPr>
          <a:xfrm>
            <a:off x="722376" y="972000"/>
            <a:ext cx="10753344" cy="2227453"/>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本题考查水利工程的原理。“深淘滩”</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是在枯水期对内江河道进行清淤，</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清除淤泥沙石，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保证内江有足够进水量和储水量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，为灌溉提供保障，①正确。“深淘滩”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是在枯水期进行清淤，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不是在汛期飞沙堰内江侧深挖蓄水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，②错误。“低作堰”是把飞沙堰修筑得低一些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，使得飞沙堰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在汛期更容易溢流泄洪和排沙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，减轻洪水对内江和成都平原的威胁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,干旱时能保证内江有足够水量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用于成都平原的供水灌溉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，③④正确。</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_1#3341f4932?pid=cba59363c&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［江苏南京东南大学附中2024高二月考］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科特迪瓦位于非洲几内亚湾北岸</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历史上曾是法国的殖</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民地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该国南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北部地区大致以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7°N</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且分属不同的气候区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科特迪瓦经济发展水平南北差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异较大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南部地区以热带种植园农业及加工业为主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经济发展优于北部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下图示意科特迪瓦的位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_2#3341f4932?pid=cba59363c&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85032" y="2864046"/>
            <a:ext cx="4828032" cy="32735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a6930e79e.fixed?pid=d89ab1bf6&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3#a6930e79e.fixed?pid=d89ab1bf6&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区域发展的自然环境基础</a:t>
            </a:r>
            <a:endParaRPr lang="en-US" altLang="zh-CN" sz="4400" dirty="0"/>
          </a:p>
        </p:txBody>
      </p:sp>
      <p:pic>
        <p:nvPicPr>
          <p:cNvPr id="4" name="C_3#a6930e79e.fixed?pid=d89ab1bf6&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a6930e79e.fixed?pid=d89ab1bf6&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39_1#18c7b1499?pid=a6930e79e&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［安徽A10联盟2025高二联考］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毛里求斯是印度洋上的岛国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气候海洋性显著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糖岛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制糖业曾经是毛里求斯的经济基础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其产值一度占国内生产总值的三分之一</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产品主要出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口欧洲</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随着欧洲糖价下滑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毛里求斯制糖业萎缩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旅游业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金融业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信息通信业稳定增长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毛里求斯自贸协定正式生效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pic>
        <p:nvPicPr>
          <p:cNvPr id="3" name="QM_4_BD.39_2#18c7b1499?pid=a6930e79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602736" y="2864046"/>
            <a:ext cx="4983480" cy="267919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0_1#4c1f298a6?sp=1&amp;pid=18c7b149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毛里求斯经济发展的资源优势是(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1_1#4c1f298a6.bracket?pid=18c7b1499&amp;color=0,0,0&amp;vpa=12&amp;vtp=1"/>
          <p:cNvSpPr/>
          <p:nvPr/>
        </p:nvSpPr>
        <p:spPr>
          <a:xfrm>
            <a:off x="4689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40_2#4c1f298a6?pid=18c7b149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966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①终年温暖湿润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，水热资源丰富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远离大陆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，风光独特</a:t>
            </a:r>
            <a:endParaRPr lang="en-US" altLang="zh-CN" sz="2000" dirty="0"/>
          </a:p>
          <a:p>
            <a:pPr latinLnBrk="1">
              <a:lnSpc>
                <a:spcPts val="3400"/>
              </a:lnSpc>
              <a:tabLst>
                <a:tab pos="5966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寒暖流交汇处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，渔业资源丰富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海域辽阔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，交通便捷</a:t>
            </a:r>
            <a:endParaRPr lang="en-US" altLang="zh-CN" sz="2000" dirty="0"/>
          </a:p>
        </p:txBody>
      </p:sp>
      <p:sp>
        <p:nvSpPr>
          <p:cNvPr id="5" name="QC_5_BD.40_3#4c1f298a6.choices?pid=18c7b149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2_1#4c1f298a6?vop=1&amp;pid=18c7b149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本题考查区域发展的资源条件。由图文材料可知，毛里求斯地处热带，纬度低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，受暖流影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，气候海洋性显著，终年温暖湿润，水热资源丰富，①正确；据图可知，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毛里求斯远离大陆，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有独特的自然风光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，可以发展旅游业，②正确；海域辽阔，但远离大陆，交通相对不便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，且交通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条件通常不属于资源条件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，④错误；该国附近主要受暖流影响，并非寒暖流交汇处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，渔业资源不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M_4_BD.43_1#4001577c4?pid=a6930e79e&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［湖北黄石二中2024测验］</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洪山菜薹是武汉地区重要的时令蔬菜和地理标志农产品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喜冷凉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不耐低温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a:t>
                </a:r>
                <a14:m>
                  <m:oMath xmlns:m="http://schemas.openxmlformats.org/officeDocument/2006/math">
                    <m:r>
                      <a:rPr lang="en-US" altLang="zh-CN" sz="2000" b="0" i="0" dirty="0">
                        <a:solidFill>
                          <a:srgbClr val="000000"/>
                        </a:solidFill>
                        <a:latin typeface="Cambria Math" panose="02040503050406030204" pitchFamily="18" charset="0"/>
                        <a:ea typeface="楷体" panose="02010609060101010101" pitchFamily="34" charset="-122"/>
                        <a:cs typeface="Times New Roman" panose="02020603050405020304" pitchFamily="34" charset="-120"/>
                      </a:rPr>
                      <m:t>℃</m:t>
                    </m:r>
                  </m:oMath>
                </a14:m>
                <a:r>
                  <a:rPr lang="en-US" altLang="zh-CN" sz="100" b="0"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以下易受冻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一般于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月中旬至次年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月中旬上市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江夏县志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记载</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洪山菜薹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与城东宝通寺相近者</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其味尤佳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洪山菜薹种植基地已从武汉市洪山区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的宝通禅寺一带扩展到鄂西山地地区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mc:Choice>
        <mc:Fallback>
          <p:sp>
            <p:nvSpPr>
              <p:cNvPr id="2" name="QM_4_BD.43_1#4001577c4?pid=a6930e79e&amp;color=0,0,0&amp;vtp=1&amp;bt=1&amp;bbb=1&amp;hb=1"/>
              <p:cNvSpPr>
                <a:spLocks noRot="1" noChangeAspect="1" noMove="1" noResize="1" noEditPoints="1" noAdjustHandles="1" noChangeArrowheads="1" noChangeShapeType="1" noTextEdit="1"/>
              </p:cNvSpPr>
              <p:nvPr/>
            </p:nvSpPr>
            <p:spPr>
              <a:xfrm>
                <a:off x="722376" y="972000"/>
                <a:ext cx="10753344" cy="1757553"/>
              </a:xfrm>
              <a:prstGeom prst="rect">
                <a:avLst/>
              </a:prstGeom>
              <a:blipFill rotWithShape="1">
                <a:blip r:embed="rId1"/>
                <a:stretch>
                  <a:fillRect l="-4" t="-26" r="-402" b="-2583"/>
                </a:stretch>
              </a:blipFill>
            </p:spPr>
            <p:txBody>
              <a:bodyPr/>
              <a:lstStyle/>
              <a:p>
                <a:r>
                  <a:rPr lang="zh-CN" altLang="en-US">
                    <a:noFill/>
                  </a:rPr>
                  <a:t> </a:t>
                </a:r>
              </a:p>
            </p:txBody>
          </p:sp>
        </mc:Fallback>
      </mc:AlternateContent>
      <p:sp>
        <p:nvSpPr>
          <p:cNvPr id="3" name="QC_5_BD.44_1#508650896?pid=4001577c4&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2.洪山菜薹销售范围较小，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5_AN.45_1#508650896.bracket?pid=4001577c4&amp;color=0,0,0&amp;vpa=13&amp;vtp=1"/>
          <p:cNvSpPr/>
          <p:nvPr/>
        </p:nvSpPr>
        <p:spPr>
          <a:xfrm>
            <a:off x="5197539" y="27836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5" name="QC_5_BD.44_2#508650896.choices?pid=4001577c4&amp;color=0,0,0&amp;vtp=1&amp;bbb=1"/>
          <p:cNvSpPr/>
          <p:nvPr/>
        </p:nvSpPr>
        <p:spPr>
          <a:xfrm>
            <a:off x="722376" y="3240855"/>
            <a:ext cx="10753344" cy="405003"/>
          </a:xfrm>
          <a:prstGeom prst="rect">
            <a:avLst/>
          </a:prstGeom>
          <a:noFill/>
        </p:spPr>
        <p:txBody>
          <a:bodyPr wrap="none" lIns="0" tIns="0" rIns="0" bIns="0" rtlCol="0" anchor="t"/>
          <a:lstStyle/>
          <a:p>
            <a:pPr latinLnBrk="1">
              <a:lnSpc>
                <a:spcPts val="3600"/>
              </a:lnSpc>
              <a:tabLst>
                <a:tab pos="2697480" algn="l"/>
                <a:tab pos="5356860" algn="l"/>
                <a:tab pos="8282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.饮食习惯差异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B.蔬菜价格低廉</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C.蔬菜保鲜时间短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.交通运输不便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6_1#508650896?vop=1&amp;pid=4001577c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本题考查综合分析能力。洪山菜薹作为地理标志农产品，深受消费者喜爱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，部分优质的菜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薹供不应求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，价格不菲。菜薹因保鲜时间短，不便于长距离、长时间运输，故销售范围较小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，A、B错误；武汉市地理位置优越，交通便利，D错误。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7_1#d9e6e2e74?pid=4001577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3.相对于武汉市，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鄂西山地地区种植洪山菜薹的优势条件是(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8_1#d9e6e2e74.bracket?pid=4001577c4&amp;color=0,0,0&amp;vpa=14&amp;vtp=1"/>
          <p:cNvSpPr/>
          <p:nvPr/>
        </p:nvSpPr>
        <p:spPr>
          <a:xfrm>
            <a:off x="748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47_2#d9e6e2e74.choices?pid=4001577c4&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70480" algn="l"/>
                <a:tab pos="5102860" algn="l"/>
                <a:tab pos="7901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.水热充足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B.抢先上市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C.劳动力充足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.种植历史悠久</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_1#2aab0e961?pid=3341f49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1.科特迪瓦南部经济发展较北部好，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其根本原因是南部(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_1#2aab0e961.bracket?pid=3341f4932&amp;color=0,0,0&amp;vpa=1&amp;vtp=1"/>
          <p:cNvSpPr/>
          <p:nvPr/>
        </p:nvSpPr>
        <p:spPr>
          <a:xfrm>
            <a:off x="696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2_2#2aab0e961.choices?pid=3341f4932&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24480" algn="l"/>
                <a:tab pos="5610860" algn="l"/>
                <a:tab pos="8155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.气候温暖湿润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B.交通运输便利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C.劳动力充足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.开发历史较早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9_1#d9e6e2e74?vop=1&amp;pid=4001577c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本题考查影响农业发展的因素。洪山菜薹喜冷凉，鄂西山区海拔高，降温时间更早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，菜薹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可提前种植并上市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，B正确，A错误；武汉市人口更多，劳动力更充足，C错误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；鄂西山地地区种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植洪山菜薹是近年来才开始的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，种植历史并不悠久，D错误。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0_1#05f23a32d?pid=4001577c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4.宝通禅寺一带的菜薹在武汉市质量最优，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其主要影响因素是(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1_1#05f23a32d.bracket?pid=4001577c4&amp;color=0,0,0&amp;vpa=15&amp;vtp=1"/>
          <p:cNvSpPr/>
          <p:nvPr/>
        </p:nvSpPr>
        <p:spPr>
          <a:xfrm>
            <a:off x="772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5_BD.50_2#05f23a32d.choices?pid=4001577c4&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B.光照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C.水源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2_1#05f23a32d?vop=1&amp;pid=4001577c4&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本题考查自然条件对区域农业发展的影响。武汉市内的气温、光照、水源条件相似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菜品质影响不大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。而土壤矿物质的含量会影响农作物的品质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，故可推测宝通禅寺附近土壤可能含</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有丰富的矿物质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，故菜薹品质最佳，D正确，A、B、C错误。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53_1#003b3b4cf?htil=2&amp;pid=a6930e79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664341" y="1026864"/>
            <a:ext cx="4782312" cy="3419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3_2#003b3b4cf?htil=2&amp;pid=a6930e79e&amp;color=0,0,0&amp;vtp=1&amp;bt=1&amp;bbb=1&amp;hb=1"/>
          <p:cNvSpPr/>
          <p:nvPr/>
        </p:nvSpPr>
        <p:spPr>
          <a:xfrm>
            <a:off x="722376" y="972000"/>
            <a:ext cx="5843016"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［陕西西安长安一中2024质量检测改编</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根据制取来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源的不同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氢气可分为灰氢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化石燃料制氢</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蓝氢</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结合碳捕集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碳封存技术的化石燃料制氢</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和绿氢</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通过可再生能源电解水制氢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三种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下图为某研究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机构提出的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2030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年绿氢基地发展模式展望图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4" name="QC_5_BD.54_1#eb479ecc8?htil=2&amp;pid=003b3b4cf&amp;color=0,0,0&amp;vtp=1&amp;bbb=1"/>
          <p:cNvSpPr/>
          <p:nvPr/>
        </p:nvSpPr>
        <p:spPr>
          <a:xfrm>
            <a:off x="722376" y="3698055"/>
            <a:ext cx="584301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5.2030</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年各绿氢基地的合理发展模式是(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BD.54_2#eb479ecc8.choices?htil=2&amp;pid=003b3b4cf&amp;color=0,0,0&amp;vtp=1&amp;bbb=1"/>
          <p:cNvSpPr/>
          <p:nvPr/>
        </p:nvSpPr>
        <p:spPr>
          <a:xfrm>
            <a:off x="722376" y="4160843"/>
            <a:ext cx="5843016" cy="843153"/>
          </a:xfrm>
          <a:prstGeom prst="rect">
            <a:avLst/>
          </a:prstGeom>
          <a:noFill/>
        </p:spPr>
        <p:txBody>
          <a:bodyPr wrap="none" lIns="0" tIns="0" rIns="0" bIns="0" rtlCol="0" anchor="t"/>
          <a:lstStyle/>
          <a:p>
            <a:pPr latinLnBrk="1">
              <a:lnSpc>
                <a:spcPts val="3600"/>
              </a:lnSpc>
              <a:tabLst>
                <a:tab pos="302895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A.新疆基地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—风力制氢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.华南基地—煤炭制氢</a:t>
            </a:r>
            <a:endParaRPr lang="en-US" altLang="zh-CN" sz="2000" dirty="0"/>
          </a:p>
          <a:p>
            <a:pPr latinLnBrk="1">
              <a:lnSpc>
                <a:spcPts val="3400"/>
              </a:lnSpc>
              <a:tabLst>
                <a:tab pos="302895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.四川基地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—光伏制氢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.华东基地—水电制氢</a:t>
            </a:r>
            <a:endParaRPr lang="en-US" altLang="zh-CN" sz="2000" dirty="0"/>
          </a:p>
        </p:txBody>
      </p:sp>
      <p:sp>
        <p:nvSpPr>
          <p:cNvPr id="6" name="QC_5_AN.55_1#eb479ecc8.bracket?pid=003b3b4cf&amp;color=0,0,0&amp;vpa=16&amp;vtp=1"/>
          <p:cNvSpPr/>
          <p:nvPr/>
        </p:nvSpPr>
        <p:spPr>
          <a:xfrm>
            <a:off x="5286439" y="36980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6_1#eb479ecc8?vop=1&amp;pid=003b3b4c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本题考查自然资源与区域发展。绿氢基地应因地制宜地规划发展模式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，各个地区应以当地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的资源优势为基础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，制定合理的氢能发展规划。新疆有大量的风力资源，可发展风力制氢，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；四川阴雨天气较多，太阳能资源贫乏，不适合发展光伏制氢，C错误；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煤炭属于化石燃料，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故煤炭制氢不属于绿氢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，B错误；华东地区水能资源不丰富，不适合发展水电制氢，D错误。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7_1#352755c8e?pid=003b3b4c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6.东北地区是我国目前重要的煤电输出基地，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当地发展绿氢产业主要是为了(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8_1#352755c8e.bracket?pid=003b3b4cf&amp;color=0,0,0&amp;vpa=17&amp;vtp=1"/>
          <p:cNvSpPr/>
          <p:nvPr/>
        </p:nvSpPr>
        <p:spPr>
          <a:xfrm>
            <a:off x="926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57_2#352755c8e.choices?pid=003b3b4c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.完善基础设施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B.促进产业转型</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C.稳定能源供应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.实现能源替代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9_1#352755c8e?vop=1&amp;pid=003b3b4c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本题考查区域资源开发的意义。东北地区是我国目前煤电重要输出地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，以传统的重工业为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，绿氢属于新兴产业，发展绿氢产业有利于促进东北地区产业转型，B正确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；发展绿氢产业可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促进产业结构升级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，并不只是为了完善基础设施，目前煤电输出还较为稳定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，煤炭资源仍是东北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地区最主要的能源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，并不能实现能源替代，A、C、D错误。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_1#2aab0e961?vop=1&amp;pid=3341f4932&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本题考查区域发展的区位条件。</a:t>
            </a:r>
            <a:endParaRPr lang="en-US" altLang="zh-CN" sz="2200" dirty="0"/>
          </a:p>
        </p:txBody>
      </p:sp>
      <p:graphicFrame>
        <p:nvGraphicFramePr>
          <p:cNvPr id="6" name="QC_6_AS.4_2#2aab0e961?colgroup=35,5&amp;vop=1&amp;pid=3341f4932&amp;color=0,0,0&amp;vtp=1&amp;bbb=1&amp;hb=1"/>
          <p:cNvGraphicFramePr>
            <a:graphicFrameLocks noGrp="1"/>
          </p:cNvGraphicFramePr>
          <p:nvPr/>
        </p:nvGraphicFramePr>
        <p:xfrm>
          <a:off x="722376" y="1545913"/>
          <a:ext cx="10725912" cy="2101596"/>
        </p:xfrm>
        <a:graphic>
          <a:graphicData uri="http://schemas.openxmlformats.org/drawingml/2006/table">
            <a:tbl>
              <a:tblPr/>
              <a:tblGrid>
                <a:gridCol w="9235440"/>
                <a:gridCol w="149047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科特迪瓦南部属热带雨林气候</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气候高温多雨</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并非温暖湿润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交通运输便利是南部经济发展的结果</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不是南部经济发展较北部好的根本原因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劳动力充足不是南部经济发展较北部好的根本原因</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由图并根据材料“历史上曾是法国的殖民地”可知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科特迪瓦南部为海洋</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法国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的殖民者在南部地区建立口岸</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故南部地区开发历史较早</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经济发展优于北部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9_2#352755c8e?vop=1&amp;pid=003b3b4cf&amp;color=0,0,0&amp;mp=1&amp;vtp=1&amp;bt=1&amp;bb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能源按能否再生分类，可分为：</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1）可再生能源（可连续再生、连续利用的能源），如风能、水能、太阳能等。</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2）非可再生能源（经过亿万年形成的、短期内无法恢复的能源），如煤炭、石油、天然气等。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723be2b6.fixed?pid=b62a16281&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4723be2b6.fixed?pid=b62a16281&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第一节综合训练</a:t>
            </a:r>
            <a:endParaRPr lang="en-US" altLang="zh-CN" sz="4400" dirty="0"/>
          </a:p>
        </p:txBody>
      </p:sp>
      <p:pic>
        <p:nvPicPr>
          <p:cNvPr id="4" name="C_4#4723be2b6.fixed?pid=b62a16281&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723be2b6.fixed?pid=b62a16281&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60_1#db2509878?htil=3&amp;pid=4723be2b6&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44384" y="972000"/>
            <a:ext cx="2886370" cy="17512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60_2#db2509878?htil=3&amp;pid=4723be2b6&amp;color=0,0,0&amp;vtp=1&amp;bt=1&amp;bbb=1&amp;hb=1&amp;hs=1"/>
          <p:cNvSpPr/>
          <p:nvPr/>
        </p:nvSpPr>
        <p:spPr>
          <a:xfrm>
            <a:off x="722376" y="984699"/>
            <a:ext cx="6803136" cy="1757553"/>
          </a:xfrm>
          <a:prstGeom prst="rect">
            <a:avLst/>
          </a:prstGeom>
          <a:noFill/>
        </p:spPr>
        <p:txBody>
          <a:bodyPr wrap="none" lIns="0" tIns="0" rIns="0" bIns="0" rtlCol="0" anchor="t"/>
          <a:lstStyle/>
          <a:p>
            <a:pPr algn="l" latinLnBrk="1">
              <a:lnSpc>
                <a:spcPts val="3600"/>
              </a:lnSpc>
            </a:pPr>
            <a:r>
              <a:rPr lang="en-US" altLang="zh-CN" sz="2000" b="0" i="0" spc="-50" dirty="0">
                <a:solidFill>
                  <a:srgbClr val="000000"/>
                </a:solidFill>
                <a:latin typeface="仿宋" panose="02010609060101010101" pitchFamily="34" charset="-122"/>
                <a:ea typeface="仿宋" panose="02010609060101010101" pitchFamily="34" charset="-122"/>
                <a:cs typeface="仿宋" panose="02010609060101010101" pitchFamily="34" charset="-120"/>
              </a:rPr>
              <a:t>［北京海淀区2025期末</a:t>
            </a:r>
            <a:r>
              <a:rPr lang="en-US" altLang="zh-CN" sz="2000" b="0" i="0" spc="-5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陕西省南部的凤堰梯田大规模建设于</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清代</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从山顶森林到山间梯田</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，1000</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多米的垂直空间里汇集</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渠</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田</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塘</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溪</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等元素</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构成完备的梯田灌溉系统</a:t>
            </a:r>
            <a:r>
              <a:rPr lang="en-US" altLang="zh-CN" sz="2000" b="0" i="0" spc="-5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实现逐级自流</a:t>
            </a:r>
            <a:endPar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spc="-50">
                <a:solidFill>
                  <a:srgbClr val="000000"/>
                </a:solidFill>
                <a:latin typeface="微软雅黑" panose="020B0503020204020204" pitchFamily="34" charset="-122"/>
                <a:ea typeface="楷体" panose="02010609060101010101" pitchFamily="34" charset="-122"/>
                <a:cs typeface="微软雅黑" panose="020B0503020204020204" pitchFamily="34" charset="-120"/>
              </a:rPr>
              <a:t>灌溉</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spc="-5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下图为凤堰梯田景观图</a:t>
            </a:r>
            <a:r>
              <a:rPr lang="en-US" altLang="zh-CN" sz="2000" b="0" i="0" spc="-5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spc="-50" dirty="0"/>
          </a:p>
        </p:txBody>
      </p:sp>
      <p:sp>
        <p:nvSpPr>
          <p:cNvPr id="4" name="QC_6_BD.61_1#813591417?htil=3&amp;pid=db2509878&amp;color=0,0,0&amp;vtp=1&amp;bbb=1&amp;hs=1"/>
          <p:cNvSpPr/>
          <p:nvPr/>
        </p:nvSpPr>
        <p:spPr>
          <a:xfrm>
            <a:off x="719993" y="2788861"/>
            <a:ext cx="1075201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该地历史上大规模修建梯田的主要目的是(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62_1#813591417.bracket?pid=db2509878&amp;color=0,0,0&amp;vpa=18&amp;vtp=1"/>
          <p:cNvSpPr/>
          <p:nvPr/>
        </p:nvSpPr>
        <p:spPr>
          <a:xfrm>
            <a:off x="5703156" y="2788861"/>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61_2#813591417.choices?htil=3&amp;pid=db2509878&amp;color=0,0,0&amp;vtp=1&amp;bbb=1"/>
          <p:cNvSpPr/>
          <p:nvPr/>
        </p:nvSpPr>
        <p:spPr>
          <a:xfrm>
            <a:off x="722376" y="3241870"/>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.调整村落布局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B.美化乡村环境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C.扩大耕地面积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.改变耕作制度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1#813591417?vop=1&amp;pid=db2509878&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本题考查修建梯田的目的。据图示结合所学可知，陕西省南部多山，地形起伏大，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平地少，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耕地不足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，大规模修建梯田可以平整土地，扩大耕地面积，C正确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。修建梯田的主要目的是发展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，不是调整村落布局、美化乡村环境，A、B错误。耕作制度由当地的积温决定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，修建梯田不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能改变耕作制度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在山区或丘陵地带，通过修筑梯田可以将原本倾斜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、难以耕种的坡面改造为可耕种的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，从而扩大农业用地，增加粮食产量。</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4_1#33702c814?sp=1&amp;pid=db250987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2.凤堰梯田形成“渠、田、塘、溪”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灌溉体系的自然条件有(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5_1#33702c814.bracket?pid=db2509878&amp;color=0,0,0&amp;vpa=19&amp;vtp=1"/>
          <p:cNvSpPr/>
          <p:nvPr/>
        </p:nvSpPr>
        <p:spPr>
          <a:xfrm>
            <a:off x="748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4_2#33702c814?pid=db250987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21280" algn="l"/>
                <a:tab pos="5229860" algn="l"/>
                <a:tab pos="8092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①降水季节变化大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②地势起伏相对大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植被茂盛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，蒸腾强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黄土广布，下渗快</a:t>
            </a:r>
            <a:endParaRPr lang="en-US" altLang="zh-CN" sz="2000" dirty="0"/>
          </a:p>
        </p:txBody>
      </p:sp>
      <p:sp>
        <p:nvSpPr>
          <p:cNvPr id="5" name="QC_6_BD.64_3#33702c814.choices?pid=db2509878&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6_1#33702c814?vop=1&amp;pid=db250987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本题考查自然环境对人类活动的影响。凤堰梯田形成“渠、田、塘、溪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”灌溉体系是由于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当地位于季风气候区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，降水季节变化大，夏季降水集中，冬季降水少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，大力发展灌溉可以保证农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，①正确。地势起伏相对大，利于凤堰梯田修建“渠、田、塘、溪”自流灌溉体系，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。植被茂盛，蒸腾强对“渠、田、塘、溪”灌溉体系影响较小，③错误。黄土广布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，下渗快不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利于阻水汇水进行灌溉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67_1#6ace08298?htil=4&amp;pid=4723be2b6&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494777" y="972000"/>
            <a:ext cx="2378425" cy="266560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67_2#6ace08298?htil=4&amp;pid=4723be2b6&amp;color=0,0,0&amp;vtp=1&amp;bt=1&amp;bbb=1&amp;hb=1&amp;hs=1"/>
          <p:cNvSpPr/>
          <p:nvPr/>
        </p:nvSpPr>
        <p:spPr>
          <a:xfrm>
            <a:off x="722376" y="984699"/>
            <a:ext cx="7662672" cy="26719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［湖北武汉八校联盟2025高二联考］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珲春市地处中国东北边陲</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朝</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俄三国交界的地带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早期依靠旅游业和农业带动发展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年国家批准设立中国图们江区域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珲春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国际合作示范区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珲春市积</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极推进和寻求国际海洋经济合作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发展口岸经济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通过俄罗斯的扎鲁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比诺港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先后开通了中俄韩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中俄日等陆海联运航线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下图为珲春市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地理位置图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68_1#bf6dc2562?pid=6ace08298&amp;color=0,0,0&amp;vtp=1&amp;bbb=1&amp;hs=1"/>
          <p:cNvSpPr/>
          <p:nvPr/>
        </p:nvSpPr>
        <p:spPr>
          <a:xfrm>
            <a:off x="722376" y="3703261"/>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珲春市发展海洋经济有利的社会经济因素是(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68_2#bf6dc2562.choices?pid=6ace08298&amp;color=0,0,0&amp;vtp=1&amp;bbb=1"/>
          <p:cNvSpPr/>
          <p:nvPr/>
        </p:nvSpPr>
        <p:spPr>
          <a:xfrm>
            <a:off x="722376" y="4161858"/>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.港口直通外海</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.交通运输费用低，交易成本低</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，技术水平较高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.开放程度较高</a:t>
            </a:r>
            <a:endParaRPr lang="en-US" altLang="zh-CN" sz="2000" dirty="0"/>
          </a:p>
        </p:txBody>
      </p:sp>
      <p:sp>
        <p:nvSpPr>
          <p:cNvPr id="6" name="QC_6_AN.69_1#bf6dc2562.bracket?pid=6ace08298&amp;color=0,0,0&amp;vpa=20&amp;vtp=1"/>
          <p:cNvSpPr/>
          <p:nvPr/>
        </p:nvSpPr>
        <p:spPr>
          <a:xfrm>
            <a:off x="5946839" y="3703261"/>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0_1#bf6dc2562?vop=1&amp;pid=6ace08298&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本题考查区域发展的区位条件。珲春市的港口并非直通外海，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需要通过扎鲁比诺港等出海，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错误；珲春市发展海洋经济，陆海联运航线增加了运输的便利性，但由于涉及跨国运输等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易成本较高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，B错误；珲春市相比沿海发达地区，在人才和技术水平方面并不具有明显优势，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；2012年国家批准设立中国图们江区域（珲春）国际合作示范区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，珲春积极开展国际海洋经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，开放程度较高，有利于发展海洋经济，D正确。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1_1#f06d2b698?pid=6ace0829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据图推测珲春市通过扎鲁比诺港出海运输中运量最大的是(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2_1#f06d2b698.bracket?pid=6ace08298&amp;color=0,0,0&amp;vpa=21&amp;vtp=1"/>
          <p:cNvSpPr/>
          <p:nvPr/>
        </p:nvSpPr>
        <p:spPr>
          <a:xfrm>
            <a:off x="748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71_2#f06d2b698.choices?pid=6ace0829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4975860" algn="l"/>
                <a:tab pos="7457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.牛肉</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B.铁矿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C.粮食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.特色副食产品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3_1#f06d2b698?vop=1&amp;pid=6ace08298&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本题考查自然条件与区域发展。珲春市所在的东北地区是我国重要的商品粮基地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，需要通过港口运往其他地区，所以运量可能最大，C正确；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珲春市不是主要的牛肉产区，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牛肉产量有限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，通过港口运输的量不大，A错误；珲春市周边并非铁矿资源丰富的地区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，铁矿运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输需求小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，B错误；特色副食产品的产量和运输量相对粮食来说较小，D错误。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关键点拨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解答本题的关键是明确珲春市的地理位置条件。珲春市位于吉林省东部，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位于中国、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俄罗斯和朝鲜的交界地带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，地理位置优越，交通运输便利。曾经的珲春市以木材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、矿产加工为主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；如今的珲春市依托陆海联运通道，将东北的粮食、汽车等运往世界其他地区。</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74_1#08a15327f?htil=5&amp;pid=4723be2b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03720" y="1026864"/>
            <a:ext cx="4544568" cy="280720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74_2#08a15327f?htil=5&amp;pid=4723be2b6&amp;color=0,0,0&amp;vtp=1&amp;bt=1&amp;bbb=1&amp;hb=1"/>
          <p:cNvSpPr/>
          <p:nvPr/>
        </p:nvSpPr>
        <p:spPr>
          <a:xfrm>
            <a:off x="722376" y="972000"/>
            <a:ext cx="6071616"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［江苏南通2025高二期末］</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哈萨克斯坦位于中亚腹地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是世界最大的内陆国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采矿业是该国的支柱产业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国以矿产品出口为主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市场主要集中于周边国家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图为哈萨克斯坦地理位置示意图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75_1#2749d63a7?htil=5&amp;pid=08a15327f&amp;color=0,0,0&amp;vtp=1&amp;bbb=1"/>
          <p:cNvSpPr/>
          <p:nvPr/>
        </p:nvSpPr>
        <p:spPr>
          <a:xfrm>
            <a:off x="722376" y="2783655"/>
            <a:ext cx="607161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哈萨克斯坦(</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75_2#2749d63a7.choices?htil=5&amp;pid=08a15327f&amp;color=0,0,0&amp;vtp=1&amp;bbb=1"/>
          <p:cNvSpPr/>
          <p:nvPr/>
        </p:nvSpPr>
        <p:spPr>
          <a:xfrm>
            <a:off x="722376" y="3246443"/>
            <a:ext cx="6071616" cy="843153"/>
          </a:xfrm>
          <a:prstGeom prst="rect">
            <a:avLst/>
          </a:prstGeom>
          <a:noFill/>
        </p:spPr>
        <p:txBody>
          <a:bodyPr wrap="none" lIns="0" tIns="0" rIns="0" bIns="0" rtlCol="0" anchor="t"/>
          <a:lstStyle/>
          <a:p>
            <a:pPr latinLnBrk="1">
              <a:lnSpc>
                <a:spcPts val="3600"/>
              </a:lnSpc>
              <a:tabLst>
                <a:tab pos="314325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.国土狭小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B.气候干旱</a:t>
            </a:r>
            <a:endPar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tabLst>
                <a:tab pos="314325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C.土壤贫瘠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D.森林广布</a:t>
            </a:r>
            <a:endParaRPr lang="en-US" altLang="zh-CN" sz="2000" dirty="0"/>
          </a:p>
        </p:txBody>
      </p:sp>
      <p:sp>
        <p:nvSpPr>
          <p:cNvPr id="6" name="QC_6_AN.76_1#2749d63a7.bracket?pid=08a15327f&amp;color=0,0,0&amp;vpa=22&amp;vtp=1"/>
          <p:cNvSpPr/>
          <p:nvPr/>
        </p:nvSpPr>
        <p:spPr>
          <a:xfrm>
            <a:off x="2403539" y="27836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7_1#2749d63a7?vop=1&amp;pid=08a15327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本题考查自然条件与区域特征。哈萨克斯坦是世界最大的内陆国，国土面积并不狭小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；由于深居内陆，距海远，水汽来源少，气候干旱，B正确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；哈萨克斯坦大部分地区以低矮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的丘陵和平原为主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，地形较平坦，土壤深厚，且有河流流经，带来冲积物，土壤肥力较高，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；当地气候干旱，多温带荒漠和温带草原，森林较少，D错误。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8_1#78a5370c6?pid=08a15327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6.在确保生态稳定的前提下，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制约该国采矿业发展的主要原因是(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9_1#78a5370c6.bracket?pid=08a15327f&amp;color=0,0,0&amp;vpa=23&amp;vtp=1"/>
          <p:cNvSpPr/>
          <p:nvPr/>
        </p:nvSpPr>
        <p:spPr>
          <a:xfrm>
            <a:off x="799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78_2#78a5370c6.choices?pid=08a15327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.开采矿产的成本高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B.淡水资源较为短缺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C.地形地质条件复杂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.能源矿产比较单一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0_1#78a5370c6?vop=1&amp;pid=08a15327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本题考查资源开发的不利因素。哈萨克斯坦地处温带大陆性气候区，水资源短缺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，而工业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生产需水量较大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，故不利于发展工业生产，这是制约该国采矿业发展的主要因素，B正确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；题中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没有信息表明当地开采矿产的成本高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，A错误；哈萨克斯坦位于亚欧大陆内部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，其大部分地区以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低矮的丘陵和平原为主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，地形较平坦，地形地质条件并不复杂，C错误；据图中信息可知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能源矿产种类丰富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1192f881b?pid=3341f493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科特迪瓦南部地区发展种植园农业的优势自然条件主要是(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_1#1192f881b.bracket?pid=3341f4932&amp;color=0,0,0&amp;vpa=2&amp;vtp=1"/>
          <p:cNvSpPr/>
          <p:nvPr/>
        </p:nvSpPr>
        <p:spPr>
          <a:xfrm>
            <a:off x="748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5_2#1192f881b.choices?pid=3341f4932&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.地形平坦开阔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B.气候高温多雨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C.土壤深厚肥沃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.灌溉水源充足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1_1#e371da139?pid=08a15327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该国矿产品贸易市场主要集中在周边国家的原因是(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2_1#e371da139.bracket?pid=08a15327f&amp;color=0,0,0&amp;vpa=24&amp;vtp=1"/>
          <p:cNvSpPr/>
          <p:nvPr/>
        </p:nvSpPr>
        <p:spPr>
          <a:xfrm>
            <a:off x="670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81_2#e371da139.choices?pid=08a15327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.矿产资源品质优良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B.周边国家资源匮乏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C.对外开放程度较低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.需求量大运输便利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3_1#e371da139?vop=1&amp;pid=08a15327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本题考查资源禀赋与区域发展。该国以矿产品出口为主，矿产品属于大宗、笨重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、需长途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运输的货物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，该国矿产品贸易市场局限在周边国家最主要的原因是运输便利，成本低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，且周边国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家如中国对矿产品需求量大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矿产资源品质优良则矿产品的市场应不局限于周边国家，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错误；该国周边地区资源并不匮乏，B错误；没有信息表明该国的对外开放程度较低，C错误。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84_1#d02771349?htil=6&amp;pid=4723be2b6&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42802" y="1026864"/>
            <a:ext cx="4279392" cy="33741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84_2#d02771349?htil=6&amp;pid=4723be2b6&amp;color=0,0,0&amp;vtp=1&amp;bt=1&amp;bbb=1&amp;hb=1&amp;hs=1"/>
          <p:cNvSpPr/>
          <p:nvPr/>
        </p:nvSpPr>
        <p:spPr>
          <a:xfrm>
            <a:off x="722376" y="972000"/>
            <a:ext cx="6345936" cy="3586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［河南创新联盟2024二模</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加拿大政府高度重视农业生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农业分区明显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以集中种植为主</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农场是其基本农</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业生产单元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此外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为提高农产品在市场上的竞争力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农业部门对科研机构进行改革</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根据研究领域设置研究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通过技术手段改善自然条件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以减少其对农业生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产的限制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目前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在全球气候变暖的背景下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北极航线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逐渐通航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为加拿大农业发展创造了良好的机遇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为加拿大农业分布示意图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85_1#dfe8178e0?pid=d02771349&amp;color=0,0,0&amp;vtp=1&amp;bbb=1&amp;hs=1"/>
          <p:cNvSpPr/>
          <p:nvPr/>
        </p:nvSpPr>
        <p:spPr>
          <a:xfrm>
            <a:off x="722376" y="46124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8.加拿大以农场为基本单元的生产方式，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86_1#dfe8178e0.bracket?pid=d02771349&amp;color=0,0,0&amp;vpa=25&amp;vtp=1"/>
          <p:cNvSpPr/>
          <p:nvPr/>
        </p:nvSpPr>
        <p:spPr>
          <a:xfrm>
            <a:off x="6213539" y="46124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85_2#dfe8178e0.choices?pid=d02771349&amp;color=0,0,0&amp;vtp=1&amp;bbb=1"/>
          <p:cNvSpPr/>
          <p:nvPr/>
        </p:nvSpPr>
        <p:spPr>
          <a:xfrm>
            <a:off x="722376" y="5075243"/>
            <a:ext cx="10753344" cy="843153"/>
          </a:xfrm>
          <a:prstGeom prst="rect">
            <a:avLst/>
          </a:prstGeom>
          <a:noFill/>
        </p:spPr>
        <p:txBody>
          <a:bodyPr wrap="none" lIns="0" tIns="0" rIns="0" bIns="0" rtlCol="0" anchor="t"/>
          <a:lstStyle/>
          <a:p>
            <a:pPr latinLnBrk="1">
              <a:lnSpc>
                <a:spcPts val="3600"/>
              </a:lnSpc>
              <a:tabLst>
                <a:tab pos="5229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.农业生产集约化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.因地制宜利用土地</a:t>
            </a:r>
            <a:endParaRPr lang="en-US" altLang="zh-CN" sz="2000" dirty="0"/>
          </a:p>
          <a:p>
            <a:pPr latinLnBrk="1">
              <a:lnSpc>
                <a:spcPts val="3400"/>
              </a:lnSpc>
              <a:tabLst>
                <a:tab pos="5229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C.促进农业种植结构优化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.增加产业融合效益</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7_1#dfe8178e0?vop=1&amp;pid=d02771349&amp;color=0,0,0&amp;vtp=1&amp;bt=1&amp;bbb=1&amp;hb=1"/>
          <p:cNvSpPr/>
          <p:nvPr/>
        </p:nvSpPr>
        <p:spPr>
          <a:xfrm>
            <a:off x="722376" y="972000"/>
            <a:ext cx="10753344" cy="31676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本题考查农业生产方式的作用。结合所学知识可知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，农场经营有利于实现农业生产规模化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和机械化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，进而实现农业生产的集约化，A正确；因地制宜取决于区域的自然条件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，与以农场为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基本单元的生产方式关系较小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，B错误；种植结构调整主要受市场、政策等因素影响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，与生产方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式无关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，C错误；产业融合需延长产业链，增加产业类型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，与以农场为基本单元的生产方式关系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本题易错选B项，误以为因地制宜这个词放在大部分地区都适用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，而没有注意到该农业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生产方式强调的是集中种植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8_1#1f9d5d04d?sp=1&amp;pid=d0277134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加拿大农业研究中心的主要课题项目可能是(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9_1#1f9d5d04d.bracket?pid=d02771349&amp;color=0,0,0&amp;vpa=26&amp;vtp=1"/>
          <p:cNvSpPr/>
          <p:nvPr/>
        </p:nvSpPr>
        <p:spPr>
          <a:xfrm>
            <a:off x="5959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88_2#1f9d5d04d?pid=d0277134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29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①混合作物农区土壤肥力改良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②小麦农区冻害预防与治理措施</a:t>
            </a:r>
            <a:endParaRPr lang="en-US" altLang="zh-CN" sz="2000" dirty="0"/>
          </a:p>
          <a:p>
            <a:pPr latinLnBrk="1">
              <a:lnSpc>
                <a:spcPts val="3400"/>
              </a:lnSpc>
              <a:tabLst>
                <a:tab pos="5229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③乳酪农区飓风预防与利用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④非生产用地冻土融化与农业生产</a:t>
            </a:r>
            <a:endParaRPr lang="en-US" altLang="zh-CN" sz="2000" dirty="0"/>
          </a:p>
        </p:txBody>
      </p:sp>
      <p:sp>
        <p:nvSpPr>
          <p:cNvPr id="5" name="QC_6_BD.88_3#1f9d5d04d.choices?pid=d02771349&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0_1#1f9d5d04d?vop=1&amp;pid=d02771349&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本题考查农业发展方向。结合图示可知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，混合作物农区主要分布在加拿大东南部及五大湖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附近的黑土区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，土壤较为肥沃，①错误；加拿大纬度较高，冬春季受寒潮、冻害影响较大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大为春小麦产区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，小麦播种时应注意防治冻害，②正确；加拿大纬度较高，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受飓风的影响较小，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错误；随着全球气候变暖，加拿大宜农区面积增大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，因此需研究非生产用地冻土融化与农业生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产的问题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_1#1192f881b?vop=1&amp;pid=3341f4932&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本题考查农业发展的自然条件。结合所学知识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，种植园农业是热带地区种植单一经济作物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的大规模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、密集型商品农业。由图并结合所学可知，科特迪瓦南部地区属热带雨林气候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，全年高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温多雨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，所以科特迪瓦南部地区发展种植园农业的优势自然条件主要是气候条件，B正确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平坦开阔不是发展种植园农业的主要优势条件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，A错误。热带雨林区土壤较为贫瘠，C错误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带雨林区降水充足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，不需要灌溉，D错误。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91_1#f45ea4ef6?pid=4723be2b6&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［辽宁抚顺六校协作体2025高二联考］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荆紫关镇位于河南省淅川县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地处河南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陕西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湖北三省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交界处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丹江水流在此收窄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该镇有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年历史</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商贸繁荣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镇区著名的明清古街上有多处全国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重点文物保护单位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下图示意荆紫关镇的地理位置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91_2#f45ea4ef6?pid=4723be2b6&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34256" y="2406846"/>
            <a:ext cx="3520440" cy="22768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92_1#f74338ed0?pid=f45ea4ef6&amp;color=0,0,0&amp;vtp=1&amp;bbb=1"/>
          <p:cNvSpPr/>
          <p:nvPr/>
        </p:nvSpPr>
        <p:spPr>
          <a:xfrm>
            <a:off x="722376" y="48198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10.荆紫关镇的兴起，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93_1#f74338ed0.bracket?pid=f45ea4ef6&amp;color=0,0,0&amp;vpa=27&amp;vtp=1"/>
          <p:cNvSpPr/>
          <p:nvPr/>
        </p:nvSpPr>
        <p:spPr>
          <a:xfrm>
            <a:off x="4572064" y="48198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6_BD.92_2#f74338ed0.choices?pid=f45ea4ef6&amp;color=0,0,0&amp;vtp=1&amp;bbb=1"/>
          <p:cNvSpPr/>
          <p:nvPr/>
        </p:nvSpPr>
        <p:spPr>
          <a:xfrm>
            <a:off x="722376" y="52728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.水源调配需求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B.军事防卫需求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C.行政管理需求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.货物转运需求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4_1#f74338ed0?vop=1&amp;pid=f45ea4ef6&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本题考查区域发展的基础。由材料可知，丹江水流在此收窄，且该地位于丹江出山口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能阻碍水上航运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，需要水路运输转陆路运输，货物转运需求较大，D正确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；材料中并未体现该地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曾有水源调配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、军事防卫以及行政管理等需求，A、B、C错误。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5_1#98ec11da5?pid=f45ea4ef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11.荆紫关镇立足历史文化优势，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最适合发展(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6_1#98ec11da5.bracket?pid=f45ea4ef6&amp;color=0,0,0&amp;vpa=28&amp;vtp=1"/>
          <p:cNvSpPr/>
          <p:nvPr/>
        </p:nvSpPr>
        <p:spPr>
          <a:xfrm>
            <a:off x="5854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95_2#98ec11da5.choices?pid=f45ea4ef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33980" algn="l"/>
                <a:tab pos="5229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.康养小镇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B.研学小镇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C.加工工业小镇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.物流小镇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7_1#98ec11da5?vop=1&amp;pid=f45ea4ef6&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本题考查资源与区域发展方向。</a:t>
            </a:r>
            <a:endParaRPr lang="en-US" altLang="zh-CN" sz="2200" dirty="0"/>
          </a:p>
        </p:txBody>
      </p:sp>
      <p:graphicFrame>
        <p:nvGraphicFramePr>
          <p:cNvPr id="67" name="QC_6_AS.97_2#98ec11da5?colgroup=32,7&amp;vop=1&amp;pid=f45ea4ef6&amp;color=0,0,0&amp;vtp=1&amp;bbb=1&amp;hb=1"/>
          <p:cNvGraphicFramePr>
            <a:graphicFrameLocks noGrp="1"/>
          </p:cNvGraphicFramePr>
          <p:nvPr/>
        </p:nvGraphicFramePr>
        <p:xfrm>
          <a:off x="722376" y="1545913"/>
          <a:ext cx="10725912" cy="2101596"/>
        </p:xfrm>
        <a:graphic>
          <a:graphicData uri="http://schemas.openxmlformats.org/drawingml/2006/table">
            <a:tbl>
              <a:tblPr/>
              <a:tblGrid>
                <a:gridCol w="8595360"/>
                <a:gridCol w="213055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材料中并未提及该地发展康养旅游的优势条件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该地丰厚的历史文化资源是研学的重要对象</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因此荆紫关镇立足历史文化优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势</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最适合发展研学小镇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加工工业与历史文化关系不大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该地地处山区</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远离大城市</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不适合发展物流小镇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98_1#4558a4156?htil=7&amp;pid=4723be2b6&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62666" y="1054297"/>
            <a:ext cx="4039664" cy="2135251"/>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98_2#4558a4156?htil=7&amp;sp=1&amp;pid=4723be2b6&amp;color=0,0,0&amp;vtp=1&amp;bt=1&amp;bbb=1&amp;hb=1&amp;hs=1"/>
          <p:cNvSpPr/>
          <p:nvPr/>
        </p:nvSpPr>
        <p:spPr>
          <a:xfrm>
            <a:off x="722376" y="972000"/>
            <a:ext cx="6135624" cy="2462403"/>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［山西吕梁2025二模］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。（14分）</a:t>
            </a:r>
            <a:endParaRPr lang="en-US" altLang="zh-CN" sz="2000" dirty="0"/>
          </a:p>
          <a:p>
            <a:pPr latinLnBrk="1">
              <a:lnSpc>
                <a:spcPts val="33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截至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我国在塔克拉玛干沙漠建设的大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型光伏电站主要有两个</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分别位于塔克拉玛干沙漠东南</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边缘和东北边缘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总占地面积约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平方千米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项目投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运后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预计每年发电约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亿千瓦时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可满足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万户家</a:t>
            </a:r>
            <a:endParaRPr lang="en-US" altLang="zh-CN" sz="2000" dirty="0"/>
          </a:p>
        </p:txBody>
      </p:sp>
      <p:sp>
        <p:nvSpPr>
          <p:cNvPr id="4" name="QO_5_BD.98_3#4558a4156?pid=4723be2b6&amp;color=0,0,0&amp;vtp=1&amp;bbb=1&amp;hb=1"/>
          <p:cNvSpPr/>
          <p:nvPr/>
        </p:nvSpPr>
        <p:spPr>
          <a:xfrm>
            <a:off x="722376" y="5097595"/>
            <a:ext cx="10753344" cy="1199134"/>
          </a:xfrm>
          <a:prstGeom prst="rect">
            <a:avLst/>
          </a:prstGeom>
          <a:noFill/>
        </p:spPr>
        <p:txBody>
          <a:bodyPr wrap="none" lIns="0" tIns="0" rIns="0" bIns="0" rtlCol="0" anchor="t"/>
          <a:lstStyle/>
          <a:p>
            <a:pPr algn="l" latinLnBrk="1">
              <a:lnSpc>
                <a:spcPts val="33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有人认为，可以在塔克拉玛干沙漠腹地大规模建设光伏电站，请你从气候、建设与维护成本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网配套设施等因素对光伏电站影响的角度反驳此观点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latinLnBrk="1">
              <a:lnSpc>
                <a:spcPts val="31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要求：观点明确，论述与材料结合，逻辑清晰，表达准确。）</a:t>
            </a:r>
            <a:endParaRPr lang="en-US" altLang="zh-CN" sz="2000" dirty="0"/>
          </a:p>
        </p:txBody>
      </p:sp>
      <p:sp>
        <p:nvSpPr>
          <p:cNvPr id="5" name="QO_5_BD.98_2#4558a4156?htil=7&amp;sp=1&amp;pid=4723be2b6&amp;color=0,0,0&amp;vtp=1&amp;bt=1&amp;bbb=1&amp;hb=1&amp;hs=1"/>
          <p:cNvSpPr/>
          <p:nvPr/>
        </p:nvSpPr>
        <p:spPr>
          <a:xfrm>
            <a:off x="722376" y="3446595"/>
            <a:ext cx="10752014" cy="1624203"/>
          </a:xfrm>
          <a:prstGeom prst="rect">
            <a:avLst/>
          </a:prstGeom>
          <a:noFill/>
        </p:spPr>
        <p:txBody>
          <a:bodyPr wrap="none" lIns="0" tIns="0" rIns="0" bIns="0" rtlCol="0" anchor="t"/>
          <a:lstStyle/>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庭一年使用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相当于节约原煤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260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减少二氧化碳排放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750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塔克拉玛干沙漠面积达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33</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万平方千米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理论上可安装光伏总功率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16.5TW</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相当于当前中国光伏总功率的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3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发电量可达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33</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万亿千瓦时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远超中国当前年用电需求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下图示意塔克拉玛干沙漠中大型光伏电站</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2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的位置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N.99_1#4558a4156?vop=1&amp;pid=4723be2b6&amp;color=0,0,0&amp;vtp=1&amp;bt=1&amp;bbb=1&amp;hb=1"/>
          <p:cNvSpPr/>
          <p:nvPr/>
        </p:nvSpPr>
        <p:spPr>
          <a:xfrm>
            <a:off x="722376" y="972000"/>
            <a:ext cx="10753344" cy="22278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观点：塔克拉玛干沙漠腹地不适合大规模建设光伏电站。（2分）理由</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：塔克拉玛干沙漠</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腹地极端温差</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、沙尘暴等恶劣条件对施工质量和设备寿命影响大；扬沙、浮尘会覆盖光伏板</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，导</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致发电效率大幅度下降</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；细颗粒浮尘易损坏设备，增加维护难度；沙漠腹地距离城市远</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，道路等</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基础设施不完善</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，大大增加了建设与维护成本；向东部市场送电距离远，输电损耗大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；光伏电站</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只能在白天发电</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，需要配套火电站等调峰，投资大，效益低。（12分）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S.100_1#4558a4156?vop=1&amp;pid=4723be2b6&amp;color=0,0,0&amp;vtp=1&amp;bt=1&amp;bbb=1&amp;hb=1"/>
          <p:cNvSpPr/>
          <p:nvPr/>
        </p:nvSpPr>
        <p:spPr>
          <a:xfrm>
            <a:off x="722376" y="972000"/>
            <a:ext cx="10753344" cy="368300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本题考查自然条件与区域发展特征。根据题干，首先明确观点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，塔克拉玛干沙漠腹地不适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合大规模建设光伏电站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：塔克拉玛干沙漠腹地气候极端干旱，昼夜温差极大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，白天高温可能导致光伏设备材料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膨胀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，夜晚低温又使其收缩，频繁的热胀冷缩会对设备结构造成损害，降低其使用寿命；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该地区沙尘暴频繁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，强劲风沙会侵蚀光伏设备表面，影响其正常运行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，对施工质量也提出极高要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，增加施工难度与成本；沙漠中扬沙、浮尘天气多，沙尘易覆盖在光伏板表面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，光伏板被覆盖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，难以接收太阳光，光—电转换效率大幅下降，进而导致发电效率降低，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影响电站整体发电量；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细颗粒浮尘可能进入光伏设备内部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，磨损设备零部件，损坏电子元件等，使得设备故障频发。</a:t>
            </a:r>
            <a:endParaRPr lang="en-US" altLang="zh-CN" sz="2200" dirty="0"/>
          </a:p>
          <a:p>
            <a:pPr latinLnBrk="1">
              <a:lnSpc>
                <a:spcPct val="150000"/>
              </a:lnSpc>
            </a:pP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AS.100_1#4558a4156?vop=1&amp;pid=4723be2b6&amp;color=0,0,0&amp;vtp=1&amp;bt=1&amp;bbb=1&amp;hb=1"/>
          <p:cNvSpPr/>
          <p:nvPr/>
        </p:nvSpPr>
        <p:spPr>
          <a:xfrm>
            <a:off x="722376" y="972000"/>
            <a:ext cx="10753344" cy="3154934"/>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建设与维护成本因素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：沙漠腹地远离城市，道路等基础设施匮乏，这大大增加了建设成本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，日常维护所需物资运输也面临困难，进一步提升了维护成本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；该地区距离东部电力消费市场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遥远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，电能通过电网长距离传输时，会产生较大的输电损耗，降低了电力输送的有效利用率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加了电力传输成本</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配套设施因素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：光伏电站发电具有间歇性，只能在白天有光照时发电，为保证电力稳定供应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配套火电站等其他设施进行调峰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。建设这些配套设施前期投资巨大，且在实际运行中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，效益可能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并不理想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，经济性较差。</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【影响意义类】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10412</Words>
  <Application>WPS 演示</Application>
  <PresentationFormat>宽屏</PresentationFormat>
  <Paragraphs>535</Paragraphs>
  <Slides>100</Slides>
  <Notes>70</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100</vt:i4>
      </vt:variant>
    </vt:vector>
  </HeadingPairs>
  <TitlesOfParts>
    <vt:vector size="121"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4</cp:revision>
  <dcterms:created xsi:type="dcterms:W3CDTF">2025-08-04T06:59:00Z</dcterms:created>
  <dcterms:modified xsi:type="dcterms:W3CDTF">2025-08-11T03:40:03Z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798193C6FDB241FFB10A72ACB423E6C6_12</vt:lpwstr>
  </property>
  <property fmtid="{D5CDD505-2E9C-101B-9397-08002B2CF9AE}" pid="3" name="KSOProductBuildVer">
    <vt:lpwstr>2052-12.1.0.21915</vt:lpwstr>
  </property>
</Properties>
</file>