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405" r:id="rId6"/>
    <p:sldId id="258" r:id="rId7"/>
    <p:sldId id="259" r:id="rId8"/>
    <p:sldId id="406" r:id="rId9"/>
    <p:sldId id="260" r:id="rId10"/>
    <p:sldId id="261" r:id="rId11"/>
    <p:sldId id="407" r:id="rId12"/>
    <p:sldId id="262" r:id="rId13"/>
    <p:sldId id="263" r:id="rId14"/>
    <p:sldId id="408" r:id="rId15"/>
    <p:sldId id="264" r:id="rId16"/>
    <p:sldId id="265" r:id="rId17"/>
    <p:sldId id="409" r:id="rId18"/>
    <p:sldId id="266" r:id="rId19"/>
    <p:sldId id="267" r:id="rId20"/>
    <p:sldId id="410" r:id="rId21"/>
    <p:sldId id="268" r:id="rId22"/>
    <p:sldId id="269" r:id="rId23"/>
    <p:sldId id="411" r:id="rId24"/>
    <p:sldId id="270" r:id="rId25"/>
    <p:sldId id="271" r:id="rId26"/>
    <p:sldId id="412" r:id="rId27"/>
    <p:sldId id="272" r:id="rId28"/>
    <p:sldId id="273" r:id="rId29"/>
    <p:sldId id="274" r:id="rId30"/>
    <p:sldId id="413" r:id="rId31"/>
    <p:sldId id="275" r:id="rId32"/>
    <p:sldId id="276" r:id="rId33"/>
    <p:sldId id="414" r:id="rId34"/>
    <p:sldId id="277" r:id="rId35"/>
    <p:sldId id="278" r:id="rId36"/>
    <p:sldId id="415" r:id="rId37"/>
    <p:sldId id="279" r:id="rId38"/>
    <p:sldId id="280" r:id="rId39"/>
    <p:sldId id="416" r:id="rId40"/>
    <p:sldId id="281" r:id="rId41"/>
    <p:sldId id="282" r:id="rId42"/>
    <p:sldId id="417" r:id="rId43"/>
    <p:sldId id="283" r:id="rId44"/>
    <p:sldId id="284" r:id="rId45"/>
    <p:sldId id="418" r:id="rId46"/>
    <p:sldId id="285" r:id="rId47"/>
    <p:sldId id="286" r:id="rId48"/>
    <p:sldId id="419" r:id="rId49"/>
    <p:sldId id="287" r:id="rId50"/>
    <p:sldId id="288" r:id="rId51"/>
    <p:sldId id="420" r:id="rId52"/>
    <p:sldId id="289" r:id="rId53"/>
    <p:sldId id="290" r:id="rId54"/>
    <p:sldId id="421" r:id="rId55"/>
    <p:sldId id="291" r:id="rId56"/>
    <p:sldId id="292" r:id="rId57"/>
    <p:sldId id="293" r:id="rId58"/>
    <p:sldId id="294" r:id="rId59"/>
    <p:sldId id="422" r:id="rId60"/>
    <p:sldId id="295" r:id="rId61"/>
    <p:sldId id="296" r:id="rId62"/>
    <p:sldId id="297" r:id="rId63"/>
    <p:sldId id="298" r:id="rId64"/>
    <p:sldId id="299" r:id="rId6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14" d="100"/>
          <a:sy n="114" d="100"/>
        </p:scale>
        <p:origin x="438" y="108"/>
      </p:cViewPr>
      <p:guideLst/>
    </p:cSldViewPr>
  </p:slideViewPr>
  <p:notesTextViewPr>
    <p:cViewPr>
      <p:scale>
        <a:sx n="1" d="1"/>
        <a:sy n="1" d="1"/>
      </p:scale>
      <p:origin x="0" y="0"/>
    </p:cViewPr>
  </p:notesTextViewPr>
  <p:sorterViewPr>
    <p:cViewPr>
      <p:scale>
        <a:sx n="162" d="100"/>
        <a:sy n="162" d="100"/>
      </p:scale>
      <p:origin x="0" y="-3849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8" Type="http://schemas.openxmlformats.org/officeDocument/2006/relationships/tableStyles" Target="tableStyles.xml"/><Relationship Id="rId67" Type="http://schemas.openxmlformats.org/officeDocument/2006/relationships/viewProps" Target="viewProps.xml"/><Relationship Id="rId66" Type="http://schemas.openxmlformats.org/officeDocument/2006/relationships/presProps" Target="presProps.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刷专题#df=e1372b38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第四章综合训练</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2#df=e1372b38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第四章综合训练</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89e346fd204eef0a31e818#tid=6890182ad5ecdb0009cafbc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地理 选择性必修2     区域发展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5.xml"/><Relationship Id="rId1" Type="http://schemas.openxmlformats.org/officeDocument/2006/relationships/image" Target="../media/image12.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5.xml"/><Relationship Id="rId2" Type="http://schemas.openxmlformats.org/officeDocument/2006/relationships/image" Target="../media/image14.jpeg"/><Relationship Id="rId1" Type="http://schemas.openxmlformats.org/officeDocument/2006/relationships/image" Target="../media/image13.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5.xml"/><Relationship Id="rId1" Type="http://schemas.openxmlformats.org/officeDocument/2006/relationships/image" Target="../media/image15.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5.xml"/><Relationship Id="rId1" Type="http://schemas.openxmlformats.org/officeDocument/2006/relationships/image" Target="../media/image10.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15.xml"/><Relationship Id="rId2" Type="http://schemas.openxmlformats.org/officeDocument/2006/relationships/image" Target="../media/image17.jpeg"/><Relationship Id="rId1" Type="http://schemas.openxmlformats.org/officeDocument/2006/relationships/image" Target="../media/image16.jpe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5.xml"/><Relationship Id="rId1" Type="http://schemas.openxmlformats.org/officeDocument/2006/relationships/image" Target="../media/image11.jpe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5.xml"/><Relationship Id="rId1" Type="http://schemas.openxmlformats.org/officeDocument/2006/relationships/image" Target="../media/image18.jpe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5.xml"/><Relationship Id="rId1" Type="http://schemas.openxmlformats.org/officeDocument/2006/relationships/image" Target="../media/image19.jpe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8_1#7e5e2cd3c?pid=f61d6ffb6&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spc="-50" dirty="0">
                <a:solidFill>
                  <a:srgbClr val="000000"/>
                </a:solidFill>
                <a:latin typeface="仿宋" panose="02010609060101010101" pitchFamily="34" charset="-122"/>
                <a:ea typeface="仿宋" panose="02010609060101010101" pitchFamily="34" charset="-122"/>
                <a:cs typeface="仿宋" panose="02010609060101010101" pitchFamily="34" charset="-120"/>
              </a:rPr>
              <a:t>［湖北黄冈中学2025三模］</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河流是陆地与海洋之间重要的有机碳输送通道</a:t>
            </a:r>
            <a:r>
              <a:rPr lang="en-US" altLang="zh-CN" sz="20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有机碳在河流输送过程</a:t>
            </a:r>
            <a:endPar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一部分被分解消耗</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有机碳分解速率与水体中溶解氧浓度和埋藏条件有关</a:t>
            </a:r>
            <a:r>
              <a:rPr lang="en-US" altLang="zh-CN" sz="20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另一部分则被输</a:t>
            </a:r>
            <a:endPar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送至河口或沉积埋藏或矿化分解</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三峡大坝建成运营后</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水库碳排放量激增</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形成了碳排放热区</a:t>
            </a:r>
            <a:r>
              <a:rPr lang="en-US" altLang="zh-CN" sz="20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如图示意三峡大坝未建设与建设情景下有机碳在河道中的迁移转化过程</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spc="-50" dirty="0"/>
          </a:p>
        </p:txBody>
      </p:sp>
      <p:pic>
        <p:nvPicPr>
          <p:cNvPr id="3" name="QM_4_BD.8_2#7e5e2cd3c?pid=f61d6ffb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242816" y="2897886"/>
            <a:ext cx="3703320" cy="19842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9_1#e45ec9851?pid=7e5e2cd3c&amp;color=0,0,0&amp;vtp=1&amp;bbb=1"/>
          <p:cNvSpPr/>
          <p:nvPr/>
        </p:nvSpPr>
        <p:spPr>
          <a:xfrm>
            <a:off x="722376" y="5018786"/>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3.三峡大坝建成运营后，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长江输送至河口的有机碳(</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5_AN.10_1#e45ec9851.bracket?pid=7e5e2cd3c&amp;color=0,0,0&amp;vpa=3&amp;vtp=1"/>
          <p:cNvSpPr/>
          <p:nvPr/>
        </p:nvSpPr>
        <p:spPr>
          <a:xfrm>
            <a:off x="6467539" y="5018786"/>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6" name="QC_5_BD.9_2#e45ec9851.choices?pid=7e5e2cd3c&amp;color=0,0,0&amp;vtp=1&amp;bbb=1"/>
          <p:cNvSpPr/>
          <p:nvPr/>
        </p:nvSpPr>
        <p:spPr>
          <a:xfrm>
            <a:off x="722376" y="5471795"/>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.总量增加</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B.总量不变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C.总量减少</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.无法判断</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1_1#e45ec9851?vop=1&amp;pid=7e5e2cd3c&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本题考查河流水资源开发的影响。根据材料和图示信息，三峡大坝建成运营后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，水库成为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碳排放热区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，说明大量有机碳在水库中被分解消耗，且大坝建设后，水流变缓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，泥沙挟带有机碳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沉积在水库中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，大量有机碳被滞留在水库内，最终造成长江口有机碳输入量减少，C正确，A、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2_1#67dcabc57?pid=7e5e2cd3c&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4.与河道相比较，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库区有机碳分解速率较低的原因是(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3_1#67dcabc57.bracket?pid=7e5e2cd3c&amp;color=0,0,0&amp;vpa=4&amp;vtp=1"/>
          <p:cNvSpPr/>
          <p:nvPr/>
        </p:nvSpPr>
        <p:spPr>
          <a:xfrm>
            <a:off x="6721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2_2#67dcabc57.choices?pid=7e5e2cd3c&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A.泥沙淤积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、水中溶解氧浓度低</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.泥沙淤积、水中溶解氧浓度高</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.生物总量较多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、水温较高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.生物总量较少、水温较低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67dcabc57?vop=1&amp;pid=7e5e2cd3c&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本题考查影响有机碳分解速度的因素。材料提到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，有机碳分解速率与水体中溶解氧浓度和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埋藏条件有关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。库区水体流速慢、深度大，形成水温分层，抑制了氧气向下传递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，水体中溶解氧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，且泥沙大量淤积埋藏有机碳，形成缺氧环境，导致库区有机碳分解速率较低，A正确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；生物总量较多（如浮游生物）可能加速有机碳的分解，但题干强调库区分解速率较低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；水温较低可能降低微生物活性，减缓有机碳分解，但三峡库区位于亚热带，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水温不会很低，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并且水库生物量通常较天然河道更丰富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_1#6bcd014ff?pid=7e5e2cd3c&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5.三峡大坝建成运营后，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库区成为碳排放热区的主要原因是(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6_1#6bcd014ff.bracket?pid=7e5e2cd3c&amp;color=0,0,0&amp;vpa=5&amp;vtp=1"/>
          <p:cNvSpPr/>
          <p:nvPr/>
        </p:nvSpPr>
        <p:spPr>
          <a:xfrm>
            <a:off x="7483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5_2#6bcd014ff.choices?pid=7e5e2cd3c&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A.库区有机碳分解速率快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，碳排放量大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.库区有机碳大量沉积，碳排放量大</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.库区有机碳扰动剧烈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，碳排放量大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.库区水位上升增加原位土壤碳排放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7_1#6bcd014ff?vop=1&amp;pid=7e5e2cd3c&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本题考查综合分析能力。由上题可知，水库的有机碳分解速率较低，A错误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；三峡大坝对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挟带有机碳的泥沙拦截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，大量有机碳在水库内沉积，导致库区碳排放量明显增加，B正确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；库区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水流整体较为平缓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，有机碳扰动不剧烈，C错误；水库蓄水，水位上升淹没两岸土地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，使土壤中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缺氧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，土壤中的有机质不易分解，不会增加碳排放，D错误。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8_1#c07e72ad5?pid=f61d6ffb6&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［黑龙江哈尔滨三中2024高二期中］</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芯片生产分为设计</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制造</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封测三个步骤</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长期以来</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美国</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芯片产业采用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本土设计</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海外制造</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的模式</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总部位于我国台湾的</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公司</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是全球芯片制造业的龙</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头企业</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占全球市场份额的</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以上</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在美国政府的高额补贴下</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公司赴美建厂</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并将</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其生产设备及千名工程师迁至美国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计划量产目前最先进的芯片</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
        <p:nvSpPr>
          <p:cNvPr id="3" name="QC_5_BD.19_1#5dfcb97da?pid=c07e72ad5&amp;color=0,0,0&amp;vtp=1&amp;bbb=1"/>
          <p:cNvSpPr/>
          <p:nvPr/>
        </p:nvSpPr>
        <p:spPr>
          <a:xfrm>
            <a:off x="722376" y="281749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公司赴美建厂后可能率先出现(</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0_1#5dfcb97da.bracket?pid=c07e72ad5&amp;color=0,0,0&amp;vpa=6&amp;vtp=1"/>
          <p:cNvSpPr/>
          <p:nvPr/>
        </p:nvSpPr>
        <p:spPr>
          <a:xfrm>
            <a:off x="4581589" y="281749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19_2#5dfcb97da.choices?pid=c07e72ad5&amp;color=0,0,0&amp;vtp=1&amp;bbb=1"/>
          <p:cNvSpPr/>
          <p:nvPr/>
        </p:nvSpPr>
        <p:spPr>
          <a:xfrm>
            <a:off x="722376" y="3274695"/>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.市场范围扩大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B.生产技术进步</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C.生产成本提高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.产量快速攀升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f61d6ffb6.fixed?pid=e1372b387&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f61d6ffb6.fixed?pid=e1372b387&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第四章综合训练</a:t>
            </a:r>
            <a:endParaRPr lang="en-US" altLang="zh-CN" sz="4400" dirty="0"/>
          </a:p>
        </p:txBody>
      </p:sp>
      <p:pic>
        <p:nvPicPr>
          <p:cNvPr id="4" name="C_3#f61d6ffb6.fixed?pid=e1372b387&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f61d6ffb6.fixed?pid=e1372b387&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刷综合</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1_1#5dfcb97da?vop=1&amp;pid=c07e72ad5&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本题考查产业转移的影响。T公司作为芯片制造业的龙头企业，全球市场份额高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，不会因生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产地改变而明显影响销售范围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，A错误；芯片生产地的改变对生产技术进步影响不大，B错误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厂初期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，受工人对生产技术不熟练等因素的影响，产量增长应较慢，D错误；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美国属于发达国家，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劳动力等价格高于我国台湾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，赴美建厂生产成本会增加，C正确。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2_1#75dbb8b8d?sp=1&amp;pid=c07e72ad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7.美国积极促成T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公司赴美建厂的主要目的是(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3_1#75dbb8b8d.bracket?pid=c07e72ad5&amp;color=0,0,0&amp;vpa=7&amp;vtp=1"/>
          <p:cNvSpPr/>
          <p:nvPr/>
        </p:nvSpPr>
        <p:spPr>
          <a:xfrm>
            <a:off x="583888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22_2#75dbb8b8d?pid=c07e72ad5&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875280" algn="l"/>
                <a:tab pos="5737860" algn="l"/>
                <a:tab pos="834644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①降低产品运输成本</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②增加大量就业岗位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③促进制造业发展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完善芯片产业链</a:t>
            </a:r>
            <a:endParaRPr lang="en-US" altLang="zh-CN" sz="2000" dirty="0"/>
          </a:p>
        </p:txBody>
      </p:sp>
      <p:sp>
        <p:nvSpPr>
          <p:cNvPr id="5" name="QC_5_BD.22_3#75dbb8b8d.choices?pid=c07e72ad5&amp;color=0,0,0&amp;vtp=1&amp;bbb=1"/>
          <p:cNvSpPr/>
          <p:nvPr/>
        </p:nvSpPr>
        <p:spPr>
          <a:xfrm>
            <a:off x="722376" y="18881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4_1#75dbb8b8d?vop=1&amp;pid=c07e72ad5&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本题考查产业转移的目的。芯片附加值高且质量体积小，运输成本较低，①错误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；芯片制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造是技术密集型产业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，对劳动力的需求量有限，②错误；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美国因劳动力成本及经济全球化等原因，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产业空心化严重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，制造业外流，美国积极促成T公司赴美建厂可以促进其制造业回流和发展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；美国积极促成T公司赴美建厂有助于完善美国芯片产业链，④正确。故选D。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4_BD.25_1#476a57425?pid=f61d6ffb6&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32696" y="1124712"/>
            <a:ext cx="722376"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25_1#476a57425?pid=f61d6ffb6&amp;color=0,0,0&amp;vtp=1&amp;bt=1&amp;bbb=1&amp;hb=1"/>
          <p:cNvSpPr/>
          <p:nvPr/>
        </p:nvSpPr>
        <p:spPr>
          <a:xfrm>
            <a:off x="722377" y="1005840"/>
            <a:ext cx="10749631" cy="1300353"/>
          </a:xfrm>
          <a:prstGeom prst="rect">
            <a:avLst/>
          </a:prstGeom>
          <a:noFill/>
        </p:spPr>
        <p:txBody>
          <a:bodyPr wrap="none" lIns="0" tIns="0" rIns="0" bIns="0" rtlCol="0" anchor="t"/>
          <a:lstStyle/>
          <a:p>
            <a:pPr algn="l" latinLnBrk="1">
              <a:lnSpc>
                <a:spcPts val="3600"/>
              </a:lnSpc>
            </a:pP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吉林省实验中学2025高二期中］</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宁电入湘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工程多段贯通</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宁夏</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湖南特高</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压直流工程是我国首条以输送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沙戈荒</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地区新能源为主的电力外送通道</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宁夏同时建设煤电配套</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工程</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下图为宁电入湘示意图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100" dirty="0"/>
          </a:p>
        </p:txBody>
      </p:sp>
      <p:pic>
        <p:nvPicPr>
          <p:cNvPr id="4" name="QM_4_BD.25_2#476a57425?pid=f61d6ffb6&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721608" y="2440686"/>
            <a:ext cx="4754880" cy="354787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6_1#1e15b0ece?pid=476a5742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该工程开发的新能源主要是(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BD.26_2#1e15b0ece.choices?pid=476a57425&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A.核能和风能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.太阳能和地热能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.太阳能和风能</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.水能和地热能</a:t>
            </a:r>
            <a:endParaRPr lang="en-US" altLang="zh-CN" sz="2000" dirty="0"/>
          </a:p>
        </p:txBody>
      </p:sp>
      <p:sp>
        <p:nvSpPr>
          <p:cNvPr id="4" name="QC_5_AN.27_1#1e15b0ece.bracket?pid=476a57425&amp;color=0,0,0&amp;vpa=8&amp;vtp=1"/>
          <p:cNvSpPr/>
          <p:nvPr/>
        </p:nvSpPr>
        <p:spPr>
          <a:xfrm>
            <a:off x="4181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8_1#1e15b0ece?vop=1&amp;pid=476a57425&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本题考查区域能源类型。宁夏地处我国西北内陆地区，气候干旱，降水少，晴天多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，太阳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能资源丰富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；同时该地区地形较为开阔，风力较大，风能资源丰富</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。核能需要特定的技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术和安全保障条件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，宁夏并非核能开发的主要区域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；地热能一般分布在板块交界处等地质活动活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跃地区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，宁夏地热能资源不突出；宁夏气候干旱，降水少，水能资源不丰富，A、B、D错误。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69a923bda?pid=476a5742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该工程宁夏段建设面临的主要挑战是(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0_1#69a923bda.bracket?pid=476a57425&amp;color=0,0,0&amp;vpa=9&amp;vtp=1"/>
          <p:cNvSpPr/>
          <p:nvPr/>
        </p:nvSpPr>
        <p:spPr>
          <a:xfrm>
            <a:off x="5197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29_2#69a923bda.choices?pid=476a57425&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.地形复杂</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B.干旱缺水</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C.土质黏重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.占用耕地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1_1#69a923bda?vop=1&amp;pid=476a57425&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本题考查影响能源跨区域调配的因素。宁夏位于我国西北干旱半干旱地区，气候干旱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水稀少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，工程建设过程中，无论是施工人员的生活，还是工程建设本身（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如混凝土搅拌等环节）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都需要大量用水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，干旱缺水成为宁夏段建设面临的主要挑战，B正确；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宁夏地处宁夏平原附近，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地形较为平坦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，A错误；宁夏位于黄土高原，土质疏松，C错误；宁夏人口密度相对较小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程建设尽量会避开耕地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，占用耕地不是其主要挑战，D错误。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2_1#932f4e9f4?pid=476a5742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10.“煤电+新能源”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组合输电的主要目的是(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3_1#932f4e9f4.bracket?pid=476a57425&amp;color=0,0,0&amp;vpa=10&amp;vtp=1"/>
          <p:cNvSpPr/>
          <p:nvPr/>
        </p:nvSpPr>
        <p:spPr>
          <a:xfrm>
            <a:off x="5761863"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32_2#932f4e9f4.choices?pid=476a57425&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.开发煤炭资源</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B.保障供能稳定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C.共用基础设施</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.保护生态环境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4_1#932f4e9f4?vop=1&amp;pid=476a57425&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本题考查组合输电的目的。太阳能、风能等新能源受自然条件影响较大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，发电具有间歇性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和不稳定性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，而煤电相对稳定，“煤电+新能源”组合输电，可以在新能源发电不足时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电补充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，保障供能的稳定，B正确；开发煤炭资源不是组合输电的主要目的，A错误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；共用基础设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施是组合输电过程中的一个特点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，但不是主要目的，C错误；煤电会产生一定的污染物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，组合输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电不是以保护生态环境为主要目的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4_BD.35_1#38e95cf8c?htil=1&amp;pid=f61d6ffb6&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196329" y="1005840"/>
            <a:ext cx="3286167" cy="2665603"/>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35_2#38e95cf8c?htil=1&amp;pid=f61d6ffb6&amp;color=0,0,0&amp;vtp=1&amp;bt=1&amp;bbb=1&amp;hb=1&amp;hs=1"/>
          <p:cNvSpPr/>
          <p:nvPr/>
        </p:nvSpPr>
        <p:spPr>
          <a:xfrm>
            <a:off x="722376" y="1018539"/>
            <a:ext cx="6364224" cy="2671953"/>
          </a:xfrm>
          <a:prstGeom prst="rect">
            <a:avLst/>
          </a:prstGeom>
          <a:noFill/>
        </p:spPr>
        <p:txBody>
          <a:bodyPr wrap="none" lIns="0" tIns="0" rIns="0" bIns="0" rtlCol="0" anchor="t"/>
          <a:lstStyle/>
          <a:p>
            <a:pPr algn="l" latinLnBrk="1">
              <a:lnSpc>
                <a:spcPts val="3600"/>
              </a:lnSpc>
            </a:pPr>
            <a:r>
              <a:rPr lang="en-US" altLang="zh-CN" sz="2000" b="0" i="0" spc="-10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［湖北武汉2025三模］</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技术转移是提升区域知识多样性</a:t>
            </a:r>
            <a:r>
              <a:rPr lang="en-US" altLang="zh-CN" sz="20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rPr>
              <a:t>培</a:t>
            </a:r>
            <a:endPar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rPr>
              <a:t>育技术创新枢纽的重要途径</a:t>
            </a:r>
            <a:r>
              <a:rPr lang="en-US" altLang="zh-CN" sz="20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其发展过程分为起步阶段</a:t>
            </a:r>
            <a:endPar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功能分离</a:t>
            </a:r>
            <a:r>
              <a:rPr lang="en-US" altLang="zh-CN" sz="20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发展阶段</a:t>
            </a:r>
            <a:r>
              <a:rPr lang="en-US" altLang="zh-CN" sz="20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功能整合</a:t>
            </a:r>
            <a:r>
              <a:rPr lang="en-US" altLang="zh-CN" sz="20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成熟阶段</a:t>
            </a:r>
            <a:endPar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功能协同</a:t>
            </a:r>
            <a:r>
              <a:rPr lang="en-US" altLang="zh-CN" sz="20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下图为技术转移发展阶段示意图</a:t>
            </a:r>
            <a:endPar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箭头粗细表示转移强度</a:t>
            </a:r>
            <a:r>
              <a:rPr lang="en-US" altLang="zh-CN" sz="20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rPr>
              <a:t>箭头越粗表示转移强度越大</a:t>
            </a:r>
            <a:r>
              <a:rPr lang="en-US" altLang="zh-CN" sz="20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spc="-1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r>
              <a:rPr lang="en-US" altLang="zh-CN" sz="20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spc="-100" dirty="0"/>
          </a:p>
        </p:txBody>
      </p:sp>
      <p:sp>
        <p:nvSpPr>
          <p:cNvPr id="4" name="QC_5_BD.36_1#022cd6c24?pid=38e95cf8c&amp;color=0,0,0&amp;vtp=1&amp;bbb=1&amp;hs=1"/>
          <p:cNvSpPr/>
          <p:nvPr/>
        </p:nvSpPr>
        <p:spPr>
          <a:xfrm>
            <a:off x="722376" y="3737101"/>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下列最可能出现在技术转移起步阶段的是(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5_BD.36_2#022cd6c24.choices?pid=38e95cf8c&amp;color=0,0,0&amp;vtp=1&amp;bbb=1"/>
          <p:cNvSpPr/>
          <p:nvPr/>
        </p:nvSpPr>
        <p:spPr>
          <a:xfrm>
            <a:off x="722376" y="4195698"/>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.高端芯片技术</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.航空发动机技术</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C.钢铁冶炼技术</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.生物制药技术</a:t>
            </a:r>
            <a:endParaRPr lang="en-US" altLang="zh-CN" sz="2000" dirty="0"/>
          </a:p>
        </p:txBody>
      </p:sp>
      <p:sp>
        <p:nvSpPr>
          <p:cNvPr id="6" name="QC_5_AN.37_1#022cd6c24.bracket?pid=38e95cf8c&amp;color=0,0,0&amp;vpa=11&amp;vtp=1"/>
          <p:cNvSpPr/>
          <p:nvPr/>
        </p:nvSpPr>
        <p:spPr>
          <a:xfrm>
            <a:off x="5854764" y="3737101"/>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8_1#022cd6c24?vop=1&amp;pid=38e95cf8c&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本题考查材料分析能力。起步阶段往往是一些生产工艺较为成熟、技术壁垒较低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，易于在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不同地区推广且对原材料与劳动力依赖性较高的技术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。钢铁冶炼技术历史悠久、工艺成熟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技术转移起步阶段较快落地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，C正确。高端芯片技术、航空发动机技术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、生物制药技术的科技含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量较高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，通常不会在技术转移起步阶段出现，A、B、D错误。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9_1#a5cac95ff?pid=38e95cf8c&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影响技术转移的主要因素是(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0_1#a5cac95ff.bracket?pid=38e95cf8c&amp;color=0,0,0&amp;vpa=12&amp;vtp=1"/>
          <p:cNvSpPr/>
          <p:nvPr/>
        </p:nvSpPr>
        <p:spPr>
          <a:xfrm>
            <a:off x="4318064"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39_2#a5cac95ff.choices?pid=38e95cf8c&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951480" algn="l"/>
                <a:tab pos="5610860" algn="l"/>
                <a:tab pos="82829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.廉价劳动力</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B.原料供给</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C.交通条件</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.市场需求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1_1#a5cac95ff?vop=1&amp;pid=38e95cf8c&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本题考查影响产业转移的因素。技术转移的主要驱动力是市场需求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。企业或地区会通过技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术转出或转入满足市场需求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，以提升经济收益，D正确。廉价劳动力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、原料供给和交通条件虽然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也会影响技术转移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，但它们更多是辅助因素，而非主要因素，A、B、C错误。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1#9655ea45d?pid=f61d6ffb6&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［天津南开大学附中2025高二月考］</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小浪底水利枢纽战略地位重要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工程规模宏大</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水沙条件特</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殊</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，2001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月主体工程全部完工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下图是黄河靠近入海口某水文站</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1976—2018</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年输水统计图</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dirty="0"/>
          </a:p>
        </p:txBody>
      </p:sp>
      <p:pic>
        <p:nvPicPr>
          <p:cNvPr id="3" name="QM_4_BD.1_2#9655ea45d?pid=f61d6ffb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58184" y="2440686"/>
            <a:ext cx="4663440" cy="23682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2_1#20cf7d058?pid=9655ea45d&amp;color=0,0,0&amp;vtp=1&amp;bbb=1"/>
          <p:cNvSpPr/>
          <p:nvPr/>
        </p:nvSpPr>
        <p:spPr>
          <a:xfrm>
            <a:off x="722376" y="4942586"/>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1.相比于1976—2001年，2002—2018</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年洪峰提前的原因是(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5_AN.3_1#20cf7d058.bracket?pid=9655ea45d&amp;color=0,0,0&amp;vpa=1&amp;vtp=1"/>
          <p:cNvSpPr/>
          <p:nvPr/>
        </p:nvSpPr>
        <p:spPr>
          <a:xfrm>
            <a:off x="7626414" y="4942586"/>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6" name="QC_5_BD.2_2#20cf7d058.choices?pid=9655ea45d&amp;color=0,0,0&amp;vtp=1&amp;bbb=1"/>
          <p:cNvSpPr/>
          <p:nvPr/>
        </p:nvSpPr>
        <p:spPr>
          <a:xfrm>
            <a:off x="722376" y="5395595"/>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.气候变化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B.水库调节</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C.植被恢复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.耗水减少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2_1#f0c6d2ca7?pid=38e95cf8c&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13.与发展阶段相比，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成熟阶段技术转移更多地表现为(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3_1#f0c6d2ca7.bracket?pid=38e95cf8c&amp;color=0,0,0&amp;vpa=13&amp;vtp=1"/>
          <p:cNvSpPr/>
          <p:nvPr/>
        </p:nvSpPr>
        <p:spPr>
          <a:xfrm>
            <a:off x="6858064"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42_2#f0c6d2ca7.choices?pid=38e95cf8c&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.尖端技术的转移</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B.低端技术的转移</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C.就业环境的改善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.产业体系的转移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4_1#f0c6d2ca7?vop=1&amp;pid=38e95cf8c&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本题考查产业转移的规律。由图示箭头粗细可知，成熟阶段的技术转移以集散型为主</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此阶段的技术转移不仅仅是技术的输出</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，还包括与之相关的产业链、供应链</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、管理模式等的整体转</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，即整个产业体系的转移，D正确；尖端技术附加值高，一般不会转移，A错误</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；低端技术的转</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移和就业环境的改善则更多是技术转移的早期或中期表现</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，而非成熟阶段的特征，B、C错误。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45_1#3c433b3e9?pid=f61d6ffb6&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［河南多市2025高二联考］</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美国颁布加征关税的行政令</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宣布对进口自中国</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墨</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西哥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加拿大等国的商品加征关税</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美国宣布对所有贸易伙伴加征关税</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下图示意中美</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制造业产值及出口额占全球比重的变化</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45_3#3c433b3e9?htil=1&amp;pid=f61d6ffb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225296" y="2504694"/>
            <a:ext cx="4370832" cy="24140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4_BD.45_4#3c433b3e9?htil=1&amp;pid=f61d6ffb6&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519672" y="2440686"/>
            <a:ext cx="4535424" cy="24871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46_1#f510cbd73?pid=3c433b3e9&amp;color=0,0,0&amp;vtp=1&amp;bbb=1"/>
          <p:cNvSpPr/>
          <p:nvPr/>
        </p:nvSpPr>
        <p:spPr>
          <a:xfrm>
            <a:off x="722376" y="5056886"/>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美国对所有贸易伙伴加征关税的主要目的是(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C_5_AN.47_1#f510cbd73.bracket?pid=3c433b3e9&amp;color=0,0,0&amp;vpa=14&amp;vtp=1"/>
          <p:cNvSpPr/>
          <p:nvPr/>
        </p:nvSpPr>
        <p:spPr>
          <a:xfrm>
            <a:off x="6108764" y="5056886"/>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7" name="QC_5_BD.46_2#f510cbd73.choices?pid=3c433b3e9&amp;color=0,0,0&amp;vtp=1&amp;bbb=1"/>
          <p:cNvSpPr/>
          <p:nvPr/>
        </p:nvSpPr>
        <p:spPr>
          <a:xfrm>
            <a:off x="722376" y="5509895"/>
            <a:ext cx="10753344" cy="405003"/>
          </a:xfrm>
          <a:prstGeom prst="rect">
            <a:avLst/>
          </a:prstGeom>
          <a:noFill/>
        </p:spPr>
        <p:txBody>
          <a:bodyPr wrap="none" lIns="0" tIns="0" rIns="0" bIns="0" rtlCol="0" anchor="t"/>
          <a:lstStyle/>
          <a:p>
            <a:pPr latinLnBrk="1">
              <a:lnSpc>
                <a:spcPts val="3600"/>
              </a:lnSpc>
              <a:tabLst>
                <a:tab pos="2951480" algn="l"/>
                <a:tab pos="5610860" algn="l"/>
                <a:tab pos="82829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.促使制造业回流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B.扩大贸易范围</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C.保护核心技术</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.重塑世界格局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8_1#f510cbd73?vop=1&amp;pid=3c433b3e9&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本题考查影响产业转移的因素。由图可以看出，美国制造业产值占比下降</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，加征关税提高进</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口成本</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，迫使海外制造业回流，重振本土产业，符合图中美国制造业竞争力下滑的背景，A</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扩大贸易范围</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、保护核心技术、重塑世界格局均与加征关税的产业政策目标不符，B、C、D错误。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9_1#bbb3fee69?pid=3c433b3e9&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15.美国对中国加征关税税率较高，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主要是因为(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0_1#bbb3fee69.bracket?pid=3c433b3e9&amp;color=0,0,0&amp;vpa=15&amp;vtp=1"/>
          <p:cNvSpPr/>
          <p:nvPr/>
        </p:nvSpPr>
        <p:spPr>
          <a:xfrm>
            <a:off x="6108764"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49_2#bbb3fee69.choices?pid=3c433b3e9&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4950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.美国商品主要出口中国</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.中国出口额开始高于美国</a:t>
            </a:r>
            <a:endParaRPr lang="en-US" altLang="zh-CN" sz="2000" dirty="0"/>
          </a:p>
          <a:p>
            <a:pPr latinLnBrk="1">
              <a:lnSpc>
                <a:spcPts val="3400"/>
              </a:lnSpc>
              <a:tabLst>
                <a:tab pos="4950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C.中国制造业崛起速度快</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.中国境内的美国企业较多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1_1#bbb3fee69?vop=1&amp;pid=3c433b3e9&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本题考查读图分析能力。中国制造业产值和出口额占比快速上升（如</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2010年中国制造业产值</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占比超美国</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，出口额占比也显著高于美国），崛起速度快，与美国产业形成竞争</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，故美国对中国加</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征高关税以抑制中国产品出口</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，C正确；美国商品出口中国的状况不是加征关税的主因，A错误</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国出口额并非</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2025年开始高于美国，B错误；中国境内的美企产品销往中国无关税，D错误。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_1#20cf7d058?vop=1&amp;pid=9655ea45d&amp;color=0,0,0&amp;vtp=1&amp;bt=1&amp;bbb=1"/>
          <p:cNvSpPr/>
          <p:nvPr/>
        </p:nvSpPr>
        <p:spPr>
          <a:xfrm>
            <a:off x="722376" y="100584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本题考查黄河的调水调沙。</a:t>
            </a:r>
            <a:endParaRPr lang="en-US" altLang="zh-CN" sz="2200" dirty="0"/>
          </a:p>
        </p:txBody>
      </p:sp>
      <p:pic>
        <p:nvPicPr>
          <p:cNvPr id="3" name="QC_5_AS.4_2#20cf7d058?vop=1&amp;pid=9655ea45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58184" y="1579753"/>
            <a:ext cx="4663440" cy="40142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2_1#6a41f5401?sp=1&amp;pid=3c433b3e9&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16.为应对目前的国际贸易局势，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中国可采取的合理措施有(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3_1#6a41f5401.bracket?pid=3c433b3e9&amp;color=0,0,0&amp;vpa=16&amp;vtp=1"/>
          <p:cNvSpPr/>
          <p:nvPr/>
        </p:nvSpPr>
        <p:spPr>
          <a:xfrm>
            <a:off x="7378764"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52_2#6a41f5401?pid=3c433b3e9&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4950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①刺激消费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，培育国内市场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②强制要求国内企业采购国产零部件</a:t>
            </a:r>
            <a:endParaRPr lang="en-US" altLang="zh-CN" sz="2000" dirty="0"/>
          </a:p>
          <a:p>
            <a:pPr latinLnBrk="1">
              <a:lnSpc>
                <a:spcPts val="3400"/>
              </a:lnSpc>
              <a:tabLst>
                <a:tab pos="4950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③降低出口产品的价格</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加强国际合作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，增强产业链的韧性</a:t>
            </a:r>
            <a:endParaRPr lang="en-US" altLang="zh-CN" sz="2000" dirty="0"/>
          </a:p>
        </p:txBody>
      </p:sp>
      <p:sp>
        <p:nvSpPr>
          <p:cNvPr id="5" name="QC_5_BD.52_3#6a41f5401.choices?pid=3c433b3e9&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4_1#6a41f5401?vop=1&amp;pid=3c433b3e9&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本题考查产业发展的措施。面对国际市场的打压，我国应刺激内需，培育国内市场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出口依赖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；加强国际合作，如产业链多元化，增强抗风险能力，①④正确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；强制采购违背市场规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；降价会导致利润压缩，并增加反倾销风险，不是合理措施，②③错误。综上所述，B正确。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55_1#c860983c1?sp=1&amp;pid=f61d6ffb6&amp;color=0,0,0&amp;vtp=1&amp;bt=1&amp;bbb=1&amp;hb=1"/>
          <p:cNvSpPr/>
          <p:nvPr/>
        </p:nvSpPr>
        <p:spPr>
          <a:xfrm>
            <a:off x="722376" y="1005840"/>
            <a:ext cx="10753344" cy="22274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阅读图文材料，完成下列要求。（16分）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长江洛碛段位于三峡库区上游的变动回水区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年三峡工程运行后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汛期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蓄水期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水期洛碛段冲淤形势不同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但年冲淤总量接近平衡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。2008—2017</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长江洛碛段存在持续的采</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砂过程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形成一处明显的采砂坑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为整治长江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黄金水道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水利部长江水利委员会相关部门在</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洛碛段拟开展水下爆破工程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这将为采砂坑修复提供契机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下图示意长江洛碛段的位置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4_BD.55_2#c860983c1?pid=f61d6ffb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56432" y="3369818"/>
            <a:ext cx="5285232" cy="135331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6_1#4c4c6e142?pid=c860983c1&amp;color=0,0,0&amp;mp=1&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（1）分析三峡工程运行后，长江洛碛段汛期、蓄水期、泄水期的冲淤特征。（6分）</a:t>
            </a:r>
            <a:endParaRPr lang="en-US" altLang="zh-CN" sz="2000" dirty="0"/>
          </a:p>
        </p:txBody>
      </p:sp>
      <p:sp>
        <p:nvSpPr>
          <p:cNvPr id="3" name="QO_5_AN.57_1#4c4c6e142?vop=1&amp;pid=c860983c1&amp;color=0,0,0&amp;vtp=1&amp;bbb=1&amp;hb=1"/>
          <p:cNvSpPr/>
          <p:nvPr/>
        </p:nvSpPr>
        <p:spPr>
          <a:xfrm>
            <a:off x="722376" y="146900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汛期来水来沙量大，洛碛段以淤积为主；三峡蓄水期沙源减少，但水位较高，</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落差较小，</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流速较慢</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，整体冲淤变化小；三峡泄水期洛碛段流速加快，以侵蚀为主。（6分）</a:t>
            </a:r>
            <a:endParaRPr lang="en-US" altLang="zh-CN" sz="2000" dirty="0"/>
          </a:p>
        </p:txBody>
      </p:sp>
      <p:sp>
        <p:nvSpPr>
          <p:cNvPr id="4" name="QO_5_AS.58_1#4c4c6e142?vop=1&amp;pid=c860983c1&amp;color=0,0,0&amp;vtp=1&amp;bbb=1&amp;hb=1"/>
          <p:cNvSpPr/>
          <p:nvPr/>
        </p:nvSpPr>
        <p:spPr>
          <a:xfrm>
            <a:off x="722376" y="2419604"/>
            <a:ext cx="10753344" cy="13261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本题考查流域冲淤特征分析。洛碛段位于三峡库区上游的变动回水区，三峡工程运行后</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，汛</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期时来水来沙量大</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，该河段以淤积作用为主；三峡水库蓄水期，沙源减少，但水位较高，</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落差较小，</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流速慢</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，冲淤变化不明显；泄水期，洛碛段落差大，流速加快，以侵蚀为主。</a:t>
            </a:r>
            <a:r>
              <a:rPr lang="en-US" altLang="zh-CN" sz="2000" b="1"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【特征分析类】</a:t>
            </a:r>
            <a:endParaRPr lang="en-US" altLang="zh-CN" sz="2000" b="1"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9_1#17d8a430b?pid=c860983c1&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（2）洛碛段采砂坑的形成加剧了河道的侵蚀，对此做出合理的解释。（6分）</a:t>
            </a:r>
            <a:endParaRPr lang="en-US" altLang="zh-CN" sz="2000" dirty="0"/>
          </a:p>
        </p:txBody>
      </p:sp>
      <p:sp>
        <p:nvSpPr>
          <p:cNvPr id="3" name="QO_5_AN.60_1#17d8a430b?vop=1&amp;pid=c860983c1&amp;color=0,0,0&amp;vtp=1&amp;bbb=1&amp;hb=1"/>
          <p:cNvSpPr/>
          <p:nvPr/>
        </p:nvSpPr>
        <p:spPr>
          <a:xfrm>
            <a:off x="722376" y="146900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采砂坑和上游之间的落差增大，（溯源）侵蚀增强；采砂坑吸引泥沙沉积</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，越过采砂坑后</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挟沙量下降</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，冲刷能力增强；采砂坑会加剧水流扰动，而采砂坑接近凹岸，易被侵蚀、</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坍塌。</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6分）</a:t>
            </a:r>
            <a:endParaRPr lang="en-US" altLang="zh-CN" sz="2000" dirty="0"/>
          </a:p>
        </p:txBody>
      </p:sp>
      <p:sp>
        <p:nvSpPr>
          <p:cNvPr id="4" name="QO_5_AS.61_1#17d8a430b?vop=1&amp;pid=c860983c1&amp;color=0,0,0&amp;vtp=1&amp;bbb=1&amp;hb=1"/>
          <p:cNvSpPr/>
          <p:nvPr/>
        </p:nvSpPr>
        <p:spPr>
          <a:xfrm>
            <a:off x="722376" y="2876804"/>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本题考查流域开发对地理环境的影响。洛碛段出现采砂坑，使河床降低，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与上游落差增大，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侵蚀增强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；采砂坑吸引泥沙沉积，越过采砂坑后，河流含沙量下降，侵蚀能力进一步增强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坑的存在会使水流扰动频繁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，采砂坑接近凹岸，易被侵蚀，容易坍塌。</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【影响意义类】</a:t>
            </a:r>
            <a:endPar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2_1#89246eb20?pid=c860983c1&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（3）简要说明国家成立长江水利委员会的地理意义。（4分）</a:t>
            </a:r>
            <a:endParaRPr lang="en-US" altLang="zh-CN" sz="2000" dirty="0"/>
          </a:p>
        </p:txBody>
      </p:sp>
      <p:sp>
        <p:nvSpPr>
          <p:cNvPr id="3" name="QO_5_AN.63_1#89246eb20?vop=1&amp;pid=c860983c1&amp;color=0,0,0&amp;vtp=1&amp;bbb=1&amp;hb=1"/>
          <p:cNvSpPr/>
          <p:nvPr/>
        </p:nvSpPr>
        <p:spPr>
          <a:xfrm>
            <a:off x="722376" y="146900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长江流域范围与行政区范围不一致，涉及各方利益不同</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；成立长江水利委员会对流域实行</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统一管理</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，促进流域综合开发，提高开发利用效率。（4分）</a:t>
            </a:r>
            <a:endParaRPr lang="en-US" altLang="zh-CN" sz="2000" dirty="0"/>
          </a:p>
        </p:txBody>
      </p:sp>
      <p:sp>
        <p:nvSpPr>
          <p:cNvPr id="4" name="QO_5_AS.64_1#89246eb20?vop=1&amp;pid=c860983c1&amp;color=0,0,0&amp;vtp=1&amp;bbb=1&amp;hb=1"/>
          <p:cNvSpPr/>
          <p:nvPr/>
        </p:nvSpPr>
        <p:spPr>
          <a:xfrm>
            <a:off x="722376" y="2419604"/>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本题考查流域综合管理的意义。长江流域范围与行政区范围不一致，跨越多个行政区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理较为困难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，长江水利委员会对长江流域进行综合开发和治理做出规划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；成立长江水利委员会可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以对流域进行统一规划管理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，促进流域综合开发，提高开发利用效率。</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【影响意义类】</a:t>
            </a:r>
            <a:endParaRPr lang="en-US" altLang="zh-CN" sz="2200" b="1"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4_BD.65_1#f2e34f8fb?htil=3&amp;pid=f61d6ffb6&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769096" y="1088136"/>
            <a:ext cx="2679192" cy="32826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4_BD.65_2#f2e34f8fb?htil=3&amp;sp=1&amp;pid=f61d6ffb6&amp;color=0,0,0&amp;vtp=1&amp;bt=1&amp;bbb=1&amp;hb=1&amp;hs=1"/>
          <p:cNvSpPr/>
          <p:nvPr/>
        </p:nvSpPr>
        <p:spPr>
          <a:xfrm>
            <a:off x="722376" y="1005840"/>
            <a:ext cx="7936992" cy="35990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［广西河池2024高二月考］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阅读材料，回答下列问题。（20分）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郴州市有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有色金属之乡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之称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其中微晶石墨的储量为全国第一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占全国微晶石墨储量的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74.7%，</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是全国有名的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微晶石墨之乡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郴州</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市东连江西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南邻广东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作为湖南的南大门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在承接产业转移方面有着</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独特的区位优势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是继安徽皖江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广西桂东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重庆沿江承接产业转移示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范区后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第四个国家级承接产业转移示范区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随着锂离子电池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燃料电</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池等高附加值产品大规模集约化的生产与应用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石墨在战略性新兴产业</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中的消费快速增长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石墨资源需求量大幅增加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因此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2020</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年出台</a:t>
            </a:r>
            <a:endParaRPr lang="en-US" altLang="zh-CN" sz="2000" dirty="0"/>
          </a:p>
        </p:txBody>
      </p:sp>
      <p:sp>
        <p:nvSpPr>
          <p:cNvPr id="4" name="QO_4_BD.65_2#f2e34f8fb?htil=3&amp;sp=1&amp;pid=f61d6ffb6&amp;color=0,0,0&amp;vtp=1&amp;bt=1&amp;bbb=1&amp;hb=1&amp;hs=1"/>
          <p:cNvSpPr/>
          <p:nvPr/>
        </p:nvSpPr>
        <p:spPr>
          <a:xfrm>
            <a:off x="722376" y="4666615"/>
            <a:ext cx="10752014" cy="843153"/>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郴州市产业链精准招商三年行动计划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中将石墨新材料产业作为郴州</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重点承接产业之一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下图是郴州区域图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6_1#f0fc9093d?pid=f2e34f8fb&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（1）简述郴州地区承接东部地区产业转入的优势条件。（8分）</a:t>
            </a:r>
            <a:endParaRPr lang="en-US" altLang="zh-CN" sz="2000" dirty="0"/>
          </a:p>
        </p:txBody>
      </p:sp>
      <p:sp>
        <p:nvSpPr>
          <p:cNvPr id="3" name="QO_5_AN.67_1#f0fc9093d?vop=1&amp;pid=f2e34f8fb&amp;color=0,0,0&amp;vtp=1&amp;bbb=1&amp;hb=1"/>
          <p:cNvSpPr/>
          <p:nvPr/>
        </p:nvSpPr>
        <p:spPr>
          <a:xfrm>
            <a:off x="722376" y="146900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地理位置优越，位于湘赣粤三省交界处，邻近珠三角经济区；交通发达，</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境内有多条公路、</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铁路干线穿过</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，对外联系方便；有色金属、煤、水能等资源丰富；国家政策大力支持。（8分）</a:t>
            </a:r>
            <a:endParaRPr lang="en-US" altLang="zh-CN" sz="2000" dirty="0"/>
          </a:p>
        </p:txBody>
      </p:sp>
      <p:sp>
        <p:nvSpPr>
          <p:cNvPr id="4" name="QO_5_AS.68_1#f0fc9093d?vop=1&amp;pid=f2e34f8fb&amp;color=0,0,0&amp;vtp=1&amp;bbb=1&amp;hb=1"/>
          <p:cNvSpPr/>
          <p:nvPr/>
        </p:nvSpPr>
        <p:spPr>
          <a:xfrm>
            <a:off x="722376" y="2419604"/>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本题考查承接产业转移的优势条件。根据图文材料可知，郴州市作为“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有色金属之乡”，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有色金属资源丰富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，同时该地还有丰富的煤、水能等资源。材料“郴州市东连江西，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南邻广东，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作为湖南的南大门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”表明，郴州市地理位置优越，位于湘赣粤三省交界处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，离珠三角经济区比较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。材料“在2020年出台的《郴州市产业链精准招商三年行动计划》（2020年至2022年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石墨新材料产业作为郴州重点承接产业之一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”表明，该地有政策支持。由图可知，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该地有公路、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铁路干线穿过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，对外联系比较方便。</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【原因条件类】</a:t>
            </a:r>
            <a:endPar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5" end="5"/>
                                            </p:txEl>
                                          </p:spTgt>
                                        </p:tgtEl>
                                        <p:attrNameLst>
                                          <p:attrName>style.visibility</p:attrName>
                                        </p:attrNameLst>
                                      </p:cBhvr>
                                      <p:to>
                                        <p:strVal val="visible"/>
                                      </p:to>
                                    </p:set>
                                    <p:animEffect transition="in" filter="fade">
                                      <p:cBhvr>
                                        <p:cTn id="36"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9_1#787e1fa07?pid=f2e34f8fb&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（2）分析郴州将石墨新材料产业作为重点承接产业的原因。（6分）</a:t>
            </a:r>
            <a:endParaRPr lang="en-US" altLang="zh-CN" sz="2000" dirty="0"/>
          </a:p>
        </p:txBody>
      </p:sp>
      <p:sp>
        <p:nvSpPr>
          <p:cNvPr id="3" name="QO_5_AN.70_1#787e1fa07?vop=1&amp;pid=f2e34f8fb&amp;color=0,0,0&amp;vtp=1&amp;bbb=1&amp;hb=1"/>
          <p:cNvSpPr/>
          <p:nvPr/>
        </p:nvSpPr>
        <p:spPr>
          <a:xfrm>
            <a:off x="722376" y="146900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郴州有丰富的微晶石墨，原材料丰富；石墨产业前景好，附加值高</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；石墨在战略性新兴产</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业中的消费快速增长</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，石墨市场需求大。（6分）</a:t>
            </a:r>
            <a:endParaRPr lang="en-US" altLang="zh-CN" sz="2000" dirty="0"/>
          </a:p>
        </p:txBody>
      </p:sp>
      <p:sp>
        <p:nvSpPr>
          <p:cNvPr id="4" name="QO_5_AS.71_1#787e1fa07?vop=1&amp;pid=f2e34f8fb&amp;color=0,0,0&amp;vtp=1&amp;bbb=1&amp;hb=1"/>
          <p:cNvSpPr/>
          <p:nvPr/>
        </p:nvSpPr>
        <p:spPr>
          <a:xfrm>
            <a:off x="722376" y="2419604"/>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本题考查产业转移的原因、工业区位条件。根据材料可知，该地拥有丰富的微晶石墨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料丰富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。材料“随着锂离子电池、燃料电池等高附加值产品大规模集约化的生产与应用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，石墨在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战略性新兴产业中的消费快速增长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”说明石墨资源需求量大幅增加，石墨产业前景好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，附加值较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，随着消费需求的扩大，石墨市场在扩大。</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【原因条件类】</a:t>
            </a:r>
            <a:endPar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72_1#961d05031?pid=f2e34f8fb&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（3）郴州市积极发展石墨新材料产业对区域发展有何意义？（6分）</a:t>
            </a:r>
            <a:endParaRPr lang="en-US" altLang="zh-CN" sz="2000" dirty="0"/>
          </a:p>
        </p:txBody>
      </p:sp>
      <p:sp>
        <p:nvSpPr>
          <p:cNvPr id="3" name="QO_5_AN.73_1#961d05031?vop=1&amp;pid=f2e34f8fb&amp;color=0,0,0&amp;vtp=1&amp;bbb=1&amp;hb=1"/>
          <p:cNvSpPr/>
          <p:nvPr/>
        </p:nvSpPr>
        <p:spPr>
          <a:xfrm>
            <a:off x="722376" y="146900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促进郴州市将资源优势转化成经济优势，带动区域经济发展；</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进一步优化区域产业结构，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促进传统产业升级</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，培育新的经济增长点；带动相关产业发展，扩大社会就业</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；改善和保护区域</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生态环境</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。（任答三点得6分）</a:t>
            </a:r>
            <a:endParaRPr lang="en-US" altLang="zh-CN" sz="2000" dirty="0"/>
          </a:p>
        </p:txBody>
      </p:sp>
      <p:sp>
        <p:nvSpPr>
          <p:cNvPr id="4" name="QO_5_AS.74_1#961d05031?vop=1&amp;pid=f2e34f8fb&amp;color=0,0,0&amp;vtp=1&amp;bbb=1&amp;hb=1"/>
          <p:cNvSpPr/>
          <p:nvPr/>
        </p:nvSpPr>
        <p:spPr>
          <a:xfrm>
            <a:off x="722376" y="2876804"/>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本题考查产业转移对区域发展的影响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。郴州市积极发展石墨新材料产业能够把当地的资源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优势转化为经济优势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，带动区域经济发展；同时，作为新兴产业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，还能进一步优化当地的产业结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，促进传统产业升级，培育新的经济增长点，从而带动相关产业的发展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，为该地创造更多的就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业岗位和就业机会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。石墨新材料产业对环境的破坏力较小，还能改善和保护区域生态环境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响意义类</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1"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d50404b3f?pid=9655ea45d&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黄河入海口径流量变化将导致(</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d50404b3f.bracket?pid=9655ea45d&amp;color=0,0,0&amp;vpa=2&amp;vtp=1"/>
          <p:cNvSpPr/>
          <p:nvPr/>
        </p:nvSpPr>
        <p:spPr>
          <a:xfrm>
            <a:off x="4422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5_2#d50404b3f.choices?pid=9655ea45d&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.入海口海潮入侵次数增加</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.黄河三角洲面积出现萎缩</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C.黄河下游河段通航价值提高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.河口地区地下水位变幅减小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d50404b3f?vop=1&amp;pid=9655ea45d&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本题考查流域综合治理的影响。读图可知，相比于1976—2001年，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2002—2018年黄河入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海口径流量季节变化减小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，河口地区地下水位受河流水补给变化影响季节变幅减小，D正确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，黄河入海口径流量的变化主要是洪峰提前、峰值降低，对海潮入侵次数的影响较小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；通过调水减淤，流入海洋的泥沙量变化不大，淤积量仍大于侵蚀量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，黄河三角洲面积不会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萎缩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，B错误；黄河下游河段径流量较小，且为地上河，通航价值低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，入海口径流量的变化对通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航价值影响不大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6655</Words>
  <Application>WPS 演示</Application>
  <PresentationFormat>宽屏</PresentationFormat>
  <Paragraphs>304</Paragraphs>
  <Slides>62</Slides>
  <Notes>44</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62</vt:i4>
      </vt:variant>
    </vt:vector>
  </HeadingPairs>
  <TitlesOfParts>
    <vt:vector size="82" baseType="lpstr">
      <vt:lpstr>Arial</vt:lpstr>
      <vt:lpstr>宋体</vt:lpstr>
      <vt:lpstr>Wingdings</vt:lpstr>
      <vt:lpstr>微软雅黑</vt:lpstr>
      <vt:lpstr>微软雅黑</vt:lpstr>
      <vt:lpstr>汉仪舒圆黑简体</vt:lpstr>
      <vt:lpstr>黑体</vt:lpstr>
      <vt:lpstr>汉仪舒圆黑简体</vt:lpstr>
      <vt:lpstr>汉仪舒圆黑简体</vt:lpstr>
      <vt:lpstr>黑体</vt:lpstr>
      <vt:lpstr>仿宋</vt:lpstr>
      <vt:lpstr>仿宋</vt:lpstr>
      <vt:lpstr>楷体</vt:lpstr>
      <vt:lpstr>Times New Roman</vt:lpstr>
      <vt:lpstr>Times New Roman</vt:lpstr>
      <vt:lpstr>宋体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中原小鱼干</cp:lastModifiedBy>
  <cp:revision>4</cp:revision>
  <dcterms:created xsi:type="dcterms:W3CDTF">2025-08-04T06:50:00Z</dcterms:created>
  <dcterms:modified xsi:type="dcterms:W3CDTF">2025-08-11T08:49:41Z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B8E90A347B1C4DD78409B79C35AEA0D0_12</vt:lpwstr>
  </property>
  <property fmtid="{D5CDD505-2E9C-101B-9397-08002B2CF9AE}" pid="3" name="KSOProductBuildVer">
    <vt:lpwstr>2052-12.1.0.21915</vt:lpwstr>
  </property>
</Properties>
</file>