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311" r:id="rId6"/>
    <p:sldId id="258" r:id="rId7"/>
    <p:sldId id="259" r:id="rId8"/>
    <p:sldId id="260" r:id="rId9"/>
    <p:sldId id="312" r:id="rId10"/>
    <p:sldId id="261" r:id="rId11"/>
    <p:sldId id="262" r:id="rId12"/>
    <p:sldId id="313" r:id="rId13"/>
    <p:sldId id="263" r:id="rId14"/>
    <p:sldId id="264" r:id="rId15"/>
    <p:sldId id="265" r:id="rId16"/>
    <p:sldId id="314" r:id="rId17"/>
    <p:sldId id="266" r:id="rId18"/>
    <p:sldId id="267" r:id="rId19"/>
    <p:sldId id="315" r:id="rId20"/>
    <p:sldId id="268" r:id="rId21"/>
    <p:sldId id="269" r:id="rId22"/>
    <p:sldId id="270" r:id="rId23"/>
    <p:sldId id="316" r:id="rId24"/>
    <p:sldId id="271" r:id="rId25"/>
    <p:sldId id="272" r:id="rId26"/>
    <p:sldId id="273" r:id="rId27"/>
    <p:sldId id="317" r:id="rId28"/>
    <p:sldId id="274" r:id="rId29"/>
    <p:sldId id="275" r:id="rId30"/>
    <p:sldId id="318" r:id="rId31"/>
    <p:sldId id="276" r:id="rId32"/>
    <p:sldId id="277" r:id="rId33"/>
    <p:sldId id="319" r:id="rId34"/>
    <p:sldId id="278" r:id="rId35"/>
    <p:sldId id="279" r:id="rId36"/>
    <p:sldId id="280" r:id="rId37"/>
    <p:sldId id="320" r:id="rId38"/>
    <p:sldId id="281" r:id="rId39"/>
    <p:sldId id="282" r:id="rId40"/>
    <p:sldId id="321" r:id="rId41"/>
    <p:sldId id="283" r:id="rId42"/>
    <p:sldId id="284" r:id="rId43"/>
    <p:sldId id="322" r:id="rId44"/>
    <p:sldId id="285" r:id="rId45"/>
    <p:sldId id="286" r:id="rId46"/>
    <p:sldId id="287" r:id="rId47"/>
    <p:sldId id="323" r:id="rId48"/>
    <p:sldId id="288" r:id="rId49"/>
    <p:sldId id="289" r:id="rId50"/>
    <p:sldId id="324" r:id="rId51"/>
    <p:sldId id="290" r:id="rId52"/>
    <p:sldId id="291" r:id="rId53"/>
    <p:sldId id="325" r:id="rId54"/>
    <p:sldId id="292" r:id="rId55"/>
    <p:sldId id="293" r:id="rId56"/>
    <p:sldId id="326" r:id="rId57"/>
    <p:sldId id="294" r:id="rId58"/>
    <p:sldId id="295" r:id="rId59"/>
    <p:sldId id="327" r:id="rId60"/>
    <p:sldId id="296" r:id="rId61"/>
    <p:sldId id="297" r:id="rId62"/>
    <p:sldId id="328" r:id="rId63"/>
    <p:sldId id="298" r:id="rId64"/>
    <p:sldId id="299" r:id="rId65"/>
    <p:sldId id="329" r:id="rId66"/>
    <p:sldId id="300" r:id="rId67"/>
    <p:sldId id="301" r:id="rId68"/>
    <p:sldId id="302" r:id="rId69"/>
    <p:sldId id="303" r:id="rId70"/>
    <p:sldId id="330" r:id="rId71"/>
    <p:sldId id="304" r:id="rId72"/>
    <p:sldId id="305" r:id="rId73"/>
    <p:sldId id="306" r:id="rId74"/>
    <p:sldId id="307" r:id="rId75"/>
    <p:sldId id="308" r:id="rId76"/>
    <p:sldId id="309" r:id="rId77"/>
    <p:sldId id="310" r:id="rId7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60" d="100"/>
        <a:sy n="160" d="100"/>
      </p:scale>
      <p:origin x="0" y="-4617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1" Type="http://schemas.openxmlformats.org/officeDocument/2006/relationships/tableStyles" Target="tableStyles.xml"/><Relationship Id="rId80" Type="http://schemas.openxmlformats.org/officeDocument/2006/relationships/viewProps" Target="viewProps.xml"/><Relationship Id="rId8" Type="http://schemas.openxmlformats.org/officeDocument/2006/relationships/slide" Target="slides/slide5.xml"/><Relationship Id="rId79" Type="http://schemas.openxmlformats.org/officeDocument/2006/relationships/presProps" Target="presProps.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97698f14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第二章综合训练</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97698f14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第二章综合训练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346fd204eef0a31e818#tid=6890182ad5ecdb0009cafbc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选择性必修2     区域发展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12.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image" Target="../media/image13.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5.xml"/><Relationship Id="rId1" Type="http://schemas.openxmlformats.org/officeDocument/2006/relationships/image" Target="../media/image1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5.xml"/><Relationship Id="rId1" Type="http://schemas.openxmlformats.org/officeDocument/2006/relationships/image" Target="../media/image10.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5.xml"/><Relationship Id="rId1" Type="http://schemas.openxmlformats.org/officeDocument/2006/relationships/image" Target="../media/image15.jpe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5.xml"/><Relationship Id="rId1" Type="http://schemas.openxmlformats.org/officeDocument/2006/relationships/image" Target="../media/image16.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5.xml"/><Relationship Id="rId1" Type="http://schemas.openxmlformats.org/officeDocument/2006/relationships/image" Target="../media/image17.jpe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5.xml"/><Relationship Id="rId1" Type="http://schemas.openxmlformats.org/officeDocument/2006/relationships/image" Target="../media/image18.jpe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15.xml"/><Relationship Id="rId2" Type="http://schemas.openxmlformats.org/officeDocument/2006/relationships/image" Target="../media/image20.jpeg"/><Relationship Id="rId1" Type="http://schemas.openxmlformats.org/officeDocument/2006/relationships/image" Target="../media/image19.jpeg"/></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8_1#fc5b3b40d?pid=70dae2a8e&amp;color=0,0,0&amp;vtp=1&amp;bt=1&amp;bbb=1&amp;hb=1"/>
          <p:cNvSpPr/>
          <p:nvPr/>
        </p:nvSpPr>
        <p:spPr>
          <a:xfrm>
            <a:off x="722376" y="100584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［江西南昌二中2024高二月考］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年代以来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我国对下图所示区域的水土流失进行了大规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模治理</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重点实施了退耕还林</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等生物治理措施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在年降水量大于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400mm</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的地区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林草植被</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得到较好恢复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在年降水量小于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400mm</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的地区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1m</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以下一般存在含水量极低的干土层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工连片种植的树木普遍生长不良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树干弯曲</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根基不稳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枝叶稀疏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总也长不大</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被当地人称为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小老头树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”。读图，完成下面小题。</a:t>
            </a:r>
            <a:endParaRPr lang="en-US" altLang="zh-CN" sz="2000" dirty="0"/>
          </a:p>
        </p:txBody>
      </p:sp>
      <p:pic>
        <p:nvPicPr>
          <p:cNvPr id="3" name="QM_4_BD.8_2#fc5b3b40d?pid=70dae2a8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75304" y="3355086"/>
            <a:ext cx="5038344"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0beb6c94b?sp=1&amp;pid=fc5b3b40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3.当地出现“小老头树”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的环境条件包括(</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_1#0beb6c94b.bracket?pid=fc5b3b40d&amp;color=0,0,0&amp;vpa=3&amp;vtp=1"/>
          <p:cNvSpPr/>
          <p:nvPr/>
        </p:nvSpPr>
        <p:spPr>
          <a:xfrm>
            <a:off x="5451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9_2#0beb6c94b?pid=fc5b3b40d&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①降水量少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，土壤墒情差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地表以下有干土层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，影响树木根系深入</a:t>
            </a:r>
            <a:endParaRPr lang="en-US" altLang="zh-CN" sz="2000" dirty="0"/>
          </a:p>
          <a:p>
            <a:pPr latinLnBrk="1">
              <a:lnSpc>
                <a:spcPts val="3400"/>
              </a:lnSpc>
              <a:tabLst>
                <a:tab pos="5331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靠近冬季风源地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，多大风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土壤酸性强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，土壤贫瘠</a:t>
            </a:r>
            <a:endParaRPr lang="en-US" altLang="zh-CN" sz="2000" dirty="0"/>
          </a:p>
        </p:txBody>
      </p:sp>
      <p:sp>
        <p:nvSpPr>
          <p:cNvPr id="5" name="QC_5_BD.9_3#0beb6c94b.choices?pid=fc5b3b40d&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0beb6c94b?vop=1&amp;pid=fc5b3b40d&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本题考查生态脆弱区的环境特征。由图文材料可知，该地位于黄土高原，出现“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小老头树”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的地方年降水量不足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400mm，土壤墒情差，且地表以下存在干土层，不利于树木根系深入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正确；靠近冬季风源地，多大风，不利于树木的生长，③正确；当地由于气候较干旱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，蒸发旺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，土壤呈偏碱性，④错误。综上，故选A。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25187387b?sp=1&amp;pid=fc5b3b40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4.在年降水量不足400mm</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区域植树造林可能带来的生态环境问题包括(</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25187387b.bracket?pid=fc5b3b40d&amp;color=0,0,0&amp;vpa=4&amp;vtp=1"/>
          <p:cNvSpPr/>
          <p:nvPr/>
        </p:nvSpPr>
        <p:spPr>
          <a:xfrm>
            <a:off x="866146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2_2#25187387b?pid=fc5b3b40d&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①树木生长不良，形成“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小老头树”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林下草本植物难以生长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，荒漠化加剧</a:t>
            </a:r>
            <a:endParaRPr lang="en-US" altLang="zh-CN" sz="2000" dirty="0"/>
          </a:p>
          <a:p>
            <a:pPr latinLnBrk="1">
              <a:lnSpc>
                <a:spcPts val="3400"/>
              </a:lnSpc>
              <a:tabLst>
                <a:tab pos="5331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地表水体富营养化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，水质变差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树木蒸腾加剧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，地下土层更干</a:t>
            </a:r>
            <a:endParaRPr lang="en-US" altLang="zh-CN" sz="2000" dirty="0"/>
          </a:p>
        </p:txBody>
      </p:sp>
      <p:sp>
        <p:nvSpPr>
          <p:cNvPr id="5" name="QC_5_BD.12_3#25187387b.choices?pid=fc5b3b40d&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25187387b?vop=1&amp;pid=fc5b3b40d&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本题考查生态脆弱区的环境问题。该区域年降水量不足400mm，属于半干旱地区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合树木生长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，天然植被应为温带草原，植树造林后树木生长不良，会形成“小老头树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”，树木蒸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腾加剧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，地下土层更干，导致林下草本植物难以生长，荒漠化加剧，①②④正确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；植树造林并不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会导致水体富营养化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，③错误。综上，B正确。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c504cefef?sp=1&amp;pid=fc5b3b40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5.“小老头树”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现象对于生态建设的启示有(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c504cefef.bracket?pid=fc5b3b40d&amp;color=0,0,0&amp;vpa=5&amp;vtp=1"/>
          <p:cNvSpPr/>
          <p:nvPr/>
        </p:nvSpPr>
        <p:spPr>
          <a:xfrm>
            <a:off x="5665026"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5_2#c504cefef?pid=fc5b3b40d&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①尊重自然规律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，因地制宜</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②退耕还林总比还草生态效益好</a:t>
            </a:r>
            <a:endParaRPr lang="en-US" altLang="zh-CN" sz="2000" dirty="0"/>
          </a:p>
          <a:p>
            <a:pPr latinLnBrk="1">
              <a:lnSpc>
                <a:spcPts val="3400"/>
              </a:lnSpc>
              <a:tabLst>
                <a:tab pos="5331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生态脆弱地区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，应避免过度人工干预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恢复自然植被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，保护生态环境</a:t>
            </a:r>
            <a:endParaRPr lang="en-US" altLang="zh-CN" sz="2000" dirty="0"/>
          </a:p>
        </p:txBody>
      </p:sp>
      <p:sp>
        <p:nvSpPr>
          <p:cNvPr id="5" name="QC_5_BD.15_3#c504cefef.choices?pid=fc5b3b40d&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c504cefef?vop=1&amp;pid=fc5b3b40d&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本题考查生态建设启示。“小老头树”系违背自然规律造成的后果，因此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，我们应尊重自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然规律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，因地制宜；避免对生态脆弱地区过度人工干预；恢复自然植被，保护生态环境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。在半干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旱地区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，退耕还草的生态效益比退耕还林更好。综上，①③④正确，②错误，故选D。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0dae2a8e.fixed?pid=97698f149&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70dae2a8e.fixed?pid=97698f14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第二章综合训练</a:t>
            </a:r>
            <a:endParaRPr lang="en-US" altLang="zh-CN" sz="4400" dirty="0"/>
          </a:p>
        </p:txBody>
      </p:sp>
      <p:pic>
        <p:nvPicPr>
          <p:cNvPr id="4" name="C_3#70dae2a8e.fixed?pid=97698f14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0dae2a8e.fixed?pid=97698f14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刷综合</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2#c504cefef?vop=1&amp;pid=fc5b3b40d&amp;color=0,0,0&amp;mp=1&amp;vtp=1&amp;bt=1&amp;bbb=1&amp;hb=1"/>
          <p:cNvSpPr/>
          <p:nvPr/>
        </p:nvSpPr>
        <p:spPr>
          <a:xfrm>
            <a:off x="722376" y="1005840"/>
            <a:ext cx="10753344" cy="2227834"/>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解答本题的关键是要知道在半干旱地区恢复生态的措施要因地制宜。</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从局地效应来说，</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将草地或者雨养农田变成常绿型森林可以产生较大降温效应，而将灌溉农田变成落叶阔叶林反而会</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产生增温效应</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。对于黄土高原等水资源较匮乏地区来说，</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过多的植树造林会对水资源造成沉重负担，</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可以改为种植耗水量较低的树木</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、灌木或草本植物。生态工程建设是一个循序渐进的过程</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，不能急</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功近利</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。植树造林也不是“多多益善”，需要尊重自然规律，在合理的范围内建设生态工程。</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8_1#44fc554a3?pid=70dae2a8e&amp;color=0,0,0&amp;vtp=1&amp;bt=1&amp;bbb=1&amp;hb=1"/>
          <p:cNvSpPr/>
          <p:nvPr/>
        </p:nvSpPr>
        <p:spPr>
          <a:xfrm>
            <a:off x="722376" y="100584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［河北邯郸2025调研考试］</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黄土高原是我国重要的生态脆弱区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近年来部分地区通过退耕还林</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草</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等生态修复工程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显著提升了土壤有机碳的固存能力</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研究表明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植被凋落物输入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植被根系分泌</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含有大量黏胶类物质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输入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土壤侵蚀等过程直接影响土壤有机碳的固存</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不同植被类型的有</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机碳固存能力存在显著差异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土壤有机碳库的变化不仅影响区域碳循环</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还对全球气候变化产生重</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要影响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下图示意土壤有机碳对不同植被的响应比</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18_2#44fc554a3?pid=70dae2a8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25696" y="3355086"/>
            <a:ext cx="3346704" cy="21671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eed005a17?pid=44fc554a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6.根据图示信息，以下关于不同植被类型对土壤有机碳固存影响的说法，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eed005a17.bracket?pid=44fc554a3&amp;color=0,0,0&amp;vpa=6&amp;vtp=1"/>
          <p:cNvSpPr/>
          <p:nvPr/>
        </p:nvSpPr>
        <p:spPr>
          <a:xfrm>
            <a:off x="10023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9_2#eed005a17.choices?pid=44fc554a3&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A.乔木植被的响应比波动范围最大，说明其固碳能力不稳定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.灌木植被的平均响应比高于草地，表明其固碳能力一定强于草地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.全部植被类型平均响应比大于0，意味着植被恢复总体促进了土壤有机碳固存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.从图中响应比数值可直接推断出乔木、灌木、草地的生物量大小关系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eed005a17?vop=1&amp;pid=44fc554a3&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本题考查读图分析能力。全部植被类型平均响应比大于0，结合公式可知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，植被恢复后有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机碳储量相对退耕前增加了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，即植被恢复总体促进了土壤有机碳固存，C正确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。乔木植被响应比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波动范围大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，不代表固碳能力不稳定，可能是受多种复杂环境因素影响，A错误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；灌木植被平均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响应比高于草地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，但不能说其固碳能力一定强于草地，因为还可能受其他未考量因素影响，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；图中响应比数值只能反映植被恢复后土壤有机碳储量相对变化情况，无法直接推断乔木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、草地生物量大小关系，D错误。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877aa9e0c?pid=44fc554a3&amp;color=0,0,0&amp;vtp=1&amp;bt=1&amp;bbb=1"/>
          <p:cNvSpPr/>
          <p:nvPr/>
        </p:nvSpPr>
        <p:spPr>
          <a:xfrm>
            <a:off x="722376" y="969264"/>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7.黄土高原某区域在生态修复时，参考图示信息选择植被类型，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以下做法及理由合理的是(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877aa9e0c.bracket?pid=44fc554a3&amp;color=0,0,0&amp;vpa=7&amp;vtp=1"/>
          <p:cNvSpPr/>
          <p:nvPr/>
        </p:nvSpPr>
        <p:spPr>
          <a:xfrm>
            <a:off x="10772839" y="969264"/>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2_2#877aa9e0c.choices?pid=44fc554a3&amp;color=0,0,0&amp;vtp=1&amp;bbb=1&amp;hb=1"/>
          <p:cNvSpPr/>
          <p:nvPr/>
        </p:nvSpPr>
        <p:spPr>
          <a:xfrm>
            <a:off x="722376" y="1436497"/>
            <a:ext cx="10753344" cy="2253234"/>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A.在坡度较陡、土壤侵蚀严重且水分条件较差区域种植乔木，因其固碳能力强，能快速改善土壤条件</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.在地形相对平坦、土壤肥力中等区域种植草类，主要是草地响应比最低，种植成本低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.在沟谷地带，水源相对充足、土壤条件较好区域种植灌木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，因为灌木适应多种环境且固碳能力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强于草地</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.在塬面上，水热条件相对优越区域优先种植乔木，充分利用其较高的土壤有机碳固存能力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877aa9e0c?vop=1&amp;pid=44fc554a3&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本题考查生态脆弱区的治理措施。塬面上水热条件相对优越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，乔木在较好条件下能发挥较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高的土壤有机碳固存能力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，D正确。坡度较陡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、土壤侵蚀严重且水分条件较差区域不适宜种植乔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，A错误；在地形相对平坦、土壤肥力中等区域种植草地，不应仅考虑响应比和成本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，更应结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合草地适应性及生态防护功能等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，且草地响应比低不代表种植成本低，B错误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；沟谷地带水热条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，应优先考虑种植固碳能力更强的乔木，而非灌木，C错误。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3143c6dba?pid=44fc554a3&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8.结合图示及相关知识，以下关于黄土高原植被恢复与土壤有机碳固存关系的推断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6_1#3143c6dba.bracket?pid=44fc554a3&amp;color=0,0,0&amp;vpa=8&amp;vtp=1"/>
          <p:cNvSpPr/>
          <p:nvPr/>
        </p:nvSpPr>
        <p:spPr>
          <a:xfrm>
            <a:off x="909701" y="1407415"/>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5_2#3143c6dba.choices?pid=44fc554a3&amp;color=0,0,0&amp;vtp=1&amp;bbb=1"/>
          <p:cNvSpPr/>
          <p:nvPr/>
        </p:nvSpPr>
        <p:spPr>
          <a:xfrm>
            <a:off x="722376" y="187464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A.随着植被恢复年限增加，乔木、灌木、草地的土壤有机碳响应比都会持续增大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.若某区域土壤有机碳含量持续下降，一定是植被覆盖率降低导致的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.不同植被类型混种比单一植被种植更有利于提高土壤有机碳响应比</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.降水变化可能通过影响植被生长状况，间接对土壤有机碳响应比产生影响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7_1#3143c6dba?vop=1&amp;pid=44fc554a3&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本题考查黄土高原植被恢复与土壤有机碳固存的关系。降水变化会影响植被生长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，如降水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不足可能抑制植被生长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，减少凋落物和根系分泌物等，从而间接影响土壤有机碳响应比，D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随着植被恢复年限增加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，乔木、灌木、草地的土壤有机碳响应比不一定持续增大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，可能受土壤养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、气候等多种因素制约，A错误；某区域土壤有机碳含量持续下降，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原因可能是土壤侵蚀加剧、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微生物活动异常等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，不一定是植被覆盖率降低，B错误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；不同植被类型混种不一定比单一植被种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植更有利于提高土壤有机碳响应比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，还需考虑植被间的竞争关系等，C错误。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8_1#f06695c2e?pid=70dae2a8e&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［安徽蚌埠二中2024高二月考］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沙特阿拉伯作为主要石油生产国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原油出口量较稳定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政府财政</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收入严重依赖于石油的出口</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该国维系多年的石油经济模式遭遇空前挑战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政府推出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2030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愿景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希望摆脱对石油的依赖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推进经济多元化发展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实现经济可持续增长</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下图示意沙</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特阿拉伯原油出口金额及其占</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GDP</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比重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28_2#f06695c2e?pid=70dae2a8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02736" y="2897886"/>
            <a:ext cx="4983480" cy="25054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efc2c2cdd?sp=1&amp;pid=f06695c2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沙特阿拉伯石油经济迫切需要转型的主要原因是(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0_1#efc2c2cdd.bracket?pid=f06695c2e&amp;color=0,0,0&amp;vpa=9&amp;vtp=1"/>
          <p:cNvSpPr/>
          <p:nvPr/>
        </p:nvSpPr>
        <p:spPr>
          <a:xfrm>
            <a:off x="6454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9_2#efc2c2cdd?pid=f06695c2e&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610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①长期开发导致石油资源面临枯竭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②生态环境恶化影响居民生活</a:t>
            </a:r>
            <a:endParaRPr lang="en-US" altLang="zh-CN" sz="2000" dirty="0"/>
          </a:p>
          <a:p>
            <a:pPr latinLnBrk="1">
              <a:lnSpc>
                <a:spcPts val="3400"/>
              </a:lnSpc>
              <a:tabLst>
                <a:tab pos="5610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③能源技术革命带来的结构性危机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④油价不稳定引发的周期性危机</a:t>
            </a:r>
            <a:endParaRPr lang="en-US" altLang="zh-CN" sz="2000" dirty="0"/>
          </a:p>
        </p:txBody>
      </p:sp>
      <p:sp>
        <p:nvSpPr>
          <p:cNvPr id="5" name="QC_5_BD.29_3#efc2c2cdd.choices?pid=f06695c2e&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efc2c2cdd?vop=1&amp;pid=f06695c2e&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本题考查资源型国家转型的原因。材料显示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，沙特阿拉伯石油经济迫切需要转型的原因之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一是其过度依赖石油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，且随着清洁、污染小的新能源不断开发利用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，石油能源的主导地位在不断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，③正确；结合图示可知，沙特阿拉伯原油出口金额及其占GDP比重变化很大，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油价不稳定，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收入不稳定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，④正确；据材料可知，沙特阿拉伯原油出口量大，未面临枯竭，①错误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；沙特阿拉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伯注重提高居民生活舒适度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，不断改善生态环境，生态环境较好，②错误。综上，故选D。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2_1#83af42376?pid=f06695c2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沙特阿拉伯经济转型可能遇到的主要困难是(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3_1#83af42376.bracket?pid=f06695c2e&amp;color=0,0,0&amp;vpa=10&amp;vtp=1"/>
          <p:cNvSpPr/>
          <p:nvPr/>
        </p:nvSpPr>
        <p:spPr>
          <a:xfrm>
            <a:off x="6108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2_2#83af42376.choices?pid=f06695c2e&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33980" algn="l"/>
                <a:tab pos="5229860" algn="l"/>
                <a:tab pos="8092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.交通运输不便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B.环境污染严重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C.地区同质化竞争</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.劳动力严重匮乏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4_1#83af42376?vop=1&amp;pid=f06695c2e&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本题考查资源型国家转型的限制性因素。沙特阿拉伯与周边国家自然环境相似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，且多为资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源型经济发展模式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，均迫切需要经济模式转型，在转型方式上可能存在相似性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，易形成地区同质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，C正确。沙特阿拉伯石油工业发达，海运交通便利，航空运输业发达，A错误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。沙特阿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拉伯注重提高居民生活舒适度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，不断改善生态环境，生态环境较好，B错误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。沙特阿拉伯有大量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前来就业的外来移民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35_1#b5a97af0f?pid=70dae2a8e&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［北京石景山区2025高二期中］</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万山区是贵州东北部重要的交通枢纽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该地区汞矿资源丰富</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我国著名的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汞都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由于汞矿开采殆尽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且汞矿开采</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冶炼过程中污染严重</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万山区成为我国资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源枯竭型城市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目前亟须产业转型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下图为万山区汞矿分布示意图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35_2#b5a97af0f?pid=70dae2a8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95344" y="2440686"/>
            <a:ext cx="4398264" cy="23408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36_1#49d831761?pid=b5a97af0f&amp;color=0,0,0&amp;vtp=1&amp;bbb=1"/>
          <p:cNvSpPr/>
          <p:nvPr/>
        </p:nvSpPr>
        <p:spPr>
          <a:xfrm>
            <a:off x="722376" y="491718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11.与汞矿十八坑相比，汞矿一坑对河流的污染更大，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主要是因为汞矿一坑(</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37_1#49d831761.bracket?pid=b5a97af0f&amp;color=0,0,0&amp;vpa=11&amp;vtp=1"/>
          <p:cNvSpPr/>
          <p:nvPr/>
        </p:nvSpPr>
        <p:spPr>
          <a:xfrm>
            <a:off x="9156764" y="4917186"/>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5_BD.36_2#49d831761.choices?pid=b5a97af0f&amp;color=0,0,0&amp;vtp=1&amp;bbb=1"/>
          <p:cNvSpPr/>
          <p:nvPr/>
        </p:nvSpPr>
        <p:spPr>
          <a:xfrm>
            <a:off x="722376" y="537578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.汞矿的开采量相对较大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.矿区海拔高，污染物扩散快</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C.废矿易沿水流汇入河流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.地处河流下游，污染范围大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2b5078d7e?pid=70dae2a8e&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［黑龙江十校联盟2025高二联考］</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萨赫勒地区位于非洲撒哈拉沙漠南缘</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研究表明</a:t>
            </a:r>
            <a:r>
              <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该地区土壤有</a:t>
            </a:r>
            <a:endPar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机质流失速率是自然条件下的</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倍</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沙丘年均南侵速度达</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千米</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国际社会推动</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绿色长城</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计划</a:t>
            </a:r>
            <a:r>
              <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但区域国家政策协调不足</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技术推广面临困难</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下图为萨赫勒位置示意图</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spc="-50" dirty="0"/>
          </a:p>
        </p:txBody>
      </p:sp>
      <p:pic>
        <p:nvPicPr>
          <p:cNvPr id="3" name="QM_4_BD.1_2#2b5078d7e?pid=70dae2a8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21608" y="2440686"/>
            <a:ext cx="4754880" cy="32186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8_1#49d831761?vop=1&amp;pid=b5a97af0f&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本题考查读图分析能力。由图可知，汞矿一坑靠近山谷，位于河流上游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，开采易导致废矿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等污染物沿山谷低地水流进入河流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，而汞矿十八坑位于山脊处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，污染物由地面径流进入河流相对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，C正确，D错误；无法得知两汞矿坑矿产开采量，两汞矿坑海拔相差不大，A、B错误。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9_1#00a8dad6a?pid=b5a97af0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万山区成为资源枯竭型城市后(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0_1#00a8dad6a.bracket?pid=b5a97af0f&amp;color=0,0,0&amp;vpa=12&amp;vtp=1"/>
          <p:cNvSpPr/>
          <p:nvPr/>
        </p:nvSpPr>
        <p:spPr>
          <a:xfrm>
            <a:off x="458476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39_2#00a8dad6a.choices?pid=b5a97af0f&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A.人口减少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，就业压力得到缓解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.矿区减少，产业规模明显缩减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.汞矿开采量下降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，产业链延长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.环境质量改善，人口回流增加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1_1#00a8dad6a?vop=1&amp;pid=b5a97af0f&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本题考查资源枯竭型城市面临的问题。万山区因汞矿资源枯竭成为资源枯竭型城市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枯竭后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，城市经济发展缓慢，汞矿区减少，产业规模明显缩减，导致就业压力增大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，人口流失严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，B正确，A错误；由于汞矿开采殆尽，且转型不明显，无法延长相关产业链，C错误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；由材料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，汞矿开采、冶炼过程中污染严重，汞矿开采殆尽，城市经济发展缓慢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，污染得不到有效治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，人口大量流失，D错误。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1_2#00a8dad6a?vop=1&amp;pid=b5a97af0f&amp;color=0,0,0&amp;mp=1&amp;vtp=1&amp;bt=1&amp;bbb=1&amp;hb=1"/>
          <p:cNvSpPr/>
          <p:nvPr/>
        </p:nvSpPr>
        <p:spPr>
          <a:xfrm>
            <a:off x="722376" y="1005840"/>
            <a:ext cx="10753344" cy="2710434"/>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废弃矿坑的问题和治理措施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1）问题：造成土地资源的浪费（耕地面积减少）；导致重金属污染和水体污染；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诱发滑坡、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泥石流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、塌陷等灾害；影响出行安全及道路等基础设施建设；造成视觉污染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（与周边景观的不和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2）治理措施：建设矿坑博物馆，进行旅游开发；填埋与整治修复，进行复垦造田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；恢复植被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与绿化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，建湿地、绿地；建设为仓储用地、坑塘养殖场、垃圾处理场等。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2_1#d0adebada?pid=70dae2a8e&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［河南名校联盟2025高二联考］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资源型城市作为我国重要的能源资源战略保障基地</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历史贡献巨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现实地位突出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按照资源保障能力和可持续发展能力差异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可将资源型城市分为成长型</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熟型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衰退型和再生型四种类型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2020—2022</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年我国不同地区资源型城市的矿产综合评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价指数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表示资源型城市矿产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矿山环境的协调发展水平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统计</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42_2#d0adebada?pid=70dae2a8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75888" y="2897886"/>
            <a:ext cx="4846320" cy="17922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43_1#57358bfc1?pid=d0adebada&amp;color=0,0,0&amp;vtp=1&amp;bbb=1"/>
          <p:cNvSpPr/>
          <p:nvPr/>
        </p:nvSpPr>
        <p:spPr>
          <a:xfrm>
            <a:off x="722376" y="482828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13.2020—2022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年我国不同地区资源型城市的矿产综合评价指数(</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44_1#57358bfc1.bracket?pid=d0adebada&amp;color=0,0,0&amp;vpa=13&amp;vtp=1"/>
          <p:cNvSpPr/>
          <p:nvPr/>
        </p:nvSpPr>
        <p:spPr>
          <a:xfrm>
            <a:off x="8085201" y="4828286"/>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C_5_BD.43_2#57358bfc1.choices?pid=d0adebada&amp;color=0,0,0&amp;vtp=1&amp;bbb=1"/>
          <p:cNvSpPr/>
          <p:nvPr/>
        </p:nvSpPr>
        <p:spPr>
          <a:xfrm>
            <a:off x="722376" y="528688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.西部地区最高且增速最快</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.中部地区远高于全国平均水平</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C.东部地区最低且持续降低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.全国平均水平呈先增后减趋势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5_1#57358bfc1?vop=1&amp;pid=d0adebada&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a:t>
            </a:r>
            <a:endParaRPr lang="en-US" altLang="zh-CN" sz="2200" dirty="0"/>
          </a:p>
        </p:txBody>
      </p:sp>
      <p:pic>
        <p:nvPicPr>
          <p:cNvPr id="3" name="QC_5_AS.45_2#57358bfc1?vop=1&amp;pid=d0adebad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66744" y="1579753"/>
            <a:ext cx="4855464" cy="34198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6_1#3b151f9ec?pid=d0adebad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矿产综合评价指数最高的资源型城市类型是(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7_1#3b151f9ec.bracket?pid=d0adebada&amp;color=0,0,0&amp;vpa=14&amp;vtp=1"/>
          <p:cNvSpPr/>
          <p:nvPr/>
        </p:nvSpPr>
        <p:spPr>
          <a:xfrm>
            <a:off x="610876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6_2#3b151f9ec.choices?pid=d0adebada&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.成长型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B.成熟型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C.衰退型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.再生型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_1#60c5acf06?pid=2b5078d7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萨赫勒地区生态脆弱性的自然基础主要表现为(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BD.2_2#60c5acf06.choices?pid=2b5078d7e&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A.板块交界处地壳活跃，成土过程频繁中断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.副热带高压带与赤道低压带交替控制，降水变率极大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.冰川侵蚀遗留松散沉积物，易被风力搬运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.黑土分布广泛但持水能力差，加剧盐碱化</a:t>
            </a:r>
            <a:endParaRPr lang="en-US" altLang="zh-CN" sz="2000" dirty="0"/>
          </a:p>
        </p:txBody>
      </p:sp>
      <p:sp>
        <p:nvSpPr>
          <p:cNvPr id="4" name="QC_5_AN.3_1#60c5acf06.bracket?pid=2b5078d7e&amp;color=0,0,0&amp;vpa=1&amp;vtp=1"/>
          <p:cNvSpPr/>
          <p:nvPr/>
        </p:nvSpPr>
        <p:spPr>
          <a:xfrm>
            <a:off x="6213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8_1#3b151f9ec?vop=1&amp;pid=d0adebada&amp;color=0,0,0&amp;vtp=1&amp;bt=1&amp;bbb=1&amp;hb=1"/>
          <p:cNvSpPr/>
          <p:nvPr/>
        </p:nvSpPr>
        <p:spPr>
          <a:xfrm>
            <a:off x="722376" y="1005840"/>
            <a:ext cx="10753344" cy="3167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本题考查资源型城市的特征。结合所学知识分析可知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，成长型资源型城市处于资源开发的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初期阶段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，对经济贡献率较低；成熟型资源型城市的资源开发进入稳定阶段，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资源保障能力强，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利于城市经济快速发展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；衰退型资源型城市的资源接近枯竭，经济发展受限，环境问题突出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生型资源型城市通过转型和创新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，寻求新的增长动力和发展模式，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经济发展对矿产的依赖性低，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其矿产综合评价指数较低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。四种类型中，成熟型资源型城市矿产综合评价指数最高。故选B。</a:t>
            </a:r>
            <a:endParaRPr lang="en-US" altLang="zh-CN" sz="2200" dirty="0"/>
          </a:p>
          <a:p>
            <a:pPr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快解</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成熟型资源型城市的资源开发处于稳定阶段，资源保障能力强，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经济社会发展水平较高，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因此矿产综合评价指数最高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9_1#830034590?pid=d0adebad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与目前我国资源型城市矿业开发与资源利用空间格局形成关联性最大的是(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0_1#830034590.bracket?pid=d0adebada&amp;color=0,0,0&amp;vpa=15&amp;vtp=1"/>
          <p:cNvSpPr/>
          <p:nvPr/>
        </p:nvSpPr>
        <p:spPr>
          <a:xfrm>
            <a:off x="9410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9_2#830034590.choices?pid=d0adebada&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33980" algn="l"/>
                <a:tab pos="5483860" algn="l"/>
                <a:tab pos="8092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.人口分布状况</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B.铁路运输的发展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C.矿产资源分布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.环境质量的改善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1_1#830034590?vop=1&amp;pid=d0adebada&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本题考查资源型城市的发展。据图分析可知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，目前我国资源型城市矿业开发与资源利用仍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以西部地区为主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，且西部地区与中部地区资源型城市矿业开发与资源利用仍不断加强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，而东部地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区矿业开发与资源利用趋于稳定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，主要是因为我国西部地区矿产资源丰富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，是矿产资源开发的重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，而东部地区不以矿产开发与资源利用为发展重点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，因此与目前我国资源型城市矿业开发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与资源利用空间格局形成关联性最大的是矿产资源的分布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，C正确；人口分布状况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、铁路运输的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、环境质量的改善与目前我国资源型城市矿业开发与资源利用空间格局形成关联性小，A、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52_1#8602a44b2?htil=1&amp;pid=70dae2a8e&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27849" y="1005840"/>
            <a:ext cx="2811663" cy="266560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52_2#8602a44b2?htil=1&amp;pid=70dae2a8e&amp;color=0,0,0&amp;vtp=1&amp;bt=1&amp;bbb=1&amp;hb=1&amp;hs=1"/>
          <p:cNvSpPr/>
          <p:nvPr/>
        </p:nvSpPr>
        <p:spPr>
          <a:xfrm>
            <a:off x="722376" y="1018539"/>
            <a:ext cx="70957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［山东烟台2025高二月考］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年代</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宁夏石嘴山市依托</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丰富的煤炭资源成为我国重要的煤炭生产基地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年后</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石嘴山市大量煤矿关闭</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2008</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年被列为我国首批资源枯竭型</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为实现产业转型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石嘴山市积极发展工业旅游</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打造建设工业旅游影视基地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下图为石嘴山市地理位置示意图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
        <p:nvSpPr>
          <p:cNvPr id="4" name="QC_5_BD.53_1#759afc8ff?pid=8602a44b2&amp;color=0,0,0&amp;vtp=1&amp;bbb=1&amp;hs=1"/>
          <p:cNvSpPr/>
          <p:nvPr/>
        </p:nvSpPr>
        <p:spPr>
          <a:xfrm>
            <a:off x="722376" y="3737101"/>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16.2000年后，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石嘴山市煤矿大量关闭的主要原因是(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BD.53_2#759afc8ff.choices?pid=8602a44b2&amp;color=0,0,0&amp;vtp=1&amp;bbb=1"/>
          <p:cNvSpPr/>
          <p:nvPr/>
        </p:nvSpPr>
        <p:spPr>
          <a:xfrm>
            <a:off x="722376" y="4195698"/>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.劳动力大量流失</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.煤炭资源趋于枯竭</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C.产业转型的需要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.钢铁产能过剩</a:t>
            </a:r>
            <a:endParaRPr lang="en-US" altLang="zh-CN" sz="2000" dirty="0"/>
          </a:p>
        </p:txBody>
      </p:sp>
      <p:sp>
        <p:nvSpPr>
          <p:cNvPr id="6" name="QC_5_AN.54_1#759afc8ff.bracket?pid=8602a44b2&amp;color=0,0,0&amp;vpa=16&amp;vtp=1"/>
          <p:cNvSpPr/>
          <p:nvPr/>
        </p:nvSpPr>
        <p:spPr>
          <a:xfrm>
            <a:off x="6705664" y="3737101"/>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5_1#759afc8ff?vop=1&amp;pid=8602a44b2&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本题考查资源枯竭型城市的兴衰。石嘴山市于2008年被列为我国首批资源枯竭型城市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明煤炭资源逐渐枯竭导致煤矿大量关闭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，B正确；劳动力大量流失是因煤矿大量关闭，A错误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嘴山市被列为我国首批资源枯竭型城市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，说明是资源减少造成煤矿大量关闭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，与产业转型和钢铁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产能过剩关系小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6_1#f9052743a?pid=8602a44b2&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石嘴山市发展工业旅游的优势条件是(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7_1#f9052743a.bracket?pid=8602a44b2&amp;color=0,0,0&amp;vpa=17&amp;vtp=1"/>
          <p:cNvSpPr/>
          <p:nvPr/>
        </p:nvSpPr>
        <p:spPr>
          <a:xfrm>
            <a:off x="5346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56_2#f9052743a.choices?pid=8602a44b2&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.环境质量较好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B.科技水平较高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C.工矿设施众多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.距东部地区近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8_1#f9052743a?vop=1&amp;pid=8602a44b2&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本题考查城市转型的区位条件。矿山被废弃后，留有大量厂房、生产设备等工矿设施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嘴山市可以利用废弃的工矿设施大力发展工业旅游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石嘴山市作为曾经的煤炭生产基地，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环境质量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、科技水平均无明显优势，石嘴山市距离东部地区较远，A、B、D错误。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60c5acf06?vop=1&amp;pid=2b5078d7e&amp;color=0,0,0&amp;vtp=1&amp;bt=1&amp;bbb=1&amp;hb=1"/>
          <p:cNvSpPr/>
          <p:nvPr/>
        </p:nvSpPr>
        <p:spPr>
          <a:xfrm>
            <a:off x="722376" y="1005840"/>
            <a:ext cx="10753344" cy="2227453"/>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本题考查生态脆弱区的自然基础条件。萨赫勒地区不在板块交界地带，地壳相对稳定</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，成土</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过程不会因板块运动频繁中断</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萨赫勒地区处于副热带高压带与赤道低压带交替控制区域，</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降水年际和季节变化大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。降水不稳定使得植被生长条件不稳定，植被覆盖率低，生态系统脆弱</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旦破坏很难恢复</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该地区没有冰川侵蚀活动，不存在冰川侵蚀遗留松散沉积物的情况</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。萨赫勒地区黑土分布极少，且盐碱化不是该地区生态脆弱的主要表现</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9_1#2d56324c5?pid=8602a44b2&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18.除发展工业旅游外，石嘴山市立足自身发展现状，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实现产业转型发展还可以(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0_1#2d56324c5.bracket?pid=8602a44b2&amp;color=0,0,0&amp;vpa=18&amp;vtp=1"/>
          <p:cNvSpPr/>
          <p:nvPr/>
        </p:nvSpPr>
        <p:spPr>
          <a:xfrm>
            <a:off x="966476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59_2#2d56324c5.choices?pid=8602a44b2&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.大力发展高新技术产业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.加快特色农业发展</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C.依托河流发展内河航运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.提高煤炭勘探开采技术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1_1#2d56324c5?vop=1&amp;pid=8602a44b2&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本题考查资源枯竭型城市的转型发展。由图可知，石嘴山市位于西北内陆地区，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靠近河流，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水热条件较好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，可以加快特色农业的发展，发展优质的农产品品牌，提高经济发展水平，B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石嘴山市位于西北内陆地区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，人才吸引力弱，不适宜大力发展高新技术产业，A错误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；该地河流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航运价值较低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，不适合发展内河航运，C错误；石嘴山市煤炭资源趋于枯竭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，提高煤炭勘探开采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技术对产业转型发展作用小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62_1#c91f7456b?sp=1&amp;pid=70dae2a8e&amp;color=0,0,0&amp;vtp=1&amp;bt=1&amp;bbb=1&amp;hb=1"/>
          <p:cNvSpPr/>
          <p:nvPr/>
        </p:nvSpPr>
        <p:spPr>
          <a:xfrm>
            <a:off x="722376" y="1005840"/>
            <a:ext cx="10753344" cy="26846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阅读图文材料，回答下列问题。（18分）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鹰手营子矿区是河北省承德市的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飞地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市辖区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面积不大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万余人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只有一个较大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乡镇的规模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境内地质地貌复杂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曾是全国重要的铜和煤炭生产基地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因矿设区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但近年来资源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已近枯竭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又面临着采煤塌陷等问题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地区生产总值在河北省各县级行政区中排名靠后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人口持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续流失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为此该区正在积极推进经济转型发展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有人建议撤销该区的建制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将其整体并入相邻的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兴隆县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下图为鹰手营子矿区位置示意图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62_2#c91f7456b?pid=70dae2a8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325112" y="3827018"/>
            <a:ext cx="3547872" cy="19110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3_1#85afece0a?pid=c91f7456b&amp;color=0,0,0&amp;mp=1&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（1）简述早期矿产资源开发对该区产生的有利影响。（6分）</a:t>
            </a:r>
            <a:endParaRPr lang="en-US" altLang="zh-CN" sz="2000" dirty="0"/>
          </a:p>
        </p:txBody>
      </p:sp>
      <p:sp>
        <p:nvSpPr>
          <p:cNvPr id="3" name="QO_5_AN.64_1#85afece0a?vop=1&amp;pid=c91f7456b&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将资源优势转变为经济优势，促进该区经济发展；吸引人口迁入，促进矿业城市形成</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动与矿产资源开发相关产业的发展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，促进该区产业结构的优化和升级；增加就业机会</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，提高居民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经济收入</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；完善交通等基础设施，提高居民生活质量。（任答三点得6分）</a:t>
            </a:r>
            <a:endParaRPr lang="en-US" altLang="zh-CN" sz="2000" dirty="0"/>
          </a:p>
        </p:txBody>
      </p:sp>
      <p:sp>
        <p:nvSpPr>
          <p:cNvPr id="4" name="QO_5_AS.65_1#85afece0a?vop=1&amp;pid=c91f7456b&amp;color=0,0,0&amp;vtp=1&amp;bbb=1&amp;hb=1"/>
          <p:cNvSpPr/>
          <p:nvPr/>
        </p:nvSpPr>
        <p:spPr>
          <a:xfrm>
            <a:off x="722376" y="2876804"/>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本题考查矿产资源开发对区域的影响。鹰手营子矿区早期矿产资源丰富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，是全国重要的铜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和煤炭生产基地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，早期矿产资源开发可将资源优势转变为经济优势，促进该区经济发展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；矿产开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采需要大量劳动力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，吸引外来劳动力人口迁入，促进矿业城市形成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，同时矿产开采也提供了大量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的就业机会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，能提高居民经济收入；矿产开采业能带动与矿产资源开发相关产业的发展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区产业结构的优化和升级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；矿产开采需要有配套的基础设施建设，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当地交通等基础设施的完善，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有利于提高当地居民生活质量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【影响意义类】</a:t>
            </a:r>
            <a:endParaRPr lang="en-US" altLang="zh-CN" sz="2200" b="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6_1#a317d2822?pid=c91f7456b&amp;color=0,0,0&amp;vtp=1&amp;bt=1&amp;bbb=1"/>
          <p:cNvSpPr/>
          <p:nvPr/>
        </p:nvSpPr>
        <p:spPr>
          <a:xfrm>
            <a:off x="722376" y="1005840"/>
            <a:ext cx="10753344" cy="389509"/>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（2）请为目前该区推进经济转型发展献计献策。（6分）</a:t>
            </a:r>
            <a:endParaRPr lang="en-US" altLang="zh-CN" sz="2000" dirty="0"/>
          </a:p>
        </p:txBody>
      </p:sp>
      <p:sp>
        <p:nvSpPr>
          <p:cNvPr id="3" name="QO_5_AN.67_1#a317d2822?vop=1&amp;pid=c91f7456b&amp;color=0,0,0&amp;vtp=1&amp;bbb=1&amp;hb=1"/>
          <p:cNvSpPr/>
          <p:nvPr/>
        </p:nvSpPr>
        <p:spPr>
          <a:xfrm>
            <a:off x="722376" y="1446403"/>
            <a:ext cx="10753344" cy="1723009"/>
          </a:xfrm>
          <a:prstGeom prst="rect">
            <a:avLst/>
          </a:prstGeom>
          <a:noFill/>
        </p:spPr>
        <p:txBody>
          <a:bodyPr wrap="none" lIns="0" tIns="0" rIns="0" bIns="0" rtlCol="0" anchor="t"/>
          <a:lstStyle/>
          <a:p>
            <a:pPr algn="l"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延长产业链，提升原有资源利用价值，推动工业多元化发展；利用原有工业基础优势</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，承</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接京津产业转移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；发展山区特色种植业、绿色生态农业、绿色健康食品产业；优化产业结构</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育新兴产业</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，发展第三产业；消除污染，美化环境；利用工业遗址等开发旅游资源，</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发展旅游；</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加强劳动力技能培训等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。（任答三点得6分）</a:t>
            </a:r>
            <a:endParaRPr lang="en-US" altLang="zh-CN" sz="2000" dirty="0"/>
          </a:p>
        </p:txBody>
      </p:sp>
      <p:sp>
        <p:nvSpPr>
          <p:cNvPr id="4" name="QO_5_AS.68_1#a317d2822?vop=1&amp;pid=c91f7456b&amp;color=0,0,0&amp;vtp=1&amp;bbb=1&amp;hb=1"/>
          <p:cNvSpPr/>
          <p:nvPr/>
        </p:nvSpPr>
        <p:spPr>
          <a:xfrm>
            <a:off x="722376" y="3255582"/>
            <a:ext cx="10753344" cy="3056509"/>
          </a:xfrm>
          <a:prstGeom prst="rect">
            <a:avLst/>
          </a:prstGeom>
          <a:noFill/>
        </p:spPr>
        <p:txBody>
          <a:bodyPr wrap="none" lIns="0" tIns="0" rIns="0" bIns="0" rtlCol="0" anchor="t"/>
          <a:lstStyle/>
          <a:p>
            <a:pPr algn="l" latinLnBrk="1">
              <a:lnSpc>
                <a:spcPts val="3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本题考查资源枯竭型城市转型措施。由材料可知，近年来该区资源已近枯竭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，需要对原有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的初级矿产品进行深加工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，延长产业链，提升原有资源利用价值，推动工业多元化发展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离北京和天津较近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，利用原有工业基础优势，能承接京津产业转移；该地地处山区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，可发展山区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特色种植业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、绿色生态农业、绿色健康食品产业；该地衰落的原因是产业结构过于单一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，为此应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优化产业结构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，培育新兴产业，发展第三产业；该地面临着采煤塌陷等环境问题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，如要进一步发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，需要消除污染，美化环境；随着矿业的没落，有大批工厂废弃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，利用工业遗址等开发旅游资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，发展旅游；加强劳动力技能培训。</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【建议措施类】</a:t>
            </a:r>
            <a:endPar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500"/>
                                        <p:tgtEl>
                                          <p:spTgt spid="4">
                                            <p:txEl>
                                              <p:pRg st="3" end="3"/>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Effect transition="in" filter="fade">
                                      <p:cBhvr>
                                        <p:cTn id="42" dur="500"/>
                                        <p:tgtEl>
                                          <p:spTgt spid="4">
                                            <p:txEl>
                                              <p:pRg st="5" end="5"/>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Effect transition="in" filter="fade">
                                      <p:cBhvr>
                                        <p:cTn id="45"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9_1#40b2fcf73?pid=c91f7456b&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（3）推测提出撤销该区建制并入兴隆县建议的理由。（6分）</a:t>
            </a:r>
            <a:endParaRPr lang="en-US" altLang="zh-CN" sz="2000" dirty="0"/>
          </a:p>
        </p:txBody>
      </p:sp>
      <p:sp>
        <p:nvSpPr>
          <p:cNvPr id="3" name="QO_5_AN.70_1#40b2fcf73?vop=1&amp;pid=c91f7456b&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矿产资源已近枯竭，经济发展后劲不足；和兴隆县地域紧密相连，具备合并的前提</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；人口</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和经济总量少</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，管理成本过高；有采煤塌陷区，地质地貌复杂，</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已不适合进行大规模城市建设；</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经济实力较弱</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，对周边地区的辐射带动作用不强等。（任答三点得6分）</a:t>
            </a:r>
            <a:endParaRPr lang="en-US" altLang="zh-CN" sz="2000" dirty="0"/>
          </a:p>
        </p:txBody>
      </p:sp>
      <p:sp>
        <p:nvSpPr>
          <p:cNvPr id="4" name="QO_5_AS.71_1#40b2fcf73?vop=1&amp;pid=c91f7456b&amp;color=0,0,0&amp;vtp=1&amp;bbb=1&amp;hb=1"/>
          <p:cNvSpPr/>
          <p:nvPr/>
        </p:nvSpPr>
        <p:spPr>
          <a:xfrm>
            <a:off x="722376" y="2876804"/>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本题考查区域可持续发展措施。由材料可知，当地近年来资源已近枯竭，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经济发展缓慢，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劳动力持续流失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，人口和经济总量少，管理成本过高，并入兴隆县能减少公共服务支出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，节约市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政管理资源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；当地经济实力较弱，对周边地区的辐射带动作用不强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，并入兴隆县能接受兴隆县的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经济辐射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，对经济起到带动作用；当地有大片的采煤塌陷区，地质地貌复杂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，已不适合进行大规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模城市建设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；该地和兴隆县地域紧密相连，具备合并的前提，因此宜并入兴隆县。</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【综合分析类】</a:t>
            </a:r>
            <a:endPar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2_1#4b2340440?sp=1&amp;pid=70dae2a8e&amp;color=0,0,0&amp;vtp=1&amp;bt=1&amp;bbb=1&amp;hb=1"/>
          <p:cNvSpPr/>
          <p:nvPr/>
        </p:nvSpPr>
        <p:spPr>
          <a:xfrm>
            <a:off x="722376" y="1005840"/>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［宁夏银川一中2024高二期中］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阅读图文材料，回答下列问题。（14分）</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土壤盐碱化又称土壤盐渍化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指土壤中可溶性盐类随水向表层移动并积累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使可溶性盐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含量超过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河套平原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是我国土壤盐碱化最严重的地区之一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每年的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壤表层含盐量最高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当地为了降低表层土壤盐分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启动了百万亩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≈666.67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平方米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盐碱地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改良工程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2_2#4b2340440?pid=70dae2a8e&amp;color=0,0,0&amp;mp=1&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河套平原地处荒漠草原带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年降水量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130~220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mm，60%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以上集中在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当地常</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见植物多为盐生植物或深根植物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如碱蓬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盐爪爪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白滨藜等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这些植物根系发达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耐盐力强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72_4#4b2340440?iti=1&amp;htil=1&amp;pid=70dae2a8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63624" y="1985518"/>
            <a:ext cx="3694176" cy="21488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72_5#4b2340440?iti=2&amp;htil=1&amp;pid=70dae2a8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260336" y="3274822"/>
            <a:ext cx="3044952" cy="8503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72_6#4b2340440?iti=1&amp;htil=1&amp;pid=70dae2a8e&amp;color=0,0,0&amp;vtp=1"/>
          <p:cNvSpPr/>
          <p:nvPr/>
        </p:nvSpPr>
        <p:spPr>
          <a:xfrm>
            <a:off x="3312287" y="4261358"/>
            <a:ext cx="1968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O_4_BD.72_7#4b2340440?iti=2&amp;htil=1&amp;pid=70dae2a8e&amp;color=0,0,0&amp;vtp=1"/>
          <p:cNvSpPr/>
          <p:nvPr/>
        </p:nvSpPr>
        <p:spPr>
          <a:xfrm>
            <a:off x="8673274" y="4252214"/>
            <a:ext cx="219075"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3_1#4915c0c56?pid=4b2340440&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（1）结合材料，分析河套平原5、6月土壤表层含盐量最高的原因。（4分）</a:t>
            </a:r>
            <a:endParaRPr lang="en-US" altLang="zh-CN" sz="2000" dirty="0"/>
          </a:p>
        </p:txBody>
      </p:sp>
      <p:sp>
        <p:nvSpPr>
          <p:cNvPr id="3" name="QO_5_AN.74_1#4915c0c56?vop=1&amp;pid=4b2340440&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5、6月灌溉水量大，地下水位较浅；降水少，气温回升快，多大风天气</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，土壤水分蒸发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旺盛</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，导致盐类物质在土壤表层富集。（4分）</a:t>
            </a:r>
            <a:endParaRPr lang="en-US" altLang="zh-CN" sz="2000" dirty="0"/>
          </a:p>
        </p:txBody>
      </p:sp>
      <p:sp>
        <p:nvSpPr>
          <p:cNvPr id="4" name="QO_5_AS.75_1#4915c0c56?vop=1&amp;pid=4b2340440&amp;color=0,0,0&amp;vtp=1&amp;bbb=1&amp;hb=1"/>
          <p:cNvSpPr/>
          <p:nvPr/>
        </p:nvSpPr>
        <p:spPr>
          <a:xfrm>
            <a:off x="722376" y="241960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本题考查土壤表层含盐量高的原因。土壤盐碱化主要是因为地下水位升高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，水分蒸发将盐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分带至土壤表层并不断富集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。河套平原5、6月作物生长需水量较大，灌溉水量大，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地表水下渗，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地下水位较浅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；当地降水少，多晴朗天气，气温回升快，大风天数较多，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土壤中水分蒸发旺盛，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导致盐类物质在土壤表层富集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【原因条件类】</a:t>
            </a:r>
            <a:endPar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6_1#0f4534247?pid=4b2340440&amp;color=0,0,0&amp;vtp=1&amp;bt=1&amp;bbb=1&amp;hb=1"/>
          <p:cNvSpPr/>
          <p:nvPr/>
        </p:nvSpPr>
        <p:spPr>
          <a:xfrm>
            <a:off x="722376" y="100584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（2）当地盐生植物、深根植物的生长繁殖，对土壤盐碱化具有加重作用。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简要说明其地理过程。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4分）</a:t>
            </a:r>
            <a:endParaRPr lang="en-US" altLang="zh-CN" sz="2000" dirty="0"/>
          </a:p>
        </p:txBody>
      </p:sp>
      <p:sp>
        <p:nvSpPr>
          <p:cNvPr id="3" name="QO_5_AN.77_1#0f4534247?vop=1&amp;pid=4b2340440&amp;color=0,0,0&amp;vtp=1&amp;bbb=1&amp;hb=1"/>
          <p:cNvSpPr/>
          <p:nvPr/>
        </p:nvSpPr>
        <p:spPr>
          <a:xfrm>
            <a:off x="722376" y="191668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当地植物根系发达，能够从深层土壤及地下水中吸收盐分，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并将盐分物质积累在植物体中；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植物死亡后经分解</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，盐分物质回归土壤并在地表积累。（4分）</a:t>
            </a:r>
            <a:endParaRPr lang="en-US" altLang="zh-CN" sz="2000" dirty="0"/>
          </a:p>
        </p:txBody>
      </p:sp>
      <p:sp>
        <p:nvSpPr>
          <p:cNvPr id="4" name="QO_5_AS.78_1#0f4534247?vop=1&amp;pid=4b2340440&amp;color=0,0,0&amp;vtp=1&amp;bbb=1&amp;hb=1"/>
          <p:cNvSpPr/>
          <p:nvPr/>
        </p:nvSpPr>
        <p:spPr>
          <a:xfrm>
            <a:off x="722376" y="2867279"/>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本题考查植物对土壤盐碱化的影响。当地盐生植物、深根植物根系发达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，能够从深层土壤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及地下水中吸收盐分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，并将盐分物质积累在植物体内；秋冬季节植物死亡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，死亡后的植物经过微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生物的分解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，盐分物质回归土壤中并且在地表积累。</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【过程成因类】</a:t>
            </a:r>
            <a:endParaRPr lang="en-US" altLang="zh-CN" sz="2200" b="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9_1#38b5b2191?pid=4b2340440&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（3）据图b说明盐碱地改良工程采取的具体措施在降低表层土壤盐分中的作用。（6分）</a:t>
            </a:r>
            <a:endParaRPr lang="en-US" altLang="zh-CN" sz="2000" dirty="0"/>
          </a:p>
        </p:txBody>
      </p:sp>
      <p:sp>
        <p:nvSpPr>
          <p:cNvPr id="3" name="QO_5_AN.80_1#38b5b2191?vop=1&amp;pid=4b2340440&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表面铺设地膜，可以减少水分蒸发，有效减少盐分在地表积累</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；底部铺设秸秆可以形成隔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盐层</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，防止地下水向上运移带来盐分；铺设秸秆可以增加土壤中的有机质含量，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改善土壤性质，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降低盐分的富集</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；排水渠有利于降低地下水位，利于排水排盐。（任答三点得6分）</a:t>
            </a:r>
            <a:endParaRPr lang="en-US" altLang="zh-CN" sz="2000" dirty="0"/>
          </a:p>
        </p:txBody>
      </p:sp>
      <p:sp>
        <p:nvSpPr>
          <p:cNvPr id="4" name="QO_5_AS.81_1#38b5b2191?vop=1&amp;pid=4b2340440&amp;color=0,0,0&amp;vtp=1&amp;bbb=1&amp;hb=1"/>
          <p:cNvSpPr/>
          <p:nvPr/>
        </p:nvSpPr>
        <p:spPr>
          <a:xfrm>
            <a:off x="722376" y="287680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本题考查盐碱地的改良措施。据图可知，土壤表面铺设塑料薄膜，可以减少水分蒸发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而减少盐分物质在地表的积累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；底部铺设秸秆可以形成隔盐层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，有效防止地下水向上运移带来盐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；铺设秸秆隔层可以增加土壤中的有机质含量，提高土壤的肥力，改善土壤的性质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，降低盐分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的富集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；开挖排水渠有利于降低地下水位，同时利于排水排盐。</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【建议措施类】</a:t>
            </a:r>
            <a:endPar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82_1#4b2340440?vop=1&amp;pid=70dae2a8e&amp;color=0,0,0&amp;vtp=1&amp;bt=1&amp;bbb=1&amp;hb=1"/>
          <p:cNvSpPr/>
          <p:nvPr/>
        </p:nvSpPr>
        <p:spPr>
          <a:xfrm>
            <a:off x="722376" y="100584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知识总结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盐碱地的成因</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盐碱地的成因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，可归纳为三个字：高、大、上。“高”是指地下水位高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，较高的地下水位使地下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水中的盐分随水上升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，在土壤中聚集；“大”是指土壤中的水分蒸发量大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，促进地下水中的盐分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向上运动和积累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；“上”是指有盐分向上积聚，致使土壤含盐量增加，最终达到一定浓度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盐碱地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e9a70a417?pid=2b5078d7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2.根据材料信息，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要实现荒漠化逆转需优先(</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e9a70a417.bracket?pid=2b5078d7e&amp;color=0,0,0&amp;vpa=2&amp;vtp=1"/>
          <p:cNvSpPr/>
          <p:nvPr/>
        </p:nvSpPr>
        <p:spPr>
          <a:xfrm>
            <a:off x="5705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5_2#e9a70a417.choices?pid=2b5078d7e&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A.强制实施人口迁移政策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，降低环境压力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.大规模引种北美耐旱转基因作物</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.建立跨境生态补偿机制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，协调资源利用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.修建大型海水淡化设施保障灌溉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e9a70a417?vop=1&amp;pid=2b5078d7e&amp;color=0,0,0&amp;vtp=1&amp;bt=1&amp;bbb=1&amp;hb=1"/>
          <p:cNvSpPr/>
          <p:nvPr/>
        </p:nvSpPr>
        <p:spPr>
          <a:xfrm>
            <a:off x="722376" y="1005840"/>
            <a:ext cx="10753344" cy="26846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本题考查生态脆弱区的综合治理。强制实施人口迁移政策不符合实际情况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，可能会引发社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，不是优先选择的措施，A错误。大规模引种北美耐旱转基因作物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，可能会带来生物入侵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等生态风险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，且技术推广面临困难，不是优先措施，B错误。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萨赫勒地区生态问题涉及多个国家，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建立跨境生态补偿机制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，协调资源利用，能促进该区域国家共同参与生态保护和治理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，是实现荒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漠化逆转的重要前提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修建大型海水淡化设施成本高，技术要求高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，且萨赫勒地区距海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并非都近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，不是优先措施</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9338</Words>
  <Application>WPS 演示</Application>
  <PresentationFormat>宽屏</PresentationFormat>
  <Paragraphs>395</Paragraphs>
  <Slides>75</Slides>
  <Notes>55</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75</vt:i4>
      </vt:variant>
    </vt:vector>
  </HeadingPairs>
  <TitlesOfParts>
    <vt:vector size="95"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黑体</vt:lpstr>
      <vt:lpstr>仿宋</vt:lpstr>
      <vt:lpstr>仿宋</vt:lpstr>
      <vt:lpstr>楷体</vt:lpstr>
      <vt:lpstr>宋体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中原小鱼干</cp:lastModifiedBy>
  <cp:revision>4</cp:revision>
  <dcterms:created xsi:type="dcterms:W3CDTF">2025-08-04T06:57:00Z</dcterms:created>
  <dcterms:modified xsi:type="dcterms:W3CDTF">2025-08-11T06:49:57Z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9D2A40991A5E4E9E960BDCD76A9FD56D_12</vt:lpwstr>
  </property>
  <property fmtid="{D5CDD505-2E9C-101B-9397-08002B2CF9AE}" pid="3" name="KSOProductBuildVer">
    <vt:lpwstr>2052-12.1.0.21915</vt:lpwstr>
  </property>
</Properties>
</file>