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343" r:id="rId7"/>
    <p:sldId id="259" r:id="rId8"/>
    <p:sldId id="260" r:id="rId9"/>
    <p:sldId id="344" r:id="rId10"/>
    <p:sldId id="261" r:id="rId11"/>
    <p:sldId id="262" r:id="rId12"/>
    <p:sldId id="263" r:id="rId13"/>
    <p:sldId id="345" r:id="rId14"/>
    <p:sldId id="264" r:id="rId15"/>
    <p:sldId id="266" r:id="rId16"/>
    <p:sldId id="346" r:id="rId17"/>
    <p:sldId id="267" r:id="rId18"/>
    <p:sldId id="268" r:id="rId19"/>
    <p:sldId id="347" r:id="rId20"/>
    <p:sldId id="269" r:id="rId21"/>
    <p:sldId id="271" r:id="rId22"/>
    <p:sldId id="348" r:id="rId23"/>
    <p:sldId id="272" r:id="rId24"/>
    <p:sldId id="273" r:id="rId25"/>
    <p:sldId id="349" r:id="rId26"/>
    <p:sldId id="274" r:id="rId27"/>
    <p:sldId id="275" r:id="rId28"/>
    <p:sldId id="350" r:id="rId29"/>
    <p:sldId id="276" r:id="rId30"/>
    <p:sldId id="277" r:id="rId31"/>
    <p:sldId id="278" r:id="rId32"/>
    <p:sldId id="351" r:id="rId33"/>
    <p:sldId id="279" r:id="rId34"/>
    <p:sldId id="280" r:id="rId35"/>
    <p:sldId id="281" r:id="rId36"/>
    <p:sldId id="352" r:id="rId37"/>
    <p:sldId id="282" r:id="rId38"/>
    <p:sldId id="283" r:id="rId39"/>
    <p:sldId id="353" r:id="rId40"/>
    <p:sldId id="284" r:id="rId41"/>
    <p:sldId id="285" r:id="rId42"/>
    <p:sldId id="286" r:id="rId43"/>
    <p:sldId id="354" r:id="rId44"/>
    <p:sldId id="287" r:id="rId45"/>
    <p:sldId id="288" r:id="rId46"/>
    <p:sldId id="355" r:id="rId47"/>
    <p:sldId id="289" r:id="rId48"/>
    <p:sldId id="290" r:id="rId49"/>
    <p:sldId id="291" r:id="rId50"/>
    <p:sldId id="292" r:id="rId51"/>
    <p:sldId id="356" r:id="rId52"/>
    <p:sldId id="293" r:id="rId53"/>
    <p:sldId id="295" r:id="rId54"/>
    <p:sldId id="296" r:id="rId55"/>
    <p:sldId id="357" r:id="rId56"/>
    <p:sldId id="297" r:id="rId57"/>
    <p:sldId id="298" r:id="rId58"/>
    <p:sldId id="358" r:id="rId59"/>
    <p:sldId id="299" r:id="rId60"/>
    <p:sldId id="300" r:id="rId61"/>
    <p:sldId id="359" r:id="rId62"/>
    <p:sldId id="301" r:id="rId63"/>
    <p:sldId id="302" r:id="rId64"/>
    <p:sldId id="360" r:id="rId65"/>
    <p:sldId id="303" r:id="rId66"/>
    <p:sldId id="304" r:id="rId67"/>
    <p:sldId id="305" r:id="rId68"/>
    <p:sldId id="361" r:id="rId69"/>
    <p:sldId id="306" r:id="rId70"/>
    <p:sldId id="307" r:id="rId71"/>
    <p:sldId id="362" r:id="rId72"/>
    <p:sldId id="308" r:id="rId73"/>
    <p:sldId id="309" r:id="rId74"/>
    <p:sldId id="363" r:id="rId75"/>
    <p:sldId id="310" r:id="rId76"/>
    <p:sldId id="311" r:id="rId77"/>
    <p:sldId id="364" r:id="rId78"/>
    <p:sldId id="312" r:id="rId79"/>
    <p:sldId id="313" r:id="rId80"/>
    <p:sldId id="314" r:id="rId81"/>
    <p:sldId id="315" r:id="rId82"/>
    <p:sldId id="316" r:id="rId83"/>
    <p:sldId id="317" r:id="rId84"/>
    <p:sldId id="365" r:id="rId85"/>
    <p:sldId id="318" r:id="rId86"/>
    <p:sldId id="319" r:id="rId87"/>
    <p:sldId id="366" r:id="rId88"/>
    <p:sldId id="320" r:id="rId89"/>
    <p:sldId id="321" r:id="rId90"/>
    <p:sldId id="322" r:id="rId91"/>
    <p:sldId id="367" r:id="rId92"/>
    <p:sldId id="323" r:id="rId93"/>
    <p:sldId id="324" r:id="rId94"/>
    <p:sldId id="368" r:id="rId95"/>
    <p:sldId id="325" r:id="rId96"/>
    <p:sldId id="326" r:id="rId97"/>
    <p:sldId id="369" r:id="rId98"/>
    <p:sldId id="327" r:id="rId99"/>
    <p:sldId id="328" r:id="rId100"/>
    <p:sldId id="370" r:id="rId101"/>
    <p:sldId id="329" r:id="rId102"/>
    <p:sldId id="330" r:id="rId103"/>
    <p:sldId id="371" r:id="rId104"/>
    <p:sldId id="331" r:id="rId105"/>
    <p:sldId id="332" r:id="rId106"/>
    <p:sldId id="333" r:id="rId107"/>
    <p:sldId id="334" r:id="rId108"/>
    <p:sldId id="372" r:id="rId109"/>
    <p:sldId id="335" r:id="rId110"/>
    <p:sldId id="336" r:id="rId111"/>
    <p:sldId id="373" r:id="rId112"/>
    <p:sldId id="337" r:id="rId113"/>
    <p:sldId id="338" r:id="rId114"/>
    <p:sldId id="374" r:id="rId115"/>
    <p:sldId id="339" r:id="rId116"/>
    <p:sldId id="340" r:id="rId117"/>
    <p:sldId id="341" r:id="rId118"/>
    <p:sldId id="342" r:id="rId119"/>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14" d="100"/>
          <a:sy n="114" d="100"/>
        </p:scale>
        <p:origin x="438" y="108"/>
      </p:cViewPr>
      <p:guideLst/>
    </p:cSldViewPr>
  </p:slideViewPr>
  <p:notesTextViewPr>
    <p:cViewPr>
      <p:scale>
        <a:sx n="1" d="1"/>
        <a:sy n="1" d="1"/>
      </p:scale>
      <p:origin x="0" y="0"/>
    </p:cViewPr>
  </p:notesTextViewPr>
  <p:sorterViewPr>
    <p:cViewPr>
      <p:scale>
        <a:sx n="160" d="100"/>
        <a:sy n="160" d="100"/>
      </p:scale>
      <p:origin x="0" y="-74814"/>
    </p:cViewPr>
  </p:sorter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2" Type="http://schemas.openxmlformats.org/officeDocument/2006/relationships/tableStyles" Target="tableStyles.xml"/><Relationship Id="rId121" Type="http://schemas.openxmlformats.org/officeDocument/2006/relationships/viewProps" Target="viewProps.xml"/><Relationship Id="rId120" Type="http://schemas.openxmlformats.org/officeDocument/2006/relationships/presProps" Target="presProps.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易错点#df=4c3e0be6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误以为产业可持续发展就是降低第二产业比重</a:t>
            </a:r>
            <a:endParaRPr lang="en-US" sz="4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刷专题#df=8c83cdfe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刷专题</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地区产业结构变化</a:t>
            </a:r>
            <a:endParaRPr lang="en-US" sz="44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ada6f263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地区产业结构</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bc7e2e8f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产业结构的升级</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61f5a082b">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 上海产业结构的变化</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4c3e0be68">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误以为产业可持续发展就是降低第二产业比重</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geography#pid=6889e346fd204eef0a31e818#tid=6890182a4e75f9000925e3b3#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2#df=8c83cdfef">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第二节 地区产业结构变化</a:t>
            </a:r>
            <a:endParaRPr lang="en-US" sz="28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275320" y="4315968"/>
            <a:ext cx="3099816" cy="914400"/>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地理 选择性必修2     区域发展 RJ</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刷专题</a:t>
            </a:r>
            <a:endParaRPr lang="en-US" sz="5400" dirty="0"/>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0.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4" Type="http://schemas.openxmlformats.org/officeDocument/2006/relationships/notesSlide" Target="../notesSlides/notesSlide81.xml"/><Relationship Id="rId3" Type="http://schemas.openxmlformats.org/officeDocument/2006/relationships/slideLayout" Target="../slideLayouts/slideLayout10.xml"/><Relationship Id="rId2" Type="http://schemas.openxmlformats.org/officeDocument/2006/relationships/image" Target="../media/image32.jpeg"/><Relationship Id="rId1" Type="http://schemas.openxmlformats.org/officeDocument/2006/relationships/image" Target="../media/image31.jpeg"/></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0.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6.xml"/><Relationship Id="rId1" Type="http://schemas.openxmlformats.org/officeDocument/2006/relationships/image" Target="../media/image1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7.xml"/><Relationship Id="rId2" Type="http://schemas.openxmlformats.org/officeDocument/2006/relationships/image" Target="../media/image13.jpeg"/><Relationship Id="rId1" Type="http://schemas.openxmlformats.org/officeDocument/2006/relationships/image" Target="../media/image12.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7.xml"/><Relationship Id="rId1" Type="http://schemas.openxmlformats.org/officeDocument/2006/relationships/image" Target="../media/image14.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7.xml"/><Relationship Id="rId1" Type="http://schemas.openxmlformats.org/officeDocument/2006/relationships/image" Target="../media/image15.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17.xml"/><Relationship Id="rId2" Type="http://schemas.openxmlformats.org/officeDocument/2006/relationships/image" Target="../media/image17.jpeg"/><Relationship Id="rId1" Type="http://schemas.openxmlformats.org/officeDocument/2006/relationships/image" Target="../media/image16.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7.xml"/><Relationship Id="rId2" Type="http://schemas.openxmlformats.org/officeDocument/2006/relationships/image" Target="../media/image19.jpeg"/><Relationship Id="rId1" Type="http://schemas.openxmlformats.org/officeDocument/2006/relationships/image" Target="../media/image18.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19.xml"/><Relationship Id="rId2" Type="http://schemas.openxmlformats.org/officeDocument/2006/relationships/image" Target="../media/image21.jpeg"/><Relationship Id="rId1" Type="http://schemas.openxmlformats.org/officeDocument/2006/relationships/image" Target="../media/image20.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9.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6.xml"/><Relationship Id="rId1" Type="http://schemas.openxmlformats.org/officeDocument/2006/relationships/image" Target="../media/image10.jpe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0.xml"/><Relationship Id="rId1" Type="http://schemas.openxmlformats.org/officeDocument/2006/relationships/image" Target="../media/image22.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0.xml"/><Relationship Id="rId1" Type="http://schemas.openxmlformats.org/officeDocument/2006/relationships/image" Target="../media/image23.jpe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8.xml"/><Relationship Id="rId1" Type="http://schemas.openxmlformats.org/officeDocument/2006/relationships/image" Target="../media/image24.jpe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18.xml"/><Relationship Id="rId2" Type="http://schemas.openxmlformats.org/officeDocument/2006/relationships/image" Target="../media/image26.jpeg"/><Relationship Id="rId1" Type="http://schemas.openxmlformats.org/officeDocument/2006/relationships/image" Target="../media/image25.jpe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8.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10.xml"/><Relationship Id="rId2" Type="http://schemas.openxmlformats.org/officeDocument/2006/relationships/image" Target="../media/image28.jpeg"/><Relationship Id="rId1" Type="http://schemas.openxmlformats.org/officeDocument/2006/relationships/image" Target="../media/image27.jpe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10.xml"/><Relationship Id="rId1" Type="http://schemas.openxmlformats.org/officeDocument/2006/relationships/image" Target="../media/image29.jpe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0.xml"/><Relationship Id="rId1" Type="http://schemas.openxmlformats.org/officeDocument/2006/relationships/image" Target="../media/image30.jpe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7_2#3bbb84c95?vop=1&amp;pid=2f805225d&amp;color=0,0,0&amp;mp=1&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6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知识拓展</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劳动力在三次产业之间的转移规律</a:t>
            </a:r>
            <a:endParaRPr lang="en-US" altLang="zh-CN" sz="2000" dirty="0"/>
          </a:p>
          <a:p>
            <a:pPr latinLnBrk="1">
              <a:lnSpc>
                <a:spcPts val="37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随着经济发展水平的提高</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，国民收入不断提高，劳动力首先从第一产业向第二产业转移</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，第一产业</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劳动力数量持续下降</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，第二产业劳动力数量不断上升；当国民收入继续提高后，</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劳动力便会从第一、</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第二产业向第三产业转移</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；之后第二产业劳动力数量开始下降，第三产业劳动力数量持续上升。</a:t>
            </a:r>
            <a:endParaRPr lang="en-US" altLang="zh-CN" sz="20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03_1#47896b2ad?vop=1&amp;pid=2a4ac7120&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本题考查影响产业结构变化的因素。由材料可知，“国有资产参与招商引资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”是该模式的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，所以该城市产业结构变化的直接原因是政策大力支持，A正确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；基础设施完善会促进产业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，但不是产业结构升级的直接原因，B错误；东部产业转移需要承接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，但承接地的区位优势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才是实现承接的主要原因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，C错误；该地为我国中部某省会城市，发展初期经济基础薄弱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，缺乏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、能源、交通优势，科技力量并不雄厚，D错误。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04_1#ca60e8d30?pid=2f6168d11&amp;color=0,0,0&amp;vtp=1&amp;bt=1&amp;bbb=1&amp;hb=1"/>
          <p:cNvSpPr/>
          <p:nvPr/>
        </p:nvSpPr>
        <p:spPr>
          <a:xfrm>
            <a:off x="722376" y="972000"/>
            <a:ext cx="10753344" cy="22147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［山东临沭一中2024高二期中］</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东川是隶属云南省昆明市的一个小城</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其铜矿开采历史逾</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2000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曾被誉为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云南铜都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东川现代工业一直以采矿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原料加工为主</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矿产品和初级产品主</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要输往区外加工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。1998</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东川撤</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地级</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市建区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成为中国第一个因经济发展停滞而降级的城</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之后</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东川调整产业结构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开始了转型发展之路</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下表为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2011—2018</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年东川三次产业产值</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单位</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万元</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及变化</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Tree>
  </p:cSld>
  <p:clrMapOvr>
    <a:masterClrMapping/>
  </p:clrMapOvr>
  <p:transition>
    <p:fad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8" name="QM_5_BD.104_2#ca60e8d30?colgroup=3,5,7,5,5,10&amp;pid=2f6168d11&amp;color=0,0,0&amp;vtp=1&amp;bt=1&amp;bbb=1&amp;hb=1"/>
          <p:cNvGraphicFramePr>
            <a:graphicFrameLocks noGrp="1"/>
          </p:cNvGraphicFramePr>
          <p:nvPr/>
        </p:nvGraphicFramePr>
        <p:xfrm>
          <a:off x="722376" y="969264"/>
          <a:ext cx="10698480" cy="4208463"/>
        </p:xfrm>
        <a:graphic>
          <a:graphicData uri="http://schemas.openxmlformats.org/drawingml/2006/table">
            <a:tbl>
              <a:tblPr/>
              <a:tblGrid>
                <a:gridCol w="1161288"/>
                <a:gridCol w="1581912"/>
                <a:gridCol w="2020824"/>
                <a:gridCol w="1581912"/>
                <a:gridCol w="1581912"/>
                <a:gridCol w="2770632"/>
              </a:tblGrid>
              <a:tr h="799783">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年份</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生产总值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第一产业增加值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第二产业增</a:t>
                      </a:r>
                      <a:endPar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加值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第三产业增</a:t>
                      </a:r>
                      <a:endPar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加值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三次产业比重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560</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737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37</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353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380</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105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143</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279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6.7∶67.8∶25.5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652</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070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48</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289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370</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486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233</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295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7.4∶56.8∶35.8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691</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295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49</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418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387</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633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254</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244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7.1∶56.1∶36.8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719</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257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53</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956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387</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633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277</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7.5∶53.9∶38.6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776</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949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56</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539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418</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302</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010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7.3∶53.9∶38.8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811</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60</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416</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335</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000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7.4∶51.3∶41.3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917</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933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62</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992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464</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276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390</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665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6.9∶50.6∶42.5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947</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333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78</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699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447</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742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420</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892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8.3∶47.3∶44.4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05_1#8440d7a6c?pid=ca60e8d30&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东川产业结构的变化主要是(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06_1#8440d7a6c.bracket?pid=ca60e8d30&amp;color=0,0,0&amp;vpa=28&amp;vtp=1"/>
          <p:cNvSpPr/>
          <p:nvPr/>
        </p:nvSpPr>
        <p:spPr>
          <a:xfrm>
            <a:off x="4181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105_2#8440d7a6c.choices?pid=ca60e8d30&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.劳动力由第一产业向第二产业转移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.经济重心正由第二产业转向第三产业</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C.由重化工业为主上升为以轻纺工业为主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.工业由劳动密集型上升为技术密集型</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07_1#8440d7a6c?vop=1&amp;pid=ca60e8d30&amp;color=0,0,0&amp;vtp=1&amp;bt=1&amp;bbb=1&amp;hb=1"/>
          <p:cNvSpPr/>
          <p:nvPr/>
        </p:nvSpPr>
        <p:spPr>
          <a:xfrm>
            <a:off x="722376" y="97200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本题考查材料分析能力。从表中三次产业比重可以看出，第一产业比重变化较小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业比重明显降低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，第三产业比重明显上升，由此可知经济重心正由第二产业转向第三产业，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；经济重心转移伴随着劳动力转移，当地劳动力由第二产业转向第三产业，A错误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；重化工业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和轻纺工业均属于第二产业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，仅从表中数据难以得出重化工业向轻纺工业转移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，且重化工业向轻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纺工业转移不符合产业结构变化的一般特点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；劳动密集型产业和技术密集型产业均属于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第二产业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，图中数据仅体现第二产业比重降低，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难以得出工业由劳动密集型上升为技术密集型，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08_1#2ea1e3615?pid=ca60e8d30&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该市在推进工业结构优化过程中宜重点发展(</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09_1#2ea1e3615.bracket?pid=ca60e8d30&amp;color=0,0,0&amp;vpa=29&amp;vtp=1"/>
          <p:cNvSpPr/>
          <p:nvPr/>
        </p:nvSpPr>
        <p:spPr>
          <a:xfrm>
            <a:off x="5946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108_2#2ea1e3615.choices?pid=ca60e8d30&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506980" algn="l"/>
                <a:tab pos="4975860" algn="l"/>
                <a:tab pos="7965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.造纸工业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B.纺织工业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C.食品加工工业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.装备制造工业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10_1#2ea1e3615?vop=1&amp;pid=ca60e8d30&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本题考查工业内部结构升级的表现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。工业内部结构升级表现为由以轻纺工业为主上升到以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重化工业为主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，由原料密集型、资金密集型、劳动密集型产业转向技术密集型产业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。装备制造工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业属于重工业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，是资金和技术密集型产业，且该地铜矿资源丰富，采矿业产业基础较好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重点发展装备制造工业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，D正确；造纸工业、纺织工业、食品加工工业属于轻工业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，不符合工业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内部结构升级的表现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11_1#b36395e95?pid=ca60e8d30&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9.据表推测，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最符合东川产业可持续发展方向的是(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12_1#b36395e95.bracket?pid=ca60e8d30&amp;color=0,0,0&amp;vpa=30&amp;vtp=1"/>
          <p:cNvSpPr/>
          <p:nvPr/>
        </p:nvSpPr>
        <p:spPr>
          <a:xfrm>
            <a:off x="6467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111_2#b36395e95.choices?pid=ca60e8d30&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A.改建工矿区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，建设创意文化产业园区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.推进农业机械化，建设商品粮基地</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.增加原料加工投入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，形成规模效益</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.大力开发矿产资源，提高资源利用率</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13_1#b36395e95?vop=1&amp;pid=ca60e8d30&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本题考查产业可持续发展的措施。改建工矿区，建设创意文化产业园区</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，有利于发展新兴工</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业和第三产业</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，提供更多就业机会，最符合东川产业可持续发展方向，A正确；由材料可知</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，东川</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位于云南省</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，以喀斯特地貌为主，地表崎岖，耕地面积狭小，不适宜建设商品粮基地，B错误</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川曾以采矿</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、原料加工为主，后开始了产业升级之路</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，大力开发矿产资源和增加原料加工投入会加</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速当地资源枯竭</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，最终导致经济衰败，不符合产业升级和可持续发展的思路，C、D错误。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14_1#31add0146?sp=1&amp;pid=2f6168d11&amp;color=0,0,0&amp;vtp=1&amp;bt=1&amp;bbb=1&amp;hb=1"/>
          <p:cNvSpPr/>
          <p:nvPr/>
        </p:nvSpPr>
        <p:spPr>
          <a:xfrm>
            <a:off x="722376" y="972000"/>
            <a:ext cx="10753344" cy="22274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［四川自贡2025高二月考］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阅读图文材料，回答下列问题。（10分）</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材料一</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榆林市煤炭探明储量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1527</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亿吨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如今传统煤城榆林正阔步走在高端化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多元化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低碳化</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发展的转型之路上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如今一块煤可以化为一根碳纤维丝</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一块煤也可以化为一滴油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成为火箭发</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动机的特种燃料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一块煤还可以变为可降解的医用骨钉</a:t>
            </a:r>
            <a:r>
              <a:rPr lang="en-US" altLang="zh-CN" sz="2000" b="0" i="0" dirty="0">
                <a:solidFill>
                  <a:srgbClr val="000000"/>
                </a:solidFill>
                <a:latin typeface="宋体" panose="02010600030101010101" pitchFamily="2" charset="-122"/>
                <a:ea typeface="微软雅黑" panose="020B0503020204020204" pitchFamily="34" charset="-122"/>
                <a:cs typeface="微软雅黑" panose="020B0503020204020204" pitchFamily="34" charset="-120"/>
              </a:rPr>
              <a:t>……</a:t>
            </a:r>
            <a:endParaRPr lang="en-US" altLang="zh-CN" sz="2000" dirty="0">
              <a:latin typeface="宋体" panose="02010600030101010101" pitchFamily="2" charset="-122"/>
            </a:endParaRPr>
          </a:p>
          <a:p>
            <a:pPr latinLnBrk="1">
              <a:lnSpc>
                <a:spcPts val="34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材料二</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为榆林市位置图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2019—2023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年我国能源消费结构统计图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pic>
        <p:nvPicPr>
          <p:cNvPr id="3" name="QO_5_BD.114_3#31add0146?iti=7&amp;htil=1&amp;pid=2f6168d1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459736" y="3637730"/>
            <a:ext cx="1901952" cy="176479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5_BD.114_4#31add0146?iti=8&amp;htil=1&amp;pid=2f6168d11&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598664" y="3335978"/>
            <a:ext cx="2359152" cy="20665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5_BD.114_5#31add0146?iti=7&amp;htil=1&amp;pid=2f6168d11&amp;color=0,0,0&amp;vtp=1"/>
          <p:cNvSpPr/>
          <p:nvPr/>
        </p:nvSpPr>
        <p:spPr>
          <a:xfrm>
            <a:off x="3312287" y="5529522"/>
            <a:ext cx="1968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6" name="QO_5_BD.114_6#31add0146?iti=8&amp;htil=1&amp;pid=2f6168d11&amp;color=0,0,0&amp;vtp=1"/>
          <p:cNvSpPr/>
          <p:nvPr/>
        </p:nvSpPr>
        <p:spPr>
          <a:xfrm>
            <a:off x="8668703" y="5529522"/>
            <a:ext cx="219075"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Tree>
  </p:cSld>
  <p:clrMapOvr>
    <a:masterClrMapping/>
  </p:clrMapOvr>
  <p:transition>
    <p:fad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15_1#8e7b7b39d?pid=31add0146&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（1）从资源角度，分析榆林市实施产业转型的原因。（4分）</a:t>
            </a:r>
            <a:endParaRPr lang="en-US" altLang="zh-CN" sz="2000" dirty="0"/>
          </a:p>
        </p:txBody>
      </p:sp>
      <p:sp>
        <p:nvSpPr>
          <p:cNvPr id="3" name="QO_6_AN.116_1#8e7b7b39d?vop=1&amp;pid=31add0146&amp;color=0,0,0&amp;vtp=1&amp;bbb=1&amp;hb=1"/>
          <p:cNvSpPr/>
          <p:nvPr/>
        </p:nvSpPr>
        <p:spPr>
          <a:xfrm>
            <a:off x="722376" y="1435169"/>
            <a:ext cx="10753344" cy="8562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近年来我国煤炭消费占比总体呈下降趋势，对煤炭的依赖度下降</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；煤炭资源属于不可再生</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资源</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，未来可能面临资源枯竭问题。（4分）</a:t>
            </a:r>
            <a:endParaRPr lang="en-US" altLang="zh-CN" sz="2000" dirty="0"/>
          </a:p>
        </p:txBody>
      </p:sp>
      <p:sp>
        <p:nvSpPr>
          <p:cNvPr id="4" name="QO_6_AS.117_1#8e7b7b39d?vop=1&amp;pid=31add0146&amp;color=0,0,0&amp;vtp=1&amp;bbb=1&amp;hb=1"/>
          <p:cNvSpPr/>
          <p:nvPr/>
        </p:nvSpPr>
        <p:spPr>
          <a:xfrm>
            <a:off x="722376" y="2385764"/>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本题考查产业转型的原因。由图可知，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2019—2023年我国煤炭消费占比总体上呈现下降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趋势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，煤炭产业面临市场萎缩，相关产业可能出现衰退；煤炭资源属于不可再生资源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，可能会面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临资源枯竭的问题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，影响经济和社会可持续发展。</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【综合分析类】</a:t>
            </a:r>
            <a:endPar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18_1#4d5bcfdcd?pid=31add0146&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（2）简述榆林市实现高端化、多元化、低碳化产业转型的有利影响。（6分）</a:t>
            </a:r>
            <a:endParaRPr lang="en-US" altLang="zh-CN" sz="2000" dirty="0"/>
          </a:p>
        </p:txBody>
      </p:sp>
      <p:sp>
        <p:nvSpPr>
          <p:cNvPr id="3" name="QO_6_AN.119_1#4d5bcfdcd?vop=1&amp;pid=31add0146&amp;color=0,0,0&amp;vtp=1&amp;bbb=1&amp;hb=1"/>
          <p:cNvSpPr/>
          <p:nvPr/>
        </p:nvSpPr>
        <p:spPr>
          <a:xfrm>
            <a:off x="722376" y="1435169"/>
            <a:ext cx="10753344" cy="13134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高端化产业转型有利于增强产业竞争力，获得较高的附加值</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；多元化产业转型能够减轻对</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单一产业的依赖</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，提供更多的就业岗位，增强地区发展的稳定性</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；传统煤炭开采对环境的影响较</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大</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，实施低碳化产业转型有利于实现绿色发展。（6分）</a:t>
            </a:r>
            <a:endParaRPr lang="en-US" altLang="zh-CN" sz="2000" dirty="0"/>
          </a:p>
        </p:txBody>
      </p:sp>
      <p:sp>
        <p:nvSpPr>
          <p:cNvPr id="4" name="QO_6_AS.120_1#4d5bcfdcd?vop=1&amp;pid=31add0146&amp;color=0,0,0&amp;vtp=1&amp;bbb=1&amp;hb=1"/>
          <p:cNvSpPr/>
          <p:nvPr/>
        </p:nvSpPr>
        <p:spPr>
          <a:xfrm>
            <a:off x="722376" y="2842964"/>
            <a:ext cx="10753344" cy="2227453"/>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本题考查产业转型的影响。通过发展高端制造业和科技创新产业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，将增强产业在区域乃至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全国范围内的竞争力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，提高产品的附加值，从而提升整体经济效益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；多元化发展可以减少对单一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产业的依赖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，降低经济风险，增加经济稳定性，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多元化产业的发展将创造更多高质量的就业机会，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提高居民收入水平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；传统煤炭开采对环境的影响较大，低碳化转型有助于减少温室气体排放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善空气质量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，保护生态环境，有利于实现绿色发展，符合可持续发展的要求。</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【影响意义类】</a:t>
            </a:r>
            <a:endParaRPr lang="en-US" altLang="zh-CN" sz="2200" b="1"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bg/>
                                          </p:spTgt>
                                        </p:tgtEl>
                                        <p:attrNameLst>
                                          <p:attrName>style.visibility</p:attrName>
                                        </p:attrNameLst>
                                      </p:cBhvr>
                                      <p:to>
                                        <p:strVal val="visible"/>
                                      </p:to>
                                    </p:set>
                                    <p:animEffect transition="in" filter="fade">
                                      <p:cBhvr>
                                        <p:cTn id="21" dur="500"/>
                                        <p:tgtEl>
                                          <p:spTgt spid="4">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500"/>
                                        <p:tgtEl>
                                          <p:spTgt spid="4">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500"/>
                                        <p:tgtEl>
                                          <p:spTgt spid="4">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2" end="2"/>
                                            </p:txEl>
                                          </p:spTgt>
                                        </p:tgtEl>
                                        <p:attrNameLst>
                                          <p:attrName>style.visibility</p:attrName>
                                        </p:attrNameLst>
                                      </p:cBhvr>
                                      <p:to>
                                        <p:strVal val="visible"/>
                                      </p:to>
                                    </p:set>
                                    <p:animEffect transition="in" filter="fade">
                                      <p:cBhvr>
                                        <p:cTn id="30" dur="500"/>
                                        <p:tgtEl>
                                          <p:spTgt spid="4">
                                            <p:txEl>
                                              <p:pRg st="2" end="2"/>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500"/>
                                        <p:tgtEl>
                                          <p:spTgt spid="4">
                                            <p:txEl>
                                              <p:pRg st="3" end="3"/>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Effect transition="in" filter="fade">
                                      <p:cBhvr>
                                        <p:cTn id="36"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8_1#ca93c5487?pid=ada6f2632&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［浙江宁波2025高二期中］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读我国2018年四大地区第三产业的生产总值和产业结构比例表</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，完成</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graphicFrame>
        <p:nvGraphicFramePr>
          <p:cNvPr id="10" name="QM_6_BD.8_2#ca93c5487?colgroup=3,9,7,9,9&amp;pid=ada6f2632&amp;color=0,0,0&amp;vtp=1&amp;bbb=1&amp;hb=1"/>
          <p:cNvGraphicFramePr>
            <a:graphicFrameLocks noGrp="1"/>
          </p:cNvGraphicFramePr>
          <p:nvPr/>
        </p:nvGraphicFramePr>
        <p:xfrm>
          <a:off x="722376" y="1949646"/>
          <a:ext cx="10716768" cy="2517712"/>
        </p:xfrm>
        <a:graphic>
          <a:graphicData uri="http://schemas.openxmlformats.org/drawingml/2006/table">
            <a:tbl>
              <a:tblPr/>
              <a:tblGrid>
                <a:gridCol w="1060704"/>
                <a:gridCol w="2551176"/>
                <a:gridCol w="2002536"/>
                <a:gridCol w="2551176"/>
                <a:gridCol w="2551176"/>
              </a:tblGrid>
              <a:tr h="813372">
                <a:tc>
                  <a:txBody>
                    <a:bodyPr/>
                    <a:lstStyle/>
                    <a:p>
                      <a:pPr marL="0" indent="0" algn="ctr" latinLnBrk="1" hangingPunct="0">
                        <a:lnSpc>
                          <a:spcPts val="32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四大地</a:t>
                      </a:r>
                      <a:endPar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第三产业生产总值</a:t>
                      </a:r>
                      <a:endPar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（亿元）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第一产业比例</a:t>
                      </a:r>
                      <a:endPar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第二产业比例（%）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第三产业比例（%）</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264</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531.54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4.62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39.85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55.53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100</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006.92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8.06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42.18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49.76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96</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298.72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10.76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38.33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50.91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24</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791.94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12.99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34.94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52.07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3" name="QC_7_BD.9_1#8becb4196?pid=ca93c5487&amp;color=0,0,0&amp;vtp=1&amp;bt=1&amp;bbb=1"/>
          <p:cNvSpPr/>
          <p:nvPr/>
        </p:nvSpPr>
        <p:spPr>
          <a:xfrm>
            <a:off x="722376" y="46039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表中甲为我国(</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7_AN.10_1#8becb4196.bracket?pid=ca93c5487&amp;color=0,0,0&amp;vpa=3&amp;vtp=1"/>
          <p:cNvSpPr/>
          <p:nvPr/>
        </p:nvSpPr>
        <p:spPr>
          <a:xfrm>
            <a:off x="2657539" y="4603946"/>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5" name="QC_7_BD.9_2#8becb4196.choices?pid=ca93c5487&amp;color=0,0,0&amp;vtp=1&amp;bbb=1"/>
          <p:cNvSpPr/>
          <p:nvPr/>
        </p:nvSpPr>
        <p:spPr>
          <a:xfrm>
            <a:off x="722376" y="5066545"/>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.东部地区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B.中部地区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C.西部地区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.东北地区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1_1#8becb4196?vop=1&amp;pid=ca93c5487&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本题考查地区产业结构差异。</a:t>
            </a:r>
            <a:endParaRPr lang="en-US" altLang="zh-CN" sz="2200" dirty="0"/>
          </a:p>
        </p:txBody>
      </p:sp>
      <p:pic>
        <p:nvPicPr>
          <p:cNvPr id="3" name="QC_7_AS.11_2#8becb4196?vop=1&amp;pid=ca93c5487&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685032" y="1545913"/>
            <a:ext cx="4828032" cy="436168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2_1#daa617be7?pid=ca93c5487&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4.与乙相比，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丁的第一产业占比较大的主要原因是(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13_1#daa617be7.bracket?pid=ca93c5487&amp;color=0,0,0&amp;vpa=4&amp;vtp=1"/>
          <p:cNvSpPr/>
          <p:nvPr/>
        </p:nvSpPr>
        <p:spPr>
          <a:xfrm>
            <a:off x="6467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7_BD.12_2#daa617be7.choices?pid=ca93c5487&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.地广人稀</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B.降水均匀</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C.热量充足</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.水源丰富</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4_1#daa617be7?vop=1&amp;pid=ca93c5487&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本题考查产业结构的影响因素。由上题分析可知，乙为中部地区，丁为东北地区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。与中部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乙）地区相比，东北（丁）地区平原面积广大，地广人稀，农业生产机械化、规模化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，是我国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主要商品粮基地之一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，因此第一产业占比较大，A正确；东北地区降水季节分配不均匀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，夏季降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水量大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，B错误；纬度较高，热量不足，限制农业发展，C错误；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东北地区与中部地区南部相比，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水源丰富程度较差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6_BD.15_1#7570ef637?pid=bc7e2e8fb&amp;color=0,0,0&amp;tib=255,255,255&amp;iip=1&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45269" y="1081728"/>
            <a:ext cx="868680" cy="2377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15_1#7570ef637?pid=bc7e2e8fb&amp;color=0,0,0&amp;vtp=1&amp;bt=1&amp;bbb=1&amp;hb=1"/>
          <p:cNvSpPr/>
          <p:nvPr/>
        </p:nvSpPr>
        <p:spPr>
          <a:xfrm>
            <a:off x="722377" y="972000"/>
            <a:ext cx="10749631" cy="843153"/>
          </a:xfrm>
          <a:prstGeom prst="rect">
            <a:avLst/>
          </a:prstGeom>
          <a:noFill/>
        </p:spPr>
        <p:txBody>
          <a:bodyPr wrap="none" lIns="0" tIns="0" rIns="0" bIns="0" rtlCol="0" anchor="t"/>
          <a:lstStyle/>
          <a:p>
            <a:pPr algn="l" latinLnBrk="1">
              <a:lnSpc>
                <a:spcPts val="3600"/>
              </a:lnSpc>
            </a:pPr>
            <a:r>
              <a:rPr lang="en-US" altLang="zh-CN" sz="900" b="0"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内蒙古赤峰2025高二期中］</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河南省是我国经济大省</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其产业结构不断变化</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2019—2023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年河南省生产总值分产业构成统计图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100" dirty="0"/>
          </a:p>
        </p:txBody>
      </p:sp>
      <p:pic>
        <p:nvPicPr>
          <p:cNvPr id="4" name="QM_6_BD.15_2#7570ef637?pid=bc7e2e8f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511296" y="1949646"/>
            <a:ext cx="5166360" cy="26243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7_BD.16_1#3d945135b?pid=7570ef637&amp;color=0,0,0&amp;vtp=1&amp;bt=1&amp;bbb=1"/>
          <p:cNvSpPr/>
          <p:nvPr/>
        </p:nvSpPr>
        <p:spPr>
          <a:xfrm>
            <a:off x="722376" y="47055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河南省产业结构变化可能会导致(</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6" name="QC_7_AN.17_1#3d945135b.bracket?pid=7570ef637&amp;color=0,0,0&amp;vpa=5&amp;vtp=1"/>
          <p:cNvSpPr/>
          <p:nvPr/>
        </p:nvSpPr>
        <p:spPr>
          <a:xfrm>
            <a:off x="4689539" y="4705546"/>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7" name="QC_7_BD.16_2#3d945135b.choices?pid=7570ef637&amp;color=0,0,0&amp;vtp=1&amp;bbb=1"/>
          <p:cNvSpPr/>
          <p:nvPr/>
        </p:nvSpPr>
        <p:spPr>
          <a:xfrm>
            <a:off x="722376" y="5168715"/>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.制造业产值下降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.工业比较优势丧失</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C.第三产业内部结构优化</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.工业就业人员减少</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8_1#3d945135b?vop=1&amp;pid=7570ef637&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本题考查产业结构变化的影响。虽然河南省第二产业生产总值比重下降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，但随着地区生产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总值的提升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，第二产业产值并不会下降，A错误；随着工业的发展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，劳动力价格等比较优势可能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会丧失</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，但同时技术、工业基础等比较优势会提高，B错误；随着第三产业比重上升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，第三产业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内部结构会得到优化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，C正确；工业产值比重降低并不能说明工业就业人员会减少，D错误。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8c83cdfef.fixed?pid=e4c03d28f&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2_BD#8c83cdfef.fixed?pid=e4c03d28f&amp;color=255,255,255&amp;vtp=1&amp;bbb=1"/>
          <p:cNvSpPr/>
          <p:nvPr/>
        </p:nvSpPr>
        <p:spPr>
          <a:xfrm>
            <a:off x="0" y="3712464"/>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第二节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地区产业结构变化</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9_1#d2d604b3d?pid=7570ef637&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6.为优化产业结构，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河南省应该(</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20_1#d2d604b3d.bracket?pid=7570ef637&amp;color=0,0,0&amp;vpa=6&amp;vtp=1"/>
          <p:cNvSpPr/>
          <p:nvPr/>
        </p:nvSpPr>
        <p:spPr>
          <a:xfrm>
            <a:off x="4422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7_BD.19_2#d2d604b3d.choices?pid=7570ef637&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.减少农业种植面积</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.提高工业产值比重</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C.大力发展重化工业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.促进高端服务业发展</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21_1#d2d604b3d?vop=1&amp;pid=7570ef637&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本题考查产业结构优化的措施。河南省为我国的农业生产基地，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对我国粮食生产意义重大，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不能随意减少农业种植面积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，A错误；随着社会经济发展，河南省第二产业产值比重应降低，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；大力发展重化工业会加剧环境污染，C错误；产业结构优化应促进第三产业比重上升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，尤其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要促进高端服务业发展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22_1#bbf907cbb?pid=bc7e2e8fb&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［江苏扬州2025高二月考］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下图为京津冀地区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1978—2017</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年产业结构变化图</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京津冀协同发展战</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略是</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2014</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年政府为了促进区域协调发展而提出的一项重要战略</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该战略的核心是有序疏解北京非</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首都功能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推动京津冀地区在交通一体化</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生态环境保护</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产业升级转移等重点领域率先取得突</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6_BD.22_2#bbf907cbb?pid=bc7e2e8f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493008" y="2864046"/>
            <a:ext cx="5193792" cy="16367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23_1#abee5be2d?pid=bbf907cbb&amp;color=0,0,0&amp;vtp=1&amp;bbb=1"/>
          <p:cNvSpPr/>
          <p:nvPr/>
        </p:nvSpPr>
        <p:spPr>
          <a:xfrm>
            <a:off x="722376" y="46293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7.影响2014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年之后京津冀地区产业结构变化的主要因素是(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7_AN.24_1#abee5be2d.bracket?pid=bbf907cbb&amp;color=0,0,0&amp;vpa=7&amp;vtp=1"/>
          <p:cNvSpPr/>
          <p:nvPr/>
        </p:nvSpPr>
        <p:spPr>
          <a:xfrm>
            <a:off x="7305739" y="4629346"/>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6" name="QC_7_BD.23_2#abee5be2d.choices?pid=bbf907cbb&amp;color=0,0,0&amp;vtp=1&amp;bbb=1"/>
          <p:cNvSpPr/>
          <p:nvPr/>
        </p:nvSpPr>
        <p:spPr>
          <a:xfrm>
            <a:off x="722376" y="5082355"/>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.资源禀赋</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B.技术创新</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C.产业基础</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.经济政策</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25_1#abee5be2d?vop=1&amp;pid=bbf907cbb&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本题考查产业结构变化的影响因素。由材料可知，2014年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，京津冀协同发展已经上升为重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大国家战略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，以疏解首都面临的巨大的人口、资源和环境压力，故影响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2014年之后京津冀地区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产业结构变化的主要因素是经济政策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26_1#b246b50b5?pid=bbf907cbb&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京津冀协同发展对河北的影响有(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27_1#b246b50b5.bracket?pid=bbf907cbb&amp;color=0,0,0&amp;vpa=8&amp;vtp=1"/>
          <p:cNvSpPr/>
          <p:nvPr/>
        </p:nvSpPr>
        <p:spPr>
          <a:xfrm>
            <a:off x="4689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7_BD.26_2#b246b50b5.choices?pid=bbf907cbb&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.减轻空气污染</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B.调整产业结构</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C.缓解人口压力</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.提高城市等级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28_1#b246b50b5?vop=1&amp;pid=bbf907cbb&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本题考查影响产业结构调整的因素。京津冀协同发展会使得河北承接较多高耗能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、高污染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，会增加能源消耗，不利于改善环境质量（包括大气质量），A错误；河北承接北京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、天津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的产业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，有利于产业结构的调整，B正确；协同发展能缩小京津冀的发展差距</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，河北人口向京津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迁移的数量会下降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，不利于缓解河北人口压力，C错误；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京津冀协同发展对城市的等级影响不大，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C_7_AS.28_2#b246b50b5?htil=2&amp;vop=1&amp;pid=bbf907cb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181742" y="1054296"/>
            <a:ext cx="5239512" cy="22768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C_7_AS.28_3#b246b50b5?htil=2&amp;vop=1&amp;pid=bbf907cbb&amp;color=0,0,0&amp;vtp=1&amp;bt=1&amp;bbb=1&amp;hb=1"/>
          <p:cNvSpPr/>
          <p:nvPr/>
        </p:nvSpPr>
        <p:spPr>
          <a:xfrm>
            <a:off x="722376" y="972000"/>
            <a:ext cx="5376672" cy="1326134"/>
          </a:xfrm>
          <a:prstGeom prst="rect">
            <a:avLst/>
          </a:prstGeom>
          <a:noFill/>
        </p:spPr>
        <p:txBody>
          <a:bodyPr wrap="none" lIns="0" tIns="0" rIns="0" bIns="0" rtlCol="0" anchor="t"/>
          <a:lstStyle/>
          <a:p>
            <a:pPr algn="l" latinLnBrk="1">
              <a:lnSpc>
                <a:spcPts val="36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知识总结</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产业转型升级的影响因素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比较优势的变化和政策的引导起重要作用，技术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创新是推动产业升级的根本原因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bg/>
                                          </p:spTgt>
                                        </p:tgtEl>
                                        <p:attrNameLst>
                                          <p:attrName>style.visibility</p:attrName>
                                        </p:attrNameLst>
                                      </p:cBhvr>
                                      <p:to>
                                        <p:strVal val="visible"/>
                                      </p:to>
                                    </p:set>
                                    <p:animEffect transition="in" filter="fade">
                                      <p:cBhvr>
                                        <p:cTn id="10" dur="500"/>
                                        <p:tgtEl>
                                          <p:spTgt spid="3">
                                            <p:bg/>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500"/>
                                        <p:tgtEl>
                                          <p:spTgt spid="3">
                                            <p:txEl>
                                              <p:pRg st="1" end="1"/>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0d13a93bc.fixed?pid=289e079b5&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4#0d13a93bc.fixed?pid=289e079b5&amp;color=255,255,255&amp;vtp=1&amp;bbb=1"/>
          <p:cNvSpPr/>
          <p:nvPr/>
        </p:nvSpPr>
        <p:spPr>
          <a:xfrm>
            <a:off x="0" y="3493008"/>
            <a:ext cx="121889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第1课时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地区产业结构及升级</a:t>
            </a:r>
            <a:endParaRPr lang="en-US" altLang="zh-CN" sz="4400" dirty="0"/>
          </a:p>
        </p:txBody>
      </p:sp>
      <p:pic>
        <p:nvPicPr>
          <p:cNvPr id="4" name="C_4#0d13a93bc.fixed?pid=289e079b5&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0d13a93bc.fixed?pid=289e079b5&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29_1#106661bfc?pid=bc7e2e8fb&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［福建泉州2025高二月考］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白银市位于甘肃省中部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矿产资源丰富</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曾是我国有色金属工业的摇</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篮</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经过</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年的开发</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随着主要大中型矿山的关闭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白银市也逐渐出现了发展危机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2009</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年起白</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银市开始探索城市转型发展之路</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并取得了初步成效</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6_BD.29_3#106661bfc?iti=1&amp;htil=1&amp;pid=bc7e2e8f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014984" y="2525718"/>
            <a:ext cx="4791456" cy="234086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M_6_BD.29_4#106661bfc?iti=2&amp;htil=1&amp;pid=bc7e2e8f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675120" y="2406846"/>
            <a:ext cx="4206240" cy="24597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M_6_BD.29_5#106661bfc?iti=1&amp;htil=1&amp;pid=bc7e2e8fb&amp;color=0,0,0&amp;vtp=1&amp;bbb=1"/>
          <p:cNvSpPr/>
          <p:nvPr/>
        </p:nvSpPr>
        <p:spPr>
          <a:xfrm>
            <a:off x="818388" y="4993582"/>
            <a:ext cx="5184648" cy="1270000"/>
          </a:xfrm>
          <a:prstGeom prst="rect">
            <a:avLst/>
          </a:prstGeom>
          <a:noFill/>
        </p:spPr>
        <p:txBody>
          <a:bodyPr wrap="none" lIns="0" tIns="0" rIns="0" bIns="0" rtlCol="0" anchor="t"/>
          <a:lstStyle/>
          <a:p>
            <a:pPr algn="ctr" latinLnBrk="1">
              <a:lnSpc>
                <a:spcPts val="3400"/>
              </a:lnSpc>
            </a:pP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a:t>
            </a:r>
            <a:r>
              <a:rPr lang="en-US" altLang="zh-CN" sz="2000" b="0" i="0" spc="-5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白银市2006—2017年地区生产总值变化趋势图</a:t>
            </a:r>
            <a:endParaRPr lang="en-US" altLang="zh-CN" sz="2000" spc="-50" dirty="0"/>
          </a:p>
        </p:txBody>
      </p:sp>
      <p:sp>
        <p:nvSpPr>
          <p:cNvPr id="6" name="QM_6_BD.29_6#106661bfc?iti=2&amp;htil=1&amp;pid=bc7e2e8fb&amp;color=0,0,0&amp;vtp=1&amp;bbb=1"/>
          <p:cNvSpPr/>
          <p:nvPr/>
        </p:nvSpPr>
        <p:spPr>
          <a:xfrm>
            <a:off x="6228715" y="4993582"/>
            <a:ext cx="5099050" cy="1270000"/>
          </a:xfrm>
          <a:prstGeom prst="rect">
            <a:avLst/>
          </a:prstGeom>
          <a:noFill/>
        </p:spPr>
        <p:txBody>
          <a:bodyPr wrap="none" lIns="0" tIns="0" rIns="0" bIns="0" rtlCol="0" anchor="t"/>
          <a:lstStyle/>
          <a:p>
            <a:pPr algn="ctr" latinLnBrk="1">
              <a:lnSpc>
                <a:spcPts val="3400"/>
              </a:lnSpc>
            </a:pP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b</a:t>
            </a:r>
            <a:r>
              <a:rPr lang="en-US" altLang="zh-CN" sz="2000" b="0" i="0" spc="-1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白银市三类产业增加值占地区生产总值的比重</a:t>
            </a:r>
            <a:endParaRPr lang="en-US" altLang="zh-CN" sz="2000" spc="-100" dirty="0"/>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30_1#54111e581?pid=106661bfc&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9.2006—2017年，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白银市(</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31_1#54111e581.bracket?pid=106661bfc&amp;color=0,0,0&amp;vpa=9&amp;vtp=1"/>
          <p:cNvSpPr/>
          <p:nvPr/>
        </p:nvSpPr>
        <p:spPr>
          <a:xfrm>
            <a:off x="3859276"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7_BD.30_2#54111e581.choices?pid=106661bfc&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.地区生产总值总量持续快速增长</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.地区生产总值增速波动上升</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C.第二产业主导地位增强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.产业结构趋于合理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32_1#54111e581?vop=1&amp;pid=106661bfc&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本题考查地区产业结构变化。</a:t>
            </a:r>
            <a:endParaRPr lang="en-US" altLang="zh-CN" sz="2200" dirty="0"/>
          </a:p>
        </p:txBody>
      </p:sp>
      <p:pic>
        <p:nvPicPr>
          <p:cNvPr id="3" name="QC_7_AS.32_3#54111e581?htil=1&amp;vop=1&amp;pid=106661bf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014984" y="1948249"/>
            <a:ext cx="4791456" cy="2944368"/>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C_7_AS.32_4#54111e581?htil=1&amp;vop=1&amp;pid=106661bf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473952" y="1545913"/>
            <a:ext cx="4626864" cy="334670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33_1#3ca33169d?sp=1&amp;pid=106661bfc&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推断白银市城市转型发展采取的措施是(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34_1#3ca33169d.bracket?pid=106661bfc&amp;color=0,0,0&amp;vpa=10&amp;vtp=1"/>
          <p:cNvSpPr/>
          <p:nvPr/>
        </p:nvSpPr>
        <p:spPr>
          <a:xfrm>
            <a:off x="5600764"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7_BD.33_2#3ca33169d?pid=106661bfc&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①淘汰产能落后、污染大的工业企业</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转变产业结构，大力发展灌溉农业</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发展高附加值产业，提升产业竞争力</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充分利用当地旅游资源，大力发展旅游等第三产业</a:t>
            </a:r>
            <a:endParaRPr lang="en-US" altLang="zh-CN" sz="2000" dirty="0"/>
          </a:p>
        </p:txBody>
      </p:sp>
      <p:sp>
        <p:nvSpPr>
          <p:cNvPr id="5" name="QC_7_BD.33_3#3ca33169d.choices?pid=106661bfc&amp;color=0,0,0&amp;vtp=1&amp;bbb=1"/>
          <p:cNvSpPr/>
          <p:nvPr/>
        </p:nvSpPr>
        <p:spPr>
          <a:xfrm>
            <a:off x="722376" y="32724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35_1#3ca33169d?vop=1&amp;pid=106661bfc&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本题考查城市转型发展的措施。淘汰产能落后、污染大的工业企业可以保护生态环境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；转变产业结构的方向不应是大力发展灌溉农业，其会浪费水资源，②错误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；发展高附加值</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，加快产业升级，提升产业竞争力，可以增加经济收入，③正确；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充分利用当地旅游资源，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大力发展旅游等第三产业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，可以优化产业结构，④正确。故选C。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7_BD.36_1#35f6f21bf?pid=4c3e0be68&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［辽宁抚顺2024高二月考］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我国中部地区某市以铁矿开采</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钢铁冶炼加工为支柱产业</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随着资源</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枯竭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环境恶化</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该市近年来致力于产业转型升级</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为该市三次产业结构示意图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b</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为工业</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产值统计图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7_BD.36_3#35f6f21bf?iti=3&amp;htil=1&amp;pid=4c3e0be6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179576" y="2608014"/>
            <a:ext cx="4462272" cy="218541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M_7_BD.36_4#35f6f21bf?iti=4&amp;htil=1&amp;pid=4c3e0be68&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300216" y="2406846"/>
            <a:ext cx="4965192" cy="23957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M_7_BD.36_5#35f6f21bf?iti=3&amp;htil=1&amp;pid=4c3e0be68&amp;color=0,0,0&amp;vtp=1"/>
          <p:cNvSpPr/>
          <p:nvPr/>
        </p:nvSpPr>
        <p:spPr>
          <a:xfrm>
            <a:off x="3325781" y="4920430"/>
            <a:ext cx="169862"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a:t>
            </a:r>
            <a:endParaRPr lang="en-US" altLang="zh-CN" sz="2000" dirty="0"/>
          </a:p>
        </p:txBody>
      </p:sp>
      <p:sp>
        <p:nvSpPr>
          <p:cNvPr id="6" name="QM_7_BD.36_6#35f6f21bf?iti=4&amp;htil=1&amp;pid=4c3e0be68&amp;color=0,0,0&amp;vtp=1"/>
          <p:cNvSpPr/>
          <p:nvPr/>
        </p:nvSpPr>
        <p:spPr>
          <a:xfrm>
            <a:off x="8690737" y="4929574"/>
            <a:ext cx="1841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b</a:t>
            </a:r>
            <a:endParaRPr lang="en-US" altLang="zh-CN" sz="2000" dirty="0"/>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BD.37_1#f4cc9cdec?pid=35f6f21b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该市产业结构特点及变化趋势是(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8_AN.38_1#f4cc9cdec.bracket?pid=35f6f21bf&amp;color=0,0,0&amp;vpa=11&amp;vtp=1"/>
          <p:cNvSpPr/>
          <p:nvPr/>
        </p:nvSpPr>
        <p:spPr>
          <a:xfrm>
            <a:off x="4838764"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8_BD.37_2#f4cc9cdec.choices?pid=35f6f21bf&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36321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.第一产业生产总值基本不变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.第二产业中重工业占主导地位</a:t>
            </a:r>
            <a:endParaRPr lang="en-US" altLang="zh-CN" sz="2000" dirty="0"/>
          </a:p>
          <a:p>
            <a:pPr latinLnBrk="1">
              <a:lnSpc>
                <a:spcPts val="3400"/>
              </a:lnSpc>
              <a:tabLst>
                <a:tab pos="536321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C.第三产业生产总值先降后升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.第一、三产业占比高于第二产业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AS.39_1#f4cc9cdec?vop=1&amp;pid=35f6f21bf&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本题考查读图分析能力。读图可知，第二产业中重工业占比大，重工业占主导地位，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；地区生产总值增加幅度较大，故第一产业和第三产业生产总值应该是增加的，A、C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、三产业比第二产业占比小，D错误。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BD.40_1#4ff5c16e3?sp=1&amp;pid=35f6f21b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该市第二产业转型升级应(</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8_AN.41_1#4ff5c16e3.bracket?pid=35f6f21bf&amp;color=0,0,0&amp;vpa=12&amp;vtp=1"/>
          <p:cNvSpPr/>
          <p:nvPr/>
        </p:nvSpPr>
        <p:spPr>
          <a:xfrm>
            <a:off x="4064064"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8_BD.40_2#4ff5c16e3?pid=35f6f21bf&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536321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①降低轻工业比重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②改造传统工业类型</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取消资源密集型工业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④发展高新技术产业</a:t>
            </a:r>
            <a:endParaRPr lang="en-US" altLang="zh-CN" sz="2000" dirty="0"/>
          </a:p>
        </p:txBody>
      </p:sp>
      <p:sp>
        <p:nvSpPr>
          <p:cNvPr id="5" name="QC_8_BD.40_3#4ff5c16e3.choices?pid=35f6f21bf&amp;color=0,0,0&amp;vtp=1&amp;bbb=1"/>
          <p:cNvSpPr/>
          <p:nvPr/>
        </p:nvSpPr>
        <p:spPr>
          <a:xfrm>
            <a:off x="722376" y="18881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AS.42_1#4ff5c16e3?vop=1&amp;pid=35f6f21bf&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本题考查地区产业升级的措施。轻工业污染小，就业岗位多，降低轻工业比重不合理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；该城市传统工业以重工业为主，污染大，资源消耗量大，故应改造传统工业，②正确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消资源密集型工业不现实</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，③错误；发展高新技术产业可以优化产业结构，④正确。故选D。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BD.43_1#157755df3?pid=35f6f21b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该市实现可持续发展的合理措施是(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8_AN.44_1#157755df3.bracket?pid=35f6f21bf&amp;color=0,0,0&amp;vpa=13&amp;vtp=1"/>
          <p:cNvSpPr/>
          <p:nvPr/>
        </p:nvSpPr>
        <p:spPr>
          <a:xfrm>
            <a:off x="5092764"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8_BD.43_2#157755df3.choices?pid=35f6f21bf&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36321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A.先污染后治理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，致力于提高地区生产总值</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.优先发展第一、三产业，减轻环境污染</a:t>
            </a:r>
            <a:endParaRPr lang="en-US" altLang="zh-CN" sz="2000" dirty="0"/>
          </a:p>
          <a:p>
            <a:pPr latinLnBrk="1">
              <a:lnSpc>
                <a:spcPts val="3400"/>
              </a:lnSpc>
              <a:tabLst>
                <a:tab pos="536321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.优化产业结构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，提高产品附加值</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.致力于发展劳动密集型产业，增加就业岗位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AS.45_1#157755df3?vop=1&amp;pid=35f6f21bf&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本题考查地区经济可持续发展。先污染后治理会对环境造成严重污染</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，不利于生态可持续发</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展</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，A错误；第一产业是基础产业，但对经济带动作用不大，</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优先发展第一产业不利于可持续发展，</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错误；优化产业结构，提高产品附加值，既有利于经济可持续发展，也有利于生态可持续发展</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；劳动密集型产业附加值低，增加劳动密集型产业不利于经济可持续发展，D错误。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AS.45_2#157755df3?vop=1&amp;pid=35f6f21bf&amp;color=0,0,0&amp;mp=1&amp;vtp=1&amp;bt=1&amp;bbb=1&amp;hb=1"/>
          <p:cNvSpPr/>
          <p:nvPr/>
        </p:nvSpPr>
        <p:spPr>
          <a:xfrm>
            <a:off x="722376" y="972000"/>
            <a:ext cx="10753344" cy="856234"/>
          </a:xfrm>
          <a:prstGeom prst="rect">
            <a:avLst/>
          </a:prstGeom>
          <a:noFill/>
        </p:spPr>
        <p:txBody>
          <a:bodyPr wrap="none" lIns="0" tIns="0" rIns="0" bIns="0" rtlCol="0" anchor="t"/>
          <a:lstStyle/>
          <a:p>
            <a:pPr algn="l" latinLnBrk="1">
              <a:lnSpc>
                <a:spcPts val="36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易错警示</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本题易错选B项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，一是不理解促进产业可持续发展的重点应在优化产业结构和促进第二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产业的产业升级上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；二是不明白减轻环境污染的同时也需要注意不能盲目减少工业的比重。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0c7dd92a8.fixed?pid=289e079b5&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4#0c7dd92a8.fixed?pid=289e079b5&amp;color=255,255,255&amp;vtp=1&amp;bbb=1"/>
          <p:cNvSpPr/>
          <p:nvPr/>
        </p:nvSpPr>
        <p:spPr>
          <a:xfrm>
            <a:off x="0" y="3493008"/>
            <a:ext cx="121889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第1课时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地区产业结构及升级</a:t>
            </a:r>
            <a:endParaRPr lang="en-US" altLang="zh-CN" sz="4400" dirty="0"/>
          </a:p>
        </p:txBody>
      </p:sp>
      <p:pic>
        <p:nvPicPr>
          <p:cNvPr id="4" name="C_4#0c7dd92a8.fixed?pid=289e079b5&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0c7dd92a8.fixed?pid=289e079b5&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6_BD.1_1#2f805225d?htil=1&amp;pid=ada6f2632&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705490" y="1026864"/>
            <a:ext cx="4700016" cy="30723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1_2#2f805225d?htil=1&amp;pid=ada6f2632&amp;color=0,0,0&amp;vtp=1&amp;bt=1&amp;bbb=1&amp;hb=1"/>
          <p:cNvSpPr/>
          <p:nvPr/>
        </p:nvSpPr>
        <p:spPr>
          <a:xfrm>
            <a:off x="722376" y="972000"/>
            <a:ext cx="5925312"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［广东揭阳2024高二期末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三次产业结构比重是衡量</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经济发展质量的一个重要指标</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2012—2021</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我国劳动力人口占总人口比重及三次产业就业人口占</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全部就业人口比重图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4" name="QC_7_BD.2_1#8d485a9bd?htil=1&amp;pid=2f805225d&amp;color=0,0,0&amp;vtp=1&amp;bbb=1&amp;hb=1"/>
          <p:cNvSpPr/>
          <p:nvPr/>
        </p:nvSpPr>
        <p:spPr>
          <a:xfrm>
            <a:off x="722376" y="2789243"/>
            <a:ext cx="5925312"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1.图中我国第一、二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、三产业分别对应的曲线是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7_BD.2_2#8d485a9bd.choices?htil=1&amp;pid=2f805225d&amp;color=0,0,0&amp;vtp=1&amp;bbb=1&amp;hb=1"/>
          <p:cNvSpPr/>
          <p:nvPr/>
        </p:nvSpPr>
        <p:spPr>
          <a:xfrm>
            <a:off x="722376" y="3684593"/>
            <a:ext cx="5925312" cy="1770634"/>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A.④②①</a:t>
            </a:r>
            <a:r>
              <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B.③②①</a:t>
            </a:r>
            <a:endPar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C.④②③</a:t>
            </a:r>
            <a:r>
              <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D.④③②</a:t>
            </a:r>
            <a:endParaRPr lang="en-US" altLang="zh-CN" sz="2000" dirty="0"/>
          </a:p>
        </p:txBody>
      </p:sp>
      <p:sp>
        <p:nvSpPr>
          <p:cNvPr id="6" name="QC_7_AN.3_1#8d485a9bd.bracket?pid=2f805225d&amp;color=0,0,0&amp;vpa=1&amp;vtp=1"/>
          <p:cNvSpPr/>
          <p:nvPr/>
        </p:nvSpPr>
        <p:spPr>
          <a:xfrm>
            <a:off x="909701" y="3227393"/>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46_1#cb52bf236?pid=0c7dd92a8&amp;color=0,0,0&amp;tib=255,255,255&amp;iip=2&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45269" y="1081728"/>
            <a:ext cx="868680" cy="2377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46_1#cb52bf236?pid=0c7dd92a8&amp;color=0,0,0&amp;vtp=1&amp;bt=1&amp;bbb=1&amp;hb=1"/>
          <p:cNvSpPr/>
          <p:nvPr/>
        </p:nvSpPr>
        <p:spPr>
          <a:xfrm>
            <a:off x="722377" y="972000"/>
            <a:ext cx="10749631" cy="1757553"/>
          </a:xfrm>
          <a:prstGeom prst="rect">
            <a:avLst/>
          </a:prstGeom>
          <a:noFill/>
        </p:spPr>
        <p:txBody>
          <a:bodyPr wrap="none" lIns="0" tIns="0" rIns="0" bIns="0" rtlCol="0" anchor="t"/>
          <a:lstStyle/>
          <a:p>
            <a:pPr algn="l" latinLnBrk="1">
              <a:lnSpc>
                <a:spcPts val="3600"/>
              </a:lnSpc>
            </a:pPr>
            <a:r>
              <a:rPr lang="en-US" altLang="zh-CN" sz="900" b="0"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河北唐山2024高二阶段考试］</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经国家批准</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，2015</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年贵阳市</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贵安新区共同创建国家级</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大数据产业发展集聚区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2018</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吸引了数十个大规模数据中心在此集聚</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成为我国南方最大</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的数据中心基地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月</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28</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中国国际大数据产业博览会圆满落幕</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下表示意贵阳市产业</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结构变化</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100" dirty="0"/>
          </a:p>
        </p:txBody>
      </p:sp>
      <p:graphicFrame>
        <p:nvGraphicFramePr>
          <p:cNvPr id="39" name="QM_5_BD.46_2#cb52bf236?colgroup=9,9,9,9&amp;pid=0c7dd92a8&amp;color=0,0,0&amp;vtp=1&amp;bbb=1"/>
          <p:cNvGraphicFramePr>
            <a:graphicFrameLocks noGrp="1"/>
          </p:cNvGraphicFramePr>
          <p:nvPr/>
        </p:nvGraphicFramePr>
        <p:xfrm>
          <a:off x="722376" y="2864046"/>
          <a:ext cx="10716768" cy="1269302"/>
        </p:xfrm>
        <a:graphic>
          <a:graphicData uri="http://schemas.openxmlformats.org/drawingml/2006/table">
            <a:tbl>
              <a:tblPr/>
              <a:tblGrid>
                <a:gridCol w="2679192"/>
                <a:gridCol w="2679192"/>
                <a:gridCol w="2679192"/>
                <a:gridCol w="2679192"/>
              </a:tblGrid>
              <a:tr h="417132">
                <a:tc>
                  <a:txBody>
                    <a:bodyPr/>
                    <a:lstStyle/>
                    <a:p>
                      <a:pPr algn="ctr" latinLnBrk="1" hangingPunct="0">
                        <a:lnSpc>
                          <a:spcPts val="100"/>
                        </a:lnSpc>
                      </a:pP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第一产业（%）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第二产业（%）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第三产业（%）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2010年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40.7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54.2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2020年</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59.9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4" name="QC_6_BD.47_1#5fbb4a8c8?pid=cb52bf236&amp;color=0,0,0&amp;vtp=1&amp;bt=1&amp;bbb=1"/>
          <p:cNvSpPr/>
          <p:nvPr/>
        </p:nvSpPr>
        <p:spPr>
          <a:xfrm>
            <a:off x="722376" y="42610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1.2010—2020年，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贵阳市(</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48_1#5fbb4a8c8.bracket?pid=cb52bf236&amp;color=0,0,0&amp;vpa=14&amp;vtp=1"/>
          <p:cNvSpPr/>
          <p:nvPr/>
        </p:nvSpPr>
        <p:spPr>
          <a:xfrm>
            <a:off x="3871976" y="4261046"/>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6" name="QC_6_BD.47_2#5fbb4a8c8.choices?pid=cb52bf236&amp;color=0,0,0&amp;vtp=1&amp;bbb=1"/>
          <p:cNvSpPr/>
          <p:nvPr/>
        </p:nvSpPr>
        <p:spPr>
          <a:xfrm>
            <a:off x="722376" y="4720341"/>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.第一产业产值下降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.第二产业生产效率降低</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C.第三产业产值最高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.产业结构发展极不协调</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49_1#5fbb4a8c8?vop=1&amp;pid=cb52bf236&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本题考查区域产业结构的变化。读表可知，第一产业比重下降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，但一个地区的产业产值一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般呈上升趋势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，所以第一产业产值不一定下降，A错误；第二产业比重下降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，并不意味着其生产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效率降低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，随着第二产业优化升级，其生产效率会提高，B错误；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2010—2020年第三产业占比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，其产值最高，C正确；2010—2020年，第三产业比重提高，第一、二产业比重下降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业结构趋于合理协调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49_2#5fbb4a8c8?vop=1&amp;pid=cb52bf236&amp;color=0,0,0&amp;mp=1&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6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知识拓展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产业结构与经济发展水平的关系</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地区的产业结构遵循由低级形态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（第一产业为主）向高级形态（第三产业为主）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发展的变化规律。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产业结构有明显的区域差异性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，一般来讲，一个区域的第一产业比重越小、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第三产业比重越大，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说明该区域经济发展水平越高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，产业结构越优。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0_1#fa9ee3480?pid=cb52bf236&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2.与东部发达地区相比，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贵阳建成我国大数据中心的突出优势是(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51_1#fa9ee3480.bracket?pid=cb52bf236&amp;color=0,0,0&amp;vpa=15&amp;vtp=1"/>
          <p:cNvSpPr/>
          <p:nvPr/>
        </p:nvSpPr>
        <p:spPr>
          <a:xfrm>
            <a:off x="7991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50_2#fa9ee3480.choices?pid=cb52bf236&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.科学技术</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B.消费市场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C.自然资源</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.交通运输</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52_1#fa9ee3480?vop=1&amp;pid=cb52bf236&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本题考查区域产业发展的影响因素。与东部发达地区相比，贵阳在科学技术、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消费市场、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交通运输等方面并不具备优势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，A、B、D错误。贵阳有丰富的煤炭资源和水力资源，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能源充足，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有利于满足大数据中心对能源的需求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3_1#c960850b3?pid=cb52bf236&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3.中国国际大数据产业博览会的举办，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会推测贵阳市(</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54_1#c960850b3.bracket?pid=cb52bf236&amp;color=0,0,0&amp;vpa=16&amp;vtp=1"/>
          <p:cNvSpPr/>
          <p:nvPr/>
        </p:nvSpPr>
        <p:spPr>
          <a:xfrm>
            <a:off x="6721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53_2#c960850b3.choices?pid=cb52bf236&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.第二产业比重上升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.城市辐射带动作用增强</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C.人口向市中心迁移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.城市环境质量逐渐降低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55_1#c960850b3?vop=1&amp;pid=cb52bf236&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本题考查区域产业发展的影响因素。举办中国国际大数据产业博览会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，促进贵阳市与大数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据相关的服务性行业发展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，第三产业比重上升，第二产业的比重不会上升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，应该在目前的水平下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趋于下降或保持稳定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，A错误。举办中国国际大数据产业博览会后，贵阳市的知名度提高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数据相关的产业得到进一步发展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，城市的辐射带动作用增强，B正确。市中心地租昂贵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展商业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，人口不会向市中心迁移，C错误。举办中国国际大数据产业博览会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，对城市环境有更高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，会促进环境质量提高，不会降低，D错误。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4_1#8d485a9bd?vop=1&amp;pid=2f805225d&amp;color=0,0,0&amp;mp=1&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本题考查我国产业结构与就业人口特征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。三次产业就业人口占全部就业人口比重之和为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100</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%，因此读图可知，每年只有②③④三条曲线数值相加为100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%，为三次产业就业人口占全部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就业人口比重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，①曲线呈持续下降趋势，应为我国劳动力人口占总人口比重，A、B错误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；读图并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结合所学知识可知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，2012—2021年，随着社会经济发展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，第一产业的就业人口比重呈下降的趋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，第二产业的就业人口比重相对较为稳定，第三产业的就业人口比重显著增加，所以第一、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三产业分别对应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④③②，C错误，D正确。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56_1#659b823f5?htil=6&amp;pid=0c7dd92a8&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434073" y="972000"/>
            <a:ext cx="3547751" cy="358000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56_2#659b823f5?htil=6&amp;pid=0c7dd92a8&amp;color=0,0,0&amp;vtp=1&amp;bt=1&amp;bbb=1&amp;hb=1&amp;hs=1"/>
          <p:cNvSpPr/>
          <p:nvPr/>
        </p:nvSpPr>
        <p:spPr>
          <a:xfrm>
            <a:off x="722376" y="984699"/>
            <a:ext cx="6601968" cy="3586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［广东深圳2025高二月考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埃因霍温位于荷兰南部北布拉</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班特省</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是欧洲重要工业城市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其境内河网交错</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多条铁</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路干线在此交会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周边公路交通也十分发达</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形成了完善</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的交通网络</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其产业发展经历了三个阶段</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1840—1910</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为劳动密集型产业阶段</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纺织</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制帽等产业兴起</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1910—</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1990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年为电子工业阶段</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，F</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科创公司崛起并主导产业发展</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1990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年至今为高科技产业阶段</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实现了产业转型升级</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图为埃因霍温城市与产业演变逻辑图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4" name="QC_6_BD.57_1#fe8d3f2ae?pid=659b823f5&amp;color=0,0,0&amp;vtp=1&amp;bbb=1&amp;hs=1"/>
          <p:cNvSpPr/>
          <p:nvPr/>
        </p:nvSpPr>
        <p:spPr>
          <a:xfrm>
            <a:off x="722376" y="4617661"/>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4.1840—1910年，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埃因霍温发展劳动密集型产业的主要优势是(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BD.57_2#fe8d3f2ae.choices?pid=659b823f5&amp;color=0,0,0&amp;vtp=1&amp;bbb=1"/>
          <p:cNvSpPr/>
          <p:nvPr/>
        </p:nvSpPr>
        <p:spPr>
          <a:xfrm>
            <a:off x="722376" y="5070670"/>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.广阔的市场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B.先进的技术</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C.优越的交通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.丰富的原料</a:t>
            </a:r>
            <a:endParaRPr lang="en-US" altLang="zh-CN" sz="2000" dirty="0"/>
          </a:p>
        </p:txBody>
      </p:sp>
      <p:sp>
        <p:nvSpPr>
          <p:cNvPr id="6" name="QC_6_AN.58_1#fe8d3f2ae.bracket?pid=659b823f5&amp;color=0,0,0&amp;vpa=17&amp;vtp=1"/>
          <p:cNvSpPr/>
          <p:nvPr/>
        </p:nvSpPr>
        <p:spPr>
          <a:xfrm>
            <a:off x="7935976" y="4617661"/>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59_1#fe8d3f2ae?vop=1&amp;pid=659b823f5&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本题考查产业结构的影响因素。</a:t>
            </a:r>
            <a:endParaRPr lang="en-US" altLang="zh-CN" sz="2200" dirty="0"/>
          </a:p>
        </p:txBody>
      </p:sp>
      <p:graphicFrame>
        <p:nvGraphicFramePr>
          <p:cNvPr id="48" name="QC_6_AS.59_2#fe8d3f2ae?colgroup=34,5&amp;vop=1&amp;pid=659b823f5&amp;color=0,0,0&amp;vtp=1&amp;bbb=1&amp;hb=1"/>
          <p:cNvGraphicFramePr>
            <a:graphicFrameLocks noGrp="1"/>
          </p:cNvGraphicFramePr>
          <p:nvPr/>
        </p:nvGraphicFramePr>
        <p:xfrm>
          <a:off x="722376" y="1545913"/>
          <a:ext cx="10725912" cy="2497836"/>
        </p:xfrm>
        <a:graphic>
          <a:graphicData uri="http://schemas.openxmlformats.org/drawingml/2006/table">
            <a:tbl>
              <a:tblPr/>
              <a:tblGrid>
                <a:gridCol w="9134856"/>
                <a:gridCol w="1591056"/>
              </a:tblGrid>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劳动密集型产业主要面向欧洲市场</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而非当地市场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发展劳动密集型产业</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先进技术不是关键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21881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由材料“境内河网交错</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多条铁路干线在此交会</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周边公路交通也十分发达</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indent="0" algn="l" latinLnBrk="1" hangingPunct="0">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成了完善的交通网络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优越的交通条件便于原料的运入和产品的运出</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上劳动力充足</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形成了劳动密集型产业群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原料因素对劳动密集型产业影响较小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60_1#084086eca?sp=1&amp;pid=659b823f5&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5.1990年至今，埃因霍温能够成功转型为高科技产业主导的城市，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主要得益于(</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61_1#084086eca.bracket?pid=659b823f5&amp;color=0,0,0&amp;vpa=18&amp;vtp=1"/>
          <p:cNvSpPr/>
          <p:nvPr/>
        </p:nvSpPr>
        <p:spPr>
          <a:xfrm>
            <a:off x="96044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60_2#084086eca?pid=659b823f5&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48280" algn="l"/>
                <a:tab pos="5483860" algn="l"/>
                <a:tab pos="821944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①创新理念和人才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②优质的城市环境</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③政府的政策扶持</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丰富的自然资源</a:t>
            </a:r>
            <a:endParaRPr lang="en-US" altLang="zh-CN" sz="2000" dirty="0"/>
          </a:p>
        </p:txBody>
      </p:sp>
      <p:sp>
        <p:nvSpPr>
          <p:cNvPr id="5" name="QC_6_BD.60_3#084086eca.choices?pid=659b823f5&amp;color=0,0,0&amp;vtp=1&amp;bbb=1"/>
          <p:cNvSpPr/>
          <p:nvPr/>
        </p:nvSpPr>
        <p:spPr>
          <a:xfrm>
            <a:off x="722376" y="18881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62_1#084086eca?vop=1&amp;pid=659b823f5&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本题考查产业结构变化的影响因素。高科技产业的发展依赖创新理念推动技术研发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要大量高素质人才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，这是成功转型的重要因素，①正确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；优质的城市环境能吸引高科技企业和人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才迁入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，为产业转型营造良好氛围，是重要条件，②正确；政府的政策扶持可以在资金、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税收、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土地等多方面给予优惠和支持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，助力高科技产业发展，③正确；高科技产业主要依靠技术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，对丰富自然资源依赖程度低，不是成功转型的主要影响因素，④错误。综上所述，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，④错误，故选A。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8d02b4eae.fixed?pid=e5e5613e6&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4#8d02b4eae.fixed?pid=e5e5613e6&amp;color=255,255,255&amp;vtp=1&amp;bbb=1"/>
          <p:cNvSpPr/>
          <p:nvPr/>
        </p:nvSpPr>
        <p:spPr>
          <a:xfrm>
            <a:off x="0" y="3493008"/>
            <a:ext cx="121889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上海产业结构的变化</a:t>
            </a:r>
            <a:endParaRPr lang="en-US" altLang="zh-CN" sz="4400" dirty="0"/>
          </a:p>
        </p:txBody>
      </p:sp>
      <p:pic>
        <p:nvPicPr>
          <p:cNvPr id="4" name="C_4#8d02b4eae.fixed?pid=e5e5613e6&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8d02b4eae.fixed?pid=e5e5613e6&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63_1#afa093df8?pid=61f5a082b&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[重庆多校联盟2024高二联考]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上海市是我国的经济中心</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经过持续的产业结构升级</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引领着我国</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经济的发展</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6_BD.63_2#afa093df8?pid=61f5a082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745736" y="1949646"/>
            <a:ext cx="2706624" cy="20025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64_1#4e7af1030?sp=1&amp;pid=afa093df8&amp;color=0,0,0&amp;vtp=1&amp;bbb=1"/>
          <p:cNvSpPr/>
          <p:nvPr/>
        </p:nvSpPr>
        <p:spPr>
          <a:xfrm>
            <a:off x="722376" y="40832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1.工业化初期，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上海市发展轻纺工业的主要优势条件是(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7_AN.65_1#4e7af1030.bracket?pid=afa093df8&amp;color=0,0,0&amp;vpa=19&amp;vtp=1"/>
          <p:cNvSpPr/>
          <p:nvPr/>
        </p:nvSpPr>
        <p:spPr>
          <a:xfrm>
            <a:off x="6975539" y="4083246"/>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6" name="QC_7_BD.64_2#4e7af1030?pid=afa093df8&amp;color=0,0,0&amp;vtp=1&amp;bbb=1"/>
          <p:cNvSpPr/>
          <p:nvPr/>
        </p:nvSpPr>
        <p:spPr>
          <a:xfrm>
            <a:off x="722376" y="4541843"/>
            <a:ext cx="10753344" cy="843153"/>
          </a:xfrm>
          <a:prstGeom prst="rect">
            <a:avLst/>
          </a:prstGeom>
          <a:noFill/>
        </p:spPr>
        <p:txBody>
          <a:bodyPr wrap="none" lIns="0" tIns="0" rIns="0" bIns="0" rtlCol="0" anchor="t"/>
          <a:lstStyle/>
          <a:p>
            <a:pPr latinLnBrk="1">
              <a:lnSpc>
                <a:spcPts val="3600"/>
              </a:lnSpc>
              <a:tabLst>
                <a:tab pos="5204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①接近原料产地</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②拥有丰富的劳动力</a:t>
            </a:r>
            <a:endParaRPr lang="en-US" altLang="zh-CN" sz="2000" dirty="0"/>
          </a:p>
          <a:p>
            <a:pPr latinLnBrk="1">
              <a:lnSpc>
                <a:spcPts val="3400"/>
              </a:lnSpc>
              <a:tabLst>
                <a:tab pos="5204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③消费市场广阔</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④水能资源丰富</a:t>
            </a:r>
            <a:endParaRPr lang="en-US" altLang="zh-CN" sz="2000" dirty="0"/>
          </a:p>
        </p:txBody>
      </p:sp>
      <p:sp>
        <p:nvSpPr>
          <p:cNvPr id="7" name="QC_7_BD.64_3#4e7af1030.choices?pid=afa093df8&amp;color=0,0,0&amp;vtp=1&amp;bbb=1"/>
          <p:cNvSpPr/>
          <p:nvPr/>
        </p:nvSpPr>
        <p:spPr>
          <a:xfrm>
            <a:off x="722376" y="5444305"/>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66_1#4e7af1030?vop=1&amp;pid=afa093df8&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本题考查上海市发展轻纺工业的优势条件。工业化初期,上海市接近原料产地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，拥有丰富的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劳动力和广阔的消费市场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，其轻纺工业快速发展，①②③正确。上海位于长江中下游平原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资源不丰富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，④错误。故选A。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67_1#8f84e0289?sp=1&amp;pid=afa093df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2.20世纪90年代以后，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上海市重点发展(</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68_1#8f84e0289.bracket?pid=afa093df8&amp;color=0,0,0&amp;vpa=20&amp;vtp=1"/>
          <p:cNvSpPr/>
          <p:nvPr/>
        </p:nvSpPr>
        <p:spPr>
          <a:xfrm>
            <a:off x="52864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7_BD.67_2#8f84e0289?pid=afa093df8&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3065780" algn="l"/>
                <a:tab pos="5610860" algn="l"/>
                <a:tab pos="840994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①高新技术产业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②重化工业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③金融服务业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纺织工业</a:t>
            </a:r>
            <a:endParaRPr lang="en-US" altLang="zh-CN" sz="2000" dirty="0"/>
          </a:p>
        </p:txBody>
      </p:sp>
      <p:sp>
        <p:nvSpPr>
          <p:cNvPr id="5" name="QC_7_BD.67_3#8f84e0289.choices?pid=afa093df8&amp;color=0,0,0&amp;vtp=1&amp;bbb=1"/>
          <p:cNvSpPr/>
          <p:nvPr/>
        </p:nvSpPr>
        <p:spPr>
          <a:xfrm>
            <a:off x="722376" y="18881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69_1#8f84e0289?vop=1&amp;pid=afa093df8&amp;color=0,0,0&amp;vtp=1&amp;bt=1&amp;bbb=1&amp;hb=1"/>
          <p:cNvSpPr/>
          <p:nvPr/>
        </p:nvSpPr>
        <p:spPr>
          <a:xfrm>
            <a:off x="722376" y="97200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本题考查产业发展的历程。20世纪90年代以后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，上海市高新技术产业和金融服务业迅速发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，①③正确。故选A。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70_1#366aa8f23?pid=afa093df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推动上海市产业结构不断升级的根本原因是(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71_1#366aa8f23.bracket?pid=afa093df8&amp;color=0,0,0&amp;vpa=21&amp;vtp=1"/>
          <p:cNvSpPr/>
          <p:nvPr/>
        </p:nvSpPr>
        <p:spPr>
          <a:xfrm>
            <a:off x="5959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7_BD.70_2#366aa8f23.choices?pid=afa093df8&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379980" algn="l"/>
                <a:tab pos="5483860" algn="l"/>
                <a:tab pos="7838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.政策引导</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B.比较优势的变化</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C.技术创新</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.市场需求的变化</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72_1#366aa8f23?vop=1&amp;pid=afa093df8&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本题考查产业结构升级的根本原因。技术创新是推动产业结构不断升级的根本原因，C正确。</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73_1#0d27e6285?sp=1&amp;pid=61f5a082b&amp;color=0,0,0&amp;vtp=1&amp;bt=1&amp;bbb=1&amp;hb=1"/>
          <p:cNvSpPr/>
          <p:nvPr/>
        </p:nvSpPr>
        <p:spPr>
          <a:xfrm>
            <a:off x="722376" y="972000"/>
            <a:ext cx="10753344" cy="31418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［北京朝阳区2025高二月考］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阅读材料，回答下列问题。（20分）</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材料一</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改革开放以来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随着苏通大桥和崇启大桥相继建成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沪通铁路长江大桥开工建设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上海</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和南通两地联系日益紧密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南通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以上的企业与上海有合作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并逐渐发展出三种产业模式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一</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是研发在上海</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生产在南通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生物医药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工业机器人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半导体等领域高端制造环节加快向南通转</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二是孵化在上海</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转化在南通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不少项目与上海知名高校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科研院所深化科技研发合作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南通实现产业化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三是前台在上海</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后台在南通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企业把总部营销窗口设在上海</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而金融后台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呼叫中心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工业设计等配套产业逐步在南通集聚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73_2#0d27e6285?pid=61f5a082b&amp;color=0,0,0&amp;vtp=1&amp;bt=1&amp;bbb=1"/>
          <p:cNvSpPr/>
          <p:nvPr/>
        </p:nvSpPr>
        <p:spPr>
          <a:xfrm>
            <a:off x="722376" y="972000"/>
            <a:ext cx="10753344" cy="405003"/>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材料二</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为上海大都市区示意图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2020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年上海和南通产业结构图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pic>
        <p:nvPicPr>
          <p:cNvPr id="3" name="QO_6_BD.73_4#0d27e6285?iti=5&amp;htil=1&amp;pid=61f5a082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700784" y="1513528"/>
            <a:ext cx="3410712" cy="258775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O_6_BD.73_5#0d27e6285?iti=6&amp;htil=1&amp;pid=61f5a082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232904" y="2491936"/>
            <a:ext cx="3099816" cy="16093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O_6_BD.73_6#0d27e6285?iti=5&amp;htil=1&amp;pid=61f5a082b&amp;color=0,0,0&amp;vtp=1"/>
          <p:cNvSpPr/>
          <p:nvPr/>
        </p:nvSpPr>
        <p:spPr>
          <a:xfrm>
            <a:off x="3307715" y="4228280"/>
            <a:ext cx="1968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6" name="QO_6_BD.73_7#0d27e6285?iti=6&amp;htil=1&amp;pid=61f5a082b&amp;color=0,0,0&amp;vtp=1"/>
          <p:cNvSpPr/>
          <p:nvPr/>
        </p:nvSpPr>
        <p:spPr>
          <a:xfrm>
            <a:off x="8673274" y="4228280"/>
            <a:ext cx="219075"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7" name="QO_6_BD.73_8#0d27e6285?pid=61f5a082b&amp;color=0,0,0&amp;vtp=1&amp;bbb=1&amp;hb=1"/>
          <p:cNvSpPr/>
          <p:nvPr/>
        </p:nvSpPr>
        <p:spPr>
          <a:xfrm>
            <a:off x="722376" y="4686369"/>
            <a:ext cx="10753344" cy="1300353"/>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材料三</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上海</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十三五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规划纲要提出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加快推动产业转型升级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按高端化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智能化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绿色化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服务化要求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促进产业融合发展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不断完善以现代服务业为主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战略性新兴产业引领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先进制造</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业支撑的新型产业体系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不断提升服务经济特别是实体经济发展的质量和水平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74_1#d1b536f9a?pid=0d27e6285&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（1）根据材料二，说明与南通相比，2020年上海市的产业结构特征，并说明原因。（6分）</a:t>
            </a:r>
            <a:endParaRPr lang="en-US" altLang="zh-CN" sz="2000" dirty="0"/>
          </a:p>
        </p:txBody>
      </p:sp>
      <p:sp>
        <p:nvSpPr>
          <p:cNvPr id="3" name="QO_7_AN.75_1#d1b536f9a?vop=1&amp;pid=0d27e6285&amp;color=0,0,0&amp;vtp=1&amp;bbb=1&amp;hb=1"/>
          <p:cNvSpPr/>
          <p:nvPr/>
        </p:nvSpPr>
        <p:spPr>
          <a:xfrm>
            <a:off x="722376" y="1435169"/>
            <a:ext cx="10753344" cy="13134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特征：上海第一、二产业比重比南通低，第三产业比重比南通高。（2分）原因</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：上海作</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为中心城市</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，经济实力强，拥有高度发达的现代服务业；上海与周边城市协同发展</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，形成较完整</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的产业链</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，上海以研发设计、营销为主，而周边城市承接了上海转移的第二产业等。（4分）</a:t>
            </a:r>
            <a:endParaRPr lang="en-US" altLang="zh-CN" sz="2000" dirty="0"/>
          </a:p>
        </p:txBody>
      </p:sp>
      <p:sp>
        <p:nvSpPr>
          <p:cNvPr id="4" name="QO_7_AS.76_1#d1b536f9a?vop=1&amp;pid=0d27e6285&amp;color=0,0,0&amp;vtp=1&amp;bbb=1&amp;hb=1"/>
          <p:cNvSpPr/>
          <p:nvPr/>
        </p:nvSpPr>
        <p:spPr>
          <a:xfrm>
            <a:off x="722376" y="2842964"/>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本题考查读图分析能力及产业结构的影响因素。据图示信息可知，上海第一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、二产业比重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比南通低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，第三产业比重比南通高。这是因为上海经济发达，对周边城市辐射带动能力极强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海拥有高度发达的现代服务业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，所以第三产业比重比南通高；上海与周边城市协同发展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完整的产业链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，上海以研发设计、营销等第三产业为主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，而周边城市如南通市承接了上海转移的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第二产业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，所以上海第二产业比重比南通低，另外上海经济发达，人口众多，农业用地紧张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一产业比重相对较低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【特征分析类】</a:t>
            </a:r>
            <a:endPar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bg/>
                                          </p:spTgt>
                                        </p:tgtEl>
                                        <p:attrNameLst>
                                          <p:attrName>style.visibility</p:attrName>
                                        </p:attrNameLst>
                                      </p:cBhvr>
                                      <p:to>
                                        <p:strVal val="visible"/>
                                      </p:to>
                                    </p:set>
                                    <p:animEffect transition="in" filter="fade">
                                      <p:cBhvr>
                                        <p:cTn id="21" dur="500"/>
                                        <p:tgtEl>
                                          <p:spTgt spid="4">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500"/>
                                        <p:tgtEl>
                                          <p:spTgt spid="4">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500"/>
                                        <p:tgtEl>
                                          <p:spTgt spid="4">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2" end="2"/>
                                            </p:txEl>
                                          </p:spTgt>
                                        </p:tgtEl>
                                        <p:attrNameLst>
                                          <p:attrName>style.visibility</p:attrName>
                                        </p:attrNameLst>
                                      </p:cBhvr>
                                      <p:to>
                                        <p:strVal val="visible"/>
                                      </p:to>
                                    </p:set>
                                    <p:animEffect transition="in" filter="fade">
                                      <p:cBhvr>
                                        <p:cTn id="30" dur="500"/>
                                        <p:tgtEl>
                                          <p:spTgt spid="4">
                                            <p:txEl>
                                              <p:pRg st="2" end="2"/>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500"/>
                                        <p:tgtEl>
                                          <p:spTgt spid="4">
                                            <p:txEl>
                                              <p:pRg st="3" end="3"/>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Effect transition="in" filter="fade">
                                      <p:cBhvr>
                                        <p:cTn id="36" dur="500"/>
                                        <p:tgtEl>
                                          <p:spTgt spid="4">
                                            <p:txEl>
                                              <p:pRg st="4" end="4"/>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Effect transition="in" filter="fade">
                                      <p:cBhvr>
                                        <p:cTn id="39"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77_1#82b9dc2f1?pid=0d27e6285&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（2）从辐射方式和内容等角度，阐述上海对南通的辐射作用。（6分）</a:t>
            </a:r>
            <a:endParaRPr lang="en-US" altLang="zh-CN" sz="2000" dirty="0"/>
          </a:p>
        </p:txBody>
      </p:sp>
      <p:sp>
        <p:nvSpPr>
          <p:cNvPr id="3" name="QO_7_AN.78_1#82b9dc2f1?vop=1&amp;pid=0d27e6285&amp;color=0,0,0&amp;vtp=1&amp;bbb=1&amp;hb=1"/>
          <p:cNvSpPr/>
          <p:nvPr/>
        </p:nvSpPr>
        <p:spPr>
          <a:xfrm>
            <a:off x="722376" y="1435169"/>
            <a:ext cx="10753344" cy="13134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依托苏通大桥等通达的交通网络，促进上海与南通之间人和物的流动</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；为南通农副产品提</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供消费市场</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，加强与南通产业分工合作；为南通提供资金、技术和经验，</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使南通承接产业转移，</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促进产业升级</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。（6分）</a:t>
            </a:r>
            <a:endParaRPr lang="en-US" altLang="zh-CN" sz="2000" dirty="0"/>
          </a:p>
        </p:txBody>
      </p:sp>
      <p:sp>
        <p:nvSpPr>
          <p:cNvPr id="4" name="QO_7_AS.79_1#82b9dc2f1?vop=1&amp;pid=0d27e6285&amp;color=0,0,0&amp;vtp=1&amp;bbb=1&amp;hb=1"/>
          <p:cNvSpPr/>
          <p:nvPr/>
        </p:nvSpPr>
        <p:spPr>
          <a:xfrm>
            <a:off x="722376" y="2842964"/>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本题考查大都市辐射功能。由图可知，南通与我国经济中心和长江经济带龙头城市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海仅一江之隔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。苏通大桥和崇启大桥相继建成、沪通铁路长江大桥开工建设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，不断促进上海和南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通之间人和物的流动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。上海第二、三产业发达，主要农副产品需由外部调入，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两地联系日益紧密，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有利于南通农副产品进入上海大市场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。上海作为我国经济中心，资金、技术、人才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、信息等优势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明显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，逐渐发展出的三种产业模式加强了上海与南通产业分工合作，上海可为南通提供资金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、信息支持；南通的工业基础也有能力为上海搞好配套服务，承接产业转移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，同时上海也带动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了南通的产业升级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【影响意义类】</a:t>
            </a:r>
            <a:endParaRPr lang="en-US" altLang="zh-CN" sz="2200" b="1"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bg/>
                                          </p:spTgt>
                                        </p:tgtEl>
                                        <p:attrNameLst>
                                          <p:attrName>style.visibility</p:attrName>
                                        </p:attrNameLst>
                                      </p:cBhvr>
                                      <p:to>
                                        <p:strVal val="visible"/>
                                      </p:to>
                                    </p:set>
                                    <p:animEffect transition="in" filter="fade">
                                      <p:cBhvr>
                                        <p:cTn id="21" dur="500"/>
                                        <p:tgtEl>
                                          <p:spTgt spid="4">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500"/>
                                        <p:tgtEl>
                                          <p:spTgt spid="4">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500"/>
                                        <p:tgtEl>
                                          <p:spTgt spid="4">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2" end="2"/>
                                            </p:txEl>
                                          </p:spTgt>
                                        </p:tgtEl>
                                        <p:attrNameLst>
                                          <p:attrName>style.visibility</p:attrName>
                                        </p:attrNameLst>
                                      </p:cBhvr>
                                      <p:to>
                                        <p:strVal val="visible"/>
                                      </p:to>
                                    </p:set>
                                    <p:animEffect transition="in" filter="fade">
                                      <p:cBhvr>
                                        <p:cTn id="30" dur="500"/>
                                        <p:tgtEl>
                                          <p:spTgt spid="4">
                                            <p:txEl>
                                              <p:pRg st="2" end="2"/>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500"/>
                                        <p:tgtEl>
                                          <p:spTgt spid="4">
                                            <p:txEl>
                                              <p:pRg st="3" end="3"/>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Effect transition="in" filter="fade">
                                      <p:cBhvr>
                                        <p:cTn id="36" dur="500"/>
                                        <p:tgtEl>
                                          <p:spTgt spid="4">
                                            <p:txEl>
                                              <p:pRg st="4" end="4"/>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Effect transition="in" filter="fade">
                                      <p:cBhvr>
                                        <p:cTn id="39" dur="500"/>
                                        <p:tgtEl>
                                          <p:spTgt spid="4">
                                            <p:txEl>
                                              <p:pRg st="5" end="5"/>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Effect transition="in" filter="fade">
                                      <p:cBhvr>
                                        <p:cTn id="4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5_1#3bbb84c95?pid=2f805225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2.据图推测，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下列说法正确的是(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6_1#3bbb84c95.bracket?pid=2f805225d&amp;color=0,0,0&amp;vpa=2&amp;vtp=1"/>
          <p:cNvSpPr/>
          <p:nvPr/>
        </p:nvSpPr>
        <p:spPr>
          <a:xfrm>
            <a:off x="4422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7_BD.5_2#3bbb84c95.choices?pid=2f805225d&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.我国第一产业发展水平走低</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.我国第二产业加速发展</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C.我国第三产业发展相对平缓</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.我国经济结构调整初见成效</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7_BD.80_1#ce5e3d38b?pid=0d27e6285&amp;color=0,0,0&amp;vtp=1&amp;bt=1&amp;bbb=1"/>
          <p:cNvSpPr/>
          <p:nvPr/>
        </p:nvSpPr>
        <p:spPr>
          <a:xfrm>
            <a:off x="722376" y="972000"/>
            <a:ext cx="10753344" cy="389509"/>
          </a:xfrm>
          <a:prstGeom prst="rect">
            <a:avLst/>
          </a:prstGeom>
          <a:noFill/>
        </p:spPr>
        <p:txBody>
          <a:bodyPr wrap="none" lIns="0" tIns="0" rIns="0" bIns="0" rtlCol="0" anchor="t"/>
          <a:lstStyle/>
          <a:p>
            <a:pPr algn="l" latinLnBrk="1">
              <a:lnSpc>
                <a:spcPts val="34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（3）结合产业结构优化的原理，评价上海“十三五”产业转型升级的合理性。（8分）</a:t>
            </a:r>
            <a:endParaRPr lang="en-US" altLang="zh-CN" sz="2000" dirty="0"/>
          </a:p>
        </p:txBody>
      </p:sp>
      <p:sp>
        <p:nvSpPr>
          <p:cNvPr id="3" name="QO_7_AN.81_1#ce5e3d38b?vop=1&amp;pid=0d27e6285&amp;color=0,0,0&amp;vtp=1&amp;bbb=1&amp;hb=1"/>
          <p:cNvSpPr/>
          <p:nvPr/>
        </p:nvSpPr>
        <p:spPr>
          <a:xfrm>
            <a:off x="722376" y="1412563"/>
            <a:ext cx="10753344" cy="1723009"/>
          </a:xfrm>
          <a:prstGeom prst="rect">
            <a:avLst/>
          </a:prstGeom>
          <a:noFill/>
        </p:spPr>
        <p:txBody>
          <a:bodyPr wrap="none" lIns="0" tIns="0" rIns="0" bIns="0" rtlCol="0" anchor="t"/>
          <a:lstStyle/>
          <a:p>
            <a:pPr algn="l" latinLnBrk="1">
              <a:lnSpc>
                <a:spcPts val="35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上海地理位置优越，技术力量雄厚；劳动力素质和成本高，土地资源有限且地价高昂</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；对</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环保的要求高</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；市场需求大，消费能力强，追求高品质的产品。因此上海产业转型朝高端化</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、智</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能化</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、绿色化、服务化的方向发展，可以实现高利润、无污染和集约化的发展模式</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，有利于实现</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上海都市圈社会</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、经济和生态的可持续发展，因此是合理的。（8分）</a:t>
            </a:r>
            <a:endParaRPr lang="en-US" altLang="zh-CN" sz="2000" dirty="0"/>
          </a:p>
        </p:txBody>
      </p:sp>
      <p:sp>
        <p:nvSpPr>
          <p:cNvPr id="4" name="QO_7_AS.82_1#ce5e3d38b?vop=1&amp;pid=0d27e6285&amp;color=0,0,0&amp;vtp=1&amp;bbb=1&amp;hb=1"/>
          <p:cNvSpPr/>
          <p:nvPr/>
        </p:nvSpPr>
        <p:spPr>
          <a:xfrm>
            <a:off x="722376" y="3221742"/>
            <a:ext cx="10753344" cy="3056509"/>
          </a:xfrm>
          <a:prstGeom prst="rect">
            <a:avLst/>
          </a:prstGeom>
          <a:noFill/>
        </p:spPr>
        <p:txBody>
          <a:bodyPr wrap="none" lIns="0" tIns="0" rIns="0" bIns="0" rtlCol="0" anchor="t"/>
          <a:lstStyle/>
          <a:p>
            <a:pPr algn="l" latinLnBrk="1">
              <a:lnSpc>
                <a:spcPts val="35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本题考查产业升级的影响因素。上海位于长江入海口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，同时处于我国东部海岸线的中间位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，地理位置优越；上海经济发达，人才众多，技术力量雄厚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，有利于先进制造业支撑的新型产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业体系的形成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；但因为上海劳动力成本高，土地资源有限且地价高昂，同时对环保的要求高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以发展传统产业及劳动密集型产业已无优势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，需要进行产业转型升级；上海经济发达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，市场需求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，居民消费能力强，追求高品质的产品，故上海产业转型朝高端化、智能化、绿色化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、服务化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的方向发展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，有利于实现上海都市圈社会、经济和生态的可持续发展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，可以不断提升服务经济特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别是实体经济发展的质量和水平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【综合分析类】</a:t>
            </a:r>
            <a:endParaRPr lang="en-US" altLang="zh-CN" sz="2200" b="1"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
                                            <p:bg/>
                                          </p:spTgt>
                                        </p:tgtEl>
                                        <p:attrNameLst>
                                          <p:attrName>style.visibility</p:attrName>
                                        </p:attrNameLst>
                                      </p:cBhvr>
                                      <p:to>
                                        <p:strVal val="visible"/>
                                      </p:to>
                                    </p:set>
                                    <p:animEffect transition="in" filter="fade">
                                      <p:cBhvr>
                                        <p:cTn id="24" dur="500"/>
                                        <p:tgtEl>
                                          <p:spTgt spid="4">
                                            <p:bg/>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fade">
                                      <p:cBhvr>
                                        <p:cTn id="27" dur="500"/>
                                        <p:tgtEl>
                                          <p:spTgt spid="4">
                                            <p:txEl>
                                              <p:pRg st="0" end="0"/>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fade">
                                      <p:cBhvr>
                                        <p:cTn id="30" dur="500"/>
                                        <p:tgtEl>
                                          <p:spTgt spid="4">
                                            <p:txEl>
                                              <p:pRg st="1" end="1"/>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2" end="2"/>
                                            </p:txEl>
                                          </p:spTgt>
                                        </p:tgtEl>
                                        <p:attrNameLst>
                                          <p:attrName>style.visibility</p:attrName>
                                        </p:attrNameLst>
                                      </p:cBhvr>
                                      <p:to>
                                        <p:strVal val="visible"/>
                                      </p:to>
                                    </p:set>
                                    <p:animEffect transition="in" filter="fade">
                                      <p:cBhvr>
                                        <p:cTn id="33" dur="500"/>
                                        <p:tgtEl>
                                          <p:spTgt spid="4">
                                            <p:txEl>
                                              <p:pRg st="2" end="2"/>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3" end="3"/>
                                            </p:txEl>
                                          </p:spTgt>
                                        </p:tgtEl>
                                        <p:attrNameLst>
                                          <p:attrName>style.visibility</p:attrName>
                                        </p:attrNameLst>
                                      </p:cBhvr>
                                      <p:to>
                                        <p:strVal val="visible"/>
                                      </p:to>
                                    </p:set>
                                    <p:animEffect transition="in" filter="fade">
                                      <p:cBhvr>
                                        <p:cTn id="36" dur="500"/>
                                        <p:tgtEl>
                                          <p:spTgt spid="4">
                                            <p:txEl>
                                              <p:pRg st="3" end="3"/>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Effect transition="in" filter="fade">
                                      <p:cBhvr>
                                        <p:cTn id="39" dur="500"/>
                                        <p:tgtEl>
                                          <p:spTgt spid="4">
                                            <p:txEl>
                                              <p:pRg st="4" end="4"/>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500"/>
                                        <p:tgtEl>
                                          <p:spTgt spid="4">
                                            <p:txEl>
                                              <p:pRg st="5" end="5"/>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
                                            <p:txEl>
                                              <p:pRg st="6" end="6"/>
                                            </p:txEl>
                                          </p:spTgt>
                                        </p:tgtEl>
                                        <p:attrNameLst>
                                          <p:attrName>style.visibility</p:attrName>
                                        </p:attrNameLst>
                                      </p:cBhvr>
                                      <p:to>
                                        <p:strVal val="visible"/>
                                      </p:to>
                                    </p:set>
                                    <p:animEffect transition="in" filter="fade">
                                      <p:cBhvr>
                                        <p:cTn id="45"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2f6168d11.fixed?pid=121bcafc4&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3</a:t>
            </a:r>
            <a:endParaRPr lang="en-US" altLang="zh-CN" sz="7200" dirty="0"/>
          </a:p>
        </p:txBody>
      </p:sp>
      <p:sp>
        <p:nvSpPr>
          <p:cNvPr id="3" name="C_4#2f6168d11.fixed?pid=121bcafc4&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第二节综合训练</a:t>
            </a:r>
            <a:endParaRPr lang="en-US" altLang="zh-CN" sz="4400" dirty="0"/>
          </a:p>
        </p:txBody>
      </p:sp>
      <p:pic>
        <p:nvPicPr>
          <p:cNvPr id="4" name="C_4#2f6168d11.fixed?pid=121bcafc4&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2f6168d11.fixed?pid=121bcafc4&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刷能力</a:t>
            </a:r>
            <a:endParaRPr lang="en-US" altLang="zh-CN" sz="2800" dirty="0"/>
          </a:p>
        </p:txBody>
      </p:sp>
    </p:spTree>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83_1#d7755da9b?pid=2f6168d11&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［河南濮阳第一高级中学2025高二月考］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甘孜藏族自治州</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以下简称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甘孜州</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地处川西高原</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曾为集中连片贫困区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年甘孜州实现全面脱贫</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多数县城建成配套产业园区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2000—2018</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年甘孜州产业结构和就业结构的变化</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83_3#d7755da9b?htil=1&amp;pid=2f6168d1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545336" y="2406846"/>
            <a:ext cx="3730752" cy="232257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M_5_BD.83_4#d7755da9b?htil=1&amp;pid=2f6168d11&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6885432" y="2406846"/>
            <a:ext cx="3794760" cy="23225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84_1#fc0028039?pid=d7755da9b&amp;color=0,0,0&amp;vtp=1&amp;bbb=1"/>
          <p:cNvSpPr/>
          <p:nvPr/>
        </p:nvSpPr>
        <p:spPr>
          <a:xfrm>
            <a:off x="722376" y="48579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1.下列对甘孜州产业结构和就业结构的变化特点，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描述正确的是(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6" name="QC_6_AN.85_1#fc0028039.bracket?pid=d7755da9b&amp;color=0,0,0&amp;vpa=22&amp;vtp=1"/>
          <p:cNvSpPr/>
          <p:nvPr/>
        </p:nvSpPr>
        <p:spPr>
          <a:xfrm>
            <a:off x="7978839" y="4857946"/>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7" name="QC_6_BD.84_2#fc0028039.choices?pid=d7755da9b&amp;color=0,0,0&amp;vtp=1&amp;bbb=1"/>
          <p:cNvSpPr/>
          <p:nvPr/>
        </p:nvSpPr>
        <p:spPr>
          <a:xfrm>
            <a:off x="722376" y="5316543"/>
            <a:ext cx="10753344" cy="843153"/>
          </a:xfrm>
          <a:prstGeom prst="rect">
            <a:avLst/>
          </a:prstGeom>
          <a:noFill/>
        </p:spPr>
        <p:txBody>
          <a:bodyPr wrap="none" lIns="0" tIns="0" rIns="0" bIns="0" rtlCol="0" anchor="t"/>
          <a:lstStyle/>
          <a:p>
            <a:pPr latinLnBrk="1">
              <a:lnSpc>
                <a:spcPts val="3600"/>
              </a:lnSpc>
              <a:tabLst>
                <a:tab pos="55727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.第一产业占比均持续下降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.第二产业占比均波动下降</a:t>
            </a:r>
            <a:endParaRPr lang="en-US" altLang="zh-CN" sz="2000" dirty="0"/>
          </a:p>
          <a:p>
            <a:pPr latinLnBrk="1">
              <a:lnSpc>
                <a:spcPts val="3400"/>
              </a:lnSpc>
              <a:tabLst>
                <a:tab pos="55727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、三产业占比逐步上升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.就业结构在不断优化改善</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86_1#fc0028039?vop=1&amp;pid=d7755da9b&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本题考查产业、就业结构特征。据图分析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，第一产业的产业结构和就业结构都呈现出波动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下降的趋势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，A错误；产业结构中第二产业占比波动上升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，而就业结构中第二产业占比整体上略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有上升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，并不是波动下降，B错误；产业结构中第三产业占比呈下降趋势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，但就业结构中第三产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业占比处于上升趋势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，C错误；就业结构中第一产业处于波动下降趋势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，而第二产业占比略有上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，第三产业处于波动上升趋势，说明当地第二、三产业有所发展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，就业结构处于不断优化改善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87_1#12f721998?sp=1&amp;pid=d7755da9b&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推测甘孜州第一产业在产业结构中占比最低但在就业结构中占比最高的原因是(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88_1#12f721998.bracket?pid=d7755da9b&amp;color=0,0,0&amp;vpa=23&amp;vtp=1"/>
          <p:cNvSpPr/>
          <p:nvPr/>
        </p:nvSpPr>
        <p:spPr>
          <a:xfrm>
            <a:off x="9769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87_2#12f721998?pid=d7755da9b&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5727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①第一产业产值较高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、三产业基础较薄弱</a:t>
            </a:r>
            <a:endParaRPr lang="en-US" altLang="zh-CN" sz="2000" dirty="0"/>
          </a:p>
          <a:p>
            <a:pPr latinLnBrk="1">
              <a:lnSpc>
                <a:spcPts val="3400"/>
              </a:lnSpc>
              <a:tabLst>
                <a:tab pos="55727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③当地自然环境较差</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、三产业就业人口多</a:t>
            </a:r>
            <a:endParaRPr lang="en-US" altLang="zh-CN" sz="2000" dirty="0"/>
          </a:p>
        </p:txBody>
      </p:sp>
      <p:sp>
        <p:nvSpPr>
          <p:cNvPr id="5" name="QC_6_BD.87_3#12f721998.choices?pid=d7755da9b&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89_1#12f721998?vop=1&amp;pid=d7755da9b&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本题考查产业结构特征的影响因素。第一产业为农业，其创造效益能力一般较低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，而且甘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孜州地处川西高原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，自然条件恶劣，农业产值相对有限，①错误；根据材料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“曾为集中连片贫困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”可知，当地经济水平较低，第二、三产业基础较薄弱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，不利于吸引就业人口从第一产业向第</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、三产业转移，故第一产业在就业结构中占比高，②正确；该地区地处川西高原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，为高原山地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，自然环境较差，不利于第一产业的发展，第一产业在产业结构中占比最低，③正确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，当地第二、三产业在就业结构中占比相对较低，④错误。故选C。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89_2#12f721998?vop=1&amp;pid=d7755da9b&amp;color=0,0,0&amp;mp=1&amp;vtp=1&amp;bt=1&amp;bbb=1"/>
          <p:cNvSpPr/>
          <p:nvPr/>
        </p:nvSpPr>
        <p:spPr>
          <a:xfrm>
            <a:off x="722376" y="972000"/>
            <a:ext cx="10753344" cy="405003"/>
          </a:xfrm>
          <a:prstGeom prst="rect">
            <a:avLst/>
          </a:prstGeom>
          <a:noFill/>
        </p:spPr>
        <p:txBody>
          <a:bodyPr wrap="none" lIns="0" tIns="0" rIns="0" bIns="0" rtlCol="0" anchor="t"/>
          <a:lstStyle/>
          <a:p>
            <a:pPr algn="l" latinLnBrk="1">
              <a:lnSpc>
                <a:spcPts val="36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知识拓展</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地区产业结构与区域发展的关系</a:t>
            </a:r>
            <a:endParaRPr lang="en-US" altLang="zh-CN" sz="2000" dirty="0"/>
          </a:p>
        </p:txBody>
      </p:sp>
      <p:pic>
        <p:nvPicPr>
          <p:cNvPr id="3" name="QC_6_AS.89_3#12f721998?vop=1&amp;pid=d7755da9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926080" y="1513528"/>
            <a:ext cx="6336792" cy="231343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7_1#3bbb84c95?vop=1&amp;pid=2f805225d&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本题考查我国产业结构特征变化。读图可知，2012—2021年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，我国第一产业的就业人口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比重呈下降趋势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，说明我国第一产业机械化水平提高，生产效率提高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，大量第一产业就业人口被</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解放出来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，A错误。图中显示，我国第二产业发展相对平缓，B错误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。第三产业的就业人口比重增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加较快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，说明我国第三产业加速发展，提供了大量就业岗位，C错误。由图可知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，我国第一产业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就业人口比重逐渐变小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，第三产业就业人口比重最大且逐渐增大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，第二产业就业人口比重相对稳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，产业结构持续优化，说明我国经济结构调整初见成效，D正确。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90_1#4f9527e81?htil=9&amp;pid=2f6168d1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796867" y="1026864"/>
            <a:ext cx="4645152" cy="39867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90_2#4f9527e81?htil=9&amp;pid=2f6168d11&amp;color=0,0,0&amp;vtp=1&amp;bt=1&amp;bbb=1&amp;hb=1"/>
          <p:cNvSpPr/>
          <p:nvPr/>
        </p:nvSpPr>
        <p:spPr>
          <a:xfrm>
            <a:off x="722376" y="972000"/>
            <a:ext cx="5980176" cy="2671953"/>
          </a:xfrm>
          <a:prstGeom prst="rect">
            <a:avLst/>
          </a:prstGeom>
          <a:noFill/>
        </p:spPr>
        <p:txBody>
          <a:bodyPr wrap="none" lIns="0" tIns="0" rIns="0" bIns="0" rtlCol="0" anchor="t"/>
          <a:lstStyle/>
          <a:p>
            <a:pPr algn="l" latinLnBrk="1">
              <a:lnSpc>
                <a:spcPts val="3600"/>
              </a:lnSpc>
            </a:pPr>
            <a:r>
              <a:rPr lang="en-US" altLang="zh-CN" sz="2000" b="0" i="0" spc="-50" dirty="0">
                <a:solidFill>
                  <a:srgbClr val="000000"/>
                </a:solidFill>
                <a:latin typeface="仿宋" panose="02010609060101010101" pitchFamily="34" charset="-122"/>
                <a:ea typeface="仿宋" panose="02010609060101010101" pitchFamily="34" charset="-122"/>
                <a:cs typeface="仿宋" panose="02010609060101010101" pitchFamily="34" charset="-120"/>
              </a:rPr>
              <a:t>[安徽蚌埠二中2024高二月考</a:t>
            </a:r>
            <a:r>
              <a:rPr lang="en-US" altLang="zh-CN" sz="2000" b="0" i="0" spc="-5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东北三省依托良好的自然</a:t>
            </a:r>
            <a:endPar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资源禀赋成为工业基地</a:t>
            </a:r>
            <a:r>
              <a:rPr lang="en-US" altLang="zh-CN" sz="2000" b="0" i="0" spc="-5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为我国经济发展做出了杰出贡</a:t>
            </a:r>
            <a:endPar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献</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如今该地区经济发展失衡</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人口流失严重</a:t>
            </a:r>
            <a:r>
              <a:rPr lang="en-US" altLang="zh-CN" sz="2000" b="0" i="0" spc="-5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市场化</a:t>
            </a:r>
            <a:endPar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程度落后于东部发达省级行政区</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近年来</a:t>
            </a:r>
            <a:r>
              <a:rPr lang="en-US" altLang="zh-CN" sz="2000" b="0" i="0" spc="-5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由于国家高</a:t>
            </a:r>
            <a:endPar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度重视</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一批新兴产业增长迅速</a:t>
            </a:r>
            <a:r>
              <a:rPr lang="en-US" altLang="zh-CN" sz="2000" b="0" i="0" spc="-5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下图示意东北三省经</a:t>
            </a:r>
            <a:endPar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济结构失衡水平空间分布</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spc="-50" dirty="0"/>
          </a:p>
        </p:txBody>
      </p:sp>
      <p:sp>
        <p:nvSpPr>
          <p:cNvPr id="4" name="QC_6_BD.91_1#fde5b817d?htil=9&amp;pid=4f9527e81&amp;color=0,0,0&amp;vtp=1&amp;bbb=1"/>
          <p:cNvSpPr/>
          <p:nvPr/>
        </p:nvSpPr>
        <p:spPr>
          <a:xfrm>
            <a:off x="722376" y="3698055"/>
            <a:ext cx="5980176"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东北三省经济结构失衡水平空间分布图显示(</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BD.91_2#fde5b817d.choices?htil=9&amp;pid=4f9527e81&amp;color=0,0,0&amp;vtp=1&amp;bbb=1&amp;hb=1"/>
          <p:cNvSpPr/>
          <p:nvPr/>
        </p:nvSpPr>
        <p:spPr>
          <a:xfrm>
            <a:off x="722376" y="4160843"/>
            <a:ext cx="5980176" cy="1783334"/>
          </a:xfrm>
          <a:prstGeom prst="rect">
            <a:avLst/>
          </a:prstGeom>
          <a:noFill/>
        </p:spPr>
        <p:txBody>
          <a:bodyPr wrap="none" lIns="0" tIns="0" rIns="0" bIns="0" rtlCol="0" anchor="t"/>
          <a:lstStyle/>
          <a:p>
            <a:pPr latinLnBrk="1">
              <a:lnSpc>
                <a:spcPts val="3600"/>
              </a:lnSpc>
              <a:tabLst>
                <a:tab pos="5477510" algn="l"/>
              </a:tabLst>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A.较高值区显著集聚</a:t>
            </a:r>
            <a:r>
              <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tabLst>
                <a:tab pos="5477510" algn="l"/>
              </a:tabLst>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B.较低值区被高值区包围</a:t>
            </a:r>
            <a:endParaRPr lang="en-US" altLang="zh-CN" sz="2000" dirty="0"/>
          </a:p>
          <a:p>
            <a:pPr latinLnBrk="1">
              <a:lnSpc>
                <a:spcPts val="3700"/>
              </a:lnSpc>
              <a:tabLst>
                <a:tab pos="5477510" algn="l"/>
              </a:tabLst>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C.高值区范围显著扩大</a:t>
            </a:r>
            <a:r>
              <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700"/>
              </a:lnSpc>
              <a:tabLst>
                <a:tab pos="5477510" algn="l"/>
              </a:tabLst>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D.低值区范围有所减小</a:t>
            </a:r>
            <a:endParaRPr lang="en-US" altLang="zh-CN" sz="2000" dirty="0"/>
          </a:p>
        </p:txBody>
      </p:sp>
      <p:sp>
        <p:nvSpPr>
          <p:cNvPr id="6" name="QC_6_AN.92_1#fde5b817d.bracket?pid=4f9527e81&amp;color=0,0,0&amp;vpa=24&amp;vtp=1"/>
          <p:cNvSpPr/>
          <p:nvPr/>
        </p:nvSpPr>
        <p:spPr>
          <a:xfrm>
            <a:off x="5946839" y="369805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93_1#fde5b817d?vop=1&amp;pid=4f9527e81&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本题考查读图分析能力。读图可知，无论是2003年还是2015年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，东北三省经济结构失衡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水平较高值区都不是显著集聚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，A错误。高值区被较高值区包围，B错误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。高值区范围没有显著扩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，C错误。低值区范围有所减小，D正确。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94_1#e35592958?sp=1&amp;pid=4f9527e81&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4.东北三省进行经济转型升级，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95_1#e35592958.bracket?pid=4f9527e81&amp;color=0,0,0&amp;vpa=25&amp;vtp=1"/>
          <p:cNvSpPr/>
          <p:nvPr/>
        </p:nvSpPr>
        <p:spPr>
          <a:xfrm>
            <a:off x="4943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94_2#e35592958?pid=4f9527e81&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7751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①加大对工业的补贴政策</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②强化农业科技创新</a:t>
            </a:r>
            <a:endParaRPr lang="en-US" altLang="zh-CN" sz="2000" dirty="0"/>
          </a:p>
          <a:p>
            <a:pPr latinLnBrk="1">
              <a:lnSpc>
                <a:spcPts val="3400"/>
              </a:lnSpc>
              <a:tabLst>
                <a:tab pos="547751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③加强资源投资驱动</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④发展现代服务产业</a:t>
            </a:r>
            <a:endParaRPr lang="en-US" altLang="zh-CN" sz="2000" dirty="0"/>
          </a:p>
        </p:txBody>
      </p:sp>
      <p:sp>
        <p:nvSpPr>
          <p:cNvPr id="5" name="QC_6_BD.94_3#e35592958.choices?pid=4f9527e81&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96_1#e35592958?vop=1&amp;pid=4f9527e81&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本题考查区域经济转型升级的措施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。加大对工业的补贴政策只能缓解当前经济结构发展失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衡的困境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，不能有效促进经济转型升级，①错误。科技是第一生产力，东北三省平原广布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肥沃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，农业发展条件好，强化农业科技创新有助于促进农业产业升级，②正确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。东北三省经济结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构失衡的主要原因是东北三省曾以重工业为主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，对资源过度依赖，造成资源趋于枯竭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，因此不能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一味地加强资源投资驱动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，要发展现代服务产业，促进经济转型升级，③错误，④正确。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综上，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97_1#2a4ac7120?pid=2f6168d11&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［江西鹰潭2025二模］</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我国中部某省会城市发展初期经济基础薄弱</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缺乏资源</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能源</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交通优势</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近年来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该城市通过独特的发展模式实现了经济持续高速增长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形成一大批产业集群</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在该模式</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国有资产参与招商引资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引入并发展新兴产业</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在新兴产业成功后撤出并继续参与创建新的</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下图示意该城市产业发展的不同阶段</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graphicFrame>
        <p:nvGraphicFramePr>
          <p:cNvPr id="73" name="QM_5_BD.97_2#2a4ac7120?colgroup=3,5,12,10,7&amp;pid=2f6168d11&amp;color=0,0,0&amp;vtp=1&amp;bbb=1&amp;hb=1"/>
          <p:cNvGraphicFramePr>
            <a:graphicFrameLocks noGrp="1"/>
          </p:cNvGraphicFramePr>
          <p:nvPr/>
        </p:nvGraphicFramePr>
        <p:xfrm>
          <a:off x="722376" y="2864046"/>
          <a:ext cx="10698480" cy="1663446"/>
        </p:xfrm>
        <a:graphic>
          <a:graphicData uri="http://schemas.openxmlformats.org/drawingml/2006/table">
            <a:tbl>
              <a:tblPr/>
              <a:tblGrid>
                <a:gridCol w="978408"/>
                <a:gridCol w="1490472"/>
                <a:gridCol w="3319272"/>
                <a:gridCol w="2779776"/>
                <a:gridCol w="2130552"/>
              </a:tblGrid>
              <a:tr h="422783">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阶段</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2021年至今</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1240663">
                <a:tc>
                  <a:txBody>
                    <a:bodyPr/>
                    <a:lstStyle/>
                    <a:p>
                      <a:pPr marL="0" indent="0" algn="ctr" latinLnBrk="1" hangingPunct="0">
                        <a:lnSpc>
                          <a:spcPts val="32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产业集</a:t>
                      </a:r>
                      <a:endPar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群</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2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传统制造</a:t>
                      </a:r>
                      <a:endParaRPr lang="en-US" altLang="zh-CN" sz="1200" dirty="0"/>
                    </a:p>
                    <a:p>
                      <a:pPr algn="l" latinLnBrk="1" hangingPunct="0">
                        <a:lnSpc>
                          <a:spcPts val="32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家电</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1200" spc="-100" dirty="0"/>
                    </a:p>
                    <a:p>
                      <a:pPr algn="l" latinLnBrk="1" hangingPunct="0">
                        <a:lnSpc>
                          <a:spcPts val="30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汽车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战略新兴（集成电路</a:t>
                      </a:r>
                      <a:r>
                        <a:rPr lang="en-US" altLang="zh-CN" sz="2000" b="0" i="0" spc="-10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城市</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32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应急安全</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生物医药</a:t>
                      </a:r>
                      <a:r>
                        <a:rPr lang="en-US" altLang="zh-CN" sz="2000" b="0" i="0" spc="-10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人工</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30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智能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先进制造</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（新型显示</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32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屏</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集成电路</a:t>
                      </a:r>
                      <a:r>
                        <a:rPr lang="en-US" altLang="zh-CN" sz="2000" b="0" i="0" spc="-10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新能源</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30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汽车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战略新兴</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indent="0" algn="l" latinLnBrk="1" hangingPunct="0">
                        <a:lnSpc>
                          <a:spcPts val="32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智能</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量子</a:t>
                      </a:r>
                      <a:r>
                        <a:rPr lang="en-US" altLang="zh-CN" sz="2000" b="0" i="0" spc="-10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spc="-10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l" latinLnBrk="1" hangingPunct="0">
                        <a:lnSpc>
                          <a:spcPts val="30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太空信息</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4" name="QC_6_BD.98_1#b4a21019d?pid=2a4ac7120&amp;color=0,0,0&amp;vtp=1&amp;bbb=1"/>
          <p:cNvSpPr/>
          <p:nvPr/>
        </p:nvSpPr>
        <p:spPr>
          <a:xfrm>
            <a:off x="722376" y="46547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5.该城市2021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年以前产业发展的顺序为(</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99_1#b4a21019d.bracket?pid=2a4ac7120&amp;color=0,0,0&amp;vpa=26&amp;vtp=1"/>
          <p:cNvSpPr/>
          <p:nvPr/>
        </p:nvSpPr>
        <p:spPr>
          <a:xfrm>
            <a:off x="5286439" y="4654746"/>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6" name="QC_6_BD.98_2#b4a21019d.choices?pid=2a4ac7120&amp;color=0,0,0&amp;vtp=1&amp;bbb=1"/>
          <p:cNvSpPr/>
          <p:nvPr/>
        </p:nvSpPr>
        <p:spPr>
          <a:xfrm>
            <a:off x="722376" y="5107755"/>
            <a:ext cx="10753344" cy="405003"/>
          </a:xfrm>
          <a:prstGeom prst="rect">
            <a:avLst/>
          </a:prstGeom>
          <a:noFill/>
        </p:spPr>
        <p:txBody>
          <a:bodyPr wrap="none" lIns="0" tIns="0" rIns="0" bIns="0" rtlCol="0" anchor="t"/>
          <a:lstStyle/>
          <a:p>
            <a:pPr latinLnBrk="1">
              <a:lnSpc>
                <a:spcPts val="3600"/>
              </a:lnSpc>
              <a:tabLst>
                <a:tab pos="2757805" algn="l"/>
                <a:tab pos="5477510" algn="l"/>
                <a:tab pos="8209915"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A.甲—乙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—丙</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—丙</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.乙—丙—甲</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00_1#b4a21019d?vop=1&amp;pid=2a4ac7120&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本题考查区域产业发展变化特征。由材料“在该模式中，国有资产参与招商引资</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，引入并发</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展新兴产业</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，在新兴产业成功后撤出并继续参与创建新的产业”可知</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，该城市在引入并发展新兴产</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业之前</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，先发展了传统制造业，在此基础上引入并发展先进制造业</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，在先进制造业成功后进行战略</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新兴产业发展</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，所以该城市2021年以前产业发展的顺序为甲—丙—乙，B正确，A、C、D错误。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01_1#47896b2ad?pid=2a4ac7120&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该城市产业结构变化的直接原因是(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02_1#47896b2ad.bracket?pid=2a4ac7120&amp;color=0,0,0&amp;vpa=27&amp;vtp=1"/>
          <p:cNvSpPr/>
          <p:nvPr/>
        </p:nvSpPr>
        <p:spPr>
          <a:xfrm>
            <a:off x="4943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101_2#47896b2ad.choices?pid=2a4ac7120&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.政策大力支持</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B.基础设施完善</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C.东部产业转移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.科研力量雄厚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12394</Words>
  <Application>WPS 演示</Application>
  <PresentationFormat>宽屏</PresentationFormat>
  <Paragraphs>812</Paragraphs>
  <Slides>116</Slides>
  <Notes>84</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116</vt:i4>
      </vt:variant>
    </vt:vector>
  </HeadingPairs>
  <TitlesOfParts>
    <vt:vector size="136" baseType="lpstr">
      <vt:lpstr>Arial</vt:lpstr>
      <vt:lpstr>宋体</vt:lpstr>
      <vt:lpstr>Wingdings</vt:lpstr>
      <vt:lpstr>微软雅黑</vt:lpstr>
      <vt:lpstr>微软雅黑</vt:lpstr>
      <vt:lpstr>汉仪舒圆黑简体</vt:lpstr>
      <vt:lpstr>黑体</vt:lpstr>
      <vt:lpstr>汉仪舒圆黑简体</vt:lpstr>
      <vt:lpstr>汉仪舒圆黑简体</vt:lpstr>
      <vt:lpstr>黑体</vt:lpstr>
      <vt:lpstr>宋体</vt:lpstr>
      <vt:lpstr>仿宋</vt:lpstr>
      <vt:lpstr>仿宋</vt:lpstr>
      <vt:lpstr>楷体</vt:lpstr>
      <vt:lpstr>Times New Roman</vt:lpstr>
      <vt:lpstr>Times New Roman</vt:lpstr>
      <vt:lpstr>Calibri</vt:lpstr>
      <vt:lpstr>Arial Unicode MS</vt:lpstr>
      <vt:lpstr>等线</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中原小鱼干</cp:lastModifiedBy>
  <cp:revision>4</cp:revision>
  <dcterms:created xsi:type="dcterms:W3CDTF">2025-08-04T06:42:00Z</dcterms:created>
  <dcterms:modified xsi:type="dcterms:W3CDTF">2025-08-11T07:33:20Z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666B86C52EFB4562873910712E07CC61_12</vt:lpwstr>
  </property>
  <property fmtid="{D5CDD505-2E9C-101B-9397-08002B2CF9AE}" pid="3" name="KSOProductBuildVer">
    <vt:lpwstr>2052-12.1.0.21915</vt:lpwstr>
  </property>
</Properties>
</file>