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88" r:id="rId6"/>
    <p:sldId id="258" r:id="rId7"/>
    <p:sldId id="259" r:id="rId8"/>
    <p:sldId id="260" r:id="rId9"/>
    <p:sldId id="289" r:id="rId10"/>
    <p:sldId id="261" r:id="rId11"/>
    <p:sldId id="262" r:id="rId12"/>
    <p:sldId id="290" r:id="rId13"/>
    <p:sldId id="263" r:id="rId14"/>
    <p:sldId id="264" r:id="rId15"/>
    <p:sldId id="291" r:id="rId16"/>
    <p:sldId id="265" r:id="rId17"/>
    <p:sldId id="266" r:id="rId18"/>
    <p:sldId id="267" r:id="rId19"/>
    <p:sldId id="292" r:id="rId20"/>
    <p:sldId id="268" r:id="rId21"/>
    <p:sldId id="269" r:id="rId22"/>
    <p:sldId id="293" r:id="rId23"/>
    <p:sldId id="270" r:id="rId24"/>
    <p:sldId id="271" r:id="rId25"/>
    <p:sldId id="272" r:id="rId26"/>
    <p:sldId id="273" r:id="rId27"/>
    <p:sldId id="274" r:id="rId28"/>
    <p:sldId id="294" r:id="rId29"/>
    <p:sldId id="275" r:id="rId30"/>
    <p:sldId id="276" r:id="rId31"/>
    <p:sldId id="277" r:id="rId32"/>
    <p:sldId id="278" r:id="rId33"/>
    <p:sldId id="279" r:id="rId34"/>
    <p:sldId id="280" r:id="rId35"/>
    <p:sldId id="295" r:id="rId36"/>
    <p:sldId id="281" r:id="rId37"/>
    <p:sldId id="282" r:id="rId38"/>
    <p:sldId id="283" r:id="rId39"/>
    <p:sldId id="284" r:id="rId40"/>
    <p:sldId id="285" r:id="rId41"/>
    <p:sldId id="286" r:id="rId42"/>
    <p:sldId id="287" r:id="rId4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4" d="100"/>
          <a:sy n="114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-224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4600f8a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第四章高考强化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4600f8a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第四章高考强化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89e346fd204eef0a31e818#tid=6890182ad5ecdb0009cafbc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地理 选择性必修2     区域发展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7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0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_1#4aee2e92c?pid=00cf14603&amp;color=0,0,0&amp;vtp=1&amp;bt=1&amp;bbb=1&amp;hb=1"/>
          <p:cNvSpPr/>
          <p:nvPr/>
        </p:nvSpPr>
        <p:spPr>
          <a:xfrm>
            <a:off x="722376" y="100584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［湖南2023·1~2］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服装制造商可以在全球范围内选择分包商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产品残次率是影响其选择的重要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因素之一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在交货期允许的情况下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洛杉矶时尚区内的韩国制造商更倾向选择代工厂位于东南亚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的韩国分包商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而不是代工厂位于拉丁美洲的分包商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东南亚服装生产所需的面料大多产自中国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面料生产所需的棉花来自北美洲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5_BD.10_1#d938384ab?pid=4aee2e92c&amp;color=0,0,0&amp;vtp=1&amp;bbb=1"/>
          <p:cNvSpPr/>
          <p:nvPr/>
        </p:nvSpPr>
        <p:spPr>
          <a:xfrm>
            <a:off x="722376" y="281749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3.东南亚服装生产所需的面料大多产自中国，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是因为中国(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11_1#d938384ab.bracket?pid=4aee2e92c&amp;color=0,0,0&amp;vpa=3&amp;vtp=1"/>
          <p:cNvSpPr/>
          <p:nvPr/>
        </p:nvSpPr>
        <p:spPr>
          <a:xfrm>
            <a:off x="7229539" y="281749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5_BD.10_2#d938384ab.choices?pid=4aee2e92c&amp;color=0,0,0&amp;vtp=1&amp;bbb=1"/>
          <p:cNvSpPr/>
          <p:nvPr/>
        </p:nvSpPr>
        <p:spPr>
          <a:xfrm>
            <a:off x="722376" y="327469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.原材料丰富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B.产业基础好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C.劳动力廉价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.环境容量大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d938384ab?vop=1&amp;pid=4aee2e92c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本题考查工业区位因素、区域认知。根据材料信息可知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，服装面料生产所需的原料棉花来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自北美洲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，而不是中国，故东南亚服装生产所需的面料产自中国不是因为中国原材料丰富，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；生产面料的原料不产自中国，但服装生产所需的面料却大多来自中国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，说明中国的制造能力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，产业基础好，B正确；与东南亚国家相比，中国劳动力没有价格优势，C错误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；面料的生产和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环境容量关联不大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，且中国对污染产业的准入条件要比东南亚严格，D错误。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d9bd8ee0f?sp=1&amp;pid=4aee2e92c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4.时尚区内的韩国制造商更倾向选择代工厂位于东南亚的韩国分包商，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最可能考虑的是(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d9bd8ee0f.bracket?pid=4aee2e92c&amp;color=0,0,0&amp;vpa=4&amp;vtp=1"/>
          <p:cNvSpPr/>
          <p:nvPr/>
        </p:nvSpPr>
        <p:spPr>
          <a:xfrm>
            <a:off x="10531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3_2#d9bd8ee0f?pid=4aee2e92c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48280" algn="l"/>
                <a:tab pos="5483860" algn="l"/>
                <a:tab pos="821944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①贸易壁垒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②文化关联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③市场环境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生产技能</a:t>
            </a:r>
            <a:endParaRPr lang="en-US" altLang="zh-CN" sz="2000" dirty="0"/>
          </a:p>
        </p:txBody>
      </p:sp>
      <p:sp>
        <p:nvSpPr>
          <p:cNvPr id="5" name="QC_5_BD.13_3#d9bd8ee0f.choices?pid=4aee2e92c&amp;color=0,0,0&amp;vtp=1&amp;bbb=1"/>
          <p:cNvSpPr/>
          <p:nvPr/>
        </p:nvSpPr>
        <p:spPr>
          <a:xfrm>
            <a:off x="722376" y="18881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d9bd8ee0f?vop=1&amp;pid=4aee2e92c&amp;color=0,0,0&amp;vtp=1&amp;bt=1&amp;bbb=1"/>
          <p:cNvSpPr/>
          <p:nvPr/>
        </p:nvSpPr>
        <p:spPr>
          <a:xfrm>
            <a:off x="722376" y="1005840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本题考查工业区位因素、工业地域联系。具体分析如下。</a:t>
            </a:r>
            <a:endParaRPr lang="en-US" altLang="zh-CN" sz="2200" dirty="0"/>
          </a:p>
        </p:txBody>
      </p:sp>
      <p:graphicFrame>
        <p:nvGraphicFramePr>
          <p:cNvPr id="12" name="QC_5_AS.15_2#d9bd8ee0f?colgroup=3,34,2&amp;vop=1&amp;pid=4aee2e92c&amp;color=0,0,0&amp;vtp=1&amp;bbb=1&amp;hb=1"/>
          <p:cNvGraphicFramePr>
            <a:graphicFrameLocks noGrp="1"/>
          </p:cNvGraphicFramePr>
          <p:nvPr/>
        </p:nvGraphicFramePr>
        <p:xfrm>
          <a:off x="722376" y="1579753"/>
          <a:ext cx="10716768" cy="2918968"/>
        </p:xfrm>
        <a:graphic>
          <a:graphicData uri="http://schemas.openxmlformats.org/drawingml/2006/table">
            <a:tbl>
              <a:tblPr/>
              <a:tblGrid>
                <a:gridCol w="950976"/>
                <a:gridCol w="8924544"/>
                <a:gridCol w="841248"/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序号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结论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材料中并没有关于东南亚或拉丁美洲的税收优惠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贸易壁垒等相关信息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57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由材料“韩国制造商更倾向选择代工厂位于东南亚的韩国分包商”可知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二者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员工均主要为韩国人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文化同源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因此文化关联是可能考虑的因素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正确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根据材料信息无法判断东南亚和拉丁美洲的市场环境差异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57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根据材料信息可知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服装制造商在选择分包商时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产品残次率是重要的考虑因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素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而生产技能的高低直接关系到产品残次率的高低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正确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C_5_AS.15_3#d9bd8ee0f?vop=1&amp;pid=4aee2e92c&amp;color=0,0,0&amp;vtp=1&amp;bbb=1"/>
          <p:cNvSpPr/>
          <p:nvPr/>
        </p:nvSpPr>
        <p:spPr>
          <a:xfrm>
            <a:off x="722376" y="4627753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综上，C正确。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4#d9bd8ee0f?vop=1&amp;pid=4aee2e92c&amp;color=0,0,0&amp;mp=1&amp;vtp=1&amp;bt=1&amp;bbb=1&amp;hb=1"/>
          <p:cNvSpPr/>
          <p:nvPr/>
        </p:nvSpPr>
        <p:spPr>
          <a:xfrm>
            <a:off x="722376" y="100584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关键点拨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解答本题的关键是要抓住材料中“产品残次率是影响其选择的重要因素之一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”，这意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味着在选择分包商时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，产品质量是重要的考虑因素。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6_1#540f2af9d?htil=2&amp;pid=00cf14603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76574" y="1088136"/>
            <a:ext cx="2651760" cy="204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4_BD.16_2#540f2af9d?htil=2&amp;sp=1&amp;pid=00cf14603&amp;color=0,0,0&amp;vtp=1&amp;bt=1&amp;bbb=1&amp;hb=1&amp;hs=1"/>
          <p:cNvSpPr/>
          <p:nvPr/>
        </p:nvSpPr>
        <p:spPr>
          <a:xfrm>
            <a:off x="722376" y="1005840"/>
            <a:ext cx="7964424" cy="22274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［河北2025·18（3）］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阅读图文材料，完成下列要求。（4分）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微软雅黑" panose="020B0503020204020204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第四纪以来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受冷干和温湿气候交替变化影响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陕北黄土高原发育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了多期特点不一的黄土地层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含古土壤层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）;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与此同时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逐渐强化的构造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活动使高原加速抬升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周边地堑急剧沉降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导致高原侵蚀加剧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形成沟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壑纵横的地貌格局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在黄土沟谷中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大型沟谷多切入坚硬基岩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具有沟</a:t>
            </a:r>
            <a:endParaRPr lang="en-US" altLang="zh-CN" sz="2000" dirty="0"/>
          </a:p>
        </p:txBody>
      </p:sp>
      <p:sp>
        <p:nvSpPr>
          <p:cNvPr id="4" name="QO_4_BD.16_3#540f2af9d?pid=00cf14603&amp;color=0,0,0&amp;vtp=1&amp;bbb=1"/>
          <p:cNvSpPr/>
          <p:nvPr/>
        </p:nvSpPr>
        <p:spPr>
          <a:xfrm>
            <a:off x="722376" y="4154424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简述打坝淤地在保障黄土高原生态安全方面的作用。</a:t>
            </a:r>
            <a:endParaRPr lang="en-US" altLang="zh-CN" sz="2000" dirty="0"/>
          </a:p>
        </p:txBody>
      </p:sp>
      <p:sp>
        <p:nvSpPr>
          <p:cNvPr id="5" name="QO_4_BD.16_2#540f2af9d?htil=2&amp;sp=1&amp;pid=00cf14603&amp;color=0,0,0&amp;vtp=1&amp;bt=1&amp;bbb=1&amp;hb=1&amp;hs=1"/>
          <p:cNvSpPr/>
          <p:nvPr/>
        </p:nvSpPr>
        <p:spPr>
          <a:xfrm>
            <a:off x="722376" y="3295015"/>
            <a:ext cx="1075201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深坡陡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谷底平坦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支沟众多等特点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如图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强烈的沟谷侵蚀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引发严重的水土流失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给生态环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境带来巨大影响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为此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当地实施了退耕还林还草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打坝淤地等治理措施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17_1#540f2af9d?vop=1&amp;pid=00cf14603&amp;color=0,0,0&amp;mp=1&amp;vtp=1&amp;bt=1&amp;bbb=1&amp;hb=1"/>
          <p:cNvSpPr/>
          <p:nvPr/>
        </p:nvSpPr>
        <p:spPr>
          <a:xfrm>
            <a:off x="722376" y="100584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打坝淤地可以拦泥保土，减少水土流失；拦截淤积形成肥沃深厚的土壤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，利于植树造林种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草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，保持水土。（4分）</a:t>
            </a:r>
            <a:endParaRPr lang="en-US" altLang="zh-CN" sz="2000" dirty="0"/>
          </a:p>
        </p:txBody>
      </p:sp>
      <p:sp>
        <p:nvSpPr>
          <p:cNvPr id="3" name="QO_4_AS.18_1#540f2af9d?vop=1&amp;pid=00cf14603&amp;color=0,0,0&amp;vtp=1&amp;bbb=1&amp;hb=1"/>
          <p:cNvSpPr/>
          <p:nvPr/>
        </p:nvSpPr>
        <p:spPr>
          <a:xfrm>
            <a:off x="722376" y="1962404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本题考查工程措施的生态安全作用。淤地坝可以直接拦截坡面冲刷下来的泥沙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，减少黄土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高原区的水土流失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，降低泥石流等地质灾害风险；淤地坝拦截的泥沙进入沟道淤地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，淤积形成平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坦肥沃的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“坝地”，保水保肥能力强，可改良土壤，可在淤地进行耕种，减轻坡耕压力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，利于植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树造林种草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，保持水土。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00cf14603.fixed?pid=4600f8a06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00cf14603.fixed?pid=4600f8a06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第四章高考强化</a:t>
            </a:r>
            <a:endParaRPr lang="en-US" altLang="zh-CN" sz="4400" dirty="0"/>
          </a:p>
        </p:txBody>
      </p:sp>
      <p:pic>
        <p:nvPicPr>
          <p:cNvPr id="4" name="C_3#00cf14603.fixed?pid=4600f8a0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00cf14603.fixed?pid=4600f8a06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9_1#318e42d82?sp=1&amp;pid=00cf14603&amp;color=0,0,0&amp;vtp=1&amp;bt=1&amp;bbb=1&amp;hb=1"/>
          <p:cNvSpPr/>
          <p:nvPr/>
        </p:nvSpPr>
        <p:spPr>
          <a:xfrm>
            <a:off x="722376" y="1005840"/>
            <a:ext cx="10753344" cy="13130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［山东2024·19］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阅读图文资料，完成下列要求。（15分）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</a:t>
            </a: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材料一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防洪限制水位是水库在汛期允许蓄水的上限水位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受防洪限制水位的约束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汛期降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雨径流经水库调节后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仍有大量径流未得到充分利用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作为弃水排放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O_5_BD.20_1#624840b1e?pid=318e42d82&amp;color=0,0,0&amp;vtp=1&amp;bbb=1"/>
          <p:cNvSpPr/>
          <p:nvPr/>
        </p:nvSpPr>
        <p:spPr>
          <a:xfrm>
            <a:off x="722376" y="2331974"/>
            <a:ext cx="108331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（1）分别指出防洪限制水位的高低与汛期水库蓄水量大小、预留防洪库容大小的关系。（3分）</a:t>
            </a:r>
            <a:endParaRPr lang="en-US" altLang="zh-CN" sz="2000" dirty="0"/>
          </a:p>
        </p:txBody>
      </p:sp>
      <p:sp>
        <p:nvSpPr>
          <p:cNvPr id="4" name="QO_5_AN.21_1#624840b1e?vop=1&amp;pid=318e42d82&amp;color=0,0,0&amp;vtp=1&amp;bbb=1"/>
          <p:cNvSpPr/>
          <p:nvPr/>
        </p:nvSpPr>
        <p:spPr>
          <a:xfrm>
            <a:off x="722376" y="279412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防洪限制水位高，汛期水库蓄水量大；防洪限制水位高，防洪预留库容小。（3分）</a:t>
            </a:r>
            <a:endParaRPr lang="en-US" altLang="zh-CN" sz="2000" dirty="0"/>
          </a:p>
        </p:txBody>
      </p:sp>
      <p:sp>
        <p:nvSpPr>
          <p:cNvPr id="5" name="QO_5_AS.22_1#624840b1e?vop=1&amp;pid=318e42d82&amp;color=0,0,0&amp;vtp=1&amp;bbb=1&amp;hb=1"/>
          <p:cNvSpPr/>
          <p:nvPr/>
        </p:nvSpPr>
        <p:spPr>
          <a:xfrm>
            <a:off x="722376" y="3302635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本题考查人类活动对自然环境的影响。水库必须在防洪限制水位以上预留一定的库容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,作为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预留防洪库容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,用于临时调整和蓄留洪水,以防止因汛期洪水过大导致水库水位超限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。防洪限制水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位高低直接影响其可利用的预留防洪库容大小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。结合图文信息可知，防洪限制水位越低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,汛期水库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蓄水量就越小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，预留的防洪库容就越大；防洪限制水位越高，汛期水库蓄水量越大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，预留防洪库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容就越小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ac631ca47?pid=318e42d82&amp;color=0,0,0&amp;vtp=1&amp;bt=1&amp;bbb=1&amp;hb=1"/>
          <p:cNvSpPr/>
          <p:nvPr/>
        </p:nvSpPr>
        <p:spPr>
          <a:xfrm>
            <a:off x="722376" y="100584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材料二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近年来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丹江口水库以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丹江口水利枢纽调度规程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试行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为基础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主要从汛前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水位消落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汛期水位控制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汛末蓄水三个方面进行优化调度的探索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。2021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基于精准的降水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洪水预报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丹江口水库在保证防洪安全的前提下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通过优化调度超额完成供水计划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并首次蓄水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至设计蓄水位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170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m。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示意汉江流域概况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示意优化调度方式与规程调度方式的对比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P_5_BD#ac631ca47?iti=1&amp;htil=1&amp;pid=318e42d8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8800" y="2899918"/>
            <a:ext cx="3163824" cy="220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5_BD#ac631ca47?iti=2&amp;htil=1&amp;pid=318e42d8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9088" y="2927350"/>
            <a:ext cx="4736592" cy="217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ac631ca47?iti=1&amp;htil=1&amp;pid=318e42d82&amp;color=0,0,0&amp;vtp=1"/>
          <p:cNvSpPr/>
          <p:nvPr/>
        </p:nvSpPr>
        <p:spPr>
          <a:xfrm>
            <a:off x="3312287" y="5230622"/>
            <a:ext cx="1968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P_5_BD#ac631ca47?iti=2&amp;htil=1&amp;pid=318e42d82&amp;color=0,0,0&amp;vtp=1"/>
          <p:cNvSpPr/>
          <p:nvPr/>
        </p:nvSpPr>
        <p:spPr>
          <a:xfrm>
            <a:off x="8677846" y="5230622"/>
            <a:ext cx="219075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3_1#ed0134b02?pid=318e42d82&amp;color=0,0,0&amp;vtp=1&amp;bt=1&amp;bbb=1&amp;hb=1"/>
          <p:cNvSpPr/>
          <p:nvPr/>
        </p:nvSpPr>
        <p:spPr>
          <a:xfrm>
            <a:off x="722376" y="100584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（2）以保证防洪安全为前提，优化调度过程中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，水库汛期运行水位可在防洪限制水位的基础上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适度上浮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。说明丹江口水库汛期运行水位可适度上浮的主要保障条件。（4分）</a:t>
            </a:r>
            <a:endParaRPr lang="en-US" altLang="zh-CN" sz="2000" dirty="0"/>
          </a:p>
        </p:txBody>
      </p:sp>
      <p:sp>
        <p:nvSpPr>
          <p:cNvPr id="3" name="QO_5_AN.24_1#ed0134b02?vop=1&amp;pid=318e42d82&amp;color=0,0,0&amp;vtp=1&amp;bbb=1"/>
          <p:cNvSpPr/>
          <p:nvPr/>
        </p:nvSpPr>
        <p:spPr>
          <a:xfrm>
            <a:off x="722376" y="1916684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①随着气象预报和水文监测等技术的提高，洪水的可靠预报期更长，防洪调度更为精准；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流域内多个水库，能够实施联合调度，提高汉江流域的防洪安全保障能力。（每条2分）</a:t>
            </a:r>
            <a:endParaRPr lang="en-US" altLang="zh-CN" sz="2000" dirty="0"/>
          </a:p>
        </p:txBody>
      </p:sp>
      <p:sp>
        <p:nvSpPr>
          <p:cNvPr id="4" name="QO_5_AS.25_1#ed0134b02?vop=1&amp;pid=318e42d82&amp;color=0,0,0&amp;vtp=1&amp;bbb=1&amp;hb=1"/>
          <p:cNvSpPr/>
          <p:nvPr/>
        </p:nvSpPr>
        <p:spPr>
          <a:xfrm>
            <a:off x="722376" y="2879979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本题考查防洪保障措施。如果丹江口水库汛期运行水位适度上浮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，那么说明在汛期时能够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及时响应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。由材料可知，丹江口水库在2021年就基于精准的降水、洪水预报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，在保证防洪安全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的情况下超额完成供水计划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。说明气象预报和水文监测水平的提高使得汛期的信息更为准确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，防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洪调度更为精准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。再加上流域内除了丹江口这个大水库外，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还有其他一些规模相对较小的水库，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如鸭河口水库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、黄龙滩水库等，在汛期时可以联合调库，共同应对汛期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。这两个条件都可以成为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丹江口水库汛期运行水位适度上浮的重要保障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6_1#acb0ea4be?pid=318e42d82&amp;color=0,0,0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（3）分析与规程调度方式相比，优化调度方式的供水优势。（8分）</a:t>
            </a:r>
            <a:endParaRPr lang="en-US" altLang="zh-CN" sz="2000" dirty="0"/>
          </a:p>
        </p:txBody>
      </p:sp>
      <p:sp>
        <p:nvSpPr>
          <p:cNvPr id="3" name="QO_5_AN.27_1#acb0ea4be?vop=1&amp;pid=318e42d82&amp;color=0,0,0&amp;vtp=1&amp;bbb=1&amp;hb=1"/>
          <p:cNvSpPr/>
          <p:nvPr/>
        </p:nvSpPr>
        <p:spPr>
          <a:xfrm>
            <a:off x="722376" y="1469009"/>
            <a:ext cx="10753344" cy="2265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①汛前提前（早）消落并加大消落深度，增加汛前的供水量；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汛期运行水位适度上浮，增加的水量可用于加大水库汛期的供水量；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也可为夏秋汛过渡增加水量，增加汛末蓄水提供保障；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汛末抓住提前放水的有利时机蓄水，可有效提高汛末蓄水位，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保障下一供水年度的供水安全。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每条2分）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28_1#acb0ea4be?vop=1&amp;pid=318e42d82&amp;color=0,0,0&amp;vtp=1&amp;bt=1&amp;bbb=1"/>
          <p:cNvSpPr/>
          <p:nvPr/>
        </p:nvSpPr>
        <p:spPr>
          <a:xfrm>
            <a:off x="722376" y="1005840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本题考查工程措施优化带来的好处。具体分析如下。</a:t>
            </a:r>
            <a:endParaRPr lang="en-US" altLang="zh-CN" sz="2200" dirty="0"/>
          </a:p>
        </p:txBody>
      </p:sp>
      <p:pic>
        <p:nvPicPr>
          <p:cNvPr id="3" name="QO_5_AS.28_2#acb0ea4be?vop=1&amp;pid=318e42d8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2736" y="1579753"/>
            <a:ext cx="4983480" cy="4526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9_1#13c51a9c0?sp=1&amp;pid=00cf14603&amp;color=0,0,0&amp;vtp=1&amp;bt=1&amp;bbb=1&amp;hb=1"/>
          <p:cNvSpPr/>
          <p:nvPr/>
        </p:nvSpPr>
        <p:spPr>
          <a:xfrm>
            <a:off x="722376" y="100584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［北京2023·16］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（13分）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某校中学生赴蛇鱼川流域进行野外研学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为该流域示意图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为某同学撰写的考察报告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。读图，回答下列问题。</a:t>
            </a:r>
            <a:endParaRPr lang="en-US" altLang="zh-CN" sz="2000" dirty="0"/>
          </a:p>
        </p:txBody>
      </p:sp>
      <p:pic>
        <p:nvPicPr>
          <p:cNvPr id="3" name="QO_4_BD.29_3#13c51a9c0?iti=3&amp;htil=1&amp;pid=00cf1460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13432" y="1985518"/>
            <a:ext cx="2176272" cy="3127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29_4#13c51a9c0?iti=4&amp;htil=1&amp;pid=00cf1460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91856" y="2616454"/>
            <a:ext cx="1581912" cy="249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29_5#13c51a9c0?iti=3&amp;htil=1&amp;pid=00cf14603&amp;color=0,0,0&amp;vtp=1"/>
          <p:cNvSpPr/>
          <p:nvPr/>
        </p:nvSpPr>
        <p:spPr>
          <a:xfrm>
            <a:off x="3303143" y="5239766"/>
            <a:ext cx="1968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O_4_BD.29_6#13c51a9c0?iti=4&amp;htil=1&amp;pid=00cf14603&amp;color=0,0,0&amp;vtp=1"/>
          <p:cNvSpPr/>
          <p:nvPr/>
        </p:nvSpPr>
        <p:spPr>
          <a:xfrm>
            <a:off x="8673275" y="5239766"/>
            <a:ext cx="219075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9_7#13c51a9c0?pid=00cf14603&amp;color=0,0,0&amp;vtp=1&amp;bt=1&amp;bbb=1"/>
          <p:cNvSpPr/>
          <p:nvPr/>
        </p:nvSpPr>
        <p:spPr>
          <a:xfrm>
            <a:off x="722376" y="100584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任务一</a:t>
            </a:r>
            <a:r>
              <a:rPr lang="en-US" altLang="zh-CN" sz="2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寻访中华蜜蜂谷</a:t>
            </a:r>
            <a:endParaRPr lang="en-US" altLang="zh-CN" sz="2000" dirty="0"/>
          </a:p>
        </p:txBody>
      </p:sp>
      <p:sp>
        <p:nvSpPr>
          <p:cNvPr id="3" name="QO_5_BD.30_1#305df9eda?pid=13c51a9c0&amp;color=0,0,0&amp;vtp=1&amp;bbb=1"/>
          <p:cNvSpPr/>
          <p:nvPr/>
        </p:nvSpPr>
        <p:spPr>
          <a:xfrm>
            <a:off x="722376" y="1423924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（1）阐述该流域发展养蜂产业的优势区位。（4分）</a:t>
            </a:r>
            <a:endParaRPr lang="en-US" altLang="zh-CN" sz="2000" dirty="0"/>
          </a:p>
        </p:txBody>
      </p:sp>
      <p:sp>
        <p:nvSpPr>
          <p:cNvPr id="4" name="QO_5_AN.31_1#305df9eda?vop=1&amp;pid=13c51a9c0&amp;color=0,0,0&amp;vtp=1&amp;bbb=1"/>
          <p:cNvSpPr/>
          <p:nvPr/>
        </p:nvSpPr>
        <p:spPr>
          <a:xfrm>
            <a:off x="722376" y="188607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植被茂密，蜜源丰富；（2分）养蜂历史悠久，经验丰富。（2分）</a:t>
            </a:r>
            <a:endParaRPr lang="en-US" altLang="zh-CN" sz="2000" dirty="0"/>
          </a:p>
        </p:txBody>
      </p:sp>
      <p:sp>
        <p:nvSpPr>
          <p:cNvPr id="5" name="QO_5_AS.32_1#305df9eda?vop=1&amp;pid=13c51a9c0&amp;color=0,0,0&amp;vtp=1&amp;bbb=1"/>
          <p:cNvSpPr/>
          <p:nvPr/>
        </p:nvSpPr>
        <p:spPr>
          <a:xfrm>
            <a:off x="722376" y="2332165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本题考查产业区位优势。具体分析如下。</a:t>
            </a:r>
            <a:endParaRPr lang="en-US" altLang="zh-CN" sz="2200" dirty="0"/>
          </a:p>
        </p:txBody>
      </p:sp>
      <p:graphicFrame>
        <p:nvGraphicFramePr>
          <p:cNvPr id="22" name="QO_5_AS.32_2#305df9eda?colgroup=23,17&amp;vop=1&amp;pid=13c51a9c0&amp;color=0,0,0&amp;vtp=1&amp;bbb=1"/>
          <p:cNvGraphicFramePr>
            <a:graphicFrameLocks noGrp="1"/>
          </p:cNvGraphicFramePr>
          <p:nvPr/>
        </p:nvGraphicFramePr>
        <p:xfrm>
          <a:off x="722376" y="2900553"/>
          <a:ext cx="10725912" cy="1273810"/>
        </p:xfrm>
        <a:graphic>
          <a:graphicData uri="http://schemas.openxmlformats.org/drawingml/2006/table">
            <a:tbl>
              <a:tblPr/>
              <a:tblGrid>
                <a:gridCol w="6117336"/>
                <a:gridCol w="4608576"/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信息提取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信息解读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我们被水库生态保护区的繁茂植被吸引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植被茂密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蜜源丰富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300多年前就有养殖中华蜜蜂的记载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养蜂历史悠久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养殖经验丰富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5bec1fb01?pid=13c51a9c0&amp;color=0,0,0&amp;vtp=1&amp;bt=1&amp;bbb=1"/>
          <p:cNvSpPr/>
          <p:nvPr/>
        </p:nvSpPr>
        <p:spPr>
          <a:xfrm>
            <a:off x="722376" y="100584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任务二</a:t>
            </a:r>
            <a:r>
              <a:rPr lang="en-US" altLang="zh-CN" sz="2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探究水环境变化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查阅文献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获取到图中采样点河水氮含量监测数据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如下表所示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graphicFrame>
        <p:nvGraphicFramePr>
          <p:cNvPr id="23" name="P_5_BD#5bec1fb01?colgroup=10,4,4,3,4,4,5&amp;pid=13c51a9c0&amp;color=0,0,0&amp;vtp=1&amp;bbb=1"/>
          <p:cNvGraphicFramePr>
            <a:graphicFrameLocks noGrp="1"/>
          </p:cNvGraphicFramePr>
          <p:nvPr/>
        </p:nvGraphicFramePr>
        <p:xfrm>
          <a:off x="722376" y="1985518"/>
          <a:ext cx="10698480" cy="852678"/>
        </p:xfrm>
        <a:graphic>
          <a:graphicData uri="http://schemas.openxmlformats.org/drawingml/2006/table">
            <a:tbl>
              <a:tblPr/>
              <a:tblGrid>
                <a:gridCol w="2752344"/>
                <a:gridCol w="1316736"/>
                <a:gridCol w="1325880"/>
                <a:gridCol w="1133856"/>
                <a:gridCol w="1325880"/>
                <a:gridCol w="1325880"/>
                <a:gridCol w="1517904"/>
              </a:tblGrid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采样日期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2月25日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4月25日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7月2日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8月15日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9月10日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10月21日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氮含量</a:t>
                      </a: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（毫克/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升）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3.4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3.2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5.8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13.9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11.8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8.8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O_5_BD.33_1#896bc4175?pid=13c51a9c0&amp;color=0,0,0&amp;vtp=1&amp;bbb=1"/>
          <p:cNvSpPr/>
          <p:nvPr/>
        </p:nvSpPr>
        <p:spPr>
          <a:xfrm>
            <a:off x="722376" y="2976118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（2）绘制统计图，概括采样点河水氮含量的变化特征，并说明理由。（6分）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AN.34_1#896bc4175?htil=5&amp;vop=1&amp;pid=13c51a9c0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73021" y="1088136"/>
            <a:ext cx="4626864" cy="2624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5_AN.34_2#896bc4175?htil=5&amp;vop=1&amp;pid=13c51a9c0&amp;color=0,0,0&amp;vtp=1&amp;bt=1&amp;bbb=1&amp;hs=1"/>
          <p:cNvSpPr/>
          <p:nvPr/>
        </p:nvSpPr>
        <p:spPr>
          <a:xfrm>
            <a:off x="722376" y="1005840"/>
            <a:ext cx="5989320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统计图如下。（2分）</a:t>
            </a:r>
            <a:endParaRPr lang="en-US" altLang="zh-CN" sz="2000" dirty="0"/>
          </a:p>
        </p:txBody>
      </p:sp>
      <p:sp>
        <p:nvSpPr>
          <p:cNvPr id="4" name="QO_5_AN.34_3#896bc4175?htil=5&amp;vop=1&amp;pid=13c51a9c0&amp;color=0,0,0&amp;vtp=1&amp;bbb=1&amp;hb=1&amp;hs=1"/>
          <p:cNvSpPr/>
          <p:nvPr/>
        </p:nvSpPr>
        <p:spPr>
          <a:xfrm>
            <a:off x="722376" y="1472565"/>
            <a:ext cx="5989320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氮含量变化特征：先升后降。（2分）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理由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：7、8月为雨季，农田中化肥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、农药大量溶于水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，随着地表径流进入河流，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导致河水氮含量高。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2分）</a:t>
            </a:r>
            <a:endParaRPr lang="en-US" altLang="zh-CN" sz="2000" dirty="0"/>
          </a:p>
        </p:txBody>
      </p:sp>
      <p:sp>
        <p:nvSpPr>
          <p:cNvPr id="5" name="QO_5_AS.35_1#896bc4175?htil=5&amp;vop=1&amp;pid=13c51a9c0&amp;color=0,0,0&amp;vtp=1&amp;bbb=1&amp;hb=1&amp;hs=1"/>
          <p:cNvSpPr/>
          <p:nvPr/>
        </p:nvSpPr>
        <p:spPr>
          <a:xfrm>
            <a:off x="722376" y="3293809"/>
            <a:ext cx="5989320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本题考查河流水污染的特征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。绘制统计图可根</a:t>
            </a:r>
            <a:endParaRPr lang="en-US" altLang="zh-CN" sz="2200" dirty="0"/>
          </a:p>
        </p:txBody>
      </p:sp>
      <p:sp>
        <p:nvSpPr>
          <p:cNvPr id="6" name="QO_5_AS.35_1#896bc4175?htil=5&amp;vop=1&amp;pid=13c51a9c0&amp;color=0,0,0&amp;vtp=1&amp;bbb=1&amp;hb=1&amp;hs=1"/>
          <p:cNvSpPr/>
          <p:nvPr/>
        </p:nvSpPr>
        <p:spPr>
          <a:xfrm>
            <a:off x="722376" y="3755453"/>
            <a:ext cx="1075201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据表格中数据绘制。结合绘制的统计图可以判断出河水氮含量的变化特征是先升后降。该流域河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水中的氮主要来自农业排放的污水，由经纬度判断该地为温带季风气候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，7、8月为雨季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，农田退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水到河流会挟带大量的化肥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、农药，使河流中氮含量增高。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96440910e?pid=13c51a9c0&amp;color=0,0,0&amp;vtp=1&amp;bt=1&amp;bbb=1"/>
          <p:cNvSpPr/>
          <p:nvPr/>
        </p:nvSpPr>
        <p:spPr>
          <a:xfrm>
            <a:off x="722376" y="100584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任务三</a:t>
            </a:r>
            <a:r>
              <a:rPr lang="en-US" altLang="zh-CN" sz="2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调研流域生态治理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清水下山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净水入库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为目标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当地对蛇鱼川流域开展生态治理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O_5_BD.36_1#4d1f09b34?pid=13c51a9c0&amp;color=0,0,0&amp;vtp=1&amp;bbb=1"/>
          <p:cNvSpPr/>
          <p:nvPr/>
        </p:nvSpPr>
        <p:spPr>
          <a:xfrm>
            <a:off x="722376" y="1862074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（3）在甲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、乙两地中任选其一，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从保护水质的角度列举该地应采取的治理措施。（3分）</a:t>
            </a:r>
            <a:endParaRPr lang="en-US" altLang="zh-CN" sz="2000" dirty="0"/>
          </a:p>
        </p:txBody>
      </p:sp>
      <p:sp>
        <p:nvSpPr>
          <p:cNvPr id="4" name="QO_5_AN.37_1#4d1f09b34?vop=1&amp;pid=13c51a9c0&amp;color=0,0,0&amp;vtp=1&amp;bbb=1&amp;hb=1"/>
          <p:cNvSpPr/>
          <p:nvPr/>
        </p:nvSpPr>
        <p:spPr>
          <a:xfrm>
            <a:off x="722376" y="2326259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甲：植树造林，减轻流水侵蚀作用，减少水土流失，降低河流含沙量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；限制可能污染水源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的旅游活动和其他活动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；创建水源保护机制，协调上下游水质管理。（3分）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：加强清洁生产，减少工农业废水的排放；减轻工业污染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，对重污染行业推广废水回收利用闭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路循环的废水零排放制度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；推进城市污水处理与资源化；发展生态农业和有机农业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，综合防治面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源污染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。（3分）</a:t>
            </a:r>
            <a:endParaRPr lang="en-US" altLang="zh-CN" sz="2000" dirty="0"/>
          </a:p>
        </p:txBody>
      </p:sp>
      <p:sp>
        <p:nvSpPr>
          <p:cNvPr id="5" name="QO_5_BD.36_1#4d1f09b34?pid=13c51a9c0&amp;color=0,0,0&amp;vtp=1&amp;bbb=1&amp;zzd= 1"/>
          <p:cNvSpPr/>
          <p:nvPr/>
        </p:nvSpPr>
        <p:spPr>
          <a:xfrm>
            <a:off x="3265583" y="229603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O_5_BD.36_1#4d1f09b34?pid=13c51a9c0&amp;color=0,0,0&amp;vtp=1&amp;bbb=1&amp;zzd= 1"/>
          <p:cNvSpPr/>
          <p:nvPr/>
        </p:nvSpPr>
        <p:spPr>
          <a:xfrm>
            <a:off x="3519583" y="229603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O_5_BD.36_1#4d1f09b34?pid=13c51a9c0&amp;color=0,0,0&amp;vtp=1&amp;bbb=1&amp;zzd= 1"/>
          <p:cNvSpPr/>
          <p:nvPr/>
        </p:nvSpPr>
        <p:spPr>
          <a:xfrm>
            <a:off x="3773583" y="229603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5_BD.36_1#4d1f09b34?pid=13c51a9c0&amp;color=0,0,0&amp;vtp=1&amp;bbb=1&amp;zzd= 1"/>
          <p:cNvSpPr/>
          <p:nvPr/>
        </p:nvSpPr>
        <p:spPr>
          <a:xfrm>
            <a:off x="4027583" y="229603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38_1#4d1f09b34?vop=1&amp;pid=13c51a9c0&amp;color=0,0,0&amp;mp=1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本题考查水资源的保护措施。根据图中区域海拔分布和河流流向可知，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甲地位于河流上游，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保护水质可以从降低河流含沙量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、减少污染物排放及水质管理三方面分析。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乙地位于河流下游，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城市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、工农业分布集中在下游地区，因此可以从减少工农业污水和城市生活废水排放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、加强污水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处理与资源化等方面分析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9_1#1dbde08cc?sp=1&amp;pid=00cf14603&amp;color=0,0,0&amp;vtp=1&amp;bt=1&amp;bbb=1&amp;hb=1"/>
          <p:cNvSpPr/>
          <p:nvPr/>
        </p:nvSpPr>
        <p:spPr>
          <a:xfrm>
            <a:off x="722376" y="1005840"/>
            <a:ext cx="10753344" cy="17702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［浙江2023年6月·27］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阅读材料，完成下列问题。（13分）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材料一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黄河上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中游蒸发的水汽会随大气环流输送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并在沿途形成降水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径流深度是单位流域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面积上的径流总量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近年来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人类活动对黄河流域径流深度变化影响显著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材料二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为黄河中上游流域略图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为黄河中游两个时期径流深度空间分布示意图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4_BD.39_3#1dbde08cc?iti=5&amp;htil=1&amp;pid=00cf1460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0160" y="3004058"/>
            <a:ext cx="4261104" cy="2770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39_4#1dbde08cc?iti=6&amp;htil=1&amp;pid=00cf1460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6992" y="2912618"/>
            <a:ext cx="1700784" cy="286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39_5#1dbde08cc?iti=5&amp;htil=1&amp;pid=00cf14603&amp;color=0,0,0&amp;vtp=1"/>
          <p:cNvSpPr/>
          <p:nvPr/>
        </p:nvSpPr>
        <p:spPr>
          <a:xfrm>
            <a:off x="3312287" y="5901690"/>
            <a:ext cx="1968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O_4_BD.39_6#1dbde08cc?iti=6&amp;htil=1&amp;pid=00cf14603&amp;color=0,0,0&amp;vtp=1"/>
          <p:cNvSpPr/>
          <p:nvPr/>
        </p:nvSpPr>
        <p:spPr>
          <a:xfrm>
            <a:off x="8677847" y="5901690"/>
            <a:ext cx="219075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0_1#288ba6411?pid=1dbde08cc&amp;color=0,0,0&amp;vtp=1&amp;bt=1&amp;bbb=1&amp;hb=1"/>
          <p:cNvSpPr/>
          <p:nvPr/>
        </p:nvSpPr>
        <p:spPr>
          <a:xfrm>
            <a:off x="722376" y="969264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）黄河中游地区两个时期径流深度空间分布的共同特点是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，并指出造成径流深度变化的主要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人类活动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。（4分）</a:t>
            </a:r>
            <a:endParaRPr lang="en-US" altLang="zh-CN" sz="2000" dirty="0"/>
          </a:p>
        </p:txBody>
      </p:sp>
      <p:sp>
        <p:nvSpPr>
          <p:cNvPr id="3" name="QB_5_AN.41_1#288ba6411.blank?pid=1dbde08cc&amp;color=0,0,0&amp;vpa=5&amp;vtp=1&amp;bbb=1&amp;hb=1"/>
          <p:cNvSpPr/>
          <p:nvPr/>
        </p:nvSpPr>
        <p:spPr>
          <a:xfrm>
            <a:off x="722377" y="931164"/>
            <a:ext cx="10749631" cy="85623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大致自南向北减少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/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自北向南增加/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向南增加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/向北减少/南多北少/南大北小/南深北浅。（1分）</a:t>
            </a:r>
            <a:endParaRPr lang="en-US" altLang="zh-CN" sz="2000" dirty="0"/>
          </a:p>
        </p:txBody>
      </p:sp>
      <p:sp>
        <p:nvSpPr>
          <p:cNvPr id="4" name="QB_5_AN.42_1#288ba6411?vop=1&amp;pid=1dbde08cc&amp;color=0,0,0&amp;vtp=1&amp;bbb=1&amp;hb=1"/>
          <p:cNvSpPr/>
          <p:nvPr/>
        </p:nvSpPr>
        <p:spPr>
          <a:xfrm>
            <a:off x="722376" y="2337816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主要人类活动：修建水利工程/水利设施/水库；（1分）工农业生产［工业生产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/农业生产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/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生产活动/工业用水/农业（灌溉）用水/生产用水］；（1分，生活用水不给分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）生态修复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生态整治/治理/退耕/或退耕还林/还草）。（1分）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3_1#288ba6411?vop=1&amp;pid=1dbde08cc&amp;color=0,0,0&amp;mp=1&amp;vtp=1&amp;bt=1&amp;bbb=1&amp;hb=1"/>
          <p:cNvSpPr/>
          <p:nvPr/>
        </p:nvSpPr>
        <p:spPr>
          <a:xfrm>
            <a:off x="722376" y="100584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本题考查人类活动对径流的影响。根据图b可得出，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1957—1969年径流深度总体上南部大北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部小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，由南向北减少；2010—2018年径流深度整体比1957—1969年小，但仍然南部大北部小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，由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南向北减少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。因此两个时期径流深度空间分布的共同特点是自南向北减少。根据材料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“径流深度是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单位流域面积上的径流总量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”并结合图b可知，2010—2018年径流深度整体比1957—1969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年小，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推断河流径流量减小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，结合图a可知，该流域修建了大量水利设施；图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a中黄河流经多处典型灌区和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城镇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，工农业生产用水多；目前我国对黄河中上游进行生态保护工作，生态用水量大。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4_1#db47cb334?pid=1dbde08cc&amp;color=0,0,0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（2）黄河中上游流域蒸发后的再降水，太行山西侧明显多于黄土高原，分析其原因。（3分）</a:t>
            </a:r>
            <a:endParaRPr lang="en-US" altLang="zh-CN" sz="2000" dirty="0"/>
          </a:p>
        </p:txBody>
      </p:sp>
      <p:sp>
        <p:nvSpPr>
          <p:cNvPr id="3" name="QO_5_AN.45_1#db47cb334?vop=1&amp;pid=1dbde08cc&amp;color=0,0,0&amp;vtp=1&amp;bbb=1&amp;hb=1"/>
          <p:cNvSpPr/>
          <p:nvPr/>
        </p:nvSpPr>
        <p:spPr>
          <a:xfrm>
            <a:off x="722376" y="1469009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上、中游蒸发的水汽向偏东方向输送/受偏西（西北、西南）风的影响；（1分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）受太行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山脉阻挡抬升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，易形成地形雨/迎风坡多雨/迎风坡降水丰富。（2分）</a:t>
            </a:r>
            <a:endParaRPr lang="en-US" altLang="zh-CN" sz="2000" dirty="0"/>
          </a:p>
        </p:txBody>
      </p:sp>
      <p:sp>
        <p:nvSpPr>
          <p:cNvPr id="4" name="QO_5_AS.46_1#db47cb334?vop=1&amp;pid=1dbde08cc&amp;color=0,0,0&amp;vtp=1&amp;bbb=1"/>
          <p:cNvSpPr/>
          <p:nvPr/>
        </p:nvSpPr>
        <p:spPr>
          <a:xfrm>
            <a:off x="722376" y="2357184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本题考查水循环原理的应用。</a:t>
            </a:r>
            <a:endParaRPr lang="en-US" altLang="zh-CN" sz="2200" dirty="0"/>
          </a:p>
        </p:txBody>
      </p:sp>
      <p:pic>
        <p:nvPicPr>
          <p:cNvPr id="5" name="QO_5_AS.46_2#db47cb334?vop=1&amp;pid=1dbde08c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4952" y="2929128"/>
            <a:ext cx="6099048" cy="282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7_1#6caea0090?pid=1dbde08cc&amp;color=0,0,0&amp;vtp=1&amp;bt=1&amp;bbb=1&amp;hb=1"/>
          <p:cNvSpPr/>
          <p:nvPr/>
        </p:nvSpPr>
        <p:spPr>
          <a:xfrm>
            <a:off x="722376" y="100584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（3）有专家认为，“南水北调”西线引水有利于黄河中上游流域的种植业发展。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你是否赞同？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试从水循环角度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，说明你的理由。（6分）</a:t>
            </a:r>
            <a:endParaRPr lang="en-US" altLang="zh-CN" sz="2000" dirty="0"/>
          </a:p>
        </p:txBody>
      </p:sp>
      <p:sp>
        <p:nvSpPr>
          <p:cNvPr id="3" name="QO_5_AN.48_1#6caea0090?vop=1&amp;pid=1dbde08cc&amp;color=0,0,0&amp;vtp=1&amp;bbb=1&amp;hb=1"/>
          <p:cNvSpPr/>
          <p:nvPr/>
        </p:nvSpPr>
        <p:spPr>
          <a:xfrm>
            <a:off x="722376" y="1916684"/>
            <a:ext cx="10753344" cy="2723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赞同。（1分）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理由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：黄河上游径流量得以补充；（1分）沿黄灌区引水量增加，下渗导致土壤水分增加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，有利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于耕作区范围扩大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；（2分）中上游流域蒸发量增加，更好满足种植业用水需求。（2分）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不赞同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。（1分）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理由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：径流增多，水土流失加剧；（2分）下渗增多，地下水升高，易导致土壤盐碱化；（2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分）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沿途蒸发量增加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，暴雨、洪水频率增加。（1分）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49_1#6caea0090?vop=1&amp;pid=1dbde08cc&amp;color=0,0,0&amp;vtp=1&amp;bt=1&amp;bbb=1&amp;hb=1"/>
          <p:cNvSpPr/>
          <p:nvPr/>
        </p:nvSpPr>
        <p:spPr>
          <a:xfrm>
            <a:off x="722376" y="1005840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本题考查水资源跨区域调配的影响。本题为开放性试题。若赞同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，从跨流域调水使调入区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水资源增加对黄河中上游径流量的变化、工农业发展和水循环环节中蒸发和降水的影响三方面分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。跨流域调水→水资源增加→径流量增加→水域面积增大→蒸发量增多→输送的水汽增多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→降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水增多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→下渗增加→土壤含水量增加→利于种植业发展。若不赞同，从跨流域调水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→调入区水资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源增加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，引起水土流失、盐碱化、洪涝灾害等角度分析。跨流域调水→水资源增加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→径流量增加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河流侵蚀作用增强→水土流失加剧；灌区引水灌溉增多→盐碱化加剧；水域面积增大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→蒸发量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增多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→输送的水汽增多→降水增多→暴雨、洪涝灾害增加。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1bcc69dcb?pid=00cf14603&amp;color=0,0,0&amp;vtp=1&amp;bt=1&amp;bbb=1&amp;hb=1"/>
          <p:cNvSpPr/>
          <p:nvPr/>
        </p:nvSpPr>
        <p:spPr>
          <a:xfrm>
            <a:off x="722376" y="100584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［北京2025·5］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2025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月开始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北京引入新疆阿勒泰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（47.83°N，88.14°E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哈密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42.83°N，93.52°E）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等地的光伏绿电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。据此，回答下题。</a:t>
            </a:r>
            <a:endParaRPr lang="en-US" altLang="zh-CN" sz="2000" dirty="0"/>
          </a:p>
        </p:txBody>
      </p:sp>
      <p:sp>
        <p:nvSpPr>
          <p:cNvPr id="3" name="QC_5_BD.2_1#8831ab4d0?pid=1bcc69dcb&amp;color=0,0,0&amp;vtp=1&amp;bbb=1"/>
          <p:cNvSpPr/>
          <p:nvPr/>
        </p:nvSpPr>
        <p:spPr>
          <a:xfrm>
            <a:off x="722376" y="190309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绿电进京(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3_1#8831ab4d0.bracket?pid=1bcc69dcb&amp;color=0,0,0&amp;vpa=1&amp;vtp=1"/>
          <p:cNvSpPr/>
          <p:nvPr/>
        </p:nvSpPr>
        <p:spPr>
          <a:xfrm>
            <a:off x="2136839" y="190309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2_2#8831ab4d0.choices?pid=1bcc69dcb&amp;color=0,0,0&amp;vtp=1&amp;bbb=1"/>
          <p:cNvSpPr/>
          <p:nvPr/>
        </p:nvSpPr>
        <p:spPr>
          <a:xfrm>
            <a:off x="722376" y="236029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.增加新疆能源类型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B.提升新疆用电需求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C.延迟北京用电高峰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.助力北京低碳发展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8831ab4d0?vop=1&amp;pid=1bcc69dcb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本题考查能源对区域发展的影响。新疆本身已拥有丰富的风能、太阳能等可再生能源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，光伏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绿电是其现有资源的利用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，并未新增能源类型，A错误；绿电输送至北京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，主要满足北京的绿色用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能需求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，未直接提升新疆本地用电需求，B错误；新疆光伏发电主要在白天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，绿电进京并未改变北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京用电高峰的时间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，C错误；引入绿电可减少北京对化石能源的依赖，降低碳排放，D正确。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2#8831ab4d0?vop=1&amp;pid=1bcc69dcb&amp;color=0,0,0&amp;mp=1&amp;vtp=1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光伏绿电的特点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光伏绿电”是指通过光伏发电系统产生的、在生产过程中几乎不排放污染物的清洁电力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，是实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现能源转型和低碳发展的重要组成部分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。其具有清洁低碳、可再生、间歇性、地域适应性等特点。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_1#07cd3051d?pid=00cf14603&amp;color=0,0,0&amp;vtp=1&amp;bt=1&amp;bbb=1&amp;hb=1"/>
          <p:cNvSpPr/>
          <p:nvPr/>
        </p:nvSpPr>
        <p:spPr>
          <a:xfrm>
            <a:off x="722376" y="100584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［浙江2024年1月·9］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一个区域的水资源总量与该区域的降水量和面积成正相关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下表为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2022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我国甲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乙两省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区市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水资源状况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乙用水量的构成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。完成下题。</a:t>
            </a:r>
            <a:endParaRPr lang="en-US" altLang="zh-CN" sz="2000" dirty="0"/>
          </a:p>
        </p:txBody>
      </p:sp>
      <p:graphicFrame>
        <p:nvGraphicFramePr>
          <p:cNvPr id="7" name="QM_4_BD.5_2#07cd3051d?colgroup=4,8,8,8,8&amp;pid=00cf14603&amp;color=0,0,0&amp;vtp=1&amp;bbb=1&amp;hb=1"/>
          <p:cNvGraphicFramePr>
            <a:graphicFrameLocks noGrp="1"/>
          </p:cNvGraphicFramePr>
          <p:nvPr/>
        </p:nvGraphicFramePr>
        <p:xfrm>
          <a:off x="722376" y="1983486"/>
          <a:ext cx="10689336" cy="1651953"/>
        </p:xfrm>
        <a:graphic>
          <a:graphicData uri="http://schemas.openxmlformats.org/drawingml/2006/table">
            <a:tbl>
              <a:tblPr/>
              <a:tblGrid>
                <a:gridCol w="1399032"/>
                <a:gridCol w="2322576"/>
                <a:gridCol w="2322576"/>
                <a:gridCol w="2322576"/>
                <a:gridCol w="2322576"/>
              </a:tblGrid>
              <a:tr h="799783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省</a:t>
                      </a:r>
                      <a:endParaRPr lang="en-US" altLang="zh-CN" sz="20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（区市）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降水量</a:t>
                      </a: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毫米）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水资源总量</a:t>
                      </a:r>
                      <a:endParaRPr lang="en-US" altLang="zh-CN" sz="20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（亿立方米）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用水量</a:t>
                      </a:r>
                      <a:endParaRPr lang="en-US" altLang="zh-CN" sz="20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（亿立方米）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人均用水量</a:t>
                      </a:r>
                      <a:endParaRPr lang="en-US" altLang="zh-CN" sz="20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（立方米）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08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482.1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23.7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40.0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183.0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08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987.2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714.2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353.1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605.0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QM_4_BD.5_3#07cd3051d?htil=1&amp;pid=00cf1460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06256" y="3774186"/>
            <a:ext cx="2551176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6_1#d5c3256a4?htil=1&amp;pid=07cd3051d&amp;color=0,0,0&amp;vtp=1&amp;bbb=1&amp;hb=1"/>
          <p:cNvSpPr/>
          <p:nvPr/>
        </p:nvSpPr>
        <p:spPr>
          <a:xfrm>
            <a:off x="722376" y="3774186"/>
            <a:ext cx="8065008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2.调节甲、乙两省（区市）水资源总量与用水量之间的不平衡状态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采取(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6" name="QC_5_BD.6_2#d5c3256a4.choices?htil=1&amp;pid=07cd3051d&amp;color=0,0,0&amp;vtp=1&amp;bbb=1"/>
          <p:cNvSpPr/>
          <p:nvPr/>
        </p:nvSpPr>
        <p:spPr>
          <a:xfrm>
            <a:off x="722376" y="4670933"/>
            <a:ext cx="8065008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414020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.增加甲的降水量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.减少乙生活用水量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414020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C.甲乙间产业转移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.甲乙间跨区域调水</a:t>
            </a:r>
            <a:endParaRPr lang="en-US" altLang="zh-CN" sz="2000" dirty="0"/>
          </a:p>
        </p:txBody>
      </p:sp>
      <p:sp>
        <p:nvSpPr>
          <p:cNvPr id="3" name="QC_5_AN.7_1#d5c3256a4.bracket?pid=07cd3051d&amp;color=0,0,0&amp;vpa=2&amp;vtp=1"/>
          <p:cNvSpPr/>
          <p:nvPr/>
        </p:nvSpPr>
        <p:spPr>
          <a:xfrm>
            <a:off x="1417701" y="4212336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8_1#d5c3256a4?vop=1&amp;pid=07cd3051d&amp;color=0,0,0&amp;vtp=1&amp;bt=1&amp;bbb=1&amp;hb=1"/>
          <p:cNvSpPr/>
          <p:nvPr/>
        </p:nvSpPr>
        <p:spPr>
          <a:xfrm>
            <a:off x="722376" y="1005840"/>
            <a:ext cx="10753344" cy="4069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本题考查资源的跨区域调配。根据表格信息可知，甲的水资源总量为23.7亿立方米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，用水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量为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40.0亿立方米，水资源总量小于用水量，水资源短缺。乙的水资源总量为714.2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亿立方米，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用水量为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353.1亿立方米，水资源总量大于用水量，水资源较充足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。因此可以通过跨区域调水的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，调节甲、乙两省（区市）水资源总量与用水量之间的不平衡状态，D正确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。降水量与大气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水汽含量关系较大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，增加甲的降水量不太现实，A错误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。减少生活用水量会在一定程度上降低生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活水平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，不利于社会经济稳定发展，且乙水资源较充足，B错误。结合图文信息可知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，甲的水资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源短缺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，工农业用水量较小，说明水资源是制约甲产业和社会发展的因素，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将乙的产业转移至甲，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可能会进一步增大甲的生态环境压力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，不利于当地发展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，且不能调节水资源总量与用水量之间的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不平衡状态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5791</Words>
  <Application>WPS 演示</Application>
  <PresentationFormat>宽屏</PresentationFormat>
  <Paragraphs>349</Paragraphs>
  <Slides>40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60" baseType="lpstr">
      <vt:lpstr>Arial</vt:lpstr>
      <vt:lpstr>宋体</vt:lpstr>
      <vt:lpstr>Wingdings</vt:lpstr>
      <vt:lpstr>微软雅黑</vt:lpstr>
      <vt:lpstr>微软雅黑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Times New Roman</vt:lpstr>
      <vt:lpstr>楷体</vt:lpstr>
      <vt:lpstr>Times New Roman</vt:lpstr>
      <vt:lpstr>宋体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中原小鱼干</cp:lastModifiedBy>
  <cp:revision>4</cp:revision>
  <dcterms:created xsi:type="dcterms:W3CDTF">2025-08-04T06:49:00Z</dcterms:created>
  <dcterms:modified xsi:type="dcterms:W3CDTF">2025-08-11T08:53:28Z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EC2EDCAFEBC141679A8614C503A7C5D3_12</vt:lpwstr>
  </property>
  <property fmtid="{D5CDD505-2E9C-101B-9397-08002B2CF9AE}" pid="3" name="KSOProductBuildVer">
    <vt:lpwstr>2052-12.1.0.21915</vt:lpwstr>
  </property>
</Properties>
</file>