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410" r:id="rId7"/>
    <p:sldId id="259" r:id="rId8"/>
    <p:sldId id="260" r:id="rId9"/>
    <p:sldId id="411" r:id="rId10"/>
    <p:sldId id="412" r:id="rId11"/>
    <p:sldId id="261" r:id="rId12"/>
    <p:sldId id="262" r:id="rId13"/>
    <p:sldId id="413" r:id="rId14"/>
    <p:sldId id="263" r:id="rId15"/>
    <p:sldId id="264" r:id="rId16"/>
    <p:sldId id="414" r:id="rId17"/>
    <p:sldId id="265" r:id="rId18"/>
    <p:sldId id="266" r:id="rId19"/>
    <p:sldId id="415" r:id="rId20"/>
    <p:sldId id="267" r:id="rId21"/>
    <p:sldId id="268" r:id="rId22"/>
    <p:sldId id="416" r:id="rId23"/>
    <p:sldId id="269" r:id="rId24"/>
    <p:sldId id="270" r:id="rId25"/>
    <p:sldId id="417" r:id="rId26"/>
    <p:sldId id="271" r:id="rId27"/>
    <p:sldId id="272" r:id="rId28"/>
    <p:sldId id="418" r:id="rId29"/>
    <p:sldId id="273" r:id="rId30"/>
    <p:sldId id="274" r:id="rId31"/>
    <p:sldId id="419" r:id="rId32"/>
    <p:sldId id="275" r:id="rId33"/>
    <p:sldId id="276" r:id="rId34"/>
    <p:sldId id="277" r:id="rId35"/>
    <p:sldId id="420" r:id="rId36"/>
    <p:sldId id="278" r:id="rId37"/>
    <p:sldId id="279" r:id="rId38"/>
    <p:sldId id="421" r:id="rId39"/>
    <p:sldId id="280" r:id="rId40"/>
    <p:sldId id="281" r:id="rId41"/>
    <p:sldId id="422" r:id="rId42"/>
    <p:sldId id="282" r:id="rId43"/>
    <p:sldId id="283" r:id="rId44"/>
    <p:sldId id="284" r:id="rId45"/>
    <p:sldId id="285" r:id="rId46"/>
    <p:sldId id="423" r:id="rId47"/>
    <p:sldId id="286" r:id="rId48"/>
    <p:sldId id="287" r:id="rId49"/>
    <p:sldId id="288" r:id="rId50"/>
    <p:sldId id="424" r:id="rId51"/>
    <p:sldId id="289" r:id="rId52"/>
    <p:sldId id="290" r:id="rId53"/>
    <p:sldId id="425" r:id="rId54"/>
    <p:sldId id="291" r:id="rId55"/>
    <p:sldId id="292" r:id="rId56"/>
    <p:sldId id="293" r:id="rId57"/>
    <p:sldId id="426" r:id="rId58"/>
    <p:sldId id="294" r:id="rId59"/>
    <p:sldId id="295" r:id="rId60"/>
    <p:sldId id="296" r:id="rId61"/>
    <p:sldId id="427" r:id="rId62"/>
    <p:sldId id="297" r:id="rId63"/>
    <p:sldId id="298" r:id="rId64"/>
    <p:sldId id="428" r:id="rId65"/>
    <p:sldId id="299" r:id="rId66"/>
    <p:sldId id="300" r:id="rId67"/>
    <p:sldId id="429" r:id="rId68"/>
    <p:sldId id="301" r:id="rId69"/>
    <p:sldId id="302" r:id="rId70"/>
    <p:sldId id="303" r:id="rId71"/>
    <p:sldId id="430" r:id="rId72"/>
    <p:sldId id="304" r:id="rId73"/>
    <p:sldId id="305" r:id="rId74"/>
    <p:sldId id="431" r:id="rId75"/>
    <p:sldId id="306" r:id="rId76"/>
    <p:sldId id="307" r:id="rId77"/>
    <p:sldId id="432" r:id="rId78"/>
    <p:sldId id="308" r:id="rId79"/>
    <p:sldId id="309" r:id="rId80"/>
    <p:sldId id="310" r:id="rId81"/>
    <p:sldId id="311" r:id="rId82"/>
    <p:sldId id="312" r:id="rId83"/>
    <p:sldId id="433" r:id="rId84"/>
    <p:sldId id="313" r:id="rId85"/>
    <p:sldId id="314" r:id="rId86"/>
    <p:sldId id="315" r:id="rId87"/>
    <p:sldId id="434" r:id="rId88"/>
    <p:sldId id="316" r:id="rId89"/>
    <p:sldId id="317" r:id="rId90"/>
    <p:sldId id="435" r:id="rId91"/>
    <p:sldId id="318" r:id="rId92"/>
    <p:sldId id="319" r:id="rId93"/>
    <p:sldId id="436" r:id="rId94"/>
    <p:sldId id="320" r:id="rId95"/>
    <p:sldId id="321" r:id="rId96"/>
    <p:sldId id="437" r:id="rId97"/>
    <p:sldId id="322" r:id="rId98"/>
    <p:sldId id="323" r:id="rId99"/>
    <p:sldId id="438" r:id="rId100"/>
    <p:sldId id="324" r:id="rId101"/>
    <p:sldId id="325" r:id="rId102"/>
    <p:sldId id="326" r:id="rId103"/>
    <p:sldId id="439" r:id="rId104"/>
    <p:sldId id="327" r:id="rId105"/>
    <p:sldId id="328" r:id="rId106"/>
    <p:sldId id="329" r:id="rId107"/>
    <p:sldId id="440" r:id="rId108"/>
    <p:sldId id="330" r:id="rId109"/>
    <p:sldId id="331" r:id="rId110"/>
    <p:sldId id="332" r:id="rId111"/>
    <p:sldId id="441" r:id="rId112"/>
    <p:sldId id="333" r:id="rId113"/>
    <p:sldId id="334" r:id="rId114"/>
    <p:sldId id="335" r:id="rId115"/>
    <p:sldId id="442" r:id="rId116"/>
    <p:sldId id="336" r:id="rId117"/>
    <p:sldId id="337" r:id="rId118"/>
    <p:sldId id="443" r:id="rId119"/>
    <p:sldId id="338" r:id="rId120"/>
    <p:sldId id="339" r:id="rId121"/>
    <p:sldId id="444" r:id="rId122"/>
    <p:sldId id="340" r:id="rId123"/>
    <p:sldId id="341" r:id="rId124"/>
    <p:sldId id="445" r:id="rId125"/>
    <p:sldId id="342" r:id="rId126"/>
    <p:sldId id="344" r:id="rId127"/>
    <p:sldId id="345" r:id="rId128"/>
    <p:sldId id="446" r:id="rId129"/>
    <p:sldId id="346" r:id="rId130"/>
    <p:sldId id="347" r:id="rId131"/>
    <p:sldId id="447" r:id="rId132"/>
    <p:sldId id="348" r:id="rId133"/>
    <p:sldId id="349" r:id="rId134"/>
    <p:sldId id="448" r:id="rId135"/>
    <p:sldId id="350" r:id="rId136"/>
    <p:sldId id="351" r:id="rId137"/>
    <p:sldId id="449" r:id="rId138"/>
    <p:sldId id="352" r:id="rId139"/>
    <p:sldId id="353" r:id="rId140"/>
    <p:sldId id="450" r:id="rId141"/>
    <p:sldId id="354" r:id="rId142"/>
    <p:sldId id="355" r:id="rId143"/>
    <p:sldId id="356" r:id="rId144"/>
    <p:sldId id="357" r:id="rId145"/>
    <p:sldId id="358" r:id="rId14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85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6.xml"/><Relationship Id="rId98" Type="http://schemas.openxmlformats.org/officeDocument/2006/relationships/slide" Target="slides/slide95.xml"/><Relationship Id="rId97" Type="http://schemas.openxmlformats.org/officeDocument/2006/relationships/slide" Target="slides/slide94.xml"/><Relationship Id="rId96" Type="http://schemas.openxmlformats.org/officeDocument/2006/relationships/slide" Target="slides/slide93.xml"/><Relationship Id="rId95" Type="http://schemas.openxmlformats.org/officeDocument/2006/relationships/slide" Target="slides/slide92.xml"/><Relationship Id="rId94" Type="http://schemas.openxmlformats.org/officeDocument/2006/relationships/slide" Target="slides/slide91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9" Type="http://schemas.openxmlformats.org/officeDocument/2006/relationships/tableStyles" Target="tableStyles.xml"/><Relationship Id="rId148" Type="http://schemas.openxmlformats.org/officeDocument/2006/relationships/viewProps" Target="viewProps.xml"/><Relationship Id="rId147" Type="http://schemas.openxmlformats.org/officeDocument/2006/relationships/presProps" Target="presProps.xml"/><Relationship Id="rId146" Type="http://schemas.openxmlformats.org/officeDocument/2006/relationships/slide" Target="slides/slide143.xml"/><Relationship Id="rId145" Type="http://schemas.openxmlformats.org/officeDocument/2006/relationships/slide" Target="slides/slide142.xml"/><Relationship Id="rId144" Type="http://schemas.openxmlformats.org/officeDocument/2006/relationships/slide" Target="slides/slide141.xml"/><Relationship Id="rId143" Type="http://schemas.openxmlformats.org/officeDocument/2006/relationships/slide" Target="slides/slide140.xml"/><Relationship Id="rId142" Type="http://schemas.openxmlformats.org/officeDocument/2006/relationships/slide" Target="slides/slide139.xml"/><Relationship Id="rId141" Type="http://schemas.openxmlformats.org/officeDocument/2006/relationships/slide" Target="slides/slide138.xml"/><Relationship Id="rId140" Type="http://schemas.openxmlformats.org/officeDocument/2006/relationships/slide" Target="slides/slide137.xml"/><Relationship Id="rId14" Type="http://schemas.openxmlformats.org/officeDocument/2006/relationships/slide" Target="slides/slide11.xml"/><Relationship Id="rId139" Type="http://schemas.openxmlformats.org/officeDocument/2006/relationships/slide" Target="slides/slide136.xml"/><Relationship Id="rId138" Type="http://schemas.openxmlformats.org/officeDocument/2006/relationships/slide" Target="slides/slide135.xml"/><Relationship Id="rId137" Type="http://schemas.openxmlformats.org/officeDocument/2006/relationships/slide" Target="slides/slide134.xml"/><Relationship Id="rId136" Type="http://schemas.openxmlformats.org/officeDocument/2006/relationships/slide" Target="slides/slide133.xml"/><Relationship Id="rId135" Type="http://schemas.openxmlformats.org/officeDocument/2006/relationships/slide" Target="slides/slide132.xml"/><Relationship Id="rId134" Type="http://schemas.openxmlformats.org/officeDocument/2006/relationships/slide" Target="slides/slide131.xml"/><Relationship Id="rId133" Type="http://schemas.openxmlformats.org/officeDocument/2006/relationships/slide" Target="slides/slide130.xml"/><Relationship Id="rId132" Type="http://schemas.openxmlformats.org/officeDocument/2006/relationships/slide" Target="slides/slide129.xml"/><Relationship Id="rId131" Type="http://schemas.openxmlformats.org/officeDocument/2006/relationships/slide" Target="slides/slide128.xml"/><Relationship Id="rId130" Type="http://schemas.openxmlformats.org/officeDocument/2006/relationships/slide" Target="slides/slide127.xml"/><Relationship Id="rId13" Type="http://schemas.openxmlformats.org/officeDocument/2006/relationships/slide" Target="slides/slide10.xml"/><Relationship Id="rId129" Type="http://schemas.openxmlformats.org/officeDocument/2006/relationships/slide" Target="slides/slide126.xml"/><Relationship Id="rId128" Type="http://schemas.openxmlformats.org/officeDocument/2006/relationships/slide" Target="slides/slide125.xml"/><Relationship Id="rId127" Type="http://schemas.openxmlformats.org/officeDocument/2006/relationships/slide" Target="slides/slide124.xml"/><Relationship Id="rId126" Type="http://schemas.openxmlformats.org/officeDocument/2006/relationships/slide" Target="slides/slide123.xml"/><Relationship Id="rId125" Type="http://schemas.openxmlformats.org/officeDocument/2006/relationships/slide" Target="slides/slide122.xml"/><Relationship Id="rId124" Type="http://schemas.openxmlformats.org/officeDocument/2006/relationships/slide" Target="slides/slide121.xml"/><Relationship Id="rId123" Type="http://schemas.openxmlformats.org/officeDocument/2006/relationships/slide" Target="slides/slide120.xml"/><Relationship Id="rId122" Type="http://schemas.openxmlformats.org/officeDocument/2006/relationships/slide" Target="slides/slide119.xml"/><Relationship Id="rId121" Type="http://schemas.openxmlformats.org/officeDocument/2006/relationships/slide" Target="slides/slide118.xml"/><Relationship Id="rId120" Type="http://schemas.openxmlformats.org/officeDocument/2006/relationships/slide" Target="slides/slide117.xml"/><Relationship Id="rId12" Type="http://schemas.openxmlformats.org/officeDocument/2006/relationships/slide" Target="slides/slide9.xml"/><Relationship Id="rId119" Type="http://schemas.openxmlformats.org/officeDocument/2006/relationships/slide" Target="slides/slide116.xml"/><Relationship Id="rId118" Type="http://schemas.openxmlformats.org/officeDocument/2006/relationships/slide" Target="slides/slide115.xml"/><Relationship Id="rId117" Type="http://schemas.openxmlformats.org/officeDocument/2006/relationships/slide" Target="slides/slide114.xml"/><Relationship Id="rId116" Type="http://schemas.openxmlformats.org/officeDocument/2006/relationships/slide" Target="slides/slide113.xml"/><Relationship Id="rId115" Type="http://schemas.openxmlformats.org/officeDocument/2006/relationships/slide" Target="slides/slide112.xml"/><Relationship Id="rId114" Type="http://schemas.openxmlformats.org/officeDocument/2006/relationships/slide" Target="slides/slide111.xml"/><Relationship Id="rId113" Type="http://schemas.openxmlformats.org/officeDocument/2006/relationships/slide" Target="slides/slide110.xml"/><Relationship Id="rId112" Type="http://schemas.openxmlformats.org/officeDocument/2006/relationships/slide" Target="slides/slide109.xml"/><Relationship Id="rId111" Type="http://schemas.openxmlformats.org/officeDocument/2006/relationships/slide" Target="slides/slide108.xml"/><Relationship Id="rId110" Type="http://schemas.openxmlformats.org/officeDocument/2006/relationships/slide" Target="slides/slide107.xml"/><Relationship Id="rId11" Type="http://schemas.openxmlformats.org/officeDocument/2006/relationships/slide" Target="slides/slide8.xml"/><Relationship Id="rId109" Type="http://schemas.openxmlformats.org/officeDocument/2006/relationships/slide" Target="slides/slide106.xml"/><Relationship Id="rId108" Type="http://schemas.openxmlformats.org/officeDocument/2006/relationships/slide" Target="slides/slide105.xml"/><Relationship Id="rId107" Type="http://schemas.openxmlformats.org/officeDocument/2006/relationships/slide" Target="slides/slide104.xml"/><Relationship Id="rId106" Type="http://schemas.openxmlformats.org/officeDocument/2006/relationships/slide" Target="slides/slide103.xml"/><Relationship Id="rId105" Type="http://schemas.openxmlformats.org/officeDocument/2006/relationships/slide" Target="slides/slide102.xml"/><Relationship Id="rId104" Type="http://schemas.openxmlformats.org/officeDocument/2006/relationships/slide" Target="slides/slide101.xml"/><Relationship Id="rId103" Type="http://schemas.openxmlformats.org/officeDocument/2006/relationships/slide" Target="slides/slide100.xml"/><Relationship Id="rId102" Type="http://schemas.openxmlformats.org/officeDocument/2006/relationships/slide" Target="slides/slide99.xml"/><Relationship Id="rId101" Type="http://schemas.openxmlformats.org/officeDocument/2006/relationships/slide" Target="slides/slide98.xml"/><Relationship Id="rId100" Type="http://schemas.openxmlformats.org/officeDocument/2006/relationships/slide" Target="slides/slide97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0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2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6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7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9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0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2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3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5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8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9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0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2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3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4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6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7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8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2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4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5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7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8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0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3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5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7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8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0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3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4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6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7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343a07d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流域内协调发展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ed2a0b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流域内部水资源协作开发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1ecc90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黄河的调沙减淤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a02f6c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 黄河流域水资源的调配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343a07d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第一节 流域内协调发展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346fd204eef0a31e818#tid=6890182a4e75f9000925e3b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选择性必修2     区域发展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jpeg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0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0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0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0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0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jpe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0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0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0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0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jpeg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0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0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7.jpeg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8.jpeg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0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0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0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0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0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0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0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0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0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0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0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0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0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jpe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0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0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1.jpe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3.jpe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7_1#304fe0c88?vop=1&amp;pid=13298079a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本题考查水电站的功能。水电站蓄水为周边农田提供了稳定灌溉水源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，但建设橄榄坝水电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站的主要目的是消除澜沧江水电开发对出境河段的影响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，灌溉并非其主要功能，A错误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；虽然水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电站建成后改善了上游部分河段通航条件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，但澜沧江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—湄公河国际航运受下游国家合作关系及航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道条件制约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，水电站对航运的直接影响较弱，B错误；根据材料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“橄榄坝是中国消除澜沧江水电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开发对出境河段影响的关键水利工程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”可知，建设橄榄坝的首要目的是调节径流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，保障下游最小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生态流量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，缓解梯级开发对澜沧江—湄公河跨境水文的累积影响，而不是利用水能资源发电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eb2403d66.fixed?pid=bd18d17ba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4#eb2403d66.fixed?pid=bd18d17ba&amp;color=255,255,255&amp;vtp=1&amp;bbb=1"/>
          <p:cNvSpPr/>
          <p:nvPr/>
        </p:nvSpPr>
        <p:spPr>
          <a:xfrm>
            <a:off x="0" y="3493008"/>
            <a:ext cx="12188952" cy="13268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第一节综合训练</a:t>
            </a:r>
            <a:endParaRPr lang="en-US" altLang="zh-CN" sz="4400" dirty="0"/>
          </a:p>
        </p:txBody>
      </p:sp>
      <p:pic>
        <p:nvPicPr>
          <p:cNvPr id="4" name="C_4#eb2403d66.fixed?pid=bd18d17b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eb2403d66.fixed?pid=bd18d17ba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03_1#593cc0bbc?htil=3&amp;pid=eb2403d6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5632" y="1026864"/>
            <a:ext cx="2971800" cy="302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5_BD.103_2#593cc0bbc?htil=3&amp;pid=eb2403d66&amp;color=0,0,0&amp;vtp=1&amp;bt=1&amp;bbb=1&amp;hb=1"/>
          <p:cNvSpPr/>
          <p:nvPr/>
        </p:nvSpPr>
        <p:spPr>
          <a:xfrm>
            <a:off x="722376" y="972000"/>
            <a:ext cx="7644384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［山东日照2024高二期中］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澜沧江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湄公河流域水能资源丰富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70%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的水能资源集中在我国云南河段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我国已在该流域建成多个大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水电站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并对梯级开发的水电站统一管理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考虑到下游国家的利益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我国每年都会将澜沧江大型水库调度情况通报给下游国家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澜沧江干流开发力度最大的河段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104_1#f9cdb097c?pid=593cc0bbc&amp;color=0,0,0&amp;vtp=1&amp;bbb=1"/>
          <p:cNvSpPr/>
          <p:nvPr/>
        </p:nvSpPr>
        <p:spPr>
          <a:xfrm>
            <a:off x="722376" y="32408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1.澜沧江—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湄公河流域梯级开发的突出意义是(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104_2#f9cdb097c.choices?pid=593cc0bbc&amp;color=0,0,0&amp;vtp=1&amp;bbb=1"/>
          <p:cNvSpPr/>
          <p:nvPr/>
        </p:nvSpPr>
        <p:spPr>
          <a:xfrm>
            <a:off x="722376" y="370364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.改善航运条件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.提升防洪灌溉能力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C.增强生态保护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.稳定并增加发电量</a:t>
            </a:r>
            <a:endParaRPr lang="en-US" altLang="zh-CN" sz="2000" dirty="0"/>
          </a:p>
        </p:txBody>
      </p:sp>
      <p:sp>
        <p:nvSpPr>
          <p:cNvPr id="6" name="QC_6_AN.105_1#f9cdb097c.bracket?pid=593cc0bbc&amp;color=0,0,0&amp;vpa=28&amp;vtp=1"/>
          <p:cNvSpPr/>
          <p:nvPr/>
        </p:nvSpPr>
        <p:spPr>
          <a:xfrm>
            <a:off x="5967476" y="324085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6_1#f9cdb097c?vop=1&amp;pid=593cc0bbc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本题考查流域协调发展与综合治理。澜沧江—湄公河的云南河段沿岸属于季风气候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，降水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量季节变化大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，通过梯级开发，可以增加河流枯水期的水量，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可以调节河流径流量的季节变化，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“我国已在该流域建成多个大、中型水电站，并对梯级开发的水电站统一管理”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梯级开发能稳定并增加发电量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，D正确；上游流经峡谷，河道狭窄，水流湍急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，梯级开发对改善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航运效果不明显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，A错误；当地降水丰富，灌溉用水较为充足，B错误；结合材料“澜沧江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公河流域水能资源丰富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，70%的水能资源集中在我国云南河段”“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我国已在该流域建成多个大、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中型水电站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，并对梯级开发的水电站统一管理”可知，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梯级开发的主要目的并不是增强生态保护，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6_2#f9cdb097c?vop=1&amp;pid=593cc0bbc&amp;color=0,0,0&amp;mp=1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梯级开发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河流梯级开发主要是指对河流水能的开发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。在河流径流量较稳定且丰富、落差集中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、水急滩多的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河段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,依地势高低依次建设多个水电站，充分利用当地的水能，同时兼顾防洪、航运、灌溉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、水产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养殖等综合效益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,这样的河流开发方式叫梯级开发。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7_1#83281f7de?pid=593cc0bb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我国将澜沧江大型水库调度情况通报给下游国家的目的是(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08_1#83281f7de.bracket?pid=593cc0bbc&amp;color=0,0,0&amp;vpa=29&amp;vtp=1"/>
          <p:cNvSpPr/>
          <p:nvPr/>
        </p:nvSpPr>
        <p:spPr>
          <a:xfrm>
            <a:off x="7483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07_2#83281f7de.choices?pid=593cc0bbc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A.加强河流上、下游的配合，统筹管理流域内水资源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.统一布局上、下游工业类型，加强国际产业合作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.征收下游国家的费用，便于我国流域内河流的整治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.信息共享，加强国际合作，提高流域内旅游的价值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9_1#83281f7de?vop=1&amp;pid=593cc0bbc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本题考查流域内协调开发。</a:t>
            </a:r>
            <a:endParaRPr lang="en-US" altLang="zh-CN" sz="2200" dirty="0"/>
          </a:p>
        </p:txBody>
      </p:sp>
      <p:graphicFrame>
        <p:nvGraphicFramePr>
          <p:cNvPr id="77" name="QC_6_AS.109_2#83281f7de?colgroup=34,6&amp;vop=1&amp;pid=593cc0bbc&amp;color=0,0,0&amp;vtp=1&amp;bbb=1&amp;hb=1"/>
          <p:cNvGraphicFramePr>
            <a:graphicFrameLocks noGrp="1"/>
          </p:cNvGraphicFramePr>
          <p:nvPr/>
        </p:nvGraphicFramePr>
        <p:xfrm>
          <a:off x="722376" y="1545913"/>
          <a:ext cx="10725912" cy="2071497"/>
        </p:xfrm>
        <a:graphic>
          <a:graphicData uri="http://schemas.openxmlformats.org/drawingml/2006/table">
            <a:tbl>
              <a:tblPr/>
              <a:tblGrid>
                <a:gridCol w="8915400"/>
                <a:gridCol w="1810512"/>
              </a:tblGrid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澜沧江大型水库调度情况通报给下游国家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可以加强河流上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下游的配合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统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筹管理流域内水资源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而不是提高流域内旅游的价值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A正确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工业布局主要是由本国的资源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市场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交通等因素决定的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水库调度情况对其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影响不大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B错误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澜沧江大型水库调度情况通报给下游国家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不是为了征收下游国家的费用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9_3#83281f7de?vop=1&amp;pid=593cc0bbc&amp;color=0,0,0&amp;mp=1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湄公河的水系特征：湄公河发源于我国青藏高原东南部，上游流经峡谷，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河道狭窄，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水流湍急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；下游流经平原地区，河道弯曲，水流平缓。湄公河的水文特征：河流水量大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，汛期出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现在夏季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，汛期较长；河流含沙量比较小，没有结冰期。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10_1#1abed3c7f?pid=eb2403d66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［吉林松原2025高二期末］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巴音河发源于祁连山脉野牛脊山南麓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注入可鲁克湖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是柴达木盆地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的第四大内流河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蓄集峡水利枢纽是全国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172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项节水供水工程之一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也是巴音河干流调蓄工程和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柴达木循环经济试验区的重点水源工程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主体工程于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2016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月开始建设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台机组全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部投产发电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下图示意巴音河流域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110_2#1abed3c7f?pid=eb2403d6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5304" y="2864046"/>
            <a:ext cx="5038344" cy="319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1_1#46cc5374c?pid=1abed3c7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青海省在巴音河流域内部水资源开发利用中的关键是要做到(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12_1#46cc5374c.bracket?pid=1abed3c7f&amp;color=0,0,0&amp;vpa=30&amp;vtp=1"/>
          <p:cNvSpPr/>
          <p:nvPr/>
        </p:nvSpPr>
        <p:spPr>
          <a:xfrm>
            <a:off x="7737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11_2#46cc5374c.choices?pid=1abed3c7f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.民生优先和生态滞后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.协作开发和综合利用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C.截流发电和能源安全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.调沙减淤和防洪减灾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3_1#46cc5374c?vop=1&amp;pid=1abed3c7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本题考查流域开发。读图可知，巴音河发源于祁连山脉野牛脊山南麓，注入可鲁克湖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柴达木盆地的第四大内流河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。流经地区气候较干旱，水源不足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，因此青海省在巴音河流域内部水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资源开发利用中的关键是要做到协作开发和综合利用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，提升德令哈地区水资源保障能力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，由于生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态环境比较脆弱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，开发利用中要协调好民生和生态的关系，保护好生态环境，A错误，B正确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做到协作开发和综合利用的同时可兼顾截流发电和防洪减灾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，C、D不是关键，C、D错误。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4_1#d8975dad1?pid=1abed3c7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蓄集峡水利枢纽工程开发任务以(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15_1#d8975dad1.bracket?pid=1abed3c7f&amp;color=0,0,0&amp;vpa=31&amp;vtp=1"/>
          <p:cNvSpPr/>
          <p:nvPr/>
        </p:nvSpPr>
        <p:spPr>
          <a:xfrm>
            <a:off x="4689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14_2#d8975dad1.choices?pid=1abed3c7f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.城镇生活和工业供水为主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.防洪发电和农田灌溉为主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C.水产养殖和内河航运为主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.生态保护和发展旅游为主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6_1#d8975dad1?vop=1&amp;pid=1abed3c7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本题考查水利枢纽的作用。根据材料可知，蓄集峡水利枢纽是全国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172项节水供水工程之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，也是巴音河干流调蓄工程和柴达木循环经济试验区的重点水源工程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。因此蓄集峡水利枢纽工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程的开发任务以城镇生活和工业供水为主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，兼顾发电、防洪等综合利用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，建成之后对提升德令哈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地区水资源保障能力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、提高巴音河流域防灾减灾能力、促进区域协调发展等具有重要作用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以发展旅游为主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，A正确，B、D错误。该区域河流流量小，结冰期长，航运价值低，C错误。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17_1#04ff52221?pid=eb2403d66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［陕西西安2025高二月考］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河流的冲淤与河流含沙量有密切关系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三峡大坝蓄水后对其下游河段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的径流量和含沙量产生了明显影响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也影响了下游河床的冲淤过程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宜昌站和螺山站分别是荆江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河段上游和下游的两个水文监测站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下图示意两水文站在三峡大坝蓄水前后的含沙量变化过程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117_2#04ff52221?pid=eb2403d6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4872" y="2864046"/>
            <a:ext cx="3968352" cy="181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118_1#f2d114a4f?pid=04ff52221&amp;color=0,0,0&amp;vtp=1&amp;bbb=1"/>
          <p:cNvSpPr/>
          <p:nvPr/>
        </p:nvSpPr>
        <p:spPr>
          <a:xfrm>
            <a:off x="722376" y="48132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5.与三峡大坝蓄水前相比，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蓄水后螺山站含沙量(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119_1#f2d114a4f.bracket?pid=04ff52221&amp;color=0,0,0&amp;vpa=32&amp;vtp=1"/>
          <p:cNvSpPr/>
          <p:nvPr/>
        </p:nvSpPr>
        <p:spPr>
          <a:xfrm>
            <a:off x="6213539" y="4813246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6_BD.118_2#f2d114a4f.choices?pid=04ff52221&amp;color=0,0,0&amp;vtp=1&amp;bbb=1"/>
          <p:cNvSpPr/>
          <p:nvPr/>
        </p:nvSpPr>
        <p:spPr>
          <a:xfrm>
            <a:off x="722376" y="527184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A.减少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，季节差异减小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.减少，季节差异增大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，季节差异减小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.增大，季节差异增大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20_1#f2d114a4f?vop=1&amp;pid=04ff52221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本题考查流域综合治理的影响。读图可知，蓄水后螺山站河水含沙量减小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，含沙量的季节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差异较蓄水前减小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8_1#b409a9219?pid=8ed2a0b21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696" y="1100016"/>
            <a:ext cx="722376" cy="2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6_BD.8_1#b409a9219?pid=8ed2a0b21&amp;color=0,0,0&amp;vtp=1&amp;bt=1&amp;bbb=1&amp;hb=1"/>
          <p:cNvSpPr/>
          <p:nvPr/>
        </p:nvSpPr>
        <p:spPr>
          <a:xfrm>
            <a:off x="722377" y="972000"/>
            <a:ext cx="10749631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福建龙岩2025高二期中］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黄河是我国第二长河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流域内资源丰富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如铜矿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煤矿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稀土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石油等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黄河流经多个重要城市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如兰州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银川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郑州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济南等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下图为黄河流域示意图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4" name="QM_6_BD.8_2#b409a9219?pid=8ed2a0b2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406846"/>
            <a:ext cx="5285232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7_BD.9_1#5bacd34f1?pid=b409a9219&amp;color=0,0,0&amp;vtp=1&amp;bbb=1"/>
          <p:cNvSpPr/>
          <p:nvPr/>
        </p:nvSpPr>
        <p:spPr>
          <a:xfrm>
            <a:off x="722376" y="46928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黄河上游地区发展的主要方向是(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7_AN.10_1#5bacd34f1.bracket?pid=b409a9219&amp;color=0,0,0&amp;vpa=3&amp;vtp=1"/>
          <p:cNvSpPr/>
          <p:nvPr/>
        </p:nvSpPr>
        <p:spPr>
          <a:xfrm>
            <a:off x="4689539" y="4692846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7_BD.9_2#5bacd34f1.choices?pid=b409a9219&amp;color=0,0,0&amp;vtp=1&amp;bbb=1"/>
          <p:cNvSpPr/>
          <p:nvPr/>
        </p:nvSpPr>
        <p:spPr>
          <a:xfrm>
            <a:off x="722376" y="51458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252980" algn="l"/>
                <a:tab pos="4975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.内河航运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B.开发水能资源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C.大规模发展种植业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.建设石化基地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1_1#78f19e7b9?pid=04ff5222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6.三峡大坝蓄水前后，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对荆江河段各月冲淤情况描述正确的是(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22_1#78f19e7b9.bracket?pid=04ff52221&amp;color=0,0,0&amp;vpa=33&amp;vtp=1"/>
          <p:cNvSpPr/>
          <p:nvPr/>
        </p:nvSpPr>
        <p:spPr>
          <a:xfrm>
            <a:off x="7724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21_2#78f19e7b9.choices?pid=04ff52221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A.蓄水前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，荆江河段以冲刷为主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.蓄水前，荆江河段以淤积为主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.蓄水后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，荆江河段以淤积为主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.蓄水后，荆江河段以冲刷为主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23_1#78f19e7b9?vop=1&amp;pid=04ff52221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本题考查流域综合治理的影响。</a:t>
            </a:r>
            <a:endParaRPr lang="en-US" altLang="zh-CN" sz="2200" dirty="0"/>
          </a:p>
        </p:txBody>
      </p:sp>
      <p:pic>
        <p:nvPicPr>
          <p:cNvPr id="3" name="QC_6_AS.123_2#78f19e7b9?vop=1&amp;pid=04ff5222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3632" y="1545913"/>
            <a:ext cx="4370832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24_1#b3ff81284?pid=eb2403d66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［湖北宜昌协作体2025高二联考］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玛纳斯河流域位于天山北麓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其主河流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玛纳斯河常年流量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较其他河流平稳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世纪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50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年代以来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人们在玛纳斯河流域修建了多个水库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形成了一个规模巨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大的水库群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下图为玛纳斯河流域示意图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124_2#b3ff81284?pid=eb2403d6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2464" y="2406846"/>
            <a:ext cx="4773168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125_1#40bc4e16a?pid=b3ff81284&amp;color=0,0,0&amp;vtp=1&amp;bt=1&amp;bbb=1"/>
          <p:cNvSpPr/>
          <p:nvPr/>
        </p:nvSpPr>
        <p:spPr>
          <a:xfrm>
            <a:off x="722376" y="48452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玛纳斯河流域(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126_1#40bc4e16a.bracket?pid=b3ff81284&amp;color=0,0,0&amp;vpa=34&amp;vtp=1"/>
          <p:cNvSpPr/>
          <p:nvPr/>
        </p:nvSpPr>
        <p:spPr>
          <a:xfrm>
            <a:off x="2644839" y="4845246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6_BD.125_2#40bc4e16a.choices?pid=b3ff81284&amp;color=0,0,0&amp;vtp=1&amp;bbb=1"/>
          <p:cNvSpPr/>
          <p:nvPr/>
        </p:nvSpPr>
        <p:spPr>
          <a:xfrm>
            <a:off x="722376" y="5310955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.地势北高南低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.西部流量大于东部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C.河流航运发达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.东部聚落分布密度大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27_1#40bc4e16a?vop=1&amp;pid=b3ff81284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本题考查流域水文水系特征。读图可知，玛纳斯河流域北部为沙漠，南部存在山脉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下游出现季节性河流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，说明地势南高北低，A错误；玛纳斯河主河位于流域东部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，西部流量小于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东部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，东部聚落分布密集，B错误，D正确；西北干旱地区河流水量小，河流航运能力差，C错误。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27_2#40bc4e16a?vop=1&amp;pid=b3ff81284&amp;color=0,0,0&amp;mp=1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评价河流航运的有利条件</a:t>
            </a:r>
            <a:endParaRPr lang="en-US" altLang="zh-CN" sz="2000" dirty="0"/>
          </a:p>
        </p:txBody>
      </p:sp>
      <p:graphicFrame>
        <p:nvGraphicFramePr>
          <p:cNvPr id="91" name="QC_6_AS.127_3#40bc4e16a?colgroup=11,28&amp;vop=1&amp;pid=b3ff81284&amp;color=0,0,0&amp;mp=1&amp;vtp=1&amp;bbb=1"/>
          <p:cNvGraphicFramePr>
            <a:graphicFrameLocks noGrp="1"/>
          </p:cNvGraphicFramePr>
          <p:nvPr/>
        </p:nvGraphicFramePr>
        <p:xfrm>
          <a:off x="722376" y="1513528"/>
          <a:ext cx="10716768" cy="2979166"/>
        </p:xfrm>
        <a:graphic>
          <a:graphicData uri="http://schemas.openxmlformats.org/drawingml/2006/table">
            <a:tbl>
              <a:tblPr/>
              <a:tblGrid>
                <a:gridCol w="1691640"/>
                <a:gridCol w="1435608"/>
                <a:gridCol w="7589520"/>
              </a:tblGrid>
              <a:tr h="421132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思考方向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规范答题术语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 rowSpan="4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自然条件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地形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地形平坦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水流平稳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径流量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降水丰富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河流径流量大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降水季节分配均匀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径流量季节变化小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冰期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无结冰期（或结冰期短）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通航时间长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通航里程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河道宽阔平直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通航里程长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社会经济条件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经济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流域内经济发达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运输量大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城市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流域内人口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城市密集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客货运输量大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8_1#69dd75910?pid=b3ff8128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8.玛纳斯河常年流量较其他河流平稳，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29_1#69dd75910.bracket?pid=b3ff81284&amp;color=0,0,0&amp;vpa=35&amp;vtp=1"/>
          <p:cNvSpPr/>
          <p:nvPr/>
        </p:nvSpPr>
        <p:spPr>
          <a:xfrm>
            <a:off x="6467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28_2#69dd75910.choices?pid=b3ff81284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70480" algn="l"/>
                <a:tab pos="5610860" algn="l"/>
                <a:tab pos="8155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.水库群的修建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B.天山冰雪融水量大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C.湿地滞洪滞渗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.河流含沙量较大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30_1#69dd75910?vop=1&amp;pid=b3ff8128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本题考查影响河流水文特征的因素。读图可知，玛纳斯河流经区有众多湿地分布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，湿地可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以起到滞洪滞渗的作用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，使水量较其他河流更平稳，与修建水库关系不大，C正确，A错误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山夏季冰雪融水量大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，水位季节变化大，与实际情况不符，B错误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；该河流量平稳与河流含沙量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关系不大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1_1#5bacd34f1?vop=1&amp;pid=b409a9219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本题考查流域开发方向。</a:t>
            </a:r>
            <a:endParaRPr lang="en-US" altLang="zh-CN" sz="2200" dirty="0"/>
          </a:p>
        </p:txBody>
      </p:sp>
      <p:graphicFrame>
        <p:nvGraphicFramePr>
          <p:cNvPr id="10" name="QC_7_AS.11_2#5bacd34f1?colgroup=32,8&amp;vop=1&amp;pid=b409a9219&amp;color=0,0,0&amp;vtp=1&amp;bbb=1"/>
          <p:cNvGraphicFramePr>
            <a:graphicFrameLocks noGrp="1"/>
          </p:cNvGraphicFramePr>
          <p:nvPr/>
        </p:nvGraphicFramePr>
        <p:xfrm>
          <a:off x="722376" y="1545913"/>
          <a:ext cx="10725912" cy="1705356"/>
        </p:xfrm>
        <a:graphic>
          <a:graphicData uri="http://schemas.openxmlformats.org/drawingml/2006/table">
            <a:tbl>
              <a:tblPr/>
              <a:tblGrid>
                <a:gridCol w="8485632"/>
                <a:gridCol w="2240280"/>
              </a:tblGrid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黄河上游地势起伏大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水流湍急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多险滩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内河航运条件差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流经地势阶梯交界处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落差大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水能丰富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适合开发水能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B正确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部分地区干旱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生态脆弱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不适宜大规模发展种植业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生态脆弱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建设石化基地不利于生态保护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1_1#71638314b?pid=b3ff8128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玛纳斯河水库群的主要作用是(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2_1#71638314b.bracket?pid=b3ff81284&amp;color=0,0,0&amp;vpa=36&amp;vtp=1"/>
          <p:cNvSpPr/>
          <p:nvPr/>
        </p:nvSpPr>
        <p:spPr>
          <a:xfrm>
            <a:off x="4435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31_2#71638314b.choices?pid=b3ff81284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.协调上下游农业用水分配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.延缓山洪暴发时水流汇集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.增加泥沙沉积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，扩大冲积扇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.形成人造湖泊，发展旅游业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33_1#71638314b?vop=1&amp;pid=b3ff8128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本题考查流域综合开发的目的。玛纳斯河是当地发展农业的主要水源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，修建水库群可以协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调上下游农业用水分配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，保证水资源的合理配置，A正确；该地气候干旱，降水少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，山洪暴发较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，B错误；水库淤积的泥沙量对冲积扇大小的影响有限，C错误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；该处人造湖泊难以形成旅游资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34_1#4d4ef2059?pid=eb2403d66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［江苏苏州2024高二期中］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黄河下游河道按照平面形态的不同可以分为游荡型河段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过渡型河段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顺直微弯河段和河口型河段四种类型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自古以来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为了治理黄河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我国先后摸索出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宽河固堤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水攻沙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等措施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近年来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又发展出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分区治理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模式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135_1#4ce128351?pid=4d4ef2059&amp;color=0,0,0&amp;vtp=1&amp;bbb=1"/>
          <p:cNvSpPr/>
          <p:nvPr/>
        </p:nvSpPr>
        <p:spPr>
          <a:xfrm>
            <a:off x="722376" y="23264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10.采用“束水攻沙”和“宽河固堤”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治理措施的对应河段类型分别是(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136_1#4ce128351.bracket?pid=4d4ef2059&amp;color=0,0,0&amp;vpa=37&amp;vtp=1"/>
          <p:cNvSpPr/>
          <p:nvPr/>
        </p:nvSpPr>
        <p:spPr>
          <a:xfrm>
            <a:off x="8648764" y="232645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6_BD.135_2#4ce128351.choices?pid=4d4ef2059&amp;color=0,0,0&amp;vtp=1&amp;bbb=1"/>
          <p:cNvSpPr/>
          <p:nvPr/>
        </p:nvSpPr>
        <p:spPr>
          <a:xfrm>
            <a:off x="722376" y="278924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A.顺直微弯河段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、游荡型河段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.游荡型河段、过渡型河段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.过渡型河段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、河口型河段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.顺直微弯河段、河口型河段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37_1#4ce128351?vop=1&amp;pid=4d4ef2059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本题考查流域的开发与河流地貌的类型。据材料并结合所学知识可知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，顺直微弯河段可以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“束水攻沙”措施，通过修筑堤坝控制河流宽度，增加河水流速，增强河水的搬运能力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少泥沙沉积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，加深河床。游荡型河段河道断面宽浅，下切侵蚀明显减弱，侧蚀增强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，堤坝易被侵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，因此为了防洪，采取“宽河固堤”措施。综上所述，A正确，B、C、D错误。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8_1#c71fa9e8f?pid=4d4ef2059&amp;color=0,0,0&amp;vtp=1&amp;bt=1&amp;bbb=1"/>
          <p:cNvSpPr/>
          <p:nvPr/>
        </p:nvSpPr>
        <p:spPr>
          <a:xfrm>
            <a:off x="722376" y="969264"/>
            <a:ext cx="10942638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11.位于小浪底水利枢纽上游的三门峡水利枢纽先行泄洪，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对小浪底水利枢纽的积极影响是(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9_1#c71fa9e8f.bracket?pid=4d4ef2059&amp;color=0,0,0&amp;vpa=38&amp;vtp=1"/>
          <p:cNvSpPr/>
          <p:nvPr/>
        </p:nvSpPr>
        <p:spPr>
          <a:xfrm>
            <a:off x="10934764" y="969264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38_2#c71fa9e8f.choices?pid=4d4ef2059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.利于小浪底枢纽泥沙的沉积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.为小浪底枢纽发电提供足够的水量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C.为小浪底枢纽排沙出库提供动力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.利于小浪底枢纽蓄水拦沙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0_1#c71fa9e8f?vop=1&amp;pid=4d4ef2059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本题考查黄河调沙减淤的相关知识。结合所学知识分析可知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，三门峡水利枢纽先行泄洪可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以形成急流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，形成强大的冲刷力，冲刷、搅动小浪底水利枢纽库区泥沙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，可为小浪底枢纽排沙出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库提供动力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，最大限度地将库区的泥沙排入下游，最终入海，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减少小浪底水利枢纽库区泥沙沉积，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正确，A、D错误；先行泄洪并未改变小浪底水利枢纽的总体来水量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，且水量集中到达可能会造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成水能资源浪费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141_1#65b44d7ee?htil=4&amp;pid=eb2403d66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3800" y="1054296"/>
            <a:ext cx="3904488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5_BD.141_2#65b44d7ee?htil=4&amp;sp=1&amp;pid=eb2403d66&amp;color=0,0,0&amp;vtp=1&amp;bt=1&amp;bbb=1&amp;hb=1&amp;hs=1"/>
          <p:cNvSpPr/>
          <p:nvPr/>
        </p:nvSpPr>
        <p:spPr>
          <a:xfrm>
            <a:off x="722376" y="972000"/>
            <a:ext cx="6711696" cy="35990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［河南郑州2025高二月考］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阅读图文资料，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完成下列要求。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尼罗河是埃及的母亲河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埃及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%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以上的人口分布在尼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罗河沿岸平原和三角洲地区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尼罗河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%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的水来源于埃塞俄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比亚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其中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59%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来自青尼罗河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埃及的南部河谷工程与埃塞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俄比亚的复兴大坝工程分别是尼罗河下游和上游国家开发水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资源的大型工程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）。1996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埃及开始建设南部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河谷工程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计划从尼罗河的纳赛尔水库提水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亿立方米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通</a:t>
            </a:r>
            <a:endParaRPr lang="en-US" altLang="zh-CN" sz="2000" dirty="0"/>
          </a:p>
        </p:txBody>
      </p:sp>
      <p:sp>
        <p:nvSpPr>
          <p:cNvPr id="4" name="QO_5_BD.141_2#65b44d7ee?htil=4&amp;sp=1&amp;pid=eb2403d66&amp;color=0,0,0&amp;vtp=1&amp;bt=1&amp;bbb=1&amp;hb=1&amp;hs=1"/>
          <p:cNvSpPr/>
          <p:nvPr/>
        </p:nvSpPr>
        <p:spPr>
          <a:xfrm>
            <a:off x="722376" y="4632775"/>
            <a:ext cx="1075201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过新建的运河输往地处埃及西部沙漠的新河谷地区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以开发数十万公顷的土地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埃塞俄比亚经济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落后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长期以来受电力和水资源短缺的困扰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。2011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埃塞俄比亚政府为复兴大坝奠基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程总耗资达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亿美元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大坝建成后具有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525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万千瓦水力发电能力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大幅度增加全国发电量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2_1#d80dc6c2d?pid=65b44d7ee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（1）评价埃及南部河谷工程的实施可能产生的影响。（6分）</a:t>
            </a:r>
            <a:endParaRPr lang="en-US" altLang="zh-CN" sz="2000" dirty="0"/>
          </a:p>
        </p:txBody>
      </p:sp>
      <p:sp>
        <p:nvSpPr>
          <p:cNvPr id="3" name="QO_6_AN.143_1#d80dc6c2d?vop=1&amp;pid=65b44d7ee&amp;color=0,0,0&amp;vtp=1&amp;bbb=1&amp;hb=1"/>
          <p:cNvSpPr/>
          <p:nvPr/>
        </p:nvSpPr>
        <p:spPr>
          <a:xfrm>
            <a:off x="722376" y="1435169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有利：缓解调入区缺水状况；增加调入区耕地面积，缓解人地矛盾；开发新河谷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，减轻老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河谷的发展压力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。（任答两点得4分）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：可能造成土地盐碱化；加剧调出区缺水的状况。（任答一点得2分）</a:t>
            </a:r>
            <a:endParaRPr lang="en-US" altLang="zh-CN" sz="2000" dirty="0"/>
          </a:p>
        </p:txBody>
      </p:sp>
      <p:sp>
        <p:nvSpPr>
          <p:cNvPr id="4" name="QO_6_AS.144_1#d80dc6c2d?vop=1&amp;pid=65b44d7ee&amp;color=0,0,0&amp;vtp=1&amp;bbb=1&amp;hb=1"/>
          <p:cNvSpPr/>
          <p:nvPr/>
        </p:nvSpPr>
        <p:spPr>
          <a:xfrm>
            <a:off x="722376" y="2855664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本题考查水利工程建成后产生的影响。可从有利影响和不利影响两方面作答。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据材料可知，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南部河谷工程计划从尼罗河的纳赛尔水库提水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55亿立方米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，通过新建的运河输往地处埃及西部沙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漠的新河谷地区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，以开发数十万公顷的土地。因此可推出该河谷工程的实施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，可以缓解调入区缺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，同时增加调入区耕地面积，缓解人地矛盾，还可以开发新河谷，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减轻老河谷的发展压力。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但其所经过地区气候干旱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，蒸发旺盛，可能造成土地盐碱化，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同时还会加剧调出区缺水的状况。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影响意义类】</a:t>
            </a:r>
            <a:endParaRPr lang="en-US" altLang="zh-CN" sz="2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45_1#186f320e7?pid=65b44d7ee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（2）复兴大坝工程的建设遭到埃及的强烈反对。请从埃及和埃塞俄比亚中任选一方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，表明对复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兴大坝建设的观点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，并说明理由。（6分）</a:t>
            </a:r>
            <a:endParaRPr lang="en-US" altLang="zh-CN" sz="2000" dirty="0"/>
          </a:p>
        </p:txBody>
      </p:sp>
      <p:sp>
        <p:nvSpPr>
          <p:cNvPr id="3" name="QO_6_AN.146_1#186f320e7?vop=1&amp;pid=65b44d7ee&amp;color=0,0,0&amp;vtp=1&amp;bbb=1&amp;hb=1"/>
          <p:cNvSpPr/>
          <p:nvPr/>
        </p:nvSpPr>
        <p:spPr>
          <a:xfrm>
            <a:off x="722376" y="1882844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埃塞俄比亚：赞同修建。理由：提高水资源利用率；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缓解本国及周边国家电能不足的状况；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带动相关产业的发展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，如水产养殖业、航运业、耕作业等；增加就业机会，增加经济收入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；减少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因解决燃料问题在林区的大肆砍伐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，保持水土；大坝合理蓄水不会影响下游供水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。（任答三点得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或埃及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：反对修建。理由：减少下游地区的生产、生活供水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；在一定程度上削弱阿斯旺水利工程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发挥的作用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；尼罗河入海水量减少，泥沙淤积减少，海岸线后退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，影响沿海地区安全和地下水水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（或土地盐碱化）。（6分）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147_1#186f320e7?vop=1&amp;pid=65b44d7ee&amp;color=0,0,0&amp;vtp=1&amp;bt=1&amp;bbb=1&amp;hb=1"/>
          <p:cNvSpPr/>
          <p:nvPr/>
        </p:nvSpPr>
        <p:spPr>
          <a:xfrm>
            <a:off x="722376" y="972000"/>
            <a:ext cx="10753344" cy="4069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本题考查水利工程建设对不同区域的影响。本题需任选一方表明观点并说明理由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。据材料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，埃塞俄比亚经济落后，长期以来受电力和水资源短缺的困扰。复兴大坝建成后具有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525万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千瓦水力发电能力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，大幅度增加全国发电量。因此埃塞俄比亚应是赞同修建。对于该国而言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兴大坝的修建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，可以提高水资源利用率，缓解本国及周边国家电力不足状况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；带动相关产业的发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；还可以增加就业机会，增加经济收入；减少因解决燃料问题在林区的大肆砍伐，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保持水土；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大坝合理蓄水不会影响下游供水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。但是埃及则应是反对修建。据图可知，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埃及位于尼罗河下游，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随着复兴大坝的修建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，拦沙蓄水，会减少下游地区的生产、生活供水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，而且在一定程度上削弱阿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斯旺水利工程发挥的作用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；尼罗河入海水量减少，泥沙淤积减少，海岸线后退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，影响沿海地区安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全和地下水水质等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（或土地盐碱化）。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【影响意义类】</a:t>
            </a:r>
            <a:endParaRPr lang="en-US" altLang="zh-CN" sz="2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2_1#7a8ae17f7?pid=b409a921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黄河桃花峪以下河段流域面积较小的主要原因是(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3_1#7a8ae17f7.bracket?pid=b409a9219&amp;color=0,0,0&amp;vpa=4&amp;vtp=1"/>
          <p:cNvSpPr/>
          <p:nvPr/>
        </p:nvSpPr>
        <p:spPr>
          <a:xfrm>
            <a:off x="6467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12_2#7a8ae17f7.choices?pid=b409a9219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.地势起伏较大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B.人类活动影响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C.河流含沙量大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.气候干旱少雨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4_1#7a8ae17f7?vop=1&amp;pid=b409a9219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本题考查河流水文水系特征及其影响因素。桃花峪以下河段流经华北平原，地形平坦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；因人类筑堤束水等活动形成地上河，支流难汇入，流域面积小，B正确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；含沙量大不是流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域面积小的主要原因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，C错误；该地属温带季风气候，并非干旱少雨，D错误。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5_1#50a4610b6?pid=b409a921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影响黄河流域水电站分布的主要因素是(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6_1#50a4610b6.bracket?pid=b409a9219&amp;color=0,0,0&amp;vpa=5&amp;vtp=1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15_2#50a4610b6.choices?pid=b409a9219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.市场需求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B.矿产资源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C.地形地势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.交通条件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7_1#50a4610b6?vop=1&amp;pid=b409a9219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本题考查水电站的选址。市场需求影响电力消纳，并非决定水电站分布的主要因素，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；矿产资源与水电站分布无直接关联，B错误；水电站多在落差大处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，地形地势是影响其分布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的主要因素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，C正确；交通条件对水电站建设有影响，但不是影响其分布的主要因素，D错误。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43a07dec.fixed?pid=e170229bd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2_BD#343a07dec.fixed?pid=e170229bd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流域内协调发展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8_1#4294a527f?pid=8ed2a0b21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［陕西西安中学2024高二月考］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下图为尼罗河干支流地形剖面示意图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6_BD.18_2#4294a527f?pid=8ed2a0b2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5616" y="1511496"/>
            <a:ext cx="4626864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19_1#7de62b741?pid=4294a527f&amp;color=0,0,0&amp;vtp=1&amp;bbb=1"/>
          <p:cNvSpPr/>
          <p:nvPr/>
        </p:nvSpPr>
        <p:spPr>
          <a:xfrm>
            <a:off x="722376" y="379749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6.与白尼罗河相比，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青尼罗河开发水能的优势是(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AN.20_1#7de62b741.bracket?pid=4294a527f&amp;color=0,0,0&amp;vpa=6&amp;vtp=1"/>
          <p:cNvSpPr/>
          <p:nvPr/>
        </p:nvSpPr>
        <p:spPr>
          <a:xfrm>
            <a:off x="6213539" y="3797496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7_BD.19_2#7de62b741.choices?pid=4294a527f&amp;color=0,0,0&amp;vtp=1&amp;bbb=1"/>
          <p:cNvSpPr/>
          <p:nvPr/>
        </p:nvSpPr>
        <p:spPr>
          <a:xfrm>
            <a:off x="722376" y="425609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A.汛期长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，发电时间长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.峡谷多，落差大，水能丰富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.落差小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，利于河流梯级开发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.流量稳定，发电量季节变化小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1_1#7de62b741?vop=1&amp;pid=4294a527f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本题考查流域水文水系特征及其对水能开发的影响。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由尼罗河干支流地形剖面示意图可知，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青尼罗河比白尼罗河落差大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，水能丰富，B正确，C错误。读图可知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，由于白尼罗河发源于赤道地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，汛期比青尼罗河长，A错误。读图可知，白尼罗河源头有维多利亚湖调蓄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，流量比青尼罗河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2_1#397cc4e42?pid=4294a527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7.尼罗河中上游修建水库，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对其下游地区的影响可能是(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3_1#397cc4e42.bracket?pid=4294a527f&amp;color=0,0,0&amp;vpa=7&amp;vtp=1"/>
          <p:cNvSpPr/>
          <p:nvPr/>
        </p:nvSpPr>
        <p:spPr>
          <a:xfrm>
            <a:off x="6975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7_BD.22_2#397cc4e42.choices?pid=4294a527f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A.海浪侵蚀相对加重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，海岸线向陆地退缩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.带来的泥沙增加，海岸线向海洋推进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.入海水量增加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，三角洲面积变大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.沿岸土壤肥力增加，土地盐碱化减轻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4_1#397cc4e42?vop=1&amp;pid=4294a527f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本题考查人类活动对流域环境的影响。水库对河流径流量有调蓄作用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，但流入海洋的总水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量不会增加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，C错误。发生洪涝的概率减小，泛滥沉积的泥沙减少，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因此下游土壤的肥力下降，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错误。水库有滞留泥沙的作用，所以河流下游泥沙减少，B错误。入海泥沙减少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，三角洲面积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，海浪侵蚀相对加重，海岸线向陆地退缩，A正确。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5_1#bbf1e7e3a?pid=61ecc900e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［河南商丘多校2025高二联考］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滩槽高差指河道滩面平均高程与主槽河底平均高程之差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黄河下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游孟津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高村段泥沙淤积严重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，2002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小浪底水库首次启动调水调沙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水库采取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拦粗排细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方式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减小孟津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高村段泥沙淤积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滩槽高差发生明显变化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1960—2020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年孟津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高村段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滩槽高差变化示意图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6_BD.25_2#bbf1e7e3a?pid=61ecc900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5576" y="2864046"/>
            <a:ext cx="5248656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26_1#ddc532605?pid=bbf1e7e3a&amp;color=0,0,0&amp;vtp=1&amp;bbb=1"/>
          <p:cNvSpPr/>
          <p:nvPr/>
        </p:nvSpPr>
        <p:spPr>
          <a:xfrm>
            <a:off x="722376" y="53024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8.小浪底水库库区泥沙采取“拦粗排细”，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这样做的好处是(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AN.27_1#ddc532605.bracket?pid=bbf1e7e3a&amp;color=0,0,0&amp;vpa=8&amp;vtp=1"/>
          <p:cNvSpPr/>
          <p:nvPr/>
        </p:nvSpPr>
        <p:spPr>
          <a:xfrm>
            <a:off x="7483539" y="5302446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7_BD.26_2#ddc532605.choices?pid=bbf1e7e3a&amp;color=0,0,0&amp;vtp=1&amp;bbb=1"/>
          <p:cNvSpPr/>
          <p:nvPr/>
        </p:nvSpPr>
        <p:spPr>
          <a:xfrm>
            <a:off x="722376" y="57554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.防止上游河道淤积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B.增强水流挟沙能力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C.减小对河运的影响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.提高水库的库容量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8_1#ddc532605?vop=1&amp;pid=bbf1e7e3a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本题考查综合思维。小浪底水库库区采取“拦粗排细”的方式减小泥沙淤积，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相较于粗沙，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细沙质量较小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，更易被水流挟带，可以减少库区及下游河道泥沙淤积，而不是上游，A错误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截粗颗粒泥沙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，排出细颗粒泥沙，可以增强水流的挟沙能力，减少下游河道的淤积，B正确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浪底下游河段为游荡型河段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，泥沙淤积严重，河运条件差，C错误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；提高水库库容量主要依靠工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，“拦粗排细”对提高水库库容量作用小，D错误。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ba7cd06a5.fixed?pid=9d9264273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4#ba7cd06a5.fixed?pid=9d9264273&amp;color=255,255,255&amp;vtp=1&amp;bbb=1&amp;hb=1"/>
          <p:cNvSpPr/>
          <p:nvPr/>
        </p:nvSpPr>
        <p:spPr>
          <a:xfrm>
            <a:off x="0" y="3493008"/>
            <a:ext cx="12188952" cy="13411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</a:t>
            </a:r>
            <a:r>
              <a:rPr lang="en-US" altLang="zh-CN" sz="4400" b="1" i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</a:t>
            </a:r>
            <a:r>
              <a:rPr lang="en-US" altLang="zh-CN" sz="4400" b="1" i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流域内部水资源协作开发及黄河的调沙</a:t>
            </a:r>
            <a:endParaRPr lang="en-US" altLang="zh-CN" sz="4400" b="1" i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pitchFamily="34" charset="-120"/>
            </a:endParaRPr>
          </a:p>
          <a:p>
            <a:pPr algn="ctr" latinLnBrk="1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减淤</a:t>
            </a:r>
            <a:endParaRPr lang="en-US" altLang="zh-CN" sz="4400" dirty="0"/>
          </a:p>
        </p:txBody>
      </p:sp>
      <p:pic>
        <p:nvPicPr>
          <p:cNvPr id="4" name="C_4#ba7cd06a5.fixed?pid=9d926427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ba7cd06a5.fixed?pid=9d9264273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9_1#3f4a1e283?pid=bbf1e7e3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9.小浪底水库运营以来，黄河孟津—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高村段(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0_1#3f4a1e283.bracket?pid=bbf1e7e3a&amp;color=0,0,0&amp;vpa=9&amp;vtp=1"/>
          <p:cNvSpPr/>
          <p:nvPr/>
        </p:nvSpPr>
        <p:spPr>
          <a:xfrm>
            <a:off x="5726176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29_2#3f4a1e283.choices?pid=bbf1e7e3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.河道滩面持续升高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B.主槽河底高程下降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C.滩槽高差显著降低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.河流侵蚀作用减弱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1_1#3f4a1e283?vop=1&amp;pid=bbf1e7e3a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本题考查黄河的调沙减淤。</a:t>
            </a:r>
            <a:endParaRPr lang="en-US" altLang="zh-CN" sz="2200" dirty="0"/>
          </a:p>
        </p:txBody>
      </p:sp>
      <p:graphicFrame>
        <p:nvGraphicFramePr>
          <p:cNvPr id="22" name="QC_7_AS.31_2#3f4a1e283?colgroup=34,5&amp;vop=1&amp;pid=bbf1e7e3a&amp;color=0,0,0&amp;vtp=1&amp;bbb=1&amp;hb=1"/>
          <p:cNvGraphicFramePr>
            <a:graphicFrameLocks noGrp="1"/>
          </p:cNvGraphicFramePr>
          <p:nvPr/>
        </p:nvGraphicFramePr>
        <p:xfrm>
          <a:off x="722376" y="1545913"/>
          <a:ext cx="10725912" cy="2497836"/>
        </p:xfrm>
        <a:graphic>
          <a:graphicData uri="http://schemas.openxmlformats.org/drawingml/2006/table">
            <a:tbl>
              <a:tblPr/>
              <a:tblGrid>
                <a:gridCol w="9134856"/>
                <a:gridCol w="1591056"/>
              </a:tblGrid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材料中提到“拦粗排细”减少了泥沙淤积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因此河道滩面会下降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“拦粗排细”可以增强水流的挟沙能力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减少下游河道的淤积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可使主槽河底高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程下降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B正确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结合图文材料可知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小浪底水库于2002年开始调水调沙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黄河孟津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—高村段滩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槽高差呈增大趋势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“拦粗排细”增强了水流的挟沙能力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可能增强河流的侵蚀作用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而不是减弱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1_3#3f4a1e283?vop=1&amp;pid=bbf1e7e3a&amp;color=0,0,0&amp;mp=1&amp;vtp=1&amp;bt=1&amp;bbb=1&amp;hb=1"/>
          <p:cNvSpPr/>
          <p:nvPr/>
        </p:nvSpPr>
        <p:spPr>
          <a:xfrm>
            <a:off x="722376" y="972000"/>
            <a:ext cx="10753344" cy="2723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黄河调水调沙的综合效益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1）黄河下游主槽得到全线冲刷，过沙能力普遍提高，河槽形态得到调整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，地上河上升态势得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到遏制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2）黄河下游行洪能力提高，降低了汛期洪水的威胁。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3）改善河口生态环境质量，增加了湿地面积，有利于维护生物多样性。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4）为其他水利枢纽排沙减淤、延长工程寿命提供了参照与启示。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32_1#f1cd39b12?htil=1&amp;pid=61ecc900e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7786" y="1026864"/>
            <a:ext cx="4535424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6_BD.32_2#f1cd39b12?htil=1&amp;pid=61ecc900e&amp;color=0,0,0&amp;vtp=1&amp;bt=1&amp;bbb=1&amp;hb=1&amp;hs=1"/>
          <p:cNvSpPr/>
          <p:nvPr/>
        </p:nvSpPr>
        <p:spPr>
          <a:xfrm>
            <a:off x="722376" y="972000"/>
            <a:ext cx="6080760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［江西赣州2025高二期中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淤地坝是黄土高原治理水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土流失的一种行之有效的工程措施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下图示意淤地坝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结构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7_BD.33_1#e1daae630?htil=1&amp;pid=f1cd39b12&amp;color=0,0,0&amp;vtp=1&amp;bbb=1&amp;hs=1"/>
          <p:cNvSpPr/>
          <p:nvPr/>
        </p:nvSpPr>
        <p:spPr>
          <a:xfrm>
            <a:off x="722376" y="2326455"/>
            <a:ext cx="6080760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淤地坝的特点及作用是(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AN.34_1#e1daae630.bracket?pid=f1cd39b12&amp;color=0,0,0&amp;vpa=10&amp;vtp=1"/>
          <p:cNvSpPr/>
          <p:nvPr/>
        </p:nvSpPr>
        <p:spPr>
          <a:xfrm>
            <a:off x="3822764" y="232645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7_BD.33_2#e1daae630.choices?htil=1&amp;pid=f1cd39b12&amp;color=0,0,0&amp;vtp=1&amp;bbb=1&amp;hs=1"/>
          <p:cNvSpPr/>
          <p:nvPr/>
        </p:nvSpPr>
        <p:spPr>
          <a:xfrm>
            <a:off x="722376" y="278924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A.沿等高线修筑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，可以截流蓄水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.在沟道中修建，用于淤泥造地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.呈品字形排列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，利于树木成活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.在沟道中修建，用于稳定沟坡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5_1#e1daae630?vop=1&amp;pid=f1cd39b12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本题考查淤地坝的特点和作用。图文材料并未提及淤地坝与等高线的关系，A错误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；由图可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，淤地坝早期的水面淤泥在后期变为了耕地，淤地坝在沟道中修建，用于淤泥造地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，后期淤泥处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可开发成耕地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，增加耕地面积，还有利于减少下游河道含沙量，减轻洪涝灾害，B正确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；材料中并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没有体现出淤地坝呈品字形排列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，C错误；淤地坝不属于坡面设施，难以稳定沟坡，D错误。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6_1#587dc0445?pid=f1cd39b1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11.治黄先治沙，治沙先治水，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7_1#587dc0445.bracket?pid=f1cd39b12&amp;color=0,0,0&amp;vpa=11&amp;vtp=1"/>
          <p:cNvSpPr/>
          <p:nvPr/>
        </p:nvSpPr>
        <p:spPr>
          <a:xfrm>
            <a:off x="4838764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7_BD.36_2#587dc0445.choices?pid=f1cd39b12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.水土保持利于调沙减淤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.放水冲沙是解决黄河水害的根本措施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C.要对全流域进行统筹调度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.黄河含沙量大是水量不足的主要原因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8_1#587dc0445?vop=1&amp;pid=f1cd39b12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本题考查治理黄河泥沙淤积的原理。由所学知识可知，黄河是我国的第二长河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，由于中游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流经了水土流失严重的黄土高原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，因此河流含沙量大增，到了下游，流速变缓，泥沙沉积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，形成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地上河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，成为世界上较难治理的河流，所以治黄先治沙，治沙先治水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，说明了水土保持有利于调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节河流的含沙量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，减少泥沙的淤积，不能说明要对全流域进行统筹调度，A正确，C错误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；黄土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高原的水土保持工作是治理黄河水害的根本措施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；黄河含沙量大小不是影响水量大小的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39_1#35200ce81?pid=f1cd39b1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淤地坝造成的影响是(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40_1#35200ce81.bracket?pid=f1cd39b12&amp;color=0,0,0&amp;vpa=12&amp;vtp=1"/>
          <p:cNvSpPr/>
          <p:nvPr/>
        </p:nvSpPr>
        <p:spPr>
          <a:xfrm>
            <a:off x="3568764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7_BD.39_2#35200ce81.choices?pid=f1cd39b12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.小流域沟谷深度增大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.河口三角洲面积增速变慢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C.小流域生物多样性减少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.下游地上河进一步抬升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1_1#35200ce81?vop=1&amp;pid=f1cd39b12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本题考查建设淤地坝的影响。淤地坝可以拦水拦沙，增加小流域内沟谷的沉积作用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，沟谷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深度会减小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，A错误；由所学知识可知，修建淤地坝可以拦截泥沙，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导致河流中的含沙量减小，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有利于缓解下游地上河进一步抬升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，也使得河口三角洲泥沙淤积量减少，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三角洲面积的增速变慢，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正确，D错误；淤地坝改善了沟道的水、土条件，可能会增加小流域生物多样性，C错误。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1_2#35200ce81?vop=1&amp;pid=f1cd39b12&amp;color=0,0,0&amp;mp=1&amp;vtp=1&amp;bt=1&amp;bbb=1&amp;hb=1"/>
          <p:cNvSpPr/>
          <p:nvPr/>
        </p:nvSpPr>
        <p:spPr>
          <a:xfrm>
            <a:off x="722376" y="972000"/>
            <a:ext cx="10753344" cy="4590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黄土高原水土流失的治理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1）保塬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工程措施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：平整土地，增加下渗，削减地表径流。生物措施：营造防护林网，造林以用材林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林为主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，形成林—粮、果—粮间作生态农业体系。农业技术措施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：采用先进的灌溉技术和科学田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间管理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，选育良种，地膜覆盖等。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2）固沟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工程措施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：主要沟道打坝淤地，拦泥蓄水。生物措施：在各支沟分段营造防护林。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3）护坡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工程措施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：缓坡修筑水平梯田，增加地表植被覆盖率。生物措施：陡坡地段封坡育林、育草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截坡面径流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5d22bfc7c.fixed?pid=9d9264273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4#5d22bfc7c.fixed?pid=9d9264273&amp;color=255,255,255&amp;vtp=1&amp;bbb=1&amp;hb=1"/>
          <p:cNvSpPr/>
          <p:nvPr/>
        </p:nvSpPr>
        <p:spPr>
          <a:xfrm>
            <a:off x="0" y="3493008"/>
            <a:ext cx="12188952" cy="13411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</a:t>
            </a:r>
            <a:r>
              <a:rPr lang="en-US" altLang="zh-CN" sz="4400" b="1" i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课时</a:t>
            </a:r>
            <a:r>
              <a:rPr lang="en-US" altLang="zh-CN" sz="4400" b="1" i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流域内部水资源协作开发及黄河的调沙</a:t>
            </a:r>
            <a:endParaRPr lang="en-US" altLang="zh-CN" sz="4400" b="1" i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pitchFamily="34" charset="-120"/>
            </a:endParaRPr>
          </a:p>
          <a:p>
            <a:pPr algn="ctr" latinLnBrk="1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减淤</a:t>
            </a:r>
            <a:endParaRPr lang="en-US" altLang="zh-CN" sz="4400" dirty="0"/>
          </a:p>
        </p:txBody>
      </p:sp>
      <p:pic>
        <p:nvPicPr>
          <p:cNvPr id="4" name="C_4#5d22bfc7c.fixed?pid=9d926427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5d22bfc7c.fixed?pid=9d9264273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2_1#c69781a68?pid=5d22bfc7c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［安徽芜湖一中2025高二期中］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黄河下游悬河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河床高出两岸地面高度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长度达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800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km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部分悬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河段大堤内较为开阔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两岸群众进入大堤内开垦甚至定居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并在主河槽两侧自发加建自建堤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建堤内形成了高于堤外悬河河床的二级悬河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二级悬河河床存在高差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一旦自建堤决堤后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会形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成直冲黄河大堤的横河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斜河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下图为该悬河段河流横断面示意图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42_2#c69781a68?pid=5d22bfc7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6744" y="2864046"/>
            <a:ext cx="4855464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624482338?pid=c69781a6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黄河悬河形成的自然原因是(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4_1#624482338.bracket?pid=c69781a68&amp;color=0,0,0&amp;vpa=13&amp;vtp=1"/>
          <p:cNvSpPr/>
          <p:nvPr/>
        </p:nvSpPr>
        <p:spPr>
          <a:xfrm>
            <a:off x="4181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43_2#624482338.choices?pid=c69781a68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A.水量大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，侵蚀严重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.含沙量大，沉积作用强烈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.汛期短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，河滩裸露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.流量不稳定，季节变化大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5_1#624482338?vop=1&amp;pid=c69781a68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本题考查黄河下游地上河的成因。黄河中游流经黄土高原，挟带了大量泥沙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，下游流经华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北平原时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，地形平坦，河流流速减慢，泥沙大量沉积，导致河床不断抬高，逐渐形成悬河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含沙量大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、沉积作用强烈是黄河悬河形成的自然原因，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B正确。黄河下游水量不大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，且悬河形成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主要外力作用是沉积而非侵蚀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，A错误；汛期短、河滩裸露以及流量不稳定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、季节变化大与悬河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的形成没有直接关联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6_1#0a88dd20f?pid=c69781a6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推测群众修建自建堤的主要目的是(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7_1#0a88dd20f.bracket?pid=c69781a68&amp;color=0,0,0&amp;vpa=14&amp;vtp=1"/>
          <p:cNvSpPr/>
          <p:nvPr/>
        </p:nvSpPr>
        <p:spPr>
          <a:xfrm>
            <a:off x="4943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46_2#0a88dd20f.choices?pid=c69781a68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.改善黄河水质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.便于滩地内发展生产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C.提高黄河输沙能力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.增强黄河大堤防御能力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1_1#13298079a?pid=8ed2a0b21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［四川绵阳南山中学2025高二月考］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澜沧江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湄公河发源于青藏高原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流经东南亚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云南境内干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流上修建了多座水电站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其中糯扎渡水电站是我国西南地区的蓄水式水电站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橄榄坝是中国消除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澜沧江水电开发对出境河段影响的关键水利工程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下图为澜沧江部分水电站分布示意图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6_BD.1_2#13298079a?pid=8ed2a0b2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9784" y="2864046"/>
            <a:ext cx="1929384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2_1#2aeb4e1d2?pid=13298079a&amp;color=0,0,0&amp;vtp=1&amp;bbb=1"/>
          <p:cNvSpPr/>
          <p:nvPr/>
        </p:nvSpPr>
        <p:spPr>
          <a:xfrm>
            <a:off x="722376" y="51881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1.澜沧江—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湄公河全流域开发面临的主要困难是(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BD.2_2#2aeb4e1d2.choices?pid=13298079a&amp;color=0,0,0&amp;vtp=1&amp;bbb=1"/>
          <p:cNvSpPr/>
          <p:nvPr/>
        </p:nvSpPr>
        <p:spPr>
          <a:xfrm>
            <a:off x="722376" y="56411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06980" algn="l"/>
                <a:tab pos="5483860" algn="l"/>
                <a:tab pos="7965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.建设技术落后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B.缺乏统一协调机制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C.地震灾害频发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.替代能源较为充足</a:t>
            </a:r>
            <a:endParaRPr lang="en-US" altLang="zh-CN" sz="2000" dirty="0"/>
          </a:p>
        </p:txBody>
      </p:sp>
      <p:sp>
        <p:nvSpPr>
          <p:cNvPr id="6" name="QC_7_AN.3_1#2aeb4e1d2.bracket?pid=13298079a&amp;color=0,0,0&amp;vpa=1&amp;vtp=1"/>
          <p:cNvSpPr/>
          <p:nvPr/>
        </p:nvSpPr>
        <p:spPr>
          <a:xfrm>
            <a:off x="6234176" y="5188146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1#0a88dd20f?vop=1&amp;pid=c69781a68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本题考查堤坝修建的目的。从材料可知，部分悬河段大堤内较开阔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，群众进入大堤内开垦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甚至定居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。在主河槽两侧修建自建堤，是为了防止黄河水淹没滩地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，从而便于在滩地内开展农业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生产等活动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，B正确。群众修建自建堤无法改善黄河水质，也不能提高黄河输沙能力，A、C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自建堤质量参差不齐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，且其主要是为了在滩地内进行农业生产，并非增强黄河大堤防御能力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至可能会影响大堤整体防御效果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9_1#892f5d095?pid=c69781a6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二级悬河对黄河防汛的影响是(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0_1#892f5d095.bracket?pid=c69781a68&amp;color=0,0,0&amp;vpa=15&amp;vtp=1"/>
          <p:cNvSpPr/>
          <p:nvPr/>
        </p:nvSpPr>
        <p:spPr>
          <a:xfrm>
            <a:off x="4435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49_2#892f5d095.choices?pid=c69781a68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.减小黄河汛期防汛范围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.提高河道行洪、滞洪能力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C.加剧黄河大堤冲决风险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.减轻黄河下游防洪压力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1_1#892f5d095?vop=1&amp;pid=c69781a68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本题考查材料分析能力。由材料可知，自建堤内形成了高于堤外悬河河床的二级悬河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二级悬河河床存在高差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。一旦自建堤决堤，会形成直冲黄河大堤的横河、斜河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，这将极大地增加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黄河大堤被冲决的风险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，C正确。二级悬河并不会减小黄河汛期防汛范围，A错误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；自建堤的存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在缩小了河道行洪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、滞洪空间，降低了行洪和滞洪能力，增加了黄河下游防洪压力，B、D错误。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1_2#892f5d095?vop=1&amp;pid=c69781a68&amp;color=0,0,0&amp;mp=1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本题易错选A项。错因在于没有结合材料明确自建堤内形成的二级悬河的影响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。二级悬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河使得主河槽与滩地高差增大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，洪水期水流在主河槽内流速快、能量集中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，一旦流量超过主河槽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的过流能力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，极易漫滩，且漫滩速度快，淹没范围广，黄河汛期防汛范围会进一步扩大。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2_1#c6dee3518?pid=5d22bfc7c&amp;color=0,0,0&amp;vtp=1&amp;bt=1&amp;bbb=1&amp;hb=1"/>
          <p:cNvSpPr/>
          <p:nvPr/>
        </p:nvSpPr>
        <p:spPr>
          <a:xfrm>
            <a:off x="722376" y="972000"/>
            <a:ext cx="10753344" cy="26719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［辽宁大连2024高二期中改编］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伊萨尔河是一条典型的阿尔卑斯山脉河流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全长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295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km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流经慕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尼黑等重要城市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最终向北注入多瑙河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有着大面积的石滩以及河流不断改道形成的河床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纪中叶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伊萨尔河慕尼黑河段被裁弯取直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通过运用堤坝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洪泛平原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防护墙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拦河坝系统以及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运河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伊萨尔河水位持续下降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到了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世纪初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伊萨尔河慕尼黑河段更像是一条被硬质化的水渠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世纪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90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采用近自然修复措施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修复后河道蜿蜒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水滨景色优美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下图示意德国慕尼黑附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近的伊萨尔河河道近自然修复前后对比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52_2#c6dee3518?pid=5d22bfc7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0168" y="3778446"/>
            <a:ext cx="4937760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3_1#9a0b06b25?pid=c6dee351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4.19世纪中叶，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伊萨尔河慕尼黑河段被裁弯取直的目的最可能是(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4_1#9a0b06b25.bracket?pid=c6dee3518&amp;color=0,0,0&amp;vpa=16&amp;vtp=1"/>
          <p:cNvSpPr/>
          <p:nvPr/>
        </p:nvSpPr>
        <p:spPr>
          <a:xfrm>
            <a:off x="803598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53_2#9a0b06b25.choices?pid=c6dee3518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.开发水力资源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B.增加淡水储量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C.缓解洪水灾害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.提升水运价值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5_1#9a0b06b25?vop=1&amp;pid=c6dee3518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本题考查人类活动与河流的开发利用。结合材料分析可知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，伊萨尔河是一条典型的阿尔卑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斯山脉河流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，河流不断改道，易发生洪涝灾害，因此，19世纪中叶，慕尼黑河段被裁弯取直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过运用堤坝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、洪泛平原、防护墙、拦河坝系统及运河，伊萨尔河水位持续下降，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缓解洪水灾害，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正确；水力资源的开发与拦河坝系统相关，与河流裁弯取直关系不大，A错误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；淡水储量的增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加与储水系统有关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，与河流裁弯取直无关，B错误；水位下降会导致水运价值降低，D错误。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_1#2aeb4e1d2?vop=1&amp;pid=13298079a&amp;color=0,0,0&amp;vtp=1&amp;bt=1&amp;bbb=1&amp;hb=1"/>
          <p:cNvSpPr/>
          <p:nvPr/>
        </p:nvSpPr>
        <p:spPr>
          <a:xfrm>
            <a:off x="722376" y="972000"/>
            <a:ext cx="10753344" cy="4539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本题考查流域开发的条件。澜沧江—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湄公河流经中国、缅甸、老挝、泰国、柬埔寨、越南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六国，涉及主权、利益分配、环保标准等多重约束，故缺失跨国协调机制是制约全流域可持续开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发的核心难题，需通过制度创新和多方对话逐步破解，B正确；流域内中国段开发技术较先进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且技术短板非核心障碍，A错误；虽局部区域（如云南、缅甸北部）存在地震风险，但地震活动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并非全流域开发面临的主要困难，C错误；东南亚能源需求快速增长，替代能源（如太阳能）尚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未能完全替代水电，开发需求依然巨大，D错误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6_1#847c95729?pid=c6dee351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5.20世纪初，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伊萨尔河慕尼黑河段河道大面积硬化带来的主要危害是(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7_1#847c95729.bracket?pid=c6dee3518&amp;color=0,0,0&amp;vpa=17&amp;vtp=1"/>
          <p:cNvSpPr/>
          <p:nvPr/>
        </p:nvSpPr>
        <p:spPr>
          <a:xfrm>
            <a:off x="854398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56_2#847c95729.choices?pid=c6dee3518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87980" algn="l"/>
                <a:tab pos="5483860" algn="l"/>
                <a:tab pos="8346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.生物多样性减少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B.河水渗漏严重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C.河道的淤积加重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.观赏价值降低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847c95729?vop=1&amp;pid=c6dee3518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本题考查河流开发利用的不利影响。由所学知识可知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，硬化的河道减弱了土壤与水体间的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物质交换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，原来生长在岸坡和河床上的生物生存受到威胁，导致生物多样性减少，A正确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；河床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大面积硬化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，河道水流速度加快，淤积减弱，河水下渗减少，B、C错误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；河流的观赏价值降低不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是河道大面积硬化带来的主要危害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9_1#9cf5876bc?sp=1&amp;pid=c6dee351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伊萨尔河近自然修复后的主要影响表现在(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0_1#9cf5876bc.bracket?pid=c6dee3518&amp;color=0,0,0&amp;vpa=18&amp;vtp=1"/>
          <p:cNvSpPr/>
          <p:nvPr/>
        </p:nvSpPr>
        <p:spPr>
          <a:xfrm>
            <a:off x="5705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59_2#9cf5876bc?pid=c6dee3518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229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①河流泄洪能力提升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②河流自净能力增强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229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③沿岸湿地增加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④市民休闲娱乐空间减少</a:t>
            </a:r>
            <a:endParaRPr lang="en-US" altLang="zh-CN" sz="2000" dirty="0"/>
          </a:p>
        </p:txBody>
      </p:sp>
      <p:sp>
        <p:nvSpPr>
          <p:cNvPr id="5" name="QC_6_BD.59_3#9cf5876bc.choices?pid=c6dee3518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61_1#9cf5876bc?vop=1&amp;pid=c6dee3518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本题考查河流生态环境修复的积极意义。结合图文材料分析可知，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采用近自然修复措施后，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土壤与水体间的物质交换更加顺畅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，河流自净能力增强，②正确；近自然修复后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，恢复河道的自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然状态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，河道蜿蜒，沿岸湿地增加，③正确；近自然修复后，河流泥沙淤积增强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，不利于河流泄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，①错误；图中显示，近自然修复后，营造了自然滨水景观，增加了市民休闲娱乐空间，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。综上所述，故选C。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62_1#c6162e9b3?pid=5d22bfc7c&amp;color=0,0,0&amp;vtp=1&amp;bt=1&amp;bbb=1&amp;hb=1"/>
          <p:cNvSpPr/>
          <p:nvPr/>
        </p:nvSpPr>
        <p:spPr>
          <a:xfrm>
            <a:off x="722376" y="972000"/>
            <a:ext cx="10753344" cy="23798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［河南省实验中学2025高二期中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小浪底水利枢纽调水调沙是指在汛期前和汛期内多次调节下泄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前期调水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后期调沙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以改变黄河下游河床冲淤状况的运行机制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受汛情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天气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黄河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整体水情等因素的影响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调水调沙时间不固定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床沙中值粒径是指河床沉积物直径的中间值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道年冲刷效率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=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河床冲沙量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河床径流量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单位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千克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立方米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正值为冲刷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负值为淤积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1990—2020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年黄河下游河道年冲刷效率统计图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1990—2020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年黄河下游四个水文站床沙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中值粒径变化图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62_3#c6162e9b3?iti=1&amp;htil=1&amp;pid=5d22bfc7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7592" y="3479996"/>
            <a:ext cx="4197096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5_BD.62_4#c6162e9b3?iti=2&amp;htil=1&amp;pid=5d22bfc7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1424" y="3498284"/>
            <a:ext cx="3913632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5_BD.62_5#c6162e9b3?iti=1&amp;htil=1&amp;pid=5d22bfc7c&amp;color=0,0,0&amp;vtp=1"/>
          <p:cNvSpPr/>
          <p:nvPr/>
        </p:nvSpPr>
        <p:spPr>
          <a:xfrm>
            <a:off x="3321209" y="5920428"/>
            <a:ext cx="169862" cy="3671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2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5_BD.62_6#c6162e9b3?iti=2&amp;htil=1&amp;pid=5d22bfc7c&amp;color=0,0,0&amp;vtp=1"/>
          <p:cNvSpPr/>
          <p:nvPr/>
        </p:nvSpPr>
        <p:spPr>
          <a:xfrm>
            <a:off x="8686165" y="5920428"/>
            <a:ext cx="184150" cy="36715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2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3_1#c55a5c867?pid=c6162e9b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7.小浪底水利枢纽调水调沙后，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床沙中值粒径变化及原因正确的是(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4_1#c55a5c867.bracket?pid=c6162e9b3&amp;color=0,0,0&amp;vpa=19&amp;vtp=1"/>
          <p:cNvSpPr/>
          <p:nvPr/>
        </p:nvSpPr>
        <p:spPr>
          <a:xfrm>
            <a:off x="8232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63_2#c55a5c867.choices?pid=c6162e9b3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A.变小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，来沙粒径减小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.变小，搬运能力减弱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，来沙粒径变大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.变大，搬运能力增强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65_1#c55a5c867?vop=1&amp;pid=c6162e9b3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本题考查小浪底水库调水调沙。从图b可以看到，小浪底枢纽运行后（实心点表示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水文站床沙中值粒径相较于运行前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（空心点表示）变大，A、B错误；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小浪底水利枢纽调水调沙，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是通过调节下泄水量来改变黄河下游河床冲淤状况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。调水调沙时，下泄水量增大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，河流的搬运能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力增强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，使得较小粒径的泥沙更容易被搬运走，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留下来的床沙中粒径较大的泥沙占比相对增加，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从而导致床沙中值粒径变大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，而不是因为来沙粒径变大，C错误，D正确。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4_1#2aeb4e1d2?vop=1&amp;pid=13298079a&amp;color=0,0,0&amp;vtp=1&amp;bt=1&amp;bbb=1&amp;hb=1"/>
          <p:cNvSpPr/>
          <p:nvPr/>
        </p:nvSpPr>
        <p:spPr>
          <a:xfrm>
            <a:off x="722376" y="972000"/>
            <a:ext cx="10753344" cy="4539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解答本题的关键是明确澜沧江—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湄公河为国际性河流，流经多个国家，要实现全流域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开发和整体效益提升，需要建立具有权威性的开发合作组织。河流上游修建水电站、水库，对径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流的调蓄功能较强，有利于减轻下游洪涝，但也会影响到下游的生态，破坏其下游鱼类的生存环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境，因此澜沧江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—湄公河全流域需要通过合作，协调利用与合理分配水资源。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6_1#7af8995b5?pid=c6162e9b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8.近年来，年冲刷效率有降低的趋势，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原因可能是(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7_1#7af8995b5.bracket?pid=c6162e9b3&amp;color=0,0,0&amp;vpa=20&amp;vtp=1"/>
          <p:cNvSpPr/>
          <p:nvPr/>
        </p:nvSpPr>
        <p:spPr>
          <a:xfrm>
            <a:off x="6454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66_2#7af8995b5.choices?pid=c6162e9b3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.河流流量减少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B.河流流速增加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C.上游来沙增多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.床沙粒径变化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68_1#7af8995b5?vop=1&amp;pid=c6162e9b3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本题考查影响年冲刷效率的因素。</a:t>
            </a:r>
            <a:endParaRPr lang="en-US" altLang="zh-CN" sz="2200" dirty="0"/>
          </a:p>
        </p:txBody>
      </p:sp>
      <p:graphicFrame>
        <p:nvGraphicFramePr>
          <p:cNvPr id="51" name="QC_6_AS.68_2#7af8995b5?colgroup=32,7&amp;vop=1&amp;pid=c6162e9b3&amp;color=0,0,0&amp;vtp=1&amp;bbb=1&amp;hb=1"/>
          <p:cNvGraphicFramePr>
            <a:graphicFrameLocks noGrp="1"/>
          </p:cNvGraphicFramePr>
          <p:nvPr/>
        </p:nvGraphicFramePr>
        <p:xfrm>
          <a:off x="722376" y="1545913"/>
          <a:ext cx="10725912" cy="2101596"/>
        </p:xfrm>
        <a:graphic>
          <a:graphicData uri="http://schemas.openxmlformats.org/drawingml/2006/table">
            <a:tbl>
              <a:tblPr/>
              <a:tblGrid>
                <a:gridCol w="8595360"/>
                <a:gridCol w="2130552"/>
              </a:tblGrid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调水调沙期间河流流量不会减少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河流流速增加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会加大冲刷效率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B错误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上游来沙增多不是导致年冲刷效率降低的主要因素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随着调水调沙的进行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河床中细泥沙被侵蚀搬运走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床沙粒径变大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抗侵蚀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能力增强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年冲刷效率降低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D正确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9_1#0026c981a?pid=c6162e9b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9.小浪底水利枢纽调水期间，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黄河口沉积物主要来源于(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70_1#0026c981a.bracket?pid=c6162e9b3&amp;color=0,0,0&amp;vpa=21&amp;vtp=1"/>
          <p:cNvSpPr/>
          <p:nvPr/>
        </p:nvSpPr>
        <p:spPr>
          <a:xfrm>
            <a:off x="6962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69_2#0026c981a.choices?pid=c6162e9b3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.上游河床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B.黄土高原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C.库区泥沙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.下游河床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1_1#0026c981a?vop=1&amp;pid=c6162e9b3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本题考查黄河的调沙减淤。黄河上游河流含沙量较小，河床泥沙较少，A错误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；小浪底水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库调水的时间主要在黄河流域的汛期前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，黄土高原水土流失集中在黄河的汛期，B错误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；据材料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，调水调沙前期主要是调水，后期主要是调沙，库区泥沙排海主要发生在后期调沙阶段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；小浪底水库调水期间，水库下游河段流速快，河道冲刷明显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，淤积在河床的泥沙被侵蚀搬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运到黄河口逐渐堆积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2_1#3cb63d817?sp=1&amp;pid=5d22bfc7c&amp;color=0,0,0&amp;vtp=1&amp;bt=1&amp;bbb=1&amp;hb=1"/>
          <p:cNvSpPr/>
          <p:nvPr/>
        </p:nvSpPr>
        <p:spPr>
          <a:xfrm>
            <a:off x="722376" y="972000"/>
            <a:ext cx="10753344" cy="26846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［河北衡水二中2025高二调研］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阅读图文材料，完成下列问题。（14分）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广西大藤峡水利枢纽工程右岸最后一台发电机组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号机组开始并网发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标志着电站进入全面投产发电的冲刺阶段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大藤峡水利工程位于西江上游黔江河段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是西江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上游水能梯级开发重点工程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同时具备航运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防洪等多种功能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也是珠江流域关键控制性工程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该工程建成后使西江流域成为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亿吨黄金水道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同时有效改善珠江下游洪涝灾害和入海口咸潮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等环境问题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下图示意珠江水系及大藤峡水利枢纽位置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5_BD.72_2#3cb63d817?pid=5d22bfc7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9040" y="3793178"/>
            <a:ext cx="4690872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3_1#05a3476a6?pid=3cb63d81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（1）分析西江上游水能梯级开发的有利自然条件。（4分）</a:t>
            </a:r>
            <a:endParaRPr lang="en-US" altLang="zh-CN" sz="2000" dirty="0"/>
          </a:p>
        </p:txBody>
      </p:sp>
      <p:sp>
        <p:nvSpPr>
          <p:cNvPr id="3" name="QO_6_AN.74_1#05a3476a6?vop=1&amp;pid=3cb63d817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上游地势起伏大，河流落差大；地处季风气候区，降水丰沛，河流水量大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；上游多狭窄河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谷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，工程量较小。（任答两点得4分）</a:t>
            </a:r>
            <a:endParaRPr lang="en-US" altLang="zh-CN" sz="2000" dirty="0"/>
          </a:p>
        </p:txBody>
      </p:sp>
      <p:sp>
        <p:nvSpPr>
          <p:cNvPr id="4" name="QO_6_AS.75_1#05a3476a6?vop=1&amp;pid=3cb63d817&amp;color=0,0,0&amp;vtp=1&amp;bbb=1&amp;hb=1"/>
          <p:cNvSpPr/>
          <p:nvPr/>
        </p:nvSpPr>
        <p:spPr>
          <a:xfrm>
            <a:off x="722376" y="23857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本题考查流域综合开发利用的有利条件。根据所学知识，上游河段地势起伏较大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，河流落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差较大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，水能资源丰富；同时，该地区地处亚热带季风气候区，降水较多，河流水量丰富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资源丰富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；上游多狭窄谷地，开发利用水能资源建设工程量小。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【区位评价类】</a:t>
            </a:r>
            <a:endParaRPr lang="en-US" altLang="zh-CN" sz="2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6_1#cbc35a337?pid=3cb63d81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（2）说明大藤峡水利工程建成对改善西江航运条件的作用。（4分）</a:t>
            </a:r>
            <a:endParaRPr lang="en-US" altLang="zh-CN" sz="2000" dirty="0"/>
          </a:p>
        </p:txBody>
      </p:sp>
      <p:sp>
        <p:nvSpPr>
          <p:cNvPr id="3" name="QO_6_AN.77_1#cbc35a337?vop=1&amp;pid=3cb63d817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工程建成后，库区及上游水深加深，流速变缓，通航里程变长，通航能力提升；（2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分）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调节径流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，使枯水期流量增加，延长通航时间。（2分）</a:t>
            </a:r>
            <a:endParaRPr lang="en-US" altLang="zh-CN" sz="2000" dirty="0"/>
          </a:p>
        </p:txBody>
      </p:sp>
      <p:sp>
        <p:nvSpPr>
          <p:cNvPr id="4" name="QO_6_AS.78_1#cbc35a337?vop=1&amp;pid=3cb63d817&amp;color=0,0,0&amp;vtp=1&amp;bbb=1&amp;hb=1"/>
          <p:cNvSpPr/>
          <p:nvPr/>
        </p:nvSpPr>
        <p:spPr>
          <a:xfrm>
            <a:off x="722376" y="23857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本题考查水利工程的影响。根据所学知识，大藤峡水利工程建成后，具有航运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、防洪等功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，使库区及上游河流水深加深，流速减缓，通航能力提升，通航里程变长，改善航运条件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时调节河流径流的季节变化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，使河流枯水期流量增加，水位升高，通航时间延长。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【影响意义类】</a:t>
            </a:r>
            <a:endParaRPr lang="en-US" altLang="zh-CN" sz="2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9_1#b0de4cc28?pid=3cb63d81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（3）简述大藤峡水利工程建成后对库区生态环境的影响。（6分）</a:t>
            </a:r>
            <a:endParaRPr lang="en-US" altLang="zh-CN" sz="2000" dirty="0"/>
          </a:p>
        </p:txBody>
      </p:sp>
      <p:sp>
        <p:nvSpPr>
          <p:cNvPr id="3" name="QO_6_AN.80_1#b0de4cc28?vop=1&amp;pid=3cb63d817&amp;color=0,0,0&amp;vtp=1&amp;bbb=1&amp;hb=1"/>
          <p:cNvSpPr/>
          <p:nvPr/>
        </p:nvSpPr>
        <p:spPr>
          <a:xfrm>
            <a:off x="722376" y="1435169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气温日较差、年较差减小；空气湿度增大，降水概率增大；陆生生物数量减少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，水生生物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数量增多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；库区周围地下水位上升；河流流速减缓，库区泥沙沉积增多，污染加剧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；诱发滑坡等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地质灾害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。（任答三点得6分）</a:t>
            </a:r>
            <a:endParaRPr lang="en-US" altLang="zh-CN" sz="2000" dirty="0"/>
          </a:p>
        </p:txBody>
      </p:sp>
      <p:sp>
        <p:nvSpPr>
          <p:cNvPr id="4" name="QO_6_AS.81_1#b0de4cc28?vop=1&amp;pid=3cb63d817&amp;color=0,0,0&amp;vtp=1&amp;bbb=1&amp;hb=1"/>
          <p:cNvSpPr/>
          <p:nvPr/>
        </p:nvSpPr>
        <p:spPr>
          <a:xfrm>
            <a:off x="722376" y="2842964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本题考查水利工程的影响。根据材料信息可知，大藤峡水利工程建成之后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，使得水库库区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水深加深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，水域面积增大，对水库周边的气候调节作用增强，气温日较差、年较差减小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，空气湿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，降水的概率增加；该地区水位升高，水域面积扩大，水生生物生存空间扩大，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数量增多，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陆生生物生存空间减小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，数量减少；库区蓄水造成地表水下渗增加，库区周边地下水位上升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时该水利工程的建立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，使得河流流速减缓，挟沙能力减弱，库区泥沙沉积增多，污染加剧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；库区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水位上升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，浸泡岸坡，而水位下降如泄洪时，边坡可能发生滑坡等地质灾害。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【影响意义类】</a:t>
            </a:r>
            <a:endParaRPr lang="en-US" altLang="zh-CN" sz="2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5404fe61a.fixed?pid=077206bfc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4#5404fe61a.fixed?pid=077206bfc&amp;color=255,255,255&amp;vtp=1&amp;bbb=1"/>
          <p:cNvSpPr/>
          <p:nvPr/>
        </p:nvSpPr>
        <p:spPr>
          <a:xfrm>
            <a:off x="0" y="3493008"/>
            <a:ext cx="12188952" cy="13268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第2课时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黄河流域水资源的调配</a:t>
            </a:r>
            <a:endParaRPr lang="en-US" altLang="zh-CN" sz="4400" dirty="0"/>
          </a:p>
        </p:txBody>
      </p:sp>
      <p:pic>
        <p:nvPicPr>
          <p:cNvPr id="4" name="C_4#5404fe61a.fixed?pid=077206bf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5404fe61a.fixed?pid=077206bf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82_1#410e6475d?pid=7a02f6ce1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［北京石景山区2025高二期中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下图为黄河流域各省级行政区人均用水量与万元生产总值耗水量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。读图,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完成下面小题。</a:t>
            </a:r>
            <a:endParaRPr lang="en-US" altLang="zh-CN" sz="2000" dirty="0"/>
          </a:p>
        </p:txBody>
      </p:sp>
      <p:pic>
        <p:nvPicPr>
          <p:cNvPr id="3" name="QM_6_BD.82_2#410e6475d?pid=7a02f6ce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1949646"/>
            <a:ext cx="5285232" cy="337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83_1#c0c46ff5a?pid=410e6475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黄河(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BD.83_2#c0c46ff5a.choices?pid=410e6475d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A.径流量自东南向西北递减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.含沙量自上游向下游递增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.部分河段初春易出现凌汛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.上、中、下游各河段水能丰富</a:t>
            </a:r>
            <a:endParaRPr lang="en-US" altLang="zh-CN" sz="2000" dirty="0"/>
          </a:p>
        </p:txBody>
      </p:sp>
      <p:sp>
        <p:nvSpPr>
          <p:cNvPr id="4" name="QC_7_AN.84_1#c0c46ff5a.bracket?pid=410e6475d&amp;color=0,0,0&amp;vpa=22&amp;vtp=1"/>
          <p:cNvSpPr/>
          <p:nvPr/>
        </p:nvSpPr>
        <p:spPr>
          <a:xfrm>
            <a:off x="164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85_1#c0c46ff5a?vop=1&amp;pid=410e6475d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本题考查黄河流域的自然地理特征。黄河总体上游流量小，中下游流量大，A错误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;黄河中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游流经黄土高原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，黄土高原水土流失严重,导致黄河中游含沙量最大，下游含沙量有所减少,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;因黄河某些河段流向为自南（较低纬度）向北（较高纬度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），所以在结冰和融冰期易出现凌汛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，C正确;黄河上游地势落差大，水能资源丰富，下游位于华北平原，地形平坦，落差小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能资源缺乏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86_1#8a9e828c2?pid=410e6475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2.有专家建议以市场配置提高黄河流域水资源利用效率。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该建议将有利于黄河下游地区(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87_1#8a9e828c2.bracket?pid=410e6475d&amp;color=0,0,0&amp;vpa=23&amp;vtp=1"/>
          <p:cNvSpPr/>
          <p:nvPr/>
        </p:nvSpPr>
        <p:spPr>
          <a:xfrm>
            <a:off x="10518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7_BD.86_2#8a9e828c2.choices?pid=410e6475d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.退耕还林还草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B.获得经济补偿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C.扩大水田面积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.增强节水意识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88_1#8a9e828c2?vop=1&amp;pid=410e6475d&amp;color=0,0,0&amp;vtp=1&amp;bt=1&amp;bbb=1&amp;hb=1"/>
          <p:cNvSpPr/>
          <p:nvPr/>
        </p:nvSpPr>
        <p:spPr>
          <a:xfrm>
            <a:off x="722376" y="972000"/>
            <a:ext cx="10753344" cy="13130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本题考查市场配置对水资源利用的影响。以市场配置提高黄河流域水资源利用效率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于黄河下游地区增强节水意识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，D正确；对退耕还林还草、获得经济补偿影响不大，A、B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会导致水田面积缩小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89_1#e02d2e929?pid=7a02f6ce1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［山东德州2025开学考］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槽蓄水增量为凌汛期因封冻冰盖等因素影响而滞留在河道中的水量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汛期水库调度可以抑制槽蓄水增量过多或过快增长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对防凌减灾具有重要意义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黄河上游刘家峡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水库的水量调度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对黄河宁蒙河段的防凌减灾起到重要作用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下图示意刘家峡水库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1969—2020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凌汛期逐日平均出库流量及调度阶段划分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6_BD.89_2#e02d2e929?pid=7a02f6ce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0248" y="2864046"/>
            <a:ext cx="3648456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90_1#3031e1b83?pid=e02d2e929&amp;color=0,0,0&amp;vtp=1&amp;bbb=1"/>
          <p:cNvSpPr/>
          <p:nvPr/>
        </p:nvSpPr>
        <p:spPr>
          <a:xfrm>
            <a:off x="722376" y="47944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3.开河期中期，刘家峡水库下泄水量明显减小，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主要原因为(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AN.91_1#3031e1b83.bracket?pid=e02d2e929&amp;color=0,0,0&amp;vpa=24&amp;vtp=1"/>
          <p:cNvSpPr/>
          <p:nvPr/>
        </p:nvSpPr>
        <p:spPr>
          <a:xfrm>
            <a:off x="7483539" y="4794446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7_BD.90_2#3031e1b83.choices?pid=e02d2e929&amp;color=0,0,0&amp;vtp=1&amp;bbb=1"/>
          <p:cNvSpPr/>
          <p:nvPr/>
        </p:nvSpPr>
        <p:spPr>
          <a:xfrm>
            <a:off x="722376" y="525304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A.严控出库流量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，防止强制开河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.水库水量减小，导致释放水量减小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.沿岸需水量减少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，下泄水量减少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.水库发电及下游用水需求少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5_1#304fe0c88?pid=13298079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橄榄坝水电站的主要功能是(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6_1#304fe0c88.bracket?pid=13298079a&amp;color=0,0,0&amp;vpa=2&amp;vtp=1"/>
          <p:cNvSpPr/>
          <p:nvPr/>
        </p:nvSpPr>
        <p:spPr>
          <a:xfrm>
            <a:off x="418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7_BD.5_2#304fe0c88.choices?pid=13298079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.农业灌溉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B.发展航运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C.调节径流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.开发电力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92_1#3031e1b83?vop=1&amp;pid=e02d2e929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本题考查流域的协作开发与水资源调配。由图可知，开河期中期约为3月1日至3月11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此时气温升高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，上游河道封冻的冰先行解冻开河，而下游河道因气温仍低而冰凌固封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，在水流动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力作用下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，水鼓冰开，易形成强制开河的现象，为防止出现该现象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，刘家峡水库下泄水量明显减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，A正确；刘家峡水库下泄水量受人为控制，主要是考虑防灾减灾，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不是因为水库蓄水量变化，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错误；材料中没有沿岸需水量和下游用水需求的相关信息，根据一般规律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，需水量和用水需求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不会在开河期中期明显减少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93_1#951f989fd?pid=e02d2e92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4.相较于刘家峡水库修建前，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现阶段黄河宁蒙河段槽蓄水增量的变化为(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94_1#951f989fd.bracket?pid=e02d2e929&amp;color=0,0,0&amp;vpa=25&amp;vtp=1"/>
          <p:cNvSpPr/>
          <p:nvPr/>
        </p:nvSpPr>
        <p:spPr>
          <a:xfrm>
            <a:off x="8753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7_BD.93_2#951f989fd.choices?pid=e02d2e929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A.封河期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、开河期均减小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.封河期、开河期均增大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.封河期减小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，开河期增大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.封河期增大，开河期减小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95_1#951f989fd?vop=1&amp;pid=e02d2e929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本题考查综合思维。从图中可看出，流凌期调度阶段前期水库出库流量大，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然后迅速减小，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在封河期调度阶段和开河期调度阶段的前期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，也保持了较低流量，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说明为了减少强制开河现象，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现阶段黄河宁蒙河段槽蓄水增量在封河期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、开河期均减小，在流凌期前期增多。故选A。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6_1#e0419cdcb?pid=7a02f6ce1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［福建名校联盟2025高二联考］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洮河是黄河上游的一条大支流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大致以岷县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临洮县为上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下游的分界点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上游和中游流经甘南高原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水量大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清澈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稳定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中游段水量缓慢加大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水开始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变混浊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水流年际变化较大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下游流经黄土高原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河水变得极为混浊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水量趋于减少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年际变化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下图为洮河干流水电梯级开发及临洮县气候资料图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6_BD.96_2#e0419cdcb?pid=7a02f6ce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0520" y="2864046"/>
            <a:ext cx="3877056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97_1#62ef2a3d6?pid=e0419cdcb&amp;color=0,0,0&amp;vtp=1&amp;bbb=1"/>
          <p:cNvSpPr/>
          <p:nvPr/>
        </p:nvSpPr>
        <p:spPr>
          <a:xfrm>
            <a:off x="722376" y="51500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5.与图示其他三个水电站相比，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九甸峡水电站装机容量大的自然条件是(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AN.98_1#62ef2a3d6.bracket?pid=e0419cdcb&amp;color=0,0,0&amp;vpa=26&amp;vtp=1"/>
          <p:cNvSpPr/>
          <p:nvPr/>
        </p:nvSpPr>
        <p:spPr>
          <a:xfrm>
            <a:off x="8753539" y="5150046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7_BD.97_2#62ef2a3d6.choices?pid=e0419cdcb&amp;color=0,0,0&amp;vtp=1&amp;bbb=1"/>
          <p:cNvSpPr/>
          <p:nvPr/>
        </p:nvSpPr>
        <p:spPr>
          <a:xfrm>
            <a:off x="722376" y="56030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3980" algn="l"/>
                <a:tab pos="5483860" algn="l"/>
                <a:tab pos="8092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.水位稳定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B.河流落差大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C.水质清澈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.地势起伏小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99_1#62ef2a3d6?vop=1&amp;pid=e0419cdcb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本题考查水能开发与水资源调配。九甸峡水电站装机容量最大说明水能资源最丰富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，洮河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流域处在甘南高原和黄土高原的过渡地带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，其中九甸峡水电站所处位置河流落差大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，中游河流水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，下泄流量大，加之库区选址合理，库容大，蓄水量大，B正确；河流上游水位更稳定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质更清澈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，且水质清澈对水电站装机容量影响较小，A、C错误；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地势起伏小不利于水电站建设，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00_1#dd1c4095f?pid=e0419cdc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洮河干流大规模的水电梯级开发对刘家峡水库的影响是(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101_1#dd1c4095f.bracket?pid=e0419cdcb&amp;color=0,0,0&amp;vpa=27&amp;vtp=1"/>
          <p:cNvSpPr/>
          <p:nvPr/>
        </p:nvSpPr>
        <p:spPr>
          <a:xfrm>
            <a:off x="7229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7_BD.100_2#dd1c4095f.choices?pid=e0419cdcb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97480" algn="l"/>
                <a:tab pos="5356860" algn="l"/>
                <a:tab pos="8282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.防洪压力减轻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B.泥沙淤积增多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C.水位季节变化大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.水库容量减少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02_1#dd1c4095f?vop=1&amp;pid=e0419cdcb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本题考查梯级开发的影响。水电梯级开发需要修建大坝，大坝有拦水拦沙的作用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，使洮河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输入刘家峡水库的泥沙减少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，水库容量有所提升，B、D错误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；水电梯级开发修建的水库对径流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有调蓄作用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，可以降低丰水期的流量，提高枯水期的流量，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使刘家峡水库的水位季节变化变小，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也减轻了刘家峡水库的防洪压力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，C错误，A正确。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14997</Words>
  <Application>WPS 演示</Application>
  <PresentationFormat>宽屏</PresentationFormat>
  <Paragraphs>790</Paragraphs>
  <Slides>143</Slides>
  <Notes>103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143</vt:i4>
      </vt:variant>
    </vt:vector>
  </HeadingPairs>
  <TitlesOfParts>
    <vt:vector size="163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楷体</vt:lpstr>
      <vt:lpstr>Times New Roman</vt:lpstr>
      <vt:lpstr>Times New Roman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中原小鱼干</cp:lastModifiedBy>
  <cp:revision>4</cp:revision>
  <dcterms:created xsi:type="dcterms:W3CDTF">2025-08-04T06:41:00Z</dcterms:created>
  <dcterms:modified xsi:type="dcterms:W3CDTF">2025-08-11T08:06:05Z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E04B29EAFE2C4D708231E7C063DBE376_12</vt:lpwstr>
  </property>
  <property fmtid="{D5CDD505-2E9C-101B-9397-08002B2CF9AE}" pid="3" name="KSOProductBuildVer">
    <vt:lpwstr>2052-12.1.0.21915</vt:lpwstr>
  </property>
</Properties>
</file>