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80" r:id="rId6"/>
    <p:sldId id="258" r:id="rId7"/>
    <p:sldId id="259" r:id="rId8"/>
    <p:sldId id="281" r:id="rId9"/>
    <p:sldId id="260" r:id="rId10"/>
    <p:sldId id="261" r:id="rId11"/>
    <p:sldId id="282" r:id="rId12"/>
    <p:sldId id="262" r:id="rId13"/>
    <p:sldId id="263" r:id="rId14"/>
    <p:sldId id="264" r:id="rId15"/>
    <p:sldId id="283" r:id="rId16"/>
    <p:sldId id="265" r:id="rId17"/>
    <p:sldId id="266" r:id="rId18"/>
    <p:sldId id="284" r:id="rId19"/>
    <p:sldId id="267" r:id="rId20"/>
    <p:sldId id="268" r:id="rId21"/>
    <p:sldId id="285" r:id="rId22"/>
    <p:sldId id="269" r:id="rId23"/>
    <p:sldId id="270" r:id="rId24"/>
    <p:sldId id="271" r:id="rId25"/>
    <p:sldId id="286" r:id="rId26"/>
    <p:sldId id="272" r:id="rId27"/>
    <p:sldId id="273" r:id="rId28"/>
    <p:sldId id="287" r:id="rId29"/>
    <p:sldId id="274" r:id="rId30"/>
    <p:sldId id="275" r:id="rId31"/>
    <p:sldId id="276" r:id="rId32"/>
    <p:sldId id="277" r:id="rId33"/>
    <p:sldId id="278" r:id="rId34"/>
    <p:sldId id="279"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1636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43ee22f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第一章高考强化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43ee22f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5.xml"/><Relationship Id="rId2" Type="http://schemas.openxmlformats.org/officeDocument/2006/relationships/image" Target="../media/image12.jpeg"/><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5.xml"/><Relationship Id="rId4" Type="http://schemas.openxmlformats.org/officeDocument/2006/relationships/image" Target="../media/image16.pn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18.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94115a79a?pid=efd7cb96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spc="-5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广西2024·14~16］</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大兴安岭北部某山间洼地土壤水分充足</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氮素匮乏</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植被由低矮灌草</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苔藓</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和地衣组成</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30</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年来</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某种具有固氮功能的阔叶乔木侵入该地并逐渐占据优势</a:t>
            </a:r>
            <a:r>
              <a:rPr lang="en-US" altLang="zh-CN" sz="2000" b="0" i="0" spc="-5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影响当地植被物</a:t>
            </a:r>
            <a:endPar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spc="-5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种组成和垂直结构</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该种乔木生长区域在空间上零散分布</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被称为</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spc="-5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树岛</a:t>
            </a:r>
            <a:r>
              <a:rPr lang="en-US" altLang="zh-CN" sz="2000" b="0" i="0" spc="-5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spc="-50" dirty="0"/>
          </a:p>
        </p:txBody>
      </p:sp>
      <p:sp>
        <p:nvSpPr>
          <p:cNvPr id="3" name="QC_5_BD.9_1#7213b73b1?pid=94115a79a&amp;color=0,0,0&amp;vtp=1&amp;bbb=1"/>
          <p:cNvSpPr/>
          <p:nvPr/>
        </p:nvSpPr>
        <p:spPr>
          <a:xfrm>
            <a:off x="722376" y="23602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推测该种乔木能侵入洼地的主要原因是当地(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0_1#7213b73b1.bracket?pid=94115a79a&amp;color=0,0,0&amp;vpa=3&amp;vtp=1"/>
          <p:cNvSpPr/>
          <p:nvPr/>
        </p:nvSpPr>
        <p:spPr>
          <a:xfrm>
            <a:off x="5959539" y="23602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9_2#7213b73b1.choices?pid=94115a79a&amp;color=0,0,0&amp;vtp=1&amp;bbb=1"/>
          <p:cNvSpPr/>
          <p:nvPr/>
        </p:nvSpPr>
        <p:spPr>
          <a:xfrm>
            <a:off x="722376" y="28230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A.降水增加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，土壤变湿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.地势变低，地表积水增多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，土壤变干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.植被覆盖增加，蒸发减弱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7213b73b1?vop=1&amp;pid=94115a79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本题考查影响植被分布的因素。题目中明确指出该洼地土壤水分充足，所以降水增加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壤变湿不是该种乔木侵入的主要原因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，A错误。地势变低，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地表积水增多会导致土壤湿度增加，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土壤透气性下降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，不利于乔木生长，B错误。气候变暖会导致土壤水分蒸发增加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，使土壤变得相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对干燥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，透气性改善，适合乔木的生长，C正确。植被覆盖增加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，蒸发减弱通常会导致土壤湿度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，不利于乔木的生长，D错误。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2#7213b73b1?vop=1&amp;pid=94115a79a&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解答本题的关键是要审清问题，明白本题需要分析的内容。材料描述了近30年来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种具有固氮功能的阔叶乔木侵入大兴安岭北部某山间洼地并逐渐占据优势。关键需要分析适合乔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木生长的土壤条件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356c7c416?pid=94115a79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4.研究发现树岛内苔藓与地衣逐渐消亡，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是因为树岛内(</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356c7c416.bracket?pid=94115a79a&amp;color=0,0,0&amp;vpa=4&amp;vtp=1"/>
          <p:cNvSpPr/>
          <p:nvPr/>
        </p:nvSpPr>
        <p:spPr>
          <a:xfrm>
            <a:off x="697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356c7c416.choices?pid=94115a79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.地表光照减弱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B.地表温度升高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C.表层土变湿润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.土壤氮素减少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356c7c416?vop=1&amp;pid=94115a79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本题考查自然环境的整体性。由材料可知，某乔木侵入该地并逐渐占据优势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，该乔木处于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当地植被垂直结构的上层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，乔木种群扩大导致树岛内地表光照减弱，地表温度降低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藓和地衣的生长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，A正确，B错误；乔木生长需水量大，导致地表土壤湿度降低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，而苔藓和地衣生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长需要相对潮湿的环境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，C错误；由材料可知，该阔叶乔木具有固氮功能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，故树岛内土壤的氮素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b1acfbb14?pid=94115a79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5.近30年，随着树岛数量和面积的增加，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该洼地植被(</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b1acfbb14.bracket?pid=94115a79a&amp;color=0,0,0&amp;vpa=5&amp;vtp=1"/>
          <p:cNvSpPr/>
          <p:nvPr/>
        </p:nvSpPr>
        <p:spPr>
          <a:xfrm>
            <a:off x="676598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b1acfbb14.choices?pid=94115a79a&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.产生的凋落物减少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B.积累的有机物增多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C.演替过程发生中断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.与地带性植被一致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b1acfbb14?vop=1&amp;pid=94115a79a&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本题考查自然环境的整体性。凋落物一般指植物的落叶、落花、落果等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，树岛数量和面积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增加会使该区域凋落物增加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，A错误。随着树岛数量和面积的增加，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进行光合作用的植物增多，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会产生更多的有机物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。同时，由于乔木的遮挡，地表光照减弱，温度降低，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分解者的活动减弱，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导致有机物分解减少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，因此有机物积累增多，B正确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。演替过程是群落中物种组成和优势物种的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，这是一个长期且连续的过程。即使树岛数量和面积增加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，也不会中断整个洼地植被的演替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，C错误。该地位于大兴安岭北部，地带性植被类型应为亚寒带针叶林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，而该洼地植被由低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矮灌草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、苔藓和地衣组成，入侵该地的为阔叶乔木，随着树岛数量和面积增加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，该洼地植被与地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带性植被不一致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fd7cb96f.fixed?pid=43ee22f1d&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fd7cb96f.fixed?pid=43ee22f1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第一章高考强化</a:t>
            </a:r>
            <a:endParaRPr lang="en-US" altLang="zh-CN" sz="4400" dirty="0"/>
          </a:p>
        </p:txBody>
      </p:sp>
      <p:pic>
        <p:nvPicPr>
          <p:cNvPr id="4" name="C_3#efd7cb96f.fixed?pid=43ee22f1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fd7cb96f.fixed?pid=43ee22f1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64b7e3210?pid=efd7cb96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［海南2023·3~4］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岭南某古村落地处滨水低地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因势而建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内修墩塘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外防水患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形成具有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围护村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墩塘相间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墩上立宅</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基上种桑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塘中养鱼</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景观特征的散村聚落结构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该古村落的堤围及水闸分布示意图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8_3#64b7e3210?iti=1&amp;htil=1&amp;pid=efd7cb96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88136" y="2532126"/>
            <a:ext cx="4636008"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18_4#64b7e3210?iti=2&amp;htil=1&amp;pid=efd7cb96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61504" y="2440686"/>
            <a:ext cx="265176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8_5#64b7e3210?iti=1&amp;htil=1&amp;pid=efd7cb96f&amp;color=0,0,0&amp;vtp=1"/>
          <p:cNvSpPr/>
          <p:nvPr/>
        </p:nvSpPr>
        <p:spPr>
          <a:xfrm>
            <a:off x="3321209" y="4524502"/>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4_BD.18_6#64b7e3210?iti=2&amp;htil=1&amp;pid=efd7cb96f&amp;color=0,0,0&amp;vtp=1"/>
          <p:cNvSpPr/>
          <p:nvPr/>
        </p:nvSpPr>
        <p:spPr>
          <a:xfrm>
            <a:off x="8695310" y="4524502"/>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54059d2b0?pid=64b7e321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6.下列示意图中，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符合该村落空间结构特征的是(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54059d2b0.bracket?pid=64b7e3210&amp;color=0,0,0&amp;vpa=6&amp;vtp=1"/>
          <p:cNvSpPr/>
          <p:nvPr/>
        </p:nvSpPr>
        <p:spPr>
          <a:xfrm>
            <a:off x="620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54059d2b0.choices?pid=64b7e3210&amp;color=0,0,0&amp;vtp=1&amp;bbb=1"/>
          <p:cNvSpPr/>
          <p:nvPr/>
        </p:nvSpPr>
        <p:spPr>
          <a:xfrm>
            <a:off x="722377" y="1448562"/>
            <a:ext cx="10749630" cy="1165860"/>
          </a:xfrm>
          <a:prstGeom prst="rect">
            <a:avLst/>
          </a:prstGeom>
          <a:noFill/>
        </p:spPr>
        <p:txBody>
          <a:bodyPr wrap="none" lIns="0" tIns="0" rIns="0" bIns="0" rtlCol="0" anchor="t"/>
          <a:lstStyle/>
          <a:p>
            <a:pPr latinLnBrk="1">
              <a:lnSpc>
                <a:spcPts val="10400"/>
              </a:lnSpc>
              <a:tabLst>
                <a:tab pos="2588895" algn="l"/>
                <a:tab pos="5139690" algn="l"/>
                <a:tab pos="763968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58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endParaRPr lang="en-US" altLang="zh-CN" sz="900" dirty="0">
              <a:latin typeface="宋体" panose="02010600030101010101" pitchFamily="2" charset="-122"/>
            </a:endParaRPr>
          </a:p>
        </p:txBody>
      </p:sp>
      <p:pic>
        <p:nvPicPr>
          <p:cNvPr id="5" name="QC_5_BD.19_2#54059d2b0.choice_image?pid=64b7e3210&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8281" y="1447800"/>
            <a:ext cx="1362456"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9_2#54059d2b0.choice_image?pid=64b7e3210&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41111" y="1447800"/>
            <a:ext cx="1353312"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9_2#54059d2b0.choice_image?pid=64b7e3210&amp;color=0,0,0&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11019" y="1447800"/>
            <a:ext cx="1280160"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9_2#54059d2b0.choice_image?pid=64b7e3210&amp;color=0,0,0&amp;tib=255,255,255&amp;iip=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01616" y="1447800"/>
            <a:ext cx="2112264"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AS.21_1#54059d2b0?htil=2&amp;vop=1&amp;pid=64b7e321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37646" y="1088136"/>
            <a:ext cx="4489704" cy="3822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AS.21_2#54059d2b0?htil=2&amp;vop=1&amp;pid=64b7e3210&amp;color=0,0,0&amp;vtp=1&amp;bt=1&amp;bbb=1&amp;hb=1"/>
          <p:cNvSpPr/>
          <p:nvPr/>
        </p:nvSpPr>
        <p:spPr>
          <a:xfrm>
            <a:off x="722376" y="1005840"/>
            <a:ext cx="6126480"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本题考查聚落的空间结构特征。由材料可知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古村落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“堤围护村，墩塘相间，墩上立宅，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基上种桑，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塘中养鱼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”，呈散村聚落结构。具体分析如下。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1618e25f0?pid=64b7e321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7.图b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中水闸的主要功能是(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1618e25f0.bracket?pid=64b7e3210&amp;color=0,0,0&amp;vpa=7&amp;vtp=1"/>
          <p:cNvSpPr/>
          <p:nvPr/>
        </p:nvSpPr>
        <p:spPr>
          <a:xfrm>
            <a:off x="38354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1618e25f0.choices?pid=64b7e321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.抵御外敌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B.蓄水发电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C.防洪排涝</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.美化环境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1618e25f0?vop=1&amp;pid=64b7e321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本题考查水利设施的功能。水闸作为水利设施的一部分，抵御外敌的作用较小，A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该古村落地处滨水低地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，地势起伏小，河流落差小，水流缓慢，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水闸的主要功能并不是蓄水发电，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错误；读图可知，水闸位于古村落周边河涌水网的交汇处，并且与村落内的河涌水网相通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于防洪排涝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，C正确；美化环境不是其主要功能，D错误。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25_1#3ca6b2456?htil=3&amp;pid=efd7cb96f&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37960" y="1088136"/>
            <a:ext cx="4919472" cy="3493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25_2#3ca6b2456?htil=3&amp;sp=1&amp;pid=efd7cb96f&amp;color=0,0,0&amp;vtp=1&amp;bt=1&amp;bbb=1&amp;hb=1&amp;hs=1"/>
          <p:cNvSpPr/>
          <p:nvPr/>
        </p:nvSpPr>
        <p:spPr>
          <a:xfrm>
            <a:off x="722376" y="1005840"/>
            <a:ext cx="5705856" cy="3599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长丰县位于合肥市北部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长期以农业为主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长丰县实施了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工业立县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先南后北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非均衡发展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长丰县岗集园区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凤经济开发区初步形成以汽配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食品加工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建材等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为主的产业集群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长丰县围绕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一区六园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高质量培育产业集群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并依托北部智慧农业谷推进</a:t>
            </a:r>
            <a:endParaRPr lang="en-US" altLang="zh-CN" sz="2000" dirty="0"/>
          </a:p>
        </p:txBody>
      </p:sp>
      <p:sp>
        <p:nvSpPr>
          <p:cNvPr id="4" name="QO_4_BD.25_2#3ca6b2456?htil=3&amp;sp=1&amp;pid=efd7cb96f&amp;color=0,0,0&amp;vtp=1&amp;bt=1&amp;bbb=1&amp;hb=1&amp;hs=1"/>
          <p:cNvSpPr/>
          <p:nvPr/>
        </p:nvSpPr>
        <p:spPr>
          <a:xfrm>
            <a:off x="719993" y="4690618"/>
            <a:ext cx="10752014" cy="8431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农业现代化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逐步构建城乡空间均衡发展格局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年长丰县主要产业集群情况以及 </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一区六园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智慧农业谷等位置示意图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6_1#62cf20d41?pid=3ca6b2456&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（1）根据区位条件，说明长丰县实施“先南后北、非均衡发展”战略的主要原因。（4分）</a:t>
            </a:r>
            <a:endParaRPr lang="en-US" altLang="zh-CN" sz="2000" dirty="0"/>
          </a:p>
        </p:txBody>
      </p:sp>
      <p:sp>
        <p:nvSpPr>
          <p:cNvPr id="3" name="QO_5_AN.27_1#62cf20d41?vop=1&amp;pid=3ca6b2456&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整体经济水平低，工业基础弱；南部距离合肥较近，地理位置优越，交通方便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，便于承接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合肥的产业转移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；（2分）北部距合肥远，基础设施落后，工业发展条件相对较差。（2分）</a:t>
            </a:r>
            <a:endParaRPr lang="en-US" altLang="zh-CN" sz="2000" dirty="0"/>
          </a:p>
        </p:txBody>
      </p:sp>
      <p:sp>
        <p:nvSpPr>
          <p:cNvPr id="4" name="QO_5_AS.28_1#62cf20d41?vop=1&amp;pid=3ca6b2456&amp;color=0,0,0&amp;vtp=1&amp;bbb=1&amp;hb=1"/>
          <p:cNvSpPr/>
          <p:nvPr/>
        </p:nvSpPr>
        <p:spPr>
          <a:xfrm>
            <a:off x="722376" y="241960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本题考查产业区位因素。由材料可知，长丰县长期以农业为主，整体经济水平低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。读图可知，南部地区距离合肥较近，地理位置优越，受省会城市的辐射带动作用强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挥经济发展引擎作用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;相比之下，北部地区距离合肥较远，基础设施不完善，不利于工业的发展。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9_1#570c7b957?pid=3ca6b2456&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（2）概括2007—2024年长丰县产业集群变化的主要特征。（6分）</a:t>
            </a:r>
            <a:endParaRPr lang="en-US" altLang="zh-CN" sz="2000" dirty="0"/>
          </a:p>
        </p:txBody>
      </p:sp>
      <p:sp>
        <p:nvSpPr>
          <p:cNvPr id="3" name="QO_5_AN.30_1#570c7b957?vop=1&amp;pid=3ca6b2456&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产业集群数量和园区数量明显增加；（2分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）产业集群空间分布范围由过去集中于长丰县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南部扩展到全县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，范围大大增加，城乡发展格局更加均衡；（2分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）产业类型由过去的传统产业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向高端制造业等高技术产业升级明显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1_1#570c7b957?vop=1&amp;pid=3ca6b2456&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本题考查产业集群变化的特征。根据所学知识，产业随时间的变化特征包括数量特征</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分布特征和发展质量特征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。将2007年和2024年的产业集群情况进行对比分析，具体如下表所示。</a:t>
            </a:r>
            <a:endParaRPr lang="en-US" altLang="zh-CN" sz="2200" spc="-50" dirty="0"/>
          </a:p>
        </p:txBody>
      </p:sp>
      <p:graphicFrame>
        <p:nvGraphicFramePr>
          <p:cNvPr id="23" name="QO_5_AS.31_2#570c7b957?colgroup=7,19,5,7&amp;vop=1&amp;pid=3ca6b2456&amp;color=0,0,0&amp;vtp=1&amp;bbb=1&amp;hb=1"/>
          <p:cNvGraphicFramePr>
            <a:graphicFrameLocks noGrp="1"/>
          </p:cNvGraphicFramePr>
          <p:nvPr/>
        </p:nvGraphicFramePr>
        <p:xfrm>
          <a:off x="722376" y="2050923"/>
          <a:ext cx="10716768" cy="2066290"/>
        </p:xfrm>
        <a:graphic>
          <a:graphicData uri="http://schemas.openxmlformats.org/drawingml/2006/table">
            <a:tbl>
              <a:tblPr/>
              <a:tblGrid>
                <a:gridCol w="2029968"/>
                <a:gridCol w="5157216"/>
                <a:gridCol w="1499616"/>
                <a:gridCol w="2029968"/>
              </a:tblGrid>
              <a:tr h="8173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产业园区数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空间范围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食品加工</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建材等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长丰县南部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智慧农业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新能源和智能网联汽车</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居家电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高效节能环保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生物医药等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长丰县全县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AS.31_3#570c7b957?vop=1&amp;pid=3ca6b2456&amp;color=0,0,0&amp;vtp=1&amp;bbb=1"/>
          <p:cNvSpPr/>
          <p:nvPr/>
        </p:nvSpPr>
        <p:spPr>
          <a:xfrm>
            <a:off x="722376" y="424802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根据上表整理成答案即可。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2_1#095c2dab2?pid=3ca6b2456&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（3）分析智慧农业谷对长丰县空间均衡发展的作用。（6分）</a:t>
            </a:r>
            <a:endParaRPr lang="en-US" altLang="zh-CN" sz="2000" dirty="0"/>
          </a:p>
        </p:txBody>
      </p:sp>
      <p:sp>
        <p:nvSpPr>
          <p:cNvPr id="3" name="QO_5_AN.33_1#095c2dab2?vop=1&amp;pid=3ca6b2456&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智慧农业谷位于长丰县北部，通过推动农业现代化可以避免人口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、资源等向南部过度集中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而引起的区域发展不均衡</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；（2分）当地长期以农业为主，农业人口众多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，发展智慧农业谷可以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大幅提高农民收入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，有助于缩小区域发展差异；（2分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）发展智慧农业谷可以与南部的工业集群</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形成互补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，实现区域协同,优化产业结构，有助于实现长丰县更均衡合理地发展。（2分）</a:t>
            </a:r>
            <a:endParaRPr lang="en-US" altLang="zh-CN" sz="2000" dirty="0"/>
          </a:p>
        </p:txBody>
      </p:sp>
      <p:sp>
        <p:nvSpPr>
          <p:cNvPr id="4" name="QO_5_AS.34_1#095c2dab2?vop=1&amp;pid=3ca6b2456&amp;color=0,0,0&amp;vtp=1&amp;bbb=1&amp;hb=1"/>
          <p:cNvSpPr/>
          <p:nvPr/>
        </p:nvSpPr>
        <p:spPr>
          <a:xfrm>
            <a:off x="722376" y="3334004"/>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本题考查产业发展对区域的影响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。解答本题的关键是理解长丰县发展的差异体现在哪些方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。从材料可知，实施“工业立县”“先南后北、非均衡发展”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战略本身就会拉大南北发展差异，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工业附加值与农业附加值相差巨大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，而推动北部智慧农业谷发展可以避免人口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、资源等向南部过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度集中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；当地长期以农业为主，农业人口较多，收入较低，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发展智慧农业谷可以提高农民收入，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有助于缩小区域发展差距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；长丰县南北部不同的产业类型可形成互补，优化产业结构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，在县域内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实现产业分工与协同发展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,有利于实现长丰县空间均衡发展。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fade">
                                      <p:cBhvr>
                                        <p:cTn id="33" dur="500"/>
                                        <p:tgtEl>
                                          <p:spTgt spid="4">
                                            <p:txEl>
                                              <p:pRg st="2" end="2"/>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fade">
                                      <p:cBhvr>
                                        <p:cTn id="36" dur="500"/>
                                        <p:tgtEl>
                                          <p:spTgt spid="4">
                                            <p:txEl>
                                              <p:pRg st="3" end="3"/>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4" end="4"/>
                                            </p:txEl>
                                          </p:spTgt>
                                        </p:tgtEl>
                                        <p:attrNameLst>
                                          <p:attrName>style.visibility</p:attrName>
                                        </p:attrNameLst>
                                      </p:cBhvr>
                                      <p:to>
                                        <p:strVal val="visible"/>
                                      </p:to>
                                    </p:set>
                                    <p:animEffect transition="in" filter="fade">
                                      <p:cBhvr>
                                        <p:cTn id="39" dur="500"/>
                                        <p:tgtEl>
                                          <p:spTgt spid="4">
                                            <p:txEl>
                                              <p:pRg st="4" end="4"/>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51309250e?pid=efd7cb96f&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［河南2025·4~5］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福建沿海一带称山间平地为岙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浙江省东部的海岛渔村</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址在三面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环山一面向海的山岙中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渔村所居山岙通常避开朝东方向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东门岛上的东门村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位置见下图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浙江第一渔村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有许多流传千百年的独特渔家节俗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村内建筑布局紧凑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密度较大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渔业效益下降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东门村人在发展海洋捕捞业的同时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深化水产加工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发展海水养殖和海岛旅游业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走出了一条全面发展海洋经济的新道路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_2#51309250e?pid=efd7cb96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5300" y="3357118"/>
            <a:ext cx="4418353" cy="18552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2_1#17268bf98?pid=51309250e&amp;color=0,0,0&amp;vtp=1&amp;bbb=1"/>
          <p:cNvSpPr/>
          <p:nvPr/>
        </p:nvSpPr>
        <p:spPr>
          <a:xfrm>
            <a:off x="722376" y="5350006"/>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浙江省东部海岛渔村选址时避开朝东方向山岙的主要目的是(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3_1#17268bf98.bracket?pid=51309250e&amp;color=0,0,0&amp;vpa=1&amp;vtp=1"/>
          <p:cNvSpPr/>
          <p:nvPr/>
        </p:nvSpPr>
        <p:spPr>
          <a:xfrm>
            <a:off x="7737539" y="5350006"/>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C_5_BD.2_2#17268bf98.choices?pid=51309250e&amp;color=0,0,0&amp;vtp=1&amp;bbb=1"/>
          <p:cNvSpPr/>
          <p:nvPr/>
        </p:nvSpPr>
        <p:spPr>
          <a:xfrm>
            <a:off x="722376" y="580301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.减轻台风危害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B.防御寒潮侵袭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C.便于排水防涝</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.方便出海作业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17268bf98?vop=1&amp;pid=51309250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本题考查乡村区位因素。浙江沿海一带位于我国东南沿海地区，夏秋季节台风多发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风多从东南方向来袭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，渔村选址避开朝东方向的山岙，可利用山体阻挡，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减轻台风带来的狂风、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风暴潮等对村落的危害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，A正确；寒潮主要来自北方，且浙江沿海受寒潮侵袭较少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，与村落选址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避开朝东方向关系小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，B错误；排水防涝主要与地形坡度、排水系统等有关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，不是避开朝东山岙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，C错误；朝东方向便于出海作业，故其不是主要目的，D错误。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219f899d6?pid=51309250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东门村内部建筑布局紧凑的主要原因是(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219f899d6.bracket?pid=51309250e&amp;color=0,0,0&amp;vpa=2&amp;vtp=1"/>
          <p:cNvSpPr/>
          <p:nvPr/>
        </p:nvSpPr>
        <p:spPr>
          <a:xfrm>
            <a:off x="545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219f899d6.choices?pid=51309250e&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.土地短缺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B.河网密布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C.植被茂密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.气候湿热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219f899d6?vop=1&amp;pid=51309250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本题考查自然环境与地域文化。由材料信息可知，东门村位于海岛上，土地资源有限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筑布局紧凑可提高土地利用率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，缓解土地短缺问题，A正确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；图中未体现河网密布影响建筑布局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，B错误；植被茂密与否对建筑布局紧凑影响小，C错误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；气候湿热与建筑布局紧凑关联不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3580</Words>
  <Application>WPS 演示</Application>
  <PresentationFormat>宽屏</PresentationFormat>
  <Paragraphs>184</Paragraphs>
  <Slides>32</Slides>
  <Notes>24</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32</vt:i4>
      </vt:variant>
    </vt:vector>
  </HeadingPairs>
  <TitlesOfParts>
    <vt:vector size="52"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2025-08-04T07:00:00Z</dcterms:created>
  <dcterms:modified xsi:type="dcterms:W3CDTF">2025-08-11T03:28:42Z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0A90F6F5499C4E859019D5AEE575C368_12</vt:lpwstr>
  </property>
  <property fmtid="{D5CDD505-2E9C-101B-9397-08002B2CF9AE}" pid="3" name="KSOProductBuildVer">
    <vt:lpwstr>2052-12.1.0.21915</vt:lpwstr>
  </property>
</Properties>
</file>