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xml" ContentType="application/vnd.openxmlformats-officedocument.presentationml.slide+xml"/>
  <Override PartName="/ppt/slides/slide80.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449" r:id="rId6"/>
    <p:sldId id="258" r:id="rId7"/>
    <p:sldId id="259" r:id="rId8"/>
    <p:sldId id="450" r:id="rId9"/>
    <p:sldId id="260" r:id="rId10"/>
    <p:sldId id="261" r:id="rId11"/>
    <p:sldId id="262" r:id="rId12"/>
    <p:sldId id="451" r:id="rId13"/>
    <p:sldId id="263" r:id="rId14"/>
    <p:sldId id="264" r:id="rId15"/>
    <p:sldId id="452" r:id="rId16"/>
    <p:sldId id="265" r:id="rId17"/>
    <p:sldId id="266" r:id="rId18"/>
    <p:sldId id="453" r:id="rId19"/>
    <p:sldId id="267" r:id="rId20"/>
    <p:sldId id="268" r:id="rId21"/>
    <p:sldId id="454" r:id="rId22"/>
    <p:sldId id="269" r:id="rId23"/>
    <p:sldId id="270" r:id="rId24"/>
    <p:sldId id="455" r:id="rId25"/>
    <p:sldId id="271" r:id="rId26"/>
    <p:sldId id="272" r:id="rId27"/>
    <p:sldId id="273" r:id="rId28"/>
    <p:sldId id="456" r:id="rId29"/>
    <p:sldId id="274" r:id="rId30"/>
    <p:sldId id="275" r:id="rId31"/>
    <p:sldId id="457" r:id="rId32"/>
    <p:sldId id="276" r:id="rId33"/>
    <p:sldId id="277" r:id="rId34"/>
    <p:sldId id="278" r:id="rId35"/>
    <p:sldId id="458" r:id="rId36"/>
    <p:sldId id="279" r:id="rId37"/>
    <p:sldId id="280" r:id="rId38"/>
    <p:sldId id="459" r:id="rId39"/>
    <p:sldId id="281" r:id="rId40"/>
    <p:sldId id="282" r:id="rId41"/>
    <p:sldId id="460" r:id="rId42"/>
    <p:sldId id="283" r:id="rId43"/>
    <p:sldId id="284" r:id="rId44"/>
    <p:sldId id="285" r:id="rId45"/>
    <p:sldId id="461" r:id="rId46"/>
    <p:sldId id="286" r:id="rId47"/>
    <p:sldId id="287" r:id="rId48"/>
    <p:sldId id="462" r:id="rId49"/>
    <p:sldId id="288" r:id="rId50"/>
    <p:sldId id="289" r:id="rId51"/>
    <p:sldId id="463" r:id="rId52"/>
    <p:sldId id="290" r:id="rId53"/>
    <p:sldId id="291" r:id="rId54"/>
    <p:sldId id="464" r:id="rId55"/>
    <p:sldId id="292" r:id="rId56"/>
    <p:sldId id="293" r:id="rId57"/>
    <p:sldId id="465" r:id="rId58"/>
    <p:sldId id="294" r:id="rId59"/>
    <p:sldId id="295" r:id="rId60"/>
    <p:sldId id="466" r:id="rId61"/>
    <p:sldId id="296" r:id="rId62"/>
    <p:sldId id="297" r:id="rId63"/>
    <p:sldId id="467" r:id="rId64"/>
    <p:sldId id="298" r:id="rId65"/>
    <p:sldId id="299" r:id="rId66"/>
    <p:sldId id="468" r:id="rId67"/>
    <p:sldId id="300" r:id="rId68"/>
    <p:sldId id="301" r:id="rId69"/>
    <p:sldId id="469" r:id="rId70"/>
    <p:sldId id="302" r:id="rId71"/>
    <p:sldId id="303" r:id="rId72"/>
    <p:sldId id="304" r:id="rId73"/>
    <p:sldId id="470" r:id="rId74"/>
    <p:sldId id="305" r:id="rId75"/>
    <p:sldId id="306" r:id="rId76"/>
    <p:sldId id="472" r:id="rId77"/>
    <p:sldId id="471" r:id="rId78"/>
    <p:sldId id="307" r:id="rId79"/>
    <p:sldId id="308" r:id="rId80"/>
    <p:sldId id="309" r:id="rId81"/>
    <p:sldId id="310" r:id="rId82"/>
    <p:sldId id="311" r:id="rId83"/>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114" d="100"/>
          <a:sy n="114" d="100"/>
        </p:scale>
        <p:origin x="438" y="108"/>
      </p:cViewPr>
      <p:guideLst/>
    </p:cSldViewPr>
  </p:slideViewPr>
  <p:notesTextViewPr>
    <p:cViewPr>
      <p:scale>
        <a:sx n="1" d="1"/>
        <a:sy n="1" d="1"/>
      </p:scale>
      <p:origin x="0" y="0"/>
    </p:cViewPr>
  </p:notesTextViewPr>
  <p:sorterViewPr>
    <p:cViewPr>
      <p:scale>
        <a:sx n="160" d="100"/>
        <a:sy n="160" d="100"/>
      </p:scale>
      <p:origin x="0" y="-50262"/>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6" Type="http://schemas.openxmlformats.org/officeDocument/2006/relationships/tableStyles" Target="tableStyles.xml"/><Relationship Id="rId85" Type="http://schemas.openxmlformats.org/officeDocument/2006/relationships/viewProps" Target="viewProps.xml"/><Relationship Id="rId84" Type="http://schemas.openxmlformats.org/officeDocument/2006/relationships/presProps" Target="presProps.xml"/><Relationship Id="rId83" Type="http://schemas.openxmlformats.org/officeDocument/2006/relationships/slide" Target="slides/slide80.xml"/><Relationship Id="rId82" Type="http://schemas.openxmlformats.org/officeDocument/2006/relationships/slide" Target="slides/slide79.xml"/><Relationship Id="rId81" Type="http://schemas.openxmlformats.org/officeDocument/2006/relationships/slide" Target="slides/slide78.xml"/><Relationship Id="rId80" Type="http://schemas.openxmlformats.org/officeDocument/2006/relationships/slide" Target="slides/slide77.xml"/><Relationship Id="rId8" Type="http://schemas.openxmlformats.org/officeDocument/2006/relationships/slide" Target="slides/slide5.xml"/><Relationship Id="rId79" Type="http://schemas.openxmlformats.org/officeDocument/2006/relationships/slide" Target="slides/slide76.xml"/><Relationship Id="rId78" Type="http://schemas.openxmlformats.org/officeDocument/2006/relationships/slide" Target="slides/slide75.xml"/><Relationship Id="rId77" Type="http://schemas.openxmlformats.org/officeDocument/2006/relationships/slide" Target="slides/slide74.xml"/><Relationship Id="rId76" Type="http://schemas.openxmlformats.org/officeDocument/2006/relationships/slide" Target="slides/slide73.xml"/><Relationship Id="rId75" Type="http://schemas.openxmlformats.org/officeDocument/2006/relationships/slide" Target="slides/slide72.xml"/><Relationship Id="rId74" Type="http://schemas.openxmlformats.org/officeDocument/2006/relationships/slide" Target="slides/slide71.xml"/><Relationship Id="rId73" Type="http://schemas.openxmlformats.org/officeDocument/2006/relationships/slide" Target="slides/slide70.xml"/><Relationship Id="rId72" Type="http://schemas.openxmlformats.org/officeDocument/2006/relationships/slide" Target="slides/slide69.xml"/><Relationship Id="rId71" Type="http://schemas.openxmlformats.org/officeDocument/2006/relationships/slide" Target="slides/slide68.xml"/><Relationship Id="rId70" Type="http://schemas.openxmlformats.org/officeDocument/2006/relationships/slide" Target="slides/slide67.xml"/><Relationship Id="rId7" Type="http://schemas.openxmlformats.org/officeDocument/2006/relationships/slide" Target="slides/slide4.xml"/><Relationship Id="rId69" Type="http://schemas.openxmlformats.org/officeDocument/2006/relationships/slide" Target="slides/slide66.xml"/><Relationship Id="rId68" Type="http://schemas.openxmlformats.org/officeDocument/2006/relationships/slide" Target="slides/slide65.xml"/><Relationship Id="rId67" Type="http://schemas.openxmlformats.org/officeDocument/2006/relationships/slide" Target="slides/slide64.xml"/><Relationship Id="rId66" Type="http://schemas.openxmlformats.org/officeDocument/2006/relationships/slide" Target="slides/slide63.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6.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7.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9.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0.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2.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3.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5.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6.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8.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9.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0.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2.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3.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4.xml"/></Relationships>
</file>

<file path=ppt/notesSlides/_rels/notesSlide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6.xml"/></Relationships>
</file>

<file path=ppt/notesSlides/_rels/notesSlide5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7.xml"/></Relationships>
</file>

<file path=ppt/notesSlides/_rels/notesSlide5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8.xml"/></Relationships>
</file>

<file path=ppt/notesSlides/_rels/notesSlide5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9.xml"/></Relationships>
</file>

<file path=ppt/notesSlides/_rels/notesSlide5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0.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a:lstStyle/>
          <a:p>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易错点#df=06b2aa71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易错点</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错误判断地区产业发展优势</a:t>
            </a:r>
            <a:endParaRPr lang="en-US" sz="44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刷专题#df=3b35b1d3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刷专题</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资源跨区域调配</a:t>
            </a:r>
            <a:endParaRPr lang="en-US" sz="44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a845b941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知识点1 资源跨区域调配与区域发展</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df=6c5f814d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知识点2 实施西气东输的原因及影响</a:t>
            </a:r>
            <a:endParaRPr lang="en-US" sz="2800"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内容1#df=8a12c03e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知识点3 其他资源的跨区域调配（电力、水、煤炭）</a:t>
            </a:r>
            <a:endParaRPr lang="en-US" sz="2800"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内容1#df=06b2aa71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 错误判断地区产业发展优势</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geography#pid=6889e346fd204eef0a31e818#tid=6890182ad5ecdb0009cafbca#sourcefrom=">
    <p:spTree>
      <p:nvGrpSpPr>
        <p:cNvPr id="1" name=""/>
        <p:cNvGrpSpPr/>
        <p:nvPr/>
      </p:nvGrpSpPr>
      <p:grpSpPr>
        <a:xfrm>
          <a:off x="0" y="0"/>
          <a:ext cx="0" cy="0"/>
          <a:chOff x="0" y="0"/>
          <a:chExt cx="0" cy="0"/>
        </a:xfrm>
      </p:grpSpPr>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内容2#df=3b35b1d3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第二节 资源跨区域调配</a:t>
            </a:r>
            <a:endParaRPr lang="en-US" sz="2800"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275320" y="4315968"/>
            <a:ext cx="3099816" cy="914400"/>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地理 选择性必修2     区域发展 RJ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刷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刷专题</a:t>
            </a:r>
            <a:endParaRPr lang="en-US" sz="5400" dirty="0"/>
          </a:p>
        </p:txBody>
      </p:sp>
      <p:sp>
        <p:nvSpPr>
          <p:cNvPr id="4" name="MasterShapeName"/>
          <p:cNvSpPr/>
          <p:nvPr/>
        </p:nvSpPr>
        <p:spPr>
          <a:xfrm>
            <a:off x="557784" y="2011680"/>
            <a:ext cx="6784848" cy="813816"/>
          </a:xfrm>
          <a:prstGeom prst="rect">
            <a:avLst/>
          </a:prstGeom>
          <a:noFill/>
        </p:spPr>
        <p:txBody>
          <a:bodyPr/>
          <a:lstStyle/>
          <a:p>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1" Type="http://schemas.openxmlformats.org/officeDocument/2006/relationships/theme" Target="../theme/theme1.xml"/><Relationship Id="rId20" Type="http://schemas.openxmlformats.org/officeDocument/2006/relationships/slideLayout" Target="../slideLayouts/slideLayout20.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8.xml"/><Relationship Id="rId1" Type="http://schemas.openxmlformats.org/officeDocument/2006/relationships/image" Target="../media/image11.jpe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5.xml"/><Relationship Id="rId1" Type="http://schemas.openxmlformats.org/officeDocument/2006/relationships/image" Target="../media/image9.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8.xml"/><Relationship Id="rId1" Type="http://schemas.openxmlformats.org/officeDocument/2006/relationships/image" Target="../media/image12.jpe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8.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8.xml"/><Relationship Id="rId1" Type="http://schemas.openxmlformats.org/officeDocument/2006/relationships/image" Target="../media/image13.jpe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8.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8.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8.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8.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19.xml"/><Relationship Id="rId1" Type="http://schemas.openxmlformats.org/officeDocument/2006/relationships/image" Target="../media/image14.jpe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9.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6.xml"/><Relationship Id="rId1" Type="http://schemas.openxmlformats.org/officeDocument/2006/relationships/image" Target="../media/image10.jpeg"/></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9.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9.xml"/></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5.xml"/><Relationship Id="rId1" Type="http://schemas.openxmlformats.org/officeDocument/2006/relationships/image" Target="../media/image9.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10.xml"/><Relationship Id="rId1" Type="http://schemas.openxmlformats.org/officeDocument/2006/relationships/image" Target="../media/image15.jpeg"/></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0.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0.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0.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6.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0.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0.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0.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0.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0.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0.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0.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0.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0.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0.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0.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8.xml.rels><?xml version="1.0" encoding="UTF-8" standalone="yes"?>
<Relationships xmlns="http://schemas.openxmlformats.org/package/2006/relationships"><Relationship Id="rId4" Type="http://schemas.openxmlformats.org/officeDocument/2006/relationships/notesSlide" Target="../notesSlides/notesSlide47.xml"/><Relationship Id="rId3" Type="http://schemas.openxmlformats.org/officeDocument/2006/relationships/slideLayout" Target="../slideLayouts/slideLayout10.xml"/><Relationship Id="rId2" Type="http://schemas.openxmlformats.org/officeDocument/2006/relationships/image" Target="../media/image17.jpeg"/><Relationship Id="rId1" Type="http://schemas.openxmlformats.org/officeDocument/2006/relationships/image" Target="../media/image16.png"/></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6.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0.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0.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0.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0.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6.xml.rels><?xml version="1.0" encoding="UTF-8" standalone="yes"?>
<Relationships xmlns="http://schemas.openxmlformats.org/package/2006/relationships"><Relationship Id="rId3" Type="http://schemas.openxmlformats.org/officeDocument/2006/relationships/notesSlide" Target="../notesSlides/notesSlide53.xml"/><Relationship Id="rId2" Type="http://schemas.openxmlformats.org/officeDocument/2006/relationships/slideLayout" Target="../slideLayouts/slideLayout10.xml"/><Relationship Id="rId1" Type="http://schemas.openxmlformats.org/officeDocument/2006/relationships/image" Target="../media/image18.jpeg"/></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0.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0.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6.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8_1#421494fb9?pid=6c5f814dd&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［河南洛阳2024高二期中］</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西气东输工程包括天然气开发建设</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输气管道建设和用户管网建设三</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个部分</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现已建成三条线路</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一线工程主干线西起新疆塔里木盆地的轮南油气田</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东至上海</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输气量</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120</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亿立方米</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二线</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三线工程主干线西起新疆霍尔果斯口岸</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向西与中亚天然气管道相</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连</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南至广州</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东至福州</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年输气量均为</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300</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亿立方米</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。据此完成下面小题。</a:t>
            </a:r>
            <a:endParaRPr lang="en-US" altLang="zh-CN" sz="2000" dirty="0"/>
          </a:p>
        </p:txBody>
      </p:sp>
      <p:sp>
        <p:nvSpPr>
          <p:cNvPr id="3" name="QC_6_BD.9_1#4b87a59f1?pid=421494fb9&amp;color=0,0,0&amp;vtp=1&amp;bbb=1"/>
          <p:cNvSpPr/>
          <p:nvPr/>
        </p:nvSpPr>
        <p:spPr>
          <a:xfrm>
            <a:off x="722376" y="278365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西气东输一线源地不利于天然气开采的自然条件是(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6_AN.10_1#4b87a59f1.bracket?pid=421494fb9&amp;color=0,0,0&amp;vpa=3&amp;vtp=1"/>
          <p:cNvSpPr/>
          <p:nvPr/>
        </p:nvSpPr>
        <p:spPr>
          <a:xfrm>
            <a:off x="6721539" y="2783655"/>
            <a:ext cx="3746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5" name="QC_6_BD.9_2#4b87a59f1.choices?pid=421494fb9&amp;color=0,0,0&amp;vtp=1&amp;bbb=1"/>
          <p:cNvSpPr/>
          <p:nvPr/>
        </p:nvSpPr>
        <p:spPr>
          <a:xfrm>
            <a:off x="722376" y="3240855"/>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.风沙较大</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B.经济落后</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C.技术落后</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.晴天较多</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11_1#4b87a59f1?vop=1&amp;pid=421494fb9&amp;color=0,0,0&amp;vtp=1&amp;bt=1&amp;bbb=1&amp;hb=1"/>
          <p:cNvSpPr/>
          <p:nvPr/>
        </p:nvSpPr>
        <p:spPr>
          <a:xfrm>
            <a:off x="722376" y="97200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本题考查实施西气东输工程的条件。西气东输一线源地在塔里木盆地，这里气候干旱</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力较大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，风沙活动频繁，影响天然气开采作业，A正确；经济落后和技术落后不属于自然条件，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错误；晴天较多，是天然气开采的有利条件，D错误。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2_1#faa2dd472?sp=1&amp;pid=421494fb9&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4.广东省成为西气东输二线、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三线重要输入地的原因是(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13_1#faa2dd472.bracket?pid=421494fb9&amp;color=0,0,0&amp;vpa=4&amp;vtp=1"/>
          <p:cNvSpPr/>
          <p:nvPr/>
        </p:nvSpPr>
        <p:spPr>
          <a:xfrm>
            <a:off x="6975539" y="969265"/>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6_BD.12_2#faa2dd472?pid=421494fb9&amp;color=0,0,0&amp;vtp=1&amp;bbb=1"/>
          <p:cNvSpPr/>
          <p:nvPr/>
        </p:nvSpPr>
        <p:spPr>
          <a:xfrm>
            <a:off x="722376" y="143649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①广东省经济发达，能源需求量大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广东省沿海港口众多，有利于天然气出口</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广东省能源缺乏，制约了经济发展</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广东省经济实力雄厚，可以消费昂贵的天然气</a:t>
            </a:r>
            <a:endParaRPr lang="en-US" altLang="zh-CN" sz="2000" dirty="0"/>
          </a:p>
        </p:txBody>
      </p:sp>
      <p:sp>
        <p:nvSpPr>
          <p:cNvPr id="5" name="QC_6_BD.12_3#faa2dd472.choices?pid=421494fb9&amp;color=0,0,0&amp;vtp=1&amp;bbb=1"/>
          <p:cNvSpPr/>
          <p:nvPr/>
        </p:nvSpPr>
        <p:spPr>
          <a:xfrm>
            <a:off x="722376" y="3272409"/>
            <a:ext cx="10753344" cy="405003"/>
          </a:xfrm>
          <a:prstGeom prst="rect">
            <a:avLst/>
          </a:prstGeom>
          <a:noFill/>
        </p:spPr>
        <p:txBody>
          <a:bodyPr wrap="none" lIns="0" tIns="0" rIns="0" bIns="0" rtlCol="0" anchor="t"/>
          <a:lstStyle/>
          <a:p>
            <a:pPr latinLnBrk="1">
              <a:lnSpc>
                <a:spcPts val="3600"/>
              </a:lnSpc>
              <a:tabLst>
                <a:tab pos="2951480" algn="l"/>
                <a:tab pos="5610860" algn="l"/>
                <a:tab pos="82829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14_1#faa2dd472?vop=1&amp;pid=421494fb9&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本题考查西气东输的原因及影响。广东省经济发达，对能源的需求量大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，但是该地区常规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能源短缺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，资源供需矛盾突出，严重制约了经济发展，①③正确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。西气东输的主要目的是缓解我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国区域能源资源赋存量与区域发展不匹配的问题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，而不是天然气出口，②错误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。天然气并非价格</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昂贵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，④错误。综上所述，A、C、D错误，B正确。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15_1#2802ca494?pid=8a12c03ea&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［河北邢台2025高二期末］</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昆柳龙直流</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如图</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工程起于云南昆北换流站</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落点在广西柳州换流</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站和广东龙门换流站</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该工程是世界上第一条</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800</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千伏特高压多端柔性直流工程</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创造了</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19</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项电</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力技术的世界第一</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该工程的投运</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使云南跨省级行政区送电能力跃居全国首位</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极大促进了云</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南绿色能源在更大范围内的优化配置</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。据此完成下面小题。</a:t>
            </a:r>
            <a:endParaRPr lang="en-US" altLang="zh-CN" sz="2000" dirty="0"/>
          </a:p>
        </p:txBody>
      </p:sp>
      <p:pic>
        <p:nvPicPr>
          <p:cNvPr id="3" name="QM_5_BD.15_2#2802ca494?pid=8a12c03ea&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133088" y="2864046"/>
            <a:ext cx="3931920" cy="222199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6_BD.16_1#cb7770201?pid=2802ca494&amp;color=0,0,0&amp;vtp=1&amp;bbb=1"/>
          <p:cNvSpPr/>
          <p:nvPr/>
        </p:nvSpPr>
        <p:spPr>
          <a:xfrm>
            <a:off x="722376" y="5213546"/>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来自云南省的绿色能源最可能是(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5" name="QC_6_AN.17_1#cb7770201.bracket?pid=2802ca494&amp;color=0,0,0&amp;vpa=5&amp;vtp=1"/>
          <p:cNvSpPr/>
          <p:nvPr/>
        </p:nvSpPr>
        <p:spPr>
          <a:xfrm>
            <a:off x="4689539" y="5213546"/>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6" name="QC_6_BD.16_2#cb7770201.choices?pid=2802ca494&amp;color=0,0,0&amp;vtp=1&amp;bbb=1"/>
          <p:cNvSpPr/>
          <p:nvPr/>
        </p:nvSpPr>
        <p:spPr>
          <a:xfrm>
            <a:off x="722376" y="5666555"/>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.风电</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B.火电</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C.水电</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.光电</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18_1#cb7770201?vop=1&amp;pid=2802ca494&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本题考查区域能源类型。云南省虽然有一定的风力资源，但相比之下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，风电不是其最主要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的绿色能源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，A错误。火电以煤炭等化石燃料为能源，不属于绿色能源，B错误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。云南省地势起伏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，河流落差大，降水丰富，河流水量大，水能资源丰富，水电是其重要的绿色能源，C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云南省的太阳能资源禀赋不是特别突出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，光电不是其最主要的绿色能源，D错误。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87670bfb4.fixed?pid=3b35b1d3b&amp;color=100,146,38&amp;vtp=1"/>
          <p:cNvSpPr/>
          <p:nvPr/>
        </p:nvSpPr>
        <p:spPr>
          <a:xfrm>
            <a:off x="5276088" y="905256"/>
            <a:ext cx="1609344" cy="1197864"/>
          </a:xfrm>
          <a:prstGeom prst="rect">
            <a:avLst/>
          </a:prstGeom>
          <a:noFill/>
        </p:spPr>
        <p:txBody>
          <a:bodyPr wrap="square" lIns="0" tIns="0" rIns="0" bIns="0" rtlCol="0" anchor="ctr"/>
          <a:lstStyle/>
          <a:p>
            <a:pPr algn="ctr"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4</a:t>
            </a:r>
            <a:endParaRPr lang="en-US" altLang="zh-CN" sz="7200" dirty="0"/>
          </a:p>
        </p:txBody>
      </p:sp>
      <p:sp>
        <p:nvSpPr>
          <p:cNvPr id="3" name="C_3#87670bfb4.fixed?pid=3b35b1d3b&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第二节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资源跨区域调配</a:t>
            </a:r>
            <a:endParaRPr lang="en-US" altLang="zh-CN" sz="4400" dirty="0"/>
          </a:p>
        </p:txBody>
      </p:sp>
      <p:pic>
        <p:nvPicPr>
          <p:cNvPr id="4" name="C_3#87670bfb4.fixed?pid=3b35b1d3b&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87670bfb4.fixed?pid=3b35b1d3b&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9_1#9030d76cd?pid=2802ca494&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昆柳龙直流工程建设柳州换流站的主要目的是(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20_1#9030d76cd.bracket?pid=2802ca494&amp;color=0,0,0&amp;vpa=6&amp;vtp=1"/>
          <p:cNvSpPr/>
          <p:nvPr/>
        </p:nvSpPr>
        <p:spPr>
          <a:xfrm>
            <a:off x="6213539" y="969265"/>
            <a:ext cx="3746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6_BD.19_2#9030d76cd.choices?pid=2802ca494&amp;color=0,0,0&amp;vtp=1&amp;bbb=1"/>
          <p:cNvSpPr/>
          <p:nvPr/>
        </p:nvSpPr>
        <p:spPr>
          <a:xfrm>
            <a:off x="722376" y="1430909"/>
            <a:ext cx="10753344" cy="405003"/>
          </a:xfrm>
          <a:prstGeom prst="rect">
            <a:avLst/>
          </a:prstGeom>
          <a:noFill/>
        </p:spPr>
        <p:txBody>
          <a:bodyPr wrap="none" lIns="0" tIns="0" rIns="0" bIns="0" rtlCol="0" anchor="t"/>
          <a:lstStyle/>
          <a:p>
            <a:pPr latinLnBrk="1">
              <a:lnSpc>
                <a:spcPts val="3600"/>
              </a:lnSpc>
              <a:tabLst>
                <a:tab pos="2887980" algn="l"/>
                <a:tab pos="5483860" algn="l"/>
                <a:tab pos="8346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.补充广西的能源缺口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B.提高广西环境质量</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C.增加广西的能源储备</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.利用广西现有设备</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21_1#9030d76cd?vop=1&amp;pid=2802ca494&amp;color=0,0,0&amp;vtp=1&amp;bt=1&amp;bbb=1"/>
          <p:cNvSpPr/>
          <p:nvPr/>
        </p:nvSpPr>
        <p:spPr>
          <a:xfrm>
            <a:off x="722376" y="972000"/>
            <a:ext cx="10753344" cy="434785"/>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本题考查能源跨区域调配工程相关知识。</a:t>
            </a:r>
            <a:endParaRPr lang="en-US" altLang="zh-CN" sz="2200" dirty="0"/>
          </a:p>
        </p:txBody>
      </p:sp>
      <p:graphicFrame>
        <p:nvGraphicFramePr>
          <p:cNvPr id="16" name="QC_6_AS.21_2#9030d76cd?colgroup=35,5&amp;vop=1&amp;pid=2802ca494&amp;color=0,0,0&amp;vtp=1&amp;bbb=1&amp;hb=1"/>
          <p:cNvGraphicFramePr>
            <a:graphicFrameLocks noGrp="1"/>
          </p:cNvGraphicFramePr>
          <p:nvPr/>
        </p:nvGraphicFramePr>
        <p:xfrm>
          <a:off x="722376" y="1545913"/>
          <a:ext cx="10725912" cy="2101596"/>
        </p:xfrm>
        <a:graphic>
          <a:graphicData uri="http://schemas.openxmlformats.org/drawingml/2006/table">
            <a:tbl>
              <a:tblPr/>
              <a:tblGrid>
                <a:gridCol w="9235440"/>
                <a:gridCol w="1490472"/>
              </a:tblGrid>
              <a:tr h="822579">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广西自身能源资源相对短缺</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对能源的需求较大</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建设柳州换流站可以将云南的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电能输送到广西</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补充广西的能源缺口</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满足其经济发展的能源需求</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提高广西环境质量是该工程带来的间接效益</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而不是建设柳州换流站的主要目的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该工程主要是为了实现能源的输送和优化配置</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而不是增加广西的能源储备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利用广西现有设备不是建设柳州换流站的主要目的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M_5_BD.22_1#b331d705b?htil=1&amp;pid=8a12c03ea&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509910" y="1026864"/>
            <a:ext cx="4837176" cy="448970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M_5_BD.22_2#b331d705b?htil=1&amp;pid=8a12c03ea&amp;color=0,0,0&amp;vtp=1&amp;bt=1&amp;bbb=1&amp;hb=1"/>
          <p:cNvSpPr/>
          <p:nvPr/>
        </p:nvSpPr>
        <p:spPr>
          <a:xfrm>
            <a:off x="722376" y="972000"/>
            <a:ext cx="5788152"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［河北邯郸2024高二月考］</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西电东送就是把煤炭</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水能资源丰富的西部地区的能源转化成电力资源</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输送到电力紧缺的东部沿海地区</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下图为我国西电</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东送三大通道示意图</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。据此完成下面小题。</a:t>
            </a:r>
            <a:endParaRPr lang="en-US" altLang="zh-CN" sz="2000" dirty="0"/>
          </a:p>
        </p:txBody>
      </p:sp>
    </p:spTree>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23_1#98f7ef160?sp=1&amp;pid=b331d705b&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西电东送对西部地区的影响主要是(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24_1#98f7ef160.bracket?pid=b331d705b&amp;color=0,0,0&amp;vpa=7&amp;vtp=1"/>
          <p:cNvSpPr/>
          <p:nvPr/>
        </p:nvSpPr>
        <p:spPr>
          <a:xfrm>
            <a:off x="4943539" y="969265"/>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6_BD.23_2#98f7ef160?pid=b331d705b&amp;color=0,0,0&amp;vtp=1&amp;bbb=1"/>
          <p:cNvSpPr/>
          <p:nvPr/>
        </p:nvSpPr>
        <p:spPr>
          <a:xfrm>
            <a:off x="722376" y="143649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①减少大气污染</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促进经济发展</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优化能源消费结构</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将资源优势转化为经济优势</a:t>
            </a:r>
            <a:endParaRPr lang="en-US" altLang="zh-CN" sz="2000" dirty="0"/>
          </a:p>
        </p:txBody>
      </p:sp>
      <p:sp>
        <p:nvSpPr>
          <p:cNvPr id="5" name="QC_6_BD.23_3#98f7ef160.choices?pid=b331d705b&amp;color=0,0,0&amp;vtp=1&amp;bbb=1"/>
          <p:cNvSpPr/>
          <p:nvPr/>
        </p:nvSpPr>
        <p:spPr>
          <a:xfrm>
            <a:off x="722376" y="327240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25_1#98f7ef160?vop=1&amp;pid=b331d705b&amp;color=0,0,0&amp;vtp=1&amp;bt=1&amp;bbb=1&amp;hb=1"/>
          <p:cNvSpPr/>
          <p:nvPr/>
        </p:nvSpPr>
        <p:spPr>
          <a:xfrm>
            <a:off x="722376" y="97200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本题考查资源跨区域调配对调出区的影响。西电东送促进西部地区资源的开发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，火力发电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会加剧西部地区大气污染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，①错误；西部地区将资源优势转化为经济优势，促进经济发展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；能够优化东部地区的能源消费结构，③错误。故选B。</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26_1#3d5f2d008?pid=b331d705b&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8.为了保障西电东送工程的可持续发展，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我国可以(</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27_1#3d5f2d008.bracket?pid=b331d705b&amp;color=0,0,0&amp;vpa=8&amp;vtp=1"/>
          <p:cNvSpPr/>
          <p:nvPr/>
        </p:nvSpPr>
        <p:spPr>
          <a:xfrm>
            <a:off x="6454839" y="969265"/>
            <a:ext cx="38576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6_BD.26_2#3d5f2d008.choices?pid=b331d705b&amp;color=0,0,0&amp;vtp=1&amp;bbb=1"/>
          <p:cNvSpPr/>
          <p:nvPr/>
        </p:nvSpPr>
        <p:spPr>
          <a:xfrm>
            <a:off x="722376" y="1430909"/>
            <a:ext cx="10753344" cy="405003"/>
          </a:xfrm>
          <a:prstGeom prst="rect">
            <a:avLst/>
          </a:prstGeom>
          <a:noFill/>
        </p:spPr>
        <p:txBody>
          <a:bodyPr wrap="none" lIns="0" tIns="0" rIns="0" bIns="0" rtlCol="0" anchor="t"/>
          <a:lstStyle/>
          <a:p>
            <a:pPr latinLnBrk="1">
              <a:lnSpc>
                <a:spcPts val="3600"/>
              </a:lnSpc>
              <a:tabLst>
                <a:tab pos="2697480" algn="l"/>
                <a:tab pos="5356860" algn="l"/>
                <a:tab pos="82829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.大规模开发电源点</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B.统一管理电力市场</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C.扩大发达地区用电量</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.积极推进电价改革</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28_1#3d5f2d008?vop=1&amp;pid=b331d705b&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spc="-5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spc="-5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本题考查促进西电东送可持续发展的措施。大规模开发电源点会加剧环境的破坏</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，不利于可</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持续发展</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，A错误；统一管理电力市场，对节约能源、促进可持续发展的作用不大，B错误</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；扩大发</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达地区用电量</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，会加剧能源短缺，不利于可持续发展，C错误；积极推进电价改革，</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实行阶梯电价，</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有利于提高节电意识</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，减少能源浪费，减少西电东送工程的压力，促进可持续发展，D正确。</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29_1#86b3cf9d3?pid=8a12c03ea&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［广东中山实验中学2025高二月考］</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2023</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12</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月</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5</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日</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用尼龙材料液袋包装的丹江口水库优质水</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通过北煤南运铁路返程空车</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从河南平顶山运往内蒙古鄂尔多斯</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为水资源跨区域调配提供新的</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思路</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下图为该铁路运输线路所经区域示意图</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。据此完成下面小题。</a:t>
            </a:r>
            <a:endParaRPr lang="en-US" altLang="zh-CN" sz="2000" dirty="0"/>
          </a:p>
        </p:txBody>
      </p:sp>
      <p:pic>
        <p:nvPicPr>
          <p:cNvPr id="3" name="QM_5_BD.29_2#86b3cf9d3?pid=8a12c03ea&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114800" y="2406846"/>
            <a:ext cx="3959352" cy="319125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30_1#ff6938b27?pid=86b3cf9d3&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9.与传统的南水北调运输方式相比，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我国使用铁路运水的优点是(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BD.30_2#ff6938b27.choices?pid=86b3cf9d3&amp;color=0,0,0&amp;vtp=1&amp;bbb=1"/>
          <p:cNvSpPr/>
          <p:nvPr/>
        </p:nvSpPr>
        <p:spPr>
          <a:xfrm>
            <a:off x="722376" y="143090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.运量大</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B.能耗小</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C.运费低</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.范围广</a:t>
            </a:r>
            <a:endParaRPr lang="en-US" altLang="zh-CN" sz="2000" dirty="0"/>
          </a:p>
        </p:txBody>
      </p:sp>
      <p:sp>
        <p:nvSpPr>
          <p:cNvPr id="4" name="QC_6_AN.31_1#ff6938b27.bracket?pid=86b3cf9d3&amp;color=0,0,0&amp;vpa=9&amp;vtp=1"/>
          <p:cNvSpPr/>
          <p:nvPr/>
        </p:nvSpPr>
        <p:spPr>
          <a:xfrm>
            <a:off x="7978839" y="969265"/>
            <a:ext cx="38576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32_1#ff6938b27?vop=1&amp;pid=86b3cf9d3&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本题考查交通运输方式与资源调配。据材料可知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，丹江口水库优质水从河南平顶山运往内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蒙古鄂尔多斯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，相比传统的南水北调运输方式，使用铁路运水的优点是范围更广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，可以根据铁路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线路的布局将水运输到目的地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，D正确；传统的南水北调运输方式为管道运输或水渠输水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连续不间断进行运输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，运量大，相对能耗较小，运费较低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；铁路运水相比传统的南水北调运输方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，运量、能耗和运费等方面都没有明显的优势，A、B、C错误。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33_1#801e6556f?pid=86b3cf9d3&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该铁路运输新思路产生的有利影响是(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34_1#801e6556f.bracket?pid=86b3cf9d3&amp;color=0,0,0&amp;vpa=10&amp;vtp=1"/>
          <p:cNvSpPr/>
          <p:nvPr/>
        </p:nvSpPr>
        <p:spPr>
          <a:xfrm>
            <a:off x="5346764" y="969265"/>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6_BD.33_2#801e6556f.choices?pid=86b3cf9d3&amp;color=0,0,0&amp;vtp=1&amp;bbb=1"/>
          <p:cNvSpPr/>
          <p:nvPr/>
        </p:nvSpPr>
        <p:spPr>
          <a:xfrm>
            <a:off x="722376" y="1436497"/>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.缩短南水北调空间距离</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.减少铁路运输运力浪费</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C.全面解决沿线缺水问题</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.加速发展西北地区种植业</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35_1#801e6556f?vop=1&amp;pid=86b3cf9d3&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本题考查资源跨区域调配对区域发展的影响。结合所学知识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，人为因素无法改变南水北调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的空间距离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，A错误；通过北煤南运铁路返程空车，从河南平顶山运往内蒙古鄂尔多斯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高铁路运输的利用率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，减少铁路运输运力浪费，B正确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；丹江口水库优质水从河南平顶山运往内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蒙古鄂尔多斯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，沿线地区无法利用，C错误；西北地区加速发展种植业会导致生态环境问题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符合可持续发展的方向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36_1#f876cb62f?pid=06b2aa71c&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［黑龙江大庆中学2024高二月考］</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近年来</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内蒙古乌兰察布大力发展绿氢</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用可再生能源发电来</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电解水制备的氢气</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产业</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规划中的</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西氢东送</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工程西起乌兰察布</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终点位于北京燕山石化</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管</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道全长</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400</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多千米</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是我国首条跨省级行政区</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大规模</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长距离的纯氢输送管道</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下图</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管道</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建成后</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将用于替代京津冀地区现有的化石能源制氢</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。据此完成下面小题。</a:t>
            </a:r>
            <a:endParaRPr lang="en-US" altLang="zh-CN" sz="2000" dirty="0"/>
          </a:p>
        </p:txBody>
      </p:sp>
      <p:pic>
        <p:nvPicPr>
          <p:cNvPr id="3" name="QM_6_BD.36_2#f876cb62f?pid=06b2aa71c&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787068" y="2864046"/>
            <a:ext cx="4623963" cy="228600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7_BD.37_1#1942ee6d6?pid=f876cb62f&amp;color=0,0,0&amp;vtp=1&amp;bbb=1"/>
          <p:cNvSpPr/>
          <p:nvPr/>
        </p:nvSpPr>
        <p:spPr>
          <a:xfrm>
            <a:off x="722376" y="5288734"/>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乌兰察布发展绿氢产业的优势在于当地的(</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5" name="QC_7_AN.38_1#1942ee6d6.bracket?pid=f876cb62f&amp;color=0,0,0&amp;vpa=11&amp;vtp=1"/>
          <p:cNvSpPr/>
          <p:nvPr/>
        </p:nvSpPr>
        <p:spPr>
          <a:xfrm>
            <a:off x="5854764" y="5288734"/>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6" name="QC_7_BD.37_2#1942ee6d6.choices?pid=f876cb62f&amp;color=0,0,0&amp;vtp=1&amp;bbb=1"/>
          <p:cNvSpPr/>
          <p:nvPr/>
        </p:nvSpPr>
        <p:spPr>
          <a:xfrm>
            <a:off x="722376" y="5741743"/>
            <a:ext cx="10753344" cy="405003"/>
          </a:xfrm>
          <a:prstGeom prst="rect">
            <a:avLst/>
          </a:prstGeom>
          <a:noFill/>
        </p:spPr>
        <p:txBody>
          <a:bodyPr wrap="none" lIns="0" tIns="0" rIns="0" bIns="0" rtlCol="0" anchor="t"/>
          <a:lstStyle/>
          <a:p>
            <a:pPr latinLnBrk="1">
              <a:lnSpc>
                <a:spcPts val="3600"/>
              </a:lnSpc>
              <a:tabLst>
                <a:tab pos="2633980" algn="l"/>
                <a:tab pos="5483860" algn="l"/>
                <a:tab pos="8092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.原料品质高</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B.市场需求量大</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C.能源成本低</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.土地资源丰富</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39_1#1942ee6d6?vop=1&amp;pid=f876cb62f&amp;color=0,0,0&amp;vtp=1&amp;bt=1&amp;bbb=1&amp;hb=1"/>
          <p:cNvSpPr/>
          <p:nvPr/>
        </p:nvSpPr>
        <p:spPr>
          <a:xfrm>
            <a:off x="722376" y="972000"/>
            <a:ext cx="10753344" cy="22532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本题考查能源开发条件。绿氢的原料是水，该地水质没有优势，A错误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；当地的市场需求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量较小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，B错误；内蒙古乌兰察布地区太阳能和风能资源丰富，电力能源成本低，C正确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；绿氢产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业占用土地面积较小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，与土地资源是否丰富关系不大，D错误。</a:t>
            </a:r>
            <a:endParaRPr lang="en-US" altLang="zh-CN" sz="2200" dirty="0"/>
          </a:p>
          <a:p>
            <a:pPr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易错警示</a:t>
            </a:r>
            <a:r>
              <a:rPr lang="en-US" altLang="zh-CN" sz="2000" b="0" i="0" spc="-5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本题易错选B项。</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没有抓住绿氢是用可再生能源发电来电解水制备的氢气这一关键信息，</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认为京津冀地区是当地绿氢产业的主要市场</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，需求量大且市场广阔，忽略题目要求选的是当地优势。</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1_1#98b13873d?pid=a845b9415&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［广西南宁2025高二月考］</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尼日利亚位于非洲几内亚湾北岸</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自然条件优越</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但南北差异较大</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尼日利亚是世界重要的油气资源储藏国</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其南部和几内亚湾地区是主要的油气产区</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尼日利亚虽</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然油气资源丰富</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但市场竞争力弱</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如图为非洲尼日利亚油气管线分布图</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。据此完成下面小题。</a:t>
            </a:r>
            <a:endParaRPr lang="en-US" altLang="zh-CN" sz="2000" dirty="0"/>
          </a:p>
        </p:txBody>
      </p:sp>
      <p:pic>
        <p:nvPicPr>
          <p:cNvPr id="3" name="QM_5_BD.1_2#98b13873d?pid=a845b9415&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425696" y="2406846"/>
            <a:ext cx="3346704" cy="261518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6_BD.2_1#e7316a9c7?pid=98b13873d&amp;color=0,0,0&amp;vtp=1&amp;bbb=1"/>
          <p:cNvSpPr/>
          <p:nvPr/>
        </p:nvSpPr>
        <p:spPr>
          <a:xfrm>
            <a:off x="722376" y="5150046"/>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尼日利亚将油气资源从南部产区输往北部的主要原因是(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5" name="QC_6_BD.2_2#e7316a9c7.choices?pid=98b13873d&amp;color=0,0,0&amp;vtp=1&amp;bbb=1"/>
          <p:cNvSpPr/>
          <p:nvPr/>
        </p:nvSpPr>
        <p:spPr>
          <a:xfrm>
            <a:off x="722376" y="5603055"/>
            <a:ext cx="10753344" cy="405003"/>
          </a:xfrm>
          <a:prstGeom prst="rect">
            <a:avLst/>
          </a:prstGeom>
          <a:noFill/>
        </p:spPr>
        <p:txBody>
          <a:bodyPr wrap="none" lIns="0" tIns="0" rIns="0" bIns="0" rtlCol="0" anchor="t"/>
          <a:lstStyle/>
          <a:p>
            <a:pPr latinLnBrk="1">
              <a:lnSpc>
                <a:spcPts val="3600"/>
              </a:lnSpc>
              <a:tabLst>
                <a:tab pos="3014980" algn="l"/>
                <a:tab pos="5991860" algn="l"/>
                <a:tab pos="8473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.供应北部油气市场</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B.经北部将油气出口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C.保障能源安全</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.提高大气质量</a:t>
            </a:r>
            <a:endParaRPr lang="en-US" altLang="zh-CN" sz="2000" dirty="0"/>
          </a:p>
        </p:txBody>
      </p:sp>
      <p:sp>
        <p:nvSpPr>
          <p:cNvPr id="6" name="QC_6_AN.3_1#e7316a9c7.bracket?pid=98b13873d&amp;color=0,0,0&amp;vpa=1&amp;vtp=1"/>
          <p:cNvSpPr/>
          <p:nvPr/>
        </p:nvSpPr>
        <p:spPr>
          <a:xfrm>
            <a:off x="7229539" y="5150046"/>
            <a:ext cx="3746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40_1#5fcaf4835?pid=f876cb62f&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12.建设“西氢东送”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工程的主要目的是助力京津冀地区(</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41_1#5fcaf4835.bracket?pid=f876cb62f&amp;color=0,0,0&amp;vpa=12&amp;vtp=1"/>
          <p:cNvSpPr/>
          <p:nvPr/>
        </p:nvSpPr>
        <p:spPr>
          <a:xfrm>
            <a:off x="7112064" y="969265"/>
            <a:ext cx="38576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7_BD.40_2#5fcaf4835.choices?pid=f876cb62f&amp;color=0,0,0&amp;vtp=1&amp;bbb=1"/>
          <p:cNvSpPr/>
          <p:nvPr/>
        </p:nvSpPr>
        <p:spPr>
          <a:xfrm>
            <a:off x="722376" y="143090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.优化工业空间布局</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B.促进产业协同发展</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C.提高能源利用效率</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.实现“双碳目标”</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42_1#5fcaf4835?vop=1&amp;pid=f876cb62f&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本题考查资源跨区域调配的影响。优化工业空间布局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、促进产业协同发展与京津冀地区的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产业发展战略有关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，与“西氢东送”关系不大，A、B错误；能源利用效率与工艺流程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、生产技术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水平等有关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，C错误；“西氢东送”可为京津冀地区提供清洁能源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，减少当地传统化石能源的消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，减少碳排放，利于实现“双碳目标”，D正确。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bfe490945.fixed?pid=3b35b1d3b&amp;color=100,146,38&amp;vtp=1"/>
          <p:cNvSpPr/>
          <p:nvPr/>
        </p:nvSpPr>
        <p:spPr>
          <a:xfrm>
            <a:off x="5276088" y="905256"/>
            <a:ext cx="1609344" cy="1197864"/>
          </a:xfrm>
          <a:prstGeom prst="rect">
            <a:avLst/>
          </a:prstGeom>
          <a:noFill/>
        </p:spPr>
        <p:txBody>
          <a:bodyPr wrap="square" lIns="0" tIns="0" rIns="0" bIns="0" rtlCol="0" anchor="ctr"/>
          <a:lstStyle/>
          <a:p>
            <a:pPr algn="ctr"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4</a:t>
            </a:r>
            <a:endParaRPr lang="en-US" altLang="zh-CN" sz="7200" dirty="0"/>
          </a:p>
        </p:txBody>
      </p:sp>
      <p:sp>
        <p:nvSpPr>
          <p:cNvPr id="3" name="C_3#bfe490945.fixed?pid=3b35b1d3b&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第二节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资源跨区域调配</a:t>
            </a:r>
            <a:endParaRPr lang="en-US" altLang="zh-CN" sz="4400" dirty="0"/>
          </a:p>
        </p:txBody>
      </p:sp>
      <p:pic>
        <p:nvPicPr>
          <p:cNvPr id="4" name="C_3#bfe490945.fixed?pid=3b35b1d3b&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bfe490945.fixed?pid=3b35b1d3b&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刷提升</a:t>
            </a:r>
            <a:endParaRPr lang="en-US" altLang="zh-CN" sz="2800" dirty="0"/>
          </a:p>
        </p:txBody>
      </p:sp>
    </p:spTree>
  </p:cSld>
  <p:clrMapOvr>
    <a:masterClrMapping/>
  </p:clrMapOvr>
  <p:transition>
    <p:fade/>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M_4_BD.43_1#55853732e?htil=2&amp;pid=bfe490945&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505338" y="1026864"/>
            <a:ext cx="4846320" cy="235000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M_4_BD.43_2#55853732e?htil=2&amp;pid=bfe490945&amp;color=0,0,0&amp;vtp=1&amp;bt=1&amp;bbb=1&amp;hb=1"/>
          <p:cNvSpPr/>
          <p:nvPr/>
        </p:nvSpPr>
        <p:spPr>
          <a:xfrm>
            <a:off x="722376" y="972000"/>
            <a:ext cx="576986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［福建宁德2024高二期中</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埃及的西水东调工程引</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尼罗河水东调至苏伊士运河以东的西奈半岛北部阿</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里什河谷</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下图为埃及西水东调工程示意图</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400"/>
              </a:lnSpc>
            </a:pP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完成下面小题</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000" dirty="0"/>
          </a:p>
        </p:txBody>
      </p:sp>
      <p:sp>
        <p:nvSpPr>
          <p:cNvPr id="4" name="QC_5_BD.44_1#2e83b0252?htil=2&amp;pid=55853732e&amp;color=0,0,0&amp;vtp=1&amp;bbb=1"/>
          <p:cNvSpPr/>
          <p:nvPr/>
        </p:nvSpPr>
        <p:spPr>
          <a:xfrm>
            <a:off x="722376" y="2783655"/>
            <a:ext cx="576986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图中采用隧洞输水主要是为了避免(</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5" name="QC_5_BD.44_2#2e83b0252.choices?htil=2&amp;pid=55853732e&amp;color=0,0,0&amp;vtp=1&amp;bbb=1"/>
          <p:cNvSpPr/>
          <p:nvPr/>
        </p:nvSpPr>
        <p:spPr>
          <a:xfrm>
            <a:off x="722376" y="3246443"/>
            <a:ext cx="5769864" cy="843153"/>
          </a:xfrm>
          <a:prstGeom prst="rect">
            <a:avLst/>
          </a:prstGeom>
          <a:noFill/>
        </p:spPr>
        <p:txBody>
          <a:bodyPr wrap="none" lIns="0" tIns="0" rIns="0" bIns="0" rtlCol="0" anchor="t"/>
          <a:lstStyle/>
          <a:p>
            <a:pPr latinLnBrk="1">
              <a:lnSpc>
                <a:spcPts val="3600"/>
              </a:lnSpc>
              <a:tabLst>
                <a:tab pos="2992755"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.两种水体混合</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.降低运河航运价值</a:t>
            </a:r>
            <a:endParaRPr lang="en-US" altLang="zh-CN" sz="2000" dirty="0"/>
          </a:p>
          <a:p>
            <a:pPr latinLnBrk="1">
              <a:lnSpc>
                <a:spcPts val="3400"/>
              </a:lnSpc>
              <a:tabLst>
                <a:tab pos="2992755"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C.引发洪涝灾害</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.苏伊士河水被污染</a:t>
            </a:r>
            <a:endParaRPr lang="en-US" altLang="zh-CN" sz="2000" dirty="0"/>
          </a:p>
        </p:txBody>
      </p:sp>
      <p:sp>
        <p:nvSpPr>
          <p:cNvPr id="6" name="QC_5_AN.45_1#2e83b0252.bracket?pid=55853732e&amp;color=0,0,0&amp;vpa=13&amp;vtp=1"/>
          <p:cNvSpPr/>
          <p:nvPr/>
        </p:nvSpPr>
        <p:spPr>
          <a:xfrm>
            <a:off x="4943539" y="2783655"/>
            <a:ext cx="3746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46_1#2e83b0252?vop=1&amp;pid=55853732e&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本题考查影响资源调配线路的因素。西水东调工程经过苏伊士运河时，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从河底隧洞穿过，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主要是为了避免两种水体混合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，因为苏伊士运河沟通了红海和地中海，运河内为咸水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，而调水工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程所调之水为淡水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，A正确；如果有水体补充苏伊士运河，则会提高其航运价值</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，故采用隧洞输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水不是为了避免降低运河航运价值</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，B错误；该地区虽然属于地中海气候，但因位于30°N</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附近，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气候较干旱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，不易发生洪涝灾害，C错误；调水工程所调之水为清洁淡水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，不会对苏伊士运河产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生污染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7_1#b04ec3278?pid=55853732e&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2.西奈半岛北部调水工程建设排水系统，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主要是为了预防灌区(</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48_1#b04ec3278.bracket?pid=55853732e&amp;color=0,0,0&amp;vpa=14&amp;vtp=1"/>
          <p:cNvSpPr/>
          <p:nvPr/>
        </p:nvSpPr>
        <p:spPr>
          <a:xfrm>
            <a:off x="7737539" y="969265"/>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47_2#b04ec3278.choices?pid=55853732e&amp;color=0,0,0&amp;vtp=1&amp;bbb=1"/>
          <p:cNvSpPr/>
          <p:nvPr/>
        </p:nvSpPr>
        <p:spPr>
          <a:xfrm>
            <a:off x="722376" y="1430909"/>
            <a:ext cx="10753344" cy="405003"/>
          </a:xfrm>
          <a:prstGeom prst="rect">
            <a:avLst/>
          </a:prstGeom>
          <a:noFill/>
        </p:spPr>
        <p:txBody>
          <a:bodyPr wrap="none" lIns="0" tIns="0" rIns="0" bIns="0" rtlCol="0" anchor="t"/>
          <a:lstStyle/>
          <a:p>
            <a:pPr latinLnBrk="1">
              <a:lnSpc>
                <a:spcPts val="3600"/>
              </a:lnSpc>
              <a:tabLst>
                <a:tab pos="2697480" algn="l"/>
                <a:tab pos="5610860" algn="l"/>
                <a:tab pos="82829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.土壤污染</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B.土壤盐碱化</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C.海水倒灌</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.风沙灾害</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49_1#b04ec3278?vop=1&amp;pid=55853732e&amp;color=0,0,0&amp;vtp=1&amp;bt=1&amp;bbb=1&amp;hb=1"/>
          <p:cNvSpPr/>
          <p:nvPr/>
        </p:nvSpPr>
        <p:spPr>
          <a:xfrm>
            <a:off x="722376" y="97200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本题考查资源跨区域调配的影响。图示区域较为干旱，降水少，蒸发旺盛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，农业生产只灌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不排</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，会导致地下水位上升，从而产生盐碱化危害，修建排水系统能够及时排水，带走盐分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免土壤盐碱化的发生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，B正确；与土壤污染、海水倒灌、风沙灾害无关，A、C、D错误。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4_1#e7316a9c7?vop=1&amp;pid=98b13873d&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本题考查能源跨区域调配的原因。尼日利亚南部地区盛产油气，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北部地区资源相对短缺，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且北部人口众多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、工业及生活对能源需求较高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。将南部油气输往北部的主要目的是满足北部的能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源消费需求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，A正确；并不是为了经北部将油气出口，B错误；保障能源安全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、提高大气质量都不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是主要原因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50_1#5d8460a2f?pid=bfe490945&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［安徽安庆二中2025高二期中］</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广东</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福建两省均为能源负荷中心</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广东省部分电力来自西南水</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电输入</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闽粤联网工程是连接福建</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广东两省的电力大动脉</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以福建省内直流换流站</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分别接入</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广东嘉应和福建东林变电站</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在促进闽粤两省电力年内互补互济</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调剂余缺的同时</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实现了西南</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水电与闽区水电互联</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。据此完成下面小题。</a:t>
            </a:r>
            <a:endParaRPr lang="en-US" altLang="zh-CN" sz="2000" dirty="0"/>
          </a:p>
        </p:txBody>
      </p:sp>
      <p:sp>
        <p:nvSpPr>
          <p:cNvPr id="3" name="QC_5_BD.51_1#0de6577b5?pid=5d8460a2f&amp;color=0,0,0&amp;vtp=1&amp;bbb=1"/>
          <p:cNvSpPr/>
          <p:nvPr/>
        </p:nvSpPr>
        <p:spPr>
          <a:xfrm>
            <a:off x="722376" y="278365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3.闽粤联网工程的建立，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主要是闽粤两省(</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5_AN.52_1#0de6577b5.bracket?pid=5d8460a2f&amp;color=0,0,0&amp;vpa=15&amp;vtp=1"/>
          <p:cNvSpPr/>
          <p:nvPr/>
        </p:nvSpPr>
        <p:spPr>
          <a:xfrm>
            <a:off x="5438839" y="2783655"/>
            <a:ext cx="38576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5" name="QC_5_BD.51_2#0de6577b5.choices?pid=5d8460a2f&amp;color=0,0,0&amp;vtp=1&amp;bbb=1"/>
          <p:cNvSpPr/>
          <p:nvPr/>
        </p:nvSpPr>
        <p:spPr>
          <a:xfrm>
            <a:off x="722376" y="3246443"/>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.用电需求时段相对一致</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.主要产业结构相似度高</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C.经济发展水平差距较大</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.电力资源时间分布不均</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53_1#0de6577b5?vop=1&amp;pid=5d8460a2f&amp;color=0,0,0&amp;vtp=1&amp;bt=1&amp;bbb=1&amp;hb=1"/>
          <p:cNvSpPr/>
          <p:nvPr/>
        </p:nvSpPr>
        <p:spPr>
          <a:xfrm>
            <a:off x="722376" y="972000"/>
            <a:ext cx="10753344" cy="3612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本题考查能源跨区域调配的原因。根据材料分析可知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，闽粤联网工程建立的主要目的是实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现两省之间电力资源的互补和调剂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。若两省的用电需求时段相对一致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，那么建立联网工程的意义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，无法实现电力互补，A错误；产业结构相似度高可能导致两省的电力需求相似</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，但这并不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是建立联网工程的主要原因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，联网工程的主要目的是实现电力资源的互补和调剂，B错误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发展水平差距较大可能会导致电力需求不同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，一定程度上会促使经济水平低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、电力资源富余的省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级行政区向经济水平高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、电力短缺的省级行政区输电，是单一方向的，并不存在互补调剂，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；电力资源时间分布不均意味着两省的电力供应在时间上存在差异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，建立联网工程可以实现电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力资源的互补和调剂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54_1#db1248684?pid=5d8460a2f&amp;color=0,0,0&amp;mp=1&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东林变电站向嘉应变电站输送电力时段通常为(</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55_1#db1248684.bracket?pid=5d8460a2f&amp;color=0,0,0&amp;mp=1&amp;vpa=16&amp;vtp=1"/>
          <p:cNvSpPr/>
          <p:nvPr/>
        </p:nvSpPr>
        <p:spPr>
          <a:xfrm>
            <a:off x="6213539" y="969265"/>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54_2#db1248684.choices?pid=5d8460a2f&amp;color=0,0,0&amp;vtp=1&amp;bbb=1"/>
          <p:cNvSpPr/>
          <p:nvPr/>
        </p:nvSpPr>
        <p:spPr>
          <a:xfrm>
            <a:off x="722376" y="1430909"/>
            <a:ext cx="10753344" cy="405003"/>
          </a:xfrm>
          <a:prstGeom prst="rect">
            <a:avLst/>
          </a:prstGeom>
          <a:noFill/>
        </p:spPr>
        <p:txBody>
          <a:bodyPr wrap="none" lIns="0" tIns="0" rIns="0" bIns="0" rtlCol="0" anchor="t"/>
          <a:lstStyle/>
          <a:p>
            <a:pPr latinLnBrk="1">
              <a:lnSpc>
                <a:spcPts val="3600"/>
              </a:lnSpc>
              <a:tabLst>
                <a:tab pos="2684780" algn="l"/>
                <a:tab pos="5331460" algn="l"/>
                <a:tab pos="79908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1—2月</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4—5月</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7—8月</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.11—12月</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56_1#db1248684?vop=1&amp;pid=5d8460a2f&amp;color=0,0,0&amp;vtp=1&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本题考查能源跨区域调配的时空特征。东林变电站向嘉应变电站输送电力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，说明此时广东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用电紧张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，而福建电力资源有富余，福建向广东输入电力。1—2月和11—12月，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福建省降水少，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河流处于枯水期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，发电量都较小，盈余量小，福建向广东输电的可能性较小，A、D错误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；4—5</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，我国锋面雨带在华南地区登陆，福建纬度低，率先进入雨季，此时发电量多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，而此时西南地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区尚未进入雨季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，输入广东的电量有限，所以此时福建会向广东输入电力资源，B正确；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7—8月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是西南地区的雨季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，此时发电量充足，输入广东的电量多，而福建受台风、对流雨等影响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也较充足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，发电量较充足，两地互补的可能性较小，C错误。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57_1#32d91e558?pid=5d8460a2f&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闽粤联网工程可以促进闽粤两省(</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58_1#32d91e558.bracket?pid=5d8460a2f&amp;color=0,0,0&amp;vpa=17&amp;vtp=1"/>
          <p:cNvSpPr/>
          <p:nvPr/>
        </p:nvSpPr>
        <p:spPr>
          <a:xfrm>
            <a:off x="4689539" y="969265"/>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57_2#32d91e558.choices?pid=5d8460a2f&amp;color=0,0,0&amp;vtp=1&amp;bbb=1"/>
          <p:cNvSpPr/>
          <p:nvPr/>
        </p:nvSpPr>
        <p:spPr>
          <a:xfrm>
            <a:off x="722376" y="143090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.降低电力能源消耗</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B.沿海风电资源开发</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C.减少温室气体排放</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.实现多种能源供给</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59_1#32d91e558?vop=1&amp;pid=5d8460a2f&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本题考查能源跨区域调配对区域发展的影响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。闽粤联网工程的主要目的是实现电力资源的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互补和调剂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，而不是直接降低电力能源消耗，A错误；闽粤联网工程调剂的是水电资源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，与风电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，也没有实现多种能源的供给，B、D错误；闽粤联网工程实现水电资源的地区间调剂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少了化石能源的使用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，能够减少温室气体的排放量，C正确。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60_1#18ba5a72a?pid=bfe490945&amp;color=0,0,0&amp;vtp=1&amp;bt=1&amp;bbb=1&amp;hb=1"/>
          <p:cNvSpPr/>
          <p:nvPr/>
        </p:nvSpPr>
        <p:spPr>
          <a:xfrm>
            <a:off x="722376" y="972000"/>
            <a:ext cx="10753344" cy="2214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［江苏苏州2025高二月考改编］</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中卫是西气东输管道的必经之地</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位于西气东输管道的中点附近</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中卫二站是目前国内规模最大的天然气输送枢纽站</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三条超大口径天然气管道首次实现了最小间</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距并行建设</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该项目包括一座站场</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新建四条管道</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改线六条管道</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十条管道汇聚同一个枢纽站</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中卫二站将实现西一线</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西二线</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中贵线</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中靖线及西三西</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西三中通过中卫二站的相互连通</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400"/>
              </a:lnSpc>
            </a:pP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据此完成下面小题</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000" dirty="0"/>
          </a:p>
        </p:txBody>
      </p:sp>
      <p:sp>
        <p:nvSpPr>
          <p:cNvPr id="3" name="QC_5_BD.61_1#530cf2b6a?pid=18ba5a72a&amp;color=0,0,0&amp;vtp=1&amp;bbb=1"/>
          <p:cNvSpPr/>
          <p:nvPr/>
        </p:nvSpPr>
        <p:spPr>
          <a:xfrm>
            <a:off x="722376" y="324085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6.关于我国西气东输一线、二线和三线工程的说法，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5_AN.62_1#530cf2b6a.bracket?pid=18ba5a72a&amp;color=0,0,0&amp;vpa=18&amp;vtp=1"/>
          <p:cNvSpPr/>
          <p:nvPr/>
        </p:nvSpPr>
        <p:spPr>
          <a:xfrm>
            <a:off x="7737539" y="3240855"/>
            <a:ext cx="3746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5" name="QC_5_BD.61_2#530cf2b6a.choices?pid=18ba5a72a&amp;color=0,0,0&amp;vtp=1&amp;bbb=1"/>
          <p:cNvSpPr/>
          <p:nvPr/>
        </p:nvSpPr>
        <p:spPr>
          <a:xfrm>
            <a:off x="722376" y="3703643"/>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.主要市场集中在东部沿海地区</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.线路走向主要受地形的影响</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C.管道输气量无明显季节变化</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.主要气源地均在中亚地区</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63_1#530cf2b6a?vop=1&amp;pid=18ba5a72a&amp;color=0,0,0&amp;vtp=1&amp;bt=1&amp;bbb=1&amp;hb=1"/>
          <p:cNvSpPr/>
          <p:nvPr/>
        </p:nvSpPr>
        <p:spPr>
          <a:xfrm>
            <a:off x="722376" y="972000"/>
            <a:ext cx="10753344" cy="1326134"/>
          </a:xfrm>
          <a:prstGeom prst="rect">
            <a:avLst/>
          </a:prstGeom>
          <a:noFill/>
        </p:spPr>
        <p:txBody>
          <a:bodyPr wrap="none" lIns="0" tIns="0" rIns="0" bIns="0" rtlCol="0" anchor="t"/>
          <a:lstStyle/>
          <a:p>
            <a:pPr algn="l" latinLnBrk="1">
              <a:lnSpc>
                <a:spcPts val="3700"/>
              </a:lnSpc>
            </a:pPr>
            <a:r>
              <a:rPr lang="en-US" altLang="zh-CN" sz="2200" b="1" i="0" spc="-5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spc="-5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本题考查资源跨区域调配工程特征。东部沿海地区经济发展水平高，能源需求量大，A</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线路走向受城市分布和地形因素共同影响</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，B错误；冬季取暖用气量大，</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输气量有明显的季节变化，</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错误；由所学可知，西气东输一线工程气源地主要在塔里木盆地的轮南油气田，D错误。</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64_1#2e767eeca?pid=18ba5a72a&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中卫成为目前国内规模最大的天然气输送枢纽站的优势条件是(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65_1#2e767eeca.bracket?pid=18ba5a72a&amp;color=0,0,0&amp;vpa=19&amp;vtp=1"/>
          <p:cNvSpPr/>
          <p:nvPr/>
        </p:nvSpPr>
        <p:spPr>
          <a:xfrm>
            <a:off x="7991539" y="969265"/>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64_2#2e767eeca.choices?pid=18ba5a72a&amp;color=0,0,0&amp;vtp=1&amp;bbb=1"/>
          <p:cNvSpPr/>
          <p:nvPr/>
        </p:nvSpPr>
        <p:spPr>
          <a:xfrm>
            <a:off x="722376" y="1430909"/>
            <a:ext cx="10753344" cy="405003"/>
          </a:xfrm>
          <a:prstGeom prst="rect">
            <a:avLst/>
          </a:prstGeom>
          <a:noFill/>
        </p:spPr>
        <p:txBody>
          <a:bodyPr wrap="none" lIns="0" tIns="0" rIns="0" bIns="0" rtlCol="0" anchor="t"/>
          <a:lstStyle/>
          <a:p>
            <a:pPr latinLnBrk="1">
              <a:lnSpc>
                <a:spcPts val="3600"/>
              </a:lnSpc>
              <a:tabLst>
                <a:tab pos="2887980" algn="l"/>
                <a:tab pos="5483860" algn="l"/>
                <a:tab pos="8346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.天然气储量丰富</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B.地理位置优越</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C.本地能源需求多</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.基础设施完善</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66_1#2e767eeca?vop=1&amp;pid=18ba5a72a&amp;color=0,0,0&amp;vtp=1&amp;bt=1&amp;bbb=1&amp;hb=1"/>
          <p:cNvSpPr/>
          <p:nvPr/>
        </p:nvSpPr>
        <p:spPr>
          <a:xfrm>
            <a:off x="722376" y="97200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本题考查天然气输送枢纽站的优势条件。材料没有提及中卫的天然气储量，A错误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料可知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，中卫是西气东输管道的必经之地，位于西气东输管道的中点附近，地理位置优越，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；中卫社会经济发展水平较低，本地能源需求较少，基础设施并不完善，C、D错误。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67_1#15217e482?sp=1&amp;pid=18ba5a72a&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中卫二站项目实现最小间距并行建设有利于(</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68_1#15217e482.bracket?pid=18ba5a72a&amp;color=0,0,0&amp;vpa=20&amp;vtp=1"/>
          <p:cNvSpPr/>
          <p:nvPr/>
        </p:nvSpPr>
        <p:spPr>
          <a:xfrm>
            <a:off x="5959539" y="969265"/>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67_2#15217e482?pid=18ba5a72a&amp;color=0,0,0&amp;vtp=1&amp;bbb=1"/>
          <p:cNvSpPr/>
          <p:nvPr/>
        </p:nvSpPr>
        <p:spPr>
          <a:xfrm>
            <a:off x="722376" y="1430909"/>
            <a:ext cx="10753344" cy="405003"/>
          </a:xfrm>
          <a:prstGeom prst="rect">
            <a:avLst/>
          </a:prstGeom>
          <a:noFill/>
        </p:spPr>
        <p:txBody>
          <a:bodyPr wrap="none" lIns="0" tIns="0" rIns="0" bIns="0" rtlCol="0" anchor="t"/>
          <a:lstStyle/>
          <a:p>
            <a:pPr latinLnBrk="1">
              <a:lnSpc>
                <a:spcPts val="3600"/>
              </a:lnSpc>
              <a:tabLst>
                <a:tab pos="2748280" algn="l"/>
                <a:tab pos="5483860" algn="l"/>
                <a:tab pos="821944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①节省建设用地</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②保障能源安全</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③节约工程投资</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缩短输气距离</a:t>
            </a:r>
            <a:endParaRPr lang="en-US" altLang="zh-CN" sz="2000" dirty="0"/>
          </a:p>
        </p:txBody>
      </p:sp>
      <p:sp>
        <p:nvSpPr>
          <p:cNvPr id="5" name="QC_5_BD.67_3#15217e482.choices?pid=18ba5a72a&amp;color=0,0,0&amp;vtp=1&amp;bbb=1"/>
          <p:cNvSpPr/>
          <p:nvPr/>
        </p:nvSpPr>
        <p:spPr>
          <a:xfrm>
            <a:off x="722376" y="188810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69_1#15217e482?vop=1&amp;pid=18ba5a72a&amp;color=0,0,0&amp;vtp=1&amp;bt=1&amp;bbb=1&amp;hb=1"/>
          <p:cNvSpPr/>
          <p:nvPr/>
        </p:nvSpPr>
        <p:spPr>
          <a:xfrm>
            <a:off x="722376" y="97200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本题考查材料分析能力。最小间距并行建设，可以减少管沟开挖面积，节省建设用地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约工程投资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，①③正确；最小间距并行建设与保障能源安全关系不大，不能缩短输气距离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。故选C。</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M_4_BD.70_1#be0a8c169?pid=bfe490945&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［四川仁寿一中2024高二期中］</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川气东送工程西起四川达州普光气田</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东至上海</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管道总长</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2170</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km</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年输送天然气</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1.2×10</a:t>
                </a:r>
                <a14:m>
                  <m:oMath xmlns:m="http://schemas.openxmlformats.org/officeDocument/2006/math">
                    <m:sSup>
                      <m:sSupPr>
                        <m:ctrlPr>
                          <a:rPr lang="en-US" altLang="zh-CN" sz="2000" b="0" i="1"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ctrlPr>
                      </m:sSupPr>
                      <m:e>
                        <m:r>
                          <a:rPr lang="en-US" altLang="zh-CN" sz="2000" b="0" i="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m:t>
                        </m:r>
                      </m:e>
                      <m:sup>
                        <m:r>
                          <a:rPr lang="en-US" altLang="zh-CN" sz="2000" b="0" i="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10</m:t>
                        </m:r>
                      </m:sup>
                    </m:sSup>
                  </m:oMath>
                </a14:m>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m</a:t>
                </a:r>
                <a14:m>
                  <m:oMath xmlns:m="http://schemas.openxmlformats.org/officeDocument/2006/math">
                    <m:sSup>
                      <m:sSupPr>
                        <m:ctrlPr>
                          <a:rPr lang="en-US" altLang="zh-CN" sz="2000" b="0" i="1"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ctrlPr>
                      </m:sSupPr>
                      <m:e>
                        <m:r>
                          <a:rPr lang="en-US" altLang="zh-CN" sz="2000" b="0" i="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m:t>
                        </m:r>
                      </m:e>
                      <m:sup>
                        <m:r>
                          <a:rPr lang="en-US" altLang="zh-CN" sz="2000" b="0" i="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3</m:t>
                        </m:r>
                      </m:sup>
                    </m:sSup>
                  </m:oMath>
                </a14:m>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。2020</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年第一季度</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川气东送管道输气量达</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3.52×10</a:t>
                </a:r>
                <a14:m>
                  <m:oMath xmlns:m="http://schemas.openxmlformats.org/officeDocument/2006/math">
                    <m:sSup>
                      <m:sSupPr>
                        <m:ctrlPr>
                          <a:rPr lang="en-US" altLang="zh-CN" sz="2000" b="0" i="1"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ctrlPr>
                      </m:sSupPr>
                      <m:e>
                        <m:r>
                          <a:rPr lang="en-US" altLang="zh-CN" sz="2000" b="0" i="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m:t>
                        </m:r>
                      </m:e>
                      <m:sup>
                        <m:r>
                          <a:rPr lang="en-US" altLang="zh-CN" sz="2000" b="0" i="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9</m:t>
                        </m:r>
                      </m:sup>
                    </m:sSup>
                  </m:oMath>
                </a14:m>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m</a:t>
                </a:r>
                <a14:m>
                  <m:oMath xmlns:m="http://schemas.openxmlformats.org/officeDocument/2006/math">
                    <m:sSup>
                      <m:sSupPr>
                        <m:ctrlPr>
                          <a:rPr lang="en-US" altLang="zh-CN" sz="2000" b="0" i="1"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ctrlPr>
                      </m:sSupPr>
                      <m:e>
                        <m:r>
                          <a:rPr lang="en-US" altLang="zh-CN" sz="2000" b="0" i="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m:t>
                        </m:r>
                      </m:e>
                      <m:sup>
                        <m:r>
                          <a:rPr lang="en-US" altLang="zh-CN" sz="2000" b="0" i="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3</m:t>
                        </m:r>
                      </m:sup>
                    </m:sSup>
                  </m:oMath>
                </a14:m>
                <a:r>
                  <a:rPr lang="en-US" altLang="zh-CN" sz="100" b="0" i="0" kern="0" spc="-99900" dirty="0">
                    <a:solidFill>
                      <a:srgbClr val="FFFFFF"/>
                    </a:solidFill>
                    <a:latin typeface="Times New Roman" panose="02020603050405020304" pitchFamily="34" charset="0"/>
                    <a:ea typeface="楷体" panose="02010609060101010101" pitchFamily="34" charset="-122"/>
                    <a:cs typeface="Times New Roman" panose="02020603050405020304" pitchFamily="34" charset="-120"/>
                  </a:rPr>
                  <a:t> </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下图为</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川气东送工程主干管道图</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。读图，完成下面小题。</a:t>
                </a:r>
                <a:endParaRPr lang="en-US" altLang="zh-CN" sz="2000" dirty="0"/>
              </a:p>
            </p:txBody>
          </p:sp>
        </mc:Choice>
        <mc:Fallback>
          <p:sp>
            <p:nvSpPr>
              <p:cNvPr id="2" name="QM_4_BD.70_1#be0a8c169?pid=bfe490945&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rotWithShape="1">
                <a:blip r:embed="rId1"/>
                <a:stretch>
                  <a:fillRect l="-4" t="-35" r="-2746" b="-3491"/>
                </a:stretch>
              </a:blipFill>
            </p:spPr>
            <p:txBody>
              <a:bodyPr/>
              <a:lstStyle/>
              <a:p>
                <a:r>
                  <a:rPr lang="zh-CN" altLang="en-US">
                    <a:noFill/>
                  </a:rPr>
                  <a:t> </a:t>
                </a:r>
              </a:p>
            </p:txBody>
          </p:sp>
        </mc:Fallback>
      </mc:AlternateContent>
      <p:pic>
        <p:nvPicPr>
          <p:cNvPr id="3" name="QM_4_BD.70_2#be0a8c169?pid=bfe490945&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3685032" y="2406846"/>
            <a:ext cx="4818888" cy="1764792"/>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71_1#e4736f07c?sp=1&amp;pid=be0a8c169&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9.与轮南至上海的西气东输线路相比，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普光至上海的川气东送工程具有的优点是(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72_1#e4736f07c.bracket?pid=be0a8c169&amp;color=0,0,0&amp;vpa=21&amp;vtp=1"/>
          <p:cNvSpPr/>
          <p:nvPr/>
        </p:nvSpPr>
        <p:spPr>
          <a:xfrm>
            <a:off x="9769539" y="969265"/>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71_2#e4736f07c?pid=be0a8c169&amp;color=0,0,0&amp;vtp=1&amp;bbb=1"/>
          <p:cNvSpPr/>
          <p:nvPr/>
        </p:nvSpPr>
        <p:spPr>
          <a:xfrm>
            <a:off x="722376" y="1436497"/>
            <a:ext cx="10753344" cy="22659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①沿线经济发达，市场需求量大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途经我国水能最丰富的三峡地区，供气更方便</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经过的高原山地少，工程量小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供气来源更多，供气更稳定</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运输线路短</a:t>
            </a:r>
            <a:endParaRPr lang="en-US" altLang="zh-CN" sz="2000" dirty="0"/>
          </a:p>
        </p:txBody>
      </p:sp>
      <p:sp>
        <p:nvSpPr>
          <p:cNvPr id="5" name="QC_5_BD.71_3#e4736f07c.choices?pid=be0a8c169&amp;color=0,0,0&amp;vtp=1&amp;bbb=1"/>
          <p:cNvSpPr/>
          <p:nvPr/>
        </p:nvSpPr>
        <p:spPr>
          <a:xfrm>
            <a:off x="722376" y="372960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B.①③⑤</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C.②③⑤</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.③④⑤</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5_1#c350a2db3?pid=98b13873d&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北部地区输入油气产品所带来的生态效益主要是减轻(</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6_1#c350a2db3.bracket?pid=98b13873d&amp;color=0,0,0&amp;vpa=2&amp;vtp=1"/>
          <p:cNvSpPr/>
          <p:nvPr/>
        </p:nvSpPr>
        <p:spPr>
          <a:xfrm>
            <a:off x="6962839" y="969265"/>
            <a:ext cx="38576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6_BD.5_2#c350a2db3.choices?pid=98b13873d&amp;color=0,0,0&amp;vtp=1&amp;bbb=1"/>
          <p:cNvSpPr/>
          <p:nvPr/>
        </p:nvSpPr>
        <p:spPr>
          <a:xfrm>
            <a:off x="722376" y="1430909"/>
            <a:ext cx="10753344" cy="405003"/>
          </a:xfrm>
          <a:prstGeom prst="rect">
            <a:avLst/>
          </a:prstGeom>
          <a:noFill/>
        </p:spPr>
        <p:txBody>
          <a:bodyPr wrap="none" lIns="0" tIns="0" rIns="0" bIns="0" rtlCol="0" anchor="t"/>
          <a:lstStyle/>
          <a:p>
            <a:pPr latinLnBrk="1">
              <a:lnSpc>
                <a:spcPts val="3600"/>
              </a:lnSpc>
              <a:tabLst>
                <a:tab pos="2887980" algn="l"/>
                <a:tab pos="5483860" algn="l"/>
                <a:tab pos="8092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.土壤盐碱化</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B.地面沉降</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C.空气污染</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.土地沙漠化</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73_1#e4736f07c?vop=1&amp;pid=be0a8c169&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本题考查影响资源跨区域调配的因素。三峡地区水能丰富，但与供气无关，②错误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；川气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东送工程主要气源地是四川盆地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，而轮南到上海的西气东输工程气源地除塔里木盆地之外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陕甘宁气田作为补充气源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，供气来源更多，④错误；与轮南至上海的西气东输线路相比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，普光至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上海的川气东送工程沿线地区经济发达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，市场需求量大，经过的高原山地少，工程量小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，运输线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路短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，①③⑤正确。综上所述，B正确，A、C、D错误。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74_1#f25339bd7?sp=1&amp;pid=be0a8c169&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10.西气东输和川气东送的目标市场都有上海，</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主要原因是(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75_1#f25339bd7.bracket?pid=be0a8c169&amp;color=0,0,0&amp;vpa=22&amp;vtp=1"/>
          <p:cNvSpPr/>
          <p:nvPr/>
        </p:nvSpPr>
        <p:spPr>
          <a:xfrm>
            <a:off x="7378764" y="969265"/>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74_2#f25339bd7?pid=be0a8c169&amp;color=0,0,0&amp;vtp=1&amp;bbb=1"/>
          <p:cNvSpPr/>
          <p:nvPr/>
        </p:nvSpPr>
        <p:spPr>
          <a:xfrm>
            <a:off x="722376" y="1436497"/>
            <a:ext cx="10753344" cy="843153"/>
          </a:xfrm>
          <a:prstGeom prst="rect">
            <a:avLst/>
          </a:prstGeom>
          <a:noFill/>
        </p:spPr>
        <p:txBody>
          <a:bodyPr wrap="none" lIns="0" tIns="0" rIns="0" bIns="0" rtlCol="0" anchor="t"/>
          <a:lstStyle/>
          <a:p>
            <a:pPr latinLnBrk="1">
              <a:lnSpc>
                <a:spcPts val="3600"/>
              </a:lnSpc>
              <a:tabLst>
                <a:tab pos="52044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①上海经济发达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，天然气需求量大</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②可以增大上海港对外出口天然气的能力</a:t>
            </a:r>
            <a:endParaRPr lang="en-US" altLang="zh-CN" sz="2000" dirty="0"/>
          </a:p>
          <a:p>
            <a:pPr latinLnBrk="1">
              <a:lnSpc>
                <a:spcPts val="3400"/>
              </a:lnSpc>
              <a:tabLst>
                <a:tab pos="52044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③增强对上海供气的安全性和可靠性</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④可以合理规划上海城市布局</a:t>
            </a:r>
            <a:endParaRPr lang="en-US" altLang="zh-CN" sz="2000" dirty="0"/>
          </a:p>
        </p:txBody>
      </p:sp>
      <p:sp>
        <p:nvSpPr>
          <p:cNvPr id="5" name="QC_5_BD.74_3#f25339bd7.choices?pid=be0a8c169&amp;color=0,0,0&amp;vtp=1&amp;bbb=1"/>
          <p:cNvSpPr/>
          <p:nvPr/>
        </p:nvSpPr>
        <p:spPr>
          <a:xfrm>
            <a:off x="722376" y="232625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B.③④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76_1#f25339bd7?vop=1&amp;pid=be0a8c169&amp;color=0,0,0&amp;vtp=1&amp;bt=1&amp;bbb=1&amp;hb=1"/>
          <p:cNvSpPr/>
          <p:nvPr/>
        </p:nvSpPr>
        <p:spPr>
          <a:xfrm>
            <a:off x="722376" y="972000"/>
            <a:ext cx="10753344" cy="36248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本题考查资源跨区域调配对区域发展的影响。上海是我国经济最发达的城市之一，人口密</a:t>
            </a:r>
            <a:endPar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集，生产、生活耗能大，但常规能源短缺，西气东输和川气东送的目标市场都有上海，可保证上</a:t>
            </a:r>
            <a:endPar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海的能源消费，增强对上海供气的安全性和可靠性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，①③</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正确；西气东输和川气东送旨在补充上</a:t>
            </a:r>
            <a:endPar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海地区天然气缺失，并非出口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，②错误；资源调配与城市规划布局无关，④</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错误。C正确，A、B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76_1#f25339bd7?vop=1&amp;pid=be0a8c169&amp;color=0,0,0&amp;vtp=1&amp;bt=1&amp;bbb=1&amp;hb=1"/>
          <p:cNvSpPr/>
          <p:nvPr/>
        </p:nvSpPr>
        <p:spPr>
          <a:xfrm>
            <a:off x="722376" y="972000"/>
            <a:ext cx="10753344" cy="3624834"/>
          </a:xfrm>
          <a:prstGeom prst="rect">
            <a:avLst/>
          </a:prstGeom>
          <a:noFill/>
        </p:spPr>
        <p:txBody>
          <a:bodyPr wrap="none" lIns="0" tIns="0" rIns="0" bIns="0" rtlCol="0" anchor="t"/>
          <a:lstStyle/>
          <a:p>
            <a:pPr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知识拓展</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我国能源资源生产和消费地区差异大。东部沿海地区经济发达，对能源的需求量大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但能源相对贫乏，使经济优势得不到充分发挥。西部地区因经济水平的限制，丰富的能源得不到</a:t>
            </a:r>
            <a:endPar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充分开发利用。西气东输是为了平衡东、西部能源生产与消费的需要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O_4_BD.77_1#fcd4d6a01?htil=3&amp;pid=bfe490945&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739128" y="1054296"/>
            <a:ext cx="4718304" cy="452628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O_4_BD.77_2#fcd4d6a01?htil=3&amp;sp=1&amp;pid=bfe490945&amp;color=0,0,0&amp;vtp=1&amp;bt=1&amp;bbb=1&amp;hb=1"/>
          <p:cNvSpPr/>
          <p:nvPr/>
        </p:nvSpPr>
        <p:spPr>
          <a:xfrm>
            <a:off x="722376" y="972000"/>
            <a:ext cx="5907024" cy="40562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［辽宁大连高中联盟2025高二联考</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阅读图文材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，完成下列要求。（18分）</a:t>
            </a:r>
            <a:endParaRPr lang="en-US" altLang="zh-CN" sz="2000" dirty="0"/>
          </a:p>
          <a:p>
            <a:pPr latinLnBrk="1">
              <a:lnSpc>
                <a:spcPts val="3700"/>
              </a:lnSpc>
            </a:pPr>
            <a:r>
              <a:rPr lang="en-US" altLang="zh-CN" sz="2000" b="0" i="0">
                <a:solidFill>
                  <a:srgbClr val="000000"/>
                </a:solidFill>
                <a:latin typeface="宋体" panose="02010600030101010101" pitchFamily="2" charset="-122"/>
                <a:ea typeface="楷体" panose="02010609060101010101"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利比亚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95%</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以上为沙漠和半沙漠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沿海及东北部</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为低海拔平原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其余为向北倾斜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沙砾覆盖的高原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该国无常年河流和大湖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但地下水丰富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南部含水层</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140~230</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淡水储量达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15</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万立方千米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。1983</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政府启动大人工河工程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从南部抽地下水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经密封管</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道穿越沙漠输往北部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沿线设泵站和蓄水池以克服地</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形挑战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下图示意利比亚调水工程路线分布示意图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78_1#0d1113ac0?pid=fcd4d6a01&amp;color=0,0,0&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（1）分析利比亚南部作为南水北调水源地的有利条件。（6分）</a:t>
            </a:r>
            <a:endParaRPr lang="en-US" altLang="zh-CN" sz="2000" dirty="0"/>
          </a:p>
        </p:txBody>
      </p:sp>
      <p:sp>
        <p:nvSpPr>
          <p:cNvPr id="3" name="QO_5_AN.79_1#0d1113ac0?vop=1&amp;pid=fcd4d6a01&amp;color=0,0,0&amp;vtp=1&amp;bbb=1&amp;hb=1"/>
          <p:cNvSpPr/>
          <p:nvPr/>
        </p:nvSpPr>
        <p:spPr>
          <a:xfrm>
            <a:off x="722376" y="1435169"/>
            <a:ext cx="10753344" cy="8562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地势较高，能实现自流供水；南部地区地下水丰富，且水质良好；南部人口稀少</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，需水量</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小</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。（6分）</a:t>
            </a:r>
            <a:endParaRPr lang="en-US" altLang="zh-CN" sz="2000" dirty="0"/>
          </a:p>
        </p:txBody>
      </p:sp>
      <p:sp>
        <p:nvSpPr>
          <p:cNvPr id="4" name="QO_5_AS.80_1#0d1113ac0?vop=1&amp;pid=fcd4d6a01&amp;color=0,0,0&amp;vtp=1&amp;bbb=1&amp;hb=1"/>
          <p:cNvSpPr/>
          <p:nvPr/>
        </p:nvSpPr>
        <p:spPr>
          <a:xfrm>
            <a:off x="722376" y="2385764"/>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本题考查水资源跨区域调配的有利条件。结合材料信息“南部含水层厚140~230米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，淡水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储量达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15万立方千米”可知，南部作为资源调出区，水资源丰富，该国无常年河流和大湖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淡水形成时间早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，水质好；图中南部城市少，人口少，对水资源需求少；由材料信息可知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亚沿海及东北部为低海拔平原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，其余为向北倾斜的高原，利比亚地势南高北低，南水北调后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可以自流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，运营成本低。</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【区位评价类】</a:t>
            </a:r>
            <a:endParaRPr lang="en-US" altLang="zh-CN" sz="2200" b="1"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animEffect transition="in" filter="fade">
                                      <p:cBhvr>
                                        <p:cTn id="27" dur="500"/>
                                        <p:tgtEl>
                                          <p:spTgt spid="4">
                                            <p:txEl>
                                              <p:pRg st="2" end="2"/>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3" end="3"/>
                                            </p:txEl>
                                          </p:spTgt>
                                        </p:tgtEl>
                                        <p:attrNameLst>
                                          <p:attrName>style.visibility</p:attrName>
                                        </p:attrNameLst>
                                      </p:cBhvr>
                                      <p:to>
                                        <p:strVal val="visible"/>
                                      </p:to>
                                    </p:set>
                                    <p:animEffect transition="in" filter="fade">
                                      <p:cBhvr>
                                        <p:cTn id="30" dur="500"/>
                                        <p:tgtEl>
                                          <p:spTgt spid="4">
                                            <p:txEl>
                                              <p:pRg st="3" end="3"/>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
                                            <p:txEl>
                                              <p:pRg st="4" end="4"/>
                                            </p:txEl>
                                          </p:spTgt>
                                        </p:tgtEl>
                                        <p:attrNameLst>
                                          <p:attrName>style.visibility</p:attrName>
                                        </p:attrNameLst>
                                      </p:cBhvr>
                                      <p:to>
                                        <p:strVal val="visible"/>
                                      </p:to>
                                    </p:set>
                                    <p:animEffect transition="in" filter="fade">
                                      <p:cBhvr>
                                        <p:cTn id="33"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81_1#30ee1a50b?pid=fcd4d6a01&amp;color=0,0,0&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（2）分析利比亚调水工程不采用水渠，而是采用密封管道输水的主要原因。（4分）</a:t>
            </a:r>
            <a:endParaRPr lang="en-US" altLang="zh-CN" sz="2000" dirty="0"/>
          </a:p>
        </p:txBody>
      </p:sp>
      <p:sp>
        <p:nvSpPr>
          <p:cNvPr id="3" name="QO_5_AN.82_1#30ee1a50b?vop=1&amp;pid=fcd4d6a01&amp;color=0,0,0&amp;vtp=1&amp;bbb=1&amp;hb=1"/>
          <p:cNvSpPr/>
          <p:nvPr/>
        </p:nvSpPr>
        <p:spPr>
          <a:xfrm>
            <a:off x="722376" y="1435169"/>
            <a:ext cx="10753344" cy="8562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调水工程沿线气候干旱，且为沙砾覆盖，使用密封管道输水能够减少蒸发和下渗</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，保障水</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量供应</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；防止风沙、污染物等侵扰水体，保证水质安全。（4分）</a:t>
            </a:r>
            <a:endParaRPr lang="en-US" altLang="zh-CN" sz="2000" dirty="0"/>
          </a:p>
        </p:txBody>
      </p:sp>
      <p:sp>
        <p:nvSpPr>
          <p:cNvPr id="4" name="QO_5_AS.83_1#30ee1a50b?vop=1&amp;pid=fcd4d6a01&amp;color=0,0,0&amp;vtp=1&amp;bbb=1&amp;hb=1"/>
          <p:cNvSpPr/>
          <p:nvPr/>
        </p:nvSpPr>
        <p:spPr>
          <a:xfrm>
            <a:off x="722376" y="2385764"/>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本题考查水资源跨区域调配的具体措施。读图可知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，调水工程沿线气候以热带沙漠气候为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，气候干旱，蒸发量大，且沿线为沙砾覆盖，使用密封管道输水能够减少蒸发和下渗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，提高水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资源的利用率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，保障水量供应；气候干旱，多风沙，密封管道输水能够防止风沙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、污染物等对水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体的侵扰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，保证水质。</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【原因条件类】</a:t>
            </a:r>
            <a:endParaRPr lang="en-US" altLang="zh-CN" sz="2200" b="1"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animEffect transition="in" filter="fade">
                                      <p:cBhvr>
                                        <p:cTn id="27" dur="500"/>
                                        <p:tgtEl>
                                          <p:spTgt spid="4">
                                            <p:txEl>
                                              <p:pRg st="2" end="2"/>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3" end="3"/>
                                            </p:txEl>
                                          </p:spTgt>
                                        </p:tgtEl>
                                        <p:attrNameLst>
                                          <p:attrName>style.visibility</p:attrName>
                                        </p:attrNameLst>
                                      </p:cBhvr>
                                      <p:to>
                                        <p:strVal val="visible"/>
                                      </p:to>
                                    </p:set>
                                    <p:animEffect transition="in" filter="fade">
                                      <p:cBhvr>
                                        <p:cTn id="30"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84_1#92fef4f24?pid=fcd4d6a01&amp;color=0,0,0&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（3）简述该调水工程为利比亚北部沿海地区带来的环境效益。（8分）</a:t>
            </a:r>
            <a:endParaRPr lang="en-US" altLang="zh-CN" sz="2000" dirty="0"/>
          </a:p>
        </p:txBody>
      </p:sp>
      <p:sp>
        <p:nvSpPr>
          <p:cNvPr id="3" name="QO_5_AN.85_1#92fef4f24?vop=1&amp;pid=fcd4d6a01&amp;color=0,0,0&amp;vtp=1&amp;bbb=1&amp;hb=1"/>
          <p:cNvSpPr/>
          <p:nvPr/>
        </p:nvSpPr>
        <p:spPr>
          <a:xfrm>
            <a:off x="722376" y="1435169"/>
            <a:ext cx="10753344" cy="13134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补充地下水，缓解地面沉降；减轻海水入侵，改善地下水水质</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；增加北部沿海地区的水资</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源供应</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，有助于恢复和保护当地的自然植被，改善生态状况</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；为北部沿海城市提供清洁的生活用</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水</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，改善城市环境质量。（8分）</a:t>
            </a:r>
            <a:endParaRPr lang="en-US" altLang="zh-CN" sz="2000" dirty="0"/>
          </a:p>
        </p:txBody>
      </p:sp>
      <p:sp>
        <p:nvSpPr>
          <p:cNvPr id="4" name="QO_5_AS.86_1#92fef4f24?vop=1&amp;pid=fcd4d6a01&amp;color=0,0,0&amp;vtp=1&amp;bbb=1&amp;hb=1"/>
          <p:cNvSpPr/>
          <p:nvPr/>
        </p:nvSpPr>
        <p:spPr>
          <a:xfrm>
            <a:off x="722376" y="2842964"/>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本题考查水资源跨区域调配对区域发展的影响。据材料可知，利比亚95</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%以上国土为沙漠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和半沙漠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，耕地集中在北部沿海地区，早期农业用水主要来自浅层地下水，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该调水工程实施后，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有利于利比亚北部沿海地区减少对浅层地下水的开采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，还可以回补地下水，地下水位升高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，缓解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地面沉降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；地下水位升高，可以减轻海水入侵，改善地下水的水质；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调入的水可以扩大湿地面积，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增加生物多样性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；为北部沿海城市提供清洁的生活用水，增加北部沿海地区的水资源供应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也可以改善城市环境质量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【影响意义类】</a:t>
            </a:r>
            <a:endParaRPr lang="en-US" altLang="zh-CN" sz="2200" b="1"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4">
                                            <p:bg/>
                                          </p:spTgt>
                                        </p:tgtEl>
                                        <p:attrNameLst>
                                          <p:attrName>style.visibility</p:attrName>
                                        </p:attrNameLst>
                                      </p:cBhvr>
                                      <p:to>
                                        <p:strVal val="visible"/>
                                      </p:to>
                                    </p:set>
                                    <p:animEffect transition="in" filter="fade">
                                      <p:cBhvr>
                                        <p:cTn id="21" dur="500"/>
                                        <p:tgtEl>
                                          <p:spTgt spid="4">
                                            <p:bg/>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0" end="0"/>
                                            </p:txEl>
                                          </p:spTgt>
                                        </p:tgtEl>
                                        <p:attrNameLst>
                                          <p:attrName>style.visibility</p:attrName>
                                        </p:attrNameLst>
                                      </p:cBhvr>
                                      <p:to>
                                        <p:strVal val="visible"/>
                                      </p:to>
                                    </p:set>
                                    <p:animEffect transition="in" filter="fade">
                                      <p:cBhvr>
                                        <p:cTn id="24" dur="500"/>
                                        <p:tgtEl>
                                          <p:spTgt spid="4">
                                            <p:txEl>
                                              <p:pRg st="0" end="0"/>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1" end="1"/>
                                            </p:txEl>
                                          </p:spTgt>
                                        </p:tgtEl>
                                        <p:attrNameLst>
                                          <p:attrName>style.visibility</p:attrName>
                                        </p:attrNameLst>
                                      </p:cBhvr>
                                      <p:to>
                                        <p:strVal val="visible"/>
                                      </p:to>
                                    </p:set>
                                    <p:animEffect transition="in" filter="fade">
                                      <p:cBhvr>
                                        <p:cTn id="27" dur="500"/>
                                        <p:tgtEl>
                                          <p:spTgt spid="4">
                                            <p:txEl>
                                              <p:pRg st="1" end="1"/>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2" end="2"/>
                                            </p:txEl>
                                          </p:spTgt>
                                        </p:tgtEl>
                                        <p:attrNameLst>
                                          <p:attrName>style.visibility</p:attrName>
                                        </p:attrNameLst>
                                      </p:cBhvr>
                                      <p:to>
                                        <p:strVal val="visible"/>
                                      </p:to>
                                    </p:set>
                                    <p:animEffect transition="in" filter="fade">
                                      <p:cBhvr>
                                        <p:cTn id="30" dur="500"/>
                                        <p:tgtEl>
                                          <p:spTgt spid="4">
                                            <p:txEl>
                                              <p:pRg st="2" end="2"/>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Effect transition="in" filter="fade">
                                      <p:cBhvr>
                                        <p:cTn id="33" dur="500"/>
                                        <p:tgtEl>
                                          <p:spTgt spid="4">
                                            <p:txEl>
                                              <p:pRg st="3" end="3"/>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4">
                                            <p:txEl>
                                              <p:pRg st="4" end="4"/>
                                            </p:txEl>
                                          </p:spTgt>
                                        </p:tgtEl>
                                        <p:attrNameLst>
                                          <p:attrName>style.visibility</p:attrName>
                                        </p:attrNameLst>
                                      </p:cBhvr>
                                      <p:to>
                                        <p:strVal val="visible"/>
                                      </p:to>
                                    </p:set>
                                    <p:animEffect transition="in" filter="fade">
                                      <p:cBhvr>
                                        <p:cTn id="36" dur="500"/>
                                        <p:tgtEl>
                                          <p:spTgt spid="4">
                                            <p:txEl>
                                              <p:pRg st="4" end="4"/>
                                            </p:tx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4">
                                            <p:txEl>
                                              <p:pRg st="5" end="5"/>
                                            </p:txEl>
                                          </p:spTgt>
                                        </p:tgtEl>
                                        <p:attrNameLst>
                                          <p:attrName>style.visibility</p:attrName>
                                        </p:attrNameLst>
                                      </p:cBhvr>
                                      <p:to>
                                        <p:strVal val="visible"/>
                                      </p:to>
                                    </p:set>
                                    <p:animEffect transition="in" filter="fade">
                                      <p:cBhvr>
                                        <p:cTn id="39" dur="5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7_1#c350a2db3?vop=1&amp;pid=98b13873d&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本题考查能源跨区域调配的生态影响。北部地区主要为热带草原气候，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如果缺乏商业能源，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往往会过度砍伐林木或过度开垦草地以获取燃料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，导致土地趋向沙漠化。引入油气资源后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少对薪柴等传统能源的过度依赖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，从而在一定程度上减轻土地沙漠化问题，D正确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；对土壤盐碱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、地面沉降、空气污染影响较小，A、B、C错误。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7_2#c350a2db3?vop=1&amp;pid=98b13873d&amp;color=0,0,0&amp;mp=1&amp;vtp=1&amp;bt=1&amp;bbb=1&amp;hb=1"/>
          <p:cNvSpPr/>
          <p:nvPr/>
        </p:nvSpPr>
        <p:spPr>
          <a:xfrm>
            <a:off x="722376" y="972000"/>
            <a:ext cx="10753344" cy="4120134"/>
          </a:xfrm>
          <a:prstGeom prst="rect">
            <a:avLst/>
          </a:prstGeom>
          <a:noFill/>
        </p:spPr>
        <p:txBody>
          <a:bodyPr wrap="none" lIns="0" tIns="0" rIns="0" bIns="0" rtlCol="0" anchor="t"/>
          <a:lstStyle/>
          <a:p>
            <a:pPr algn="l" latinLnBrk="1">
              <a:lnSpc>
                <a:spcPts val="36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方法总结</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资源跨区域调配对区域的影响的分析思路</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1）经济效益</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可从输出地和输入地分别考虑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。输出地输出资源可获得经济收入，并且可扩大相关产业规模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，获</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得经济效益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；输入地可获取资源，缓解资源短缺问题，带动相关产业发展，促进经济的发展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可获得经济效益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2）社会效益</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输出地可发展相关产业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，增加就业机会；两地区协调发展，达到共同富裕，促进社会稳定。</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3）生态效益</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应主要从对输入地生态环境的有利影响方面进行分析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8217</Words>
  <Application>WPS 演示</Application>
  <PresentationFormat>宽屏</PresentationFormat>
  <Paragraphs>407</Paragraphs>
  <Slides>80</Slides>
  <Notes>57</Notes>
  <HiddenSlides>0</HiddenSlides>
  <MMClips>0</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80</vt:i4>
      </vt:variant>
    </vt:vector>
  </HeadingPairs>
  <TitlesOfParts>
    <vt:vector size="101" baseType="lpstr">
      <vt:lpstr>Arial</vt:lpstr>
      <vt:lpstr>宋体</vt:lpstr>
      <vt:lpstr>Wingdings</vt:lpstr>
      <vt:lpstr>微软雅黑</vt:lpstr>
      <vt:lpstr>微软雅黑</vt:lpstr>
      <vt:lpstr>汉仪舒圆黑简体</vt:lpstr>
      <vt:lpstr>黑体</vt:lpstr>
      <vt:lpstr>汉仪舒圆黑简体</vt:lpstr>
      <vt:lpstr>汉仪舒圆黑简体</vt:lpstr>
      <vt:lpstr>Times New Roman</vt:lpstr>
      <vt:lpstr>Times New Roman</vt:lpstr>
      <vt:lpstr>宋体</vt:lpstr>
      <vt:lpstr>黑体</vt:lpstr>
      <vt:lpstr>仿宋</vt:lpstr>
      <vt:lpstr>仿宋</vt:lpstr>
      <vt:lpstr>楷体</vt:lpstr>
      <vt:lpstr>Calibri</vt:lpstr>
      <vt:lpstr>Arial Unicode MS</vt:lpstr>
      <vt:lpstr>等线</vt:lpstr>
      <vt:lpstr>Cambria Math</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中原小鱼干</cp:lastModifiedBy>
  <cp:revision>4</cp:revision>
  <dcterms:created xsi:type="dcterms:W3CDTF">2025-08-04T06:54:00Z</dcterms:created>
  <dcterms:modified xsi:type="dcterms:W3CDTF">2025-08-11T08:32:13Z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FC92DECA8D9B422F88394412DA81CA12_12</vt:lpwstr>
  </property>
  <property fmtid="{D5CDD505-2E9C-101B-9397-08002B2CF9AE}" pid="3" name="KSOProductBuildVer">
    <vt:lpwstr>2052-12.1.0.21915</vt:lpwstr>
  </property>
</Properties>
</file>