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1"/>
  </p:notesMasterIdLst>
  <p:sldIdLst>
    <p:sldId id="256" r:id="rId2"/>
    <p:sldId id="257" r:id="rId3"/>
    <p:sldId id="258" r:id="rId4"/>
    <p:sldId id="259" r:id="rId5"/>
    <p:sldId id="260" r:id="rId6"/>
    <p:sldId id="261" r:id="rId7"/>
    <p:sldId id="262" r:id="rId8"/>
    <p:sldId id="263" r:id="rId9"/>
    <p:sldId id="264" r:id="rId10"/>
    <p:sldId id="265" r:id="rId11"/>
    <p:sldId id="297" r:id="rId12"/>
    <p:sldId id="266" r:id="rId13"/>
    <p:sldId id="267" r:id="rId14"/>
    <p:sldId id="268" r:id="rId15"/>
    <p:sldId id="269" r:id="rId16"/>
    <p:sldId id="270" r:id="rId17"/>
    <p:sldId id="298" r:id="rId18"/>
    <p:sldId id="271" r:id="rId19"/>
    <p:sldId id="272" r:id="rId20"/>
    <p:sldId id="273" r:id="rId21"/>
    <p:sldId id="274" r:id="rId22"/>
    <p:sldId id="299" r:id="rId23"/>
    <p:sldId id="275" r:id="rId24"/>
    <p:sldId id="276" r:id="rId25"/>
    <p:sldId id="277" r:id="rId26"/>
    <p:sldId id="278" r:id="rId27"/>
    <p:sldId id="300" r:id="rId28"/>
    <p:sldId id="279" r:id="rId29"/>
    <p:sldId id="280" r:id="rId30"/>
    <p:sldId id="281" r:id="rId31"/>
    <p:sldId id="282" r:id="rId32"/>
    <p:sldId id="301" r:id="rId33"/>
    <p:sldId id="283" r:id="rId34"/>
    <p:sldId id="284" r:id="rId35"/>
    <p:sldId id="285" r:id="rId36"/>
    <p:sldId id="286" r:id="rId37"/>
    <p:sldId id="287" r:id="rId38"/>
    <p:sldId id="302" r:id="rId39"/>
    <p:sldId id="288" r:id="rId40"/>
    <p:sldId id="289" r:id="rId41"/>
    <p:sldId id="290" r:id="rId42"/>
    <p:sldId id="291" r:id="rId43"/>
    <p:sldId id="292" r:id="rId44"/>
    <p:sldId id="293" r:id="rId45"/>
    <p:sldId id="294" r:id="rId46"/>
    <p:sldId id="303" r:id="rId47"/>
    <p:sldId id="304" r:id="rId48"/>
    <p:sldId id="295" r:id="rId49"/>
    <p:sldId id="296" r:id="rId5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2361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42.xml"/><Relationship Id="rId3" Type="http://schemas.openxmlformats.org/officeDocument/2006/relationships/image" Target="../media/image6.png"/><Relationship Id="rId7" Type="http://schemas.openxmlformats.org/officeDocument/2006/relationships/slide" Target="../slides/slide31.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d27fcb00dcfdb271757c#tid=6705f247f3f500000971b74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d1e04814e&amp;color=RGB(0,96,96)">
            <a:hlinkClick r:id="rId6" action="ppaction://hlinksldjump"/>
          </p:cNvPr>
          <p:cNvSpPr/>
          <p:nvPr/>
        </p:nvSpPr>
        <p:spPr>
          <a:xfrm>
            <a:off x="6803136" y="1965960"/>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a:t>
            </a:r>
            <a:endParaRPr lang="en-US" sz="2400" dirty="0"/>
          </a:p>
        </p:txBody>
      </p:sp>
      <p:sp>
        <p:nvSpPr>
          <p:cNvPr id="11" name="MasterShapeName?linknodeid=6739f9f4b&amp;color=RGB(0,96,96)">
            <a:hlinkClick r:id="rId7" action="ppaction://hlinksldjump"/>
          </p:cNvPr>
          <p:cNvSpPr/>
          <p:nvPr/>
        </p:nvSpPr>
        <p:spPr>
          <a:xfrm>
            <a:off x="6803136" y="33284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语言运用</a:t>
            </a:r>
            <a:endParaRPr lang="en-US" sz="2400" dirty="0"/>
          </a:p>
        </p:txBody>
      </p:sp>
      <p:sp>
        <p:nvSpPr>
          <p:cNvPr id="12" name="MasterShapeName?linknodeid=7a1077ad0&amp;color=RGB(0,96,96)">
            <a:hlinkClick r:id="rId8" action="ppaction://hlinksldjump"/>
          </p:cNvPr>
          <p:cNvSpPr/>
          <p:nvPr/>
        </p:nvSpPr>
        <p:spPr>
          <a:xfrm>
            <a:off x="6803136" y="47000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写作</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单元素养检测">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单元素养检测</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QM_5_BD.15_1#949f834f0?pid=b1721b63b&amp;color=0,55,96&amp;vtp=1&amp;bt=1&amp;bbb=1&amp;hb=1"/>
          <p:cNvSpPr/>
          <p:nvPr/>
        </p:nvSpPr>
        <p:spPr>
          <a:xfrm>
            <a:off x="502920" y="1512000"/>
            <a:ext cx="10570464" cy="4610100"/>
          </a:xfrm>
          <a:prstGeom prst="rect">
            <a:avLst/>
          </a:prstGeom>
          <a:noFill/>
          <a:ln/>
        </p:spPr>
        <p:txBody>
          <a:bodyPr wrap="none" lIns="0" tIns="0" rIns="0" bIns="0" rtlCol="0" anchor="t"/>
          <a:lstStyle/>
          <a:p>
            <a:pPr algn="ct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B</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[重庆八中2024高一期末]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northern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Ghana.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holiday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never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village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Corps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volunteers.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unbelievably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Festival—Bugum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Chugu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language—drums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regular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rhythm</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rotating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（旋转的）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circle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women,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holding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torches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negative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energy.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beginning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lunar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involved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normally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find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involved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vigorously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scream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joy.</a:t>
            </a:r>
            <a:endParaRPr lang="en-US" altLang="zh-CN" sz="1800" dirty="0"/>
          </a:p>
          <a:p>
            <a:pPr>
              <a:lnSpc>
                <a:spcPct val="150000"/>
              </a:lnSpc>
            </a:pPr>
            <a:endParaRPr lang="en-US" altLang="zh-CN"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1#949f834f0?pid=b1721b63b&amp;color=0,55,96&amp;vtp=1&amp;bt=1&amp;bbb=1&amp;hb=1">
            <a:extLst>
              <a:ext uri="{FF2B5EF4-FFF2-40B4-BE49-F238E27FC236}">
                <a16:creationId xmlns:a16="http://schemas.microsoft.com/office/drawing/2014/main" id="{8E1A26F3-4093-5235-CAEA-47DB495801A8}"/>
              </a:ext>
            </a:extLst>
          </p:cNvPr>
          <p:cNvSpPr/>
          <p:nvPr/>
        </p:nvSpPr>
        <p:spPr>
          <a:xfrm>
            <a:off x="502920" y="1512000"/>
            <a:ext cx="10570464" cy="4123055"/>
          </a:xfrm>
          <a:prstGeom prst="rect">
            <a:avLst/>
          </a:prstGeom>
          <a:noFill/>
          <a:ln/>
        </p:spPr>
        <p:txBody>
          <a:bodyPr wrap="none" lIns="0" tIns="0" rIns="0" bIns="0" rtlCol="0" anchor="t"/>
          <a:lstStyle/>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Danielle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Corps,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significant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because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foreigners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typically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representatives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organisations,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rituals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（仪式）.But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Our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Corps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mid-November.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better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goodbye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villagers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festival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neighbours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who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women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urge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faster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rather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low-key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（低调的）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volunteers,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crazy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dance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steps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screams.</a:t>
            </a:r>
            <a:endParaRPr lang="en-US" altLang="zh-CN" dirty="0"/>
          </a:p>
        </p:txBody>
      </p:sp>
    </p:spTree>
    <p:extLst>
      <p:ext uri="{BB962C8B-B14F-4D97-AF65-F5344CB8AC3E}">
        <p14:creationId xmlns:p14="http://schemas.microsoft.com/office/powerpoint/2010/main" val="402198325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QM_5_EX.16_1#949f834f0?pid=b1721b63b&amp;color=0,55,96&amp;vtp=1&amp;bt=1&amp;bbb=1&amp;h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本文是一篇记叙文</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主要讲述了作者和她的朋友丹妮尔作为和平队社区志愿者在加纳北部庆</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祝火把节的经历</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QC_6_BD.17_1#bd79275e4?pid=949f834f0&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northern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Ghana?(</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18_1#bd79275e4.bracket?pid=949f834f0&amp;color=0,55,96&amp;vpa=4&amp;vtp=1"/>
          <p:cNvSpPr/>
          <p:nvPr/>
        </p:nvSpPr>
        <p:spPr>
          <a:xfrm>
            <a:off x="51249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BD.19_1#bd79275e4.choices?pid=949f834f0&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job.</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travelling.</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further.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voluntary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endParaRPr lang="en-US" altLang="zh-CN" sz="1800" dirty="0"/>
          </a:p>
        </p:txBody>
      </p:sp>
      <p:sp>
        <p:nvSpPr>
          <p:cNvPr id="5" name="QC_6_AS.20_1#bd79275e4?pid=949f834f0&amp;color=0,55,96&amp;vtp=1&amp;bbb=1&amp;hb=1"/>
          <p:cNvSpPr/>
          <p:nvPr/>
        </p:nvSpPr>
        <p:spPr>
          <a:xfrm>
            <a:off x="502920" y="273304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细节理解题。根据第一段中的“It's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holiday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village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Peace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Corps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community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volunteers.”可知，作者来到加纳北部是为了做志愿者工作。故选D项。</a:t>
            </a:r>
            <a:endParaRPr lang="en-US" altLang="zh-CN" dirty="0"/>
          </a:p>
        </p:txBody>
      </p:sp>
      <p:sp>
        <p:nvSpPr>
          <p:cNvPr id="6" name="QC_6_BD.21_1#e019ebf3c?pid=949f834f0&amp;color=0,55,96&amp;vtp=1&amp;bbb=1"/>
          <p:cNvSpPr/>
          <p:nvPr/>
        </p:nvSpPr>
        <p:spPr>
          <a:xfrm>
            <a:off x="502920" y="354780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5.How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Danielle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celebration?(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22_1#e019ebf3c.bracket?pid=949f834f0&amp;color=0,55,96&amp;vpa=5&amp;vtp=1"/>
          <p:cNvSpPr/>
          <p:nvPr/>
        </p:nvSpPr>
        <p:spPr>
          <a:xfrm>
            <a:off x="9265125" y="3534473"/>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8" name="QC_6_BD.23_1#e019ebf3c.choices?pid=949f834f0&amp;color=0,55,96&amp;vtp=1&amp;bbb=1"/>
          <p:cNvSpPr/>
          <p:nvPr/>
        </p:nvSpPr>
        <p:spPr>
          <a:xfrm>
            <a:off x="502920" y="3953573"/>
            <a:ext cx="10570464" cy="351155"/>
          </a:xfrm>
          <a:prstGeom prst="rect">
            <a:avLst/>
          </a:prstGeom>
          <a:noFill/>
          <a:ln/>
        </p:spPr>
        <p:txBody>
          <a:bodyPr wrap="none" lIns="0" tIns="0" rIns="0" bIns="0" rtlCol="0" anchor="t"/>
          <a:lstStyle/>
          <a:p>
            <a:pPr>
              <a:lnSpc>
                <a:spcPts val="3100"/>
              </a:lnSpc>
              <a:tabLst>
                <a:tab pos="2760091" algn="l"/>
                <a:tab pos="5355082" algn="l"/>
                <a:tab pos="81278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Annoyed.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Excited.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Confused.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.Worried.</a:t>
            </a:r>
            <a:endParaRPr lang="en-US" altLang="zh-CN" sz="1800" dirty="0"/>
          </a:p>
        </p:txBody>
      </p:sp>
      <p:sp>
        <p:nvSpPr>
          <p:cNvPr id="9" name="QC_6_AS.24_1#e019ebf3c?pid=949f834f0&amp;color=0,55,96&amp;vtp=1&amp;bbb=1&amp;hb=1"/>
          <p:cNvSpPr/>
          <p:nvPr/>
        </p:nvSpPr>
        <p:spPr>
          <a:xfrm>
            <a:off x="502920" y="436435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推理判断题。根据第三段中的“When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involved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more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vigorously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scream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joy.”可推知，当地人发现志愿者们加入他们的庆祝活动后，</a:t>
            </a:r>
            <a:r>
              <a:rPr lang="en-US" altLang="zh-CN" sz="1800" b="0" i="0">
                <a:solidFill>
                  <a:srgbClr val="003760"/>
                </a:solidFill>
                <a:latin typeface="Times New Roman" pitchFamily="34" charset="0"/>
                <a:ea typeface="微软雅黑" pitchFamily="34" charset="-122"/>
                <a:cs typeface="Times New Roman" pitchFamily="34" charset="-120"/>
              </a:rPr>
              <a:t>他们非常激动。</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B项。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QC_6_BD.25_1#96877e4c3?pid=949f834f0&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6.What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about?(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26_1#96877e4c3.bracket?pid=949f834f0&amp;color=0,55,96&amp;vpa=6&amp;vtp=1"/>
          <p:cNvSpPr/>
          <p:nvPr/>
        </p:nvSpPr>
        <p:spPr>
          <a:xfrm>
            <a:off x="49344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BD.27_1#96877e4c3.choices?pid=949f834f0&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Danielle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locals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rice.</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Danielle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endParaRPr lang="en-US" altLang="zh-CN" sz="1800" dirty="0"/>
          </a:p>
        </p:txBody>
      </p:sp>
      <p:sp>
        <p:nvSpPr>
          <p:cNvPr id="5" name="QC_6_AS.28_1#96877e4c3?pid=949f834f0&amp;color=0,55,96&amp;vtp=1&amp;bbb=1&amp;hb=1"/>
          <p:cNvSpPr/>
          <p:nvPr/>
        </p:nvSpPr>
        <p:spPr>
          <a:xfrm>
            <a:off x="502920" y="3564255"/>
            <a:ext cx="10570464" cy="16114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主旨大意题。根据最后一段中的“We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goodbye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celebrating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villagers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different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side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us.”可知</a:t>
            </a:r>
            <a:r>
              <a:rPr lang="en-US" altLang="zh-CN" sz="1800" b="0" i="0">
                <a:solidFill>
                  <a:srgbClr val="003760"/>
                </a:solidFill>
                <a:latin typeface="Times New Roman" pitchFamily="34" charset="0"/>
                <a:ea typeface="微软雅黑" pitchFamily="34" charset="-122"/>
                <a:cs typeface="Times New Roman" pitchFamily="34" charset="-120"/>
              </a:rPr>
              <a:t>，本段主要讲作者和丹妮尔加入当地火把节庆</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祝活动的原因</a:t>
            </a:r>
            <a:r>
              <a:rPr lang="en-US" altLang="zh-CN" b="0" i="0" dirty="0">
                <a:solidFill>
                  <a:srgbClr val="003760"/>
                </a:solidFill>
                <a:latin typeface="Times New Roman" pitchFamily="34" charset="0"/>
                <a:ea typeface="微软雅黑" pitchFamily="34" charset="-122"/>
                <a:cs typeface="Times New Roman" pitchFamily="34" charset="-120"/>
              </a:rPr>
              <a:t>。故选D项。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QC_6_BD.29_1#0513b7bd0?pid=949f834f0&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7.What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text?(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30_1#0513b7bd0.bracket?pid=949f834f0&amp;color=0,55,96&amp;vpa=7&amp;vtp=1"/>
          <p:cNvSpPr/>
          <p:nvPr/>
        </p:nvSpPr>
        <p:spPr>
          <a:xfrm>
            <a:off x="42486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6_BD.31_1#0513b7bd0.choices?pid=949f834f0&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A.Practice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perfect.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Romans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greener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side.</a:t>
            </a:r>
            <a:endParaRPr lang="en-US" altLang="zh-CN" sz="1800" dirty="0"/>
          </a:p>
        </p:txBody>
      </p:sp>
      <p:sp>
        <p:nvSpPr>
          <p:cNvPr id="5" name="QC_6_AS.32_1#0513b7bd0?pid=949f834f0&amp;color=0,55,96&amp;vtp=1&amp;bbb=1&amp;hb=1"/>
          <p:cNvSpPr/>
          <p:nvPr/>
        </p:nvSpPr>
        <p:spPr>
          <a:xfrm>
            <a:off x="502920" y="3564255"/>
            <a:ext cx="10570464" cy="16114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推理判断题。结合第一段中的“It's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holiday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village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Corps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volunteers.”和第四段内容可知</a:t>
            </a:r>
            <a:r>
              <a:rPr lang="en-US" altLang="zh-CN" sz="1800" b="0" i="0">
                <a:solidFill>
                  <a:srgbClr val="003760"/>
                </a:solidFill>
                <a:latin typeface="Times New Roman" pitchFamily="34" charset="0"/>
                <a:ea typeface="微软雅黑" pitchFamily="34" charset="-122"/>
                <a:cs typeface="Times New Roman" pitchFamily="34" charset="-120"/>
              </a:rPr>
              <a:t>，作者和她的朋友丹妮尔以和平队</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社区志愿者的身份来到加纳北部</a:t>
            </a:r>
            <a:r>
              <a:rPr lang="en-US" altLang="zh-CN" sz="1800" b="0" i="0" dirty="0">
                <a:solidFill>
                  <a:srgbClr val="003760"/>
                </a:solidFill>
                <a:latin typeface="Times New Roman" pitchFamily="34" charset="0"/>
                <a:ea typeface="微软雅黑" pitchFamily="34" charset="-122"/>
                <a:cs typeface="Times New Roman" pitchFamily="34" charset="-120"/>
              </a:rPr>
              <a:t>，在当地人庆祝火把节时，她们入乡随俗，积极参与庆祝活动</a:t>
            </a:r>
            <a:r>
              <a:rPr lang="en-US" altLang="zh-CN" sz="1800" b="0" i="0">
                <a:solidFill>
                  <a:srgbClr val="003760"/>
                </a:solidFill>
                <a:latin typeface="Times New Roman" pitchFamily="34" charset="0"/>
                <a:ea typeface="微软雅黑" pitchFamily="34" charset="-122"/>
                <a:cs typeface="Times New Roman" pitchFamily="34" charset="-120"/>
              </a:rPr>
              <a:t>，从而让当</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地人和志愿者们重新认识彼此</a:t>
            </a:r>
            <a:r>
              <a:rPr lang="en-US" altLang="zh-CN" b="0" i="0" dirty="0">
                <a:solidFill>
                  <a:srgbClr val="003760"/>
                </a:solidFill>
                <a:latin typeface="Times New Roman" pitchFamily="34" charset="0"/>
                <a:ea typeface="微软雅黑" pitchFamily="34" charset="-122"/>
                <a:cs typeface="Times New Roman" pitchFamily="34" charset="-120"/>
              </a:rPr>
              <a:t>。故选C项。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QM_5_BD.33_1#6073f12a4?pid=b1721b63b&amp;color=0,55,96&amp;vtp=1&amp;bt=1&amp;bbb=1&amp;hb=1"/>
          <p:cNvSpPr/>
          <p:nvPr/>
        </p:nvSpPr>
        <p:spPr>
          <a:xfrm>
            <a:off x="502920" y="1512000"/>
            <a:ext cx="10570464" cy="4610100"/>
          </a:xfrm>
          <a:prstGeom prst="rect">
            <a:avLst/>
          </a:prstGeom>
          <a:noFill/>
          <a:ln/>
        </p:spPr>
        <p:txBody>
          <a:bodyPr wrap="none" lIns="0" tIns="0" rIns="0" bIns="0" rtlCol="0" anchor="t"/>
          <a:lstStyle/>
          <a:p>
            <a:pPr algn="ct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C</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[贵州贵阳2024高一期末]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holiday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health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whales.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eyebrows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dinner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great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ocean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gardeners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capture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carbon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nutrition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gives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analysis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average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ecological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services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worth</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million,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figure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regarded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utilitarianism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（功利主义）,</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better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understood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extraordinary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Truly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keystone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species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washed-ashore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carcasses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尸体）</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presence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coastlines,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tunnel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nutrition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ocean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California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condors,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largest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ct val="150000"/>
              </a:lnSpc>
            </a:pPr>
            <a:endParaRPr lang="en-US" altLang="zh-CN"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1#6073f12a4?pid=b1721b63b&amp;color=0,55,96&amp;vtp=1&amp;bt=1&amp;bbb=1&amp;hb=1">
            <a:extLst>
              <a:ext uri="{FF2B5EF4-FFF2-40B4-BE49-F238E27FC236}">
                <a16:creationId xmlns:a16="http://schemas.microsoft.com/office/drawing/2014/main" id="{F86F544A-FF5A-DAD4-2922-0A97E9115C76}"/>
              </a:ext>
            </a:extLst>
          </p:cNvPr>
          <p:cNvSpPr/>
          <p:nvPr/>
        </p:nvSpPr>
        <p:spPr>
          <a:xfrm>
            <a:off x="502920" y="1512000"/>
            <a:ext cx="10570464" cy="3284855"/>
          </a:xfrm>
          <a:prstGeom prst="rect">
            <a:avLst/>
          </a:prstGeom>
          <a:noFill/>
          <a:ln/>
        </p:spPr>
        <p:txBody>
          <a:bodyPr wrap="none" lIns="0" tIns="0" rIns="0" bIns="0" rtlCol="0" anchor="t"/>
          <a:lstStyle/>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North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America,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Pacific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continental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interior.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whale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bodies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ocean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islands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sustain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entire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decades.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Having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task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their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protection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foremost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collision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撞击）,</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Solving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control.</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arguing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formally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consideration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political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institutional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decision-making.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richer</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appreciation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whales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begins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grateful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them.</a:t>
            </a:r>
            <a:endParaRPr lang="en-US" altLang="zh-CN" dirty="0"/>
          </a:p>
        </p:txBody>
      </p:sp>
    </p:spTree>
    <p:extLst>
      <p:ext uri="{BB962C8B-B14F-4D97-AF65-F5344CB8AC3E}">
        <p14:creationId xmlns:p14="http://schemas.microsoft.com/office/powerpoint/2010/main" val="1802753809"/>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QM_5_EX.34_1#6073f12a4?pid=b1721b63b&amp;color=0,55,96&amp;vtp=1&amp;bt=1&amp;bbb=1&amp;h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文章主要介绍了鲸鱼作为关键物种的生态价值及对其保护的紧迫性</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呼</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吁人们对鲸鱼的贡献表示感谢并采取更多保护措施</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QC_6_BD.35_1#db2422939?pid=6073f12a4&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8.What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passage?(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36_1#db2422939.bracket?pid=6073f12a4&amp;color=0,55,96&amp;vpa=8&amp;vtp=1"/>
          <p:cNvSpPr/>
          <p:nvPr/>
        </p:nvSpPr>
        <p:spPr>
          <a:xfrm>
            <a:off x="4616926" y="1503616"/>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37_1#db2422939.choices?pid=6073f12a4&amp;color=0,55,96&amp;vtp=1&amp;bbb=1"/>
          <p:cNvSpPr/>
          <p:nvPr/>
        </p:nvSpPr>
        <p:spPr>
          <a:xfrm>
            <a:off x="502920" y="1905952"/>
            <a:ext cx="10570464" cy="1570355"/>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A.Whales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dinner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table.</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.Whales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carbon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nutrition.</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.Whales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regarded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creatures.</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.Whales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ecological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services.</a:t>
            </a:r>
            <a:endParaRPr lang="en-US" altLang="zh-CN" sz="1800" dirty="0"/>
          </a:p>
        </p:txBody>
      </p:sp>
      <p:sp>
        <p:nvSpPr>
          <p:cNvPr id="5" name="QC_6_AS.38_1#db2422939?pid=6073f12a4&amp;color=0,55,96&amp;vtp=1&amp;bbb=1&amp;hb=1"/>
          <p:cNvSpPr/>
          <p:nvPr/>
        </p:nvSpPr>
        <p:spPr>
          <a:xfrm>
            <a:off x="502920" y="3518853"/>
            <a:ext cx="10570464" cy="11669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细节理解题。根据第二段中的“Each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ocean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gardeners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capture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carbon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nutrition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lives.”可知</a:t>
            </a:r>
            <a:r>
              <a:rPr lang="en-US" altLang="zh-CN" sz="1800" b="0" i="0">
                <a:solidFill>
                  <a:srgbClr val="003760"/>
                </a:solidFill>
                <a:latin typeface="Times New Roman" pitchFamily="34" charset="0"/>
                <a:ea typeface="微软雅黑" pitchFamily="34" charset="-122"/>
                <a:cs typeface="Times New Roman" pitchFamily="34" charset="-120"/>
              </a:rPr>
              <a:t>，鲸鱼能</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够吸收碳并传播营养</a:t>
            </a:r>
            <a:r>
              <a:rPr lang="en-US" altLang="zh-CN" b="0" i="0" dirty="0">
                <a:solidFill>
                  <a:srgbClr val="003760"/>
                </a:solidFill>
                <a:latin typeface="Times New Roman" pitchFamily="34" charset="0"/>
                <a:ea typeface="微软雅黑" pitchFamily="34" charset="-122"/>
                <a:cs typeface="Times New Roman" pitchFamily="34" charset="-120"/>
              </a:rPr>
              <a:t>，支持更多生命的存在。故选B项。</a:t>
            </a:r>
            <a:endParaRPr lang="en-US" altLang="zh-CN" dirty="0"/>
          </a:p>
        </p:txBody>
      </p:sp>
      <p:sp>
        <p:nvSpPr>
          <p:cNvPr id="6" name="QC_6_BD.39_1#59728830d?pid=6073f12a4&amp;color=0,55,96&amp;vtp=1&amp;bbb=1"/>
          <p:cNvSpPr/>
          <p:nvPr/>
        </p:nvSpPr>
        <p:spPr>
          <a:xfrm>
            <a:off x="502920" y="4723129"/>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9.What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underlined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phrase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“keystone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40_1#59728830d.bracket?pid=6073f12a4&amp;color=0,55,96&amp;vpa=9&amp;vtp=1"/>
          <p:cNvSpPr/>
          <p:nvPr/>
        </p:nvSpPr>
        <p:spPr>
          <a:xfrm>
            <a:off x="8960325" y="471798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8" name="QC_6_BD.41_1#59728830d.choices?pid=6073f12a4&amp;color=0,55,96&amp;vtp=1&amp;bbb=1"/>
          <p:cNvSpPr/>
          <p:nvPr/>
        </p:nvSpPr>
        <p:spPr>
          <a:xfrm>
            <a:off x="502920" y="5124385"/>
            <a:ext cx="10570464" cy="351155"/>
          </a:xfrm>
          <a:prstGeom prst="rect">
            <a:avLst/>
          </a:prstGeom>
          <a:noFill/>
          <a:ln/>
        </p:spPr>
        <p:txBody>
          <a:bodyPr wrap="none" lIns="0" tIns="0" rIns="0" bIns="0" rtlCol="0" anchor="t"/>
          <a:lstStyle/>
          <a:p>
            <a:pPr>
              <a:lnSpc>
                <a:spcPts val="3100"/>
              </a:lnSpc>
              <a:tabLst>
                <a:tab pos="2795016" algn="l"/>
                <a:tab pos="5285232" algn="l"/>
                <a:tab pos="8245348" algn="l"/>
              </a:tabLst>
            </a:pPr>
            <a:r>
              <a:rPr lang="en-US" altLang="zh-CN" sz="1800" b="0" i="0" dirty="0">
                <a:solidFill>
                  <a:srgbClr val="003760"/>
                </a:solidFill>
                <a:latin typeface="Times New Roman" pitchFamily="34" charset="0"/>
                <a:ea typeface="微软雅黑" pitchFamily="34" charset="-122"/>
                <a:cs typeface="Times New Roman" pitchFamily="34" charset="-120"/>
              </a:rPr>
              <a:t>A.Popular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creatures.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.Smart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animals.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creatures.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.Fierce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animals.</a:t>
            </a:r>
            <a:endParaRPr lang="en-US" altLang="zh-CN" sz="1800" dirty="0"/>
          </a:p>
        </p:txBody>
      </p:sp>
      <p:sp>
        <p:nvSpPr>
          <p:cNvPr id="9" name="QC_6_AS.42_1#59728830d?pid=6073f12a4&amp;color=0,55,96&amp;vtp=1&amp;bbb=1&amp;hb=1"/>
          <p:cNvSpPr/>
          <p:nvPr/>
        </p:nvSpPr>
        <p:spPr>
          <a:xfrm>
            <a:off x="502920" y="5527864"/>
            <a:ext cx="10570464" cy="7605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词义猜测题。根据第三段内容可知，鲸鱼无论是生前还是死后都对生态系统有着重要影响</a:t>
            </a:r>
            <a:r>
              <a:rPr lang="en-US" altLang="zh-CN" sz="1800" b="0" i="0">
                <a:solidFill>
                  <a:srgbClr val="003760"/>
                </a:solidFill>
                <a:latin typeface="Times New Roman" pitchFamily="34" charset="0"/>
                <a:ea typeface="微软雅黑" pitchFamily="34" charset="-122"/>
                <a:cs typeface="Times New Roman" pitchFamily="34" charset="-120"/>
              </a:rPr>
              <a:t>，它们是</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连接海洋与陆地营养循环的关键</a:t>
            </a:r>
            <a:r>
              <a:rPr lang="en-US" altLang="zh-CN" b="0" i="0" dirty="0">
                <a:solidFill>
                  <a:srgbClr val="003760"/>
                </a:solidFill>
                <a:latin typeface="Times New Roman" pitchFamily="34" charset="0"/>
                <a:ea typeface="微软雅黑" pitchFamily="34" charset="-122"/>
                <a:cs typeface="Times New Roman" pitchFamily="34" charset="-120"/>
              </a:rPr>
              <a:t>，由此可推知，画线部分指的是重要的生物。故选C项。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animEffect transition="in" filter="fade">
                                      <p:cBhvr>
                                        <p:cTn id="4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82d55837b.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1</a:t>
            </a:r>
            <a:endParaRPr lang="en-US" altLang="zh-CN" sz="5400" dirty="0"/>
          </a:p>
        </p:txBody>
      </p:sp>
      <p:sp>
        <p:nvSpPr>
          <p:cNvPr id="3" name="C_1_BD#82d55837b.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Festivals</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and</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Celebrations</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QC_6_BD.43_1#2fa405452?pid=6073f12a4&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10.What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biggest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according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text?(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44_1#2fa405452.bracket?pid=6073f12a4&amp;color=0,55,96&amp;vpa=10&amp;vtp=1"/>
          <p:cNvSpPr/>
          <p:nvPr/>
        </p:nvSpPr>
        <p:spPr>
          <a:xfrm>
            <a:off x="6839425" y="1503616"/>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45_1#2fa405452.choices?pid=6073f12a4&amp;color=0,55,96&amp;vtp=1&amp;bbb=1"/>
          <p:cNvSpPr/>
          <p:nvPr/>
        </p:nvSpPr>
        <p:spPr>
          <a:xfrm>
            <a:off x="502920" y="1905952"/>
            <a:ext cx="10570464" cy="757555"/>
          </a:xfrm>
          <a:prstGeom prst="rect">
            <a:avLst/>
          </a:prstGeom>
          <a:noFill/>
          <a:ln/>
        </p:spPr>
        <p:txBody>
          <a:bodyPr wrap="none" lIns="0" tIns="0" rIns="0" bIns="0" rtlCol="0" anchor="t"/>
          <a:lstStyle/>
          <a:p>
            <a:pPr>
              <a:lnSpc>
                <a:spcPts val="32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A.Whale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hunting.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collision.</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.Institutional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establishment.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.Political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decision-making.</a:t>
            </a:r>
            <a:endParaRPr lang="en-US" altLang="zh-CN" sz="1800" dirty="0"/>
          </a:p>
        </p:txBody>
      </p:sp>
      <p:sp>
        <p:nvSpPr>
          <p:cNvPr id="5" name="QC_6_AS.46_1#2fa405452?pid=6073f12a4&amp;color=0,55,96&amp;vtp=1&amp;bbb=1&amp;hb=1"/>
          <p:cNvSpPr/>
          <p:nvPr/>
        </p:nvSpPr>
        <p:spPr>
          <a:xfrm>
            <a:off x="502920" y="2718753"/>
            <a:ext cx="10570464" cy="11669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细节理解题。根据第四段中的“Hunting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foremost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among</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collision,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whales.Solving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control</a:t>
            </a:r>
            <a:r>
              <a:rPr lang="en-US" altLang="zh-CN" sz="1800" b="0" i="0">
                <a:solidFill>
                  <a:srgbClr val="003760"/>
                </a:solidFill>
                <a:latin typeface="Times New Roman" pitchFamily="34" charset="0"/>
                <a:ea typeface="微软雅黑" pitchFamily="34" charset="-122"/>
                <a:cs typeface="Times New Roman" pitchFamily="34" charset="-120"/>
              </a:rPr>
              <a:t>.”可</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知</a:t>
            </a:r>
            <a:r>
              <a:rPr lang="en-US" altLang="zh-CN" b="0" i="0" dirty="0">
                <a:solidFill>
                  <a:srgbClr val="003760"/>
                </a:solidFill>
                <a:latin typeface="Times New Roman" pitchFamily="34" charset="0"/>
                <a:ea typeface="微软雅黑" pitchFamily="34" charset="-122"/>
                <a:cs typeface="Times New Roman" pitchFamily="34" charset="-120"/>
              </a:rPr>
              <a:t>，目前对鲸鱼最大的威胁是船只的撞击。故选B项。</a:t>
            </a:r>
            <a:endParaRPr lang="en-US" altLang="zh-CN" dirty="0"/>
          </a:p>
        </p:txBody>
      </p:sp>
      <p:sp>
        <p:nvSpPr>
          <p:cNvPr id="6" name="QC_6_BD.47_1#b2069268d?pid=6073f12a4&amp;color=0,55,96&amp;vtp=1&amp;bbb=1"/>
          <p:cNvSpPr/>
          <p:nvPr/>
        </p:nvSpPr>
        <p:spPr>
          <a:xfrm>
            <a:off x="502920" y="3923029"/>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11.What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purpose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text?(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48_1#b2069268d.bracket?pid=6073f12a4&amp;color=0,55,96&amp;vpa=11&amp;vtp=1"/>
          <p:cNvSpPr/>
          <p:nvPr/>
        </p:nvSpPr>
        <p:spPr>
          <a:xfrm>
            <a:off x="5792692" y="391788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8" name="QC_6_BD.49_1#b2069268d.choices?pid=6073f12a4&amp;color=0,55,96&amp;vtp=1&amp;bbb=1"/>
          <p:cNvSpPr/>
          <p:nvPr/>
        </p:nvSpPr>
        <p:spPr>
          <a:xfrm>
            <a:off x="502920" y="4326508"/>
            <a:ext cx="10570464" cy="757555"/>
          </a:xfrm>
          <a:prstGeom prst="rect">
            <a:avLst/>
          </a:prstGeom>
          <a:noFill/>
          <a:ln/>
        </p:spPr>
        <p:txBody>
          <a:bodyPr wrap="none" lIns="0" tIns="0" rIns="0" bIns="0" rtlCol="0" anchor="t"/>
          <a:lstStyle/>
          <a:p>
            <a:pPr>
              <a:lnSpc>
                <a:spcPts val="32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introduce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colourful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lives.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highlight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economic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values.</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present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conditions.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appreciate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contributions.</a:t>
            </a:r>
            <a:endParaRPr lang="en-US" altLang="zh-CN" sz="1800" dirty="0"/>
          </a:p>
        </p:txBody>
      </p:sp>
      <p:sp>
        <p:nvSpPr>
          <p:cNvPr id="9" name="QC_6_AS.50_1#b2069268d?pid=6073f12a4&amp;color=0,55,96&amp;vtp=1&amp;bbb=1&amp;hb=1"/>
          <p:cNvSpPr/>
          <p:nvPr/>
        </p:nvSpPr>
        <p:spPr>
          <a:xfrm>
            <a:off x="502920" y="5139309"/>
            <a:ext cx="10570464" cy="11669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推理判断题。根据第一段内容及最后一段中的“It's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richer</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appreciation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grateful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them.”可知</a:t>
            </a:r>
            <a:r>
              <a:rPr lang="en-US" altLang="zh-CN" sz="1800" b="0" i="0">
                <a:solidFill>
                  <a:srgbClr val="003760"/>
                </a:solidFill>
                <a:latin typeface="Times New Roman" pitchFamily="34" charset="0"/>
                <a:ea typeface="微软雅黑" pitchFamily="34" charset="-122"/>
                <a:cs typeface="Times New Roman" pitchFamily="34" charset="-120"/>
              </a:rPr>
              <a:t>，全文围绕着对鲸鱼一生贡献</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的重视与感谢展开</a:t>
            </a:r>
            <a:r>
              <a:rPr lang="en-US" altLang="zh-CN" b="0" i="0" dirty="0">
                <a:solidFill>
                  <a:srgbClr val="003760"/>
                </a:solidFill>
                <a:latin typeface="Times New Roman" pitchFamily="34" charset="0"/>
                <a:ea typeface="微软雅黑" pitchFamily="34" charset="-122"/>
                <a:cs typeface="Times New Roman" pitchFamily="34" charset="-120"/>
              </a:rPr>
              <a:t>，D项“感谢鲸鱼一生的贡献”最符合作者的写作目的。故选D项。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animEffect transition="in" filter="fade">
                                      <p:cBhvr>
                                        <p:cTn id="43" dur="500"/>
                                        <p:tgtEl>
                                          <p:spTgt spid="9">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2" end="2"/>
                                            </p:txEl>
                                          </p:spTgt>
                                        </p:tgtEl>
                                        <p:attrNameLst>
                                          <p:attrName>style.visibility</p:attrName>
                                        </p:attrNameLst>
                                      </p:cBhvr>
                                      <p:to>
                                        <p:strVal val="visible"/>
                                      </p:to>
                                    </p:set>
                                    <p:animEffect transition="in" filter="fade">
                                      <p:cBhvr>
                                        <p:cTn id="46"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QM_5_BD.51_1#267e90407?pid=b1721b63b&amp;color=0,55,96&amp;vtp=1&amp;bt=1&amp;bbb=1&amp;hb=1"/>
          <p:cNvSpPr/>
          <p:nvPr/>
        </p:nvSpPr>
        <p:spPr>
          <a:xfrm>
            <a:off x="502920" y="1512000"/>
            <a:ext cx="10570464" cy="4610100"/>
          </a:xfrm>
          <a:prstGeom prst="rect">
            <a:avLst/>
          </a:prstGeom>
          <a:noFill/>
          <a:ln/>
        </p:spPr>
        <p:txBody>
          <a:bodyPr wrap="none" lIns="0" tIns="0" rIns="0" bIns="0" rtlCol="0" anchor="t"/>
          <a:lstStyle/>
          <a:p>
            <a:pPr algn="ct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D</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[广东惠州2024高一期末]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striking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heatwave,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probably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favourite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keep</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weather—perhaps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just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indoors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conditioning.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also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help</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conducted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Singapore,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roofs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containing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material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reflects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buildings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comparison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afterwards.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reducing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amount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absorb,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reflected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away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Meanwhile,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absorbed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released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（释放）</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building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surrounding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a:t>
            </a:r>
            <a:endParaRPr lang="en-US" altLang="zh-CN" sz="1800" dirty="0"/>
          </a:p>
          <a:p>
            <a:pPr>
              <a:lnSpc>
                <a:spcPct val="150000"/>
              </a:lnSpc>
            </a:pPr>
            <a:endParaRPr lang="en-US" altLang="zh-CN"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5_BD.51_1#267e90407?pid=b1721b63b&amp;color=0,55,96&amp;vtp=1&amp;bt=1&amp;bbb=1&amp;hb=1">
                <a:extLst>
                  <a:ext uri="{FF2B5EF4-FFF2-40B4-BE49-F238E27FC236}">
                    <a16:creationId xmlns:a16="http://schemas.microsoft.com/office/drawing/2014/main" id="{EDEDD668-9766-7A13-C91E-F0158ECCA698}"/>
                  </a:ext>
                </a:extLst>
              </p:cNvPr>
              <p:cNvSpPr/>
              <p:nvPr/>
            </p:nvSpPr>
            <p:spPr>
              <a:xfrm>
                <a:off x="502920" y="1512000"/>
                <a:ext cx="10570464" cy="4542155"/>
              </a:xfrm>
              <a:prstGeom prst="rect">
                <a:avLst/>
              </a:prstGeom>
              <a:noFill/>
              <a:ln/>
            </p:spPr>
            <p:txBody>
              <a:bodyPr wrap="none" lIns="0" tIns="0" rIns="0" bIns="0" rtlCol="0" anchor="t"/>
              <a:lstStyle/>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Over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measured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conditions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hottest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p.m.—the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buildings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1.5</a:t>
                </a:r>
                <a14:m>
                  <m:oMath xmlns:m="http://schemas.openxmlformats.org/officeDocument/2006/math">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cooler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24-</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hour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period,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released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Professor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promising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urban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（城市的）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cooler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comfortable”.The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scientists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conducted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reduce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indoor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conditioning,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energy</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Therefore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potential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reflective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urban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prospect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significant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benefits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environment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health.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further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development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this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technology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could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become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valuable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tool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fight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against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climate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change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urban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overheating.</a:t>
                </a:r>
                <a:endParaRPr lang="en-US" altLang="zh-CN" dirty="0"/>
              </a:p>
            </p:txBody>
          </p:sp>
        </mc:Choice>
        <mc:Fallback>
          <p:sp>
            <p:nvSpPr>
              <p:cNvPr id="2" name="QM_5_BD.51_1#267e90407?pid=b1721b63b&amp;color=0,55,96&amp;vtp=1&amp;bt=1&amp;bbb=1&amp;hb=1">
                <a:extLst>
                  <a:ext uri="{FF2B5EF4-FFF2-40B4-BE49-F238E27FC236}">
                    <a16:creationId xmlns:a16="http://schemas.microsoft.com/office/drawing/2014/main" id="{EDEDD668-9766-7A13-C91E-F0158ECCA698}"/>
                  </a:ext>
                </a:extLst>
              </p:cNvPr>
              <p:cNvSpPr>
                <a:spLocks noRot="1" noChangeAspect="1" noMove="1" noResize="1" noEditPoints="1" noAdjustHandles="1" noChangeArrowheads="1" noChangeShapeType="1" noTextEdit="1"/>
              </p:cNvSpPr>
              <p:nvPr/>
            </p:nvSpPr>
            <p:spPr>
              <a:xfrm>
                <a:off x="502920" y="1512000"/>
                <a:ext cx="10570464" cy="4542155"/>
              </a:xfrm>
              <a:prstGeom prst="rect">
                <a:avLst/>
              </a:prstGeom>
              <a:blipFill>
                <a:blip r:embed="rId2"/>
                <a:stretch>
                  <a:fillRect l="-1384" r="-1211" b="-3221"/>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3143754039"/>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QM_5_EX.52_1#267e90407?pid=b1721b63b&amp;color=0,55,96&amp;vtp=1&amp;bt=1&amp;bbb=1&amp;h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文章主要介绍了一种特殊的涂料</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这种涂料可以用来给建筑物降温</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并</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且科学家进行了实验来证明这一点</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QC_6_BD.53_1#f54616972?pid=267e90407&amp;color=0,55,96&amp;vtp=1&amp;bt=1&amp;bbb=1"/>
          <p:cNvSpPr/>
          <p:nvPr/>
        </p:nvSpPr>
        <p:spPr>
          <a:xfrm>
            <a:off x="502920" y="1508760"/>
            <a:ext cx="10570464" cy="34163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12.Why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paint?(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54_1#f54616972.bracket?pid=267e90407&amp;color=0,55,96&amp;vpa=12&amp;vtp=1"/>
          <p:cNvSpPr/>
          <p:nvPr/>
        </p:nvSpPr>
        <p:spPr>
          <a:xfrm>
            <a:off x="7550625" y="1496187"/>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55_1#f54616972.choices?pid=267e90407&amp;color=0,55,96&amp;vtp=1&amp;bbb=1"/>
          <p:cNvSpPr/>
          <p:nvPr/>
        </p:nvSpPr>
        <p:spPr>
          <a:xfrm>
            <a:off x="502920" y="1897888"/>
            <a:ext cx="10570464" cy="1560830"/>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A.To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roofs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walls.</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reflective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features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protect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damage.</a:t>
            </a:r>
            <a:endParaRPr lang="en-US" altLang="zh-CN" sz="1800" dirty="0"/>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released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buildings.</a:t>
            </a:r>
            <a:endParaRPr lang="en-US" altLang="zh-CN" sz="1800" dirty="0"/>
          </a:p>
        </p:txBody>
      </p:sp>
      <p:sp>
        <p:nvSpPr>
          <p:cNvPr id="5" name="QC_6_AS.56_1#f54616972?pid=267e90407&amp;color=0,55,96&amp;vtp=1&amp;bbb=1&amp;hb=1"/>
          <p:cNvSpPr/>
          <p:nvPr/>
        </p:nvSpPr>
        <p:spPr>
          <a:xfrm>
            <a:off x="502920" y="3498088"/>
            <a:ext cx="10570464" cy="11669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细节理解题。根据第三段中的“The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reducing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amount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buildings</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absorb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reflected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instead.”可知</a:t>
            </a:r>
            <a:r>
              <a:rPr lang="en-US" altLang="zh-CN" sz="1800" b="0" i="0">
                <a:solidFill>
                  <a:srgbClr val="003760"/>
                </a:solidFill>
                <a:latin typeface="Times New Roman" pitchFamily="34" charset="0"/>
                <a:ea typeface="微软雅黑" pitchFamily="34" charset="-122"/>
                <a:cs typeface="Times New Roman" pitchFamily="34" charset="-120"/>
              </a:rPr>
              <a:t>，研究人员给这些建筑物涂上一种特殊的涂料是</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为了测试涂料的反射热的特性</a:t>
            </a:r>
            <a:r>
              <a:rPr lang="en-US" altLang="zh-CN" b="0" i="0" dirty="0">
                <a:solidFill>
                  <a:srgbClr val="003760"/>
                </a:solidFill>
                <a:latin typeface="Times New Roman" pitchFamily="34" charset="0"/>
                <a:ea typeface="微软雅黑" pitchFamily="34" charset="-122"/>
                <a:cs typeface="Times New Roman" pitchFamily="34" charset="-120"/>
              </a:rPr>
              <a:t>。故选B项。</a:t>
            </a:r>
            <a:endParaRPr lang="en-US" altLang="zh-CN" dirty="0"/>
          </a:p>
        </p:txBody>
      </p:sp>
      <p:sp>
        <p:nvSpPr>
          <p:cNvPr id="6" name="QC_6_BD.57_1#119bfee4d?pid=267e90407&amp;color=0,55,96&amp;vtp=1&amp;bbb=1"/>
          <p:cNvSpPr/>
          <p:nvPr/>
        </p:nvSpPr>
        <p:spPr>
          <a:xfrm>
            <a:off x="502920" y="4703000"/>
            <a:ext cx="10570464" cy="34163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13.How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conduct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Singapore?(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58_1#119bfee4d.bracket?pid=267e90407&amp;color=0,55,96&amp;vpa=13&amp;vtp=1"/>
          <p:cNvSpPr/>
          <p:nvPr/>
        </p:nvSpPr>
        <p:spPr>
          <a:xfrm>
            <a:off x="6547325" y="4690427"/>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8" name="QC_6_BD.59_1#119bfee4d.choices?pid=267e90407&amp;color=0,55,96&amp;vtp=1&amp;bbb=1"/>
          <p:cNvSpPr/>
          <p:nvPr/>
        </p:nvSpPr>
        <p:spPr>
          <a:xfrm>
            <a:off x="502920" y="5098415"/>
            <a:ext cx="10570464" cy="748030"/>
          </a:xfrm>
          <a:prstGeom prst="rect">
            <a:avLst/>
          </a:prstGeom>
          <a:noFill/>
          <a:ln/>
        </p:spPr>
        <p:txBody>
          <a:bodyPr wrap="none" lIns="0" tIns="0" rIns="0" bIns="0" rtlCol="0" anchor="t"/>
          <a:lstStyle/>
          <a:p>
            <a:pPr>
              <a:lnSpc>
                <a:spcPts val="32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reasons.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contrasts.</a:t>
            </a:r>
            <a:endParaRPr lang="en-US" altLang="zh-CN" sz="1800" dirty="0"/>
          </a:p>
          <a:p>
            <a:pPr>
              <a:lnSpc>
                <a:spcPts val="30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illustrations.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examples.</a:t>
            </a:r>
            <a:endParaRPr lang="en-US" altLang="zh-CN" sz="1800" dirty="0"/>
          </a:p>
        </p:txBody>
      </p:sp>
      <p:sp>
        <p:nvSpPr>
          <p:cNvPr id="9" name="QC_6_AS.60_1#119bfee4d?pid=267e90407&amp;color=0,55,96&amp;vtp=1&amp;bbb=1"/>
          <p:cNvSpPr/>
          <p:nvPr/>
        </p:nvSpPr>
        <p:spPr>
          <a:xfrm>
            <a:off x="502920" y="5892990"/>
            <a:ext cx="10570464" cy="34163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细节理解题。根据第二段内容可知，研究者通过对比的方式在新加坡进行这项研究。故选B项。</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QC_6_BD.61_1#2908d3af7?pid=267e90407&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14.What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Professor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attitude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towards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paint?(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62_1#2908d3af7.bracket?pid=267e90407&amp;color=0,55,96&amp;vpa=14&amp;vtp=1"/>
          <p:cNvSpPr/>
          <p:nvPr/>
        </p:nvSpPr>
        <p:spPr>
          <a:xfrm>
            <a:off x="7071200" y="1503616"/>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6_BD.63_1#2908d3af7.choices?pid=267e90407&amp;color=0,55,96&amp;vtp=1&amp;bbb=1"/>
          <p:cNvSpPr/>
          <p:nvPr/>
        </p:nvSpPr>
        <p:spPr>
          <a:xfrm>
            <a:off x="502920" y="1903729"/>
            <a:ext cx="10570464" cy="351155"/>
          </a:xfrm>
          <a:prstGeom prst="rect">
            <a:avLst/>
          </a:prstGeom>
          <a:noFill/>
          <a:ln/>
        </p:spPr>
        <p:txBody>
          <a:bodyPr wrap="none" lIns="0" tIns="0" rIns="0" bIns="0" rtlCol="0" anchor="t"/>
          <a:lstStyle/>
          <a:p>
            <a:pPr>
              <a:lnSpc>
                <a:spcPts val="3100"/>
              </a:lnSpc>
              <a:tabLst>
                <a:tab pos="2607691" algn="l"/>
                <a:tab pos="5532882" algn="l"/>
                <a:tab pos="829297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Doubtful.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Uninterested.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Supportive.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.Unclear.</a:t>
            </a:r>
            <a:endParaRPr lang="en-US" altLang="zh-CN" sz="1800" dirty="0"/>
          </a:p>
        </p:txBody>
      </p:sp>
      <p:sp>
        <p:nvSpPr>
          <p:cNvPr id="5" name="QC_6_AS.64_1#2908d3af7?pid=267e90407&amp;color=0,55,96&amp;vtp=1&amp;bbb=1&amp;hb=1"/>
          <p:cNvSpPr/>
          <p:nvPr/>
        </p:nvSpPr>
        <p:spPr>
          <a:xfrm>
            <a:off x="502920" y="2307208"/>
            <a:ext cx="10570464" cy="11669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推理判断题。根据倒数第二段中的“Professor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findings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promising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urban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cooler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comfortable’.”</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可知</a:t>
            </a:r>
            <a:r>
              <a:rPr lang="en-US" altLang="zh-CN" b="0" i="0" dirty="0">
                <a:solidFill>
                  <a:srgbClr val="003760"/>
                </a:solidFill>
                <a:latin typeface="Times New Roman" pitchFamily="34" charset="0"/>
                <a:ea typeface="微软雅黑" pitchFamily="34" charset="-122"/>
                <a:cs typeface="Times New Roman" pitchFamily="34" charset="-120"/>
              </a:rPr>
              <a:t>，吴炳锋教授对涂料的态度是支持的。故选C项。</a:t>
            </a:r>
            <a:endParaRPr lang="en-US" altLang="zh-CN" dirty="0"/>
          </a:p>
        </p:txBody>
      </p:sp>
      <p:sp>
        <p:nvSpPr>
          <p:cNvPr id="6" name="QC_6_BD.65_1#8819af516?pid=267e90407&amp;color=0,55,96&amp;vtp=1&amp;bbb=1"/>
          <p:cNvSpPr/>
          <p:nvPr/>
        </p:nvSpPr>
        <p:spPr>
          <a:xfrm>
            <a:off x="502920" y="3511485"/>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15.What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suggest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further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development?(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66_1#8819af516.bracket?pid=267e90407&amp;color=0,55,96&amp;vpa=15&amp;vtp=1"/>
          <p:cNvSpPr/>
          <p:nvPr/>
        </p:nvSpPr>
        <p:spPr>
          <a:xfrm>
            <a:off x="7728425" y="3506341"/>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8" name="QC_6_BD.67_1#8819af516.choices?pid=267e90407&amp;color=0,55,96&amp;vtp=1&amp;bbb=1"/>
          <p:cNvSpPr/>
          <p:nvPr/>
        </p:nvSpPr>
        <p:spPr>
          <a:xfrm>
            <a:off x="502920" y="3914964"/>
            <a:ext cx="10570464" cy="1570355"/>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A.Studying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negative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effects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reflective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.Exploring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cooling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potential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reflective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.Reducing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reflective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urban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.Developing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cheaper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alternatives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reflective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paints.</a:t>
            </a:r>
            <a:endParaRPr lang="en-US" altLang="zh-CN" sz="1800" dirty="0"/>
          </a:p>
        </p:txBody>
      </p:sp>
      <p:sp>
        <p:nvSpPr>
          <p:cNvPr id="9" name="QC_6_AS.68_1#8819af516?pid=267e90407&amp;color=0,55,96&amp;vtp=1&amp;bbb=1&amp;hb=1"/>
          <p:cNvSpPr/>
          <p:nvPr/>
        </p:nvSpPr>
        <p:spPr>
          <a:xfrm>
            <a:off x="502920" y="5527865"/>
            <a:ext cx="10570464" cy="76054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细节理解题。根据最后一段内容可知</a:t>
            </a:r>
            <a:r>
              <a:rPr lang="en-US" altLang="zh-CN" sz="1800" b="0" i="0">
                <a:solidFill>
                  <a:srgbClr val="003760"/>
                </a:solidFill>
                <a:latin typeface="Times New Roman" pitchFamily="34" charset="0"/>
                <a:ea typeface="微软雅黑" pitchFamily="34" charset="-122"/>
                <a:cs typeface="Times New Roman" pitchFamily="34" charset="-120"/>
              </a:rPr>
              <a:t>，作者对进一步的研究和发展给出的建议是探索反光涂料的冷</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却潜力</a:t>
            </a:r>
            <a:r>
              <a:rPr lang="en-US" altLang="zh-CN" b="0" i="0" dirty="0">
                <a:solidFill>
                  <a:srgbClr val="003760"/>
                </a:solidFill>
                <a:latin typeface="Times New Roman" pitchFamily="34" charset="0"/>
                <a:ea typeface="微软雅黑" pitchFamily="34" charset="-122"/>
                <a:cs typeface="Times New Roman" pitchFamily="34" charset="-120"/>
              </a:rPr>
              <a:t>。故选B项。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animEffect transition="in" filter="fade">
                                      <p:cBhvr>
                                        <p:cTn id="4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sp>
        <p:nvSpPr>
          <p:cNvPr id="2" name="C_4_BD#e6daa038b?pid=d1e04814e&amp;color=0,55,96&amp;vtp=1&amp;bt=1&amp;bbb=1"/>
          <p:cNvSpPr/>
          <p:nvPr/>
        </p:nvSpPr>
        <p:spPr>
          <a:xfrm>
            <a:off x="502920" y="1508760"/>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第二节（</a:t>
            </a:r>
            <a:r>
              <a:rPr lang="en-US" altLang="zh-CN" sz="2200" b="1" i="0" dirty="0">
                <a:solidFill>
                  <a:srgbClr val="003760"/>
                </a:solidFill>
                <a:latin typeface="Times New Roman" pitchFamily="34" charset="0"/>
                <a:ea typeface="楷体" pitchFamily="34" charset="-122"/>
                <a:cs typeface="Times New Roman" pitchFamily="34" charset="-120"/>
              </a:rPr>
              <a:t>共</a:t>
            </a:r>
            <a:r>
              <a:rPr lang="en-US" altLang="zh-CN" sz="2200" b="1" i="0" dirty="0">
                <a:solidFill>
                  <a:srgbClr val="003760"/>
                </a:solidFill>
                <a:latin typeface="Times New Roman" pitchFamily="34" charset="0"/>
                <a:ea typeface="微软雅黑" pitchFamily="34" charset="-122"/>
                <a:cs typeface="Times New Roman" pitchFamily="34" charset="-120"/>
              </a:rPr>
              <a:t>5</a:t>
            </a:r>
            <a:r>
              <a:rPr lang="en-US" altLang="zh-CN" sz="2200" b="1" i="0" dirty="0">
                <a:solidFill>
                  <a:srgbClr val="003760"/>
                </a:solidFill>
                <a:latin typeface="Times New Roman" pitchFamily="34" charset="0"/>
                <a:ea typeface="楷体" pitchFamily="34" charset="-122"/>
                <a:cs typeface="Times New Roman" pitchFamily="34" charset="-120"/>
              </a:rPr>
              <a:t>小题</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每小题</a:t>
            </a:r>
            <a:r>
              <a:rPr lang="en-US" altLang="zh-CN" sz="2200" b="1" i="0" dirty="0">
                <a:solidFill>
                  <a:srgbClr val="003760"/>
                </a:solidFill>
                <a:latin typeface="Times New Roman" pitchFamily="34" charset="0"/>
                <a:ea typeface="微软雅黑" pitchFamily="34" charset="-122"/>
                <a:cs typeface="Times New Roman" pitchFamily="34" charset="-120"/>
              </a:rPr>
              <a:t>2.5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12.5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3" name="QM_5_BD.69_1#903aeb1e4?pid=e6daa038b&amp;color=0,55,96&amp;vtp=1&amp;bbb=1&amp;hb=1"/>
          <p:cNvSpPr/>
          <p:nvPr/>
        </p:nvSpPr>
        <p:spPr>
          <a:xfrm>
            <a:off x="502920" y="1995536"/>
            <a:ext cx="10570464" cy="41910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[河南新乡2024高一期末]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阅读下面短文，从短文后的选项中选出可以填入空白处的最佳选项</a:t>
            </a:r>
            <a:r>
              <a:rPr lang="en-US" altLang="zh-CN" sz="1800" b="0" i="0">
                <a:solidFill>
                  <a:srgbClr val="003760"/>
                </a:solidFill>
                <a:latin typeface="Times New Roman" pitchFamily="34" charset="0"/>
                <a:ea typeface="微软雅黑" pitchFamily="34" charset="-122"/>
                <a:cs typeface="Times New Roman" pitchFamily="34" charset="-120"/>
              </a:rPr>
              <a:t>。选项</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中有两项为多余选项</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Life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present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challenges,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respond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tracks.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stay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focused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mind.</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Reset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inspired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your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goals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realistic</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16.</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reflect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attainable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motivation.</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17.</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afraid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long-term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checking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focus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big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goals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endParaRPr lang="en-US" altLang="zh-CN" sz="1800" dirty="0"/>
          </a:p>
          <a:p>
            <a:pPr>
              <a:lnSpc>
                <a:spcPct val="150000"/>
              </a:lnSpc>
            </a:pPr>
            <a:endParaRPr lang="en-US" altLang="zh-CN" dirty="0"/>
          </a:p>
        </p:txBody>
      </p:sp>
      <p:sp>
        <p:nvSpPr>
          <p:cNvPr id="4" name="QM_5_AN.70_1#903aeb1e4.blank?pid=e6daa038b&amp;color=0,55,96&amp;vpa=16&amp;vtp=1"/>
          <p:cNvSpPr/>
          <p:nvPr/>
        </p:nvSpPr>
        <p:spPr>
          <a:xfrm>
            <a:off x="2318226" y="4060556"/>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5" name="QM_5_AN.71_1#903aeb1e4.blank?pid=e6daa038b&amp;color=0,55,96&amp;vpa=17&amp;vtp=1"/>
          <p:cNvSpPr/>
          <p:nvPr/>
        </p:nvSpPr>
        <p:spPr>
          <a:xfrm>
            <a:off x="1226026" y="4898756"/>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69_1#903aeb1e4?pid=e6daa038b&amp;color=0,55,96&amp;vtp=1&amp;bbb=1&amp;hb=1">
            <a:extLst>
              <a:ext uri="{FF2B5EF4-FFF2-40B4-BE49-F238E27FC236}">
                <a16:creationId xmlns:a16="http://schemas.microsoft.com/office/drawing/2014/main" id="{423C5A80-3F35-582C-E186-436192CD3C6A}"/>
              </a:ext>
            </a:extLst>
          </p:cNvPr>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Remember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motivation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drives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look</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different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OK.18.</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Take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inspiration.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open-</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minded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motivation.19.</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various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sources,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listening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Take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perfectly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task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short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break</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straight.20.</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reset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our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minds,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more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efficient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get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back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track.</a:t>
            </a:r>
            <a:endParaRPr lang="en-US" altLang="zh-CN" dirty="0"/>
          </a:p>
        </p:txBody>
      </p:sp>
      <p:sp>
        <p:nvSpPr>
          <p:cNvPr id="3" name="QM_5_AN.72_1#903aeb1e4.blank?pid=e6daa038b&amp;color=0,55,96&amp;vpa=18&amp;vtp=1">
            <a:extLst>
              <a:ext uri="{FF2B5EF4-FFF2-40B4-BE49-F238E27FC236}">
                <a16:creationId xmlns:a16="http://schemas.microsoft.com/office/drawing/2014/main" id="{003E7164-033B-A1B1-A4A8-1BA0877983BF}"/>
              </a:ext>
            </a:extLst>
          </p:cNvPr>
          <p:cNvSpPr/>
          <p:nvPr/>
        </p:nvSpPr>
        <p:spPr>
          <a:xfrm>
            <a:off x="5749449" y="2319720"/>
            <a:ext cx="306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a:t>
            </a:r>
            <a:endParaRPr lang="en-US" altLang="zh-CN" dirty="0"/>
          </a:p>
        </p:txBody>
      </p:sp>
      <p:sp>
        <p:nvSpPr>
          <p:cNvPr id="4" name="QM_5_AN.73_1#903aeb1e4.blank?pid=e6daa038b&amp;color=0,55,96&amp;vpa=19&amp;vtp=1">
            <a:extLst>
              <a:ext uri="{FF2B5EF4-FFF2-40B4-BE49-F238E27FC236}">
                <a16:creationId xmlns:a16="http://schemas.microsoft.com/office/drawing/2014/main" id="{9174998D-418F-3322-457D-895002D45AE7}"/>
              </a:ext>
            </a:extLst>
          </p:cNvPr>
          <p:cNvSpPr/>
          <p:nvPr/>
        </p:nvSpPr>
        <p:spPr>
          <a:xfrm>
            <a:off x="5296376" y="3157920"/>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a:t>
            </a:r>
            <a:endParaRPr lang="en-US" altLang="zh-CN" dirty="0"/>
          </a:p>
        </p:txBody>
      </p:sp>
      <p:sp>
        <p:nvSpPr>
          <p:cNvPr id="5" name="QM_5_AN.74_1#903aeb1e4.blank?pid=e6daa038b&amp;color=0,55,96&amp;vpa=20&amp;vtp=1">
            <a:extLst>
              <a:ext uri="{FF2B5EF4-FFF2-40B4-BE49-F238E27FC236}">
                <a16:creationId xmlns:a16="http://schemas.microsoft.com/office/drawing/2014/main" id="{57EA2338-6594-A930-AEE3-DC0ACFA71295}"/>
              </a:ext>
            </a:extLst>
          </p:cNvPr>
          <p:cNvSpPr/>
          <p:nvPr/>
        </p:nvSpPr>
        <p:spPr>
          <a:xfrm>
            <a:off x="8839040" y="4415220"/>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Tree>
    <p:extLst>
      <p:ext uri="{BB962C8B-B14F-4D97-AF65-F5344CB8AC3E}">
        <p14:creationId xmlns:p14="http://schemas.microsoft.com/office/powerpoint/2010/main" val="23239615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sp>
        <p:nvSpPr>
          <p:cNvPr id="2" name="QM_5_BD.75_1#903aeb1e4?pid=e6daa038b&amp;color=0,55,96&amp;vtp=1&amp;bt=1&amp;bbb=1"/>
          <p:cNvSpPr/>
          <p:nvPr/>
        </p:nvSpPr>
        <p:spPr>
          <a:xfrm>
            <a:off x="502920" y="1508760"/>
            <a:ext cx="10570464" cy="2780030"/>
          </a:xfrm>
          <a:prstGeom prst="rect">
            <a:avLst/>
          </a:prstGeom>
          <a:noFill/>
          <a:ln/>
        </p:spPr>
        <p:txBody>
          <a:bodyPr wrap="none" lIns="0" tIns="0" rIns="0" bIns="0" rtlCol="0" anchor="t"/>
          <a:lstStyle/>
          <a:p>
            <a:pPr algn="l">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A.Start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small.</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.Reward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efforts.</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result,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habit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practise.</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E</a:t>
            </a:r>
            <a:r>
              <a:rPr lang="en-US" altLang="zh-CN" sz="1800" b="0" i="0" dirty="0">
                <a:solidFill>
                  <a:srgbClr val="003760"/>
                </a:solidFill>
                <a:latin typeface="Times New Roman" pitchFamily="34" charset="0"/>
                <a:ea typeface="微软雅黑" pitchFamily="34" charset="-122"/>
                <a:cs typeface="Times New Roman" pitchFamily="34" charset="-120"/>
              </a:rPr>
              <a:t>.Stick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endParaRPr lang="en-US" altLang="zh-CN" sz="1800" dirty="0"/>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F</a:t>
            </a:r>
            <a:r>
              <a:rPr lang="en-US" altLang="zh-CN" sz="1800" b="0" i="0" dirty="0">
                <a:solidFill>
                  <a:srgbClr val="003760"/>
                </a:solidFill>
                <a:latin typeface="Times New Roman" pitchFamily="34" charset="0"/>
                <a:ea typeface="微软雅黑" pitchFamily="34" charset="-122"/>
                <a:cs typeface="Times New Roman" pitchFamily="34" charset="-120"/>
              </a:rPr>
              <a:t>.Sometimes,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mood.</a:t>
            </a:r>
            <a:endParaRPr lang="en-US" altLang="zh-CN" sz="1800" dirty="0"/>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G</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methods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endParaRPr lang="en-US" altLang="zh-CN" sz="1800" dirty="0"/>
          </a:p>
        </p:txBody>
      </p:sp>
      <p:sp>
        <p:nvSpPr>
          <p:cNvPr id="3" name="QM_5_EX.76_1#903aeb1e4?pid=e6daa038b&amp;color=0,55,96&amp;vtp=1&amp;bbb=1"/>
          <p:cNvSpPr/>
          <p:nvPr/>
        </p:nvSpPr>
        <p:spPr>
          <a:xfrm>
            <a:off x="502920" y="4296473"/>
            <a:ext cx="10570464" cy="34163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主要介绍了应对挑战的几个建议</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4" name="QB_6_BD.77_1#9545d95aa?pid=903aeb1e4&amp;color=0,55,96&amp;vtp=1&amp;bbb=1"/>
          <p:cNvSpPr/>
          <p:nvPr/>
        </p:nvSpPr>
        <p:spPr>
          <a:xfrm>
            <a:off x="502920" y="4690300"/>
            <a:ext cx="10570464" cy="341630"/>
          </a:xfrm>
          <a:prstGeom prst="rect">
            <a:avLst/>
          </a:prstGeom>
          <a:noFill/>
          <a:ln/>
        </p:spPr>
        <p:txBody>
          <a:bodyPr wrap="none" lIns="0" tIns="0" rIns="0" bIns="0" rtlCol="0" anchor="t"/>
          <a:lstStyle/>
          <a:p>
            <a:pPr algn="l">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16.</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5" name="QB_6_AN.78_1#9545d95aa.blank?pid=903aeb1e4&amp;color=0,55,96&amp;vpa=21&amp;vtp=1"/>
          <p:cNvSpPr/>
          <p:nvPr/>
        </p:nvSpPr>
        <p:spPr>
          <a:xfrm>
            <a:off x="781526" y="4639627"/>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6" name="QB_6_AS.79_1#9545d95aa?pid=903aeb1e4&amp;color=0,55,96&amp;vtp=1&amp;bbb=1&amp;hb=1"/>
          <p:cNvSpPr/>
          <p:nvPr/>
        </p:nvSpPr>
        <p:spPr>
          <a:xfrm>
            <a:off x="502920" y="5085715"/>
            <a:ext cx="10570464" cy="115443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根据本段的主题句“Reset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goals.”可知，本段建议可以通过重设目标应对挑战</a:t>
            </a:r>
            <a:r>
              <a:rPr lang="en-US" altLang="zh-CN" sz="1800" b="0" i="0">
                <a:solidFill>
                  <a:srgbClr val="003760"/>
                </a:solidFill>
                <a:latin typeface="Times New Roman" pitchFamily="34" charset="0"/>
                <a:ea typeface="微软雅黑" pitchFamily="34" charset="-122"/>
                <a:cs typeface="Times New Roman" pitchFamily="34" charset="-120"/>
              </a:rPr>
              <a:t>，根据空前的</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realistic?”可知，此处指出需要考虑一下目标是否现实，C项“If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set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again.”承接上文，对上文的问题给出了一种回答，符合语境。故选C项。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Effect transition="in" filter="fade">
                                      <p:cBhvr>
                                        <p:cTn id="32"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QB_6_BD.80_1#e051445d8?pid=903aeb1e4&amp;color=0,55,96&amp;vtp=1&amp;bt=1&amp;bbb=1"/>
          <p:cNvSpPr/>
          <p:nvPr/>
        </p:nvSpPr>
        <p:spPr>
          <a:xfrm>
            <a:off x="502920" y="1508760"/>
            <a:ext cx="10570464" cy="322580"/>
          </a:xfrm>
          <a:prstGeom prst="rect">
            <a:avLst/>
          </a:prstGeom>
          <a:noFill/>
          <a:ln/>
        </p:spPr>
        <p:txBody>
          <a:bodyPr wrap="none" lIns="0" tIns="0" rIns="0" bIns="0" rtlCol="0" anchor="t"/>
          <a:lstStyle/>
          <a:p>
            <a:pPr algn="l">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17.</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6_AN.81_1#e051445d8.blank?pid=903aeb1e4&amp;color=0,55,96&amp;vpa=22&amp;vtp=1"/>
          <p:cNvSpPr/>
          <p:nvPr/>
        </p:nvSpPr>
        <p:spPr>
          <a:xfrm>
            <a:off x="768826" y="1459611"/>
            <a:ext cx="3317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B_6_AS.82_1#e051445d8?pid=903aeb1e4&amp;color=0,55,96&amp;vtp=1&amp;bbb=1&amp;hb=1"/>
          <p:cNvSpPr/>
          <p:nvPr/>
        </p:nvSpPr>
        <p:spPr>
          <a:xfrm>
            <a:off x="502920" y="1879854"/>
            <a:ext cx="10570464" cy="70358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根据文章结构可知，设空处为本段的主题句。根据本段空后内容可知</a:t>
            </a:r>
            <a:r>
              <a:rPr lang="en-US" altLang="zh-CN" sz="1800" b="0" i="0">
                <a:solidFill>
                  <a:srgbClr val="003760"/>
                </a:solidFill>
                <a:latin typeface="Times New Roman" pitchFamily="34" charset="0"/>
                <a:ea typeface="微软雅黑" pitchFamily="34" charset="-122"/>
                <a:cs typeface="Times New Roman" pitchFamily="34" charset="-120"/>
              </a:rPr>
              <a:t>，本段建议把长期目标分解成</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一个个小的目标</a:t>
            </a:r>
            <a:r>
              <a:rPr lang="en-US" altLang="zh-CN" b="0" i="0" dirty="0">
                <a:solidFill>
                  <a:srgbClr val="003760"/>
                </a:solidFill>
                <a:latin typeface="Times New Roman" pitchFamily="34" charset="0"/>
                <a:ea typeface="微软雅黑" pitchFamily="34" charset="-122"/>
                <a:cs typeface="Times New Roman" pitchFamily="34" charset="-120"/>
              </a:rPr>
              <a:t>，A项“Start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small.”能够概括本段的主题，与空后的内容一致，符合语境。故选A项。</a:t>
            </a:r>
            <a:endParaRPr lang="en-US" altLang="zh-CN" dirty="0"/>
          </a:p>
        </p:txBody>
      </p:sp>
      <p:sp>
        <p:nvSpPr>
          <p:cNvPr id="5" name="QB_6_BD.83_1#1f8892556?pid=903aeb1e4&amp;color=0,55,96&amp;vtp=1&amp;bbb=1"/>
          <p:cNvSpPr/>
          <p:nvPr/>
        </p:nvSpPr>
        <p:spPr>
          <a:xfrm>
            <a:off x="502920" y="2634043"/>
            <a:ext cx="10570464" cy="322580"/>
          </a:xfrm>
          <a:prstGeom prst="rect">
            <a:avLst/>
          </a:prstGeom>
          <a:noFill/>
          <a:ln/>
        </p:spPr>
        <p:txBody>
          <a:bodyPr wrap="none" lIns="0" tIns="0" rIns="0" bIns="0" rtlCol="0" anchor="t"/>
          <a:lstStyle/>
          <a:p>
            <a:pPr algn="l">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18.</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6" name="QB_6_AN.84_1#1f8892556.blank?pid=903aeb1e4&amp;color=0,55,96&amp;vpa=23&amp;vtp=1"/>
          <p:cNvSpPr/>
          <p:nvPr/>
        </p:nvSpPr>
        <p:spPr>
          <a:xfrm>
            <a:off x="781526" y="2584894"/>
            <a:ext cx="3063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E</a:t>
            </a:r>
            <a:endParaRPr lang="en-US" altLang="zh-CN" dirty="0"/>
          </a:p>
        </p:txBody>
      </p:sp>
      <p:sp>
        <p:nvSpPr>
          <p:cNvPr id="7" name="QB_6_AS.85_1#1f8892556?pid=903aeb1e4&amp;color=0,55,96&amp;vtp=1&amp;bbb=1&amp;hb=1"/>
          <p:cNvSpPr/>
          <p:nvPr/>
        </p:nvSpPr>
        <p:spPr>
          <a:xfrm>
            <a:off x="502920" y="2998724"/>
            <a:ext cx="10570464" cy="146558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根据本段的主题句“Remember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place.”可知</a:t>
            </a:r>
            <a:r>
              <a:rPr lang="en-US" altLang="zh-CN" sz="1800" b="0" i="0">
                <a:solidFill>
                  <a:srgbClr val="003760"/>
                </a:solidFill>
                <a:latin typeface="Times New Roman" pitchFamily="34" charset="0"/>
                <a:ea typeface="微软雅黑" pitchFamily="34" charset="-122"/>
                <a:cs typeface="Times New Roman" pitchFamily="34" charset="-120"/>
              </a:rPr>
              <a:t>，本段建议记住自己的</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最初动力来应对挑战</a:t>
            </a:r>
            <a:r>
              <a:rPr lang="en-US" altLang="zh-CN" sz="1800" b="0" i="0" dirty="0">
                <a:solidFill>
                  <a:srgbClr val="003760"/>
                </a:solidFill>
                <a:latin typeface="Times New Roman" pitchFamily="34" charset="0"/>
                <a:ea typeface="微软雅黑" pitchFamily="34" charset="-122"/>
                <a:cs typeface="Times New Roman" pitchFamily="34" charset="-120"/>
              </a:rPr>
              <a:t>。根据空前的“Your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but</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that's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OK.”可知，你的动力可能与他人不同，但是没有关系，E项“Stick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don't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forget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it.”建议坚持激励自己的事情，与本段的主题吻合，且与空前的内容衔接，符合语境。故选E项。</a:t>
            </a:r>
            <a:endParaRPr lang="en-US" altLang="zh-CN" dirty="0"/>
          </a:p>
        </p:txBody>
      </p:sp>
      <p:sp>
        <p:nvSpPr>
          <p:cNvPr id="8" name="QB_6_BD.86_1#ffda270e9?pid=903aeb1e4&amp;color=0,55,96&amp;vtp=1&amp;bbb=1"/>
          <p:cNvSpPr/>
          <p:nvPr/>
        </p:nvSpPr>
        <p:spPr>
          <a:xfrm>
            <a:off x="502920" y="4489894"/>
            <a:ext cx="10570464" cy="322580"/>
          </a:xfrm>
          <a:prstGeom prst="rect">
            <a:avLst/>
          </a:prstGeom>
          <a:noFill/>
          <a:ln/>
        </p:spPr>
        <p:txBody>
          <a:bodyPr wrap="none" lIns="0" tIns="0" rIns="0" bIns="0" rtlCol="0" anchor="t"/>
          <a:lstStyle/>
          <a:p>
            <a:pPr algn="l">
              <a:lnSpc>
                <a:spcPts val="2800"/>
              </a:lnSpc>
            </a:pPr>
            <a:r>
              <a:rPr lang="en-US" altLang="zh-CN" sz="1800" b="0" i="0">
                <a:solidFill>
                  <a:srgbClr val="003760"/>
                </a:solidFill>
                <a:latin typeface="Times New Roman" pitchFamily="34" charset="0"/>
                <a:ea typeface="微软雅黑" pitchFamily="34" charset="-122"/>
                <a:cs typeface="Times New Roman" pitchFamily="34" charset="-120"/>
              </a:rPr>
              <a:t>19.</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9" name="QB_6_AN.87_1#ffda270e9.blank?pid=903aeb1e4&amp;color=0,55,96&amp;vpa=24&amp;vtp=1"/>
          <p:cNvSpPr/>
          <p:nvPr/>
        </p:nvSpPr>
        <p:spPr>
          <a:xfrm>
            <a:off x="768826" y="4440745"/>
            <a:ext cx="3317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G</a:t>
            </a:r>
            <a:endParaRPr lang="en-US" altLang="zh-CN" dirty="0"/>
          </a:p>
        </p:txBody>
      </p:sp>
      <p:sp>
        <p:nvSpPr>
          <p:cNvPr id="10" name="QB_6_AS.88_1#ffda270e9?pid=903aeb1e4&amp;color=0,55,96&amp;vtp=1&amp;bbb=1&amp;hb=1"/>
          <p:cNvSpPr/>
          <p:nvPr/>
        </p:nvSpPr>
        <p:spPr>
          <a:xfrm>
            <a:off x="502920" y="4854575"/>
            <a:ext cx="10570464" cy="1468565"/>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根据空前的“Be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open-minded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motivation.”可知</a:t>
            </a:r>
            <a:r>
              <a:rPr lang="en-US" altLang="zh-CN" sz="1800" b="0" i="0">
                <a:solidFill>
                  <a:srgbClr val="003760"/>
                </a:solidFill>
                <a:latin typeface="Times New Roman" pitchFamily="34" charset="0"/>
                <a:ea typeface="微软雅黑" pitchFamily="34" charset="-122"/>
                <a:cs typeface="Times New Roman" pitchFamily="34" charset="-120"/>
              </a:rPr>
              <a:t>，要学习其他人是如何找</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到动力的</a:t>
            </a:r>
            <a:r>
              <a:rPr lang="en-US" altLang="zh-CN" sz="1800" b="0" i="0" dirty="0">
                <a:solidFill>
                  <a:srgbClr val="003760"/>
                </a:solidFill>
                <a:latin typeface="Times New Roman" pitchFamily="34" charset="0"/>
                <a:ea typeface="微软雅黑" pitchFamily="34" charset="-122"/>
                <a:cs typeface="Times New Roman" pitchFamily="34" charset="-120"/>
              </a:rPr>
              <a:t>，G项“The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methods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you.”承接上文，其中的</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methods</a:t>
            </a:r>
            <a:r>
              <a:rPr lang="en-US" altLang="zh-CN" sz="1800" b="0" i="0" dirty="0">
                <a:solidFill>
                  <a:srgbClr val="003760"/>
                </a:solidFill>
                <a:latin typeface="Times New Roman" pitchFamily="34" charset="0"/>
                <a:ea typeface="微软雅黑" pitchFamily="34" charset="-122"/>
                <a:cs typeface="Times New Roman" pitchFamily="34" charset="-120"/>
              </a:rPr>
              <a:t>与空前的how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motivation相呼应，且与本段的主题句“Take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a:solidFill>
                  <a:srgbClr val="003760"/>
                </a:solidFill>
                <a:latin typeface="Times New Roman" pitchFamily="34" charset="0"/>
                <a:ea typeface="微软雅黑" pitchFamily="34" charset="-122"/>
                <a:cs typeface="Times New Roman" pitchFamily="34" charset="-120"/>
              </a:rPr>
              <a:t>.”讲</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述的内容一致</a:t>
            </a:r>
            <a:r>
              <a:rPr lang="en-US" altLang="zh-CN" b="0" i="0" dirty="0">
                <a:solidFill>
                  <a:srgbClr val="003760"/>
                </a:solidFill>
                <a:latin typeface="Times New Roman" pitchFamily="34" charset="0"/>
                <a:ea typeface="微软雅黑" pitchFamily="34" charset="-122"/>
                <a:cs typeface="Times New Roman" pitchFamily="34" charset="-120"/>
              </a:rPr>
              <a:t>，符合语境。故选G项。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Effect transition="in" filter="fade">
                                      <p:cBhvr>
                                        <p:cTn id="43" dur="500"/>
                                        <p:tgtEl>
                                          <p:spTgt spid="7">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3" end="3"/>
                                            </p:txEl>
                                          </p:spTgt>
                                        </p:tgtEl>
                                        <p:attrNameLst>
                                          <p:attrName>style.visibility</p:attrName>
                                        </p:attrNameLst>
                                      </p:cBhvr>
                                      <p:to>
                                        <p:strVal val="visible"/>
                                      </p:to>
                                    </p:set>
                                    <p:animEffect transition="in" filter="fade">
                                      <p:cBhvr>
                                        <p:cTn id="46" dur="500"/>
                                        <p:tgtEl>
                                          <p:spTgt spid="7">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9">
                                            <p:bg/>
                                          </p:spTgt>
                                        </p:tgtEl>
                                        <p:attrNameLst>
                                          <p:attrName>style.visibility</p:attrName>
                                        </p:attrNameLst>
                                      </p:cBhvr>
                                      <p:to>
                                        <p:strVal val="visible"/>
                                      </p:to>
                                    </p:set>
                                    <p:animEffect transition="in" filter="fade">
                                      <p:cBhvr>
                                        <p:cTn id="51" dur="500"/>
                                        <p:tgtEl>
                                          <p:spTgt spid="9">
                                            <p:bg/>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
                                            <p:txEl>
                                              <p:pRg st="0" end="0"/>
                                            </p:txEl>
                                          </p:spTgt>
                                        </p:tgtEl>
                                        <p:attrNameLst>
                                          <p:attrName>style.visibility</p:attrName>
                                        </p:attrNameLst>
                                      </p:cBhvr>
                                      <p:to>
                                        <p:strVal val="visible"/>
                                      </p:to>
                                    </p:set>
                                    <p:animEffect transition="in" filter="fade">
                                      <p:cBhvr>
                                        <p:cTn id="54" dur="500"/>
                                        <p:tgtEl>
                                          <p:spTgt spid="9">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0">
                                            <p:bg/>
                                          </p:spTgt>
                                        </p:tgtEl>
                                        <p:attrNameLst>
                                          <p:attrName>style.visibility</p:attrName>
                                        </p:attrNameLst>
                                      </p:cBhvr>
                                      <p:to>
                                        <p:strVal val="visible"/>
                                      </p:to>
                                    </p:set>
                                    <p:animEffect transition="in" filter="fade">
                                      <p:cBhvr>
                                        <p:cTn id="59" dur="500"/>
                                        <p:tgtEl>
                                          <p:spTgt spid="10">
                                            <p:bg/>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xEl>
                                              <p:pRg st="0" end="0"/>
                                            </p:txEl>
                                          </p:spTgt>
                                        </p:tgtEl>
                                        <p:attrNameLst>
                                          <p:attrName>style.visibility</p:attrName>
                                        </p:attrNameLst>
                                      </p:cBhvr>
                                      <p:to>
                                        <p:strVal val="visible"/>
                                      </p:to>
                                    </p:set>
                                    <p:animEffect transition="in" filter="fade">
                                      <p:cBhvr>
                                        <p:cTn id="62" dur="500"/>
                                        <p:tgtEl>
                                          <p:spTgt spid="10">
                                            <p:txEl>
                                              <p:pRg st="0" end="0"/>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
                                            <p:txEl>
                                              <p:pRg st="1" end="1"/>
                                            </p:txEl>
                                          </p:spTgt>
                                        </p:tgtEl>
                                        <p:attrNameLst>
                                          <p:attrName>style.visibility</p:attrName>
                                        </p:attrNameLst>
                                      </p:cBhvr>
                                      <p:to>
                                        <p:strVal val="visible"/>
                                      </p:to>
                                    </p:set>
                                    <p:animEffect transition="in" filter="fade">
                                      <p:cBhvr>
                                        <p:cTn id="65" dur="500"/>
                                        <p:tgtEl>
                                          <p:spTgt spid="10">
                                            <p:txEl>
                                              <p:pRg st="1" end="1"/>
                                            </p:tx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0">
                                            <p:txEl>
                                              <p:pRg st="2" end="2"/>
                                            </p:txEl>
                                          </p:spTgt>
                                        </p:tgtEl>
                                        <p:attrNameLst>
                                          <p:attrName>style.visibility</p:attrName>
                                        </p:attrNameLst>
                                      </p:cBhvr>
                                      <p:to>
                                        <p:strVal val="visible"/>
                                      </p:to>
                                    </p:set>
                                    <p:animEffect transition="in" filter="fade">
                                      <p:cBhvr>
                                        <p:cTn id="68" dur="500"/>
                                        <p:tgtEl>
                                          <p:spTgt spid="10">
                                            <p:txEl>
                                              <p:pRg st="2" end="2"/>
                                            </p:txEl>
                                          </p:spTgt>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
                                            <p:txEl>
                                              <p:pRg st="3" end="3"/>
                                            </p:txEl>
                                          </p:spTgt>
                                        </p:tgtEl>
                                        <p:attrNameLst>
                                          <p:attrName>style.visibility</p:attrName>
                                        </p:attrNameLst>
                                      </p:cBhvr>
                                      <p:to>
                                        <p:strVal val="visible"/>
                                      </p:to>
                                    </p:set>
                                    <p:animEffect transition="in" filter="fade">
                                      <p:cBhvr>
                                        <p:cTn id="71"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c9fce76d9.fixed?sp=1&amp;pid=82d55837b&amp;color=61,88,159&amp;vtp=1&amp;bbb=1"/>
          <p:cNvSpPr/>
          <p:nvPr/>
        </p:nvSpPr>
        <p:spPr>
          <a:xfrm>
            <a:off x="0" y="2414016"/>
            <a:ext cx="12188952" cy="1755648"/>
          </a:xfrm>
          <a:prstGeom prst="rect">
            <a:avLst/>
          </a:prstGeom>
          <a:noFill/>
          <a:ln/>
        </p:spPr>
        <p:txBody>
          <a:bodyPr wrap="none" lIns="0" tIns="0" rIns="0" bIns="0" rtlCol="0" anchor="ctr"/>
          <a:lstStyle/>
          <a:p>
            <a:pPr algn="ctr">
              <a:lnSpc>
                <a:spcPts val="6600"/>
              </a:lnSpc>
            </a:pPr>
            <a:r>
              <a:rPr lang="en-US" altLang="zh-CN" sz="5400" b="1" i="0" dirty="0">
                <a:solidFill>
                  <a:srgbClr val="3D589F"/>
                </a:solidFill>
                <a:latin typeface="Times New Roman" pitchFamily="34" charset="0"/>
                <a:ea typeface="微软雅黑" pitchFamily="34" charset="-122"/>
                <a:cs typeface="Times New Roman" pitchFamily="34" charset="-120"/>
              </a:rPr>
              <a:t>单元素养检测</a:t>
            </a:r>
            <a:endParaRPr lang="en-US" altLang="zh-CN" sz="54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QB_6_BD.89_1#87d3434fd?pid=903aeb1e4&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20.</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6_AN.90_1#87d3434fd.blank?pid=903aeb1e4&amp;color=0,55,96&amp;vpa=25&amp;vtp=1"/>
          <p:cNvSpPr/>
          <p:nvPr/>
        </p:nvSpPr>
        <p:spPr>
          <a:xfrm>
            <a:off x="768826" y="14573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B_6_AS.91_1#87d3434fd?pid=903aeb1e4&amp;color=0,55,96&amp;vtp=1&amp;bbb=1&amp;hb=1"/>
          <p:cNvSpPr/>
          <p:nvPr/>
        </p:nvSpPr>
        <p:spPr>
          <a:xfrm>
            <a:off x="502920" y="1913255"/>
            <a:ext cx="10570464" cy="16114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根据本段的主题句“Take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break.”可知，本段建议休息一下来应对挑战；根据空前的“You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can't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expect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motivation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straight.”可知</a:t>
            </a:r>
            <a:r>
              <a:rPr lang="en-US" altLang="zh-CN" sz="1800" b="0" i="0">
                <a:solidFill>
                  <a:srgbClr val="003760"/>
                </a:solidFill>
                <a:latin typeface="Times New Roman" pitchFamily="34" charset="0"/>
                <a:ea typeface="微软雅黑" pitchFamily="34" charset="-122"/>
                <a:cs typeface="Times New Roman" pitchFamily="34" charset="-120"/>
              </a:rPr>
              <a:t>，不要指望自己会连续八小时保持</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动力</a:t>
            </a:r>
            <a:r>
              <a:rPr lang="en-US" altLang="zh-CN" sz="1800" b="0" i="0" dirty="0">
                <a:solidFill>
                  <a:srgbClr val="003760"/>
                </a:solidFill>
                <a:latin typeface="Times New Roman" pitchFamily="34" charset="0"/>
                <a:ea typeface="微软雅黑" pitchFamily="34" charset="-122"/>
                <a:cs typeface="Times New Roman" pitchFamily="34" charset="-120"/>
              </a:rPr>
              <a:t>，D项“As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result,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habit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practise.”</a:t>
            </a:r>
            <a:r>
              <a:rPr lang="en-US" altLang="zh-CN" sz="1800" b="0" i="0">
                <a:solidFill>
                  <a:srgbClr val="003760"/>
                </a:solidFill>
                <a:latin typeface="Times New Roman" pitchFamily="34" charset="0"/>
                <a:ea typeface="微软雅黑" pitchFamily="34" charset="-122"/>
                <a:cs typeface="Times New Roman" pitchFamily="34" charset="-120"/>
              </a:rPr>
              <a:t>讲述的内容与空前的内容为因果关系，</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且与本段的主题吻合</a:t>
            </a:r>
            <a:r>
              <a:rPr lang="en-US" altLang="zh-CN" b="0" i="0" dirty="0">
                <a:solidFill>
                  <a:srgbClr val="003760"/>
                </a:solidFill>
                <a:latin typeface="Times New Roman" pitchFamily="34" charset="0"/>
                <a:ea typeface="微软雅黑" pitchFamily="34" charset="-122"/>
                <a:cs typeface="Times New Roman" pitchFamily="34" charset="-120"/>
              </a:rPr>
              <a:t>，符合语境。故选D项。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C_3_BD#6739f9f4b?pid=c9fce76d9&amp;color=0,55,96&amp;vtp=1&amp;bt=1&amp;bbb=1"/>
          <p:cNvSpPr/>
          <p:nvPr/>
        </p:nvSpPr>
        <p:spPr>
          <a:xfrm>
            <a:off x="502920" y="1508760"/>
            <a:ext cx="10570464" cy="486029"/>
          </a:xfrm>
          <a:prstGeom prst="rect">
            <a:avLst/>
          </a:prstGeom>
          <a:noFill/>
          <a:ln/>
        </p:spPr>
        <p:txBody>
          <a:bodyPr wrap="none" lIns="0" tIns="0" rIns="0" bIns="0" rtlCol="0" anchor="t"/>
          <a:lstStyle/>
          <a:p>
            <a:pPr algn="ctr">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第二部分</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语言运用</a:t>
            </a:r>
            <a:endParaRPr lang="en-US" altLang="zh-CN" sz="2400" dirty="0"/>
          </a:p>
        </p:txBody>
      </p:sp>
      <p:sp>
        <p:nvSpPr>
          <p:cNvPr id="3" name="C_4_BD#59b6f3bbb?pid=6739f9f4b&amp;color=0,55,96&amp;vtp=1&amp;bbb=1"/>
          <p:cNvSpPr/>
          <p:nvPr/>
        </p:nvSpPr>
        <p:spPr>
          <a:xfrm>
            <a:off x="502920" y="2040953"/>
            <a:ext cx="10570464" cy="445580"/>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第一节（</a:t>
            </a:r>
            <a:r>
              <a:rPr lang="en-US" altLang="zh-CN" sz="2200" b="1" i="0" dirty="0">
                <a:solidFill>
                  <a:srgbClr val="003760"/>
                </a:solidFill>
                <a:latin typeface="Times New Roman" pitchFamily="34" charset="0"/>
                <a:ea typeface="楷体" pitchFamily="34" charset="-122"/>
                <a:cs typeface="Times New Roman" pitchFamily="34" charset="-120"/>
              </a:rPr>
              <a:t>共</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小题</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每小题</a:t>
            </a:r>
            <a:r>
              <a:rPr lang="en-US" altLang="zh-CN" sz="2200" b="1" i="0" dirty="0">
                <a:solidFill>
                  <a:srgbClr val="003760"/>
                </a:solidFill>
                <a:latin typeface="Times New Roman" pitchFamily="34" charset="0"/>
                <a:ea typeface="微软雅黑" pitchFamily="34" charset="-122"/>
                <a:cs typeface="Times New Roman" pitchFamily="34" charset="-120"/>
              </a:rPr>
              <a:t>1</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4" name="QM_5_BD.92_1#c0fcb319d?pid=59b6f3bbb&amp;color=0,55,96&amp;vtp=1&amp;bbb=1&amp;hb=1"/>
          <p:cNvSpPr/>
          <p:nvPr/>
        </p:nvSpPr>
        <p:spPr>
          <a:xfrm>
            <a:off x="502920" y="2530206"/>
            <a:ext cx="10570464" cy="37719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[福建福州一中2024高一期末]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阅读下面短文，从每题所给的A、B、C、D四个选项中选出最佳选项。</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summer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21</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occasion.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already—the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Carnival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22</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23</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Carnival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party.</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24</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arrived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my</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25</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crowd.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around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Brazilian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fancy</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26</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crowd</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27</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excitement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explosion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lively</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28</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group</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29</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started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30</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samba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31</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twisted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crowd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cheer.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ct val="150000"/>
              </a:lnSpc>
            </a:pPr>
            <a:endParaRPr lang="en-US" altLang="zh-CN"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92_1#c0fcb319d?pid=59b6f3bbb&amp;color=0,55,96&amp;vtp=1&amp;bbb=1&amp;hb=1">
            <a:extLst>
              <a:ext uri="{FF2B5EF4-FFF2-40B4-BE49-F238E27FC236}">
                <a16:creationId xmlns:a16="http://schemas.microsoft.com/office/drawing/2014/main" id="{3E5ABC29-B3F9-726C-1441-C892BC243B69}"/>
              </a:ext>
            </a:extLst>
          </p:cNvPr>
          <p:cNvSpPr/>
          <p:nvPr/>
        </p:nvSpPr>
        <p:spPr>
          <a:xfrm>
            <a:off x="502920" y="1512000"/>
            <a:ext cx="10570464" cy="1608455"/>
          </a:xfrm>
          <a:prstGeom prst="rect">
            <a:avLst/>
          </a:prstGeom>
          <a:noFill/>
          <a:ln/>
        </p:spPr>
        <p:txBody>
          <a:bodyPr wrap="none" lIns="0" tIns="0" rIns="0" bIns="0" rtlCol="0" anchor="t"/>
          <a:lstStyle/>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whole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started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32</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Carnival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current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carried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ever-growing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dancing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33</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roasted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34</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street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stands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35</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What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amazing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first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day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Rio!</a:t>
            </a:r>
            <a:endParaRPr lang="en-US" altLang="zh-CN" dirty="0"/>
          </a:p>
        </p:txBody>
      </p:sp>
    </p:spTree>
    <p:extLst>
      <p:ext uri="{BB962C8B-B14F-4D97-AF65-F5344CB8AC3E}">
        <p14:creationId xmlns:p14="http://schemas.microsoft.com/office/powerpoint/2010/main" val="1670139228"/>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QM_5_EX.93_1#c0fcb319d?pid=59b6f3bbb&amp;color=0,55,96&amp;vtp=1&amp;bt=1&amp;bbb=1&amp;h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本文是一篇记叙文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主要讲述了作者在夏日抵达里约热内卢</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亲身参与狂欢节</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感受其独特</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氛围与文化魅力的故事</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3" name="QC_6_BD.94_1#3f83fab38.choices?pid=c0fcb319d&amp;color=0,55,96&amp;vtp=1&amp;bbb=1"/>
          <p:cNvSpPr/>
          <p:nvPr/>
        </p:nvSpPr>
        <p:spPr>
          <a:xfrm>
            <a:off x="502920" y="2332102"/>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21.(</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.doubt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B.point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C.wonder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.need</a:t>
            </a:r>
            <a:endParaRPr lang="en-US" altLang="zh-CN" sz="1800" dirty="0"/>
          </a:p>
        </p:txBody>
      </p:sp>
      <p:sp>
        <p:nvSpPr>
          <p:cNvPr id="4" name="QC_6_AN.95_1#3f83fab38.bracket?pid=c0fcb319d&amp;color=0,55,96&amp;vpa=26&amp;vtp=1"/>
          <p:cNvSpPr/>
          <p:nvPr/>
        </p:nvSpPr>
        <p:spPr>
          <a:xfrm>
            <a:off x="972026" y="2318767"/>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5" name="QC_6_AS.96_1#3f83fab38?pid=c0fcb319d&amp;color=0,55,96&amp;vtp=1&amp;bbb=1&amp;hb=1"/>
          <p:cNvSpPr/>
          <p:nvPr/>
        </p:nvSpPr>
        <p:spPr>
          <a:xfrm>
            <a:off x="502920" y="2742884"/>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already—the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Carnival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____!”和语境可推知</a:t>
            </a:r>
            <a:r>
              <a:rPr lang="en-US" altLang="zh-CN" sz="1800" b="0" i="0">
                <a:solidFill>
                  <a:srgbClr val="003760"/>
                </a:solidFill>
                <a:latin typeface="Times New Roman" pitchFamily="34" charset="0"/>
                <a:ea typeface="微软雅黑" pitchFamily="34" charset="-122"/>
                <a:cs typeface="Times New Roman" pitchFamily="34" charset="-120"/>
              </a:rPr>
              <a:t>，狂欢节的氛围非</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常浓厚</a:t>
            </a:r>
            <a:r>
              <a:rPr lang="en-US" altLang="zh-CN" b="0" i="0" dirty="0">
                <a:solidFill>
                  <a:srgbClr val="003760"/>
                </a:solidFill>
                <a:latin typeface="Times New Roman" pitchFamily="34" charset="0"/>
                <a:ea typeface="微软雅黑" pitchFamily="34" charset="-122"/>
                <a:cs typeface="Times New Roman" pitchFamily="34" charset="-120"/>
              </a:rPr>
              <a:t>，难怪人们会为此休假。故选C项。</a:t>
            </a:r>
            <a:endParaRPr lang="en-US" altLang="zh-CN" dirty="0"/>
          </a:p>
        </p:txBody>
      </p:sp>
      <p:sp>
        <p:nvSpPr>
          <p:cNvPr id="6" name="QC_6_BD.97_1#00c34f9c4.choices?pid=c0fcb319d&amp;color=0,55,96&amp;vtp=1&amp;bbb=1"/>
          <p:cNvSpPr/>
          <p:nvPr/>
        </p:nvSpPr>
        <p:spPr>
          <a:xfrm>
            <a:off x="502920" y="3570352"/>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22.(</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.air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B.room</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C.way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.head</a:t>
            </a:r>
            <a:endParaRPr lang="en-US" altLang="zh-CN" sz="1800" dirty="0"/>
          </a:p>
        </p:txBody>
      </p:sp>
      <p:sp>
        <p:nvSpPr>
          <p:cNvPr id="7" name="QC_6_AN.98_1#00c34f9c4.bracket?pid=c0fcb319d&amp;color=0,55,96&amp;vpa=27&amp;vtp=1"/>
          <p:cNvSpPr/>
          <p:nvPr/>
        </p:nvSpPr>
        <p:spPr>
          <a:xfrm>
            <a:off x="959326" y="3557017"/>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8" name="QC_6_AS.99_1#00c34f9c4?pid=c0fcb319d&amp;color=0,55,96&amp;vtp=1&amp;bbb=1&amp;hb=1"/>
          <p:cNvSpPr/>
          <p:nvPr/>
        </p:nvSpPr>
        <p:spPr>
          <a:xfrm>
            <a:off x="502920" y="3981134"/>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already和下文对狂欢节的描述可推知</a:t>
            </a:r>
            <a:r>
              <a:rPr lang="en-US" altLang="zh-CN" sz="1800" b="0" i="0">
                <a:solidFill>
                  <a:srgbClr val="003760"/>
                </a:solidFill>
                <a:latin typeface="Times New Roman" pitchFamily="34" charset="0"/>
                <a:ea typeface="微软雅黑" pitchFamily="34" charset="-122"/>
                <a:cs typeface="Times New Roman" pitchFamily="34" charset="-120"/>
              </a:rPr>
              <a:t>，作者感受到的是一种弥漫在空气中</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的狂欢节气氛</a:t>
            </a:r>
            <a:r>
              <a:rPr lang="en-US" altLang="zh-CN" b="0" i="0" dirty="0">
                <a:solidFill>
                  <a:srgbClr val="003760"/>
                </a:solidFill>
                <a:latin typeface="Times New Roman" pitchFamily="34" charset="0"/>
                <a:ea typeface="微软雅黑" pitchFamily="34" charset="-122"/>
                <a:cs typeface="Times New Roman" pitchFamily="34" charset="-120"/>
              </a:rPr>
              <a:t>。be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air为固定搭配，意为“（某种情绪）弥漫在空气中”，故选A项。</a:t>
            </a:r>
            <a:endParaRPr lang="en-US" altLang="zh-CN" dirty="0"/>
          </a:p>
        </p:txBody>
      </p:sp>
      <p:sp>
        <p:nvSpPr>
          <p:cNvPr id="9" name="QC_6_BD.100_1#2f196cb72.choices?pid=c0fcb319d&amp;color=0,55,96&amp;vtp=1&amp;bbb=1"/>
          <p:cNvSpPr/>
          <p:nvPr/>
        </p:nvSpPr>
        <p:spPr>
          <a:xfrm>
            <a:off x="502920" y="4795902"/>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23.(</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.food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B.spirit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C.origin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.smell</a:t>
            </a:r>
            <a:endParaRPr lang="en-US" altLang="zh-CN" sz="1800" dirty="0"/>
          </a:p>
        </p:txBody>
      </p:sp>
      <p:sp>
        <p:nvSpPr>
          <p:cNvPr id="10" name="QC_6_AN.101_1#2f196cb72.bracket?pid=c0fcb319d&amp;color=0,55,96&amp;vpa=28&amp;vtp=1"/>
          <p:cNvSpPr/>
          <p:nvPr/>
        </p:nvSpPr>
        <p:spPr>
          <a:xfrm>
            <a:off x="972026" y="4782567"/>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11" name="QC_6_AS.102_1#2f196cb72?pid=c0fcb319d&amp;color=0,55,96&amp;vtp=1&amp;bbb=1&amp;hb=1"/>
          <p:cNvSpPr/>
          <p:nvPr/>
        </p:nvSpPr>
        <p:spPr>
          <a:xfrm>
            <a:off x="502920" y="5206684"/>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party可知，作者参加街头派对是想要体验狂欢节的氛围。</a:t>
            </a:r>
            <a:r>
              <a:rPr lang="en-US" altLang="zh-CN" sz="1800" b="0" i="0">
                <a:solidFill>
                  <a:srgbClr val="003760"/>
                </a:solidFill>
                <a:latin typeface="Times New Roman" pitchFamily="34" charset="0"/>
                <a:ea typeface="微软雅黑" pitchFamily="34" charset="-122"/>
                <a:cs typeface="Times New Roman" pitchFamily="34" charset="-120"/>
              </a:rPr>
              <a:t>spirit在此处</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为熟词生义</a:t>
            </a:r>
            <a:r>
              <a:rPr lang="en-US" altLang="zh-CN" b="0" i="0" dirty="0">
                <a:solidFill>
                  <a:srgbClr val="003760"/>
                </a:solidFill>
                <a:latin typeface="Times New Roman" pitchFamily="34" charset="0"/>
                <a:ea typeface="微软雅黑" pitchFamily="34" charset="-122"/>
                <a:cs typeface="Times New Roman" pitchFamily="34" charset="-120"/>
              </a:rPr>
              <a:t>，意为“氛围”。故选B项。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0">
                                            <p:bg/>
                                          </p:spTgt>
                                        </p:tgtEl>
                                        <p:attrNameLst>
                                          <p:attrName>style.visibility</p:attrName>
                                        </p:attrNameLst>
                                      </p:cBhvr>
                                      <p:to>
                                        <p:strVal val="visible"/>
                                      </p:to>
                                    </p:set>
                                    <p:animEffect transition="in" filter="fade">
                                      <p:cBhvr>
                                        <p:cTn id="56" dur="500"/>
                                        <p:tgtEl>
                                          <p:spTgt spid="10">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0" end="0"/>
                                            </p:txEl>
                                          </p:spTgt>
                                        </p:tgtEl>
                                        <p:attrNameLst>
                                          <p:attrName>style.visibility</p:attrName>
                                        </p:attrNameLst>
                                      </p:cBhvr>
                                      <p:to>
                                        <p:strVal val="visible"/>
                                      </p:to>
                                    </p:set>
                                    <p:animEffect transition="in" filter="fade">
                                      <p:cBhvr>
                                        <p:cTn id="59" dur="500"/>
                                        <p:tgtEl>
                                          <p:spTgt spid="10">
                                            <p:txEl>
                                              <p:pRg st="0" end="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1">
                                            <p:bg/>
                                          </p:spTgt>
                                        </p:tgtEl>
                                        <p:attrNameLst>
                                          <p:attrName>style.visibility</p:attrName>
                                        </p:attrNameLst>
                                      </p:cBhvr>
                                      <p:to>
                                        <p:strVal val="visible"/>
                                      </p:to>
                                    </p:set>
                                    <p:animEffect transition="in" filter="fade">
                                      <p:cBhvr>
                                        <p:cTn id="64" dur="500"/>
                                        <p:tgtEl>
                                          <p:spTgt spid="11">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1">
                                            <p:txEl>
                                              <p:pRg st="0" end="0"/>
                                            </p:txEl>
                                          </p:spTgt>
                                        </p:tgtEl>
                                        <p:attrNameLst>
                                          <p:attrName>style.visibility</p:attrName>
                                        </p:attrNameLst>
                                      </p:cBhvr>
                                      <p:to>
                                        <p:strVal val="visible"/>
                                      </p:to>
                                    </p:set>
                                    <p:animEffect transition="in" filter="fade">
                                      <p:cBhvr>
                                        <p:cTn id="67" dur="500"/>
                                        <p:tgtEl>
                                          <p:spTgt spid="11">
                                            <p:txEl>
                                              <p:pRg st="0" end="0"/>
                                            </p:tx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1">
                                            <p:txEl>
                                              <p:pRg st="1" end="1"/>
                                            </p:txEl>
                                          </p:spTgt>
                                        </p:tgtEl>
                                        <p:attrNameLst>
                                          <p:attrName>style.visibility</p:attrName>
                                        </p:attrNameLst>
                                      </p:cBhvr>
                                      <p:to>
                                        <p:strVal val="visible"/>
                                      </p:to>
                                    </p:set>
                                    <p:animEffect transition="in" filter="fade">
                                      <p:cBhvr>
                                        <p:cTn id="70"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P spid="7" grpId="0" build="p" animBg="1"/>
      <p:bldP spid="8" grpId="0" build="p" animBg="1"/>
      <p:bldP spid="10" grpId="0" build="p" animBg="1"/>
      <p:bldP spid="11"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QC_6_BD.103_1#87a5f3487.choices?pid=c0fcb319d&amp;color=0,55,96&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24.(</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.Luckily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B.Hopefully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C.Absolutely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.Frequently</a:t>
            </a:r>
            <a:endParaRPr lang="en-US" altLang="zh-CN" sz="1800" dirty="0"/>
          </a:p>
        </p:txBody>
      </p:sp>
      <p:sp>
        <p:nvSpPr>
          <p:cNvPr id="3" name="QC_6_AN.104_1#87a5f3487.bracket?pid=c0fcb319d&amp;color=0,55,96&amp;vpa=29&amp;vtp=1"/>
          <p:cNvSpPr/>
          <p:nvPr/>
        </p:nvSpPr>
        <p:spPr>
          <a:xfrm>
            <a:off x="9593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AS.105_1#87a5f3487?pid=c0fcb319d&amp;color=0,55,96&amp;vtp=1&amp;bbb=1&amp;hb=1"/>
          <p:cNvSpPr/>
          <p:nvPr/>
        </p:nvSpPr>
        <p:spPr>
          <a:xfrm>
            <a:off x="502920" y="1908238"/>
            <a:ext cx="10570464" cy="351155"/>
          </a:xfrm>
          <a:prstGeom prst="rect">
            <a:avLst/>
          </a:prstGeom>
          <a:noFill/>
          <a:ln/>
        </p:spPr>
        <p:txBody>
          <a:bodyPr wrap="none" lIns="0" tIns="0" rIns="0" bIns="0" rtlCol="0" anchor="t"/>
          <a:lstStyle/>
          <a:p>
            <a:pPr>
              <a:lnSpc>
                <a:spcPts val="3100"/>
              </a:lnSpc>
            </a:pPr>
            <a:r>
              <a:rPr lang="en-US" altLang="zh-CN" b="1" i="0" dirty="0">
                <a:solidFill>
                  <a:srgbClr val="003760"/>
                </a:solidFill>
                <a:latin typeface="Times New Roman" pitchFamily="34" charset="0"/>
                <a:ea typeface="微软雅黑" pitchFamily="34" charset="-122"/>
                <a:cs typeface="Times New Roman" pitchFamily="34" charset="-120"/>
              </a:rPr>
              <a:t>[解析]</a:t>
            </a:r>
            <a:r>
              <a:rPr lang="en-US" altLang="zh-CN" b="1"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根据下文the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show</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about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begin可知，作者没有错过任何表演，因此是非常幸运的。故选A项。</a:t>
            </a:r>
            <a:endParaRPr lang="en-US" altLang="zh-CN" dirty="0"/>
          </a:p>
        </p:txBody>
      </p:sp>
      <p:sp>
        <p:nvSpPr>
          <p:cNvPr id="5" name="QC_6_BD.106_1#46b77d21d.choices?pid=c0fcb319d&amp;color=0,55,96&amp;vtp=1&amp;bbb=1"/>
          <p:cNvSpPr/>
          <p:nvPr/>
        </p:nvSpPr>
        <p:spPr>
          <a:xfrm>
            <a:off x="502920" y="231400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25.(</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.ticket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B.turn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C.chance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.place</a:t>
            </a:r>
            <a:endParaRPr lang="en-US" altLang="zh-CN" sz="1800" dirty="0"/>
          </a:p>
        </p:txBody>
      </p:sp>
      <p:sp>
        <p:nvSpPr>
          <p:cNvPr id="6" name="QC_6_AN.107_1#46b77d21d.bracket?pid=c0fcb319d&amp;color=0,55,96&amp;vpa=30&amp;vtp=1"/>
          <p:cNvSpPr/>
          <p:nvPr/>
        </p:nvSpPr>
        <p:spPr>
          <a:xfrm>
            <a:off x="959326" y="230066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7" name="QC_6_AS.108_1#46b77d21d?pid=c0fcb319d&amp;color=0,55,96&amp;vtp=1&amp;bbb=1&amp;hb=1"/>
          <p:cNvSpPr/>
          <p:nvPr/>
        </p:nvSpPr>
        <p:spPr>
          <a:xfrm>
            <a:off x="502920" y="272478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begin可推知，表演开始前，</a:t>
            </a:r>
            <a:r>
              <a:rPr lang="en-US" altLang="zh-CN" sz="1800" b="0" i="0">
                <a:solidFill>
                  <a:srgbClr val="003760"/>
                </a:solidFill>
                <a:latin typeface="Times New Roman" pitchFamily="34" charset="0"/>
                <a:ea typeface="微软雅黑" pitchFamily="34" charset="-122"/>
                <a:cs typeface="Times New Roman" pitchFamily="34" charset="-120"/>
              </a:rPr>
              <a:t>作者在人群中找到了观看表演的地方。</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r>
              <a:rPr lang="en-US" altLang="zh-CN" b="0" i="0" dirty="0">
                <a:solidFill>
                  <a:srgbClr val="003760"/>
                </a:solidFill>
                <a:latin typeface="Times New Roman" pitchFamily="34" charset="0"/>
                <a:ea typeface="微软雅黑" pitchFamily="34" charset="-122"/>
                <a:cs typeface="Times New Roman" pitchFamily="34" charset="-120"/>
              </a:rPr>
              <a:t>D项。</a:t>
            </a:r>
            <a:endParaRPr lang="en-US" altLang="zh-CN" dirty="0"/>
          </a:p>
        </p:txBody>
      </p:sp>
      <p:sp>
        <p:nvSpPr>
          <p:cNvPr id="8" name="QC_6_BD.109_1#d763653c3.choices?pid=c0fcb319d&amp;color=0,55,96&amp;vtp=1&amp;bbb=1"/>
          <p:cNvSpPr/>
          <p:nvPr/>
        </p:nvSpPr>
        <p:spPr>
          <a:xfrm>
            <a:off x="502920" y="355225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26.(</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.atmospheres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B.decorations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C.costumes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.lights</a:t>
            </a:r>
            <a:endParaRPr lang="en-US" altLang="zh-CN" sz="1800" dirty="0"/>
          </a:p>
        </p:txBody>
      </p:sp>
      <p:sp>
        <p:nvSpPr>
          <p:cNvPr id="9" name="QC_6_AN.110_1#d763653c3.bracket?pid=c0fcb319d&amp;color=0,55,96&amp;vpa=31&amp;vtp=1"/>
          <p:cNvSpPr/>
          <p:nvPr/>
        </p:nvSpPr>
        <p:spPr>
          <a:xfrm>
            <a:off x="972026" y="353891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10" name="QC_6_AS.111_1#d763653c3?pid=c0fcb319d&amp;color=0,55,96&amp;vtp=1&amp;bbb=1"/>
          <p:cNvSpPr/>
          <p:nvPr/>
        </p:nvSpPr>
        <p:spPr>
          <a:xfrm>
            <a:off x="502920" y="395801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根据语境并结合常识可知，参加表演的舞者和乐队会穿着别致的“服装”。故选C项。</a:t>
            </a:r>
            <a:endParaRPr lang="en-US" altLang="zh-CN" sz="1800" dirty="0"/>
          </a:p>
        </p:txBody>
      </p:sp>
      <p:sp>
        <p:nvSpPr>
          <p:cNvPr id="11" name="QC_6_BD.112_1#839eacffd.choices?pid=c0fcb319d&amp;color=0,55,96&amp;vtp=1&amp;bbb=1"/>
          <p:cNvSpPr/>
          <p:nvPr/>
        </p:nvSpPr>
        <p:spPr>
          <a:xfrm>
            <a:off x="502920" y="436378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27.(</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.listened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B.waited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C.jumped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.hugged</a:t>
            </a:r>
            <a:endParaRPr lang="en-US" altLang="zh-CN" sz="1800" dirty="0"/>
          </a:p>
        </p:txBody>
      </p:sp>
      <p:sp>
        <p:nvSpPr>
          <p:cNvPr id="12" name="QC_6_AN.113_1#839eacffd.bracket?pid=c0fcb319d&amp;color=0,55,96&amp;vpa=32&amp;vtp=1"/>
          <p:cNvSpPr/>
          <p:nvPr/>
        </p:nvSpPr>
        <p:spPr>
          <a:xfrm>
            <a:off x="972026" y="435044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13" name="QC_6_AS.114_1#839eacffd?pid=c0fcb319d&amp;color=0,55,96&amp;vtp=1&amp;bbb=1"/>
          <p:cNvSpPr/>
          <p:nvPr/>
        </p:nvSpPr>
        <p:spPr>
          <a:xfrm>
            <a:off x="502920" y="476954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excitement及常识可推知，人们在音乐响起时兴奋地跳了起来。故选C项。</a:t>
            </a:r>
            <a:endParaRPr lang="en-US" altLang="zh-CN" sz="1800" dirty="0"/>
          </a:p>
        </p:txBody>
      </p:sp>
      <p:sp>
        <p:nvSpPr>
          <p:cNvPr id="14" name="QC_6_BD.115_1#cb3405fbd.choices?pid=c0fcb319d&amp;color=0,55,96&amp;vtp=1&amp;bbb=1"/>
          <p:cNvSpPr/>
          <p:nvPr/>
        </p:nvSpPr>
        <p:spPr>
          <a:xfrm>
            <a:off x="502920" y="517531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28.(</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.firecrackers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B.entertainment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C.illustrations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.music</a:t>
            </a:r>
            <a:endParaRPr lang="en-US" altLang="zh-CN" sz="1800" dirty="0"/>
          </a:p>
        </p:txBody>
      </p:sp>
      <p:sp>
        <p:nvSpPr>
          <p:cNvPr id="15" name="QC_6_AN.116_1#cb3405fbd.bracket?pid=c0fcb319d&amp;color=0,55,96&amp;vpa=33&amp;vtp=1"/>
          <p:cNvSpPr/>
          <p:nvPr/>
        </p:nvSpPr>
        <p:spPr>
          <a:xfrm>
            <a:off x="959326" y="516197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16" name="QC_6_AS.117_1#cb3405fbd?pid=c0fcb319d&amp;color=0,55,96&amp;vtp=1&amp;bbb=1"/>
          <p:cNvSpPr/>
          <p:nvPr/>
        </p:nvSpPr>
        <p:spPr>
          <a:xfrm>
            <a:off x="502920" y="558107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根据上下文描述的派对场景可知，此处应是热闹的音乐响起。故选D项。</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5">
                                            <p:bg/>
                                          </p:spTgt>
                                        </p:tgtEl>
                                        <p:attrNameLst>
                                          <p:attrName>style.visibility</p:attrName>
                                        </p:attrNameLst>
                                      </p:cBhvr>
                                      <p:to>
                                        <p:strVal val="visible"/>
                                      </p:to>
                                    </p:set>
                                    <p:animEffect transition="in" filter="fade">
                                      <p:cBhvr>
                                        <p:cTn id="74" dur="500"/>
                                        <p:tgtEl>
                                          <p:spTgt spid="15">
                                            <p:bg/>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5">
                                            <p:txEl>
                                              <p:pRg st="0" end="0"/>
                                            </p:txEl>
                                          </p:spTgt>
                                        </p:tgtEl>
                                        <p:attrNameLst>
                                          <p:attrName>style.visibility</p:attrName>
                                        </p:attrNameLst>
                                      </p:cBhvr>
                                      <p:to>
                                        <p:strVal val="visible"/>
                                      </p:to>
                                    </p:set>
                                    <p:animEffect transition="in" filter="fade">
                                      <p:cBhvr>
                                        <p:cTn id="77" dur="500"/>
                                        <p:tgtEl>
                                          <p:spTgt spid="15">
                                            <p:txEl>
                                              <p:pRg st="0" end="0"/>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16">
                                            <p:bg/>
                                          </p:spTgt>
                                        </p:tgtEl>
                                        <p:attrNameLst>
                                          <p:attrName>style.visibility</p:attrName>
                                        </p:attrNameLst>
                                      </p:cBhvr>
                                      <p:to>
                                        <p:strVal val="visible"/>
                                      </p:to>
                                    </p:set>
                                    <p:animEffect transition="in" filter="fade">
                                      <p:cBhvr>
                                        <p:cTn id="82" dur="500"/>
                                        <p:tgtEl>
                                          <p:spTgt spid="16">
                                            <p:bg/>
                                          </p:spTgt>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6">
                                            <p:txEl>
                                              <p:pRg st="0" end="0"/>
                                            </p:txEl>
                                          </p:spTgt>
                                        </p:tgtEl>
                                        <p:attrNameLst>
                                          <p:attrName>style.visibility</p:attrName>
                                        </p:attrNameLst>
                                      </p:cBhvr>
                                      <p:to>
                                        <p:strVal val="visible"/>
                                      </p:to>
                                    </p:set>
                                    <p:animEffect transition="in" filter="fade">
                                      <p:cBhvr>
                                        <p:cTn id="85"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QC_6_BD.118_1#bd9589b10.choices?pid=c0fcb319d&amp;color=0,55,96&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29.(</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.learnt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B.promised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C.hesitated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.began</a:t>
            </a:r>
            <a:endParaRPr lang="en-US" altLang="zh-CN" sz="1800" dirty="0"/>
          </a:p>
        </p:txBody>
      </p:sp>
      <p:sp>
        <p:nvSpPr>
          <p:cNvPr id="3" name="QC_6_AN.119_1#bd9589b10.bracket?pid=c0fcb319d&amp;color=0,55,96&amp;vpa=34&amp;vtp=1"/>
          <p:cNvSpPr/>
          <p:nvPr/>
        </p:nvSpPr>
        <p:spPr>
          <a:xfrm>
            <a:off x="9593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AS.120_1#bd9589b10?pid=c0fcb319d&amp;color=0,55,96&amp;vtp=1&amp;bbb=1"/>
          <p:cNvSpPr/>
          <p:nvPr/>
        </p:nvSpPr>
        <p:spPr>
          <a:xfrm>
            <a:off x="502920" y="190823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playing可推知，表演者开始了表演。故选D项。</a:t>
            </a:r>
            <a:endParaRPr lang="en-US" altLang="zh-CN" sz="1800" dirty="0"/>
          </a:p>
        </p:txBody>
      </p:sp>
      <p:sp>
        <p:nvSpPr>
          <p:cNvPr id="5" name="QC_6_BD.121_1#8ab366e60.choices?pid=c0fcb319d&amp;color=0,55,96&amp;vtp=1&amp;bbb=1"/>
          <p:cNvSpPr/>
          <p:nvPr/>
        </p:nvSpPr>
        <p:spPr>
          <a:xfrm>
            <a:off x="502920" y="231400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30.(</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.boring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B.surprising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C.energetic</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.religious</a:t>
            </a:r>
            <a:endParaRPr lang="en-US" altLang="zh-CN" sz="1800" dirty="0"/>
          </a:p>
        </p:txBody>
      </p:sp>
      <p:sp>
        <p:nvSpPr>
          <p:cNvPr id="6" name="QC_6_AN.122_1#8ab366e60.bracket?pid=c0fcb319d&amp;color=0,55,96&amp;vpa=35&amp;vtp=1"/>
          <p:cNvSpPr/>
          <p:nvPr/>
        </p:nvSpPr>
        <p:spPr>
          <a:xfrm>
            <a:off x="972026" y="230066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7" name="QC_6_AS.123_1#8ab366e60?pid=c0fcb319d&amp;color=0,55,96&amp;vtp=1&amp;bbb=1"/>
          <p:cNvSpPr/>
          <p:nvPr/>
        </p:nvSpPr>
        <p:spPr>
          <a:xfrm>
            <a:off x="502920" y="271976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根据狂欢节的特性可知，音乐的节奏应该是充满活力的。故选C项。</a:t>
            </a:r>
            <a:endParaRPr lang="en-US" altLang="zh-CN" sz="1800" dirty="0"/>
          </a:p>
        </p:txBody>
      </p:sp>
      <p:sp>
        <p:nvSpPr>
          <p:cNvPr id="8" name="QC_6_BD.124_1#40b31d8b9.choices?pid=c0fcb319d&amp;color=0,55,96&amp;vtp=1&amp;bbb=1"/>
          <p:cNvSpPr/>
          <p:nvPr/>
        </p:nvSpPr>
        <p:spPr>
          <a:xfrm>
            <a:off x="502920" y="312553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31.(</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.visitors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B.organisers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C.viewers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.dancers</a:t>
            </a:r>
            <a:endParaRPr lang="en-US" altLang="zh-CN" sz="1800" dirty="0"/>
          </a:p>
        </p:txBody>
      </p:sp>
      <p:sp>
        <p:nvSpPr>
          <p:cNvPr id="9" name="QC_6_AN.125_1#40b31d8b9.bracket?pid=c0fcb319d&amp;color=0,55,96&amp;vpa=36&amp;vtp=1"/>
          <p:cNvSpPr/>
          <p:nvPr/>
        </p:nvSpPr>
        <p:spPr>
          <a:xfrm>
            <a:off x="959326" y="311219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10" name="QC_6_AS.126_1#40b31d8b9?pid=c0fcb319d&amp;color=0,55,96&amp;vtp=1&amp;bbb=1&amp;hb=1"/>
          <p:cNvSpPr/>
          <p:nvPr/>
        </p:nvSpPr>
        <p:spPr>
          <a:xfrm>
            <a:off x="502920" y="353631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根据上文20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Brazilian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band以及The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playing可知，乐队开始演奏了</a:t>
            </a:r>
            <a:r>
              <a:rPr lang="en-US" altLang="zh-CN" sz="1800" b="0" i="0">
                <a:solidFill>
                  <a:srgbClr val="003760"/>
                </a:solidFill>
                <a:latin typeface="Times New Roman" pitchFamily="34" charset="0"/>
                <a:ea typeface="微软雅黑" pitchFamily="34" charset="-122"/>
                <a:cs typeface="Times New Roman" pitchFamily="34" charset="-120"/>
              </a:rPr>
              <a:t>，舞</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者们也开始跳舞了</a:t>
            </a:r>
            <a:r>
              <a:rPr lang="en-US" altLang="zh-CN" b="0" i="0" dirty="0">
                <a:solidFill>
                  <a:srgbClr val="003760"/>
                </a:solidFill>
                <a:latin typeface="Times New Roman" pitchFamily="34" charset="0"/>
                <a:ea typeface="微软雅黑" pitchFamily="34" charset="-122"/>
                <a:cs typeface="Times New Roman" pitchFamily="34" charset="-120"/>
              </a:rPr>
              <a:t>。故选D项。</a:t>
            </a:r>
            <a:endParaRPr lang="en-US" altLang="zh-CN" dirty="0"/>
          </a:p>
        </p:txBody>
      </p:sp>
      <p:sp>
        <p:nvSpPr>
          <p:cNvPr id="11" name="QC_6_BD.127_1#f244d7e22.choices?pid=c0fcb319d&amp;color=0,55,96&amp;vtp=1&amp;bbb=1"/>
          <p:cNvSpPr/>
          <p:nvPr/>
        </p:nvSpPr>
        <p:spPr>
          <a:xfrm>
            <a:off x="502920" y="436378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32.(</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.marching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B.getting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C.rushing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.following</a:t>
            </a:r>
            <a:endParaRPr lang="en-US" altLang="zh-CN" sz="1800" dirty="0"/>
          </a:p>
        </p:txBody>
      </p:sp>
      <p:sp>
        <p:nvSpPr>
          <p:cNvPr id="12" name="QC_6_AN.128_1#f244d7e22.bracket?pid=c0fcb319d&amp;color=0,55,96&amp;vpa=37&amp;vtp=1"/>
          <p:cNvSpPr/>
          <p:nvPr/>
        </p:nvSpPr>
        <p:spPr>
          <a:xfrm>
            <a:off x="959326" y="435044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3" name="QC_6_AS.129_1#f244d7e22?pid=c0fcb319d&amp;color=0,55,96&amp;vtp=1&amp;bbb=1"/>
          <p:cNvSpPr/>
          <p:nvPr/>
        </p:nvSpPr>
        <p:spPr>
          <a:xfrm>
            <a:off x="502920" y="476954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根据常识可知，在狂欢节游行中，表演者们边走边表演，“行进”最符合语境。故选A项。</a:t>
            </a:r>
            <a:endParaRPr lang="en-US" altLang="zh-CN" sz="1800" dirty="0"/>
          </a:p>
        </p:txBody>
      </p:sp>
      <p:sp>
        <p:nvSpPr>
          <p:cNvPr id="14" name="QC_6_BD.130_1#fd4d23ba8.choices?pid=c0fcb319d&amp;color=0,55,96&amp;vtp=1&amp;bbb=1"/>
          <p:cNvSpPr/>
          <p:nvPr/>
        </p:nvSpPr>
        <p:spPr>
          <a:xfrm>
            <a:off x="502920" y="517531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33.(</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times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way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reaction</a:t>
            </a:r>
            <a:endParaRPr lang="en-US" altLang="zh-CN" sz="1800" dirty="0"/>
          </a:p>
        </p:txBody>
      </p:sp>
      <p:sp>
        <p:nvSpPr>
          <p:cNvPr id="15" name="QC_6_AN.131_1#fd4d23ba8.bracket?pid=c0fcb319d&amp;color=0,55,96&amp;vpa=38&amp;vtp=1"/>
          <p:cNvSpPr/>
          <p:nvPr/>
        </p:nvSpPr>
        <p:spPr>
          <a:xfrm>
            <a:off x="972026" y="516197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16" name="QC_6_AS.132_1#fd4d23ba8?pid=c0fcb319d&amp;color=0,55,96&amp;vtp=1&amp;bbb=1"/>
          <p:cNvSpPr/>
          <p:nvPr/>
        </p:nvSpPr>
        <p:spPr>
          <a:xfrm>
            <a:off x="502920" y="558107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根据常识可知，在狂欢节中，表演者们会一路边走边跳舞。故选B项。</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fade">
                                      <p:cBhvr>
                                        <p:cTn id="53" dur="500"/>
                                        <p:tgtEl>
                                          <p:spTgt spid="10">
                                            <p:txEl>
                                              <p:pRg st="1" end="1"/>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15">
                                            <p:bg/>
                                          </p:spTgt>
                                        </p:tgtEl>
                                        <p:attrNameLst>
                                          <p:attrName>style.visibility</p:attrName>
                                        </p:attrNameLst>
                                      </p:cBhvr>
                                      <p:to>
                                        <p:strVal val="visible"/>
                                      </p:to>
                                    </p:set>
                                    <p:animEffect transition="in" filter="fade">
                                      <p:cBhvr>
                                        <p:cTn id="74" dur="500"/>
                                        <p:tgtEl>
                                          <p:spTgt spid="15">
                                            <p:bg/>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5">
                                            <p:txEl>
                                              <p:pRg st="0" end="0"/>
                                            </p:txEl>
                                          </p:spTgt>
                                        </p:tgtEl>
                                        <p:attrNameLst>
                                          <p:attrName>style.visibility</p:attrName>
                                        </p:attrNameLst>
                                      </p:cBhvr>
                                      <p:to>
                                        <p:strVal val="visible"/>
                                      </p:to>
                                    </p:set>
                                    <p:animEffect transition="in" filter="fade">
                                      <p:cBhvr>
                                        <p:cTn id="77" dur="500"/>
                                        <p:tgtEl>
                                          <p:spTgt spid="15">
                                            <p:txEl>
                                              <p:pRg st="0" end="0"/>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16">
                                            <p:bg/>
                                          </p:spTgt>
                                        </p:tgtEl>
                                        <p:attrNameLst>
                                          <p:attrName>style.visibility</p:attrName>
                                        </p:attrNameLst>
                                      </p:cBhvr>
                                      <p:to>
                                        <p:strVal val="visible"/>
                                      </p:to>
                                    </p:set>
                                    <p:animEffect transition="in" filter="fade">
                                      <p:cBhvr>
                                        <p:cTn id="82" dur="500"/>
                                        <p:tgtEl>
                                          <p:spTgt spid="16">
                                            <p:bg/>
                                          </p:spTgt>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6">
                                            <p:txEl>
                                              <p:pRg st="0" end="0"/>
                                            </p:txEl>
                                          </p:spTgt>
                                        </p:tgtEl>
                                        <p:attrNameLst>
                                          <p:attrName>style.visibility</p:attrName>
                                        </p:attrNameLst>
                                      </p:cBhvr>
                                      <p:to>
                                        <p:strVal val="visible"/>
                                      </p:to>
                                    </p:set>
                                    <p:animEffect transition="in" filter="fade">
                                      <p:cBhvr>
                                        <p:cTn id="85"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6"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QC_6_BD.133_1#f7fbe2db7.choices?pid=c0fcb319d&amp;color=0,55,96&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34.(</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B.enjoyed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C.clapped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.passed</a:t>
            </a:r>
            <a:endParaRPr lang="en-US" altLang="zh-CN" sz="1800" dirty="0"/>
          </a:p>
        </p:txBody>
      </p:sp>
      <p:sp>
        <p:nvSpPr>
          <p:cNvPr id="3" name="QC_6_AN.134_1#f7fbe2db7.bracket?pid=c0fcb319d&amp;color=0,55,96&amp;vpa=39&amp;vtp=1"/>
          <p:cNvSpPr/>
          <p:nvPr/>
        </p:nvSpPr>
        <p:spPr>
          <a:xfrm>
            <a:off x="9593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AS.135_1#f7fbe2db7?pid=c0fcb319d&amp;color=0,55,96&amp;vtp=1&amp;bbb=1&amp;hb=1"/>
          <p:cNvSpPr/>
          <p:nvPr/>
        </p:nvSpPr>
        <p:spPr>
          <a:xfrm>
            <a:off x="502920" y="191325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Carnival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current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carried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ever-growing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people和The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roasted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air可知，狂欢节中会有很多摊位，作者在人山人海中一路前进</a:t>
            </a:r>
            <a:r>
              <a:rPr lang="en-US" altLang="zh-CN" sz="1800" b="0" i="0">
                <a:solidFill>
                  <a:srgbClr val="003760"/>
                </a:solidFill>
                <a:latin typeface="Times New Roman" pitchFamily="34" charset="0"/>
                <a:ea typeface="微软雅黑" pitchFamily="34" charset="-122"/>
                <a:cs typeface="Times New Roman" pitchFamily="34" charset="-120"/>
              </a:rPr>
              <a:t>，自然会经过很多街</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头摊位</a:t>
            </a:r>
            <a:r>
              <a:rPr lang="en-US" altLang="zh-CN" b="0" i="0" dirty="0">
                <a:solidFill>
                  <a:srgbClr val="003760"/>
                </a:solidFill>
                <a:latin typeface="Times New Roman" pitchFamily="34" charset="0"/>
                <a:ea typeface="微软雅黑" pitchFamily="34" charset="-122"/>
                <a:cs typeface="Times New Roman" pitchFamily="34" charset="-120"/>
              </a:rPr>
              <a:t>，从而会闻到烤肉的味道。故选D项。</a:t>
            </a:r>
            <a:endParaRPr lang="en-US" altLang="zh-CN" dirty="0"/>
          </a:p>
        </p:txBody>
      </p:sp>
      <p:sp>
        <p:nvSpPr>
          <p:cNvPr id="5" name="QC_6_BD.136_1#081ed7b13.choices?pid=c0fcb319d&amp;color=0,55,96&amp;vtp=1&amp;bbb=1"/>
          <p:cNvSpPr/>
          <p:nvPr/>
        </p:nvSpPr>
        <p:spPr>
          <a:xfrm>
            <a:off x="502920" y="3152838"/>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35.(</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rolled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back</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caught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up</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held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back</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.brought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endParaRPr lang="en-US" altLang="zh-CN" sz="1800" dirty="0"/>
          </a:p>
        </p:txBody>
      </p:sp>
      <p:sp>
        <p:nvSpPr>
          <p:cNvPr id="6" name="QC_6_AN.137_1#081ed7b13.bracket?pid=c0fcb319d&amp;color=0,55,96&amp;vpa=40&amp;vtp=1"/>
          <p:cNvSpPr/>
          <p:nvPr/>
        </p:nvSpPr>
        <p:spPr>
          <a:xfrm>
            <a:off x="972026" y="3139503"/>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7" name="QC_6_AS.138_1#081ed7b13?pid=c0fcb319d&amp;color=0,55,96&amp;vtp=1&amp;bbb=1"/>
          <p:cNvSpPr/>
          <p:nvPr/>
        </p:nvSpPr>
        <p:spPr>
          <a:xfrm>
            <a:off x="502920" y="355860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by可知，作者完全沉浸在派对中。故选B项。</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sp>
        <p:nvSpPr>
          <p:cNvPr id="2" name="C_4_BD#643703b0d?pid=6739f9f4b&amp;color=0,55,96&amp;vtp=1&amp;bt=1&amp;bbb=1"/>
          <p:cNvSpPr/>
          <p:nvPr/>
        </p:nvSpPr>
        <p:spPr>
          <a:xfrm>
            <a:off x="502920" y="1508760"/>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第二节（</a:t>
            </a:r>
            <a:r>
              <a:rPr lang="en-US" altLang="zh-CN" sz="2200" b="1" i="0" dirty="0">
                <a:solidFill>
                  <a:srgbClr val="003760"/>
                </a:solidFill>
                <a:latin typeface="Times New Roman" pitchFamily="34" charset="0"/>
                <a:ea typeface="楷体" pitchFamily="34" charset="-122"/>
                <a:cs typeface="Times New Roman" pitchFamily="34" charset="-120"/>
              </a:rPr>
              <a:t>共</a:t>
            </a:r>
            <a:r>
              <a:rPr lang="en-US" altLang="zh-CN" sz="2200" b="1" i="0" dirty="0">
                <a:solidFill>
                  <a:srgbClr val="003760"/>
                </a:solidFill>
                <a:latin typeface="Times New Roman" pitchFamily="34" charset="0"/>
                <a:ea typeface="微软雅黑" pitchFamily="34" charset="-122"/>
                <a:cs typeface="Times New Roman" pitchFamily="34" charset="-120"/>
              </a:rPr>
              <a:t>10</a:t>
            </a:r>
            <a:r>
              <a:rPr lang="en-US" altLang="zh-CN" sz="2200" b="1" i="0" dirty="0">
                <a:solidFill>
                  <a:srgbClr val="003760"/>
                </a:solidFill>
                <a:latin typeface="Times New Roman" pitchFamily="34" charset="0"/>
                <a:ea typeface="楷体" pitchFamily="34" charset="-122"/>
                <a:cs typeface="Times New Roman" pitchFamily="34" charset="-120"/>
              </a:rPr>
              <a:t>小题</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每小题</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3" name="QM_5_BD.139_1#89cbb895b?pid=643703b0d&amp;color=0,55,96&amp;vtp=1&amp;bbb=1"/>
          <p:cNvSpPr/>
          <p:nvPr/>
        </p:nvSpPr>
        <p:spPr>
          <a:xfrm>
            <a:off x="502920" y="2001396"/>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[辽宁沈阳2024高一期中]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阅读下面短文，在空白处填入1个适当的单词或括号内单词的正确形式。</a:t>
            </a:r>
            <a:endParaRPr lang="en-US" altLang="zh-CN" sz="1800" dirty="0"/>
          </a:p>
        </p:txBody>
      </p:sp>
      <p:sp>
        <p:nvSpPr>
          <p:cNvPr id="4" name="QM_5_BD.139_2#89cbb895b?sp=1&amp;pid=643703b0d&amp;color=0,55,96&amp;vtp=1&amp;bbb=1&amp;hb=1"/>
          <p:cNvSpPr/>
          <p:nvPr/>
        </p:nvSpPr>
        <p:spPr>
          <a:xfrm>
            <a:off x="502920" y="240284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26</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November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36.</a:t>
            </a:r>
            <a:r>
              <a:rPr lang="en-US" altLang="zh-CN" sz="1800" i="0">
                <a:solidFill>
                  <a:srgbClr val="003760"/>
                </a:solidFill>
                <a:latin typeface="SimSun" pitchFamily="34" charset="0"/>
                <a:ea typeface="SimSun" pitchFamily="34" charset="-122"/>
                <a:cs typeface="SimSun" pitchFamily="34" charset="-120"/>
              </a:rPr>
              <a:t>_______________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（establish</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officially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40th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session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UNESCO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General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Conference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2019.</a:t>
            </a:r>
            <a:endParaRPr lang="en-US" altLang="zh-CN" dirty="0"/>
          </a:p>
        </p:txBody>
      </p:sp>
      <p:sp>
        <p:nvSpPr>
          <p:cNvPr id="5" name="QM_5_BD.139_3#89cbb895b?sp=1&amp;pid=643703b0d&amp;color=0,55,96&amp;vtp=1&amp;bbb=1&amp;hb=1"/>
          <p:cNvSpPr/>
          <p:nvPr/>
        </p:nvSpPr>
        <p:spPr>
          <a:xfrm>
            <a:off x="502920" y="3222625"/>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especially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branch,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holds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37.</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Since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ancient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symbolised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38.</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harmony.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39.</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worldwide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Protecting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40.</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increasingly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urgent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fights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against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climate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conservation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heritage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（遗产）</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UNESCO's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41.</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（centre）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strengthens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efforts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achieve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42.</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7" name="QM_5_AN.140_1#89cbb895b.blank?pid=643703b0d&amp;color=0,55,96&amp;vpa=41&amp;vtp=1&amp;bbb=1"/>
          <p:cNvSpPr/>
          <p:nvPr/>
        </p:nvSpPr>
        <p:spPr>
          <a:xfrm>
            <a:off x="7949788" y="2372360"/>
            <a:ext cx="16525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established</a:t>
            </a:r>
            <a:endParaRPr lang="en-US" altLang="zh-CN" dirty="0"/>
          </a:p>
        </p:txBody>
      </p:sp>
      <p:sp>
        <p:nvSpPr>
          <p:cNvPr id="8" name="QM_5_AN.141_1#89cbb895b.blank?pid=643703b0d&amp;color=0,55,96&amp;vpa=42&amp;vtp=1&amp;bbb=1"/>
          <p:cNvSpPr/>
          <p:nvPr/>
        </p:nvSpPr>
        <p:spPr>
          <a:xfrm>
            <a:off x="8109425" y="3192145"/>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a:t>
            </a:r>
            <a:endParaRPr lang="en-US" altLang="zh-CN" dirty="0"/>
          </a:p>
        </p:txBody>
      </p:sp>
      <p:sp>
        <p:nvSpPr>
          <p:cNvPr id="9" name="QM_5_AN.142_1#89cbb895b.blank?pid=643703b0d&amp;color=0,55,96&amp;vpa=43&amp;vtp=1&amp;bbb=1"/>
          <p:cNvSpPr/>
          <p:nvPr/>
        </p:nvSpPr>
        <p:spPr>
          <a:xfrm>
            <a:off x="4731226" y="3611245"/>
            <a:ext cx="890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wisdom</a:t>
            </a:r>
            <a:endParaRPr lang="en-US" altLang="zh-CN" dirty="0"/>
          </a:p>
        </p:txBody>
      </p:sp>
      <p:sp>
        <p:nvSpPr>
          <p:cNvPr id="10" name="QM_5_AN.143_1#89cbb895b.blank?pid=643703b0d&amp;color=0,55,96&amp;vpa=44&amp;vtp=1&amp;bbb=1"/>
          <p:cNvSpPr/>
          <p:nvPr/>
        </p:nvSpPr>
        <p:spPr>
          <a:xfrm>
            <a:off x="2153126" y="4030345"/>
            <a:ext cx="725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where</a:t>
            </a:r>
            <a:endParaRPr lang="en-US" altLang="zh-CN" dirty="0"/>
          </a:p>
        </p:txBody>
      </p:sp>
      <p:sp>
        <p:nvSpPr>
          <p:cNvPr id="11" name="QM_5_AN.144_1#89cbb895b.blank?pid=643703b0d&amp;color=0,55,96&amp;vpa=45&amp;vtp=1&amp;bbb=1"/>
          <p:cNvSpPr/>
          <p:nvPr/>
        </p:nvSpPr>
        <p:spPr>
          <a:xfrm>
            <a:off x="4870926" y="4449445"/>
            <a:ext cx="382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an</a:t>
            </a:r>
            <a:endParaRPr lang="en-US" altLang="zh-CN" dirty="0"/>
          </a:p>
        </p:txBody>
      </p:sp>
      <p:sp>
        <p:nvSpPr>
          <p:cNvPr id="12" name="QM_5_AN.145_1#89cbb895b.blank?pid=643703b0d&amp;color=0,55,96&amp;vpa=46&amp;vtp=1&amp;bbb=1"/>
          <p:cNvSpPr/>
          <p:nvPr/>
        </p:nvSpPr>
        <p:spPr>
          <a:xfrm>
            <a:off x="768826" y="5287645"/>
            <a:ext cx="788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central</a:t>
            </a:r>
            <a:endParaRPr lang="en-US" altLang="zh-CN" dirty="0"/>
          </a:p>
        </p:txBody>
      </p:sp>
      <p:sp>
        <p:nvSpPr>
          <p:cNvPr id="13" name="QM_5_AN.146_1#89cbb895b.blank?pid=643703b0d&amp;color=0,55,96&amp;vpa=47&amp;vtp=1&amp;bbb=1"/>
          <p:cNvSpPr/>
          <p:nvPr/>
        </p:nvSpPr>
        <p:spPr>
          <a:xfrm>
            <a:off x="794226" y="5685790"/>
            <a:ext cx="293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fade">
                                      <p:cBhvr>
                                        <p:cTn id="39" dur="500"/>
                                        <p:tgtEl>
                                          <p:spTgt spid="11">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fade">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bg/>
                                          </p:spTgt>
                                        </p:tgtEl>
                                        <p:attrNameLst>
                                          <p:attrName>style.visibility</p:attrName>
                                        </p:attrNameLst>
                                      </p:cBhvr>
                                      <p:to>
                                        <p:strVal val="visible"/>
                                      </p:to>
                                    </p:set>
                                    <p:animEffect transition="in" filter="fade">
                                      <p:cBhvr>
                                        <p:cTn id="47" dur="500"/>
                                        <p:tgtEl>
                                          <p:spTgt spid="12">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2">
                                            <p:txEl>
                                              <p:pRg st="0" end="0"/>
                                            </p:txEl>
                                          </p:spTgt>
                                        </p:tgtEl>
                                        <p:attrNameLst>
                                          <p:attrName>style.visibility</p:attrName>
                                        </p:attrNameLst>
                                      </p:cBhvr>
                                      <p:to>
                                        <p:strVal val="visible"/>
                                      </p:to>
                                    </p:set>
                                    <p:animEffect transition="in" filter="fade">
                                      <p:cBhvr>
                                        <p:cTn id="50" dur="500"/>
                                        <p:tgtEl>
                                          <p:spTgt spid="12">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P spid="9" grpId="0" build="p" animBg="1"/>
      <p:bldP spid="10" grpId="0" build="p" animBg="1"/>
      <p:bldP spid="11" grpId="0" build="p" animBg="1"/>
      <p:bldP spid="12" grpId="0" build="p" animBg="1"/>
      <p:bldP spid="13"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39_4#89cbb895b?sp=1&amp;pid=643703b0d&amp;color=0,55,96&amp;vtp=1&amp;bbb=1&amp;hb=1">
            <a:extLst>
              <a:ext uri="{FF2B5EF4-FFF2-40B4-BE49-F238E27FC236}">
                <a16:creationId xmlns:a16="http://schemas.microsoft.com/office/drawing/2014/main" id="{382AD728-A241-F963-4D58-F27DA7BAF359}"/>
              </a:ext>
            </a:extLst>
          </p:cNvPr>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43.</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（encourage）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protection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tree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values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symbolises,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44.</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appreciate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economic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environmental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significance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humans.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celebrate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UNESCO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encourages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participate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activities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debates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conferences</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cultural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events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exhibitions</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45.</a:t>
            </a:r>
            <a:r>
              <a:rPr lang="en-US" altLang="zh-CN" i="0">
                <a:solidFill>
                  <a:srgbClr val="003760"/>
                </a:solidFill>
                <a:latin typeface="SimSun" pitchFamily="34" charset="0"/>
                <a:ea typeface="SimSun" pitchFamily="34" charset="-122"/>
                <a:cs typeface="SimSun" pitchFamily="34" charset="-120"/>
              </a:rPr>
              <a:t>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（organise）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worldwide.</a:t>
            </a:r>
            <a:endParaRPr lang="en-US" altLang="zh-CN" dirty="0"/>
          </a:p>
        </p:txBody>
      </p:sp>
      <p:sp>
        <p:nvSpPr>
          <p:cNvPr id="3" name="QM_5_EX.150_1#89cbb895b?pid=643703b0d&amp;color=0,55,96&amp;vtp=1&amp;bbb=1">
            <a:extLst>
              <a:ext uri="{FF2B5EF4-FFF2-40B4-BE49-F238E27FC236}">
                <a16:creationId xmlns:a16="http://schemas.microsoft.com/office/drawing/2014/main" id="{7C42C25D-AE5C-0886-9174-7C5B8066FA70}"/>
              </a:ext>
            </a:extLst>
          </p:cNvPr>
          <p:cNvSpPr/>
          <p:nvPr/>
        </p:nvSpPr>
        <p:spPr>
          <a:xfrm>
            <a:off x="502920" y="357257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文章主要介绍了世界橄榄树日设立的目的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作用和意义</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4" name="QM_5_AN.147_1#89cbb895b.blank?pid=643703b0d&amp;color=0,55,96&amp;vpa=48&amp;vtp=1&amp;bbb=1">
            <a:extLst>
              <a:ext uri="{FF2B5EF4-FFF2-40B4-BE49-F238E27FC236}">
                <a16:creationId xmlns:a16="http://schemas.microsoft.com/office/drawing/2014/main" id="{A0EA0E5B-17A3-6149-A723-3B19D306AAF1}"/>
              </a:ext>
            </a:extLst>
          </p:cNvPr>
          <p:cNvSpPr/>
          <p:nvPr/>
        </p:nvSpPr>
        <p:spPr>
          <a:xfrm>
            <a:off x="4565174" y="1468820"/>
            <a:ext cx="13985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encourage</a:t>
            </a:r>
            <a:endParaRPr lang="en-US" altLang="zh-CN" dirty="0"/>
          </a:p>
        </p:txBody>
      </p:sp>
      <p:sp>
        <p:nvSpPr>
          <p:cNvPr id="5" name="QM_5_AN.148_1#89cbb895b.blank?pid=643703b0d&amp;color=0,55,96&amp;vpa=49&amp;vtp=1&amp;bbb=1">
            <a:extLst>
              <a:ext uri="{FF2B5EF4-FFF2-40B4-BE49-F238E27FC236}">
                <a16:creationId xmlns:a16="http://schemas.microsoft.com/office/drawing/2014/main" id="{569908F8-0970-20CF-344F-9537CD4D616A}"/>
              </a:ext>
            </a:extLst>
          </p:cNvPr>
          <p:cNvSpPr/>
          <p:nvPr/>
        </p:nvSpPr>
        <p:spPr>
          <a:xfrm>
            <a:off x="4381976" y="1887920"/>
            <a:ext cx="979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inspiring</a:t>
            </a:r>
            <a:endParaRPr lang="en-US" altLang="zh-CN" dirty="0"/>
          </a:p>
        </p:txBody>
      </p:sp>
      <p:sp>
        <p:nvSpPr>
          <p:cNvPr id="6" name="QM_5_AN.149_1#89cbb895b.blank?pid=643703b0d&amp;color=0,55,96&amp;vpa=50&amp;vtp=1&amp;bbb=1">
            <a:extLst>
              <a:ext uri="{FF2B5EF4-FFF2-40B4-BE49-F238E27FC236}">
                <a16:creationId xmlns:a16="http://schemas.microsoft.com/office/drawing/2014/main" id="{4474E14B-2E1B-8DB9-E61C-C46CA5A7B801}"/>
              </a:ext>
            </a:extLst>
          </p:cNvPr>
          <p:cNvSpPr/>
          <p:nvPr/>
        </p:nvSpPr>
        <p:spPr>
          <a:xfrm>
            <a:off x="5105876" y="3124265"/>
            <a:ext cx="1051560"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organised</a:t>
            </a:r>
            <a:endParaRPr lang="en-US" altLang="zh-CN" dirty="0"/>
          </a:p>
        </p:txBody>
      </p:sp>
    </p:spTree>
    <p:extLst>
      <p:ext uri="{BB962C8B-B14F-4D97-AF65-F5344CB8AC3E}">
        <p14:creationId xmlns:p14="http://schemas.microsoft.com/office/powerpoint/2010/main" val="35096818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bg/>
                                          </p:spTgt>
                                        </p:tgtEl>
                                        <p:attrNameLst>
                                          <p:attrName>style.visibility</p:attrName>
                                        </p:attrNameLst>
                                      </p:cBhvr>
                                      <p:to>
                                        <p:strVal val="visible"/>
                                      </p:to>
                                    </p:set>
                                    <p:animEffect transition="in" filter="fade">
                                      <p:cBhvr>
                                        <p:cTn id="31" dur="500"/>
                                        <p:tgtEl>
                                          <p:spTgt spid="3">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QB_6_BD.151_1#65c13cd2d?pid=89cbb895b&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36.</a:t>
            </a:r>
            <a:r>
              <a:rPr lang="en-US" altLang="zh-CN" sz="1800" i="0">
                <a:solidFill>
                  <a:srgbClr val="003760"/>
                </a:solidFill>
                <a:latin typeface="SimSun" pitchFamily="34" charset="0"/>
                <a:ea typeface="SimSun" pitchFamily="34" charset="-122"/>
                <a:cs typeface="SimSun" pitchFamily="34" charset="-120"/>
              </a:rPr>
              <a:t>_______________</a:t>
            </a:r>
            <a:endParaRPr lang="en-US" altLang="zh-CN" sz="1800" dirty="0"/>
          </a:p>
        </p:txBody>
      </p:sp>
      <p:sp>
        <p:nvSpPr>
          <p:cNvPr id="3" name="QB_6_AN.152_1#65c13cd2d.blank?pid=89cbb895b&amp;color=0,55,96&amp;vpa=51&amp;vtp=1&amp;bbb=1"/>
          <p:cNvSpPr/>
          <p:nvPr/>
        </p:nvSpPr>
        <p:spPr>
          <a:xfrm>
            <a:off x="794226" y="1457325"/>
            <a:ext cx="16525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established</a:t>
            </a:r>
            <a:endParaRPr lang="en-US" altLang="zh-CN" dirty="0"/>
          </a:p>
        </p:txBody>
      </p:sp>
      <p:sp>
        <p:nvSpPr>
          <p:cNvPr id="4" name="QB_6_AS.153_1#65c13cd2d?pid=89cbb895b&amp;color=0,55,96&amp;vtp=1&amp;bbb=1&amp;hb=1"/>
          <p:cNvSpPr/>
          <p:nvPr/>
        </p:nvSpPr>
        <p:spPr>
          <a:xfrm>
            <a:off x="502920" y="191325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设空处在句中作谓语，根据时间状语in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2019可知，此处应用一般过去时，且主语It和</a:t>
            </a:r>
            <a:r>
              <a:rPr lang="en-US" altLang="zh-CN" sz="1800" b="0" i="0">
                <a:solidFill>
                  <a:srgbClr val="003760"/>
                </a:solidFill>
                <a:latin typeface="Times New Roman" pitchFamily="34" charset="0"/>
                <a:ea typeface="微软雅黑" pitchFamily="34" charset="-122"/>
                <a:cs typeface="Times New Roman" pitchFamily="34" charset="-120"/>
              </a:rPr>
              <a:t>establish之间</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为被动关系</a:t>
            </a:r>
            <a:r>
              <a:rPr lang="en-US" altLang="zh-CN" b="0" i="0" dirty="0">
                <a:solidFill>
                  <a:srgbClr val="003760"/>
                </a:solidFill>
                <a:latin typeface="Times New Roman" pitchFamily="34" charset="0"/>
                <a:ea typeface="微软雅黑" pitchFamily="34" charset="-122"/>
                <a:cs typeface="Times New Roman" pitchFamily="34" charset="-120"/>
              </a:rPr>
              <a:t>，应用被动语态；主语为第三人称单数，be动词应用单数形式。故填was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established。</a:t>
            </a:r>
            <a:endParaRPr lang="en-US" altLang="zh-CN" dirty="0"/>
          </a:p>
        </p:txBody>
      </p:sp>
      <p:sp>
        <p:nvSpPr>
          <p:cNvPr id="5" name="QB_6_BD.154_1#cc9eff957?pid=89cbb895b&amp;color=0,55,96&amp;vtp=1&amp;bbb=1"/>
          <p:cNvSpPr/>
          <p:nvPr/>
        </p:nvSpPr>
        <p:spPr>
          <a:xfrm>
            <a:off x="502920" y="272802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37.</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6" name="QB_6_AN.155_1#cc9eff957.blank?pid=89cbb895b&amp;color=0,55,96&amp;vpa=52&amp;vtp=1&amp;bbb=1"/>
          <p:cNvSpPr/>
          <p:nvPr/>
        </p:nvSpPr>
        <p:spPr>
          <a:xfrm>
            <a:off x="768826" y="2676588"/>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a:t>
            </a:r>
            <a:endParaRPr lang="en-US" altLang="zh-CN" dirty="0"/>
          </a:p>
        </p:txBody>
      </p:sp>
      <p:sp>
        <p:nvSpPr>
          <p:cNvPr id="7" name="QB_6_AS.156_1#cc9eff957?pid=89cbb895b&amp;color=0,55,96&amp;vtp=1&amp;bbb=1"/>
          <p:cNvSpPr/>
          <p:nvPr/>
        </p:nvSpPr>
        <p:spPr>
          <a:xfrm>
            <a:off x="502920" y="313378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mind为固定搭配，意为“在某人心里”。故填in。</a:t>
            </a:r>
            <a:endParaRPr lang="en-US" altLang="zh-CN" sz="1800" dirty="0"/>
          </a:p>
        </p:txBody>
      </p:sp>
      <p:sp>
        <p:nvSpPr>
          <p:cNvPr id="8" name="QB_6_BD.157_1#2898b16cc?pid=89cbb895b&amp;color=0,55,96&amp;vtp=1&amp;bbb=1"/>
          <p:cNvSpPr/>
          <p:nvPr/>
        </p:nvSpPr>
        <p:spPr>
          <a:xfrm>
            <a:off x="502920" y="353955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38.</a:t>
            </a:r>
            <a:r>
              <a:rPr lang="en-US" altLang="zh-CN" sz="1800" i="0">
                <a:solidFill>
                  <a:srgbClr val="003760"/>
                </a:solidFill>
                <a:latin typeface="SimSun" pitchFamily="34" charset="0"/>
                <a:ea typeface="SimSun" pitchFamily="34" charset="-122"/>
                <a:cs typeface="SimSun" pitchFamily="34" charset="-120"/>
              </a:rPr>
              <a:t>________</a:t>
            </a:r>
            <a:endParaRPr lang="en-US" altLang="zh-CN" sz="1800" dirty="0"/>
          </a:p>
        </p:txBody>
      </p:sp>
      <p:sp>
        <p:nvSpPr>
          <p:cNvPr id="9" name="QB_6_AN.158_1#2898b16cc.blank?pid=89cbb895b&amp;color=0,55,96&amp;vpa=53&amp;vtp=1&amp;bbb=1"/>
          <p:cNvSpPr/>
          <p:nvPr/>
        </p:nvSpPr>
        <p:spPr>
          <a:xfrm>
            <a:off x="781526" y="3488118"/>
            <a:ext cx="890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wisdom</a:t>
            </a:r>
            <a:endParaRPr lang="en-US" altLang="zh-CN" dirty="0"/>
          </a:p>
        </p:txBody>
      </p:sp>
      <p:sp>
        <p:nvSpPr>
          <p:cNvPr id="10" name="QB_6_AS.159_1#2898b16cc?pid=89cbb895b&amp;color=0,55,96&amp;vtp=1&amp;bbb=1"/>
          <p:cNvSpPr/>
          <p:nvPr/>
        </p:nvSpPr>
        <p:spPr>
          <a:xfrm>
            <a:off x="502920" y="394531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设空处与peace和harmony并列作has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symbolised的宾语，应用名词形式。故填wisdom。</a:t>
            </a:r>
            <a:endParaRPr lang="en-US" altLang="zh-CN" sz="1800" dirty="0"/>
          </a:p>
        </p:txBody>
      </p:sp>
      <p:sp>
        <p:nvSpPr>
          <p:cNvPr id="11" name="QB_6_BD.160_1#90fad9860?pid=89cbb895b&amp;color=0,55,96&amp;vtp=1&amp;bbb=1"/>
          <p:cNvSpPr/>
          <p:nvPr/>
        </p:nvSpPr>
        <p:spPr>
          <a:xfrm>
            <a:off x="502920" y="435108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39.</a:t>
            </a:r>
            <a:r>
              <a:rPr lang="en-US" altLang="zh-CN" sz="1800" i="0">
                <a:solidFill>
                  <a:srgbClr val="003760"/>
                </a:solidFill>
                <a:latin typeface="SimSun" pitchFamily="34" charset="0"/>
                <a:ea typeface="SimSun" pitchFamily="34" charset="-122"/>
                <a:cs typeface="SimSun" pitchFamily="34" charset="-120"/>
              </a:rPr>
              <a:t>_______</a:t>
            </a:r>
            <a:endParaRPr lang="en-US" altLang="zh-CN" sz="1800" dirty="0"/>
          </a:p>
        </p:txBody>
      </p:sp>
      <p:sp>
        <p:nvSpPr>
          <p:cNvPr id="12" name="QB_6_AN.161_1#90fad9860.blank?pid=89cbb895b&amp;color=0,55,96&amp;vpa=54&amp;vtp=1&amp;bbb=1"/>
          <p:cNvSpPr/>
          <p:nvPr/>
        </p:nvSpPr>
        <p:spPr>
          <a:xfrm>
            <a:off x="806926" y="4299648"/>
            <a:ext cx="725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where</a:t>
            </a:r>
            <a:endParaRPr lang="en-US" altLang="zh-CN" dirty="0"/>
          </a:p>
        </p:txBody>
      </p:sp>
      <p:sp>
        <p:nvSpPr>
          <p:cNvPr id="13" name="QB_6_AS.162_1#90fad9860?pid=89cbb895b&amp;color=0,55,96&amp;vtp=1&amp;bbb=1&amp;hb=1"/>
          <p:cNvSpPr/>
          <p:nvPr/>
        </p:nvSpPr>
        <p:spPr>
          <a:xfrm>
            <a:off x="502920" y="476186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设空处引导限制性定语从句，先行词是the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countries，关系词在从句中作地点状语，应用where</a:t>
            </a:r>
            <a:r>
              <a:rPr lang="en-US" altLang="zh-CN" sz="1800" b="0" i="0">
                <a:solidFill>
                  <a:srgbClr val="003760"/>
                </a:solidFill>
                <a:latin typeface="Times New Roman" pitchFamily="34" charset="0"/>
                <a:ea typeface="微软雅黑" pitchFamily="34" charset="-122"/>
                <a:cs typeface="Times New Roman" pitchFamily="34" charset="-120"/>
              </a:rPr>
              <a:t>引导。</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故填</a:t>
            </a:r>
            <a:r>
              <a:rPr lang="en-US" altLang="zh-CN" b="0" i="0" dirty="0">
                <a:solidFill>
                  <a:srgbClr val="003760"/>
                </a:solidFill>
                <a:latin typeface="Times New Roman" pitchFamily="34" charset="0"/>
                <a:ea typeface="微软雅黑" pitchFamily="34" charset="-122"/>
                <a:cs typeface="Times New Roman" pitchFamily="34" charset="-120"/>
              </a:rPr>
              <a:t>where。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
                                            <p:txEl>
                                              <p:pRg st="1" end="1"/>
                                            </p:txEl>
                                          </p:spTgt>
                                        </p:tgtEl>
                                        <p:attrNameLst>
                                          <p:attrName>style.visibility</p:attrName>
                                        </p:attrNameLst>
                                      </p:cBhvr>
                                      <p:to>
                                        <p:strVal val="visible"/>
                                      </p:to>
                                    </p:set>
                                    <p:animEffect transition="in" filter="fade">
                                      <p:cBhvr>
                                        <p:cTn id="72"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QB_6_BD.163_1#37a977b80?pid=89cbb895b&amp;color=0,55,96&amp;mp=1&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40.</a:t>
            </a:r>
            <a:r>
              <a:rPr lang="en-US" altLang="zh-CN" sz="1800" i="0">
                <a:solidFill>
                  <a:srgbClr val="003760"/>
                </a:solidFill>
                <a:latin typeface="SimSun" pitchFamily="34" charset="0"/>
                <a:ea typeface="SimSun" pitchFamily="34" charset="-122"/>
                <a:cs typeface="SimSun" pitchFamily="34" charset="-120"/>
              </a:rPr>
              <a:t>____</a:t>
            </a:r>
            <a:endParaRPr lang="en-US" altLang="zh-CN" sz="1800" dirty="0"/>
          </a:p>
        </p:txBody>
      </p:sp>
      <p:sp>
        <p:nvSpPr>
          <p:cNvPr id="3" name="QB_6_AN.164_1#37a977b80.blank?pid=89cbb895b&amp;color=0,55,96&amp;mp=1&amp;vpa=55&amp;vtp=1&amp;bbb=1"/>
          <p:cNvSpPr/>
          <p:nvPr/>
        </p:nvSpPr>
        <p:spPr>
          <a:xfrm>
            <a:off x="806926" y="1457325"/>
            <a:ext cx="382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an</a:t>
            </a:r>
            <a:endParaRPr lang="en-US" altLang="zh-CN" dirty="0"/>
          </a:p>
        </p:txBody>
      </p:sp>
      <p:sp>
        <p:nvSpPr>
          <p:cNvPr id="4" name="QB_6_AS.165_1#37a977b80?pid=89cbb895b&amp;color=0,55,96&amp;vtp=1&amp;bbb=1&amp;hb=1"/>
          <p:cNvSpPr/>
          <p:nvPr/>
        </p:nvSpPr>
        <p:spPr>
          <a:xfrm>
            <a:off x="502920" y="191325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句意为：随着全球对抗气候变化（的进行），保护和种植橄榄树成为一件越来越紧迫的事情</a:t>
            </a:r>
            <a:r>
              <a:rPr lang="en-US" altLang="zh-CN" sz="1800" b="0" i="0">
                <a:solidFill>
                  <a:srgbClr val="003760"/>
                </a:solidFill>
                <a:latin typeface="Times New Roman" pitchFamily="34" charset="0"/>
                <a:ea typeface="微软雅黑" pitchFamily="34" charset="-122"/>
                <a:cs typeface="Times New Roman" pitchFamily="34" charset="-120"/>
              </a:rPr>
              <a:t>。此处</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泛指</a:t>
            </a:r>
            <a:r>
              <a:rPr lang="en-US" altLang="zh-CN" b="0" i="0" dirty="0">
                <a:solidFill>
                  <a:srgbClr val="003760"/>
                </a:solidFill>
                <a:latin typeface="Times New Roman" pitchFamily="34" charset="0"/>
                <a:ea typeface="微软雅黑" pitchFamily="34" charset="-122"/>
                <a:cs typeface="Times New Roman" pitchFamily="34" charset="-120"/>
              </a:rPr>
              <a:t>“一件越来越紧迫的事情”，应用不定冠词，且increasingly的发音以元音音素开头。故填an。</a:t>
            </a:r>
            <a:endParaRPr lang="en-US" altLang="zh-CN" dirty="0"/>
          </a:p>
        </p:txBody>
      </p:sp>
      <p:sp>
        <p:nvSpPr>
          <p:cNvPr id="5" name="QB_6_BD.166_1#9c05f5657?pid=89cbb895b&amp;color=0,55,96&amp;vtp=1&amp;bbb=1"/>
          <p:cNvSpPr/>
          <p:nvPr/>
        </p:nvSpPr>
        <p:spPr>
          <a:xfrm>
            <a:off x="502920" y="274072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41.</a:t>
            </a:r>
            <a:r>
              <a:rPr lang="en-US" altLang="zh-CN" sz="1800" i="0">
                <a:solidFill>
                  <a:srgbClr val="003760"/>
                </a:solidFill>
                <a:latin typeface="SimSun" pitchFamily="34" charset="0"/>
                <a:ea typeface="SimSun" pitchFamily="34" charset="-122"/>
                <a:cs typeface="SimSun" pitchFamily="34" charset="-120"/>
              </a:rPr>
              <a:t>_______</a:t>
            </a:r>
            <a:endParaRPr lang="en-US" altLang="zh-CN" sz="1800" dirty="0"/>
          </a:p>
        </p:txBody>
      </p:sp>
      <p:sp>
        <p:nvSpPr>
          <p:cNvPr id="6" name="QB_6_AN.167_1#9c05f5657.blank?pid=89cbb895b&amp;color=0,55,96&amp;vpa=56&amp;vtp=1&amp;bbb=1"/>
          <p:cNvSpPr/>
          <p:nvPr/>
        </p:nvSpPr>
        <p:spPr>
          <a:xfrm>
            <a:off x="768826" y="2689288"/>
            <a:ext cx="788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central</a:t>
            </a:r>
            <a:endParaRPr lang="en-US" altLang="zh-CN" dirty="0"/>
          </a:p>
        </p:txBody>
      </p:sp>
      <p:sp>
        <p:nvSpPr>
          <p:cNvPr id="7" name="QB_6_AS.168_1#9c05f5657?pid=89cbb895b&amp;color=0,55,96&amp;vtp=1&amp;bbb=1"/>
          <p:cNvSpPr/>
          <p:nvPr/>
        </p:nvSpPr>
        <p:spPr>
          <a:xfrm>
            <a:off x="502920" y="314648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设空处作定语，修饰名词goals，应用形容词形式。故填central。</a:t>
            </a:r>
            <a:endParaRPr lang="en-US" altLang="zh-CN" sz="1800" dirty="0"/>
          </a:p>
        </p:txBody>
      </p:sp>
      <p:sp>
        <p:nvSpPr>
          <p:cNvPr id="8" name="QB_6_BD.169_1#6a362b358?pid=89cbb895b&amp;color=0,55,96&amp;vtp=1&amp;bbb=1"/>
          <p:cNvSpPr/>
          <p:nvPr/>
        </p:nvSpPr>
        <p:spPr>
          <a:xfrm>
            <a:off x="502920" y="355225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42.</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9" name="QB_6_AN.170_1#6a362b358.blank?pid=89cbb895b&amp;color=0,55,96&amp;vpa=57&amp;vtp=1&amp;bbb=1"/>
          <p:cNvSpPr/>
          <p:nvPr/>
        </p:nvSpPr>
        <p:spPr>
          <a:xfrm>
            <a:off x="794226" y="3500818"/>
            <a:ext cx="293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it</a:t>
            </a:r>
            <a:endParaRPr lang="en-US" altLang="zh-CN" dirty="0"/>
          </a:p>
        </p:txBody>
      </p:sp>
      <p:sp>
        <p:nvSpPr>
          <p:cNvPr id="10" name="QB_6_AS.171_1#6a362b358?pid=89cbb895b&amp;color=0,55,96&amp;vtp=1&amp;bbb=1"/>
          <p:cNvSpPr/>
          <p:nvPr/>
        </p:nvSpPr>
        <p:spPr>
          <a:xfrm>
            <a:off x="502920" y="395801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设空处作动词achieve的宾语，指代上文的one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UNESCO's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central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goals，应用代词it。故填it。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QB_6_BD.172_1#947016fa0?pid=89cbb895b&amp;color=0,55,96&amp;mp=1&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43.</a:t>
            </a:r>
            <a:r>
              <a:rPr lang="en-US" altLang="zh-CN" sz="1800" i="0">
                <a:solidFill>
                  <a:srgbClr val="003760"/>
                </a:solidFill>
                <a:latin typeface="SimSun" pitchFamily="34" charset="0"/>
                <a:ea typeface="SimSun" pitchFamily="34" charset="-122"/>
                <a:cs typeface="SimSun" pitchFamily="34" charset="-120"/>
              </a:rPr>
              <a:t>_____________</a:t>
            </a:r>
            <a:endParaRPr lang="en-US" altLang="zh-CN" sz="1800" dirty="0"/>
          </a:p>
        </p:txBody>
      </p:sp>
      <p:sp>
        <p:nvSpPr>
          <p:cNvPr id="3" name="QB_6_AN.173_1#947016fa0.blank?pid=89cbb895b&amp;color=0,55,96&amp;mp=1&amp;vpa=58&amp;vtp=1&amp;bbb=1"/>
          <p:cNvSpPr/>
          <p:nvPr/>
        </p:nvSpPr>
        <p:spPr>
          <a:xfrm>
            <a:off x="806926" y="1444625"/>
            <a:ext cx="13985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encourage</a:t>
            </a:r>
            <a:endParaRPr lang="en-US" altLang="zh-CN" dirty="0"/>
          </a:p>
        </p:txBody>
      </p:sp>
      <p:sp>
        <p:nvSpPr>
          <p:cNvPr id="4" name="QB_6_AS.174_1#947016fa0?pid=89cbb895b&amp;color=0,55,96&amp;vtp=1&amp;bbb=1"/>
          <p:cNvSpPr/>
          <p:nvPr/>
        </p:nvSpPr>
        <p:spPr>
          <a:xfrm>
            <a:off x="502920" y="190823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设空处表目的，应用动词不定式作目的状语。故填to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encourage。</a:t>
            </a:r>
            <a:endParaRPr lang="en-US" altLang="zh-CN" sz="1800" dirty="0"/>
          </a:p>
        </p:txBody>
      </p:sp>
      <p:sp>
        <p:nvSpPr>
          <p:cNvPr id="5" name="QB_6_BD.175_1#f36c2b4e2?pid=89cbb895b&amp;color=0,55,96&amp;vtp=1&amp;bbb=1"/>
          <p:cNvSpPr/>
          <p:nvPr/>
        </p:nvSpPr>
        <p:spPr>
          <a:xfrm>
            <a:off x="502920" y="231400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44.</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p:txBody>
      </p:sp>
      <p:sp>
        <p:nvSpPr>
          <p:cNvPr id="6" name="QB_6_AN.176_1#f36c2b4e2.blank?pid=89cbb895b&amp;color=0,55,96&amp;vpa=59&amp;vtp=1&amp;bbb=1"/>
          <p:cNvSpPr/>
          <p:nvPr/>
        </p:nvSpPr>
        <p:spPr>
          <a:xfrm>
            <a:off x="794226" y="2249868"/>
            <a:ext cx="979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inspiring</a:t>
            </a:r>
            <a:endParaRPr lang="en-US" altLang="zh-CN" dirty="0"/>
          </a:p>
        </p:txBody>
      </p:sp>
      <p:sp>
        <p:nvSpPr>
          <p:cNvPr id="7" name="QB_6_AS.177_1#f36c2b4e2?pid=89cbb895b&amp;color=0,55,96&amp;vtp=1&amp;bbb=1&amp;hb=1"/>
          <p:cNvSpPr/>
          <p:nvPr/>
        </p:nvSpPr>
        <p:spPr>
          <a:xfrm>
            <a:off x="502920" y="272478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分析句子结构可知，设空处应用非谓语形式作状语，且World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Day和</a:t>
            </a:r>
            <a:r>
              <a:rPr lang="en-US" altLang="zh-CN" sz="1800" b="0" i="0">
                <a:solidFill>
                  <a:srgbClr val="003760"/>
                </a:solidFill>
                <a:latin typeface="Times New Roman" pitchFamily="34" charset="0"/>
                <a:ea typeface="微软雅黑" pitchFamily="34" charset="-122"/>
                <a:cs typeface="Times New Roman" pitchFamily="34" charset="-120"/>
              </a:rPr>
              <a:t>inspire之间为逻辑</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上的主动关系</a:t>
            </a:r>
            <a:r>
              <a:rPr lang="en-US" altLang="zh-CN" b="0" i="0" dirty="0">
                <a:solidFill>
                  <a:srgbClr val="003760"/>
                </a:solidFill>
                <a:latin typeface="Times New Roman" pitchFamily="34" charset="0"/>
                <a:ea typeface="微软雅黑" pitchFamily="34" charset="-122"/>
                <a:cs typeface="Times New Roman" pitchFamily="34" charset="-120"/>
              </a:rPr>
              <a:t>，应用现在分词形式。故填inspiring。</a:t>
            </a:r>
            <a:endParaRPr lang="en-US" altLang="zh-CN" dirty="0"/>
          </a:p>
        </p:txBody>
      </p:sp>
      <p:sp>
        <p:nvSpPr>
          <p:cNvPr id="8" name="QB_6_BD.178_1#81547d4d6?pid=89cbb895b&amp;color=0,55,96&amp;vtp=1&amp;bbb=1"/>
          <p:cNvSpPr/>
          <p:nvPr/>
        </p:nvSpPr>
        <p:spPr>
          <a:xfrm>
            <a:off x="502920" y="355225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45.</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p:txBody>
      </p:sp>
      <p:sp>
        <p:nvSpPr>
          <p:cNvPr id="9" name="QB_6_AN.179_1#81547d4d6.blank?pid=89cbb895b&amp;color=0,55,96&amp;vpa=60&amp;vtp=1&amp;bbb=1"/>
          <p:cNvSpPr/>
          <p:nvPr/>
        </p:nvSpPr>
        <p:spPr>
          <a:xfrm>
            <a:off x="756126" y="3488118"/>
            <a:ext cx="1051560"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organised</a:t>
            </a:r>
            <a:endParaRPr lang="en-US" altLang="zh-CN" dirty="0"/>
          </a:p>
        </p:txBody>
      </p:sp>
      <p:sp>
        <p:nvSpPr>
          <p:cNvPr id="10" name="QB_6_AS.180_1#81547d4d6?pid=89cbb895b&amp;color=0,55,96&amp;vtp=1&amp;bbb=1&amp;hb=1"/>
          <p:cNvSpPr/>
          <p:nvPr/>
        </p:nvSpPr>
        <p:spPr>
          <a:xfrm>
            <a:off x="502920" y="396303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分析句子结构可知，设空处应用非谓语形式作后置定语，debates,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conferences,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events以及</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exhibitions</a:t>
            </a:r>
            <a:r>
              <a:rPr lang="en-US" altLang="zh-CN" b="0" i="0" dirty="0">
                <a:solidFill>
                  <a:srgbClr val="003760"/>
                </a:solidFill>
                <a:latin typeface="Times New Roman" pitchFamily="34" charset="0"/>
                <a:ea typeface="微软雅黑" pitchFamily="34" charset="-122"/>
                <a:cs typeface="Times New Roman" pitchFamily="34" charset="-120"/>
              </a:rPr>
              <a:t>和organise之间为逻辑上的被动关系，应用过去分词形式。故填organised。</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1" end="1"/>
                                            </p:txEl>
                                          </p:spTgt>
                                        </p:tgtEl>
                                        <p:attrNameLst>
                                          <p:attrName>style.visibility</p:attrName>
                                        </p:attrNameLst>
                                      </p:cBhvr>
                                      <p:to>
                                        <p:strVal val="visible"/>
                                      </p:to>
                                    </p:set>
                                    <p:animEffect transition="in" filter="fade">
                                      <p:cBhvr>
                                        <p:cTn id="56"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C_3_BD#7a1077ad0?pid=c9fce76d9&amp;color=0,55,96&amp;vtp=1&amp;bt=1&amp;bbb=1"/>
          <p:cNvSpPr/>
          <p:nvPr/>
        </p:nvSpPr>
        <p:spPr>
          <a:xfrm>
            <a:off x="502920" y="1508760"/>
            <a:ext cx="10570464" cy="453136"/>
          </a:xfrm>
          <a:prstGeom prst="rect">
            <a:avLst/>
          </a:prstGeom>
          <a:noFill/>
          <a:ln/>
        </p:spPr>
        <p:txBody>
          <a:bodyPr wrap="none" lIns="0" tIns="0" rIns="0" bIns="0" rtlCol="0" anchor="t"/>
          <a:lstStyle/>
          <a:p>
            <a:pPr algn="ctr">
              <a:lnSpc>
                <a:spcPts val="3800"/>
              </a:lnSpc>
            </a:pPr>
            <a:r>
              <a:rPr lang="en-US" altLang="zh-CN" sz="2400" b="1" i="0" dirty="0">
                <a:solidFill>
                  <a:srgbClr val="003760"/>
                </a:solidFill>
                <a:latin typeface="Times New Roman" pitchFamily="34" charset="0"/>
                <a:ea typeface="微软雅黑" pitchFamily="34" charset="-122"/>
                <a:cs typeface="Times New Roman" pitchFamily="34" charset="-120"/>
              </a:rPr>
              <a:t>第三部分</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写作</a:t>
            </a:r>
            <a:endParaRPr lang="en-US" altLang="zh-CN" sz="2400" dirty="0"/>
          </a:p>
        </p:txBody>
      </p:sp>
      <p:sp>
        <p:nvSpPr>
          <p:cNvPr id="3" name="C_4_BD#c07c148c0?pid=7a1077ad0&amp;color=0,55,96&amp;vtp=1&amp;bbb=1"/>
          <p:cNvSpPr/>
          <p:nvPr/>
        </p:nvSpPr>
        <p:spPr>
          <a:xfrm>
            <a:off x="502920" y="1997647"/>
            <a:ext cx="10570464" cy="415417"/>
          </a:xfrm>
          <a:prstGeom prst="rect">
            <a:avLst/>
          </a:prstGeom>
          <a:noFill/>
          <a:ln/>
        </p:spPr>
        <p:txBody>
          <a:bodyPr wrap="none" lIns="0" tIns="0" rIns="0" bIns="0" rtlCol="0" anchor="t"/>
          <a:lstStyle/>
          <a:p>
            <a:pPr algn="l">
              <a:lnSpc>
                <a:spcPts val="3500"/>
              </a:lnSpc>
            </a:pPr>
            <a:r>
              <a:rPr lang="en-US" altLang="zh-CN" sz="2200" b="1" i="0" dirty="0">
                <a:solidFill>
                  <a:srgbClr val="003760"/>
                </a:solidFill>
                <a:latin typeface="Times New Roman" pitchFamily="34" charset="0"/>
                <a:ea typeface="微软雅黑" pitchFamily="34" charset="-122"/>
                <a:cs typeface="Times New Roman" pitchFamily="34" charset="-120"/>
              </a:rPr>
              <a:t>第一节（</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4" name="QO_5_BD.181_1#e3160d40d?pid=c07c148c0&amp;color=0,55,96&amp;vtp=1&amp;bbb=1&amp;hb=1"/>
          <p:cNvSpPr/>
          <p:nvPr/>
        </p:nvSpPr>
        <p:spPr>
          <a:xfrm>
            <a:off x="502920" y="2454167"/>
            <a:ext cx="10570464" cy="109728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[广东广州2024高一期中]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假定你是校学生会主席李华。你的美国朋友</a:t>
            </a:r>
            <a:r>
              <a:rPr lang="en-US" altLang="zh-CN" sz="1800" b="0" i="0">
                <a:solidFill>
                  <a:srgbClr val="003760"/>
                </a:solidFill>
                <a:latin typeface="Times New Roman" pitchFamily="34" charset="0"/>
                <a:ea typeface="微软雅黑" pitchFamily="34" charset="-122"/>
                <a:cs typeface="Times New Roman" pitchFamily="34" charset="-120"/>
              </a:rPr>
              <a:t>Jack所在的学校师生正在你校</a:t>
            </a:r>
          </a:p>
          <a:p>
            <a:pPr>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进行文化交流活动</a:t>
            </a:r>
            <a:r>
              <a:rPr lang="en-US" altLang="zh-CN" sz="1800" b="0" i="0" dirty="0">
                <a:solidFill>
                  <a:srgbClr val="003760"/>
                </a:solidFill>
                <a:latin typeface="Times New Roman" pitchFamily="34" charset="0"/>
                <a:ea typeface="微软雅黑" pitchFamily="34" charset="-122"/>
                <a:cs typeface="Times New Roman" pitchFamily="34" charset="-120"/>
              </a:rPr>
              <a:t>。他们对中国的传统节日很感兴趣，请你写一篇发言稿，介绍一个中国的传统节日</a:t>
            </a:r>
            <a:r>
              <a:rPr lang="en-US" altLang="zh-CN" sz="1800" b="0" i="0">
                <a:solidFill>
                  <a:srgbClr val="003760"/>
                </a:solidFill>
                <a:latin typeface="Times New Roman" pitchFamily="34" charset="0"/>
                <a:ea typeface="微软雅黑" pitchFamily="34" charset="-122"/>
                <a:cs typeface="Times New Roman" pitchFamily="34" charset="-120"/>
              </a:rPr>
              <a:t>。内</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容包括</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5" name="QO_5_BD.181_2#e3160d40d?sp=1&amp;pid=c07c148c0&amp;color=0,55,96&amp;vtp=1&amp;bbb=1"/>
          <p:cNvSpPr/>
          <p:nvPr/>
        </p:nvSpPr>
        <p:spPr>
          <a:xfrm>
            <a:off x="502920" y="3602863"/>
            <a:ext cx="10570464" cy="325565"/>
          </a:xfrm>
          <a:prstGeom prst="rect">
            <a:avLst/>
          </a:prstGeom>
          <a:noFill/>
          <a:ln/>
        </p:spPr>
        <p:txBody>
          <a:bodyPr wrap="none" lIns="0" tIns="0" rIns="0" bIns="0" rtlCol="0" anchor="t"/>
          <a:lstStyle/>
          <a:p>
            <a:pPr algn="l">
              <a:lnSpc>
                <a:spcPts val="2800"/>
              </a:lnSpc>
            </a:pPr>
            <a:r>
              <a:rPr lang="en-US" altLang="zh-CN" sz="1800" b="0" i="0" dirty="0">
                <a:solidFill>
                  <a:srgbClr val="003760"/>
                </a:solidFill>
                <a:latin typeface="Times New Roman" pitchFamily="34" charset="0"/>
                <a:ea typeface="微软雅黑" pitchFamily="34" charset="-122"/>
                <a:cs typeface="Times New Roman" pitchFamily="34" charset="-120"/>
              </a:rPr>
              <a:t>1.表示欢迎；</a:t>
            </a:r>
            <a:endParaRPr lang="en-US" altLang="zh-CN" sz="1800" dirty="0"/>
          </a:p>
        </p:txBody>
      </p:sp>
      <p:sp>
        <p:nvSpPr>
          <p:cNvPr id="6" name="QO_5_BD.181_3#e3160d40d?sp=1&amp;pid=c07c148c0&amp;color=0,55,96&amp;vtp=1&amp;bbb=1"/>
          <p:cNvSpPr/>
          <p:nvPr/>
        </p:nvSpPr>
        <p:spPr>
          <a:xfrm>
            <a:off x="502920" y="3979291"/>
            <a:ext cx="10570464" cy="325565"/>
          </a:xfrm>
          <a:prstGeom prst="rect">
            <a:avLst/>
          </a:prstGeom>
          <a:noFill/>
          <a:ln/>
        </p:spPr>
        <p:txBody>
          <a:bodyPr wrap="none" lIns="0" tIns="0" rIns="0" bIns="0" rtlCol="0" anchor="t"/>
          <a:lstStyle/>
          <a:p>
            <a:pPr algn="l">
              <a:lnSpc>
                <a:spcPts val="2800"/>
              </a:lnSpc>
            </a:pPr>
            <a:r>
              <a:rPr lang="en-US" altLang="zh-CN" sz="1800" b="0" i="0" dirty="0">
                <a:solidFill>
                  <a:srgbClr val="003760"/>
                </a:solidFill>
                <a:latin typeface="Times New Roman" pitchFamily="34" charset="0"/>
                <a:ea typeface="微软雅黑" pitchFamily="34" charset="-122"/>
                <a:cs typeface="Times New Roman" pitchFamily="34" charset="-120"/>
              </a:rPr>
              <a:t>2.介绍节日；</a:t>
            </a:r>
            <a:endParaRPr lang="en-US" altLang="zh-CN" sz="1800" dirty="0"/>
          </a:p>
        </p:txBody>
      </p:sp>
      <p:sp>
        <p:nvSpPr>
          <p:cNvPr id="7" name="QO_5_BD.181_4#e3160d40d?sp=1&amp;pid=c07c148c0&amp;color=0,55,96&amp;vtp=1&amp;bbb=1"/>
          <p:cNvSpPr/>
          <p:nvPr/>
        </p:nvSpPr>
        <p:spPr>
          <a:xfrm>
            <a:off x="502920" y="4349497"/>
            <a:ext cx="10570464" cy="184658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3.邀请体验节日活动。</a:t>
            </a:r>
            <a:endParaRPr lang="en-US" altLang="zh-CN" sz="1800" dirty="0"/>
          </a:p>
          <a:p>
            <a:pPr>
              <a:lnSpc>
                <a:spcPts val="30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注意</a:t>
            </a:r>
            <a:r>
              <a:rPr lang="en-US" altLang="zh-CN" sz="1800" b="0" i="0" dirty="0">
                <a:solidFill>
                  <a:srgbClr val="003760"/>
                </a:solidFill>
                <a:latin typeface="Times New Roman" pitchFamily="34" charset="0"/>
                <a:ea typeface="微软雅黑" pitchFamily="34" charset="-122"/>
                <a:cs typeface="Times New Roman" pitchFamily="34" charset="-120"/>
              </a:rPr>
              <a:t>：写作词数应为80个左右。</a:t>
            </a:r>
            <a:endParaRPr lang="en-US" altLang="zh-CN" sz="1800" dirty="0"/>
          </a:p>
          <a:p>
            <a:pPr>
              <a:lnSpc>
                <a:spcPts val="30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Good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endParaRPr lang="en-US" altLang="zh-CN" sz="1800" dirty="0"/>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_</a:t>
            </a:r>
            <a:r>
              <a:rPr lang="en-US" altLang="zh-CN" sz="1800" b="0" i="0">
                <a:solidFill>
                  <a:srgbClr val="003760"/>
                </a:solidFill>
                <a:latin typeface="Times New Roman" pitchFamily="34" charset="0"/>
                <a:ea typeface="微软雅黑" pitchFamily="34" charset="-122"/>
                <a:cs typeface="Times New Roman" pitchFamily="34" charset="-120"/>
              </a:rPr>
              <a:t>__________</a:t>
            </a:r>
            <a:endParaRPr lang="en-US" altLang="zh-CN" sz="1800" dirty="0"/>
          </a:p>
          <a:p>
            <a:pPr>
              <a:lnSpc>
                <a:spcPts val="28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Thank</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listening.</a:t>
            </a:r>
            <a:endParaRPr lang="en-US" altLang="zh-CN" sz="1800" dirty="0"/>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name="Slide 37">
    <p:spTree>
      <p:nvGrpSpPr>
        <p:cNvPr id="1" name=""/>
        <p:cNvGrpSpPr/>
        <p:nvPr/>
      </p:nvGrpSpPr>
      <p:grpSpPr>
        <a:xfrm>
          <a:off x="0" y="0"/>
          <a:ext cx="0" cy="0"/>
          <a:chOff x="0" y="0"/>
          <a:chExt cx="0" cy="0"/>
        </a:xfrm>
      </p:grpSpPr>
      <p:sp>
        <p:nvSpPr>
          <p:cNvPr id="2" name="QO_5_AN.182_1#e3160d40d?pid=c07c148c0&amp;color=0,55,96&amp;vtp=1&amp;bt=1&amp;bbb=1&amp;hb=1"/>
          <p:cNvSpPr/>
          <p:nvPr/>
        </p:nvSpPr>
        <p:spPr>
          <a:xfrm>
            <a:off x="502920" y="1512000"/>
            <a:ext cx="10570464" cy="4672330"/>
          </a:xfrm>
          <a:prstGeom prst="rect">
            <a:avLst/>
          </a:prstGeom>
          <a:noFill/>
          <a:ln/>
        </p:spPr>
        <p:txBody>
          <a:bodyPr wrap="none" lIns="0" tIns="0" rIns="0" bIns="0" rtlCol="0" anchor="t"/>
          <a:lstStyle/>
          <a:p>
            <a:pPr algn="l">
              <a:lnSpc>
                <a:spcPts val="31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nSpc>
                <a:spcPts val="31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Good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morning,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dear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teachers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friends.</a:t>
            </a:r>
            <a:endParaRPr lang="en-US" altLang="zh-CN" sz="1800" dirty="0"/>
          </a:p>
          <a:p>
            <a:pPr>
              <a:lnSpc>
                <a:spcPts val="31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Hua,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chairman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Student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Union.On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behalf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school,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express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warm</a:t>
            </a:r>
            <a:r>
              <a:rPr lang="en-US" altLang="zh-CN" sz="1800" b="0" i="0">
                <a:solidFill>
                  <a:srgbClr val="FF0000"/>
                </a:solidFill>
                <a:latin typeface="SimSun" pitchFamily="34" charset="0"/>
                <a:ea typeface="SimSun" pitchFamily="34" charset="-122"/>
                <a:cs typeface="SimSun" pitchFamily="34" charset="-120"/>
              </a:rPr>
              <a:t> </a:t>
            </a:r>
          </a:p>
          <a:p>
            <a:pPr>
              <a:lnSpc>
                <a:spcPts val="3100"/>
              </a:lnSpc>
            </a:pPr>
            <a:r>
              <a:rPr lang="en-US" altLang="zh-CN" sz="1800" b="0" i="0">
                <a:solidFill>
                  <a:srgbClr val="FF0000"/>
                </a:solidFill>
                <a:latin typeface="Times New Roman" pitchFamily="34" charset="0"/>
                <a:ea typeface="微软雅黑" pitchFamily="34" charset="-122"/>
                <a:cs typeface="Times New Roman" pitchFamily="34" charset="-120"/>
              </a:rPr>
              <a:t>welcome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opportunity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talk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about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Lantern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Festival.</a:t>
            </a:r>
            <a:endParaRPr lang="en-US" altLang="zh-CN" sz="1800" dirty="0"/>
          </a:p>
          <a:p>
            <a:pPr>
              <a:lnSpc>
                <a:spcPts val="31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Lantern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Festival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falls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15th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first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lunar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month.During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festival,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lanterns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of</a:t>
            </a:r>
            <a:r>
              <a:rPr lang="en-US" altLang="zh-CN" sz="1800" b="0" i="0">
                <a:solidFill>
                  <a:srgbClr val="FF0000"/>
                </a:solidFill>
                <a:latin typeface="SimSun" pitchFamily="34" charset="0"/>
                <a:ea typeface="SimSun" pitchFamily="34" charset="-122"/>
                <a:cs typeface="SimSun" pitchFamily="34" charset="-120"/>
              </a:rPr>
              <a:t> </a:t>
            </a:r>
          </a:p>
          <a:p>
            <a:pPr>
              <a:lnSpc>
                <a:spcPts val="3100"/>
              </a:lnSpc>
            </a:pPr>
            <a:r>
              <a:rPr lang="en-US" altLang="zh-CN" sz="1800" b="0" i="0">
                <a:solidFill>
                  <a:srgbClr val="FF0000"/>
                </a:solidFill>
                <a:latin typeface="Times New Roman" pitchFamily="34" charset="0"/>
                <a:ea typeface="微软雅黑" pitchFamily="34" charset="-122"/>
                <a:cs typeface="Times New Roman" pitchFamily="34" charset="-120"/>
              </a:rPr>
              <a:t>various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shapes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sizes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hung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streets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“guessing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lantern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riddles”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interesting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part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of</a:t>
            </a:r>
            <a:r>
              <a:rPr lang="en-US" altLang="zh-CN" sz="1800" b="0" i="0">
                <a:solidFill>
                  <a:srgbClr val="FF0000"/>
                </a:solidFill>
                <a:latin typeface="SimSun" pitchFamily="34" charset="0"/>
                <a:ea typeface="SimSun" pitchFamily="34" charset="-122"/>
                <a:cs typeface="SimSun" pitchFamily="34" charset="-120"/>
              </a:rPr>
              <a:t> </a:t>
            </a:r>
          </a:p>
          <a:p>
            <a:pPr>
              <a:lnSpc>
                <a:spcPts val="3100"/>
              </a:lnSpc>
            </a:pP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festival.People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also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enjoy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eating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1" dirty="0">
                <a:solidFill>
                  <a:srgbClr val="FF0000"/>
                </a:solidFill>
                <a:latin typeface="Times New Roman" pitchFamily="34" charset="0"/>
                <a:ea typeface="微软雅黑" pitchFamily="34" charset="-122"/>
                <a:cs typeface="Times New Roman" pitchFamily="34" charset="-120"/>
              </a:rPr>
              <a:t>yuanxiao</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which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helps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unite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their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families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joyful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atmosphere</a:t>
            </a:r>
            <a:r>
              <a:rPr lang="en-US" altLang="zh-CN" sz="1800" b="0" i="0">
                <a:solidFill>
                  <a:srgbClr val="FF0000"/>
                </a:solidFill>
                <a:latin typeface="SimSun" pitchFamily="34" charset="0"/>
                <a:ea typeface="SimSun" pitchFamily="34" charset="-122"/>
                <a:cs typeface="SimSun" pitchFamily="34" charset="-120"/>
              </a:rPr>
              <a:t> </a:t>
            </a:r>
          </a:p>
          <a:p>
            <a:pPr>
              <a:lnSpc>
                <a:spcPts val="3100"/>
              </a:lnSpc>
            </a:pPr>
            <a:r>
              <a:rPr lang="en-US" altLang="zh-CN" sz="1800" b="0" i="0">
                <a:solidFill>
                  <a:srgbClr val="FF0000"/>
                </a:solidFill>
                <a:latin typeface="Times New Roman" pitchFamily="34" charset="0"/>
                <a:ea typeface="微软雅黑" pitchFamily="34" charset="-122"/>
                <a:cs typeface="Times New Roman" pitchFamily="34" charset="-120"/>
              </a:rPr>
              <a:t>during</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festival.Meanwhile,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performances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such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dragon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dances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dances,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attracting</a:t>
            </a:r>
            <a:r>
              <a:rPr lang="en-US" altLang="zh-CN" sz="1800" b="0" i="0">
                <a:solidFill>
                  <a:srgbClr val="FF0000"/>
                </a:solidFill>
                <a:latin typeface="SimSun" pitchFamily="34" charset="0"/>
                <a:ea typeface="SimSun" pitchFamily="34" charset="-122"/>
                <a:cs typeface="SimSun" pitchFamily="34" charset="-120"/>
              </a:rPr>
              <a:t> </a:t>
            </a:r>
          </a:p>
          <a:p>
            <a:pPr>
              <a:lnSpc>
                <a:spcPts val="3100"/>
              </a:lnSpc>
            </a:pPr>
            <a:r>
              <a:rPr lang="en-US" altLang="zh-CN" sz="1800" b="0" i="0">
                <a:solidFill>
                  <a:srgbClr val="FF0000"/>
                </a:solidFill>
                <a:latin typeface="Times New Roman" pitchFamily="34" charset="0"/>
                <a:ea typeface="微软雅黑" pitchFamily="34" charset="-122"/>
                <a:cs typeface="Times New Roman" pitchFamily="34" charset="-120"/>
              </a:rPr>
              <a:t>lots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visitors.</a:t>
            </a:r>
            <a:endParaRPr lang="en-US" altLang="zh-CN" sz="1800" dirty="0"/>
          </a:p>
          <a:p>
            <a:pPr>
              <a:lnSpc>
                <a:spcPts val="31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Recently</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Lantern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Show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Water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Park.We'll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invite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enjoy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tonight.</a:t>
            </a:r>
            <a:r>
              <a:rPr lang="en-US" altLang="zh-CN" sz="1800" b="0" i="0">
                <a:solidFill>
                  <a:srgbClr val="FF0000"/>
                </a:solidFill>
                <a:latin typeface="Times New Roman" pitchFamily="34" charset="0"/>
                <a:ea typeface="微软雅黑" pitchFamily="34" charset="-122"/>
                <a:cs typeface="Times New Roman" pitchFamily="34" charset="-120"/>
              </a:rPr>
              <a:t>Wish</a:t>
            </a:r>
            <a:r>
              <a:rPr lang="en-US" altLang="zh-CN" sz="1800" b="0" i="0">
                <a:solidFill>
                  <a:srgbClr val="FF0000"/>
                </a:solidFill>
                <a:latin typeface="SimSun" pitchFamily="34" charset="0"/>
                <a:ea typeface="SimSun" pitchFamily="34" charset="-122"/>
                <a:cs typeface="SimSun" pitchFamily="34" charset="-120"/>
              </a:rPr>
              <a:t> </a:t>
            </a:r>
          </a:p>
          <a:p>
            <a:pPr>
              <a:lnSpc>
                <a:spcPts val="3100"/>
              </a:lnSpc>
            </a:pPr>
            <a:r>
              <a:rPr lang="en-US" altLang="zh-CN" sz="1800" b="0" i="0">
                <a:solidFill>
                  <a:srgbClr val="FF0000"/>
                </a:solidFill>
                <a:latin typeface="Times New Roman" pitchFamily="34" charset="0"/>
                <a:ea typeface="微软雅黑" pitchFamily="34" charset="-122"/>
                <a:cs typeface="Times New Roman" pitchFamily="34" charset="-120"/>
              </a:rPr>
              <a:t>you</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good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time.</a:t>
            </a:r>
            <a:endParaRPr lang="en-US" altLang="zh-CN" sz="1800" dirty="0"/>
          </a:p>
          <a:p>
            <a:pPr>
              <a:lnSpc>
                <a:spcPts val="30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b="0" i="0">
                <a:solidFill>
                  <a:srgbClr val="FF0000"/>
                </a:solidFill>
                <a:latin typeface="Times New Roman" pitchFamily="34" charset="0"/>
                <a:ea typeface="微软雅黑" pitchFamily="34" charset="-122"/>
                <a:cs typeface="Times New Roman" pitchFamily="34" charset="-120"/>
              </a:rPr>
              <a:t>Thank</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you</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for</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listening.</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sp>
        <p:nvSpPr>
          <p:cNvPr id="2" name="QO_5_EX.183_1#e3160d40d?pid=c07c148c0&amp;color=0,55,96&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【写作提示】</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写作要点</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楷体" pitchFamily="34" charset="-122"/>
                <a:cs typeface="Times New Roman" pitchFamily="34" charset="-120"/>
              </a:rPr>
              <a:t>表示对对方学校师生的欢迎</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楷体" pitchFamily="34" charset="-122"/>
                <a:cs typeface="Times New Roman" pitchFamily="34" charset="-120"/>
              </a:rPr>
              <a:t>点明要介绍的节日并进行简要介绍</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邀请对</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方体验节日活动</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提分词句</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behalf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Times New Roman" pitchFamily="34" charset="0"/>
                <a:ea typeface="楷体" pitchFamily="34" charset="-122"/>
                <a:cs typeface="Times New Roman" pitchFamily="34" charset="-120"/>
              </a:rPr>
              <a:t>不定式短语作后置定语</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Lantern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Times New Roman" pitchFamily="34" charset="0"/>
                <a:ea typeface="楷体" pitchFamily="34" charset="-122"/>
                <a:cs typeface="Times New Roman" pitchFamily="34" charset="-120"/>
              </a:rPr>
              <a:t>引导的非限制性定语从句</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joyful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atmosphere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festival</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现在分词短语作状语</a:t>
            </a:r>
            <a:r>
              <a:rPr lang="en-US" altLang="zh-CN" b="0" i="0" dirty="0">
                <a:solidFill>
                  <a:srgbClr val="003760"/>
                </a:solidFill>
                <a:latin typeface="Times New Roman" pitchFamily="34" charset="0"/>
                <a:ea typeface="微软雅黑" pitchFamily="34" charset="-122"/>
                <a:cs typeface="Times New Roman" pitchFamily="34" charset="-120"/>
              </a:rPr>
              <a:t>（attracting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lots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visitors）</a:t>
            </a:r>
            <a:r>
              <a:rPr lang="en-US" altLang="zh-CN" b="0" i="0" dirty="0">
                <a:solidFill>
                  <a:srgbClr val="003760"/>
                </a:solidFill>
                <a:latin typeface="Times New Roman" pitchFamily="34" charset="0"/>
                <a:ea typeface="楷体" pitchFamily="34" charset="-122"/>
                <a:cs typeface="Times New Roman" pitchFamily="34" charset="-120"/>
              </a:rPr>
              <a:t>等</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sp>
        <p:nvSpPr>
          <p:cNvPr id="2" name="C_4_BD#5ad07d001?pid=7a1077ad0&amp;color=0,55,96&amp;vtp=1&amp;bt=1&amp;bbb=1"/>
          <p:cNvSpPr/>
          <p:nvPr/>
        </p:nvSpPr>
        <p:spPr>
          <a:xfrm>
            <a:off x="502920" y="1508760"/>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第二节（</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25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3" name="QO_5_BD.184_1#a409f740a?pid=5ad07d001&amp;color=0,55,96&amp;vtp=1&amp;bbb=1&amp;hb=1"/>
          <p:cNvSpPr/>
          <p:nvPr/>
        </p:nvSpPr>
        <p:spPr>
          <a:xfrm>
            <a:off x="502920" y="1995536"/>
            <a:ext cx="10570464" cy="41910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[湖南郴州九校联盟2024高一期中]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阅读下面材料，根据其内容和所给段落开头语续写两段</a:t>
            </a:r>
            <a:r>
              <a:rPr lang="en-US" altLang="zh-CN" sz="1800" b="0" i="0">
                <a:solidFill>
                  <a:srgbClr val="003760"/>
                </a:solidFill>
                <a:latin typeface="Times New Roman" pitchFamily="34" charset="0"/>
                <a:ea typeface="微软雅黑" pitchFamily="34" charset="-122"/>
                <a:cs typeface="Times New Roman" pitchFamily="34" charset="-120"/>
              </a:rPr>
              <a:t>，使之构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成一篇完整的短文</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just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hanging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several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Terry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started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confused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physics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physics,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because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subject.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quickly.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thought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guilty.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physics.</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classmates,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arrived</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ct val="150000"/>
              </a:lnSpc>
            </a:pPr>
            <a:endParaRPr lang="en-US" altLang="zh-CN" dirty="0"/>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4_1#a409f740a?pid=5ad07d001&amp;color=0,55,96&amp;vtp=1&amp;bbb=1&amp;hb=1">
            <a:extLst>
              <a:ext uri="{FF2B5EF4-FFF2-40B4-BE49-F238E27FC236}">
                <a16:creationId xmlns:a16="http://schemas.microsoft.com/office/drawing/2014/main" id="{275BA8F0-92F0-3FAB-CC87-CFDD0A169000}"/>
              </a:ext>
            </a:extLst>
          </p:cNvPr>
          <p:cNvSpPr/>
          <p:nvPr/>
        </p:nvSpPr>
        <p:spPr>
          <a:xfrm>
            <a:off x="502920" y="1512000"/>
            <a:ext cx="10570464" cy="4610100"/>
          </a:xfrm>
          <a:prstGeom prst="rect">
            <a:avLst/>
          </a:prstGeom>
          <a:noFill/>
          <a:ln/>
        </p:spPr>
        <p:txBody>
          <a:bodyPr wrap="none" lIns="0" tIns="0" rIns="0" bIns="0" rtlCol="0" anchor="t"/>
          <a:lstStyle/>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spoken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revise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physics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ignored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texts.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busy.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remember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angrily.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answer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question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number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surprised.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holding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grades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angry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cheated.</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Terry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already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smiled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sadly.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Actually,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hospital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because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worried.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check</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message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endParaRPr lang="en-US" altLang="zh-CN" sz="1800" dirty="0"/>
          </a:p>
          <a:p>
            <a:pPr>
              <a:lnSpc>
                <a:spcPct val="150000"/>
              </a:lnSpc>
            </a:pPr>
            <a:endParaRPr lang="en-US" altLang="zh-CN" dirty="0"/>
          </a:p>
        </p:txBody>
      </p:sp>
    </p:spTree>
    <p:extLst>
      <p:ext uri="{BB962C8B-B14F-4D97-AF65-F5344CB8AC3E}">
        <p14:creationId xmlns:p14="http://schemas.microsoft.com/office/powerpoint/2010/main" val="919405586"/>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4_1#a409f740a?pid=5ad07d001&amp;color=0,55,96&amp;vtp=1&amp;bbb=1&amp;hb=1">
            <a:extLst>
              <a:ext uri="{FF2B5EF4-FFF2-40B4-BE49-F238E27FC236}">
                <a16:creationId xmlns:a16="http://schemas.microsoft.com/office/drawing/2014/main" id="{D67BCF8A-43A5-1B5D-C347-5005F1A66FCA}"/>
              </a:ext>
            </a:extLst>
          </p:cNvPr>
          <p:cNvSpPr/>
          <p:nvPr/>
        </p:nvSpPr>
        <p:spPr>
          <a:xfrm>
            <a:off x="502920" y="1512000"/>
            <a:ext cx="10570464" cy="2865755"/>
          </a:xfrm>
          <a:prstGeom prst="rect">
            <a:avLst/>
          </a:prstGeom>
          <a:noFill/>
          <a:ln/>
        </p:spPr>
        <p:txBody>
          <a:bodyPr wrap="none" lIns="0" tIns="0" rIns="0" bIns="0" rtlCol="0" anchor="t"/>
          <a:lstStyle/>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rang.“Stop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easy-going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teacher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popular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After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angry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office.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注意</a:t>
            </a:r>
            <a:r>
              <a:rPr lang="en-US" altLang="zh-CN" sz="1800" b="0" i="0" dirty="0">
                <a:solidFill>
                  <a:srgbClr val="003760"/>
                </a:solidFill>
                <a:latin typeface="Times New Roman" pitchFamily="34" charset="0"/>
                <a:ea typeface="微软雅黑" pitchFamily="34" charset="-122"/>
                <a:cs typeface="Times New Roman" pitchFamily="34" charset="-120"/>
              </a:rPr>
              <a:t>：续写词数应为150个左右。</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whispered.____</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Knowing</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truth,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felt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guilty.____</a:t>
            </a:r>
            <a:endParaRPr lang="en-US" altLang="zh-CN" dirty="0"/>
          </a:p>
        </p:txBody>
      </p:sp>
    </p:spTree>
    <p:extLst>
      <p:ext uri="{BB962C8B-B14F-4D97-AF65-F5344CB8AC3E}">
        <p14:creationId xmlns:p14="http://schemas.microsoft.com/office/powerpoint/2010/main" val="1928966902"/>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name="Slide 40">
    <p:spTree>
      <p:nvGrpSpPr>
        <p:cNvPr id="1" name=""/>
        <p:cNvGrpSpPr/>
        <p:nvPr/>
      </p:nvGrpSpPr>
      <p:grpSpPr>
        <a:xfrm>
          <a:off x="0" y="0"/>
          <a:ext cx="0" cy="0"/>
          <a:chOff x="0" y="0"/>
          <a:chExt cx="0" cy="0"/>
        </a:xfrm>
      </p:grpSpPr>
      <p:sp>
        <p:nvSpPr>
          <p:cNvPr id="2" name="QO_5_AN.185_1#a409f740a?pid=5ad07d001&amp;color=0,55,96&amp;vtp=1&amp;bt=1&amp;bbb=1&amp;hb=1"/>
          <p:cNvSpPr/>
          <p:nvPr/>
        </p:nvSpPr>
        <p:spPr>
          <a:xfrm>
            <a:off x="502920" y="1512000"/>
            <a:ext cx="10570464" cy="4761230"/>
          </a:xfrm>
          <a:prstGeom prst="rect">
            <a:avLst/>
          </a:prstGeom>
          <a:noFill/>
          <a:ln/>
        </p:spPr>
        <p:txBody>
          <a:bodyPr wrap="none" lIns="0" tIns="0" rIns="0" bIns="0" rtlCol="0" anchor="t"/>
          <a:lstStyle/>
          <a:p>
            <a:pPr algn="l">
              <a:lnSpc>
                <a:spcPts val="27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nSpc>
                <a:spcPts val="2700"/>
              </a:lnSpc>
            </a:pPr>
            <a:r>
              <a:rPr lang="en-US" altLang="zh-CN" b="0" i="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something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whispered.Mr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looked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from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papers.</a:t>
            </a:r>
            <a:r>
              <a:rPr lang="en-US" altLang="zh-CN" sz="1800" b="0" i="0">
                <a:solidFill>
                  <a:srgbClr val="FF0000"/>
                </a:solidFill>
                <a:latin typeface="Times New Roman" pitchFamily="34" charset="0"/>
                <a:ea typeface="微软雅黑" pitchFamily="34" charset="-122"/>
                <a:cs typeface="Times New Roman" pitchFamily="34" charset="-120"/>
              </a:rPr>
              <a:t>Mo</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sz="1800" b="0" i="0">
                <a:solidFill>
                  <a:srgbClr val="FF0000"/>
                </a:solidFill>
                <a:latin typeface="Times New Roman" pitchFamily="34" charset="0"/>
                <a:ea typeface="微软雅黑" pitchFamily="34" charset="-122"/>
                <a:cs typeface="Times New Roman" pitchFamily="34" charset="-120"/>
              </a:rPr>
              <a:t>said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hesitation,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think</a:t>
            </a:r>
            <a:r>
              <a:rPr lang="en-US" altLang="zh-CN" sz="1800" b="0" i="0" dirty="0">
                <a:solidFill>
                  <a:srgbClr val="FF000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Terry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might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cheating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exam.I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looking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phone</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sz="1800" b="0" i="0">
                <a:solidFill>
                  <a:srgbClr val="FF0000"/>
                </a:solidFill>
                <a:latin typeface="Times New Roman" pitchFamily="34" charset="0"/>
                <a:ea typeface="微软雅黑" pitchFamily="34" charset="-122"/>
                <a:cs typeface="Times New Roman" pitchFamily="34" charset="-120"/>
              </a:rPr>
              <a:t>under</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table.I'm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sure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looking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answers,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know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truth.”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Reed's</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sz="1800" b="0" i="0">
                <a:solidFill>
                  <a:srgbClr val="FF0000"/>
                </a:solidFill>
                <a:latin typeface="Times New Roman" pitchFamily="34" charset="0"/>
                <a:ea typeface="微软雅黑" pitchFamily="34" charset="-122"/>
                <a:cs typeface="Times New Roman" pitchFamily="34" charset="-120"/>
              </a:rPr>
              <a:t>eyebrows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frowned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concern.He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couldn't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bear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anyone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cheating,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let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Terry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right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away.“Did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you</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sz="1800" b="0" i="0">
                <a:solidFill>
                  <a:srgbClr val="FF0000"/>
                </a:solidFill>
                <a:latin typeface="Times New Roman" pitchFamily="34" charset="0"/>
                <a:ea typeface="微软雅黑" pitchFamily="34" charset="-122"/>
                <a:cs typeface="Times New Roman" pitchFamily="34" charset="-120"/>
              </a:rPr>
              <a:t>use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your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phone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exam?”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asked.Taking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glance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Terry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understood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happened.To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their</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sz="1800" b="0" i="0">
                <a:solidFill>
                  <a:srgbClr val="FF0000"/>
                </a:solidFill>
                <a:latin typeface="Times New Roman" pitchFamily="34" charset="0"/>
                <a:ea typeface="微软雅黑" pitchFamily="34" charset="-122"/>
                <a:cs typeface="Times New Roman" pitchFamily="34" charset="-120"/>
              </a:rPr>
              <a:t>surprise</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Terry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opened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phone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explained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just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worried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about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she</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sz="1800" b="0" i="0">
                <a:solidFill>
                  <a:srgbClr val="FF0000"/>
                </a:solidFill>
                <a:latin typeface="Times New Roman" pitchFamily="34" charset="0"/>
                <a:ea typeface="微软雅黑" pitchFamily="34" charset="-122"/>
                <a:cs typeface="Times New Roman" pitchFamily="34" charset="-120"/>
              </a:rPr>
              <a:t>couldn't</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check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message.</a:t>
            </a:r>
            <a:endParaRPr lang="en-US" altLang="zh-CN" sz="1800" dirty="0"/>
          </a:p>
          <a:p>
            <a:pPr>
              <a:lnSpc>
                <a:spcPts val="27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Knowing</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truth,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felt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guilty.She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realised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jumped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conclusions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even</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sz="1800" b="0" i="0">
                <a:solidFill>
                  <a:srgbClr val="FF0000"/>
                </a:solidFill>
                <a:latin typeface="Times New Roman" pitchFamily="34" charset="0"/>
                <a:ea typeface="微软雅黑" pitchFamily="34" charset="-122"/>
                <a:cs typeface="Times New Roman" pitchFamily="34" charset="-120"/>
              </a:rPr>
              <a:t>tried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understand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Terry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avoiding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her.She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realised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true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friendship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meant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supporting</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sz="1800" b="0" i="0">
                <a:solidFill>
                  <a:srgbClr val="FF0000"/>
                </a:solidFill>
                <a:latin typeface="Times New Roman" pitchFamily="34" charset="0"/>
                <a:ea typeface="微软雅黑" pitchFamily="34" charset="-122"/>
                <a:cs typeface="Times New Roman" pitchFamily="34" charset="-120"/>
              </a:rPr>
              <a:t>each</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through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tough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times,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just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sharing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happy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moments.She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decided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apologise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Terry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and</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sz="1800" b="0" i="0">
                <a:solidFill>
                  <a:srgbClr val="FF0000"/>
                </a:solidFill>
                <a:latin typeface="Times New Roman" pitchFamily="34" charset="0"/>
                <a:ea typeface="微软雅黑" pitchFamily="34" charset="-122"/>
                <a:cs typeface="Times New Roman" pitchFamily="34" charset="-120"/>
              </a:rPr>
              <a:t>offer</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support.After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school,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found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Terry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explained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misunderstood.Terry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was</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sz="1800" b="0" i="0">
                <a:solidFill>
                  <a:srgbClr val="FF0000"/>
                </a:solidFill>
                <a:latin typeface="Times New Roman" pitchFamily="34" charset="0"/>
                <a:ea typeface="微软雅黑" pitchFamily="34" charset="-122"/>
                <a:cs typeface="Times New Roman" pitchFamily="34" charset="-120"/>
              </a:rPr>
              <a:t>relieved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grateful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understanding.Their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friendship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restored,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learnt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important</a:t>
            </a:r>
            <a:r>
              <a:rPr lang="en-US" altLang="zh-CN" sz="1800" b="0" i="0">
                <a:solidFill>
                  <a:srgbClr val="FF0000"/>
                </a:solidFill>
                <a:latin typeface="SimSun" pitchFamily="34" charset="0"/>
                <a:ea typeface="SimSun" pitchFamily="34" charset="-122"/>
                <a:cs typeface="SimSun" pitchFamily="34" charset="-120"/>
              </a:rPr>
              <a:t> </a:t>
            </a:r>
          </a:p>
          <a:p>
            <a:pPr>
              <a:lnSpc>
                <a:spcPts val="2600"/>
              </a:lnSpc>
            </a:pPr>
            <a:r>
              <a:rPr lang="en-US" altLang="zh-CN" b="0" i="0">
                <a:solidFill>
                  <a:srgbClr val="FF0000"/>
                </a:solidFill>
                <a:latin typeface="Times New Roman" pitchFamily="34" charset="0"/>
                <a:ea typeface="微软雅黑" pitchFamily="34" charset="-122"/>
                <a:cs typeface="Times New Roman" pitchFamily="34" charset="-120"/>
              </a:rPr>
              <a:t>lesson</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about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value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of</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communication</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and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compassion.</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
                                            <p:txEl>
                                              <p:pRg st="13" end="13"/>
                                            </p:txEl>
                                          </p:spTgt>
                                        </p:tgtEl>
                                        <p:attrNameLst>
                                          <p:attrName>style.visibility</p:attrName>
                                        </p:attrNameLst>
                                      </p:cBhvr>
                                      <p:to>
                                        <p:strVal val="visible"/>
                                      </p:to>
                                    </p:set>
                                    <p:animEffect transition="in" filter="fade">
                                      <p:cBhvr>
                                        <p:cTn id="49" dur="5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41">
    <p:spTree>
      <p:nvGrpSpPr>
        <p:cNvPr id="1" name=""/>
        <p:cNvGrpSpPr/>
        <p:nvPr/>
      </p:nvGrpSpPr>
      <p:grpSpPr>
        <a:xfrm>
          <a:off x="0" y="0"/>
          <a:ext cx="0" cy="0"/>
          <a:chOff x="0" y="0"/>
          <a:chExt cx="0" cy="0"/>
        </a:xfrm>
      </p:grpSpPr>
      <p:sp>
        <p:nvSpPr>
          <p:cNvPr id="2" name="QO_5_EX.186_1#a409f740a?pid=5ad07d001&amp;color=0,55,96&amp;vtp=1&amp;bt=1&amp;bbb=1&amp;h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【写作提示】</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所给材料讲述了莫的好朋友特里最近一直躲着她</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这让她很困惑</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而在这时</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莫在物理考试中发现特</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里偷偷查看手机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误以为特里是靠作弊取得好成绩的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她感到很不公平</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考试后她想找特里谈谈</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但却找</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不到特里</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莫感到很生气</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却又不知道该拿她怎么办</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因此她决定前往办公室告发特里</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文章续写第一段</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应写莫和老师的交谈并告知老师特里可能</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作弊</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一事</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续写第二段应写特里</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作弊</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的真相和莫的反应</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C_3_BD#d1e04814e?pid=c9fce76d9&amp;color=0,55,96&amp;vtp=1&amp;bt=1&amp;bbb=1"/>
          <p:cNvSpPr/>
          <p:nvPr/>
        </p:nvSpPr>
        <p:spPr>
          <a:xfrm>
            <a:off x="502920" y="1508761"/>
            <a:ext cx="10570464" cy="458597"/>
          </a:xfrm>
          <a:prstGeom prst="rect">
            <a:avLst/>
          </a:prstGeom>
          <a:noFill/>
          <a:ln/>
        </p:spPr>
        <p:txBody>
          <a:bodyPr wrap="none" lIns="0" tIns="0" rIns="0" bIns="0" rtlCol="0" anchor="t"/>
          <a:lstStyle/>
          <a:p>
            <a:pPr algn="ctr">
              <a:lnSpc>
                <a:spcPts val="4000"/>
              </a:lnSpc>
            </a:pPr>
            <a:r>
              <a:rPr lang="en-US" altLang="zh-CN" sz="2400" b="1" i="0" dirty="0">
                <a:solidFill>
                  <a:srgbClr val="003760"/>
                </a:solidFill>
                <a:latin typeface="Times New Roman" pitchFamily="34" charset="0"/>
                <a:ea typeface="微软雅黑" pitchFamily="34" charset="-122"/>
                <a:cs typeface="Times New Roman" pitchFamily="34" charset="-120"/>
              </a:rPr>
              <a:t>第一部分</a:t>
            </a:r>
            <a:r>
              <a:rPr lang="en-US" altLang="zh-CN" sz="2400" b="1" i="0" dirty="0">
                <a:solidFill>
                  <a:srgbClr val="003760"/>
                </a:solidFill>
                <a:latin typeface="SimSun" pitchFamily="34" charset="0"/>
                <a:ea typeface="SimSun" pitchFamily="34" charset="-122"/>
                <a:cs typeface="SimSun" pitchFamily="34" charset="-120"/>
              </a:rPr>
              <a:t> </a:t>
            </a:r>
            <a:r>
              <a:rPr lang="en-US" altLang="zh-CN" sz="2400" b="1" i="0" dirty="0">
                <a:solidFill>
                  <a:srgbClr val="003760"/>
                </a:solidFill>
                <a:latin typeface="Times New Roman" pitchFamily="34" charset="0"/>
                <a:ea typeface="微软雅黑" pitchFamily="34" charset="-122"/>
                <a:cs typeface="Times New Roman" pitchFamily="34" charset="-120"/>
              </a:rPr>
              <a:t>阅读</a:t>
            </a:r>
            <a:endParaRPr lang="en-US" altLang="zh-CN" sz="2400" dirty="0"/>
          </a:p>
        </p:txBody>
      </p:sp>
      <p:sp>
        <p:nvSpPr>
          <p:cNvPr id="3" name="C_4_BD#b1721b63b?pid=d1e04814e&amp;color=0,55,96&amp;vtp=1&amp;bbb=1"/>
          <p:cNvSpPr/>
          <p:nvPr/>
        </p:nvSpPr>
        <p:spPr>
          <a:xfrm>
            <a:off x="502920" y="2011235"/>
            <a:ext cx="10570464" cy="420434"/>
          </a:xfrm>
          <a:prstGeom prst="rect">
            <a:avLst/>
          </a:prstGeom>
          <a:noFill/>
          <a:ln/>
        </p:spPr>
        <p:txBody>
          <a:bodyPr wrap="none" lIns="0" tIns="0" rIns="0" bIns="0" rtlCol="0" anchor="t"/>
          <a:lstStyle/>
          <a:p>
            <a:pPr algn="l">
              <a:lnSpc>
                <a:spcPts val="3600"/>
              </a:lnSpc>
            </a:pPr>
            <a:r>
              <a:rPr lang="en-US" altLang="zh-CN" sz="2200" b="1" i="0" dirty="0">
                <a:solidFill>
                  <a:srgbClr val="003760"/>
                </a:solidFill>
                <a:latin typeface="Times New Roman" pitchFamily="34" charset="0"/>
                <a:ea typeface="微软雅黑" pitchFamily="34" charset="-122"/>
                <a:cs typeface="Times New Roman" pitchFamily="34" charset="-120"/>
              </a:rPr>
              <a:t>第一节（</a:t>
            </a:r>
            <a:r>
              <a:rPr lang="en-US" altLang="zh-CN" sz="2200" b="1" i="0" dirty="0">
                <a:solidFill>
                  <a:srgbClr val="003760"/>
                </a:solidFill>
                <a:latin typeface="Times New Roman" pitchFamily="34" charset="0"/>
                <a:ea typeface="楷体" pitchFamily="34" charset="-122"/>
                <a:cs typeface="Times New Roman" pitchFamily="34" charset="-120"/>
              </a:rPr>
              <a:t>共</a:t>
            </a:r>
            <a:r>
              <a:rPr lang="en-US" altLang="zh-CN" sz="2200" b="1" i="0" dirty="0">
                <a:solidFill>
                  <a:srgbClr val="003760"/>
                </a:solidFill>
                <a:latin typeface="Times New Roman" pitchFamily="34" charset="0"/>
                <a:ea typeface="微软雅黑" pitchFamily="34" charset="-122"/>
                <a:cs typeface="Times New Roman" pitchFamily="34" charset="-120"/>
              </a:rPr>
              <a:t>15</a:t>
            </a:r>
            <a:r>
              <a:rPr lang="en-US" altLang="zh-CN" sz="2200" b="1" i="0" dirty="0">
                <a:solidFill>
                  <a:srgbClr val="003760"/>
                </a:solidFill>
                <a:latin typeface="Times New Roman" pitchFamily="34" charset="0"/>
                <a:ea typeface="楷体" pitchFamily="34" charset="-122"/>
                <a:cs typeface="Times New Roman" pitchFamily="34" charset="-120"/>
              </a:rPr>
              <a:t>小题</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每小题</a:t>
            </a:r>
            <a:r>
              <a:rPr lang="en-US" altLang="zh-CN" sz="2200" b="1" i="0" dirty="0">
                <a:solidFill>
                  <a:srgbClr val="003760"/>
                </a:solidFill>
                <a:latin typeface="Times New Roman" pitchFamily="34" charset="0"/>
                <a:ea typeface="微软雅黑" pitchFamily="34" charset="-122"/>
                <a:cs typeface="Times New Roman" pitchFamily="34" charset="-120"/>
              </a:rPr>
              <a:t>2.5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r>
              <a:rPr lang="en-US" altLang="zh-CN" sz="2200" b="1" i="0" dirty="0">
                <a:solidFill>
                  <a:srgbClr val="003760"/>
                </a:solidFill>
                <a:latin typeface="Times New Roman" pitchFamily="34" charset="0"/>
                <a:ea typeface="楷体" pitchFamily="34" charset="-122"/>
                <a:cs typeface="Times New Roman" pitchFamily="34" charset="-120"/>
              </a:rPr>
              <a:t>满分</a:t>
            </a:r>
            <a:r>
              <a:rPr lang="en-US" altLang="zh-CN" sz="2200" b="1" i="0" dirty="0">
                <a:solidFill>
                  <a:srgbClr val="003760"/>
                </a:solidFill>
                <a:latin typeface="Times New Roman" pitchFamily="34" charset="0"/>
                <a:ea typeface="微软雅黑" pitchFamily="34" charset="-122"/>
                <a:cs typeface="Times New Roman" pitchFamily="34" charset="-120"/>
              </a:rPr>
              <a:t>37.5</a:t>
            </a:r>
            <a:r>
              <a:rPr lang="en-US" altLang="zh-CN" sz="2200" b="1" i="0" dirty="0">
                <a:solidFill>
                  <a:srgbClr val="003760"/>
                </a:solidFill>
                <a:latin typeface="Times New Roman" pitchFamily="34" charset="0"/>
                <a:ea typeface="楷体" pitchFamily="34" charset="-122"/>
                <a:cs typeface="Times New Roman" pitchFamily="34" charset="-120"/>
              </a:rPr>
              <a:t>分</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4" name="QM_5_BD.1_1#278c97294?pid=b1721b63b&amp;color=0,55,96&amp;vtp=1&amp;bbb=1"/>
          <p:cNvSpPr/>
          <p:nvPr/>
        </p:nvSpPr>
        <p:spPr>
          <a:xfrm>
            <a:off x="502920" y="2472158"/>
            <a:ext cx="10570464" cy="112903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阅读下列短文，从每题所给的A、B、C、D四个选项中选出最佳选项。</a:t>
            </a:r>
            <a:endParaRPr lang="en-US" altLang="zh-CN" sz="1800" dirty="0"/>
          </a:p>
          <a:p>
            <a:pPr algn="ctr">
              <a:lnSpc>
                <a:spcPts val="3100"/>
              </a:lnSpc>
            </a:pPr>
            <a:r>
              <a:rPr lang="en-US" altLang="zh-CN" b="1" i="0">
                <a:solidFill>
                  <a:srgbClr val="003760"/>
                </a:solidFill>
                <a:latin typeface="Times New Roman" pitchFamily="34" charset="0"/>
                <a:ea typeface="微软雅黑" pitchFamily="34" charset="-122"/>
                <a:cs typeface="Times New Roman" pitchFamily="34" charset="-120"/>
              </a:rPr>
              <a:t>A</a:t>
            </a:r>
            <a:endParaRPr lang="en-US" altLang="zh-CN" dirty="0"/>
          </a:p>
          <a:p>
            <a:pPr>
              <a:lnSpc>
                <a:spcPts val="30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[辽宁盘锦2024高一期末]</a:t>
            </a:r>
            <a:r>
              <a:rPr lang="en-US" altLang="zh-CN" sz="1800" b="0" i="0" dirty="0">
                <a:solidFill>
                  <a:srgbClr val="003760"/>
                </a:solidFill>
                <a:latin typeface="SimSun" pitchFamily="34" charset="0"/>
                <a:ea typeface="SimSun" pitchFamily="34" charset="-122"/>
                <a:cs typeface="SimSun" pitchFamily="34" charset="-120"/>
              </a:rPr>
              <a:t> </a:t>
            </a:r>
            <a:endParaRPr lang="en-US" altLang="zh-CN" sz="1800" dirty="0"/>
          </a:p>
        </p:txBody>
      </p:sp>
      <p:sp>
        <p:nvSpPr>
          <p:cNvPr id="5" name="QM_5_BD.1_2#278c97294?sp=1&amp;pid=b1721b63b&amp;color=0,55,96&amp;vtp=1&amp;bbb=1"/>
          <p:cNvSpPr/>
          <p:nvPr/>
        </p:nvSpPr>
        <p:spPr>
          <a:xfrm>
            <a:off x="502920" y="3636581"/>
            <a:ext cx="10570464" cy="341630"/>
          </a:xfrm>
          <a:prstGeom prst="rect">
            <a:avLst/>
          </a:prstGeom>
          <a:noFill/>
          <a:ln/>
        </p:spPr>
        <p:txBody>
          <a:bodyPr wrap="none" lIns="0" tIns="0" rIns="0" bIns="0" rtlCol="0" anchor="t"/>
          <a:lstStyle/>
          <a:p>
            <a:pPr algn="ctr">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Four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Famous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Festivals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World</a:t>
            </a:r>
            <a:endParaRPr lang="en-US" altLang="zh-CN" sz="1800" dirty="0"/>
          </a:p>
        </p:txBody>
      </p:sp>
      <p:sp>
        <p:nvSpPr>
          <p:cNvPr id="6" name="QM_5_BD.1_3#278c97294?sp=1&amp;pid=b1721b63b&amp;color=0,55,96&amp;vtp=1&amp;bbb=1&amp;hb=1"/>
          <p:cNvSpPr/>
          <p:nvPr/>
        </p:nvSpPr>
        <p:spPr>
          <a:xfrm>
            <a:off x="502920" y="4026154"/>
            <a:ext cx="10570464" cy="231013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Holi</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Festival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India</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Hindu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Holi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February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colourful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act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symbolises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victory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（邪恶）</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bonfire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（篝火）,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flame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burns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participants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Crowds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sprinkle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（洒）</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coloured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powder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good</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luck.</a:t>
            </a:r>
            <a:endParaRPr lang="en-US" altLang="zh-CN"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QM_5_BD.1_4#278c97294?sp=1&amp;pid=b1721b63b&amp;color=0,55,96&amp;vtp=1&amp;bt=1&amp;bbb=1&amp;h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Venice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Carnival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Italy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romantic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February.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Residents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guests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Venice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splendid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costumes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style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Middle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Ages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masks.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carnival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ceremony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competitors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who</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shown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most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original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colourful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costumes.</a:t>
            </a:r>
            <a:endParaRPr lang="en-US" altLang="zh-CN"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QM_5_BD.1_5#278c97294?sp=1&amp;pid=b1721b63b&amp;color=0,55,96&amp;vtp=1&amp;bt=1&amp;bbb=1&amp;hb=1"/>
          <p:cNvSpPr/>
          <p:nvPr/>
        </p:nvSpPr>
        <p:spPr>
          <a:xfrm>
            <a:off x="502920" y="1512000"/>
            <a:ext cx="10570464" cy="17862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Tomorrowland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Belgium</a:t>
            </a:r>
            <a:endParaRPr lang="en-US" altLang="zh-CN" sz="1800" dirty="0"/>
          </a:p>
          <a:p>
            <a:pPr>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biggest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electronic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Belgian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Boom</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annually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thousand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guests.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are</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set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large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artificial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beautiful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equipped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advance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food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courts,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grills,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necessary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equipment.</a:t>
            </a:r>
            <a:endParaRPr lang="en-US" altLang="zh-CN" dirty="0"/>
          </a:p>
        </p:txBody>
      </p:sp>
      <p:sp>
        <p:nvSpPr>
          <p:cNvPr id="3" name="QM_5_BD.1_6#278c97294?sp=1&amp;pid=b1721b63b&amp;color=0,55,96&amp;vtp=1&amp;bbb=1&amp;hb=1"/>
          <p:cNvSpPr/>
          <p:nvPr/>
        </p:nvSpPr>
        <p:spPr>
          <a:xfrm>
            <a:off x="502920" y="3333751"/>
            <a:ext cx="10570464" cy="25228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Burning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USA</a:t>
            </a:r>
            <a:endParaRPr lang="en-US" altLang="zh-CN" sz="1800" dirty="0"/>
          </a:p>
          <a:p>
            <a:pPr>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Many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comparison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legendary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Nevada</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August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September.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unique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atmosphere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not</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only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organisers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desert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participants</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themselves</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objects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necessary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equipment.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highlight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festival</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burning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huge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wooden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statue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temple.</a:t>
            </a:r>
            <a:endParaRPr lang="en-US" altLang="zh-CN" dirty="0"/>
          </a:p>
        </p:txBody>
      </p:sp>
      <p:sp>
        <p:nvSpPr>
          <p:cNvPr id="4" name="QM_5_EX.2_1#278c97294?pid=b1721b63b&amp;color=0,55,96&amp;vtp=1&amp;bbb=1"/>
          <p:cNvSpPr/>
          <p:nvPr/>
        </p:nvSpPr>
        <p:spPr>
          <a:xfrm>
            <a:off x="502920" y="5881117"/>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本文是一篇应用文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主要介绍了世界上四个著名的节日</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C_6_BD.3_1#0d6b90487?pid=278c97294&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February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March?(</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4_1#0d6b90487.bracket?pid=278c97294&amp;color=0,55,96&amp;vpa=1&amp;vtp=1"/>
          <p:cNvSpPr/>
          <p:nvPr/>
        </p:nvSpPr>
        <p:spPr>
          <a:xfrm>
            <a:off x="6521925"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5_1#0d6b90487.choices?pid=278c97294&amp;color=0,55,96&amp;vtp=1&amp;bbb=1"/>
          <p:cNvSpPr/>
          <p:nvPr/>
        </p:nvSpPr>
        <p:spPr>
          <a:xfrm>
            <a:off x="502920" y="1908238"/>
            <a:ext cx="10570464" cy="351155"/>
          </a:xfrm>
          <a:prstGeom prst="rect">
            <a:avLst/>
          </a:prstGeom>
          <a:noFill/>
          <a:ln/>
        </p:spPr>
        <p:txBody>
          <a:bodyPr wrap="none" lIns="0" tIns="0" rIns="0" bIns="0" rtlCol="0" anchor="t"/>
          <a:lstStyle/>
          <a:p>
            <a:pPr>
              <a:lnSpc>
                <a:spcPts val="3100"/>
              </a:lnSpc>
              <a:tabLst>
                <a:tab pos="2702941" algn="l"/>
                <a:tab pos="5393182" algn="l"/>
                <a:tab pos="8083423" algn="l"/>
              </a:tabLst>
            </a:pPr>
            <a:r>
              <a:rPr lang="en-US" altLang="zh-CN" sz="1800" b="0" i="0" dirty="0">
                <a:solidFill>
                  <a:srgbClr val="003760"/>
                </a:solidFill>
                <a:latin typeface="Times New Roman" pitchFamily="34" charset="0"/>
                <a:ea typeface="微软雅黑" pitchFamily="34" charset="-122"/>
                <a:cs typeface="Times New Roman" pitchFamily="34" charset="-120"/>
              </a:rPr>
              <a:t>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Holi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Festival.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Venice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Carnival.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Tomorrowland.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.Burning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t>
            </a:r>
            <a:endParaRPr lang="en-US" altLang="zh-CN" sz="1800" dirty="0"/>
          </a:p>
        </p:txBody>
      </p:sp>
      <p:sp>
        <p:nvSpPr>
          <p:cNvPr id="5" name="QC_6_AS.6_1#0d6b90487?pid=278c97294&amp;color=0,55,96&amp;vtp=1&amp;bbb=1&amp;hb=1"/>
          <p:cNvSpPr/>
          <p:nvPr/>
        </p:nvSpPr>
        <p:spPr>
          <a:xfrm>
            <a:off x="502920" y="2319020"/>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Holi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India部分中的“The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Hindu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Holi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held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in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late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February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early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March.”可知，胡里节在2月底和3月初举行。故选A项。</a:t>
            </a:r>
            <a:endParaRPr lang="en-US" altLang="zh-CN" dirty="0"/>
          </a:p>
        </p:txBody>
      </p:sp>
      <p:sp>
        <p:nvSpPr>
          <p:cNvPr id="6" name="QC_6_BD.7_1#fb656d5db?pid=278c97294&amp;color=0,55,96&amp;vtp=1&amp;bbb=1"/>
          <p:cNvSpPr/>
          <p:nvPr/>
        </p:nvSpPr>
        <p:spPr>
          <a:xfrm>
            <a:off x="502920" y="313378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Venice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Carnival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8_1#fb656d5db.bracket?pid=278c97294&amp;color=0,55,96&amp;vpa=2&amp;vtp=1"/>
          <p:cNvSpPr/>
          <p:nvPr/>
        </p:nvSpPr>
        <p:spPr>
          <a:xfrm>
            <a:off x="5810790" y="3120453"/>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8" name="QC_6_BD.9_1#fb656d5db.choices?pid=278c97294&amp;color=0,55,96&amp;vtp=1&amp;bbb=1"/>
          <p:cNvSpPr/>
          <p:nvPr/>
        </p:nvSpPr>
        <p:spPr>
          <a:xfrm>
            <a:off x="502920" y="3544570"/>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bonfire.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feast.</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ceremony.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wooden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t>
            </a:r>
            <a:endParaRPr lang="en-US" altLang="zh-CN" sz="1800" dirty="0"/>
          </a:p>
        </p:txBody>
      </p:sp>
      <p:sp>
        <p:nvSpPr>
          <p:cNvPr id="9" name="QC_6_AS.10_1#fb656d5db?pid=278c97294&amp;color=0,55,96&amp;vtp=1&amp;bbb=1&amp;hb=1"/>
          <p:cNvSpPr/>
          <p:nvPr/>
        </p:nvSpPr>
        <p:spPr>
          <a:xfrm>
            <a:off x="502920" y="436435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Venice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Carnival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Italy部分中的“The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carnival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awards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ceremony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competitors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original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colourful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costumes.”可知</a:t>
            </a:r>
            <a:r>
              <a:rPr lang="en-US" altLang="zh-CN" sz="1800" b="0" i="0">
                <a:solidFill>
                  <a:srgbClr val="003760"/>
                </a:solidFill>
                <a:latin typeface="Times New Roman" pitchFamily="34" charset="0"/>
                <a:ea typeface="微软雅黑" pitchFamily="34" charset="-122"/>
                <a:cs typeface="Times New Roman" pitchFamily="34" charset="-120"/>
              </a:rPr>
              <a:t>，意大利威</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尼斯狂欢节以一场颁奖仪式结束</a:t>
            </a:r>
            <a:r>
              <a:rPr lang="en-US" altLang="zh-CN" b="0" i="0" dirty="0">
                <a:solidFill>
                  <a:srgbClr val="003760"/>
                </a:solidFill>
                <a:latin typeface="Times New Roman" pitchFamily="34" charset="0"/>
                <a:ea typeface="微软雅黑" pitchFamily="34" charset="-122"/>
                <a:cs typeface="Times New Roman" pitchFamily="34" charset="-120"/>
              </a:rPr>
              <a:t>。故选C项。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QC_6_BD.11_1#86ab84b0b?pid=278c97294&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12_1#86ab84b0b.bracket?pid=278c97294&amp;color=0,55,96&amp;vpa=3&amp;vtp=1"/>
          <p:cNvSpPr/>
          <p:nvPr/>
        </p:nvSpPr>
        <p:spPr>
          <a:xfrm>
            <a:off x="37406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13_1#86ab84b0b.choices?pid=278c97294&amp;color=0,55,96&amp;vtp=1&amp;bbb=1"/>
          <p:cNvSpPr/>
          <p:nvPr/>
        </p:nvSpPr>
        <p:spPr>
          <a:xfrm>
            <a:off x="502920" y="1908238"/>
            <a:ext cx="10570464" cy="351155"/>
          </a:xfrm>
          <a:prstGeom prst="rect">
            <a:avLst/>
          </a:prstGeom>
          <a:noFill/>
          <a:ln/>
        </p:spPr>
        <p:txBody>
          <a:bodyPr wrap="none" lIns="0" tIns="0" rIns="0" bIns="0" rtlCol="0" anchor="t"/>
          <a:lstStyle/>
          <a:p>
            <a:pPr>
              <a:lnSpc>
                <a:spcPts val="3100"/>
              </a:lnSpc>
              <a:tabLst>
                <a:tab pos="2702941" algn="l"/>
                <a:tab pos="5393182" algn="l"/>
                <a:tab pos="8083423" algn="l"/>
              </a:tabLst>
            </a:pPr>
            <a:r>
              <a:rPr lang="en-US" altLang="zh-CN" sz="1800" b="0" i="0" dirty="0">
                <a:solidFill>
                  <a:srgbClr val="003760"/>
                </a:solidFill>
                <a:latin typeface="Times New Roman" pitchFamily="34" charset="0"/>
                <a:ea typeface="微软雅黑" pitchFamily="34" charset="-122"/>
                <a:cs typeface="Times New Roman" pitchFamily="34" charset="-120"/>
              </a:rPr>
              <a:t>A.Near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pond.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desert.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large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park.</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street.</a:t>
            </a:r>
            <a:endParaRPr lang="en-US" altLang="zh-CN" sz="1800" dirty="0"/>
          </a:p>
        </p:txBody>
      </p:sp>
      <p:sp>
        <p:nvSpPr>
          <p:cNvPr id="5" name="QC_6_AS.14_1#86ab84b0b?pid=278c97294&amp;color=0,55,96&amp;vtp=1&amp;bbb=1&amp;hb=1"/>
          <p:cNvSpPr/>
          <p:nvPr/>
        </p:nvSpPr>
        <p:spPr>
          <a:xfrm>
            <a:off x="502920" y="2319020"/>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细节理解题。根据Burning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USA部分中的“The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unique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atmosphere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only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organisers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desert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festival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participants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themselves</a:t>
            </a:r>
            <a:r>
              <a:rPr lang="en-US" altLang="zh-CN" sz="1800" b="0" i="0">
                <a:solidFill>
                  <a:srgbClr val="003760"/>
                </a:solidFill>
                <a:latin typeface="Times New Roman" pitchFamily="34" charset="0"/>
                <a:ea typeface="微软雅黑" pitchFamily="34" charset="-122"/>
                <a:cs typeface="Times New Roman" pitchFamily="34" charset="-120"/>
              </a:rPr>
              <a:t>.”可</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知</a:t>
            </a:r>
            <a:r>
              <a:rPr lang="en-US" altLang="zh-CN" b="0" i="0" dirty="0">
                <a:solidFill>
                  <a:srgbClr val="003760"/>
                </a:solidFill>
                <a:latin typeface="Times New Roman" pitchFamily="34" charset="0"/>
                <a:ea typeface="微软雅黑" pitchFamily="34" charset="-122"/>
                <a:cs typeface="Times New Roman" pitchFamily="34" charset="-120"/>
              </a:rPr>
              <a:t>，美国火人节是在沙漠里举行的。故选B项。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TotalTime>
  <Words>5966</Words>
  <Application>Microsoft Office PowerPoint</Application>
  <PresentationFormat>宽屏</PresentationFormat>
  <Paragraphs>517</Paragraphs>
  <Slides>49</Slides>
  <Notes>41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49</vt:i4>
      </vt:variant>
    </vt:vector>
  </HeadingPairs>
  <TitlesOfParts>
    <vt:vector size="58" baseType="lpstr">
      <vt:lpstr>Arial (正文)</vt:lpstr>
      <vt:lpstr>仿宋</vt:lpstr>
      <vt:lpstr>SimSun</vt:lpstr>
      <vt:lpstr>微软雅黑</vt:lpstr>
      <vt:lpstr>印品黑体</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2024-10-09T03:48:50Z</dcterms:created>
  <dcterms:modified xsi:type="dcterms:W3CDTF">2024-10-09T03:53:55Z</dcterms:modified>
  <cp:category/>
  <cp:contentStatus/>
</cp:coreProperties>
</file>