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97" r:id="rId12"/>
    <p:sldId id="266" r:id="rId13"/>
    <p:sldId id="267" r:id="rId14"/>
    <p:sldId id="268" r:id="rId15"/>
    <p:sldId id="298" r:id="rId16"/>
    <p:sldId id="269" r:id="rId17"/>
    <p:sldId id="270" r:id="rId18"/>
    <p:sldId id="271" r:id="rId19"/>
    <p:sldId id="272" r:id="rId20"/>
    <p:sldId id="273" r:id="rId21"/>
    <p:sldId id="299" r:id="rId22"/>
    <p:sldId id="274" r:id="rId23"/>
    <p:sldId id="275" r:id="rId24"/>
    <p:sldId id="276" r:id="rId25"/>
    <p:sldId id="277" r:id="rId26"/>
    <p:sldId id="300" r:id="rId27"/>
    <p:sldId id="278" r:id="rId28"/>
    <p:sldId id="279" r:id="rId29"/>
    <p:sldId id="280" r:id="rId30"/>
    <p:sldId id="281" r:id="rId31"/>
    <p:sldId id="301" r:id="rId32"/>
    <p:sldId id="282" r:id="rId33"/>
    <p:sldId id="283" r:id="rId34"/>
    <p:sldId id="284" r:id="rId35"/>
    <p:sldId id="285" r:id="rId36"/>
    <p:sldId id="286" r:id="rId37"/>
    <p:sldId id="287" r:id="rId38"/>
    <p:sldId id="302" r:id="rId39"/>
    <p:sldId id="288" r:id="rId40"/>
    <p:sldId id="289" r:id="rId41"/>
    <p:sldId id="290" r:id="rId42"/>
    <p:sldId id="291" r:id="rId43"/>
    <p:sldId id="292" r:id="rId44"/>
    <p:sldId id="293" r:id="rId45"/>
    <p:sldId id="294" r:id="rId46"/>
    <p:sldId id="303" r:id="rId47"/>
    <p:sldId id="304" r:id="rId48"/>
    <p:sldId id="295" r:id="rId49"/>
    <p:sldId id="296"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538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2.xml"/><Relationship Id="rId3" Type="http://schemas.openxmlformats.org/officeDocument/2006/relationships/image" Target="../media/image6.png"/><Relationship Id="rId7" Type="http://schemas.openxmlformats.org/officeDocument/2006/relationships/slide" Target="../slides/slide30.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27fcb00dcfdb271757c#tid=6705f247f3f500000971b74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c5dec535f&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852c7e658&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28324a9e9&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M_5_BD.15_1#d676aee8a?pid=04ba83435&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B</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[湖北武汉三中2024高二月考]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fascinated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healthcare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medicine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TCM）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immediately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course.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instructor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explained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procedure,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disturbed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determined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air-thin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experiencing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depression,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insomnia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（失眠）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anxiety.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acupuncturist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might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points</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d676aee8a?pid=04ba83435&amp;color=0,55,96&amp;vtp=1&amp;bt=1&amp;bbb=1&amp;hb=1">
            <a:extLst>
              <a:ext uri="{FF2B5EF4-FFF2-40B4-BE49-F238E27FC236}">
                <a16:creationId xmlns:a16="http://schemas.microsoft.com/office/drawing/2014/main" id="{4AED2EEC-B78E-E251-A712-BBF71D7884FD}"/>
              </a:ext>
            </a:extLst>
          </p:cNvPr>
          <p:cNvSpPr/>
          <p:nvPr/>
        </p:nvSpPr>
        <p:spPr>
          <a:xfrm>
            <a:off x="502920" y="1512000"/>
            <a:ext cx="10570464" cy="4513580"/>
          </a:xfrm>
          <a:prstGeom prst="rect">
            <a:avLst/>
          </a:prstGeom>
          <a:noFill/>
          <a:ln/>
        </p:spPr>
        <p:txBody>
          <a:bodyPr wrap="none" lIns="0" tIns="0" rIns="0" bIns="0" rtlCol="0" anchor="t"/>
          <a:lstStyle/>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appropriate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tongue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gather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evidence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imbalance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different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millimetres</a:t>
            </a:r>
            <a:endParaRPr lang="en-US" altLang="zh-CN" sz="1800" dirty="0"/>
          </a:p>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thick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stainless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switch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endParaRPr lang="en-US" altLang="zh-CN" sz="1800" dirty="0"/>
          </a:p>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phenomenon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anesthesia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（麻醉）</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patients</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surgery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conventional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anesthesia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through</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substances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alcohol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tobacco,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drugs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anxiety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abuse.</a:t>
            </a:r>
            <a:endParaRPr lang="en-US" altLang="zh-CN" sz="1800" dirty="0"/>
          </a:p>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TCM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fascinating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learn</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symbolism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imbalances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wrestling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graduated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Without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doubt,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fulfilling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experiences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life.</a:t>
            </a:r>
            <a:endParaRPr lang="en-US" altLang="zh-CN" dirty="0"/>
          </a:p>
        </p:txBody>
      </p:sp>
      <p:sp>
        <p:nvSpPr>
          <p:cNvPr id="3" name="QM_5_EX.16_1#d676aee8a?pid=04ba83435&amp;color=0,55,96&amp;vtp=1&amp;bbb=1">
            <a:extLst>
              <a:ext uri="{FF2B5EF4-FFF2-40B4-BE49-F238E27FC236}">
                <a16:creationId xmlns:a16="http://schemas.microsoft.com/office/drawing/2014/main" id="{377C0C3E-3EA1-1916-15B7-933CAFFE570E}"/>
              </a:ext>
            </a:extLst>
          </p:cNvPr>
          <p:cNvSpPr/>
          <p:nvPr/>
        </p:nvSpPr>
        <p:spPr>
          <a:xfrm>
            <a:off x="502920" y="6010972"/>
            <a:ext cx="10570464" cy="322580"/>
          </a:xfrm>
          <a:prstGeom prst="rect">
            <a:avLst/>
          </a:prstGeom>
          <a:noFill/>
          <a:ln/>
        </p:spPr>
        <p:txBody>
          <a:bodyPr wrap="none" lIns="0" tIns="0" rIns="0" bIns="0" rtlCol="0" anchor="t"/>
          <a:lstStyle/>
          <a:p>
            <a:pPr algn="l">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文章主要讲述了作者自己参加中医课程的经历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extLst>
      <p:ext uri="{BB962C8B-B14F-4D97-AF65-F5344CB8AC3E}">
        <p14:creationId xmlns:p14="http://schemas.microsoft.com/office/powerpoint/2010/main" val="34015772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C_6_BD.17_1#00efe55ec?pid=d676aee8a&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TCM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course?(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8_1#00efe55ec.bracket?pid=d676aee8a&amp;color=0,55,96&amp;vpa=4&amp;vtp=1"/>
          <p:cNvSpPr/>
          <p:nvPr/>
        </p:nvSpPr>
        <p:spPr>
          <a:xfrm>
            <a:off x="6915625" y="150361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19_1#00efe55ec.choices?pid=d676aee8a&amp;color=0,55,96&amp;vtp=1&amp;bbb=1"/>
          <p:cNvSpPr/>
          <p:nvPr/>
        </p:nvSpPr>
        <p:spPr>
          <a:xfrm>
            <a:off x="502920" y="1905952"/>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problems.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accidental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clinic.</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knowledge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TCM.</a:t>
            </a:r>
            <a:endParaRPr lang="en-US" altLang="zh-CN" sz="1800" dirty="0"/>
          </a:p>
        </p:txBody>
      </p:sp>
      <p:sp>
        <p:nvSpPr>
          <p:cNvPr id="5" name="QC_6_AS.20_1#00efe55ec?pid=d676aee8a&amp;color=0,55,96&amp;vtp=1&amp;bbb=1"/>
          <p:cNvSpPr/>
          <p:nvPr/>
        </p:nvSpPr>
        <p:spPr>
          <a:xfrm>
            <a:off x="502920" y="2674557"/>
            <a:ext cx="10570464" cy="351155"/>
          </a:xfrm>
          <a:prstGeom prst="rect">
            <a:avLst/>
          </a:prstGeom>
          <a:noFill/>
          <a:ln/>
        </p:spPr>
        <p:txBody>
          <a:bodyPr wrap="none" lIns="0" tIns="0" rIns="0" bIns="0" rtlCol="0" anchor="t"/>
          <a:lstStyle/>
          <a:p>
            <a:pPr algn="l">
              <a:lnSpc>
                <a:spcPts val="3100"/>
              </a:lnSpc>
            </a:pPr>
            <a:r>
              <a:rPr lang="en-US" altLang="zh-CN" sz="1800" b="1" i="0" spc="-100" dirty="0">
                <a:solidFill>
                  <a:srgbClr val="003760"/>
                </a:solidFill>
                <a:latin typeface="Times New Roman" pitchFamily="34" charset="0"/>
                <a:ea typeface="微软雅黑" pitchFamily="34" charset="-122"/>
                <a:cs typeface="Times New Roman" pitchFamily="34" charset="-120"/>
              </a:rPr>
              <a:t>[解析]</a:t>
            </a:r>
            <a:r>
              <a:rPr lang="en-US" altLang="zh-CN" sz="1800" b="1" i="0" spc="-100" dirty="0">
                <a:solidFill>
                  <a:srgbClr val="003760"/>
                </a:solidFill>
                <a:latin typeface="SimSun" pitchFamily="34" charset="0"/>
                <a:ea typeface="SimSun" pitchFamily="34" charset="-122"/>
                <a:cs typeface="SimSun" pitchFamily="34" charset="-120"/>
              </a:rPr>
              <a:t> </a:t>
            </a:r>
            <a:r>
              <a:rPr lang="en-US" altLang="zh-CN" sz="1800" b="0" i="0" spc="-100" dirty="0">
                <a:solidFill>
                  <a:srgbClr val="003760"/>
                </a:solidFill>
                <a:latin typeface="Times New Roman" pitchFamily="34" charset="0"/>
                <a:ea typeface="微软雅黑" pitchFamily="34" charset="-122"/>
                <a:cs typeface="Times New Roman" pitchFamily="34" charset="-120"/>
              </a:rPr>
              <a:t>细节理解题。根据第一段内容可知，作者报名参加中医课程是因为作者对自然疗法很感兴趣。故选B项。</a:t>
            </a:r>
            <a:endParaRPr lang="en-US" altLang="zh-CN" sz="1800" spc="-100" dirty="0"/>
          </a:p>
        </p:txBody>
      </p:sp>
      <p:sp>
        <p:nvSpPr>
          <p:cNvPr id="6" name="QC_6_BD.21_1#dad2b000f?pid=d676aee8a&amp;color=0,55,96&amp;vtp=1&amp;bbb=1"/>
          <p:cNvSpPr/>
          <p:nvPr/>
        </p:nvSpPr>
        <p:spPr>
          <a:xfrm>
            <a:off x="502920" y="307968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5.What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class?(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22_1#dad2b000f.bracket?pid=d676aee8a&amp;color=0,55,96&amp;vpa=5&amp;vtp=1"/>
          <p:cNvSpPr/>
          <p:nvPr/>
        </p:nvSpPr>
        <p:spPr>
          <a:xfrm>
            <a:off x="6318726" y="3074541"/>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23_1#dad2b000f.choices?pid=d676aee8a&amp;color=0,55,96&amp;vtp=1&amp;bbb=1"/>
          <p:cNvSpPr/>
          <p:nvPr/>
        </p:nvSpPr>
        <p:spPr>
          <a:xfrm>
            <a:off x="502920" y="3483164"/>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acupuncture.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acupuncture.</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acupuncture.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acupuncture.</a:t>
            </a:r>
            <a:endParaRPr lang="en-US" altLang="zh-CN" sz="1800" dirty="0"/>
          </a:p>
        </p:txBody>
      </p:sp>
      <p:sp>
        <p:nvSpPr>
          <p:cNvPr id="9" name="QC_6_AS.24_1#dad2b000f?pid=d676aee8a&amp;color=0,55,96&amp;vtp=1&amp;bbb=1&amp;hb=1"/>
          <p:cNvSpPr/>
          <p:nvPr/>
        </p:nvSpPr>
        <p:spPr>
          <a:xfrm>
            <a:off x="502920" y="4295965"/>
            <a:ext cx="10570464" cy="19767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patients</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appropriate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tongue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evidence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any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imbalance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required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different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depths.”可知，作者第一天上课的时候学习了如何针灸。故选B项。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fade">
                                      <p:cBhvr>
                                        <p:cTn id="37" dur="500"/>
                                        <p:tgtEl>
                                          <p:spTgt spid="9">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fade">
                                      <p:cBhvr>
                                        <p:cTn id="40" dur="500"/>
                                        <p:tgtEl>
                                          <p:spTgt spid="9">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animEffect transition="in" filter="fade">
                                      <p:cBhvr>
                                        <p:cTn id="43" dur="500"/>
                                        <p:tgtEl>
                                          <p:spTgt spid="9">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4" end="4"/>
                                            </p:txEl>
                                          </p:spTgt>
                                        </p:tgtEl>
                                        <p:attrNameLst>
                                          <p:attrName>style.visibility</p:attrName>
                                        </p:attrNameLst>
                                      </p:cBhvr>
                                      <p:to>
                                        <p:strVal val="visible"/>
                                      </p:to>
                                    </p:set>
                                    <p:animEffect transition="in" filter="fade">
                                      <p:cBhvr>
                                        <p:cTn id="46"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C_6_BD.25_1#c2ebe2c26?pid=d676aee8a&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6.How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graduating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course?(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26_1#c2ebe2c26.bracket?pid=d676aee8a&amp;color=0,55,96&amp;vpa=6&amp;vtp=1"/>
          <p:cNvSpPr/>
          <p:nvPr/>
        </p:nvSpPr>
        <p:spPr>
          <a:xfrm>
            <a:off x="86174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27_1#c2ebe2c26.choices?pid=d676aee8a&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334641" algn="l"/>
                <a:tab pos="5393182" algn="l"/>
                <a:tab pos="8210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Easy.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Complicated.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Advanced.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.Worthy.</a:t>
            </a:r>
            <a:endParaRPr lang="en-US" altLang="zh-CN" sz="1800" dirty="0"/>
          </a:p>
        </p:txBody>
      </p:sp>
      <p:sp>
        <p:nvSpPr>
          <p:cNvPr id="5" name="QC_6_AS.28_1#c2ebe2c26?pid=d676aee8a&amp;color=0,55,96&amp;vtp=1&amp;bbb=1&amp;hb=1"/>
          <p:cNvSpPr/>
          <p:nvPr/>
        </p:nvSpPr>
        <p:spPr>
          <a:xfrm>
            <a:off x="502920" y="231902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推理判断题。根据最后一段内容可知，作者感觉学习针灸是有趣的，对这次经历是满意的</a:t>
            </a:r>
            <a:r>
              <a:rPr lang="en-US" altLang="zh-CN" sz="1800" b="0" i="0">
                <a:solidFill>
                  <a:srgbClr val="003760"/>
                </a:solidFill>
                <a:latin typeface="Times New Roman" pitchFamily="34" charset="0"/>
                <a:ea typeface="微软雅黑" pitchFamily="34" charset="-122"/>
                <a:cs typeface="Times New Roman" pitchFamily="34" charset="-120"/>
              </a:rPr>
              <a:t>，认为这</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是自己人生中最充实的经历之一</a:t>
            </a:r>
            <a:r>
              <a:rPr lang="en-US" altLang="zh-CN" b="0" i="0" dirty="0">
                <a:solidFill>
                  <a:srgbClr val="003760"/>
                </a:solidFill>
                <a:latin typeface="Times New Roman" pitchFamily="34" charset="0"/>
                <a:ea typeface="微软雅黑" pitchFamily="34" charset="-122"/>
                <a:cs typeface="Times New Roman" pitchFamily="34" charset="-120"/>
              </a:rPr>
              <a:t>。由此可推知，作者认为针灸是值得学习的。故选D项。</a:t>
            </a:r>
            <a:endParaRPr lang="en-US" altLang="zh-CN" dirty="0"/>
          </a:p>
        </p:txBody>
      </p:sp>
      <p:sp>
        <p:nvSpPr>
          <p:cNvPr id="6" name="QC_6_BD.29_1#077bf2706?pid=d676aee8a&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7.Which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30_1#077bf2706.bracket?pid=d676aee8a&amp;color=0,55,96&amp;vpa=7&amp;vtp=1"/>
          <p:cNvSpPr/>
          <p:nvPr/>
        </p:nvSpPr>
        <p:spPr>
          <a:xfrm>
            <a:off x="5061426" y="313315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8" name="QC_6_BD.31_1#077bf2706.choices?pid=d676aee8a&amp;color=0,55,96&amp;vtp=1&amp;bbb=1"/>
          <p:cNvSpPr/>
          <p:nvPr/>
        </p:nvSpPr>
        <p:spPr>
          <a:xfrm>
            <a:off x="502920" y="3557270"/>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Encounter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TCM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Modern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TCM</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Fitness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Acupuncture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a:t>
            </a:r>
            <a:endParaRPr lang="en-US" altLang="zh-CN" sz="1800" dirty="0"/>
          </a:p>
        </p:txBody>
      </p:sp>
      <p:sp>
        <p:nvSpPr>
          <p:cNvPr id="9" name="QC_6_AS.32_1#077bf2706?pid=d676aee8a&amp;color=0,55,96&amp;vtp=1&amp;bbb=1&amp;hb=1"/>
          <p:cNvSpPr/>
          <p:nvPr/>
        </p:nvSpPr>
        <p:spPr>
          <a:xfrm>
            <a:off x="502920" y="43770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主旨大意题。通读全文可知，文章主要讲述了作者与中医的相遇，通过参加中医针灸课程</a:t>
            </a:r>
            <a:r>
              <a:rPr lang="en-US" altLang="zh-CN" sz="1800" b="0" i="0">
                <a:solidFill>
                  <a:srgbClr val="003760"/>
                </a:solidFill>
                <a:latin typeface="Times New Roman" pitchFamily="34" charset="0"/>
                <a:ea typeface="微软雅黑" pitchFamily="34" charset="-122"/>
                <a:cs typeface="Times New Roman" pitchFamily="34" charset="-120"/>
              </a:rPr>
              <a:t>，了解到</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了中医的魅力</a:t>
            </a:r>
            <a:r>
              <a:rPr lang="en-US" altLang="zh-CN" b="0" i="0" dirty="0">
                <a:solidFill>
                  <a:srgbClr val="003760"/>
                </a:solidFill>
                <a:latin typeface="Times New Roman" pitchFamily="34" charset="0"/>
                <a:ea typeface="微软雅黑" pitchFamily="34" charset="-122"/>
                <a:cs typeface="Times New Roman" pitchFamily="34" charset="-120"/>
              </a:rPr>
              <a:t>。故选A项。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M_5_BD.33_1#c6f1716bb?pid=04ba83435&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C</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[江西上饶2024高一期末]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sprouted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（发芽）</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plants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arrived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cotton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spacecraft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warmth</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surface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temperatures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spacecraft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degrees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Celsius.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designed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froze.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China's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biological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plants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blossomed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（开花）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c6f1716bb?pid=04ba83435&amp;color=0,55,96&amp;vtp=1&amp;bt=1&amp;bbb=1&amp;hb=1">
            <a:extLst>
              <a:ext uri="{FF2B5EF4-FFF2-40B4-BE49-F238E27FC236}">
                <a16:creationId xmlns:a16="http://schemas.microsoft.com/office/drawing/2014/main" id="{A88987CF-9DAF-A686-419F-38E420D2D8B6}"/>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peers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equipped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pretending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nutrient-rich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substances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fertilisers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（化肥）.Water,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flow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administered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precisely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roots.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Scientists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shown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soothing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find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consumption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decoration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astronauts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Earth.“There's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producing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Robinson,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some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sadness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plants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cultivating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successful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dying.”</a:t>
            </a:r>
            <a:endParaRPr lang="en-US" altLang="zh-CN" dirty="0"/>
          </a:p>
        </p:txBody>
      </p:sp>
    </p:spTree>
    <p:extLst>
      <p:ext uri="{BB962C8B-B14F-4D97-AF65-F5344CB8AC3E}">
        <p14:creationId xmlns:p14="http://schemas.microsoft.com/office/powerpoint/2010/main" val="228438494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M_5_EX.34_1#c6f1716bb?pid=04ba83435&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文章介绍了中国在月球上首次种植植物的实验</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并详细阐述了在太空种</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植植物的挑战以及这些实验对航天员心理健康的潜在益处</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C_6_BD.35_1#f69f9ec86?pid=c6f1716bb&amp;color=0,55,96&amp;vtp=1&amp;bbb=1"/>
          <p:cNvSpPr/>
          <p:nvPr/>
        </p:nvSpPr>
        <p:spPr>
          <a:xfrm>
            <a:off x="502920" y="2332102"/>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8.What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4" name="QC_6_AN.36_1#f69f9ec86.bracket?pid=c6f1716bb&amp;color=0,55,96&amp;vpa=8&amp;vtp=1"/>
          <p:cNvSpPr/>
          <p:nvPr/>
        </p:nvSpPr>
        <p:spPr>
          <a:xfrm>
            <a:off x="5204301" y="2318767"/>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5" name="QC_6_BD.37_1#f69f9ec86.choices?pid=c6f1716bb&amp;color=0,55,96&amp;vtp=1&amp;bbb=1"/>
          <p:cNvSpPr/>
          <p:nvPr/>
        </p:nvSpPr>
        <p:spPr>
          <a:xfrm>
            <a:off x="502920" y="2742884"/>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temperatures.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.Unfamiliar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surroundings.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sunlight.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endParaRPr lang="en-US" altLang="zh-CN" sz="1800" dirty="0"/>
          </a:p>
        </p:txBody>
      </p:sp>
      <p:sp>
        <p:nvSpPr>
          <p:cNvPr id="6" name="QC_6_AS.38_1#f69f9ec86?pid=c6f1716bb&amp;color=0,55,96&amp;vtp=1&amp;bbb=1&amp;hb=1"/>
          <p:cNvSpPr/>
          <p:nvPr/>
        </p:nvSpPr>
        <p:spPr>
          <a:xfrm>
            <a:off x="502920" y="3562669"/>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细节理解题。根据第一段中的“However,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died.The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temperatures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spacecraft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degrees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Celsius</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froze.Outer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things.”可知，月球夜晚的低温是导致植物死亡的原因</a:t>
            </a:r>
            <a:r>
              <a:rPr lang="en-US" altLang="zh-CN" sz="1800" b="0" i="0">
                <a:solidFill>
                  <a:srgbClr val="003760"/>
                </a:solidFill>
                <a:latin typeface="Times New Roman" pitchFamily="34" charset="0"/>
                <a:ea typeface="微软雅黑" pitchFamily="34" charset="-122"/>
                <a:cs typeface="Times New Roman" pitchFamily="34" charset="-120"/>
              </a:rPr>
              <a:t>，因为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航天器上的加热系统无法长时间维持温度</a:t>
            </a:r>
            <a:r>
              <a:rPr lang="en-US" altLang="zh-CN" b="0" i="0" dirty="0">
                <a:solidFill>
                  <a:srgbClr val="003760"/>
                </a:solidFill>
                <a:latin typeface="Times New Roman" pitchFamily="34" charset="0"/>
                <a:ea typeface="微软雅黑" pitchFamily="34" charset="-122"/>
                <a:cs typeface="Times New Roman" pitchFamily="34" charset="-120"/>
              </a:rPr>
              <a:t>，导致植物被冻死。故选A项。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fade">
                                      <p:cBhvr>
                                        <p:cTn id="38" dur="500"/>
                                        <p:tgtEl>
                                          <p:spTgt spid="6">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4" end="4"/>
                                            </p:txEl>
                                          </p:spTgt>
                                        </p:tgtEl>
                                        <p:attrNameLst>
                                          <p:attrName>style.visibility</p:attrName>
                                        </p:attrNameLst>
                                      </p:cBhvr>
                                      <p:to>
                                        <p:strVal val="visible"/>
                                      </p:to>
                                    </p:set>
                                    <p:animEffect transition="in" filter="fade">
                                      <p:cBhvr>
                                        <p:cTn id="41"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C_6_BD.39_1#756ea0d77?pid=c6f1716bb&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9.How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blossom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space?(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0_1#756ea0d77.bracket?pid=c6f1716bb&amp;color=0,55,96&amp;vpa=9&amp;vtp=1"/>
          <p:cNvSpPr/>
          <p:nvPr/>
        </p:nvSpPr>
        <p:spPr>
          <a:xfrm>
            <a:off x="44137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41_1#756ea0d77.choices?pid=c6f1716bb&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environment.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.Mark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lights.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.Equip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pump.</a:t>
            </a:r>
            <a:endParaRPr lang="en-US" altLang="zh-CN" sz="1800" dirty="0"/>
          </a:p>
        </p:txBody>
      </p:sp>
      <p:sp>
        <p:nvSpPr>
          <p:cNvPr id="5" name="QC_6_AS.42_1#756ea0d77?pid=c6f1716bb&amp;color=0,55,96&amp;vtp=1&amp;bbb=1&amp;hb=1"/>
          <p:cNvSpPr/>
          <p:nvPr/>
        </p:nvSpPr>
        <p:spPr>
          <a:xfrm>
            <a:off x="502920" y="2733040"/>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equipped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artificial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lights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pretending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sun.Seeds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nutrient-rich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substances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fertilisers.”可知</a:t>
            </a:r>
            <a:r>
              <a:rPr lang="en-US" altLang="zh-CN" sz="1800" b="0" i="0">
                <a:solidFill>
                  <a:srgbClr val="003760"/>
                </a:solidFill>
                <a:latin typeface="Times New Roman" pitchFamily="34" charset="0"/>
                <a:ea typeface="微软雅黑" pitchFamily="34" charset="-122"/>
                <a:cs typeface="Times New Roman" pitchFamily="34" charset="-120"/>
              </a:rPr>
              <a:t>，开花的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植物被种植在配备了人造光源的特殊房间内</a:t>
            </a:r>
            <a:r>
              <a:rPr lang="en-US" altLang="zh-CN" sz="1800" b="0" i="0" dirty="0">
                <a:solidFill>
                  <a:srgbClr val="003760"/>
                </a:solidFill>
                <a:latin typeface="Times New Roman" pitchFamily="34" charset="0"/>
                <a:ea typeface="微软雅黑" pitchFamily="34" charset="-122"/>
                <a:cs typeface="Times New Roman" pitchFamily="34" charset="-120"/>
              </a:rPr>
              <a:t>，这些光源模拟了太阳的光照。由此可知，太空中</a:t>
            </a:r>
            <a:r>
              <a:rPr lang="en-US" altLang="zh-CN" sz="1800" b="0" i="0">
                <a:solidFill>
                  <a:srgbClr val="003760"/>
                </a:solidFill>
                <a:latin typeface="Times New Roman" pitchFamily="34" charset="0"/>
                <a:ea typeface="微软雅黑" pitchFamily="34" charset="-122"/>
                <a:cs typeface="Times New Roman" pitchFamily="34" charset="-120"/>
              </a:rPr>
              <a:t>，由于缺乏</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自然光照</a:t>
            </a:r>
            <a:r>
              <a:rPr lang="en-US" altLang="zh-CN" sz="1800" b="0" i="0" dirty="0">
                <a:solidFill>
                  <a:srgbClr val="003760"/>
                </a:solidFill>
                <a:latin typeface="Times New Roman" pitchFamily="34" charset="0"/>
                <a:ea typeface="微软雅黑" pitchFamily="34" charset="-122"/>
                <a:cs typeface="Times New Roman" pitchFamily="34" charset="-120"/>
              </a:rPr>
              <a:t>，植物需要在配备有人造光源的特殊房间内生长，以模拟太阳的光照条件，</a:t>
            </a:r>
            <a:r>
              <a:rPr lang="en-US" altLang="zh-CN" sz="1800" b="0" i="0">
                <a:solidFill>
                  <a:srgbClr val="003760"/>
                </a:solidFill>
                <a:latin typeface="Times New Roman" pitchFamily="34" charset="0"/>
                <a:ea typeface="微软雅黑" pitchFamily="34" charset="-122"/>
                <a:cs typeface="Times New Roman" pitchFamily="34" charset="-120"/>
              </a:rPr>
              <a:t>从而促进植物开花。</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C_6_BD.43_1#59d9a1b89?pid=c6f1716bb&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10.What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4_1#59d9a1b89.bracket?pid=c6f1716bb&amp;color=0,55,96&amp;vpa=10&amp;vtp=1"/>
          <p:cNvSpPr/>
          <p:nvPr/>
        </p:nvSpPr>
        <p:spPr>
          <a:xfrm>
            <a:off x="8033225"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45_1#59d9a1b89.choices?pid=c6f1716bb&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423541" algn="l"/>
                <a:tab pos="5012182" algn="l"/>
                <a:tab pos="80707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Boring.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Relaxing.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Disappointing.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.Satisfying.</a:t>
            </a:r>
            <a:endParaRPr lang="en-US" altLang="zh-CN" sz="1800" dirty="0"/>
          </a:p>
        </p:txBody>
      </p:sp>
      <p:sp>
        <p:nvSpPr>
          <p:cNvPr id="5" name="QC_6_AS.46_1#59d9a1b89?pid=c6f1716bb&amp;color=0,55,96&amp;vtp=1&amp;bbb=1&amp;hb=1"/>
          <p:cNvSpPr/>
          <p:nvPr/>
        </p:nvSpPr>
        <p:spPr>
          <a:xfrm>
            <a:off x="502920" y="2319020"/>
            <a:ext cx="10570464" cy="24496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词义猜测题。根据画线词下文“can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deep-space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things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relax.Plants,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consumption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decoration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help</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Earth.”可知，园艺对心理健康有益</a:t>
            </a:r>
            <a:r>
              <a:rPr lang="en-US" altLang="zh-CN" sz="1800" b="0" i="0">
                <a:solidFill>
                  <a:srgbClr val="003760"/>
                </a:solidFill>
                <a:latin typeface="Times New Roman" pitchFamily="34" charset="0"/>
                <a:ea typeface="微软雅黑" pitchFamily="34" charset="-122"/>
                <a:cs typeface="Times New Roman" pitchFamily="34" charset="-120"/>
              </a:rPr>
              <a:t>，航天员在太空中需要一些东西让</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他们放松</a:t>
            </a:r>
            <a:r>
              <a:rPr lang="en-US" altLang="zh-CN" sz="1800" b="0" i="0" dirty="0">
                <a:solidFill>
                  <a:srgbClr val="003760"/>
                </a:solidFill>
                <a:latin typeface="Times New Roman" pitchFamily="34" charset="0"/>
                <a:ea typeface="微软雅黑" pitchFamily="34" charset="-122"/>
                <a:cs typeface="Times New Roman" pitchFamily="34" charset="-120"/>
              </a:rPr>
              <a:t>，植物能帮助他们感受与地球之间的联系。由此可推知，画线词应与“令人放松的”词义相近</a:t>
            </a:r>
            <a:r>
              <a:rPr lang="en-US" altLang="zh-CN" sz="1800" b="0" i="0">
                <a:solidFill>
                  <a:srgbClr val="003760"/>
                </a:solidFill>
                <a:latin typeface="Times New Roman" pitchFamily="34" charset="0"/>
                <a:ea typeface="微软雅黑" pitchFamily="34" charset="-122"/>
                <a:cs typeface="Times New Roman" pitchFamily="34" charset="-120"/>
              </a:rPr>
              <a:t>。故</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b="0" i="0" dirty="0">
                <a:solidFill>
                  <a:srgbClr val="003760"/>
                </a:solidFill>
                <a:latin typeface="Times New Roman" pitchFamily="34" charset="0"/>
                <a:ea typeface="微软雅黑" pitchFamily="34" charset="-122"/>
                <a:cs typeface="Times New Roman" pitchFamily="34" charset="-120"/>
              </a:rPr>
              <a:t>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C_6_BD.47_1#7717ef2ff?pid=c6f1716bb&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Robinson's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words?(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8_1#7717ef2ff.bracket?pid=c6f1716bb&amp;color=0,55,96&amp;vpa=11&amp;vtp=1"/>
          <p:cNvSpPr/>
          <p:nvPr/>
        </p:nvSpPr>
        <p:spPr>
          <a:xfrm>
            <a:off x="5284692"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49_1#7717ef2ff.choices?pid=c6f1716bb&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A.Planting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painstaking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cultivated.</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planting.</a:t>
            </a:r>
            <a:endParaRPr lang="en-US" altLang="zh-CN" sz="1800" dirty="0"/>
          </a:p>
        </p:txBody>
      </p:sp>
      <p:sp>
        <p:nvSpPr>
          <p:cNvPr id="5" name="QC_6_AS.50_1#7717ef2ff?pid=c6f1716bb&amp;color=0,55,96&amp;vtp=1&amp;bbb=1&amp;hb=1"/>
          <p:cNvSpPr/>
          <p:nvPr/>
        </p:nvSpPr>
        <p:spPr>
          <a:xfrm>
            <a:off x="502920" y="3564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细节理解题。根据最后一段中的“‘There's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plants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Robinson,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also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cultivating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dying.’”可知</a:t>
            </a:r>
            <a:r>
              <a:rPr lang="en-US" altLang="zh-CN" sz="1800" b="0" i="0">
                <a:solidFill>
                  <a:srgbClr val="003760"/>
                </a:solidFill>
                <a:latin typeface="Times New Roman" pitchFamily="34" charset="0"/>
                <a:ea typeface="微软雅黑" pitchFamily="34" charset="-122"/>
                <a:cs typeface="Times New Roman" pitchFamily="34" charset="-120"/>
              </a:rPr>
              <a:t>，鲁滨逊说</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的这些话直接表明了在种植植物的过程中</a:t>
            </a:r>
            <a:r>
              <a:rPr lang="en-US" altLang="zh-CN" b="0" i="0" dirty="0">
                <a:solidFill>
                  <a:srgbClr val="003760"/>
                </a:solidFill>
                <a:latin typeface="Times New Roman" pitchFamily="34" charset="0"/>
                <a:ea typeface="微软雅黑" pitchFamily="34" charset="-122"/>
                <a:cs typeface="Times New Roman" pitchFamily="34" charset="-120"/>
              </a:rPr>
              <a:t>，既有快乐也有悲伤。故选D项。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78d18f1e3.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4</a:t>
            </a:r>
            <a:endParaRPr lang="en-US" altLang="zh-CN" sz="5400" dirty="0"/>
          </a:p>
        </p:txBody>
      </p:sp>
      <p:sp>
        <p:nvSpPr>
          <p:cNvPr id="3" name="C_1_BD#78d18f1e3.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Space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Exploration</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M_5_BD.51_1#486e3a7ef?pid=04ba83435&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D</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[山东德州2024高一期末]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extends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southern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Canada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thousands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travel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between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2,800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awe-inspiring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migratory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journey,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among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remarkable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scenes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animal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monarch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pollinate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pollen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（花粉）</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flower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integral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sustaining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ecosystems.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extinction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century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mountains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flourished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drastically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due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urbanisation.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Illegal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logging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degraded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decades,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cutting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down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oyamel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hibernate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winter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100"/>
              </a:lnSpc>
            </a:pPr>
            <a:endParaRPr lang="en-US" altLang="zh-CN"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486e3a7ef?pid=04ba83435&amp;color=0,55,96&amp;vtp=1&amp;bt=1&amp;bbb=1&amp;hb=1">
            <a:extLst>
              <a:ext uri="{FF2B5EF4-FFF2-40B4-BE49-F238E27FC236}">
                <a16:creationId xmlns:a16="http://schemas.microsoft.com/office/drawing/2014/main" id="{915BFC34-9D71-3505-50ED-B049DA9D381E}"/>
              </a:ext>
            </a:extLst>
          </p:cNvPr>
          <p:cNvSpPr/>
          <p:nvPr/>
        </p:nvSpPr>
        <p:spPr>
          <a:xfrm>
            <a:off x="502920" y="1512000"/>
            <a:ext cx="10570464" cy="4821555"/>
          </a:xfrm>
          <a:prstGeom prst="rect">
            <a:avLst/>
          </a:prstGeom>
          <a:noFill/>
          <a:ln/>
        </p:spPr>
        <p:txBody>
          <a:bodyPr wrap="none" lIns="0" tIns="0" rIns="0" bIns="0" rtlCol="0" anchor="t"/>
          <a:lstStyle/>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P</a:t>
            </a:r>
            <a:r>
              <a:rPr lang="en-US" altLang="zh-CN" sz="1800" b="0" i="0">
                <a:solidFill>
                  <a:srgbClr val="003760"/>
                </a:solidFill>
                <a:latin typeface="Times New Roman" pitchFamily="34" charset="0"/>
                <a:ea typeface="微软雅黑" pitchFamily="34" charset="-122"/>
                <a:cs typeface="Times New Roman" pitchFamily="34" charset="-120"/>
              </a:rPr>
              <a:t>esticides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（杀虫剂）</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kill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milkweed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themselves.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threat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winter.</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extinction,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governments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Communities</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also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milkweed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migratory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routes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Milkweed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decorative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harmony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plant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milkweed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parasitic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（由寄生虫引起的）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infections.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experts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milkweed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pesticides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these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will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eggs.</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federal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agencies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conserve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spotted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work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increases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once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again.</a:t>
            </a:r>
            <a:endParaRPr lang="en-US" altLang="zh-CN" dirty="0"/>
          </a:p>
        </p:txBody>
      </p:sp>
    </p:spTree>
    <p:extLst>
      <p:ext uri="{BB962C8B-B14F-4D97-AF65-F5344CB8AC3E}">
        <p14:creationId xmlns:p14="http://schemas.microsoft.com/office/powerpoint/2010/main" val="171686046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M_5_EX.52_1#486e3a7ef?pid=04ba83435&amp;color=0,55,96&amp;vtp=1&amp;bt=1&amp;bbb=1&amp;hb=1"/>
          <p:cNvSpPr/>
          <p:nvPr/>
        </p:nvSpPr>
        <p:spPr>
          <a:xfrm>
            <a:off x="502920" y="1512000"/>
            <a:ext cx="10570464" cy="757555"/>
          </a:xfrm>
          <a:prstGeom prst="rect">
            <a:avLst/>
          </a:prstGeom>
          <a:noFill/>
          <a:ln/>
        </p:spPr>
        <p:txBody>
          <a:bodyPr wrap="none" lIns="0" tIns="0" rIns="0" bIns="0" rtlCol="0" anchor="t"/>
          <a:lstStyle/>
          <a:p>
            <a:pPr algn="l">
              <a:lnSpc>
                <a:spcPts val="3200"/>
              </a:lnSpc>
            </a:pPr>
            <a:r>
              <a:rPr lang="en-US" altLang="zh-CN" sz="1800" b="1" i="0" spc="-50" dirty="0">
                <a:solidFill>
                  <a:srgbClr val="003760"/>
                </a:solidFill>
                <a:latin typeface="Times New Roman" pitchFamily="34" charset="0"/>
                <a:ea typeface="微软雅黑" pitchFamily="34" charset="-122"/>
                <a:cs typeface="Times New Roman" pitchFamily="34" charset="-120"/>
              </a:rPr>
              <a:t>【语篇导读】</a:t>
            </a:r>
            <a:r>
              <a:rPr lang="en-US" altLang="zh-CN" sz="1800" b="0" i="0" spc="-5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主要介绍了北美洲的帝王蝶在生态系统中的重要作用</a:t>
            </a:r>
            <a:r>
              <a:rPr lang="en-US" altLang="zh-CN" sz="1800" b="0" i="0" spc="-50">
                <a:solidFill>
                  <a:srgbClr val="003760"/>
                </a:solidFill>
                <a:latin typeface="Times New Roman" pitchFamily="34" charset="0"/>
                <a:ea typeface="微软雅黑" pitchFamily="34" charset="-122"/>
                <a:cs typeface="Times New Roman" pitchFamily="34" charset="-120"/>
              </a:rPr>
              <a:t>，</a:t>
            </a:r>
            <a:r>
              <a:rPr lang="en-US" altLang="zh-CN" sz="1800" b="0" i="0" spc="-50">
                <a:solidFill>
                  <a:srgbClr val="003760"/>
                </a:solidFill>
                <a:latin typeface="Times New Roman" pitchFamily="34" charset="0"/>
                <a:ea typeface="楷体" pitchFamily="34" charset="-122"/>
                <a:cs typeface="Times New Roman" pitchFamily="34" charset="-120"/>
              </a:rPr>
              <a:t>以及由于人类活动</a:t>
            </a:r>
          </a:p>
          <a:p>
            <a:pPr>
              <a:lnSpc>
                <a:spcPts val="3100"/>
              </a:lnSpc>
            </a:pPr>
            <a:r>
              <a:rPr lang="en-US" altLang="zh-CN" b="0" i="0" spc="-50">
                <a:solidFill>
                  <a:srgbClr val="003760"/>
                </a:solidFill>
                <a:latin typeface="Times New Roman" pitchFamily="34" charset="0"/>
                <a:ea typeface="楷体" pitchFamily="34" charset="-122"/>
                <a:cs typeface="Times New Roman" pitchFamily="34" charset="-120"/>
              </a:rPr>
              <a:t>和气候变化等因素导致它们濒临灭绝的情况</a:t>
            </a:r>
            <a:r>
              <a:rPr lang="en-US" altLang="zh-CN" b="0" i="0" spc="-50" dirty="0">
                <a:solidFill>
                  <a:srgbClr val="003760"/>
                </a:solidFill>
                <a:latin typeface="Times New Roman" pitchFamily="34" charset="0"/>
                <a:ea typeface="微软雅黑" pitchFamily="34" charset="-122"/>
                <a:cs typeface="Times New Roman" pitchFamily="34" charset="-120"/>
              </a:rPr>
              <a:t>。</a:t>
            </a:r>
            <a:r>
              <a:rPr lang="en-US" altLang="zh-CN" b="0" i="0" spc="-50" dirty="0">
                <a:solidFill>
                  <a:srgbClr val="003760"/>
                </a:solidFill>
                <a:latin typeface="Times New Roman" pitchFamily="34" charset="0"/>
                <a:ea typeface="楷体" pitchFamily="34" charset="-122"/>
                <a:cs typeface="Times New Roman" pitchFamily="34" charset="-120"/>
              </a:rPr>
              <a:t>同时</a:t>
            </a:r>
            <a:r>
              <a:rPr lang="en-US" altLang="zh-CN" b="0" i="0" spc="-50" dirty="0">
                <a:solidFill>
                  <a:srgbClr val="003760"/>
                </a:solidFill>
                <a:latin typeface="Times New Roman" pitchFamily="34" charset="0"/>
                <a:ea typeface="微软雅黑" pitchFamily="34" charset="-122"/>
                <a:cs typeface="Times New Roman" pitchFamily="34" charset="-120"/>
              </a:rPr>
              <a:t>，</a:t>
            </a:r>
            <a:r>
              <a:rPr lang="en-US" altLang="zh-CN" b="0" i="0" spc="-50" dirty="0">
                <a:solidFill>
                  <a:srgbClr val="003760"/>
                </a:solidFill>
                <a:latin typeface="Times New Roman" pitchFamily="34" charset="0"/>
                <a:ea typeface="楷体" pitchFamily="34" charset="-122"/>
                <a:cs typeface="Times New Roman" pitchFamily="34" charset="-120"/>
              </a:rPr>
              <a:t>文章也提到了保护帝王蝶的一些措施和对未来的展望</a:t>
            </a:r>
            <a:r>
              <a:rPr lang="en-US" altLang="zh-CN" b="0" i="0" spc="-50" dirty="0">
                <a:solidFill>
                  <a:srgbClr val="003760"/>
                </a:solidFill>
                <a:latin typeface="Times New Roman" pitchFamily="34" charset="0"/>
                <a:ea typeface="微软雅黑" pitchFamily="34" charset="-122"/>
                <a:cs typeface="Times New Roman" pitchFamily="34" charset="-120"/>
              </a:rPr>
              <a:t>。</a:t>
            </a:r>
            <a:endParaRPr lang="en-US" altLang="zh-CN"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C_6_BD.53_1#63da62a9d?pid=486e3a7e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critical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4_1#63da62a9d.bracket?pid=486e3a7ef&amp;color=0,55,96&amp;vpa=12&amp;vtp=1"/>
          <p:cNvSpPr/>
          <p:nvPr/>
        </p:nvSpPr>
        <p:spPr>
          <a:xfrm>
            <a:off x="60774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55_1#63da62a9d.choices?pid=486e3a7ef&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A.Benefiting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tourism.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.Leading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route.</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.Maintaining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ecosystem.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.Bettering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agriculture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practices.</a:t>
            </a:r>
            <a:endParaRPr lang="en-US" altLang="zh-CN" sz="1800" dirty="0"/>
          </a:p>
        </p:txBody>
      </p:sp>
      <p:sp>
        <p:nvSpPr>
          <p:cNvPr id="5" name="QC_6_AS.56_1#63da62a9d?pid=486e3a7ef&amp;color=0,55,96&amp;vtp=1&amp;bbb=1&amp;hb=1"/>
          <p:cNvSpPr/>
          <p:nvPr/>
        </p:nvSpPr>
        <p:spPr>
          <a:xfrm>
            <a:off x="502920" y="273304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细节理解题。根据第一段中的“In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pollinate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plants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across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pollen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integral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sustaining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ecosystems.”可知，帝王蝶在维持生态系统中起着重要的作用。故选C项。</a:t>
            </a:r>
            <a:endParaRPr lang="en-US" altLang="zh-CN" dirty="0"/>
          </a:p>
        </p:txBody>
      </p:sp>
      <p:sp>
        <p:nvSpPr>
          <p:cNvPr id="6" name="QC_6_BD.57_1#5052cd09a?pid=486e3a7ef&amp;color=0,55,96&amp;vtp=1&amp;bbb=1"/>
          <p:cNvSpPr/>
          <p:nvPr/>
        </p:nvSpPr>
        <p:spPr>
          <a:xfrm>
            <a:off x="502920" y="397262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endangered?(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58_1#5052cd09a.bracket?pid=486e3a7ef&amp;color=0,55,96&amp;vpa=13&amp;vtp=1"/>
          <p:cNvSpPr/>
          <p:nvPr/>
        </p:nvSpPr>
        <p:spPr>
          <a:xfrm>
            <a:off x="7660798" y="395928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BD.59_1#5052cd09a.choices?pid=486e3a7ef&amp;color=0,55,96&amp;vtp=1&amp;bbb=1"/>
          <p:cNvSpPr/>
          <p:nvPr/>
        </p:nvSpPr>
        <p:spPr>
          <a:xfrm>
            <a:off x="502920" y="4378388"/>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A.Infectious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diseases.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disasters.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activities.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.Severe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desertification.</a:t>
            </a:r>
            <a:endParaRPr lang="en-US" altLang="zh-CN" sz="1800" dirty="0"/>
          </a:p>
        </p:txBody>
      </p:sp>
      <p:sp>
        <p:nvSpPr>
          <p:cNvPr id="9" name="QC_6_AS.60_1#5052cd09a?pid=486e3a7ef&amp;color=0,55,96&amp;vtp=1&amp;bbb=1"/>
          <p:cNvSpPr/>
          <p:nvPr/>
        </p:nvSpPr>
        <p:spPr>
          <a:xfrm>
            <a:off x="502920" y="478415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细节理解题。根据第二段内容可知，人类活动是导致帝王蝶濒危的主要原因。故选C项。</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QC_6_BD.61_1#17371a32f?pid=486e3a7e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milkweed?(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2_1#17371a32f.bracket?pid=486e3a7ef&amp;color=0,55,96&amp;vpa=14&amp;vtp=1"/>
          <p:cNvSpPr/>
          <p:nvPr/>
        </p:nvSpPr>
        <p:spPr>
          <a:xfrm>
            <a:off x="66235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63_1#17371a32f.choices?pid=486e3a7ef&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A.Choosing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milkweed.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.Planting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.Keeping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sunshine.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pesticides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necessary.</a:t>
            </a:r>
            <a:endParaRPr lang="en-US" altLang="zh-CN" sz="1800" dirty="0"/>
          </a:p>
        </p:txBody>
      </p:sp>
      <p:sp>
        <p:nvSpPr>
          <p:cNvPr id="5" name="QC_6_AS.64_1#17371a32f?pid=486e3a7ef&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细节理解题。根据第三段中的“Gardeners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milkweed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spreading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parasitic</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infections.”可知，建议园丁们种植马利筋时选择本地的马利筋。故选A项。</a:t>
            </a:r>
            <a:endParaRPr lang="en-US" altLang="zh-CN" dirty="0"/>
          </a:p>
        </p:txBody>
      </p:sp>
      <p:sp>
        <p:nvSpPr>
          <p:cNvPr id="6" name="QC_6_BD.65_1#0fb6aa171?pid=486e3a7ef&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15.What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attitude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butterflies?(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66_1#0fb6aa171.bracket?pid=486e3a7ef&amp;color=0,55,96&amp;vpa=15&amp;vtp=1"/>
          <p:cNvSpPr/>
          <p:nvPr/>
        </p:nvSpPr>
        <p:spPr>
          <a:xfrm>
            <a:off x="7845900" y="353447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8" name="QC_6_BD.67_1#0fb6aa171.choices?pid=486e3a7ef&amp;color=0,55,96&amp;vtp=1&amp;bbb=1"/>
          <p:cNvSpPr/>
          <p:nvPr/>
        </p:nvSpPr>
        <p:spPr>
          <a:xfrm>
            <a:off x="502920" y="3953573"/>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Optimistic.</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Uncertain.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Doubtful.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.Indifferent.</a:t>
            </a:r>
            <a:endParaRPr lang="en-US" altLang="zh-CN" sz="1800" dirty="0"/>
          </a:p>
        </p:txBody>
      </p:sp>
      <p:sp>
        <p:nvSpPr>
          <p:cNvPr id="9" name="QC_6_AS.68_1#0fb6aa171?pid=486e3a7ef&amp;color=0,55,96&amp;vtp=1&amp;bbb=1&amp;hb=1"/>
          <p:cNvSpPr/>
          <p:nvPr/>
        </p:nvSpPr>
        <p:spPr>
          <a:xfrm>
            <a:off x="502920" y="43643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推理判断题。根据最后一段中的“If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again.”可推知，</a:t>
            </a:r>
            <a:r>
              <a:rPr lang="en-US" altLang="zh-CN" sz="1800" b="0" i="0">
                <a:solidFill>
                  <a:srgbClr val="003760"/>
                </a:solidFill>
                <a:latin typeface="Times New Roman" pitchFamily="34" charset="0"/>
                <a:ea typeface="微软雅黑" pitchFamily="34" charset="-122"/>
                <a:cs typeface="Times New Roman" pitchFamily="34" charset="-120"/>
              </a:rPr>
              <a:t>作者对帝王蝶的未来持乐观态度。</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C_4_BD#77c730195?pid=c5dec535f&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69_1#6d8c8d0d2?pid=77c730195&amp;color=0,55,96&amp;vtp=1&amp;bbb=1&amp;hb=1"/>
          <p:cNvSpPr/>
          <p:nvPr/>
        </p:nvSpPr>
        <p:spPr>
          <a:xfrm>
            <a:off x="502920" y="1995536"/>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[广东广州2024高一期末]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阅读下面短文，从短文后的选项中选出可以填入空白处的最佳选项</a:t>
            </a:r>
            <a:r>
              <a:rPr lang="en-US" altLang="zh-CN" sz="1800" b="0" i="0">
                <a:solidFill>
                  <a:srgbClr val="003760"/>
                </a:solidFill>
                <a:latin typeface="Times New Roman" pitchFamily="34" charset="0"/>
                <a:ea typeface="微软雅黑" pitchFamily="34" charset="-122"/>
                <a:cs typeface="Times New Roman" pitchFamily="34" charset="-120"/>
              </a:rPr>
              <a:t>。选项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中有两项为多余选项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Sending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journey.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need.16.</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Launching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expensive.“To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says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Michael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Flynn.“The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17.</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Water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Walls</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recycling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spaceship?</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oxygen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carbon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dioxide—the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carbon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dioxide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
        <p:nvSpPr>
          <p:cNvPr id="4" name="QM_5_AN.70_1#6d8c8d0d2.blank?pid=77c730195&amp;color=0,55,96&amp;vpa=16&amp;vtp=1"/>
          <p:cNvSpPr/>
          <p:nvPr/>
        </p:nvSpPr>
        <p:spPr>
          <a:xfrm>
            <a:off x="4674140" y="322235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5" name="QM_5_AN.71_1#6d8c8d0d2.blank?pid=77c730195&amp;color=0,55,96&amp;vpa=17&amp;vtp=1"/>
          <p:cNvSpPr/>
          <p:nvPr/>
        </p:nvSpPr>
        <p:spPr>
          <a:xfrm>
            <a:off x="1238726" y="447965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9_1#6d8c8d0d2?pid=77c730195&amp;color=0,55,96&amp;vtp=1&amp;bbb=1&amp;hb=1">
            <a:extLst>
              <a:ext uri="{FF2B5EF4-FFF2-40B4-BE49-F238E27FC236}">
                <a16:creationId xmlns:a16="http://schemas.microsoft.com/office/drawing/2014/main" id="{1C129A19-65C8-5FAF-58DC-1B932F6BF145}"/>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Living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carbon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dioxide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oxygen.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grow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spacecraft.18.</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Algae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algae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waste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carbon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dioxide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oxygen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breathe.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19.</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（体积小的）,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efficient,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machinery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might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break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Alas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survive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tardigrade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（缓步类动物）!</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Tardigrades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insect-like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find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themselves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themselves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survive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without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100</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years.20.</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i="0">
                <a:solidFill>
                  <a:srgbClr val="003760"/>
                </a:solidFill>
                <a:latin typeface="SimSun" pitchFamily="34" charset="0"/>
                <a:ea typeface="SimSun" pitchFamily="34" charset="-122"/>
                <a:cs typeface="SimSun" pitchFamily="34" charset="-120"/>
              </a:rPr>
              <a:t>__</a:t>
            </a:r>
            <a:endParaRPr lang="en-US" altLang="zh-CN" dirty="0"/>
          </a:p>
        </p:txBody>
      </p:sp>
      <p:sp>
        <p:nvSpPr>
          <p:cNvPr id="3" name="QM_5_AN.72_1#6d8c8d0d2.blank?pid=77c730195&amp;color=0,55,96&amp;vpa=18&amp;vtp=1">
            <a:extLst>
              <a:ext uri="{FF2B5EF4-FFF2-40B4-BE49-F238E27FC236}">
                <a16:creationId xmlns:a16="http://schemas.microsoft.com/office/drawing/2014/main" id="{49CE7B24-801E-9787-86B7-DF3EE2BFAB05}"/>
              </a:ext>
            </a:extLst>
          </p:cNvPr>
          <p:cNvSpPr/>
          <p:nvPr/>
        </p:nvSpPr>
        <p:spPr>
          <a:xfrm>
            <a:off x="2845276" y="19006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M_5_AN.73_1#6d8c8d0d2.blank?pid=77c730195&amp;color=0,55,96&amp;vpa=19&amp;vtp=1">
            <a:extLst>
              <a:ext uri="{FF2B5EF4-FFF2-40B4-BE49-F238E27FC236}">
                <a16:creationId xmlns:a16="http://schemas.microsoft.com/office/drawing/2014/main" id="{E37A9A31-B9F7-E95B-CFC5-094E9579C31A}"/>
              </a:ext>
            </a:extLst>
          </p:cNvPr>
          <p:cNvSpPr/>
          <p:nvPr/>
        </p:nvSpPr>
        <p:spPr>
          <a:xfrm>
            <a:off x="1251426" y="3157920"/>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
        <p:nvSpPr>
          <p:cNvPr id="5" name="QM_5_AN.74_1#6d8c8d0d2.blank?pid=77c730195&amp;color=0,55,96&amp;vpa=20&amp;vtp=1">
            <a:extLst>
              <a:ext uri="{FF2B5EF4-FFF2-40B4-BE49-F238E27FC236}">
                <a16:creationId xmlns:a16="http://schemas.microsoft.com/office/drawing/2014/main" id="{A21350F3-C6B4-E6DF-7EBC-DD78B9E34A3F}"/>
              </a:ext>
            </a:extLst>
          </p:cNvPr>
          <p:cNvSpPr/>
          <p:nvPr/>
        </p:nvSpPr>
        <p:spPr>
          <a:xfrm>
            <a:off x="4432776" y="5232465"/>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Tree>
    <p:extLst>
      <p:ext uri="{BB962C8B-B14F-4D97-AF65-F5344CB8AC3E}">
        <p14:creationId xmlns:p14="http://schemas.microsoft.com/office/powerpoint/2010/main" val="16872545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QM_5_BD.75_1#6d8c8d0d2?pid=77c730195&amp;color=0,55,96&amp;vtp=1&amp;bt=1&amp;bbb=1"/>
          <p:cNvSpPr/>
          <p:nvPr/>
        </p:nvSpPr>
        <p:spPr>
          <a:xfrm>
            <a:off x="502920" y="1508760"/>
            <a:ext cx="10570464" cy="25228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A.Algae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.Nothing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spacecraft.</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Flynn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solution.</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challenges.</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spaceship.</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on-board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recycling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advantages.</a:t>
            </a:r>
            <a:endParaRPr lang="en-US" altLang="zh-CN" sz="1800" dirty="0"/>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endParaRPr lang="en-US" altLang="zh-CN" sz="1800" dirty="0"/>
          </a:p>
        </p:txBody>
      </p:sp>
      <p:sp>
        <p:nvSpPr>
          <p:cNvPr id="3" name="QM_5_EX.76_1#6d8c8d0d2?pid=77c730195&amp;color=0,55,96&amp;vtp=1&amp;bbb=1&amp;hb=1"/>
          <p:cNvSpPr/>
          <p:nvPr/>
        </p:nvSpPr>
        <p:spPr>
          <a:xfrm>
            <a:off x="502920" y="4073906"/>
            <a:ext cx="10570464" cy="6813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介绍了关于火星之旅的挑战和成本问题以及一种可能的解决方案</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使</a:t>
            </a:r>
          </a:p>
          <a:p>
            <a:pPr>
              <a:lnSpc>
                <a:spcPts val="2700"/>
              </a:lnSpc>
            </a:pPr>
            <a:r>
              <a:rPr lang="en-US" altLang="zh-CN" b="0" i="0">
                <a:solidFill>
                  <a:srgbClr val="003760"/>
                </a:solidFill>
                <a:latin typeface="Times New Roman" pitchFamily="34" charset="0"/>
                <a:ea typeface="楷体" pitchFamily="34" charset="-122"/>
                <a:cs typeface="Times New Roman" pitchFamily="34" charset="-120"/>
              </a:rPr>
              <a:t>用</a:t>
            </a:r>
            <a:r>
              <a:rPr lang="en-US" altLang="zh-CN" b="0" i="0" dirty="0">
                <a:solidFill>
                  <a:srgbClr val="003760"/>
                </a:solidFill>
                <a:latin typeface="Times New Roman" pitchFamily="34" charset="0"/>
                <a:ea typeface="微软雅黑" pitchFamily="34" charset="-122"/>
                <a:cs typeface="Times New Roman" pitchFamily="34" charset="-120"/>
              </a:rPr>
              <a:t>Water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Walls</a:t>
            </a:r>
            <a:r>
              <a:rPr lang="en-US" altLang="zh-CN" b="0" i="0" dirty="0">
                <a:solidFill>
                  <a:srgbClr val="003760"/>
                </a:solidFill>
                <a:latin typeface="Times New Roman" pitchFamily="34" charset="0"/>
                <a:ea typeface="楷体" pitchFamily="34" charset="-122"/>
                <a:cs typeface="Times New Roman" pitchFamily="34" charset="-120"/>
              </a:rPr>
              <a:t>回收系统</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4" name="QB_6_BD.77_1#fc4e28b89?pid=6d8c8d0d2&amp;color=0,55,96&amp;vtp=1&amp;bbb=1"/>
          <p:cNvSpPr/>
          <p:nvPr/>
        </p:nvSpPr>
        <p:spPr>
          <a:xfrm>
            <a:off x="502920" y="4804092"/>
            <a:ext cx="10570464" cy="313055"/>
          </a:xfrm>
          <a:prstGeom prst="rect">
            <a:avLst/>
          </a:prstGeom>
          <a:noFill/>
          <a:ln/>
        </p:spPr>
        <p:txBody>
          <a:bodyPr wrap="none" lIns="0" tIns="0" rIns="0" bIns="0" rtlCol="0" anchor="t"/>
          <a:lstStyle/>
          <a:p>
            <a:pPr algn="l">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16.</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5" name="QB_6_AN.78_1#fc4e28b89.blank?pid=6d8c8d0d2&amp;color=0,55,96&amp;vpa=21&amp;vtp=1"/>
          <p:cNvSpPr/>
          <p:nvPr/>
        </p:nvSpPr>
        <p:spPr>
          <a:xfrm>
            <a:off x="768826" y="4749482"/>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6" name="QB_6_AS.79_1#fc4e28b89?pid=6d8c8d0d2&amp;color=0,55,96&amp;vtp=1&amp;bbb=1&amp;hb=1"/>
          <p:cNvSpPr/>
          <p:nvPr/>
        </p:nvSpPr>
        <p:spPr>
          <a:xfrm>
            <a:off x="502920" y="5161915"/>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根据前文“And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need.”可知</a:t>
            </a:r>
            <a:r>
              <a:rPr lang="en-US" altLang="zh-CN" sz="1800" b="0" i="0">
                <a:solidFill>
                  <a:srgbClr val="003760"/>
                </a:solidFill>
                <a:latin typeface="Times New Roman" pitchFamily="34" charset="0"/>
                <a:ea typeface="微软雅黑" pitchFamily="34" charset="-122"/>
                <a:cs typeface="Times New Roman" pitchFamily="34" charset="-120"/>
              </a:rPr>
              <a:t>，设空处应与把物品带</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上太空有关</a:t>
            </a:r>
            <a:r>
              <a:rPr lang="en-US" altLang="zh-CN" sz="1800" b="0" i="0" dirty="0">
                <a:solidFill>
                  <a:srgbClr val="003760"/>
                </a:solidFill>
                <a:latin typeface="Times New Roman" pitchFamily="34" charset="0"/>
                <a:ea typeface="微软雅黑" pitchFamily="34" charset="-122"/>
                <a:cs typeface="Times New Roman" pitchFamily="34" charset="-120"/>
              </a:rPr>
              <a:t>，D项“So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challenges.”是对前文的总结</a:t>
            </a:r>
            <a:r>
              <a:rPr lang="en-US" altLang="zh-CN" sz="1800" b="0" i="0">
                <a:solidFill>
                  <a:srgbClr val="003760"/>
                </a:solidFill>
                <a:latin typeface="Times New Roman" pitchFamily="34" charset="0"/>
                <a:ea typeface="微软雅黑" pitchFamily="34" charset="-122"/>
                <a:cs typeface="Times New Roman" pitchFamily="34" charset="-120"/>
              </a:rPr>
              <a:t>，宇航员需要带上很</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多东西</a:t>
            </a:r>
            <a:r>
              <a:rPr lang="en-US" altLang="zh-CN" b="0" i="0" dirty="0">
                <a:solidFill>
                  <a:srgbClr val="003760"/>
                </a:solidFill>
                <a:latin typeface="Times New Roman" pitchFamily="34" charset="0"/>
                <a:ea typeface="微软雅黑" pitchFamily="34" charset="-122"/>
                <a:cs typeface="Times New Roman" pitchFamily="34" charset="-120"/>
              </a:rPr>
              <a:t>，所以充满了打包的挑战，符合语境。故选D项。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QB_6_BD.80_1#1ceea7a60?pid=6d8c8d0d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17.</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81_1#1ceea7a60.blank?pid=6d8c8d0d2&amp;color=0,55,96&amp;vpa=22&amp;vtp=1"/>
          <p:cNvSpPr/>
          <p:nvPr/>
        </p:nvSpPr>
        <p:spPr>
          <a:xfrm>
            <a:off x="781526" y="14573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B_6_AS.82_1#1ceea7a60?pid=6d8c8d0d2&amp;color=0,55,96&amp;vtp=1&amp;bbb=1&amp;hb=1"/>
          <p:cNvSpPr/>
          <p:nvPr/>
        </p:nvSpPr>
        <p:spPr>
          <a:xfrm>
            <a:off x="502920" y="1913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根据第二段内容可知，送东西到火星成本太高，而后文“Instead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packing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recycling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spaceship</a:t>
            </a:r>
            <a:r>
              <a:rPr lang="en-US" altLang="zh-CN" sz="1800" b="0" i="0" dirty="0">
                <a:solidFill>
                  <a:srgbClr val="003760"/>
                </a:solidFill>
                <a:latin typeface="Times New Roman" pitchFamily="34" charset="0"/>
                <a:ea typeface="微软雅黑" pitchFamily="34" charset="-122"/>
                <a:cs typeface="Times New Roman" pitchFamily="34" charset="-120"/>
              </a:rPr>
              <a:t>?”提出了一种解决方法，设空处应引出下文的解决方案，C项“But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Flynn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solution</a:t>
            </a:r>
            <a:r>
              <a:rPr lang="en-US" altLang="zh-CN" b="0" i="0" dirty="0">
                <a:solidFill>
                  <a:srgbClr val="003760"/>
                </a:solidFill>
                <a:latin typeface="Times New Roman" pitchFamily="34" charset="0"/>
                <a:ea typeface="微软雅黑" pitchFamily="34" charset="-122"/>
                <a:cs typeface="Times New Roman" pitchFamily="34" charset="-120"/>
              </a:rPr>
              <a:t>.”承上启下，符合语境。故选C项。</a:t>
            </a:r>
            <a:endParaRPr lang="en-US" altLang="zh-CN" dirty="0"/>
          </a:p>
        </p:txBody>
      </p:sp>
      <p:sp>
        <p:nvSpPr>
          <p:cNvPr id="5" name="QB_6_BD.83_1#e5f135069?pid=6d8c8d0d2&amp;color=0,55,96&amp;vtp=1&amp;bbb=1"/>
          <p:cNvSpPr/>
          <p:nvPr/>
        </p:nvSpPr>
        <p:spPr>
          <a:xfrm>
            <a:off x="502920" y="35592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18.</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84_1#e5f135069.blank?pid=6d8c8d0d2&amp;color=0,55,96&amp;vpa=23&amp;vtp=1"/>
          <p:cNvSpPr/>
          <p:nvPr/>
        </p:nvSpPr>
        <p:spPr>
          <a:xfrm>
            <a:off x="768826" y="350780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B_6_AS.85_1#e5f135069?pid=6d8c8d0d2&amp;color=0,55,96&amp;vtp=1&amp;bbb=1&amp;hb=1"/>
          <p:cNvSpPr/>
          <p:nvPr/>
        </p:nvSpPr>
        <p:spPr>
          <a:xfrm>
            <a:off x="502920" y="397002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本段前文讲述植物很难在宇宙飞船中生长，后文“Algae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a:solidFill>
                  <a:srgbClr val="003760"/>
                </a:solidFill>
                <a:latin typeface="Times New Roman" pitchFamily="34" charset="0"/>
                <a:ea typeface="微软雅黑" pitchFamily="34" charset="-122"/>
                <a:cs typeface="Times New Roman" pitchFamily="34" charset="-120"/>
              </a:rPr>
              <a:t>.”开始介</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绍藻类</a:t>
            </a:r>
            <a:r>
              <a:rPr lang="en-US" altLang="zh-CN" sz="1800" b="0" i="0" dirty="0">
                <a:solidFill>
                  <a:srgbClr val="003760"/>
                </a:solidFill>
                <a:latin typeface="Times New Roman" pitchFamily="34" charset="0"/>
                <a:ea typeface="微软雅黑" pitchFamily="34" charset="-122"/>
                <a:cs typeface="Times New Roman" pitchFamily="34" charset="-120"/>
              </a:rPr>
              <a:t>，由此可推知，设空处应是提到用藻类解决植物很难在宇宙飞船中生长的问题，A项“Algae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choice.”提出解决方案，引出下文，符合语境。故选A项。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QB_6_BD.86_1#fa902d99d?pid=6d8c8d0d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19.</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87_1#fa902d99d.blank?pid=6d8c8d0d2&amp;color=0,55,96&amp;vpa=24&amp;vtp=1"/>
          <p:cNvSpPr/>
          <p:nvPr/>
        </p:nvSpPr>
        <p:spPr>
          <a:xfrm>
            <a:off x="794226" y="1457325"/>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
        <p:nvSpPr>
          <p:cNvPr id="4" name="QB_6_AS.88_1#fa902d99d?pid=6d8c8d0d2&amp;color=0,55,96&amp;vtp=1&amp;bbb=1&amp;hb=1"/>
          <p:cNvSpPr/>
          <p:nvPr/>
        </p:nvSpPr>
        <p:spPr>
          <a:xfrm>
            <a:off x="502920" y="1913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设空位于段首，应为本段中心句。根据后文“It's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efficient,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fancy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machinery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nature.”</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本段在讲述</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Walls回收系统的优点，F项“This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on-board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recycling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advantages</a:t>
            </a:r>
            <a:r>
              <a:rPr lang="en-US" altLang="zh-CN" sz="1800" b="0" i="0">
                <a:solidFill>
                  <a:srgbClr val="003760"/>
                </a:solidFill>
                <a:latin typeface="Times New Roman" pitchFamily="34" charset="0"/>
                <a:ea typeface="微软雅黑" pitchFamily="34" charset="-122"/>
                <a:cs typeface="Times New Roman" pitchFamily="34" charset="-120"/>
              </a:rPr>
              <a:t>.”符合</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本段主题</a:t>
            </a:r>
            <a:r>
              <a:rPr lang="en-US" altLang="zh-CN" b="0" i="0" dirty="0">
                <a:solidFill>
                  <a:srgbClr val="003760"/>
                </a:solidFill>
                <a:latin typeface="Times New Roman" pitchFamily="34" charset="0"/>
                <a:ea typeface="微软雅黑" pitchFamily="34" charset="-122"/>
                <a:cs typeface="Times New Roman" pitchFamily="34" charset="-120"/>
              </a:rPr>
              <a:t>，适合作本段的中心句。故选F项。</a:t>
            </a:r>
            <a:endParaRPr lang="en-US" altLang="zh-CN" dirty="0"/>
          </a:p>
        </p:txBody>
      </p:sp>
      <p:sp>
        <p:nvSpPr>
          <p:cNvPr id="5" name="QB_6_BD.89_1#0ded4b4d4?pid=6d8c8d0d2&amp;color=0,55,96&amp;vtp=1&amp;bbb=1"/>
          <p:cNvSpPr/>
          <p:nvPr/>
        </p:nvSpPr>
        <p:spPr>
          <a:xfrm>
            <a:off x="502920" y="35592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20.</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90_1#0ded4b4d4.blank?pid=6d8c8d0d2&amp;color=0,55,96&amp;vpa=25&amp;vtp=1"/>
          <p:cNvSpPr/>
          <p:nvPr/>
        </p:nvSpPr>
        <p:spPr>
          <a:xfrm>
            <a:off x="781526" y="3507803"/>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7" name="QB_6_AS.91_1#0ded4b4d4?pid=6d8c8d0d2&amp;color=0,55,96&amp;vtp=1&amp;bbb=1&amp;hb=1"/>
          <p:cNvSpPr/>
          <p:nvPr/>
        </p:nvSpPr>
        <p:spPr>
          <a:xfrm>
            <a:off x="502920" y="397002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设空位于段尾，应是对前文的总结，根据本段前文内容可知</a:t>
            </a:r>
            <a:r>
              <a:rPr lang="en-US" altLang="zh-CN" sz="1800" b="0" i="0">
                <a:solidFill>
                  <a:srgbClr val="003760"/>
                </a:solidFill>
                <a:latin typeface="Times New Roman" pitchFamily="34" charset="0"/>
                <a:ea typeface="微软雅黑" pitchFamily="34" charset="-122"/>
                <a:cs typeface="Times New Roman" pitchFamily="34" charset="-120"/>
              </a:rPr>
              <a:t>，此处是在讲述缓步类动物在危急情况</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中的优势</a:t>
            </a:r>
            <a:r>
              <a:rPr lang="en-US" altLang="zh-CN" sz="1800" b="0" i="0" dirty="0">
                <a:solidFill>
                  <a:srgbClr val="003760"/>
                </a:solidFill>
                <a:latin typeface="Times New Roman" pitchFamily="34" charset="0"/>
                <a:ea typeface="微软雅黑" pitchFamily="34" charset="-122"/>
                <a:cs typeface="Times New Roman" pitchFamily="34" charset="-120"/>
              </a:rPr>
              <a:t>，E项“If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spaceship.”是对前文提到的缓步类动物的假设</a:t>
            </a:r>
            <a:r>
              <a:rPr lang="en-US" altLang="zh-CN" sz="1800" b="0" i="0">
                <a:solidFill>
                  <a:srgbClr val="003760"/>
                </a:solidFill>
                <a:latin typeface="Times New Roman" pitchFamily="34" charset="0"/>
                <a:ea typeface="微软雅黑" pitchFamily="34" charset="-122"/>
                <a:cs typeface="Times New Roman" pitchFamily="34" charset="-120"/>
              </a:rPr>
              <a:t>，其中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a:t>
            </a:r>
            <a:r>
              <a:rPr lang="en-US" altLang="zh-CN" b="0" i="0" dirty="0">
                <a:solidFill>
                  <a:srgbClr val="003760"/>
                </a:solidFill>
                <a:latin typeface="Times New Roman" pitchFamily="34" charset="0"/>
                <a:ea typeface="微软雅黑" pitchFamily="34" charset="-122"/>
                <a:cs typeface="Times New Roman" pitchFamily="34" charset="-120"/>
              </a:rPr>
              <a:t>them指代上文的缓步类动物，符合语境。故选E项。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ef103603b.fixed?sp=1&amp;pid=78d18f1e3&amp;color=61,88,159&amp;vtp=1&amp;bbb=1"/>
          <p:cNvSpPr/>
          <p:nvPr/>
        </p:nvSpPr>
        <p:spPr>
          <a:xfrm>
            <a:off x="0" y="2414016"/>
            <a:ext cx="12188952" cy="1755648"/>
          </a:xfrm>
          <a:prstGeom prst="rect">
            <a:avLst/>
          </a:prstGeom>
          <a:noFill/>
          <a:ln/>
        </p:spPr>
        <p:txBody>
          <a:bodyPr wrap="none" lIns="0" tIns="0" rIns="0" bIns="0" rtlCol="0" anchor="ctr"/>
          <a:lstStyle/>
          <a:p>
            <a:pPr algn="ctr">
              <a:lnSpc>
                <a:spcPts val="6600"/>
              </a:lnSpc>
            </a:pPr>
            <a:r>
              <a:rPr lang="en-US" altLang="zh-CN" sz="5400" b="1" i="0" dirty="0">
                <a:solidFill>
                  <a:srgbClr val="3D589F"/>
                </a:solidFill>
                <a:latin typeface="Times New Roman" pitchFamily="34" charset="0"/>
                <a:ea typeface="微软雅黑" pitchFamily="34" charset="-122"/>
                <a:cs typeface="Times New Roman"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C_3_BD#852c7e658?pid=ef103603b&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第二部分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语言运用</a:t>
            </a:r>
            <a:endParaRPr lang="en-US" altLang="zh-CN" sz="2400" dirty="0"/>
          </a:p>
        </p:txBody>
      </p:sp>
      <p:sp>
        <p:nvSpPr>
          <p:cNvPr id="3" name="C_4_BD#ca9591f01?pid=852c7e658&amp;color=0,55,96&amp;vtp=1&amp;bbb=1"/>
          <p:cNvSpPr/>
          <p:nvPr/>
        </p:nvSpPr>
        <p:spPr>
          <a:xfrm>
            <a:off x="502920" y="2040953"/>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92_1#a67d19325?pid=ca9591f01&amp;color=0,55,96&amp;vtp=1&amp;bbb=1&amp;hb=1"/>
          <p:cNvSpPr/>
          <p:nvPr/>
        </p:nvSpPr>
        <p:spPr>
          <a:xfrm>
            <a:off x="502920" y="2530206"/>
            <a:ext cx="10570464" cy="33528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[山东东营2024高一期末]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Two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free-throw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If</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final.</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basketball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athlete.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basketball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sixth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become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very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eighth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grade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high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athletic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teammates,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26</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27</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ct val="150000"/>
              </a:lnSpc>
            </a:pPr>
            <a:endParaRPr lang="en-US" altLang="zh-CN"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2_1#a67d19325?pid=ca9591f01&amp;color=0,55,96&amp;vtp=1&amp;bbb=1&amp;hb=1">
            <a:extLst>
              <a:ext uri="{FF2B5EF4-FFF2-40B4-BE49-F238E27FC236}">
                <a16:creationId xmlns:a16="http://schemas.microsoft.com/office/drawing/2014/main" id="{13181D75-C678-B13C-77CE-3B5C632B4734}"/>
              </a:ext>
            </a:extLst>
          </p:cNvPr>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28</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free-throw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shooter.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29</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thousands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times.</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30</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jumped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rebound.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team</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coach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saying</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Excellent!”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clapped.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down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success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one</a:t>
            </a:r>
            <a:r>
              <a:rPr lang="en-US" altLang="zh-CN" b="0" i="0">
                <a:solidFill>
                  <a:srgbClr val="003760"/>
                </a:solidFill>
                <a:latin typeface="SimSun" pitchFamily="34" charset="0"/>
                <a:ea typeface="SimSun" pitchFamily="34" charset="-122"/>
                <a:cs typeface="SimSun" pitchFamily="34" charset="-120"/>
              </a:rPr>
              <a:t> </a:t>
            </a:r>
            <a:r>
              <a:rPr lang="en-US" altLang="zh-CN" b="0" i="0" u="sng" spc="-10300">
                <a:solidFill>
                  <a:srgbClr val="FFFFFF"/>
                </a:solidFill>
                <a:latin typeface="SimSun" pitchFamily="34" charset="0"/>
                <a:ea typeface="SimSun" pitchFamily="34" charset="-122"/>
                <a:cs typeface="SimSun" pitchFamily="34" charset="-120"/>
              </a:rPr>
              <a:t>.</a:t>
            </a:r>
            <a:r>
              <a:rPr lang="en-US" altLang="zh-CN" i="0" u="sng">
                <a:solidFill>
                  <a:srgbClr val="003760"/>
                </a:solidFill>
                <a:latin typeface="SimSun" pitchFamily="34" charset="0"/>
                <a:ea typeface="SimSun" pitchFamily="34" charset="-122"/>
                <a:cs typeface="SimSun" pitchFamily="34" charset="-120"/>
              </a:rPr>
              <a:t> </a:t>
            </a:r>
            <a:r>
              <a:rPr lang="en-US" altLang="zh-CN" i="0" u="sng" spc="-10300">
                <a:solidFill>
                  <a:srgbClr val="FFFFFF"/>
                </a:solidFill>
                <a:latin typeface="SimSun" pitchFamily="34" charset="0"/>
                <a:ea typeface="SimSun" pitchFamily="34" charset="-122"/>
                <a:cs typeface="SimSun" pitchFamily="34" charset="-120"/>
              </a:rPr>
              <a:t>.</a:t>
            </a:r>
            <a:r>
              <a:rPr lang="en-US" altLang="zh-CN" b="0" i="0" u="sng">
                <a:solidFill>
                  <a:srgbClr val="003760"/>
                </a:solidFill>
                <a:latin typeface="Times New Roman" pitchFamily="34" charset="0"/>
                <a:ea typeface="微软雅黑" pitchFamily="34" charset="-122"/>
                <a:cs typeface="Times New Roman" pitchFamily="34" charset="-120"/>
              </a:rPr>
              <a:t>34</a:t>
            </a:r>
            <a:r>
              <a:rPr lang="en-US" altLang="zh-CN" b="0" i="0" u="sng" spc="-10300">
                <a:solidFill>
                  <a:srgbClr val="FFFFFF"/>
                </a:solidFill>
                <a:latin typeface="Times New Roman" pitchFamily="34" charset="0"/>
                <a:ea typeface="微软雅黑" pitchFamily="34" charset="-122"/>
                <a:cs typeface="Times New Roman" pitchFamily="34" charset="-120"/>
              </a:rPr>
              <a:t>.</a:t>
            </a:r>
            <a:r>
              <a:rPr lang="en-US" altLang="zh-CN" i="0" u="sng">
                <a:solidFill>
                  <a:srgbClr val="003760"/>
                </a:solidFill>
                <a:latin typeface="SimSun" pitchFamily="34" charset="0"/>
                <a:ea typeface="SimSun" pitchFamily="34" charset="-122"/>
                <a:cs typeface="SimSun" pitchFamily="34" charset="-120"/>
              </a:rPr>
              <a:t> </a:t>
            </a:r>
            <a:r>
              <a:rPr lang="en-US" altLang="zh-CN" i="0" u="sng" spc="-10300">
                <a:solidFill>
                  <a:srgbClr val="FFFFFF"/>
                </a:solidFill>
                <a:latin typeface="SimSun" pitchFamily="34" charset="0"/>
                <a:ea typeface="SimSun" pitchFamily="34" charset="-122"/>
                <a:cs typeface="SimSu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What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hard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single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do</a:t>
            </a:r>
            <a:r>
              <a:rPr lang="en-US" altLang="zh-CN" b="0" i="0">
                <a:solidFill>
                  <a:srgbClr val="003760"/>
                </a:solidFill>
                <a:latin typeface="SimSun" pitchFamily="34" charset="0"/>
                <a:ea typeface="SimSun" pitchFamily="34" charset="-122"/>
                <a:cs typeface="SimSun" pitchFamily="34" charset="-120"/>
              </a:rPr>
              <a:t> </a:t>
            </a:r>
            <a:r>
              <a:rPr lang="en-US" altLang="zh-CN" b="0" i="0" u="sng" spc="-10300">
                <a:solidFill>
                  <a:srgbClr val="FFFFFF"/>
                </a:solidFill>
                <a:latin typeface="SimSun" pitchFamily="34" charset="0"/>
                <a:ea typeface="SimSun" pitchFamily="34" charset="-122"/>
                <a:cs typeface="SimSun" pitchFamily="34" charset="-120"/>
              </a:rPr>
              <a:t>.</a:t>
            </a:r>
            <a:r>
              <a:rPr lang="en-US" altLang="zh-CN" i="0" u="sng">
                <a:solidFill>
                  <a:srgbClr val="003760"/>
                </a:solidFill>
                <a:latin typeface="SimSun" pitchFamily="34" charset="0"/>
                <a:ea typeface="SimSun" pitchFamily="34" charset="-122"/>
                <a:cs typeface="SimSun" pitchFamily="34" charset="-120"/>
              </a:rPr>
              <a:t> </a:t>
            </a:r>
            <a:r>
              <a:rPr lang="en-US" altLang="zh-CN" i="0" u="sng" spc="-10300">
                <a:solidFill>
                  <a:srgbClr val="FFFFFF"/>
                </a:solidFill>
                <a:latin typeface="SimSun" pitchFamily="34" charset="0"/>
                <a:ea typeface="SimSun" pitchFamily="34" charset="-122"/>
                <a:cs typeface="SimSun" pitchFamily="34" charset="-120"/>
              </a:rPr>
              <a:t>.</a:t>
            </a:r>
            <a:r>
              <a:rPr lang="en-US" altLang="zh-CN" b="0" i="0" u="sng">
                <a:solidFill>
                  <a:srgbClr val="003760"/>
                </a:solidFill>
                <a:latin typeface="Times New Roman" pitchFamily="34" charset="0"/>
                <a:ea typeface="微软雅黑" pitchFamily="34" charset="-122"/>
                <a:cs typeface="Times New Roman" pitchFamily="34" charset="-120"/>
              </a:rPr>
              <a:t>35</a:t>
            </a:r>
            <a:r>
              <a:rPr lang="en-US" altLang="zh-CN" b="0" i="0" u="sng" spc="-10300">
                <a:solidFill>
                  <a:srgbClr val="FFFFFF"/>
                </a:solidFill>
                <a:latin typeface="Times New Roman" pitchFamily="34" charset="0"/>
                <a:ea typeface="微软雅黑" pitchFamily="34" charset="-122"/>
                <a:cs typeface="Times New Roman" pitchFamily="34" charset="-120"/>
              </a:rPr>
              <a:t>.</a:t>
            </a:r>
            <a:r>
              <a:rPr lang="en-US" altLang="zh-CN" i="0" u="sng">
                <a:solidFill>
                  <a:srgbClr val="003760"/>
                </a:solidFill>
                <a:latin typeface="SimSun" pitchFamily="34" charset="0"/>
                <a:ea typeface="SimSun" pitchFamily="34" charset="-122"/>
                <a:cs typeface="SimSun" pitchFamily="34" charset="-120"/>
              </a:rPr>
              <a:t> </a:t>
            </a:r>
            <a:r>
              <a:rPr lang="en-US" altLang="zh-CN" i="0" u="sng" spc="-10300">
                <a:solidFill>
                  <a:srgbClr val="FFFFFF"/>
                </a:solidFill>
                <a:latin typeface="SimSun" pitchFamily="34" charset="0"/>
                <a:ea typeface="SimSun" pitchFamily="34" charset="-122"/>
                <a:cs typeface="SimSu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495990715"/>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QM_5_EX.93_1#a67d19325?pid=ca9591f01&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文章叙述了作者在一场关键的篮球比赛中的经历</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尽管最终未能帮助球</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队获胜</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但教练和队友的认可让他意识到</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日常的努力和坚持比一时的成败更为重要</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C_6_BD.94_1#db0a6cae8.choices?pid=a67d19325&amp;color=0,55,96&amp;vtp=1&amp;bbb=1"/>
          <p:cNvSpPr/>
          <p:nvPr/>
        </p:nvSpPr>
        <p:spPr>
          <a:xfrm>
            <a:off x="502920" y="2332102"/>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.threw</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B.recorded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C.made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.demanded</a:t>
            </a:r>
            <a:endParaRPr lang="en-US" altLang="zh-CN" sz="1800" dirty="0"/>
          </a:p>
        </p:txBody>
      </p:sp>
      <p:sp>
        <p:nvSpPr>
          <p:cNvPr id="4" name="QC_6_AN.95_1#db0a6cae8.bracket?pid=a67d19325&amp;color=0,55,96&amp;vpa=26&amp;vtp=1"/>
          <p:cNvSpPr/>
          <p:nvPr/>
        </p:nvSpPr>
        <p:spPr>
          <a:xfrm>
            <a:off x="972026" y="231876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C_6_AS.96_1#db0a6cae8?pid=a67d19325&amp;color=0,55,96&amp;vtp=1&amp;bbb=1&amp;hb=1"/>
          <p:cNvSpPr/>
          <p:nvPr/>
        </p:nvSpPr>
        <p:spPr>
          <a:xfrm>
            <a:off x="502920" y="274288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shot可知，此处指如果投篮投中。make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shot意为“击中，</a:t>
            </a:r>
            <a:r>
              <a:rPr lang="en-US" altLang="zh-CN" sz="1800" b="0" i="0">
                <a:solidFill>
                  <a:srgbClr val="003760"/>
                </a:solidFill>
                <a:latin typeface="Times New Roman" pitchFamily="34" charset="0"/>
                <a:ea typeface="微软雅黑" pitchFamily="34" charset="-122"/>
                <a:cs typeface="Times New Roman" pitchFamily="34" charset="-120"/>
              </a:rPr>
              <a:t>投中”。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C项。</a:t>
            </a:r>
            <a:endParaRPr lang="en-US" altLang="zh-CN" dirty="0"/>
          </a:p>
        </p:txBody>
      </p:sp>
      <p:sp>
        <p:nvSpPr>
          <p:cNvPr id="6" name="QC_6_BD.97_1#499ddb765.choices?pid=a67d19325&amp;color=0,55,96&amp;vtp=1&amp;bbb=1"/>
          <p:cNvSpPr/>
          <p:nvPr/>
        </p:nvSpPr>
        <p:spPr>
          <a:xfrm>
            <a:off x="502920" y="3570352"/>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.managed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B.lost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C.agreed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.succeeded</a:t>
            </a:r>
            <a:endParaRPr lang="en-US" altLang="zh-CN" sz="1800" dirty="0"/>
          </a:p>
        </p:txBody>
      </p:sp>
      <p:sp>
        <p:nvSpPr>
          <p:cNvPr id="7" name="QC_6_AN.98_1#499ddb765.bracket?pid=a67d19325&amp;color=0,55,96&amp;vpa=27&amp;vtp=1"/>
          <p:cNvSpPr/>
          <p:nvPr/>
        </p:nvSpPr>
        <p:spPr>
          <a:xfrm>
            <a:off x="972026" y="355701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AS.99_1#499ddb765?pid=a67d19325&amp;color=0,55,96&amp;vtp=1&amp;bbb=1"/>
          <p:cNvSpPr/>
          <p:nvPr/>
        </p:nvSpPr>
        <p:spPr>
          <a:xfrm>
            <a:off x="502920" y="39761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out可知，如果丢球就会出局。故选B项。</a:t>
            </a:r>
            <a:endParaRPr lang="en-US" altLang="zh-CN" sz="1800" dirty="0"/>
          </a:p>
        </p:txBody>
      </p:sp>
      <p:sp>
        <p:nvSpPr>
          <p:cNvPr id="9" name="QC_6_BD.100_1#7bb802de4.choices?pid=a67d19325&amp;color=0,55,96&amp;vtp=1&amp;bbb=1"/>
          <p:cNvSpPr/>
          <p:nvPr/>
        </p:nvSpPr>
        <p:spPr>
          <a:xfrm>
            <a:off x="502920" y="4381882"/>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.flexible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B.determined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C.intelligent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.natural</a:t>
            </a:r>
            <a:endParaRPr lang="en-US" altLang="zh-CN" sz="1800" dirty="0"/>
          </a:p>
        </p:txBody>
      </p:sp>
      <p:sp>
        <p:nvSpPr>
          <p:cNvPr id="10" name="QC_6_AN.101_1#7bb802de4.bracket?pid=a67d19325&amp;color=0,55,96&amp;vpa=28&amp;vtp=1"/>
          <p:cNvSpPr/>
          <p:nvPr/>
        </p:nvSpPr>
        <p:spPr>
          <a:xfrm>
            <a:off x="959326" y="4368547"/>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1" name="QC_6_AS.102_1#7bb802de4?pid=a67d19325&amp;color=0,55,96&amp;vtp=1&amp;bbb=1&amp;hb=1"/>
          <p:cNvSpPr/>
          <p:nvPr/>
        </p:nvSpPr>
        <p:spPr>
          <a:xfrm>
            <a:off x="502920" y="479266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根据though表达的让步语气和下文“I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a:solidFill>
                  <a:srgbClr val="003760"/>
                </a:solidFill>
                <a:latin typeface="Times New Roman" pitchFamily="34" charset="0"/>
                <a:ea typeface="微软雅黑" pitchFamily="34" charset="-122"/>
                <a:cs typeface="Times New Roman" pitchFamily="34" charset="-120"/>
              </a:rPr>
              <a:t>”中作者</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强调反复练习可推知</a:t>
            </a:r>
            <a:r>
              <a:rPr lang="en-US" altLang="zh-CN" b="0" i="0" dirty="0">
                <a:solidFill>
                  <a:srgbClr val="003760"/>
                </a:solidFill>
                <a:latin typeface="Times New Roman" pitchFamily="34" charset="0"/>
                <a:ea typeface="微软雅黑" pitchFamily="34" charset="-122"/>
                <a:cs typeface="Times New Roman" pitchFamily="34" charset="-120"/>
              </a:rPr>
              <a:t>，作者喜欢篮球，但不是一个天赋型的运动员。故选D项。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1">
                                            <p:bg/>
                                          </p:spTgt>
                                        </p:tgtEl>
                                        <p:attrNameLst>
                                          <p:attrName>style.visibility</p:attrName>
                                        </p:attrNameLst>
                                      </p:cBhvr>
                                      <p:to>
                                        <p:strVal val="visible"/>
                                      </p:to>
                                    </p:set>
                                    <p:animEffect transition="in" filter="fade">
                                      <p:cBhvr>
                                        <p:cTn id="61" dur="500"/>
                                        <p:tgtEl>
                                          <p:spTgt spid="11">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
                                            <p:txEl>
                                              <p:pRg st="0" end="0"/>
                                            </p:txEl>
                                          </p:spTgt>
                                        </p:tgtEl>
                                        <p:attrNameLst>
                                          <p:attrName>style.visibility</p:attrName>
                                        </p:attrNameLst>
                                      </p:cBhvr>
                                      <p:to>
                                        <p:strVal val="visible"/>
                                      </p:to>
                                    </p:set>
                                    <p:animEffect transition="in" filter="fade">
                                      <p:cBhvr>
                                        <p:cTn id="64" dur="500"/>
                                        <p:tgtEl>
                                          <p:spTgt spid="11">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1" end="1"/>
                                            </p:txEl>
                                          </p:spTgt>
                                        </p:tgtEl>
                                        <p:attrNameLst>
                                          <p:attrName>style.visibility</p:attrName>
                                        </p:attrNameLst>
                                      </p:cBhvr>
                                      <p:to>
                                        <p:strVal val="visible"/>
                                      </p:to>
                                    </p:set>
                                    <p:animEffect transition="in" filter="fade">
                                      <p:cBhvr>
                                        <p:cTn id="67"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P spid="10" grpId="0" build="p" animBg="1"/>
      <p:bldP spid="11"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C_6_BD.103_1#106d1397c.choices?pid=a67d19325&amp;color=0,55,96&amp;mp=1&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.shot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B.personality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C.will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.shape</a:t>
            </a:r>
            <a:endParaRPr lang="en-US" altLang="zh-CN" sz="1800" dirty="0"/>
          </a:p>
        </p:txBody>
      </p:sp>
      <p:sp>
        <p:nvSpPr>
          <p:cNvPr id="3" name="QC_6_AN.104_1#106d1397c.bracket?pid=a67d19325&amp;color=0,55,96&amp;mp=1&amp;vpa=29&amp;vtp=1"/>
          <p:cNvSpPr/>
          <p:nvPr/>
        </p:nvSpPr>
        <p:spPr>
          <a:xfrm>
            <a:off x="959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AS.105_1#106d1397c?pid=a67d19325&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days”和下一段中的“I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good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free-throw</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shooter.”可知，经过不断练习，作者投篮投得非常好。故选A项。</a:t>
            </a:r>
            <a:endParaRPr lang="en-US" altLang="zh-CN" dirty="0"/>
          </a:p>
        </p:txBody>
      </p:sp>
      <p:sp>
        <p:nvSpPr>
          <p:cNvPr id="5" name="QC_6_BD.106_1#b56ce6b76.choices?pid=a67d19325&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.directly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B.eventually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C.personally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.equally</a:t>
            </a:r>
            <a:endParaRPr lang="en-US" altLang="zh-CN" sz="1800" dirty="0"/>
          </a:p>
        </p:txBody>
      </p:sp>
      <p:sp>
        <p:nvSpPr>
          <p:cNvPr id="6" name="QC_6_AN.107_1#b56ce6b76.bracket?pid=a67d19325&amp;color=0,55,96&amp;vpa=30&amp;vtp=1"/>
          <p:cNvSpPr/>
          <p:nvPr/>
        </p:nvSpPr>
        <p:spPr>
          <a:xfrm>
            <a:off x="972026" y="271468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7" name="QC_6_AS.108_1#b56ce6b76?pid=a67d19325&amp;color=0,55,96&amp;vtp=1&amp;bbb=1&amp;hb=1"/>
          <p:cNvSpPr/>
          <p:nvPr/>
        </p:nvSpPr>
        <p:spPr>
          <a:xfrm>
            <a:off x="502920" y="313880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basketball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sixth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days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days”可知，作者六年级时开始打篮球，经过日复一日的练习，最终进入了球队。故选B项。</a:t>
            </a:r>
            <a:endParaRPr lang="en-US" altLang="zh-CN" dirty="0"/>
          </a:p>
        </p:txBody>
      </p:sp>
      <p:sp>
        <p:nvSpPr>
          <p:cNvPr id="8" name="QC_6_BD.109_1#8b5aaef03.choices?pid=a67d19325&amp;color=0,55,96&amp;vtp=1&amp;bbb=1"/>
          <p:cNvSpPr/>
          <p:nvPr/>
        </p:nvSpPr>
        <p:spPr>
          <a:xfrm>
            <a:off x="502920" y="395357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26.(</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.failed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B.struck</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C.upset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.injured</a:t>
            </a:r>
            <a:endParaRPr lang="en-US" altLang="zh-CN" sz="1800" dirty="0"/>
          </a:p>
        </p:txBody>
      </p:sp>
      <p:sp>
        <p:nvSpPr>
          <p:cNvPr id="9" name="QC_6_AN.110_1#8b5aaef03.bracket?pid=a67d19325&amp;color=0,55,96&amp;vpa=31&amp;vtp=1"/>
          <p:cNvSpPr/>
          <p:nvPr/>
        </p:nvSpPr>
        <p:spPr>
          <a:xfrm>
            <a:off x="972026" y="394023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C_6_AS.111_1#8b5aaef03?pid=a67d19325&amp;color=0,55,96&amp;vtp=1&amp;bbb=1&amp;hb=1"/>
          <p:cNvSpPr/>
          <p:nvPr/>
        </p:nvSpPr>
        <p:spPr>
          <a:xfrm>
            <a:off x="502920" y="436435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根据上文Although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athletic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teammates和</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下文</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strongly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believed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”可知，虽然作者有不足，但并不感到沮丧。故选C项。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C_6_BD.112_1#c26b7b4d5.choices?pid=a67d19325&amp;color=0,55,96&amp;mp=1&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27.(</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pay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break</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up</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apart</a:t>
            </a:r>
            <a:endParaRPr lang="en-US" altLang="zh-CN" sz="1800" dirty="0"/>
          </a:p>
        </p:txBody>
      </p:sp>
      <p:sp>
        <p:nvSpPr>
          <p:cNvPr id="3" name="QC_6_AN.113_1#c26b7b4d5.bracket?pid=a67d19325&amp;color=0,55,96&amp;mp=1&amp;vpa=32&amp;vtp=1"/>
          <p:cNvSpPr/>
          <p:nvPr/>
        </p:nvSpPr>
        <p:spPr>
          <a:xfrm>
            <a:off x="959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AS.114_1#c26b7b4d5?pid=a67d19325&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effort可知，此处指作者坚信努力会有回报。故选A项。</a:t>
            </a:r>
            <a:endParaRPr lang="en-US" altLang="zh-CN" sz="1800" dirty="0"/>
          </a:p>
        </p:txBody>
      </p:sp>
      <p:sp>
        <p:nvSpPr>
          <p:cNvPr id="5" name="QC_6_BD.115_1#d35b4e7d1.choices?pid=a67d19325&amp;color=0,55,96&amp;vtp=1&amp;bbb=1"/>
          <p:cNvSpPr/>
          <p:nvPr/>
        </p:nvSpPr>
        <p:spPr>
          <a:xfrm>
            <a:off x="502920" y="231400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28.(</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.focus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B.affair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C.moment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.attempt</a:t>
            </a:r>
            <a:endParaRPr lang="en-US" altLang="zh-CN" sz="1800" dirty="0"/>
          </a:p>
        </p:txBody>
      </p:sp>
      <p:sp>
        <p:nvSpPr>
          <p:cNvPr id="6" name="QC_6_AN.116_1#d35b4e7d1.bracket?pid=a67d19325&amp;color=0,55,96&amp;vpa=33&amp;vtp=1"/>
          <p:cNvSpPr/>
          <p:nvPr/>
        </p:nvSpPr>
        <p:spPr>
          <a:xfrm>
            <a:off x="972026" y="230066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7" name="QC_6_AS.117_1#d35b4e7d1?pid=a67d19325&amp;color=0,55,96&amp;vtp=1&amp;bbb=1&amp;hb=1"/>
          <p:cNvSpPr/>
          <p:nvPr/>
        </p:nvSpPr>
        <p:spPr>
          <a:xfrm>
            <a:off x="502920" y="2724785"/>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根据第一段中的“Two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free-throw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line.”以及空后的with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me可知，在决赛还剩两秒钟时作者站在罚球线上</a:t>
            </a:r>
            <a:r>
              <a:rPr lang="en-US" altLang="zh-CN" sz="1800" b="0" i="0">
                <a:solidFill>
                  <a:srgbClr val="003760"/>
                </a:solidFill>
                <a:latin typeface="Times New Roman" pitchFamily="34" charset="0"/>
                <a:ea typeface="微软雅黑" pitchFamily="34" charset="-122"/>
                <a:cs typeface="Times New Roman" pitchFamily="34" charset="-120"/>
              </a:rPr>
              <a:t>，这一</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次投篮至关重要</a:t>
            </a:r>
            <a:r>
              <a:rPr lang="en-US" altLang="zh-CN" sz="1800" b="0" i="0" dirty="0">
                <a:solidFill>
                  <a:srgbClr val="003760"/>
                </a:solidFill>
                <a:latin typeface="Times New Roman" pitchFamily="34" charset="0"/>
                <a:ea typeface="微软雅黑" pitchFamily="34" charset="-122"/>
                <a:cs typeface="Times New Roman" pitchFamily="34" charset="-120"/>
              </a:rPr>
              <a:t>，是属于作者的时刻，最后一段中的“I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moment’.”也是提示。故选C项。</a:t>
            </a:r>
            <a:endParaRPr lang="en-US" altLang="zh-CN" dirty="0"/>
          </a:p>
        </p:txBody>
      </p:sp>
      <p:sp>
        <p:nvSpPr>
          <p:cNvPr id="8" name="QC_6_BD.118_1#9ff213a19.choices?pid=a67d19325&amp;color=0,55,96&amp;vtp=1&amp;bbb=1"/>
          <p:cNvSpPr/>
          <p:nvPr/>
        </p:nvSpPr>
        <p:spPr>
          <a:xfrm>
            <a:off x="502920" y="4370768"/>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29.(</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.missed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B.counted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C.reflected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.practised</a:t>
            </a:r>
            <a:endParaRPr lang="en-US" altLang="zh-CN" sz="1800" dirty="0"/>
          </a:p>
        </p:txBody>
      </p:sp>
      <p:sp>
        <p:nvSpPr>
          <p:cNvPr id="9" name="QC_6_AN.119_1#9ff213a19.bracket?pid=a67d19325&amp;color=0,55,96&amp;vpa=34&amp;vtp=1"/>
          <p:cNvSpPr/>
          <p:nvPr/>
        </p:nvSpPr>
        <p:spPr>
          <a:xfrm>
            <a:off x="959326" y="435743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0" name="QC_6_AS.120_1#9ff213a19?pid=a67d19325&amp;color=0,55,96&amp;vtp=1&amp;bbb=1&amp;hb=1"/>
          <p:cNvSpPr/>
          <p:nvPr/>
        </p:nvSpPr>
        <p:spPr>
          <a:xfrm>
            <a:off x="502920" y="478155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days”可知，</a:t>
            </a:r>
            <a:r>
              <a:rPr lang="en-US" altLang="zh-CN" sz="1800" b="0" i="0">
                <a:solidFill>
                  <a:srgbClr val="003760"/>
                </a:solidFill>
                <a:latin typeface="Times New Roman" pitchFamily="34" charset="0"/>
                <a:ea typeface="微软雅黑" pitchFamily="34" charset="-122"/>
                <a:cs typeface="Times New Roman" pitchFamily="34" charset="-120"/>
              </a:rPr>
              <a:t>作者已经练习几千次了。</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3" end="3"/>
                                            </p:txEl>
                                          </p:spTgt>
                                        </p:tgtEl>
                                        <p:attrNameLst>
                                          <p:attrName>style.visibility</p:attrName>
                                        </p:attrNameLst>
                                      </p:cBhvr>
                                      <p:to>
                                        <p:strVal val="visible"/>
                                      </p:to>
                                    </p:set>
                                    <p:animEffect transition="in" filter="fade">
                                      <p:cBhvr>
                                        <p:cTn id="43" dur="500"/>
                                        <p:tgtEl>
                                          <p:spTgt spid="7">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1" end="1"/>
                                            </p:txEl>
                                          </p:spTgt>
                                        </p:tgtEl>
                                        <p:attrNameLst>
                                          <p:attrName>style.visibility</p:attrName>
                                        </p:attrNameLst>
                                      </p:cBhvr>
                                      <p:to>
                                        <p:strVal val="visible"/>
                                      </p:to>
                                    </p:set>
                                    <p:animEffect transition="in" filter="fade">
                                      <p:cBhvr>
                                        <p:cTn id="6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C_6_BD.121_1#4db5542fd.choices?pid=a67d19325&amp;color=0,55,96&amp;mp=1&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30.(</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.Besides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B.However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C.Therefore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.Otherwise</a:t>
            </a:r>
            <a:endParaRPr lang="en-US" altLang="zh-CN" sz="1800" dirty="0"/>
          </a:p>
        </p:txBody>
      </p:sp>
      <p:sp>
        <p:nvSpPr>
          <p:cNvPr id="3" name="QC_6_AN.122_1#4db5542fd.bracket?pid=a67d19325&amp;color=0,55,96&amp;mp=1&amp;vpa=35&amp;vtp=1"/>
          <p:cNvSpPr/>
          <p:nvPr/>
        </p:nvSpPr>
        <p:spPr>
          <a:xfrm>
            <a:off x="9720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AS.123_1#4db5542fd?pid=a67d19325&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上文中作者信心满满，根据下文“on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missed”可知，作者没投中</a:t>
            </a:r>
            <a:r>
              <a:rPr lang="en-US" altLang="zh-CN" sz="1800" b="0" i="0">
                <a:solidFill>
                  <a:srgbClr val="003760"/>
                </a:solidFill>
                <a:latin typeface="Times New Roman" pitchFamily="34" charset="0"/>
                <a:ea typeface="微软雅黑" pitchFamily="34" charset="-122"/>
                <a:cs typeface="Times New Roman" pitchFamily="34" charset="-120"/>
              </a:rPr>
              <a:t>，上下文之</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间为转折关系</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
        <p:nvSpPr>
          <p:cNvPr id="5" name="QC_6_BD.124_1#410308c6e.choices?pid=a67d19325&amp;color=0,55,96&amp;vtp=1&amp;bbb=1"/>
          <p:cNvSpPr/>
          <p:nvPr/>
        </p:nvSpPr>
        <p:spPr>
          <a:xfrm>
            <a:off x="502920" y="274072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.probably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B.blindly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C.finally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.immediately</a:t>
            </a:r>
            <a:endParaRPr lang="en-US" altLang="zh-CN" sz="1800" dirty="0"/>
          </a:p>
        </p:txBody>
      </p:sp>
      <p:sp>
        <p:nvSpPr>
          <p:cNvPr id="6" name="QC_6_AN.125_1#410308c6e.bracket?pid=a67d19325&amp;color=0,55,96&amp;vpa=36&amp;vtp=1"/>
          <p:cNvSpPr/>
          <p:nvPr/>
        </p:nvSpPr>
        <p:spPr>
          <a:xfrm>
            <a:off x="959326" y="27273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7" name="QC_6_AS.126_1#410308c6e?pid=a67d19325&amp;color=0,55,96&amp;vtp=1&amp;bbb=1&amp;hb=1"/>
          <p:cNvSpPr/>
          <p:nvPr/>
        </p:nvSpPr>
        <p:spPr>
          <a:xfrm>
            <a:off x="502920" y="31515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结合语境及jumped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rebound可知，虽然丢球，但在比赛的最后时刻</a:t>
            </a:r>
            <a:r>
              <a:rPr lang="en-US" altLang="zh-CN" sz="1800" b="0" i="0">
                <a:solidFill>
                  <a:srgbClr val="003760"/>
                </a:solidFill>
                <a:latin typeface="Times New Roman" pitchFamily="34" charset="0"/>
                <a:ea typeface="微软雅黑" pitchFamily="34" charset="-122"/>
                <a:cs typeface="Times New Roman" pitchFamily="34" charset="-120"/>
              </a:rPr>
              <a:t>，作者应是立即去抢</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篮板</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
        <p:nvSpPr>
          <p:cNvPr id="8" name="QC_6_BD.127_1#37f5dd18d.choices?pid=a67d19325&amp;color=0,55,96&amp;vtp=1&amp;bbb=1"/>
          <p:cNvSpPr/>
          <p:nvPr/>
        </p:nvSpPr>
        <p:spPr>
          <a:xfrm>
            <a:off x="502920" y="397897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.got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B.blocked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C.tracked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.moved</a:t>
            </a:r>
            <a:endParaRPr lang="en-US" altLang="zh-CN" sz="1800" dirty="0"/>
          </a:p>
        </p:txBody>
      </p:sp>
      <p:sp>
        <p:nvSpPr>
          <p:cNvPr id="9" name="QC_6_AN.128_1#37f5dd18d.bracket?pid=a67d19325&amp;color=0,55,96&amp;vpa=37&amp;vtp=1"/>
          <p:cNvSpPr/>
          <p:nvPr/>
        </p:nvSpPr>
        <p:spPr>
          <a:xfrm>
            <a:off x="959326" y="396563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0" name="QC_6_AS.129_1#37f5dd18d?pid=a67d19325&amp;color=0,55,96&amp;vtp=1&amp;bbb=1&amp;hb=1"/>
          <p:cNvSpPr/>
          <p:nvPr/>
        </p:nvSpPr>
        <p:spPr>
          <a:xfrm>
            <a:off x="502920" y="43897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out.”可知，作者的队伍出局了，由此可知，作者没有抢到篮板</a:t>
            </a:r>
            <a:r>
              <a:rPr lang="en-US" altLang="zh-CN" sz="1800" b="0" i="0">
                <a:solidFill>
                  <a:srgbClr val="003760"/>
                </a:solidFill>
                <a:latin typeface="Times New Roman" pitchFamily="34" charset="0"/>
                <a:ea typeface="微软雅黑" pitchFamily="34" charset="-122"/>
                <a:cs typeface="Times New Roman" pitchFamily="34" charset="-120"/>
              </a:rPr>
              <a:t>，另一个队的人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抢到了球</a:t>
            </a:r>
            <a:r>
              <a:rPr lang="en-US" altLang="zh-CN" b="0" i="0" dirty="0">
                <a:solidFill>
                  <a:srgbClr val="003760"/>
                </a:solidFill>
                <a:latin typeface="Times New Roman" pitchFamily="34" charset="0"/>
                <a:ea typeface="微软雅黑" pitchFamily="34" charset="-122"/>
                <a:cs typeface="Times New Roman" pitchFamily="34" charset="-120"/>
              </a:rPr>
              <a:t>。故选A项。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C_6_BD.130_1#3f6ba2360.choices?pid=a67d19325&amp;color=0,55,96&amp;mp=1&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.admired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B.defined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C.praised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.appreciated</a:t>
            </a:r>
            <a:endParaRPr lang="en-US" altLang="zh-CN" sz="1800" dirty="0"/>
          </a:p>
        </p:txBody>
      </p:sp>
      <p:sp>
        <p:nvSpPr>
          <p:cNvPr id="3" name="QC_6_AN.131_1#3f6ba2360.bracket?pid=a67d19325&amp;color=0,55,96&amp;mp=1&amp;vpa=38&amp;vtp=1"/>
          <p:cNvSpPr/>
          <p:nvPr/>
        </p:nvSpPr>
        <p:spPr>
          <a:xfrm>
            <a:off x="9720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AS.132_1#3f6ba2360?pid=a67d19325&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season可知，教练称赞大家。故选C项。</a:t>
            </a:r>
            <a:endParaRPr lang="en-US" altLang="zh-CN" sz="1800" dirty="0"/>
          </a:p>
        </p:txBody>
      </p:sp>
      <p:sp>
        <p:nvSpPr>
          <p:cNvPr id="5" name="QC_6_BD.133_1#306a12dba.choices?pid=a67d19325&amp;color=0,55,96&amp;vtp=1&amp;bbb=1"/>
          <p:cNvSpPr/>
          <p:nvPr/>
        </p:nvSpPr>
        <p:spPr>
          <a:xfrm>
            <a:off x="502920" y="231400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.survival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B.failure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C.honour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.example</a:t>
            </a:r>
            <a:endParaRPr lang="en-US" altLang="zh-CN" sz="1800" dirty="0"/>
          </a:p>
        </p:txBody>
      </p:sp>
      <p:sp>
        <p:nvSpPr>
          <p:cNvPr id="6" name="QC_6_AN.134_1#306a12dba.bracket?pid=a67d19325&amp;color=0,55,96&amp;vpa=39&amp;vtp=1"/>
          <p:cNvSpPr/>
          <p:nvPr/>
        </p:nvSpPr>
        <p:spPr>
          <a:xfrm>
            <a:off x="972026" y="230066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7" name="QC_6_AS.135_1#306a12dba?pid=a67d19325&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根据语境可知，此处与success相对，应用failure。故选B项。</a:t>
            </a:r>
            <a:endParaRPr lang="en-US" altLang="zh-CN" sz="1800" dirty="0"/>
          </a:p>
        </p:txBody>
      </p:sp>
      <p:sp>
        <p:nvSpPr>
          <p:cNvPr id="8" name="QC_6_BD.136_1#49a08cc74.choices?pid=a67d19325&amp;color=0,55,96&amp;vtp=1&amp;bbb=1"/>
          <p:cNvSpPr/>
          <p:nvPr/>
        </p:nvSpPr>
        <p:spPr>
          <a:xfrm>
            <a:off x="502920" y="312553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.differ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B.happen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C.impact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.matter</a:t>
            </a:r>
            <a:endParaRPr lang="en-US" altLang="zh-CN" sz="1800" dirty="0"/>
          </a:p>
        </p:txBody>
      </p:sp>
      <p:sp>
        <p:nvSpPr>
          <p:cNvPr id="9" name="QC_6_AN.137_1#49a08cc74.bracket?pid=a67d19325&amp;color=0,55,96&amp;vpa=40&amp;vtp=1"/>
          <p:cNvSpPr/>
          <p:nvPr/>
        </p:nvSpPr>
        <p:spPr>
          <a:xfrm>
            <a:off x="959326" y="311219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0" name="QC_6_AS.138_1#49a08cc74?pid=a67d19325&amp;color=0,55,96&amp;vtp=1&amp;bbb=1&amp;hb=1"/>
          <p:cNvSpPr/>
          <p:nvPr/>
        </p:nvSpPr>
        <p:spPr>
          <a:xfrm>
            <a:off x="502920" y="353631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____.”可知</a:t>
            </a:r>
            <a:r>
              <a:rPr lang="en-US" altLang="zh-CN" sz="1800" b="0" i="0">
                <a:solidFill>
                  <a:srgbClr val="003760"/>
                </a:solidFill>
                <a:latin typeface="Times New Roman" pitchFamily="34" charset="0"/>
                <a:ea typeface="微软雅黑" pitchFamily="34" charset="-122"/>
                <a:cs typeface="Times New Roman" pitchFamily="34" charset="-120"/>
              </a:rPr>
              <a:t>，你是谁不能归结</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为一次成功或一次失败</a:t>
            </a:r>
            <a:r>
              <a:rPr lang="en-US" altLang="zh-CN" b="0" i="0" dirty="0">
                <a:solidFill>
                  <a:srgbClr val="003760"/>
                </a:solidFill>
                <a:latin typeface="Times New Roman" pitchFamily="34" charset="0"/>
                <a:ea typeface="微软雅黑" pitchFamily="34" charset="-122"/>
                <a:cs typeface="Times New Roman" pitchFamily="34" charset="-120"/>
              </a:rPr>
              <a:t>，日常的努力和坚持才重要。故选D项。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C_4_BD#6d9d3f37d?pid=852c7e658&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10</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139_1#2687336c0?pid=6d9d3f37d&amp;color=0,55,96&amp;vtp=1&amp;bbb=1"/>
          <p:cNvSpPr/>
          <p:nvPr/>
        </p:nvSpPr>
        <p:spPr>
          <a:xfrm>
            <a:off x="502920" y="2001396"/>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[河南驻马店2024高一期末]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1800" dirty="0"/>
          </a:p>
        </p:txBody>
      </p:sp>
      <p:sp>
        <p:nvSpPr>
          <p:cNvPr id="4" name="QM_5_BD.139_2#2687336c0?sp=1&amp;pid=6d9d3f37d&amp;color=0,55,96&amp;vtp=1&amp;bbb=1&amp;hb=1"/>
          <p:cNvSpPr/>
          <p:nvPr/>
        </p:nvSpPr>
        <p:spPr>
          <a:xfrm>
            <a:off x="502920" y="240284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2024.After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completing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adventure,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ascender,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（样本）</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collect）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container,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4th</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June</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2024.</a:t>
            </a:r>
            <a:endParaRPr lang="en-US" altLang="zh-CN" dirty="0"/>
          </a:p>
        </p:txBody>
      </p:sp>
      <p:sp>
        <p:nvSpPr>
          <p:cNvPr id="5" name="QM_5_BD.139_3#2687336c0?sp=1&amp;pid=6d9d3f37d&amp;color=0,55,96&amp;vtp=1&amp;bbb=1&amp;hb=1"/>
          <p:cNvSpPr/>
          <p:nvPr/>
        </p:nvSpPr>
        <p:spPr>
          <a:xfrm>
            <a:off x="502920" y="405384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twice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39.</a:t>
            </a:r>
            <a:r>
              <a:rPr lang="en-US" altLang="zh-CN" i="0">
                <a:solidFill>
                  <a:srgbClr val="003760"/>
                </a:solidFill>
                <a:latin typeface="SimSun" pitchFamily="34" charset="0"/>
                <a:ea typeface="SimSun" pitchFamily="34" charset="-122"/>
                <a:cs typeface="SimSun" pitchFamily="34" charset="-120"/>
              </a:rPr>
              <a:t>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successfully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collected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lunar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soil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now.</a:t>
            </a:r>
            <a:endParaRPr lang="en-US" altLang="zh-CN" dirty="0"/>
          </a:p>
        </p:txBody>
      </p:sp>
      <p:sp>
        <p:nvSpPr>
          <p:cNvPr id="6" name="QM_5_BD.139_4#2687336c0?sp=1&amp;pid=6d9d3f37d&amp;color=0,55,96&amp;vtp=1&amp;bbb=1&amp;hb=1"/>
          <p:cNvSpPr/>
          <p:nvPr/>
        </p:nvSpPr>
        <p:spPr>
          <a:xfrm>
            <a:off x="502920" y="4873625"/>
            <a:ext cx="10570464" cy="12573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involves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（innovate）,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great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covered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South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Pole-Aitken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41.</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
        <p:nvSpPr>
          <p:cNvPr id="8" name="QM_5_AN.140_1#2687336c0.blank?pid=6d9d3f37d&amp;color=0,55,96&amp;vpa=41&amp;vtp=1&amp;bbb=1"/>
          <p:cNvSpPr/>
          <p:nvPr/>
        </p:nvSpPr>
        <p:spPr>
          <a:xfrm>
            <a:off x="9154382" y="2791460"/>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collected</a:t>
            </a:r>
            <a:endParaRPr lang="en-US" altLang="zh-CN" dirty="0"/>
          </a:p>
        </p:txBody>
      </p:sp>
      <p:sp>
        <p:nvSpPr>
          <p:cNvPr id="9" name="QM_5_AN.141_1#2687336c0.blank?pid=6d9d3f37d&amp;color=0,55,96&amp;vpa=42&amp;vtp=1&amp;bbb=1"/>
          <p:cNvSpPr/>
          <p:nvPr/>
        </p:nvSpPr>
        <p:spPr>
          <a:xfrm>
            <a:off x="5680932" y="321056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lifted</a:t>
            </a:r>
            <a:endParaRPr lang="en-US" altLang="zh-CN" dirty="0"/>
          </a:p>
        </p:txBody>
      </p:sp>
      <p:sp>
        <p:nvSpPr>
          <p:cNvPr id="10" name="QM_5_AN.142_1#2687336c0.blank?pid=6d9d3f37d&amp;color=0,55,96&amp;vpa=43&amp;vtp=1&amp;bbb=1"/>
          <p:cNvSpPr/>
          <p:nvPr/>
        </p:nvSpPr>
        <p:spPr>
          <a:xfrm>
            <a:off x="8338025" y="4023360"/>
            <a:ext cx="11953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landed</a:t>
            </a:r>
            <a:endParaRPr lang="en-US" altLang="zh-CN" dirty="0"/>
          </a:p>
        </p:txBody>
      </p:sp>
      <p:sp>
        <p:nvSpPr>
          <p:cNvPr id="11" name="QM_5_AN.143_1#2687336c0.blank?pid=6d9d3f37d&amp;color=0,55,96&amp;vpa=44&amp;vtp=1&amp;bbb=1"/>
          <p:cNvSpPr/>
          <p:nvPr/>
        </p:nvSpPr>
        <p:spPr>
          <a:xfrm>
            <a:off x="3994626" y="4421505"/>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and</a:t>
            </a:r>
            <a:endParaRPr lang="en-US" altLang="zh-CN" dirty="0"/>
          </a:p>
        </p:txBody>
      </p:sp>
      <p:sp>
        <p:nvSpPr>
          <p:cNvPr id="12" name="QM_5_AN.144_1#2687336c0.blank?pid=6d9d3f37d&amp;color=0,55,96&amp;vpa=45&amp;vtp=1&amp;bbb=1"/>
          <p:cNvSpPr/>
          <p:nvPr/>
        </p:nvSpPr>
        <p:spPr>
          <a:xfrm>
            <a:off x="6588600" y="4843145"/>
            <a:ext cx="1233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innovations</a:t>
            </a:r>
            <a:endParaRPr lang="en-US" altLang="zh-CN" dirty="0"/>
          </a:p>
        </p:txBody>
      </p:sp>
      <p:sp>
        <p:nvSpPr>
          <p:cNvPr id="13" name="QM_5_AN.145_1#2687336c0.blank?pid=6d9d3f37d&amp;color=0,55,96&amp;vpa=46&amp;vtp=1&amp;bbb=1"/>
          <p:cNvSpPr/>
          <p:nvPr/>
        </p:nvSpPr>
        <p:spPr>
          <a:xfrm>
            <a:off x="9610248" y="5681345"/>
            <a:ext cx="1182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conduct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0" grpId="0" build="p" animBg="1"/>
      <p:bldP spid="11" grpId="0" build="p" animBg="1"/>
      <p:bldP spid="12" grpId="0" build="p" animBg="1"/>
      <p:bldP spid="1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9_4#2687336c0?sp=1&amp;pid=6d9d3f37d&amp;color=0,55,96&amp;vtp=1&amp;bbb=1&amp;hb=1">
            <a:extLst>
              <a:ext uri="{FF2B5EF4-FFF2-40B4-BE49-F238E27FC236}">
                <a16:creationId xmlns:a16="http://schemas.microsoft.com/office/drawing/2014/main" id="{B8B5B2C0-F48F-75F7-90D0-749778898473}"/>
              </a:ext>
            </a:extLst>
          </p:cNvPr>
          <p:cNvSpPr/>
          <p:nvPr/>
        </p:nvSpPr>
        <p:spPr>
          <a:xfrm>
            <a:off x="502920" y="1512000"/>
            <a:ext cx="10570464" cy="1192340"/>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conduct）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42.</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（remark</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achievement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M_5_BD.139_5#2687336c0?sp=1&amp;pid=6d9d3f37d&amp;color=0,55,96&amp;vtp=1&amp;bbb=1&amp;hb=1">
            <a:extLst>
              <a:ext uri="{FF2B5EF4-FFF2-40B4-BE49-F238E27FC236}">
                <a16:creationId xmlns:a16="http://schemas.microsoft.com/office/drawing/2014/main" id="{2D825F36-411B-EFBE-54B9-06351B9F5082}"/>
              </a:ext>
            </a:extLst>
          </p:cNvPr>
          <p:cNvSpPr/>
          <p:nvPr/>
        </p:nvSpPr>
        <p:spPr>
          <a:xfrm>
            <a:off x="502920" y="274910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payloads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European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Pakistan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（definite）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style”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exploration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spokesperson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Ministry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Affairs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said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aerospace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45.</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equality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peaceful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achievements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countries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around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world.</a:t>
            </a:r>
            <a:endParaRPr lang="en-US" altLang="zh-CN" dirty="0"/>
          </a:p>
        </p:txBody>
      </p:sp>
      <p:sp>
        <p:nvSpPr>
          <p:cNvPr id="4" name="QM_5_AN.146_1#2687336c0.blank?pid=6d9d3f37d&amp;color=0,55,96&amp;vpa=47&amp;vtp=1&amp;bbb=1">
            <a:extLst>
              <a:ext uri="{FF2B5EF4-FFF2-40B4-BE49-F238E27FC236}">
                <a16:creationId xmlns:a16="http://schemas.microsoft.com/office/drawing/2014/main" id="{EB09C603-76D7-898D-C500-CAB01B65D50E}"/>
              </a:ext>
            </a:extLst>
          </p:cNvPr>
          <p:cNvSpPr/>
          <p:nvPr/>
        </p:nvSpPr>
        <p:spPr>
          <a:xfrm>
            <a:off x="6153626" y="148152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5" name="QM_5_AN.147_1#2687336c0.blank?pid=6d9d3f37d&amp;color=0,55,96&amp;vpa=48&amp;vtp=1&amp;bbb=1">
            <a:extLst>
              <a:ext uri="{FF2B5EF4-FFF2-40B4-BE49-F238E27FC236}">
                <a16:creationId xmlns:a16="http://schemas.microsoft.com/office/drawing/2014/main" id="{E1480A36-5697-FE19-252C-2EFFEC3A00B7}"/>
              </a:ext>
            </a:extLst>
          </p:cNvPr>
          <p:cNvSpPr/>
          <p:nvPr/>
        </p:nvSpPr>
        <p:spPr>
          <a:xfrm>
            <a:off x="8560275" y="1900620"/>
            <a:ext cx="1195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remarkable</a:t>
            </a:r>
            <a:endParaRPr lang="en-US" altLang="zh-CN" dirty="0"/>
          </a:p>
        </p:txBody>
      </p:sp>
      <p:sp>
        <p:nvSpPr>
          <p:cNvPr id="6" name="QM_5_AN.148_1#2687336c0.blank?pid=6d9d3f37d&amp;color=0,55,96&amp;vpa=49&amp;vtp=1&amp;bbb=1">
            <a:extLst>
              <a:ext uri="{FF2B5EF4-FFF2-40B4-BE49-F238E27FC236}">
                <a16:creationId xmlns:a16="http://schemas.microsoft.com/office/drawing/2014/main" id="{36961673-6D5D-96EF-07BA-BE7C29BC5292}"/>
              </a:ext>
            </a:extLst>
          </p:cNvPr>
          <p:cNvSpPr/>
          <p:nvPr/>
        </p:nvSpPr>
        <p:spPr>
          <a:xfrm>
            <a:off x="2375376" y="3125025"/>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definitely</a:t>
            </a:r>
            <a:endParaRPr lang="en-US" altLang="zh-CN" dirty="0"/>
          </a:p>
        </p:txBody>
      </p:sp>
      <p:sp>
        <p:nvSpPr>
          <p:cNvPr id="7" name="QM_5_AN.149_1#2687336c0.blank?pid=6d9d3f37d&amp;color=0,55,96&amp;vpa=50&amp;vtp=1&amp;bbb=1">
            <a:extLst>
              <a:ext uri="{FF2B5EF4-FFF2-40B4-BE49-F238E27FC236}">
                <a16:creationId xmlns:a16="http://schemas.microsoft.com/office/drawing/2014/main" id="{F71D5522-7966-F243-E3D9-478B5A64DB40}"/>
              </a:ext>
            </a:extLst>
          </p:cNvPr>
          <p:cNvSpPr/>
          <p:nvPr/>
        </p:nvSpPr>
        <p:spPr>
          <a:xfrm>
            <a:off x="9290525" y="397592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Tree>
    <p:extLst>
      <p:ext uri="{BB962C8B-B14F-4D97-AF65-F5344CB8AC3E}">
        <p14:creationId xmlns:p14="http://schemas.microsoft.com/office/powerpoint/2010/main" val="30687036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M_5_EX.150_1#2687336c0?pid=6d9d3f37d&amp;color=0,55,96&amp;vtp=1&amp;bt=1&amp;bbb=1&amp;hb=1"/>
          <p:cNvSpPr/>
          <p:nvPr/>
        </p:nvSpPr>
        <p:spPr>
          <a:xfrm>
            <a:off x="502920" y="1512000"/>
            <a:ext cx="10570464" cy="735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主要介绍了嫦娥六号探测器在月球背面着陆</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采集样本并成功升空返回</a:t>
            </a:r>
          </a:p>
          <a:p>
            <a:pPr>
              <a:lnSpc>
                <a:spcPts val="3000"/>
              </a:lnSpc>
            </a:pPr>
            <a:r>
              <a:rPr lang="en-US" altLang="zh-CN" b="0" i="0">
                <a:solidFill>
                  <a:srgbClr val="003760"/>
                </a:solidFill>
                <a:latin typeface="Times New Roman" pitchFamily="34" charset="0"/>
                <a:ea typeface="楷体" pitchFamily="34" charset="-122"/>
                <a:cs typeface="Times New Roman" pitchFamily="34" charset="-120"/>
              </a:rPr>
              <a:t>的最新科研进展</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以及这一任务的重要意义</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面临的挑战</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国际合作情况和中国政府的国际合作态度</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B_6_BD.151_1#3dc5c05ba?pid=2687336c0&amp;color=0,55,96&amp;vtp=1&amp;bbb=1"/>
          <p:cNvSpPr/>
          <p:nvPr/>
        </p:nvSpPr>
        <p:spPr>
          <a:xfrm>
            <a:off x="502920" y="2292605"/>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4" name="QB_6_AN.152_1#3dc5c05ba.blank?pid=2687336c0&amp;color=0,55,96&amp;vpa=51&amp;vtp=1&amp;bbb=1"/>
          <p:cNvSpPr/>
          <p:nvPr/>
        </p:nvSpPr>
        <p:spPr>
          <a:xfrm>
            <a:off x="781526" y="2245996"/>
            <a:ext cx="9921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collected</a:t>
            </a:r>
            <a:endParaRPr lang="en-US" altLang="zh-CN" dirty="0"/>
          </a:p>
        </p:txBody>
      </p:sp>
      <p:sp>
        <p:nvSpPr>
          <p:cNvPr id="5" name="QB_6_AS.153_1#3dc5c05ba?pid=2687336c0&amp;color=0,55,96&amp;vtp=1&amp;bbb=1&amp;hb=1"/>
          <p:cNvSpPr/>
          <p:nvPr/>
        </p:nvSpPr>
        <p:spPr>
          <a:xfrm>
            <a:off x="502920" y="2677987"/>
            <a:ext cx="10570464" cy="112249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句意为：在完成了月球探险中最重要的部分后，它的上升器于2024年6月4日从月球背面升空</a:t>
            </a:r>
            <a:r>
              <a:rPr lang="en-US" altLang="zh-CN" sz="1800" b="0" i="0">
                <a:solidFill>
                  <a:srgbClr val="003760"/>
                </a:solidFill>
                <a:latin typeface="Times New Roman" pitchFamily="34" charset="0"/>
                <a:ea typeface="微软雅黑" pitchFamily="34" charset="-122"/>
                <a:cs typeface="Times New Roman" pitchFamily="34" charset="-120"/>
              </a:rPr>
              <a:t>，它携</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带着一个用密封容器在两天内收集的样本</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。分析句子结构可知，第37题设空处为本句谓语</a:t>
            </a:r>
            <a:r>
              <a:rPr lang="en-US" altLang="zh-CN" sz="1800" b="0" i="0">
                <a:solidFill>
                  <a:srgbClr val="003760"/>
                </a:solidFill>
                <a:latin typeface="Times New Roman" pitchFamily="34" charset="0"/>
                <a:ea typeface="微软雅黑" pitchFamily="34" charset="-122"/>
                <a:cs typeface="Times New Roman" pitchFamily="34" charset="-120"/>
              </a:rPr>
              <a:t>，此处应用非谓</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语动词</a:t>
            </a:r>
            <a:r>
              <a:rPr lang="en-US" altLang="zh-CN" b="0" i="0" dirty="0">
                <a:solidFill>
                  <a:srgbClr val="003760"/>
                </a:solidFill>
                <a:latin typeface="Times New Roman" pitchFamily="34" charset="0"/>
                <a:ea typeface="微软雅黑" pitchFamily="34" charset="-122"/>
                <a:cs typeface="Times New Roman" pitchFamily="34" charset="-120"/>
              </a:rPr>
              <a:t>，且samples与collect之间为逻辑上的被动关系，应用过去分词作后置定语。故填collected。</a:t>
            </a:r>
            <a:endParaRPr lang="en-US" altLang="zh-CN" dirty="0"/>
          </a:p>
        </p:txBody>
      </p:sp>
      <p:sp>
        <p:nvSpPr>
          <p:cNvPr id="6" name="QB_6_BD.154_1#74cb77a0b?pid=2687336c0&amp;color=0,55,96&amp;vtp=1&amp;bbb=1"/>
          <p:cNvSpPr/>
          <p:nvPr/>
        </p:nvSpPr>
        <p:spPr>
          <a:xfrm>
            <a:off x="502920" y="3843656"/>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7" name="QB_6_AN.155_1#74cb77a0b.blank?pid=2687336c0&amp;color=0,55,96&amp;vpa=52&amp;vtp=1&amp;bbb=1"/>
          <p:cNvSpPr/>
          <p:nvPr/>
        </p:nvSpPr>
        <p:spPr>
          <a:xfrm>
            <a:off x="781526" y="3797047"/>
            <a:ext cx="6492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lifted</a:t>
            </a:r>
            <a:endParaRPr lang="en-US" altLang="zh-CN" dirty="0"/>
          </a:p>
        </p:txBody>
      </p:sp>
      <p:sp>
        <p:nvSpPr>
          <p:cNvPr id="8" name="QB_6_AS.156_1#74cb77a0b?pid=2687336c0&amp;color=0,55,96&amp;vtp=1&amp;bbb=1&amp;hb=1"/>
          <p:cNvSpPr/>
          <p:nvPr/>
        </p:nvSpPr>
        <p:spPr>
          <a:xfrm>
            <a:off x="502920" y="4229038"/>
            <a:ext cx="10570464" cy="72879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设空处作谓语，根据时间状语“on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2024”可知，本句描述的是过去的事件</a:t>
            </a:r>
            <a:r>
              <a:rPr lang="en-US" altLang="zh-CN" sz="1800" b="0" i="0">
                <a:solidFill>
                  <a:srgbClr val="003760"/>
                </a:solidFill>
                <a:latin typeface="Times New Roman" pitchFamily="34" charset="0"/>
                <a:ea typeface="微软雅黑" pitchFamily="34" charset="-122"/>
                <a:cs typeface="Times New Roman" pitchFamily="34" charset="-120"/>
              </a:rPr>
              <a:t>，应用一般过去</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时</a:t>
            </a:r>
            <a:r>
              <a:rPr lang="en-US" altLang="zh-CN" b="0" i="0" dirty="0">
                <a:solidFill>
                  <a:srgbClr val="003760"/>
                </a:solidFill>
                <a:latin typeface="Times New Roman" pitchFamily="34" charset="0"/>
                <a:ea typeface="微软雅黑" pitchFamily="34" charset="-122"/>
                <a:cs typeface="Times New Roman" pitchFamily="34" charset="-120"/>
              </a:rPr>
              <a:t>;ascender和lift之间为主动关系，应用主动语态。故填lifted。</a:t>
            </a:r>
            <a:endParaRPr lang="en-US" altLang="zh-CN" dirty="0"/>
          </a:p>
        </p:txBody>
      </p:sp>
      <p:sp>
        <p:nvSpPr>
          <p:cNvPr id="9" name="QB_6_BD.157_1#f31f7ddb0?pid=2687336c0&amp;color=0,55,96&amp;vtp=1&amp;bbb=1"/>
          <p:cNvSpPr/>
          <p:nvPr/>
        </p:nvSpPr>
        <p:spPr>
          <a:xfrm>
            <a:off x="502920" y="5012310"/>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10" name="QB_6_AN.158_1#f31f7ddb0.blank?pid=2687336c0&amp;color=0,55,96&amp;vpa=53&amp;vtp=1&amp;bbb=1"/>
          <p:cNvSpPr/>
          <p:nvPr/>
        </p:nvSpPr>
        <p:spPr>
          <a:xfrm>
            <a:off x="794226" y="4965701"/>
            <a:ext cx="11953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has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landed</a:t>
            </a:r>
            <a:endParaRPr lang="en-US" altLang="zh-CN" dirty="0"/>
          </a:p>
        </p:txBody>
      </p:sp>
      <p:sp>
        <p:nvSpPr>
          <p:cNvPr id="11" name="QB_6_AS.159_1#f31f7ddb0?pid=2687336c0&amp;color=0,55,96&amp;vtp=1&amp;bbb=1&amp;hb=1"/>
          <p:cNvSpPr/>
          <p:nvPr/>
        </p:nvSpPr>
        <p:spPr>
          <a:xfrm>
            <a:off x="502920" y="5397692"/>
            <a:ext cx="10570464" cy="735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根据时间状语up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now可知，that引导的定语从句的时态应用现在完成时，主语that代替先行词</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only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country，为第三人称单数，助动词应用has。故填has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landed。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0">
                                            <p:bg/>
                                          </p:spTgt>
                                        </p:tgtEl>
                                        <p:attrNameLst>
                                          <p:attrName>style.visibility</p:attrName>
                                        </p:attrNameLst>
                                      </p:cBhvr>
                                      <p:to>
                                        <p:strVal val="visible"/>
                                      </p:to>
                                    </p:set>
                                    <p:animEffect transition="in" filter="fade">
                                      <p:cBhvr>
                                        <p:cTn id="59" dur="500"/>
                                        <p:tgtEl>
                                          <p:spTgt spid="10">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0" end="0"/>
                                            </p:txEl>
                                          </p:spTgt>
                                        </p:tgtEl>
                                        <p:attrNameLst>
                                          <p:attrName>style.visibility</p:attrName>
                                        </p:attrNameLst>
                                      </p:cBhvr>
                                      <p:to>
                                        <p:strVal val="visible"/>
                                      </p:to>
                                    </p:set>
                                    <p:animEffect transition="in" filter="fade">
                                      <p:cBhvr>
                                        <p:cTn id="62" dur="500"/>
                                        <p:tgtEl>
                                          <p:spTgt spid="10">
                                            <p:txEl>
                                              <p:pRg st="0" end="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1">
                                            <p:bg/>
                                          </p:spTgt>
                                        </p:tgtEl>
                                        <p:attrNameLst>
                                          <p:attrName>style.visibility</p:attrName>
                                        </p:attrNameLst>
                                      </p:cBhvr>
                                      <p:to>
                                        <p:strVal val="visible"/>
                                      </p:to>
                                    </p:set>
                                    <p:animEffect transition="in" filter="fade">
                                      <p:cBhvr>
                                        <p:cTn id="67" dur="500"/>
                                        <p:tgtEl>
                                          <p:spTgt spid="11">
                                            <p:bg/>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xEl>
                                              <p:pRg st="0" end="0"/>
                                            </p:txEl>
                                          </p:spTgt>
                                        </p:tgtEl>
                                        <p:attrNameLst>
                                          <p:attrName>style.visibility</p:attrName>
                                        </p:attrNameLst>
                                      </p:cBhvr>
                                      <p:to>
                                        <p:strVal val="visible"/>
                                      </p:to>
                                    </p:set>
                                    <p:animEffect transition="in" filter="fade">
                                      <p:cBhvr>
                                        <p:cTn id="70" dur="500"/>
                                        <p:tgtEl>
                                          <p:spTgt spid="11">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1">
                                            <p:txEl>
                                              <p:pRg st="1" end="1"/>
                                            </p:txEl>
                                          </p:spTgt>
                                        </p:tgtEl>
                                        <p:attrNameLst>
                                          <p:attrName>style.visibility</p:attrName>
                                        </p:attrNameLst>
                                      </p:cBhvr>
                                      <p:to>
                                        <p:strVal val="visible"/>
                                      </p:to>
                                    </p:set>
                                    <p:animEffect transition="in" filter="fade">
                                      <p:cBhvr>
                                        <p:cTn id="73"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P spid="10" grpId="0" build="p" animBg="1"/>
      <p:bldP spid="1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B_6_BD.160_1#157f981c3?pid=2687336c0&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39.</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3" name="QB_6_AN.161_1#157f981c3.blank?pid=2687336c0&amp;color=0,55,96&amp;vpa=54&amp;vtp=1&amp;bbb=1"/>
          <p:cNvSpPr/>
          <p:nvPr/>
        </p:nvSpPr>
        <p:spPr>
          <a:xfrm>
            <a:off x="806926" y="1457325"/>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and</a:t>
            </a:r>
            <a:endParaRPr lang="en-US" altLang="zh-CN" dirty="0"/>
          </a:p>
        </p:txBody>
      </p:sp>
      <p:sp>
        <p:nvSpPr>
          <p:cNvPr id="4" name="QB_6_AS.162_1#157f981c3?pid=2687336c0&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twice与successfully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Times New Roman" pitchFamily="34" charset="0"/>
                <a:ea typeface="微软雅黑" pitchFamily="34" charset="-122"/>
                <a:cs typeface="Times New Roman" pitchFamily="34" charset="-120"/>
              </a:rPr>
              <a:t>是并列关系，</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应用并列连词</a:t>
            </a:r>
            <a:r>
              <a:rPr lang="en-US" altLang="zh-CN" b="0" i="0" dirty="0">
                <a:solidFill>
                  <a:srgbClr val="003760"/>
                </a:solidFill>
                <a:latin typeface="Times New Roman" pitchFamily="34" charset="0"/>
                <a:ea typeface="微软雅黑" pitchFamily="34" charset="-122"/>
                <a:cs typeface="Times New Roman" pitchFamily="34" charset="-120"/>
              </a:rPr>
              <a:t>and连接。故填and。</a:t>
            </a:r>
            <a:endParaRPr lang="en-US" altLang="zh-CN" dirty="0"/>
          </a:p>
        </p:txBody>
      </p:sp>
      <p:sp>
        <p:nvSpPr>
          <p:cNvPr id="5" name="QB_6_BD.163_1#155cb1c3f?pid=2687336c0&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6" name="QB_6_AN.164_1#155cb1c3f.blank?pid=2687336c0&amp;color=0,55,96&amp;vpa=55&amp;vtp=1&amp;bbb=1"/>
          <p:cNvSpPr/>
          <p:nvPr/>
        </p:nvSpPr>
        <p:spPr>
          <a:xfrm>
            <a:off x="781526" y="2689288"/>
            <a:ext cx="1233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innovations</a:t>
            </a:r>
            <a:endParaRPr lang="en-US" altLang="zh-CN" dirty="0"/>
          </a:p>
        </p:txBody>
      </p:sp>
      <p:sp>
        <p:nvSpPr>
          <p:cNvPr id="7" name="QB_6_AS.165_1#155cb1c3f?pid=2687336c0&amp;color=0,55,96&amp;vtp=1&amp;bbb=1&amp;hb=1"/>
          <p:cNvSpPr/>
          <p:nvPr/>
        </p:nvSpPr>
        <p:spPr>
          <a:xfrm>
            <a:off x="502920" y="31515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设空处作动词involves的宾语，应用名词形式；根据设空处前的many可知，</a:t>
            </a:r>
            <a:r>
              <a:rPr lang="en-US" altLang="zh-CN" sz="1800" b="0" i="0">
                <a:solidFill>
                  <a:srgbClr val="003760"/>
                </a:solidFill>
                <a:latin typeface="Times New Roman" pitchFamily="34" charset="0"/>
                <a:ea typeface="微软雅黑" pitchFamily="34" charset="-122"/>
                <a:cs typeface="Times New Roman" pitchFamily="34" charset="-120"/>
              </a:rPr>
              <a:t>此处应用名词复数形式。</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故填</a:t>
            </a:r>
            <a:r>
              <a:rPr lang="en-US" altLang="zh-CN" b="0" i="0" dirty="0">
                <a:solidFill>
                  <a:srgbClr val="003760"/>
                </a:solidFill>
                <a:latin typeface="Times New Roman" pitchFamily="34" charset="0"/>
                <a:ea typeface="微软雅黑" pitchFamily="34" charset="-122"/>
                <a:cs typeface="Times New Roman" pitchFamily="34" charset="-120"/>
              </a:rPr>
              <a:t>innovations。</a:t>
            </a:r>
            <a:endParaRPr lang="en-US" altLang="zh-CN" dirty="0"/>
          </a:p>
        </p:txBody>
      </p:sp>
      <p:sp>
        <p:nvSpPr>
          <p:cNvPr id="8" name="QB_6_BD.166_1#41222401c?pid=2687336c0&amp;color=0,55,96&amp;vtp=1&amp;bbb=1"/>
          <p:cNvSpPr/>
          <p:nvPr/>
        </p:nvSpPr>
        <p:spPr>
          <a:xfrm>
            <a:off x="502920" y="397897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41.</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9" name="QB_6_AN.167_1#41222401c.blank?pid=2687336c0&amp;color=0,55,96&amp;vpa=56&amp;vtp=1&amp;bbb=1"/>
          <p:cNvSpPr/>
          <p:nvPr/>
        </p:nvSpPr>
        <p:spPr>
          <a:xfrm>
            <a:off x="806926" y="3927538"/>
            <a:ext cx="1182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conduct</a:t>
            </a:r>
            <a:endParaRPr lang="en-US" altLang="zh-CN" dirty="0"/>
          </a:p>
        </p:txBody>
      </p:sp>
      <p:sp>
        <p:nvSpPr>
          <p:cNvPr id="10" name="QB_6_AS.168_1#41222401c?pid=2687336c0&amp;color=0,55,96&amp;vtp=1&amp;bbb=1"/>
          <p:cNvSpPr/>
          <p:nvPr/>
        </p:nvSpPr>
        <p:spPr>
          <a:xfrm>
            <a:off x="502920" y="4384738"/>
            <a:ext cx="10688638"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此处为“make+it+</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do”结构，其中it作形式宾语，不定式短语为真正的宾语。故填to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conduct。</a:t>
            </a:r>
            <a:endParaRPr lang="en-US" altLang="zh-CN" sz="1800" dirty="0"/>
          </a:p>
        </p:txBody>
      </p:sp>
      <p:sp>
        <p:nvSpPr>
          <p:cNvPr id="11" name="QB_6_BD.169_1#7ad52e5d7?pid=2687336c0&amp;color=0,55,96&amp;vtp=1&amp;bbb=1"/>
          <p:cNvSpPr/>
          <p:nvPr/>
        </p:nvSpPr>
        <p:spPr>
          <a:xfrm>
            <a:off x="502920" y="47905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42.</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12" name="QB_6_AN.170_1#7ad52e5d7.blank?pid=2687336c0&amp;color=0,55,96&amp;vpa=57&amp;vtp=1&amp;bbb=1"/>
          <p:cNvSpPr/>
          <p:nvPr/>
        </p:nvSpPr>
        <p:spPr>
          <a:xfrm>
            <a:off x="756126" y="4739068"/>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13" name="QB_6_AS.171_1#7ad52e5d7?pid=2687336c0&amp;color=0,55,96&amp;vtp=1&amp;bbb=1"/>
          <p:cNvSpPr/>
          <p:nvPr/>
        </p:nvSpPr>
        <p:spPr>
          <a:xfrm>
            <a:off x="502920" y="51962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of为固定搭配，意为“一系列”。故填of。</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B_6_BD.172_1#4bc7bb69d?pid=2687336c0&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3" name="QB_6_AN.173_1#4bc7bb69d.blank?pid=2687336c0&amp;color=0,55,96&amp;vpa=58&amp;vtp=1&amp;bbb=1"/>
          <p:cNvSpPr/>
          <p:nvPr/>
        </p:nvSpPr>
        <p:spPr>
          <a:xfrm>
            <a:off x="794226" y="1457325"/>
            <a:ext cx="1195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remarkable</a:t>
            </a:r>
            <a:endParaRPr lang="en-US" altLang="zh-CN" dirty="0"/>
          </a:p>
        </p:txBody>
      </p:sp>
      <p:sp>
        <p:nvSpPr>
          <p:cNvPr id="4" name="QB_6_AS.174_1#4bc7bb69d?pid=2687336c0&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设空处作定语，修饰名词achievement，应用形容词形式。故填remarkable。</a:t>
            </a:r>
            <a:endParaRPr lang="en-US" altLang="zh-CN" sz="1800" dirty="0"/>
          </a:p>
        </p:txBody>
      </p:sp>
      <p:sp>
        <p:nvSpPr>
          <p:cNvPr id="5" name="QB_6_BD.175_1#78eca9407?pid=2687336c0&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6" name="QB_6_AN.176_1#78eca9407.blank?pid=2687336c0&amp;color=0,55,96&amp;vpa=59&amp;vtp=1&amp;bbb=1"/>
          <p:cNvSpPr/>
          <p:nvPr/>
        </p:nvSpPr>
        <p:spPr>
          <a:xfrm>
            <a:off x="756126" y="2249868"/>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definitely</a:t>
            </a:r>
            <a:endParaRPr lang="en-US" altLang="zh-CN" dirty="0"/>
          </a:p>
        </p:txBody>
      </p:sp>
      <p:sp>
        <p:nvSpPr>
          <p:cNvPr id="7" name="QB_6_AS.177_1#78eca9407?pid=2687336c0&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设空处修饰动词highlights，作状语，应用副词形式。故填definitely。</a:t>
            </a:r>
            <a:endParaRPr lang="en-US" altLang="zh-CN" sz="1800" dirty="0"/>
          </a:p>
        </p:txBody>
      </p:sp>
      <p:sp>
        <p:nvSpPr>
          <p:cNvPr id="8" name="QB_6_BD.178_1#45ae3365b?pid=2687336c0&amp;color=0,55,96&amp;vtp=1&amp;bbb=1"/>
          <p:cNvSpPr/>
          <p:nvPr/>
        </p:nvSpPr>
        <p:spPr>
          <a:xfrm>
            <a:off x="502920" y="312553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45.</a:t>
            </a:r>
            <a:r>
              <a:rPr lang="en-US" altLang="zh-CN" sz="1800" i="0">
                <a:solidFill>
                  <a:srgbClr val="003760"/>
                </a:solidFill>
                <a:latin typeface="SimSun" pitchFamily="34" charset="0"/>
                <a:ea typeface="SimSun" pitchFamily="34" charset="-122"/>
                <a:cs typeface="SimSun" pitchFamily="34" charset="-120"/>
              </a:rPr>
              <a:t>____</a:t>
            </a:r>
            <a:endParaRPr lang="en-US" altLang="zh-CN" sz="1800" dirty="0"/>
          </a:p>
        </p:txBody>
      </p:sp>
      <p:sp>
        <p:nvSpPr>
          <p:cNvPr id="9" name="QB_6_AN.179_1#45ae3365b.blank?pid=2687336c0&amp;color=0,55,96&amp;vpa=60&amp;vtp=1&amp;bbb=1"/>
          <p:cNvSpPr/>
          <p:nvPr/>
        </p:nvSpPr>
        <p:spPr>
          <a:xfrm>
            <a:off x="768826" y="3074098"/>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10" name="QB_6_AS.180_1#45ae3365b?pid=2687336c0&amp;color=0,55,96&amp;vtp=1&amp;bbb=1"/>
          <p:cNvSpPr/>
          <p:nvPr/>
        </p:nvSpPr>
        <p:spPr>
          <a:xfrm>
            <a:off x="502920" y="35312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为固定搭配，意为“因为</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的基础上”。故填the。</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C_3_BD#28324a9e9?pid=ef103603b&amp;color=0,55,96&amp;vtp=1&amp;bt=1&amp;bbb=1"/>
          <p:cNvSpPr/>
          <p:nvPr/>
        </p:nvSpPr>
        <p:spPr>
          <a:xfrm>
            <a:off x="502920" y="1508761"/>
            <a:ext cx="10570464" cy="455867"/>
          </a:xfrm>
          <a:prstGeom prst="rect">
            <a:avLst/>
          </a:prstGeom>
          <a:noFill/>
          <a:ln/>
        </p:spPr>
        <p:txBody>
          <a:bodyPr wrap="none" lIns="0" tIns="0" rIns="0" bIns="0" rtlCol="0" anchor="t"/>
          <a:lstStyle/>
          <a:p>
            <a:pPr algn="ctr">
              <a:lnSpc>
                <a:spcPts val="3800"/>
              </a:lnSpc>
            </a:pPr>
            <a:r>
              <a:rPr lang="en-US" altLang="zh-CN" sz="2400" b="1" i="0" dirty="0">
                <a:solidFill>
                  <a:srgbClr val="003760"/>
                </a:solidFill>
                <a:latin typeface="Times New Roman" pitchFamily="34" charset="0"/>
                <a:ea typeface="微软雅黑" pitchFamily="34" charset="-122"/>
                <a:cs typeface="Times New Roman" pitchFamily="34" charset="-120"/>
              </a:rPr>
              <a:t>第三部分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写作</a:t>
            </a:r>
            <a:endParaRPr lang="en-US" altLang="zh-CN" sz="2400" dirty="0"/>
          </a:p>
        </p:txBody>
      </p:sp>
      <p:sp>
        <p:nvSpPr>
          <p:cNvPr id="3" name="C_4_BD#eb1f87c60?pid=28324a9e9&amp;color=0,55,96&amp;vtp=1&amp;bbb=1"/>
          <p:cNvSpPr/>
          <p:nvPr/>
        </p:nvSpPr>
        <p:spPr>
          <a:xfrm>
            <a:off x="502920" y="1994912"/>
            <a:ext cx="10570464" cy="417957"/>
          </a:xfrm>
          <a:prstGeom prst="rect">
            <a:avLst/>
          </a:prstGeom>
          <a:noFill/>
          <a:ln/>
        </p:spPr>
        <p:txBody>
          <a:bodyPr wrap="none" lIns="0" tIns="0" rIns="0" bIns="0" rtlCol="0" anchor="t"/>
          <a:lstStyle/>
          <a:p>
            <a:pPr algn="l">
              <a:lnSpc>
                <a:spcPts val="35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O_5_BD.181_1#263f74e3c?pid=eb1f87c60&amp;color=0,55,96&amp;vtp=1&amp;bbb=1&amp;hb=1"/>
          <p:cNvSpPr/>
          <p:nvPr/>
        </p:nvSpPr>
        <p:spPr>
          <a:xfrm>
            <a:off x="502920" y="2448846"/>
            <a:ext cx="10570464" cy="72898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[四川成都2024高一期末]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你校正举办以“我所了解的艺术家”为题的英语征文活动</a:t>
            </a:r>
            <a:r>
              <a:rPr lang="en-US" altLang="zh-CN" sz="1800" b="0" i="0">
                <a:solidFill>
                  <a:srgbClr val="003760"/>
                </a:solidFill>
                <a:latin typeface="Times New Roman" pitchFamily="34" charset="0"/>
                <a:ea typeface="微软雅黑" pitchFamily="34" charset="-122"/>
                <a:cs typeface="Times New Roman" pitchFamily="34" charset="-120"/>
              </a:rPr>
              <a:t>，请根据以下要点</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写一篇短文投稿</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O_5_BD.181_2#263f74e3c?sp=1&amp;pid=eb1f87c60&amp;color=0,55,96&amp;vtp=1&amp;bbb=1"/>
          <p:cNvSpPr/>
          <p:nvPr/>
        </p:nvSpPr>
        <p:spPr>
          <a:xfrm>
            <a:off x="502920" y="3219513"/>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1.人物简介；</a:t>
            </a:r>
            <a:endParaRPr lang="en-US" altLang="zh-CN" sz="1800" dirty="0"/>
          </a:p>
        </p:txBody>
      </p:sp>
      <p:sp>
        <p:nvSpPr>
          <p:cNvPr id="6" name="QO_5_BD.181_3#263f74e3c?sp=1&amp;pid=eb1f87c60&amp;color=0,55,96&amp;vtp=1&amp;bbb=1"/>
          <p:cNvSpPr/>
          <p:nvPr/>
        </p:nvSpPr>
        <p:spPr>
          <a:xfrm>
            <a:off x="502920" y="3591370"/>
            <a:ext cx="10570464" cy="72879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2.影响或启示。</a:t>
            </a:r>
            <a:endParaRPr lang="en-US" altLang="zh-CN" sz="1800" dirty="0"/>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：1.写作词数应为80个左右；</a:t>
            </a:r>
            <a:endParaRPr lang="en-US" altLang="zh-CN" sz="1800" dirty="0"/>
          </a:p>
        </p:txBody>
      </p:sp>
      <p:sp>
        <p:nvSpPr>
          <p:cNvPr id="7" name="QO_5_BD.181_4#263f74e3c?sp=1&amp;pid=eb1f87c60&amp;color=0,55,96&amp;vtp=1&amp;bbb=1"/>
          <p:cNvSpPr/>
          <p:nvPr/>
        </p:nvSpPr>
        <p:spPr>
          <a:xfrm>
            <a:off x="502920" y="4368609"/>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2.标题已为你写好。</a:t>
            </a:r>
            <a:endParaRPr lang="en-US" altLang="zh-CN" sz="1800" dirty="0"/>
          </a:p>
        </p:txBody>
      </p:sp>
      <p:sp>
        <p:nvSpPr>
          <p:cNvPr id="8" name="QO_5_BD.181_5#263f74e3c?sp=1&amp;pid=eb1f87c60&amp;color=0,55,96&amp;vtp=1&amp;bbb=1"/>
          <p:cNvSpPr/>
          <p:nvPr/>
        </p:nvSpPr>
        <p:spPr>
          <a:xfrm>
            <a:off x="502920" y="4743005"/>
            <a:ext cx="10570464" cy="322580"/>
          </a:xfrm>
          <a:prstGeom prst="rect">
            <a:avLst/>
          </a:prstGeom>
          <a:noFill/>
          <a:ln/>
        </p:spPr>
        <p:txBody>
          <a:bodyPr wrap="none" lIns="0" tIns="0" rIns="0" bIns="0" rtlCol="0" anchor="t"/>
          <a:lstStyle/>
          <a:p>
            <a:pPr algn="ctr">
              <a:lnSpc>
                <a:spcPts val="2800"/>
              </a:lnSpc>
            </a:pP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Artist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Know</a:t>
            </a:r>
            <a:endParaRPr lang="en-US" altLang="zh-CN" sz="1800" dirty="0"/>
          </a:p>
        </p:txBody>
      </p:sp>
      <p:sp>
        <p:nvSpPr>
          <p:cNvPr id="9" name="QO_5_BD.181_6#263f74e3c?sp=1&amp;pid=eb1f87c60&amp;color=0,55,96&amp;vtp=1&amp;bbb=1&amp;hb=1"/>
          <p:cNvSpPr/>
          <p:nvPr/>
        </p:nvSpPr>
        <p:spPr>
          <a:xfrm>
            <a:off x="502920" y="5114862"/>
            <a:ext cx="10570464" cy="1122490"/>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________________________________________________________________________________________</a:t>
            </a:r>
          </a:p>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____________________________________________________________________________________________</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_______________________________________________________________________________</a:t>
            </a:r>
            <a:endParaRPr lang="en-US" altLang="zh-CN"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O_5_AN.182_1#263f74e3c?pid=eb1f87c60&amp;color=0,55,96&amp;vtp=1&amp;bt=1&amp;bbb=1&amp;h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gn="ctr">
              <a:lnSpc>
                <a:spcPts val="3300"/>
              </a:lnSpc>
            </a:pPr>
            <a:r>
              <a:rPr lang="en-US" altLang="zh-CN" b="1" i="0">
                <a:solidFill>
                  <a:srgbClr val="FF0000"/>
                </a:solidFill>
                <a:latin typeface="Times New Roman" pitchFamily="34" charset="0"/>
                <a:ea typeface="微软雅黑" pitchFamily="34" charset="-122"/>
                <a:cs typeface="Times New Roman" pitchFamily="34" charset="-120"/>
              </a:rPr>
              <a:t>A</a:t>
            </a:r>
            <a:r>
              <a:rPr lang="en-US" altLang="zh-CN" sz="1800" b="1" i="0">
                <a:solidFill>
                  <a:srgbClr val="FF0000"/>
                </a:solidFill>
                <a:latin typeface="Times New Roman" pitchFamily="34" charset="0"/>
                <a:ea typeface="微软雅黑" pitchFamily="34" charset="-122"/>
                <a:cs typeface="Times New Roman" pitchFamily="34" charset="-120"/>
              </a:rPr>
              <a:t>n</a:t>
            </a:r>
            <a:r>
              <a:rPr lang="en-US" altLang="zh-CN" sz="1800" b="1" i="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Artist</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I</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Know</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artist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Frida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Kahlo,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great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impact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life.</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Mexican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unique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perspective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experience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of</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life</a:t>
            </a:r>
            <a:r>
              <a:rPr lang="en-US" altLang="zh-CN" sz="1800" b="0" i="0" dirty="0">
                <a:solidFill>
                  <a:srgbClr val="FF0000"/>
                </a:solidFill>
                <a:latin typeface="Times New Roman" pitchFamily="34" charset="0"/>
                <a:ea typeface="微软雅黑" pitchFamily="34" charset="-122"/>
                <a:cs typeface="Times New Roman" pitchFamily="34" charset="-120"/>
              </a:rPr>
              <a:t>.Kahlo's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powerful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paintings,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filled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symbolism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vibrant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colours,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reflect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resilience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strength</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personal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tragedy.</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Her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unwavering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determination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create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despite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physical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challenges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truly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inspiring.She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reminds</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me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power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transform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embrace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weaknesses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b="0" i="0">
                <a:solidFill>
                  <a:srgbClr val="FF0000"/>
                </a:solidFill>
                <a:latin typeface="Times New Roman" pitchFamily="34" charset="0"/>
                <a:ea typeface="微软雅黑" pitchFamily="34" charset="-122"/>
                <a:cs typeface="Times New Roman" pitchFamily="34" charset="-120"/>
              </a:rPr>
              <a:t>differences</a:t>
            </a:r>
            <a:r>
              <a:rPr lang="en-US" altLang="zh-CN" b="0" i="0" dirty="0">
                <a:solidFill>
                  <a:srgbClr val="FF0000"/>
                </a:solidFill>
                <a:latin typeface="Times New Roman" pitchFamily="34" charset="0"/>
                <a:ea typeface="微软雅黑" pitchFamily="34" charset="-122"/>
                <a:cs typeface="Times New Roman" pitchFamily="34" charset="-120"/>
              </a:rPr>
              <a:t>.What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great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artist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O_5_AS.183_1#263f74e3c?pid=eb1f87c60&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【写作提示】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写作要点</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点明要介绍的艺术家</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简要介绍该艺术家</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该艺术家带来的影响或启示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提分词句</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Times New Roman" pitchFamily="34" charset="0"/>
                <a:ea typeface="楷体" pitchFamily="34" charset="-122"/>
                <a:cs typeface="Times New Roman" pitchFamily="34" charset="-120"/>
              </a:rPr>
              <a:t>引导的限制性定语从句</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share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unique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perspective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Times New Roman" pitchFamily="34" charset="0"/>
                <a:ea typeface="楷体" pitchFamily="34" charset="-122"/>
                <a:cs typeface="Times New Roman" pitchFamily="34" charset="-120"/>
              </a:rPr>
              <a:t>过去分词短语作后置定语</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symbolism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vibrant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Times New Roman" pitchFamily="34" charset="0"/>
                <a:ea typeface="楷体" pitchFamily="34" charset="-122"/>
                <a:cs typeface="Times New Roman" pitchFamily="34" charset="-120"/>
              </a:rPr>
              <a:t>不定式作后置定语</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create），that</a:t>
            </a:r>
            <a:r>
              <a:rPr lang="en-US" altLang="zh-CN" sz="1800" b="0" i="0" dirty="0">
                <a:solidFill>
                  <a:srgbClr val="003760"/>
                </a:solidFill>
                <a:latin typeface="Times New Roman" pitchFamily="34" charset="0"/>
                <a:ea typeface="楷体" pitchFamily="34" charset="-122"/>
                <a:cs typeface="Times New Roman" pitchFamily="34" charset="-120"/>
              </a:rPr>
              <a:t>引导的宾语从句</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transform</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感叹句</a:t>
            </a:r>
            <a:r>
              <a:rPr lang="en-US" altLang="zh-CN" b="0" i="0" dirty="0">
                <a:solidFill>
                  <a:srgbClr val="003760"/>
                </a:solidFill>
                <a:latin typeface="Times New Roman" pitchFamily="34" charset="0"/>
                <a:ea typeface="微软雅黑" pitchFamily="34" charset="-122"/>
                <a:cs typeface="Times New Roman" pitchFamily="34" charset="-120"/>
              </a:rPr>
              <a:t>（What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great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artist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Times New Roman" pitchFamily="34" charset="0"/>
                <a:ea typeface="楷体" pitchFamily="34" charset="-122"/>
                <a:cs typeface="Times New Roman" pitchFamily="34" charset="-120"/>
              </a:rPr>
              <a:t>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C_4_BD#b6edc8037?pid=28324a9e9&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O_5_BD.184_1#6cb0a26ad?pid=b6edc8037&amp;color=0,55,96&amp;vtp=1&amp;bbb=1&amp;hb=1"/>
          <p:cNvSpPr/>
          <p:nvPr/>
        </p:nvSpPr>
        <p:spPr>
          <a:xfrm>
            <a:off x="502920" y="1995536"/>
            <a:ext cx="10570464" cy="37719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[湖南长沙市一中2024高一期中]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，使之构成</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一篇完整的短文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neighbourhood.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been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very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Davis,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escaped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associating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because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（精神失常的）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preferred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husband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daughter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aircraft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isolated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（孤立的）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endParaRPr lang="en-US" altLang="zh-CN" sz="1800" dirty="0"/>
          </a:p>
          <a:p>
            <a:pPr>
              <a:lnSpc>
                <a:spcPct val="150000"/>
              </a:lnSpc>
            </a:pPr>
            <a:endParaRPr lang="en-US" altLang="zh-CN"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6cb0a26ad?pid=b6edc8037&amp;color=0,55,96&amp;vtp=1&amp;bbb=1&amp;hb=1">
            <a:extLst>
              <a:ext uri="{FF2B5EF4-FFF2-40B4-BE49-F238E27FC236}">
                <a16:creationId xmlns:a16="http://schemas.microsoft.com/office/drawing/2014/main" id="{326CCE06-B188-FD78-0CE5-D3D6EDC13BBC}"/>
              </a:ext>
            </a:extLst>
          </p:cNvPr>
          <p:cNvSpPr/>
          <p:nvPr/>
        </p:nvSpPr>
        <p:spPr>
          <a:xfrm>
            <a:off x="502920" y="1512000"/>
            <a:ext cx="10570464" cy="4610100"/>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appeared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weak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supermarket,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overheard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immediately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same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smiled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claims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herself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knocked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Mrs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Davis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silently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noticed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curtains.</a:t>
            </a:r>
            <a:endParaRPr lang="en-US" altLang="zh-CN" sz="1800" dirty="0"/>
          </a:p>
          <a:p>
            <a:pPr>
              <a:lnSpc>
                <a:spcPct val="150000"/>
              </a:lnSpc>
            </a:pPr>
            <a:endParaRPr lang="en-US" altLang="zh-CN" dirty="0"/>
          </a:p>
        </p:txBody>
      </p:sp>
    </p:spTree>
    <p:extLst>
      <p:ext uri="{BB962C8B-B14F-4D97-AF65-F5344CB8AC3E}">
        <p14:creationId xmlns:p14="http://schemas.microsoft.com/office/powerpoint/2010/main" val="556242170"/>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6cb0a26ad?pid=b6edc8037&amp;color=0,55,96&amp;vtp=1&amp;bbb=1&amp;hb=1">
            <a:extLst>
              <a:ext uri="{FF2B5EF4-FFF2-40B4-BE49-F238E27FC236}">
                <a16:creationId xmlns:a16="http://schemas.microsoft.com/office/drawing/2014/main" id="{C363C1C9-B1DF-925F-051C-8954ED83783D}"/>
              </a:ext>
            </a:extLst>
          </p:cNvPr>
          <p:cNvSpPr/>
          <p:nvPr/>
        </p:nvSpPr>
        <p:spPr>
          <a:xfrm>
            <a:off x="502920" y="1512000"/>
            <a:ext cx="10570464" cy="3706940"/>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revisited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house.“Hello,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record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yesterday.”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Davis'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standing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there._______________________________________________________________________________________</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____________________________________________________________________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Several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doorbell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house._______________________________</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____________________________________________________________________________________________</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____________________________________________________________________</a:t>
            </a:r>
            <a:endParaRPr lang="en-US" altLang="zh-CN" dirty="0"/>
          </a:p>
        </p:txBody>
      </p:sp>
    </p:spTree>
    <p:extLst>
      <p:ext uri="{BB962C8B-B14F-4D97-AF65-F5344CB8AC3E}">
        <p14:creationId xmlns:p14="http://schemas.microsoft.com/office/powerpoint/2010/main" val="2473964862"/>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O_5_AN.185_1#6cb0a26ad?pid=b6edc8037&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opened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Davis'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eyes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widened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surprise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standing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held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out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record,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thought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enjoy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Davis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slowly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took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moment,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seemed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memories.“Thank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whispered.Then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invited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her</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house</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feeling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sense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connection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blossoming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between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listen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my</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husband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daughter.It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favourite,”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shared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stories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music,</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of</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her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loss.When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left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house,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offered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hug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Davis'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eyes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new-found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hope.</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Several</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doorbell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rang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house.Surprisingly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delightfully,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was</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Mrs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Davis!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doorstep,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holding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freshly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cookies,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eyes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sparkling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with</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warmth</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wanted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thank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bringing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life.”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replied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excitedly,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than</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glad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Gradually,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Davis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longer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herself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regular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visitor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house,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back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community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her.Sometimes,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realised</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all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took</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small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act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kindness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break</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down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barriers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loneliness.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QO_5_AS.186_1#6cb0a26ad?pid=b6edc8037&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【写作提示】</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所给材料讲述了作者和家人搬到新社区后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尽管邻居都很友好</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但大家因误解而避开了一位上了年纪</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的女士</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戴维斯太太</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认为她因为失去家人而精神失常</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作者最初也受此影响犹豫不决</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但在听到戴维</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斯太太唱起自己熟悉的歌曲后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他决定尝试接触和帮助她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因此</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作者将送唱片作为交流的契机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主动上</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门拜访戴维斯太太</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文章续写第一段可写作者上门拜访后戴维斯太太的反应和两人的交流</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续写第二段可</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描写戴维斯太太上门拜访作者和作者的反应以及之后戴维斯太太生活态度的变化</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3_BD#c5dec535f?pid=ef103603b&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第一部分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阅读</a:t>
            </a:r>
            <a:endParaRPr lang="en-US" altLang="zh-CN" sz="2400" dirty="0"/>
          </a:p>
        </p:txBody>
      </p:sp>
      <p:sp>
        <p:nvSpPr>
          <p:cNvPr id="3" name="C_4_BD#04ba83435?pid=c5dec535f&amp;color=0,55,96&amp;vtp=1&amp;bbb=1"/>
          <p:cNvSpPr/>
          <p:nvPr/>
        </p:nvSpPr>
        <p:spPr>
          <a:xfrm>
            <a:off x="502920" y="2040953"/>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37.5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1_1#0ef228af4?pid=04ba83435&amp;color=0,55,96&amp;vtp=1&amp;bbb=1&amp;hb=1"/>
          <p:cNvSpPr/>
          <p:nvPr/>
        </p:nvSpPr>
        <p:spPr>
          <a:xfrm>
            <a:off x="502920" y="2530206"/>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阅读下列短文，从每题所给的A、B、C、D四个选项中选出最佳选项。</a:t>
            </a:r>
            <a:endParaRPr lang="en-US" altLang="zh-CN" sz="1800" dirty="0"/>
          </a:p>
          <a:p>
            <a:pPr algn="ctr">
              <a:lnSpc>
                <a:spcPts val="3300"/>
              </a:lnSpc>
            </a:pPr>
            <a:r>
              <a:rPr lang="en-US" altLang="zh-CN" b="1" i="0">
                <a:solidFill>
                  <a:srgbClr val="003760"/>
                </a:solidFill>
                <a:latin typeface="Times New Roman" pitchFamily="34" charset="0"/>
                <a:ea typeface="微软雅黑" pitchFamily="34" charset="-122"/>
                <a:cs typeface="Times New Roman" pitchFamily="34" charset="-120"/>
              </a:rPr>
              <a:t>A</a:t>
            </a:r>
            <a:endParaRPr lang="en-US" altLang="zh-CN"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[河北邢台一中2024高一月考]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2023</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marked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54th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anniversary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（周年）</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Astronomy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ones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excited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about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publishers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also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offered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number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books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event.</a:t>
            </a:r>
            <a:endParaRPr lang="en-US" altLang="zh-CN"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QM_5_BD.1_2#0ef228af4?sp=1&amp;pid=04ba83435&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Shoot</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for</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the</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Moon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James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Donovan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retelling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Sputnik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satellite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launched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USSR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1957</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historic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twelve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details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characters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spacemen</a:t>
            </a:r>
            <a:r>
              <a:rPr lang="en-US" altLang="zh-CN" b="0" i="0" dirty="0">
                <a:solidFill>
                  <a:srgbClr val="003760"/>
                </a:solidFill>
                <a:latin typeface="Times New Roman" pitchFamily="34" charset="0"/>
                <a:ea typeface="微软雅黑" pitchFamily="34" charset="-122"/>
                <a:cs typeface="Times New Roman" pitchFamily="34" charset="-120"/>
              </a:rPr>
              <a:t>,engineers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space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programme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success.</a:t>
            </a:r>
            <a:endParaRPr lang="en-US" altLang="zh-CN" dirty="0"/>
          </a:p>
        </p:txBody>
      </p:sp>
      <p:sp>
        <p:nvSpPr>
          <p:cNvPr id="3" name="QM_5_BD.1_3#0ef228af4?sp=1&amp;pid=04ba83435&amp;color=0,55,96&amp;vtp=1&amp;bbb=1&amp;hb=1"/>
          <p:cNvSpPr/>
          <p:nvPr/>
        </p:nvSpPr>
        <p:spPr>
          <a:xfrm>
            <a:off x="502920" y="3574734"/>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One</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Giant</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Leap</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Charles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Fishman</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story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centres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Apollo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programme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ground.</a:t>
            </a:r>
            <a:endParaRPr lang="en-US" altLang="zh-CN"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M_5_BD.1_4#0ef228af4?sp=1&amp;pid=04ba83435&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Picturing</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Apollo</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11</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a:t>
            </a:r>
            <a:r>
              <a:rPr lang="en-US" altLang="zh-CN" sz="1800" b="0" i="0" dirty="0">
                <a:solidFill>
                  <a:srgbClr val="003760"/>
                </a:solidFill>
                <a:latin typeface="Times New Roman" pitchFamily="34" charset="0"/>
                <a:ea typeface="微软雅黑" pitchFamily="34" charset="-122"/>
                <a:cs typeface="Times New Roman" pitchFamily="34" charset="-120"/>
              </a:rPr>
              <a:t>.L.Pickering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John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Bisney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Packed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hundreds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photo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spacemen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well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excitement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lift-off,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historic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landing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return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three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men.</a:t>
            </a:r>
            <a:endParaRPr lang="en-US" altLang="zh-CN" dirty="0"/>
          </a:p>
        </p:txBody>
      </p:sp>
      <p:sp>
        <p:nvSpPr>
          <p:cNvPr id="3" name="QM_5_BD.1_5#0ef228af4?sp=1&amp;pid=04ba83435&amp;color=0,55,96&amp;vtp=1&amp;bbb=1&amp;hb=1"/>
          <p:cNvSpPr/>
          <p:nvPr/>
        </p:nvSpPr>
        <p:spPr>
          <a:xfrm>
            <a:off x="502920" y="3574734"/>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Apollo's</a:t>
            </a:r>
            <a:r>
              <a:rPr lang="en-US" altLang="zh-CN" sz="1800" b="1" i="1"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Legacy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Roger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D.Launius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examines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machine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moonshot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project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scientists,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politicians,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media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public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space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race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beyond.</a:t>
            </a:r>
            <a:endParaRPr lang="en-US" altLang="zh-CN" dirty="0"/>
          </a:p>
        </p:txBody>
      </p:sp>
      <p:sp>
        <p:nvSpPr>
          <p:cNvPr id="4" name="QM_5_EX.2_1#0ef228af4?pid=04ba83435&amp;color=0,55,96&amp;vtp=1&amp;bbb=1"/>
          <p:cNvSpPr/>
          <p:nvPr/>
        </p:nvSpPr>
        <p:spPr>
          <a:xfrm>
            <a:off x="502920" y="56271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本文是一篇应用文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主要介绍了几本与登月</a:t>
            </a:r>
            <a:r>
              <a:rPr lang="en-US" altLang="zh-CN" sz="1800" b="0" i="0" dirty="0">
                <a:solidFill>
                  <a:srgbClr val="003760"/>
                </a:solidFill>
                <a:latin typeface="Times New Roman" pitchFamily="34" charset="0"/>
                <a:ea typeface="微软雅黑" pitchFamily="34" charset="-122"/>
                <a:cs typeface="Times New Roman" pitchFamily="34" charset="-120"/>
              </a:rPr>
              <a:t>54</a:t>
            </a:r>
            <a:r>
              <a:rPr lang="en-US" altLang="zh-CN" sz="1800" b="0" i="0" dirty="0">
                <a:solidFill>
                  <a:srgbClr val="003760"/>
                </a:solidFill>
                <a:latin typeface="Times New Roman" pitchFamily="34" charset="0"/>
                <a:ea typeface="楷体" pitchFamily="34" charset="-122"/>
                <a:cs typeface="Times New Roman" pitchFamily="34" charset="-120"/>
              </a:rPr>
              <a:t>周年相关的书籍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C_6_BD.3_1#1c8d4d412?pid=0ef228af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Shoot</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for</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the</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_1#1c8d4d412.bracket?pid=0ef228af4&amp;color=0,55,96&amp;vpa=1&amp;vtp=1"/>
          <p:cNvSpPr/>
          <p:nvPr/>
        </p:nvSpPr>
        <p:spPr>
          <a:xfrm>
            <a:off x="5137626" y="150361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5_1#1c8d4d412.choices?pid=0ef228af4&amp;color=0,55,96&amp;vtp=1&amp;bbb=1"/>
          <p:cNvSpPr/>
          <p:nvPr/>
        </p:nvSpPr>
        <p:spPr>
          <a:xfrm>
            <a:off x="502920" y="1905952"/>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race.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satellites.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countries.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.Humans'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endParaRPr lang="en-US" altLang="zh-CN" sz="1800" dirty="0"/>
          </a:p>
        </p:txBody>
      </p:sp>
      <p:sp>
        <p:nvSpPr>
          <p:cNvPr id="5" name="QC_6_AS.6_1#1c8d4d412?pid=0ef228af4&amp;color=0,55,96&amp;vtp=1&amp;bbb=1&amp;hb=1"/>
          <p:cNvSpPr/>
          <p:nvPr/>
        </p:nvSpPr>
        <p:spPr>
          <a:xfrm>
            <a:off x="502920" y="2718753"/>
            <a:ext cx="10570464" cy="11639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a:t>
            </a:r>
            <a:r>
              <a:rPr lang="en-US" altLang="zh-CN" sz="1800" b="0" i="1" dirty="0">
                <a:solidFill>
                  <a:srgbClr val="003760"/>
                </a:solidFill>
                <a:latin typeface="Times New Roman" pitchFamily="34" charset="0"/>
                <a:ea typeface="微软雅黑" pitchFamily="34" charset="-122"/>
                <a:cs typeface="Times New Roman" pitchFamily="34" charset="-120"/>
              </a:rPr>
              <a:t>Shoot</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for</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the</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Times New Roman" pitchFamily="34" charset="0"/>
                <a:ea typeface="微软雅黑" pitchFamily="34" charset="-122"/>
                <a:cs typeface="Times New Roman" pitchFamily="34" charset="-120"/>
              </a:rPr>
              <a:t>中的“This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retelling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Sputnik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satellite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launched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USSR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1957</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twelve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Shoot</a:t>
            </a:r>
            <a:r>
              <a:rPr lang="en-US" altLang="zh-CN" b="0" i="1">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for</a:t>
            </a:r>
            <a:r>
              <a:rPr lang="en-US" altLang="zh-CN" b="0" i="1"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the</a:t>
            </a:r>
            <a:r>
              <a:rPr lang="en-US" altLang="zh-CN" b="0" i="1"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Moon</a:t>
            </a:r>
            <a:r>
              <a:rPr lang="en-US" altLang="zh-CN" b="0" i="0" dirty="0">
                <a:solidFill>
                  <a:srgbClr val="003760"/>
                </a:solidFill>
                <a:latin typeface="Times New Roman" pitchFamily="34" charset="0"/>
                <a:ea typeface="微软雅黑" pitchFamily="34" charset="-122"/>
                <a:cs typeface="Times New Roman" pitchFamily="34" charset="-120"/>
              </a:rPr>
              <a:t>主要是关于太空竞赛历史的。故选A项。</a:t>
            </a:r>
            <a:endParaRPr lang="en-US" altLang="zh-CN" dirty="0"/>
          </a:p>
        </p:txBody>
      </p:sp>
      <p:sp>
        <p:nvSpPr>
          <p:cNvPr id="6" name="QC_6_BD.7_1#5bdfaca5f?pid=0ef228af4&amp;color=0,55,96&amp;vtp=1&amp;bbb=1"/>
          <p:cNvSpPr/>
          <p:nvPr/>
        </p:nvSpPr>
        <p:spPr>
          <a:xfrm>
            <a:off x="502920" y="3923029"/>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pictures?(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8_1#5bdfaca5f.bracket?pid=0ef228af4&amp;color=0,55,96&amp;vpa=2&amp;vtp=1"/>
          <p:cNvSpPr/>
          <p:nvPr/>
        </p:nvSpPr>
        <p:spPr>
          <a:xfrm>
            <a:off x="7161117" y="391788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BD.9_1#5bdfaca5f.choices?pid=0ef228af4&amp;color=0,55,96&amp;vtp=1&amp;bbb=1"/>
          <p:cNvSpPr/>
          <p:nvPr/>
        </p:nvSpPr>
        <p:spPr>
          <a:xfrm>
            <a:off x="502920" y="4326508"/>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A.James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Donovan's.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.Charles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Fishman's.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.J.L.Pickering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John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Bisney's.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.Roger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D.Launius's.</a:t>
            </a:r>
            <a:endParaRPr lang="en-US" altLang="zh-CN" sz="1800" dirty="0"/>
          </a:p>
        </p:txBody>
      </p:sp>
      <p:sp>
        <p:nvSpPr>
          <p:cNvPr id="9" name="QC_6_AS.10_1#5bdfaca5f?pid=0ef228af4&amp;color=0,55,96&amp;vtp=1&amp;bbb=1&amp;hb=1"/>
          <p:cNvSpPr/>
          <p:nvPr/>
        </p:nvSpPr>
        <p:spPr>
          <a:xfrm>
            <a:off x="502920" y="5139309"/>
            <a:ext cx="10570464" cy="11639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a:t>
            </a:r>
            <a:r>
              <a:rPr lang="en-US" altLang="zh-CN" sz="1800" b="0" i="1" dirty="0">
                <a:solidFill>
                  <a:srgbClr val="003760"/>
                </a:solidFill>
                <a:latin typeface="Times New Roman" pitchFamily="34" charset="0"/>
                <a:ea typeface="微软雅黑" pitchFamily="34" charset="-122"/>
                <a:cs typeface="Times New Roman" pitchFamily="34" charset="-120"/>
              </a:rPr>
              <a:t>Picturing</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11中的“Packed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hundreds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published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programme.”可知，J.L</a:t>
            </a:r>
            <a:r>
              <a:rPr lang="en-US" altLang="zh-CN" sz="1800" b="0" i="0">
                <a:solidFill>
                  <a:srgbClr val="003760"/>
                </a:solidFill>
                <a:latin typeface="Times New Roman" pitchFamily="34" charset="0"/>
                <a:ea typeface="微软雅黑" pitchFamily="34" charset="-122"/>
                <a:cs typeface="Times New Roman" pitchFamily="34" charset="-120"/>
              </a:rPr>
              <a:t>.Pickering</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和</a:t>
            </a:r>
            <a:r>
              <a:rPr lang="en-US" altLang="zh-CN" b="0" i="0" dirty="0">
                <a:solidFill>
                  <a:srgbClr val="003760"/>
                </a:solidFill>
                <a:latin typeface="Times New Roman" pitchFamily="34" charset="0"/>
                <a:ea typeface="微软雅黑" pitchFamily="34" charset="-122"/>
                <a:cs typeface="Times New Roman" pitchFamily="34" charset="-120"/>
              </a:rPr>
              <a:t>John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Bisney的书通过图片展示了阿波罗11号计划。故选C项。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C_6_BD.11_1#886727976?pid=0ef228af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programme?(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2_1#886727976.bracket?pid=0ef228af4&amp;color=0,55,96&amp;vpa=3&amp;vtp=1"/>
          <p:cNvSpPr/>
          <p:nvPr/>
        </p:nvSpPr>
        <p:spPr>
          <a:xfrm>
            <a:off x="7495698"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13_1#886727976.choices?pid=0ef228af4&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928366" algn="l"/>
                <a:tab pos="5437632" algn="l"/>
                <a:tab pos="8289798" algn="l"/>
              </a:tabLst>
            </a:pPr>
            <a:r>
              <a:rPr lang="en-US" altLang="zh-CN" sz="1800" b="0" i="0" dirty="0">
                <a:solidFill>
                  <a:srgbClr val="003760"/>
                </a:solidFill>
                <a:latin typeface="Times New Roman" pitchFamily="34" charset="0"/>
                <a:ea typeface="微软雅黑" pitchFamily="34" charset="-122"/>
                <a:cs typeface="Times New Roman" pitchFamily="34" charset="-120"/>
              </a:rPr>
              <a:t>A.Shoot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Leap.</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.Picturing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.Apollo's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Legacy.</a:t>
            </a:r>
            <a:endParaRPr lang="en-US" altLang="zh-CN" sz="1800" dirty="0"/>
          </a:p>
        </p:txBody>
      </p:sp>
      <p:sp>
        <p:nvSpPr>
          <p:cNvPr id="5" name="QC_6_AS.14_1#886727976?pid=0ef228af4&amp;color=0,55,96&amp;vtp=1&amp;bbb=1&amp;hb=1"/>
          <p:cNvSpPr/>
          <p:nvPr/>
        </p:nvSpPr>
        <p:spPr>
          <a:xfrm>
            <a:off x="502920" y="231902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a:t>
            </a:r>
            <a:r>
              <a:rPr lang="en-US" altLang="zh-CN" sz="1800" b="0" i="1" dirty="0">
                <a:solidFill>
                  <a:srgbClr val="003760"/>
                </a:solidFill>
                <a:latin typeface="Times New Roman" pitchFamily="34" charset="0"/>
                <a:ea typeface="微软雅黑" pitchFamily="34" charset="-122"/>
                <a:cs typeface="Times New Roman" pitchFamily="34" charset="-120"/>
              </a:rPr>
              <a:t>Apollo</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s</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Legacy</a:t>
            </a:r>
            <a:r>
              <a:rPr lang="en-US" altLang="zh-CN" sz="1800" b="0" i="0" dirty="0">
                <a:solidFill>
                  <a:srgbClr val="003760"/>
                </a:solidFill>
                <a:latin typeface="Times New Roman" pitchFamily="34" charset="0"/>
                <a:ea typeface="微软雅黑" pitchFamily="34" charset="-122"/>
                <a:cs typeface="Times New Roman" pitchFamily="34" charset="-120"/>
              </a:rPr>
              <a:t>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moonshot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project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politicians,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beyond.”</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Apollo</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1">
                <a:solidFill>
                  <a:srgbClr val="003760"/>
                </a:solidFill>
                <a:latin typeface="Times New Roman" pitchFamily="34" charset="0"/>
                <a:ea typeface="微软雅黑" pitchFamily="34" charset="-122"/>
                <a:cs typeface="Times New Roman" pitchFamily="34" charset="-120"/>
              </a:rPr>
              <a:t>s</a:t>
            </a:r>
            <a:r>
              <a:rPr lang="en-US" altLang="zh-CN" b="0" i="1">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Legacy</a:t>
            </a:r>
            <a:r>
              <a:rPr lang="en-US" altLang="zh-CN" b="0" i="0" dirty="0">
                <a:solidFill>
                  <a:srgbClr val="003760"/>
                </a:solidFill>
                <a:latin typeface="Times New Roman" pitchFamily="34" charset="0"/>
                <a:ea typeface="微软雅黑" pitchFamily="34" charset="-122"/>
                <a:cs typeface="Times New Roman" pitchFamily="34" charset="-120"/>
              </a:rPr>
              <a:t>这本书谈到了对阿波罗计划的不同看法。故选D项。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6311</Words>
  <Application>Microsoft Office PowerPoint</Application>
  <PresentationFormat>宽屏</PresentationFormat>
  <Paragraphs>531</Paragraphs>
  <Slides>49</Slides>
  <Notes>41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49</vt:i4>
      </vt:variant>
    </vt:vector>
  </HeadingPairs>
  <TitlesOfParts>
    <vt:vector size="57" baseType="lpstr">
      <vt:lpstr>Arial (正文)</vt:lpstr>
      <vt:lpstr>仿宋</vt:lpstr>
      <vt:lpstr>SimSun</vt:lpstr>
      <vt:lpstr>微软雅黑</vt:lpstr>
      <vt:lpstr>印品黑体</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2024-10-09T05:54:35Z</dcterms:created>
  <dcterms:modified xsi:type="dcterms:W3CDTF">2024-10-09T06:01:00Z</dcterms:modified>
  <cp:category/>
  <cp:contentStatus/>
</cp:coreProperties>
</file>