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53"/>
  </p:notesMasterIdLst>
  <p:sldIdLst>
    <p:sldId id="256" r:id="rId2"/>
    <p:sldId id="257" r:id="rId3"/>
    <p:sldId id="258" r:id="rId4"/>
    <p:sldId id="259" r:id="rId5"/>
    <p:sldId id="260" r:id="rId6"/>
    <p:sldId id="261" r:id="rId7"/>
    <p:sldId id="262" r:id="rId8"/>
    <p:sldId id="263" r:id="rId9"/>
    <p:sldId id="264" r:id="rId10"/>
    <p:sldId id="299" r:id="rId11"/>
    <p:sldId id="265" r:id="rId12"/>
    <p:sldId id="266" r:id="rId13"/>
    <p:sldId id="267" r:id="rId14"/>
    <p:sldId id="268" r:id="rId15"/>
    <p:sldId id="269" r:id="rId16"/>
    <p:sldId id="300" r:id="rId17"/>
    <p:sldId id="270" r:id="rId18"/>
    <p:sldId id="271" r:id="rId19"/>
    <p:sldId id="272" r:id="rId20"/>
    <p:sldId id="273" r:id="rId21"/>
    <p:sldId id="274" r:id="rId22"/>
    <p:sldId id="301" r:id="rId23"/>
    <p:sldId id="275" r:id="rId24"/>
    <p:sldId id="276" r:id="rId25"/>
    <p:sldId id="277" r:id="rId26"/>
    <p:sldId id="278" r:id="rId27"/>
    <p:sldId id="279" r:id="rId28"/>
    <p:sldId id="302" r:id="rId29"/>
    <p:sldId id="280" r:id="rId30"/>
    <p:sldId id="281" r:id="rId31"/>
    <p:sldId id="282" r:id="rId32"/>
    <p:sldId id="283" r:id="rId33"/>
    <p:sldId id="303" r:id="rId34"/>
    <p:sldId id="284" r:id="rId35"/>
    <p:sldId id="285" r:id="rId36"/>
    <p:sldId id="286" r:id="rId37"/>
    <p:sldId id="287" r:id="rId38"/>
    <p:sldId id="288" r:id="rId39"/>
    <p:sldId id="289" r:id="rId40"/>
    <p:sldId id="304" r:id="rId41"/>
    <p:sldId id="290" r:id="rId42"/>
    <p:sldId id="291" r:id="rId43"/>
    <p:sldId id="292" r:id="rId44"/>
    <p:sldId id="293" r:id="rId45"/>
    <p:sldId id="294" r:id="rId46"/>
    <p:sldId id="295" r:id="rId47"/>
    <p:sldId id="296" r:id="rId48"/>
    <p:sldId id="305" r:id="rId49"/>
    <p:sldId id="306" r:id="rId50"/>
    <p:sldId id="297" r:id="rId51"/>
    <p:sldId id="298" r:id="rId52"/>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714264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8" Type="http://schemas.openxmlformats.org/officeDocument/2006/relationships/slide" Target="../slides/slide44.xml"/><Relationship Id="rId3" Type="http://schemas.openxmlformats.org/officeDocument/2006/relationships/image" Target="../media/image6.png"/><Relationship Id="rId7" Type="http://schemas.openxmlformats.org/officeDocument/2006/relationships/slide" Target="../slides/slide32.xml"/><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image" Target="../media/image8.png"/><Relationship Id="rId4" Type="http://schemas.openxmlformats.org/officeDocument/2006/relationships/image" Target="../media/image7.png"/></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english#pid=66f4d27fcb00dcfdb271757c#tid=6705f247f3f500000971b74b#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247888" y="4242816"/>
            <a:ext cx="2926080" cy="777240"/>
          </a:xfrm>
          <a:prstGeom prst="rect">
            <a:avLst/>
          </a:prstGeom>
        </p:spPr>
      </p:pic>
      <p:sp>
        <p:nvSpPr>
          <p:cNvPr id="4" name="MasterShapeName"/>
          <p:cNvSpPr/>
          <p:nvPr/>
        </p:nvSpPr>
        <p:spPr>
          <a:xfrm>
            <a:off x="8385048" y="4242816"/>
            <a:ext cx="2660904" cy="777240"/>
          </a:xfrm>
          <a:prstGeom prst="rect">
            <a:avLst/>
          </a:prstGeom>
          <a:noFill/>
          <a:ln/>
        </p:spPr>
        <p:txBody>
          <a:bodyPr wrap="square" lIns="0" tIns="0" rIns="0" bIns="0" rtlCol="0" anchor="ctr"/>
          <a:lstStyle/>
          <a:p>
            <a:pPr algn="ctr"/>
            <a:r>
              <a:rPr lang="en-US" sz="2400" b="1" i="0" dirty="0">
                <a:solidFill>
                  <a:srgbClr val="3D589F"/>
                </a:solidFill>
                <a:latin typeface="微软雅黑" pitchFamily="34" charset="0"/>
                <a:ea typeface="微软雅黑" pitchFamily="34" charset="-122"/>
                <a:cs typeface="微软雅黑" pitchFamily="34" charset="-120"/>
              </a:rPr>
              <a:t>英语                    必修  第三册  RJ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4974336" y="2020824"/>
            <a:ext cx="2295144" cy="1344168"/>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694944" y="2587752"/>
            <a:ext cx="3840480" cy="146304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1627632" y="2350008"/>
            <a:ext cx="2377440" cy="2276856"/>
          </a:xfrm>
          <a:prstGeom prst="rect">
            <a:avLst/>
          </a:prstGeom>
        </p:spPr>
      </p:pic>
      <p:pic>
        <p:nvPicPr>
          <p:cNvPr id="4" name="MasterShapeName" descr="preencoded.png"/>
          <p:cNvPicPr>
            <a:picLocks noChangeAspect="1"/>
          </p:cNvPicPr>
          <p:nvPr/>
        </p:nvPicPr>
        <p:blipFill>
          <a:blip r:embed="rId4"/>
          <a:stretch>
            <a:fillRect/>
          </a:stretch>
        </p:blipFill>
        <p:spPr>
          <a:xfrm>
            <a:off x="5504688" y="1792224"/>
            <a:ext cx="768096" cy="768096"/>
          </a:xfrm>
          <a:prstGeom prst="rect">
            <a:avLst/>
          </a:prstGeom>
        </p:spPr>
      </p:pic>
      <p:pic>
        <p:nvPicPr>
          <p:cNvPr id="5" name="MasterShapeName" descr="preencoded.png"/>
          <p:cNvPicPr>
            <a:picLocks noChangeAspect="1"/>
          </p:cNvPicPr>
          <p:nvPr/>
        </p:nvPicPr>
        <p:blipFill>
          <a:blip r:embed="rId5"/>
          <a:stretch>
            <a:fillRect/>
          </a:stretch>
        </p:blipFill>
        <p:spPr>
          <a:xfrm>
            <a:off x="5504688" y="3127248"/>
            <a:ext cx="768096" cy="768096"/>
          </a:xfrm>
          <a:prstGeom prst="rect">
            <a:avLst/>
          </a:prstGeom>
        </p:spPr>
      </p:pic>
      <p:pic>
        <p:nvPicPr>
          <p:cNvPr id="6" name="MasterShapeName" descr="preencoded.png"/>
          <p:cNvPicPr>
            <a:picLocks noChangeAspect="1"/>
          </p:cNvPicPr>
          <p:nvPr/>
        </p:nvPicPr>
        <p:blipFill>
          <a:blip r:embed="rId4"/>
          <a:stretch>
            <a:fillRect/>
          </a:stretch>
        </p:blipFill>
        <p:spPr>
          <a:xfrm>
            <a:off x="5504688" y="4462272"/>
            <a:ext cx="768096" cy="768096"/>
          </a:xfrm>
          <a:prstGeom prst="rect">
            <a:avLst/>
          </a:prstGeom>
        </p:spPr>
      </p:pic>
      <p:sp>
        <p:nvSpPr>
          <p:cNvPr id="7" name="MasterShapeName"/>
          <p:cNvSpPr/>
          <p:nvPr/>
        </p:nvSpPr>
        <p:spPr>
          <a:xfrm>
            <a:off x="5504688" y="1792224"/>
            <a:ext cx="768096" cy="768096"/>
          </a:xfrm>
          <a:prstGeom prst="rect">
            <a:avLst/>
          </a:prstGeom>
          <a:noFill/>
          <a:ln/>
        </p:spPr>
        <p:txBody>
          <a:bodyPr wrap="square" lIns="0" tIns="0" rIns="0" bIns="0" rtlCol="0" anchor="ctr"/>
          <a:lstStyle/>
          <a:p>
            <a:pPr algn="ctr"/>
            <a:r>
              <a:rPr lang="en-US" sz="2400" b="0" i="0" dirty="0">
                <a:solidFill>
                  <a:srgbClr val="FFFFFF"/>
                </a:solidFill>
                <a:latin typeface="Arial (正文)" pitchFamily="34" charset="0"/>
                <a:ea typeface="Arial (正文)" pitchFamily="34" charset="-122"/>
                <a:cs typeface="Arial (正文)" pitchFamily="34" charset="-120"/>
              </a:rPr>
              <a:t>01</a:t>
            </a:r>
            <a:endParaRPr lang="en-US" sz="2400" dirty="0"/>
          </a:p>
        </p:txBody>
      </p:sp>
      <p:sp>
        <p:nvSpPr>
          <p:cNvPr id="8" name="MasterShapeName"/>
          <p:cNvSpPr/>
          <p:nvPr/>
        </p:nvSpPr>
        <p:spPr>
          <a:xfrm>
            <a:off x="5504688" y="3127248"/>
            <a:ext cx="768096" cy="768096"/>
          </a:xfrm>
          <a:prstGeom prst="rect">
            <a:avLst/>
          </a:prstGeom>
          <a:noFill/>
          <a:ln/>
        </p:spPr>
        <p:txBody>
          <a:bodyPr wrap="square" lIns="0" tIns="0" rIns="0" bIns="0" rtlCol="0" anchor="ctr"/>
          <a:lstStyle/>
          <a:p>
            <a:pPr algn="ctr"/>
            <a:r>
              <a:rPr lang="en-US" sz="2400" b="0" i="0" dirty="0">
                <a:solidFill>
                  <a:srgbClr val="FFFFFF"/>
                </a:solidFill>
                <a:latin typeface="Arial (正文)" pitchFamily="34" charset="0"/>
                <a:ea typeface="Arial (正文)" pitchFamily="34" charset="-122"/>
                <a:cs typeface="Arial (正文)" pitchFamily="34" charset="-120"/>
              </a:rPr>
              <a:t>02</a:t>
            </a:r>
            <a:endParaRPr lang="en-US" sz="2400" dirty="0"/>
          </a:p>
        </p:txBody>
      </p:sp>
      <p:sp>
        <p:nvSpPr>
          <p:cNvPr id="9" name="MasterShapeName"/>
          <p:cNvSpPr/>
          <p:nvPr/>
        </p:nvSpPr>
        <p:spPr>
          <a:xfrm>
            <a:off x="5504688" y="4462272"/>
            <a:ext cx="768096" cy="768096"/>
          </a:xfrm>
          <a:prstGeom prst="rect">
            <a:avLst/>
          </a:prstGeom>
          <a:noFill/>
          <a:ln/>
        </p:spPr>
        <p:txBody>
          <a:bodyPr wrap="square" lIns="0" tIns="0" rIns="0" bIns="0" rtlCol="0" anchor="ctr"/>
          <a:lstStyle/>
          <a:p>
            <a:pPr algn="ctr"/>
            <a:r>
              <a:rPr lang="en-US" sz="2400" b="0" i="0" dirty="0">
                <a:solidFill>
                  <a:srgbClr val="FFFFFF"/>
                </a:solidFill>
                <a:latin typeface="Arial (正文)" pitchFamily="34" charset="0"/>
                <a:ea typeface="Arial (正文)" pitchFamily="34" charset="-122"/>
                <a:cs typeface="Arial (正文)" pitchFamily="34" charset="-120"/>
              </a:rPr>
              <a:t>03</a:t>
            </a:r>
            <a:endParaRPr lang="en-US" sz="2400" dirty="0"/>
          </a:p>
        </p:txBody>
      </p:sp>
      <p:sp>
        <p:nvSpPr>
          <p:cNvPr id="10" name="MasterShapeName?linknodeid=94fc1894e&amp;color=RGB(0,96,96)">
            <a:hlinkClick r:id="rId6" action="ppaction://hlinksldjump"/>
          </p:cNvPr>
          <p:cNvSpPr/>
          <p:nvPr/>
        </p:nvSpPr>
        <p:spPr>
          <a:xfrm>
            <a:off x="6803136" y="1965960"/>
            <a:ext cx="2880360" cy="457200"/>
          </a:xfrm>
          <a:prstGeom prst="rect">
            <a:avLst/>
          </a:prstGeom>
          <a:noFill/>
          <a:ln/>
        </p:spPr>
        <p:txBody>
          <a:bodyPr wrap="square" lIns="0" tIns="0" rIns="0" bIns="0" rtlCol="0" anchor="ctr"/>
          <a:lstStyle/>
          <a:p>
            <a:pPr algn="l"/>
            <a:r>
              <a:rPr lang="en-US" sz="2400" b="0" i="0" dirty="0">
                <a:solidFill>
                  <a:srgbClr val="003760"/>
                </a:solidFill>
                <a:latin typeface="印品黑体" pitchFamily="34" charset="0"/>
                <a:ea typeface="印品黑体" pitchFamily="34" charset="-122"/>
                <a:cs typeface="印品黑体" pitchFamily="34" charset="-120"/>
              </a:rPr>
              <a:t>阅读</a:t>
            </a:r>
            <a:endParaRPr lang="en-US" sz="2400" dirty="0"/>
          </a:p>
        </p:txBody>
      </p:sp>
      <p:sp>
        <p:nvSpPr>
          <p:cNvPr id="11" name="MasterShapeName?linknodeid=d6b7c0af0&amp;color=RGB(0,96,96)">
            <a:hlinkClick r:id="rId7" action="ppaction://hlinksldjump"/>
          </p:cNvPr>
          <p:cNvSpPr/>
          <p:nvPr/>
        </p:nvSpPr>
        <p:spPr>
          <a:xfrm>
            <a:off x="6803136" y="3328416"/>
            <a:ext cx="2880360" cy="457200"/>
          </a:xfrm>
          <a:prstGeom prst="rect">
            <a:avLst/>
          </a:prstGeom>
          <a:noFill/>
          <a:ln/>
        </p:spPr>
        <p:txBody>
          <a:bodyPr wrap="square" lIns="0" tIns="0" rIns="0" bIns="0" rtlCol="0" anchor="ctr"/>
          <a:lstStyle/>
          <a:p>
            <a:pPr algn="l"/>
            <a:r>
              <a:rPr lang="en-US" sz="2400" b="0" i="0" dirty="0">
                <a:solidFill>
                  <a:srgbClr val="003760"/>
                </a:solidFill>
                <a:latin typeface="印品黑体" pitchFamily="34" charset="0"/>
                <a:ea typeface="印品黑体" pitchFamily="34" charset="-122"/>
                <a:cs typeface="印品黑体" pitchFamily="34" charset="-120"/>
              </a:rPr>
              <a:t>语言运用</a:t>
            </a:r>
            <a:endParaRPr lang="en-US" sz="2400" dirty="0"/>
          </a:p>
        </p:txBody>
      </p:sp>
      <p:sp>
        <p:nvSpPr>
          <p:cNvPr id="12" name="MasterShapeName?linknodeid=92472aae3&amp;color=RGB(0,96,96)">
            <a:hlinkClick r:id="rId8" action="ppaction://hlinksldjump"/>
          </p:cNvPr>
          <p:cNvSpPr/>
          <p:nvPr/>
        </p:nvSpPr>
        <p:spPr>
          <a:xfrm>
            <a:off x="6803136" y="4700016"/>
            <a:ext cx="2880360" cy="457200"/>
          </a:xfrm>
          <a:prstGeom prst="rect">
            <a:avLst/>
          </a:prstGeom>
          <a:noFill/>
          <a:ln/>
        </p:spPr>
        <p:txBody>
          <a:bodyPr wrap="square" lIns="0" tIns="0" rIns="0" bIns="0" rtlCol="0" anchor="ctr"/>
          <a:lstStyle/>
          <a:p>
            <a:pPr algn="l"/>
            <a:r>
              <a:rPr lang="en-US" sz="2400" b="0" i="0" dirty="0">
                <a:solidFill>
                  <a:srgbClr val="003760"/>
                </a:solidFill>
                <a:latin typeface="印品黑体" pitchFamily="34" charset="0"/>
                <a:ea typeface="印品黑体" pitchFamily="34" charset="-122"/>
                <a:cs typeface="印品黑体" pitchFamily="34" charset="-120"/>
              </a:rPr>
              <a:t>写作</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单元素养检测">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02920" y="822960"/>
            <a:ext cx="667512" cy="667512"/>
          </a:xfrm>
          <a:prstGeom prst="rect">
            <a:avLst/>
          </a:prstGeom>
        </p:spPr>
      </p:pic>
      <p:sp>
        <p:nvSpPr>
          <p:cNvPr id="4" name="MasterShapeName"/>
          <p:cNvSpPr/>
          <p:nvPr/>
        </p:nvSpPr>
        <p:spPr>
          <a:xfrm>
            <a:off x="1371600" y="868680"/>
            <a:ext cx="2990088" cy="576072"/>
          </a:xfrm>
          <a:prstGeom prst="rect">
            <a:avLst/>
          </a:prstGeom>
          <a:noFill/>
          <a:ln/>
        </p:spPr>
        <p:txBody>
          <a:bodyPr wrap="square" lIns="0" tIns="0" rIns="0" bIns="0" rtlCol="0" anchor="ctr"/>
          <a:lstStyle/>
          <a:p>
            <a:pPr algn="l"/>
            <a:r>
              <a:rPr lang="en-US" sz="2400" b="0" i="0" dirty="0">
                <a:solidFill>
                  <a:srgbClr val="3D589F"/>
                </a:solidFill>
                <a:latin typeface="微软雅黑" pitchFamily="34" charset="0"/>
                <a:ea typeface="微软雅黑" pitchFamily="34" charset="-122"/>
                <a:cs typeface="微软雅黑" pitchFamily="34" charset="-120"/>
              </a:rPr>
              <a:t>单元素养检测</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8.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8.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8.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8.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8.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name="Slide 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5_1#d073a20c2?pid=0a11d32c3&amp;color=0,55,96&amp;vtp=1&amp;bt=1&amp;bbb=1&amp;hb=1">
            <a:extLst>
              <a:ext uri="{FF2B5EF4-FFF2-40B4-BE49-F238E27FC236}">
                <a16:creationId xmlns:a16="http://schemas.microsoft.com/office/drawing/2014/main" id="{497155CD-5D9E-25B4-DDEA-50A5D62C5C5E}"/>
              </a:ext>
            </a:extLst>
          </p:cNvPr>
          <p:cNvSpPr/>
          <p:nvPr/>
        </p:nvSpPr>
        <p:spPr>
          <a:xfrm>
            <a:off x="502920" y="1512000"/>
            <a:ext cx="10570464" cy="4123055"/>
          </a:xfrm>
          <a:prstGeom prst="rect">
            <a:avLst/>
          </a:prstGeom>
          <a:noFill/>
          <a:ln/>
        </p:spPr>
        <p:txBody>
          <a:bodyPr wrap="none" lIns="0" tIns="0" rIns="0" bIns="0" rtlCol="0" anchor="t"/>
          <a:lstStyle/>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highlight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social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media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experience,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however,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coming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contact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someone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on</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side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supported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through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three-week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crisis.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During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particularly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difficult</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stage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recovery,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doctor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suddenly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sick.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struggling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talk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anyone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close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me</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time.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Hesitantly,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touch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psychologist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regularly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shared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posts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I'd</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connected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stranger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helped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much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response,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asked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blew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me</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away</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Through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learnt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might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able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change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blow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can</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change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person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time.</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Internet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social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media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hugely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beneficial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helping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get</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through</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difficult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journey.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Despite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many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warnings,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highly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recommend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keep</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in</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touch</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with</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those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you</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can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relate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to.</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with</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anything</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though,</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connect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with</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care.</a:t>
            </a:r>
            <a:endParaRPr lang="en-US" altLang="zh-CN" dirty="0"/>
          </a:p>
        </p:txBody>
      </p:sp>
    </p:spTree>
    <p:extLst>
      <p:ext uri="{BB962C8B-B14F-4D97-AF65-F5344CB8AC3E}">
        <p14:creationId xmlns:p14="http://schemas.microsoft.com/office/powerpoint/2010/main" val="2064153644"/>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name="Slide 10">
    <p:spTree>
      <p:nvGrpSpPr>
        <p:cNvPr id="1" name=""/>
        <p:cNvGrpSpPr/>
        <p:nvPr/>
      </p:nvGrpSpPr>
      <p:grpSpPr>
        <a:xfrm>
          <a:off x="0" y="0"/>
          <a:ext cx="0" cy="0"/>
          <a:chOff x="0" y="0"/>
          <a:chExt cx="0" cy="0"/>
        </a:xfrm>
      </p:grpSpPr>
      <p:sp>
        <p:nvSpPr>
          <p:cNvPr id="2" name="QM_5_EX.16_1#d073a20c2?pid=0a11d32c3&amp;color=0,55,96&amp;vtp=1&amp;bt=1&amp;bbb=1&amp;hb=1"/>
          <p:cNvSpPr/>
          <p:nvPr/>
        </p:nvSpPr>
        <p:spPr>
          <a:xfrm>
            <a:off x="502920" y="1512000"/>
            <a:ext cx="10570464" cy="7702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【语篇导读】</a:t>
            </a:r>
            <a:r>
              <a:rPr lang="en-US" altLang="zh-CN" sz="1800" b="0" i="0" dirty="0">
                <a:solidFill>
                  <a:srgbClr val="003760"/>
                </a:solidFill>
                <a:latin typeface="Times New Roman" pitchFamily="34" charset="0"/>
                <a:ea typeface="楷体" pitchFamily="34" charset="-122"/>
                <a:cs typeface="Times New Roman" pitchFamily="34" charset="-120"/>
              </a:rPr>
              <a:t>本文是一篇记叙文</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主要讲述了作者在异国他乡生活时</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通过社交媒体与朋友保持联系</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并</a:t>
            </a:r>
          </a:p>
          <a:p>
            <a:pPr>
              <a:lnSpc>
                <a:spcPts val="3100"/>
              </a:lnSpc>
            </a:pPr>
            <a:r>
              <a:rPr lang="en-US" altLang="zh-CN" b="0" i="0">
                <a:solidFill>
                  <a:srgbClr val="003760"/>
                </a:solidFill>
                <a:latin typeface="Times New Roman" pitchFamily="34" charset="0"/>
                <a:ea typeface="楷体" pitchFamily="34" charset="-122"/>
                <a:cs typeface="Times New Roman" pitchFamily="34" charset="-120"/>
              </a:rPr>
              <a:t>在经历抑郁期间</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Times New Roman" pitchFamily="34" charset="0"/>
                <a:ea typeface="楷体" pitchFamily="34" charset="-122"/>
                <a:cs typeface="Times New Roman" pitchFamily="34" charset="-120"/>
              </a:rPr>
              <a:t>通过互联网和社交媒体找到支持和安慰</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Times New Roman" pitchFamily="34" charset="0"/>
                <a:ea typeface="楷体" pitchFamily="34" charset="-122"/>
                <a:cs typeface="Times New Roman" pitchFamily="34" charset="-120"/>
              </a:rPr>
              <a:t>最终走出困境的故事</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1">
    <p:spTree>
      <p:nvGrpSpPr>
        <p:cNvPr id="1" name=""/>
        <p:cNvGrpSpPr/>
        <p:nvPr/>
      </p:nvGrpSpPr>
      <p:grpSpPr>
        <a:xfrm>
          <a:off x="0" y="0"/>
          <a:ext cx="0" cy="0"/>
          <a:chOff x="0" y="0"/>
          <a:chExt cx="0" cy="0"/>
        </a:xfrm>
      </p:grpSpPr>
      <p:sp>
        <p:nvSpPr>
          <p:cNvPr id="2" name="QC_6_BD.17_1#fbc498aa0?pid=d073a20c2&amp;color=0,55,96&amp;vtp=1&amp;bt=1&amp;bbb=1"/>
          <p:cNvSpPr/>
          <p:nvPr/>
        </p:nvSpPr>
        <p:spPr>
          <a:xfrm>
            <a:off x="502920" y="1508760"/>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4.What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wrong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author?(</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endParaRPr lang="en-US" altLang="zh-CN" sz="1800" dirty="0"/>
          </a:p>
        </p:txBody>
      </p:sp>
      <p:sp>
        <p:nvSpPr>
          <p:cNvPr id="3" name="QC_6_AN.18_1#fbc498aa0.bracket?pid=d073a20c2&amp;color=0,55,96&amp;vpa=4&amp;vtp=1"/>
          <p:cNvSpPr/>
          <p:nvPr/>
        </p:nvSpPr>
        <p:spPr>
          <a:xfrm>
            <a:off x="4235926" y="1495425"/>
            <a:ext cx="319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B</a:t>
            </a:r>
            <a:endParaRPr lang="en-US" altLang="zh-CN" dirty="0"/>
          </a:p>
        </p:txBody>
      </p:sp>
      <p:sp>
        <p:nvSpPr>
          <p:cNvPr id="4" name="QC_6_BD.19_1#fbc498aa0.choices?pid=d073a20c2&amp;color=0,55,96&amp;vtp=1&amp;bbb=1"/>
          <p:cNvSpPr/>
          <p:nvPr/>
        </p:nvSpPr>
        <p:spPr>
          <a:xfrm>
            <a:off x="502920" y="1913255"/>
            <a:ext cx="10570464" cy="770255"/>
          </a:xfrm>
          <a:prstGeom prst="rect">
            <a:avLst/>
          </a:prstGeom>
          <a:noFill/>
          <a:ln/>
        </p:spPr>
        <p:txBody>
          <a:bodyPr wrap="none" lIns="0" tIns="0" rIns="0" bIns="0" rtlCol="0" anchor="t"/>
          <a:lstStyle/>
          <a:p>
            <a:pPr>
              <a:lnSpc>
                <a:spcPts val="3300"/>
              </a:lnSpc>
              <a:tabLst>
                <a:tab pos="5393182" algn="l"/>
              </a:tabLst>
            </a:pPr>
            <a:r>
              <a:rPr lang="en-US" altLang="zh-CN" sz="1800" b="0" i="0" dirty="0">
                <a:solidFill>
                  <a:srgbClr val="003760"/>
                </a:solidFill>
                <a:latin typeface="Times New Roman" pitchFamily="34" charset="0"/>
                <a:ea typeface="微软雅黑" pitchFamily="34" charset="-122"/>
                <a:cs typeface="Times New Roman" pitchFamily="34" charset="-120"/>
              </a:rPr>
              <a:t>A.She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felt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lonely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living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abroad.</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.She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suffered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depression.</a:t>
            </a:r>
            <a:endParaRPr lang="en-US" altLang="zh-CN" sz="1800" dirty="0"/>
          </a:p>
          <a:p>
            <a:pPr>
              <a:lnSpc>
                <a:spcPts val="3100"/>
              </a:lnSpc>
              <a:tabLst>
                <a:tab pos="5393182" algn="l"/>
              </a:tabLst>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.She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trouble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making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friends.</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.She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addicted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social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media.</a:t>
            </a:r>
            <a:endParaRPr lang="en-US" altLang="zh-CN" sz="1800" dirty="0"/>
          </a:p>
        </p:txBody>
      </p:sp>
      <p:sp>
        <p:nvSpPr>
          <p:cNvPr id="5" name="QC_6_AS.20_1#fbc498aa0?pid=d073a20c2&amp;color=0,55,96&amp;vtp=1&amp;bbb=1&amp;hb=1"/>
          <p:cNvSpPr/>
          <p:nvPr/>
        </p:nvSpPr>
        <p:spPr>
          <a:xfrm>
            <a:off x="502920" y="2733040"/>
            <a:ext cx="10570464" cy="7702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细节理解题。根据第二段中的“As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searched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authority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site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trying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understand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was</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happening</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to</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me,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websites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gave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me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answer—depression.”可知，作者的问题是抑郁。故选B项。</a:t>
            </a:r>
            <a:endParaRPr lang="en-US" altLang="zh-CN" dirty="0"/>
          </a:p>
        </p:txBody>
      </p:sp>
      <p:sp>
        <p:nvSpPr>
          <p:cNvPr id="6" name="QC_6_BD.21_1#17b466275?pid=d073a20c2&amp;color=0,55,96&amp;vtp=1&amp;bbb=1"/>
          <p:cNvSpPr/>
          <p:nvPr/>
        </p:nvSpPr>
        <p:spPr>
          <a:xfrm>
            <a:off x="502920" y="3547808"/>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5.Why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author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choose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name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“itreallyisok”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social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media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account?(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endParaRPr lang="en-US" altLang="zh-CN" sz="1800" dirty="0"/>
          </a:p>
        </p:txBody>
      </p:sp>
      <p:sp>
        <p:nvSpPr>
          <p:cNvPr id="7" name="QC_6_AN.22_1#17b466275.bracket?pid=d073a20c2&amp;color=0,55,96&amp;vpa=5&amp;vtp=1"/>
          <p:cNvSpPr/>
          <p:nvPr/>
        </p:nvSpPr>
        <p:spPr>
          <a:xfrm>
            <a:off x="8922225" y="3534473"/>
            <a:ext cx="331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D</a:t>
            </a:r>
            <a:endParaRPr lang="en-US" altLang="zh-CN" dirty="0"/>
          </a:p>
        </p:txBody>
      </p:sp>
      <p:sp>
        <p:nvSpPr>
          <p:cNvPr id="8" name="QC_6_BD.23_1#17b466275.choices?pid=d073a20c2&amp;color=0,55,96&amp;vtp=1&amp;bbb=1"/>
          <p:cNvSpPr/>
          <p:nvPr/>
        </p:nvSpPr>
        <p:spPr>
          <a:xfrm>
            <a:off x="502920" y="3958590"/>
            <a:ext cx="10570464" cy="770255"/>
          </a:xfrm>
          <a:prstGeom prst="rect">
            <a:avLst/>
          </a:prstGeom>
          <a:noFill/>
          <a:ln/>
        </p:spPr>
        <p:txBody>
          <a:bodyPr wrap="none" lIns="0" tIns="0" rIns="0" bIns="0" rtlCol="0" anchor="t"/>
          <a:lstStyle/>
          <a:p>
            <a:pPr>
              <a:lnSpc>
                <a:spcPts val="3300"/>
              </a:lnSpc>
              <a:tabLst>
                <a:tab pos="5393182" algn="l"/>
              </a:tabLst>
            </a:pPr>
            <a:r>
              <a:rPr lang="en-US" altLang="zh-CN" sz="1800" b="0" i="0" dirty="0">
                <a:solidFill>
                  <a:srgbClr val="003760"/>
                </a:solidFill>
                <a:latin typeface="Times New Roman" pitchFamily="34" charset="0"/>
                <a:ea typeface="微软雅黑" pitchFamily="34" charset="-122"/>
                <a:cs typeface="Times New Roman" pitchFamily="34" charset="-120"/>
              </a:rPr>
              <a:t>A.To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different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users.</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OK.</a:t>
            </a:r>
            <a:endParaRPr lang="en-US" altLang="zh-CN" sz="1800" dirty="0"/>
          </a:p>
          <a:p>
            <a:pPr>
              <a:lnSpc>
                <a:spcPts val="3100"/>
              </a:lnSpc>
              <a:tabLst>
                <a:tab pos="5393182" algn="l"/>
              </a:tabLst>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comfort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others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online.</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encourage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herself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accept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illness.</a:t>
            </a:r>
            <a:endParaRPr lang="en-US" altLang="zh-CN" sz="1800" dirty="0"/>
          </a:p>
        </p:txBody>
      </p:sp>
      <p:sp>
        <p:nvSpPr>
          <p:cNvPr id="9" name="QC_6_AS.24_1#17b466275?pid=d073a20c2&amp;color=0,55,96&amp;vtp=1&amp;bbb=1&amp;hb=1"/>
          <p:cNvSpPr/>
          <p:nvPr/>
        </p:nvSpPr>
        <p:spPr>
          <a:xfrm>
            <a:off x="502920" y="4778375"/>
            <a:ext cx="10570464" cy="11893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推理判断题。根据第三段中的“I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social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media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account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choosing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name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‘itreallyisok’;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wanted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build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sentence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over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over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again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online,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which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brought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much</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comfort</a:t>
            </a:r>
            <a:r>
              <a:rPr lang="en-US" altLang="zh-CN" b="0" i="0" dirty="0">
                <a:solidFill>
                  <a:srgbClr val="003760"/>
                </a:solidFill>
                <a:latin typeface="Times New Roman" pitchFamily="34" charset="0"/>
                <a:ea typeface="微软雅黑" pitchFamily="34" charset="-122"/>
                <a:cs typeface="Times New Roman" pitchFamily="34" charset="-120"/>
              </a:rPr>
              <a:t>.It's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OK</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to</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not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be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OK.”可推知，作者选择这个名字是为了鼓励自己接受病情。故选D项。</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7">
                                            <p:bg/>
                                          </p:spTgt>
                                        </p:tgtEl>
                                        <p:attrNameLst>
                                          <p:attrName>style.visibility</p:attrName>
                                        </p:attrNameLst>
                                      </p:cBhvr>
                                      <p:to>
                                        <p:strVal val="visible"/>
                                      </p:to>
                                    </p:set>
                                    <p:animEffect transition="in" filter="fade">
                                      <p:cBhvr>
                                        <p:cTn id="26" dur="500"/>
                                        <p:tgtEl>
                                          <p:spTgt spid="7">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7">
                                            <p:txEl>
                                              <p:pRg st="0" end="0"/>
                                            </p:txEl>
                                          </p:spTgt>
                                        </p:tgtEl>
                                        <p:attrNameLst>
                                          <p:attrName>style.visibility</p:attrName>
                                        </p:attrNameLst>
                                      </p:cBhvr>
                                      <p:to>
                                        <p:strVal val="visible"/>
                                      </p:to>
                                    </p:set>
                                    <p:animEffect transition="in" filter="fade">
                                      <p:cBhvr>
                                        <p:cTn id="29" dur="500"/>
                                        <p:tgtEl>
                                          <p:spTgt spid="7">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9">
                                            <p:bg/>
                                          </p:spTgt>
                                        </p:tgtEl>
                                        <p:attrNameLst>
                                          <p:attrName>style.visibility</p:attrName>
                                        </p:attrNameLst>
                                      </p:cBhvr>
                                      <p:to>
                                        <p:strVal val="visible"/>
                                      </p:to>
                                    </p:set>
                                    <p:animEffect transition="in" filter="fade">
                                      <p:cBhvr>
                                        <p:cTn id="34" dur="500"/>
                                        <p:tgtEl>
                                          <p:spTgt spid="9">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9">
                                            <p:txEl>
                                              <p:pRg st="0" end="0"/>
                                            </p:txEl>
                                          </p:spTgt>
                                        </p:tgtEl>
                                        <p:attrNameLst>
                                          <p:attrName>style.visibility</p:attrName>
                                        </p:attrNameLst>
                                      </p:cBhvr>
                                      <p:to>
                                        <p:strVal val="visible"/>
                                      </p:to>
                                    </p:set>
                                    <p:animEffect transition="in" filter="fade">
                                      <p:cBhvr>
                                        <p:cTn id="37" dur="500"/>
                                        <p:tgtEl>
                                          <p:spTgt spid="9">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9">
                                            <p:txEl>
                                              <p:pRg st="1" end="1"/>
                                            </p:txEl>
                                          </p:spTgt>
                                        </p:tgtEl>
                                        <p:attrNameLst>
                                          <p:attrName>style.visibility</p:attrName>
                                        </p:attrNameLst>
                                      </p:cBhvr>
                                      <p:to>
                                        <p:strVal val="visible"/>
                                      </p:to>
                                    </p:set>
                                    <p:animEffect transition="in" filter="fade">
                                      <p:cBhvr>
                                        <p:cTn id="40" dur="500"/>
                                        <p:tgtEl>
                                          <p:spTgt spid="9">
                                            <p:txEl>
                                              <p:pRg st="1" end="1"/>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9">
                                            <p:txEl>
                                              <p:pRg st="2" end="2"/>
                                            </p:txEl>
                                          </p:spTgt>
                                        </p:tgtEl>
                                        <p:attrNameLst>
                                          <p:attrName>style.visibility</p:attrName>
                                        </p:attrNameLst>
                                      </p:cBhvr>
                                      <p:to>
                                        <p:strVal val="visible"/>
                                      </p:to>
                                    </p:set>
                                    <p:animEffect transition="in" filter="fade">
                                      <p:cBhvr>
                                        <p:cTn id="43" dur="500"/>
                                        <p:tgtEl>
                                          <p:spTgt spid="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P spid="7" grpId="0" build="p" animBg="1"/>
      <p:bldP spid="9"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2">
    <p:spTree>
      <p:nvGrpSpPr>
        <p:cNvPr id="1" name=""/>
        <p:cNvGrpSpPr/>
        <p:nvPr/>
      </p:nvGrpSpPr>
      <p:grpSpPr>
        <a:xfrm>
          <a:off x="0" y="0"/>
          <a:ext cx="0" cy="0"/>
          <a:chOff x="0" y="0"/>
          <a:chExt cx="0" cy="0"/>
        </a:xfrm>
      </p:grpSpPr>
      <p:sp>
        <p:nvSpPr>
          <p:cNvPr id="2" name="QC_6_BD.25_1#a286a02aa?pid=d073a20c2&amp;color=0,55,96&amp;vtp=1&amp;bt=1&amp;bbb=1"/>
          <p:cNvSpPr/>
          <p:nvPr/>
        </p:nvSpPr>
        <p:spPr>
          <a:xfrm>
            <a:off x="502920" y="1508760"/>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6.What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author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doctor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ill?(</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endParaRPr lang="en-US" altLang="zh-CN" sz="1800" dirty="0"/>
          </a:p>
        </p:txBody>
      </p:sp>
      <p:sp>
        <p:nvSpPr>
          <p:cNvPr id="3" name="QC_6_AN.26_1#a286a02aa.bracket?pid=d073a20c2&amp;color=0,55,96&amp;vpa=6&amp;vtp=1"/>
          <p:cNvSpPr/>
          <p:nvPr/>
        </p:nvSpPr>
        <p:spPr>
          <a:xfrm>
            <a:off x="5721826" y="1495425"/>
            <a:ext cx="331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a:t>
            </a:r>
            <a:endParaRPr lang="en-US" altLang="zh-CN" dirty="0"/>
          </a:p>
        </p:txBody>
      </p:sp>
      <p:sp>
        <p:nvSpPr>
          <p:cNvPr id="4" name="QC_6_BD.27_1#a286a02aa.choices?pid=d073a20c2&amp;color=0,55,96&amp;vtp=1&amp;bbb=1"/>
          <p:cNvSpPr/>
          <p:nvPr/>
        </p:nvSpPr>
        <p:spPr>
          <a:xfrm>
            <a:off x="502920" y="1913255"/>
            <a:ext cx="10570464" cy="16084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A.She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reached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expert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online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help.</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.She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tried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hard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connect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friends.</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.She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travelled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side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relax.</a:t>
            </a:r>
            <a:endParaRPr lang="en-US" altLang="zh-CN" sz="1800" dirty="0"/>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.She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shared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posts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regularly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online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feel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lonely.</a:t>
            </a:r>
            <a:endParaRPr lang="en-US" altLang="zh-CN" sz="1800" dirty="0"/>
          </a:p>
        </p:txBody>
      </p:sp>
      <p:sp>
        <p:nvSpPr>
          <p:cNvPr id="5" name="QC_6_AS.28_1#a286a02aa?pid=d073a20c2&amp;color=0,55,96&amp;vtp=1&amp;bbb=1&amp;hb=1"/>
          <p:cNvSpPr/>
          <p:nvPr/>
        </p:nvSpPr>
        <p:spPr>
          <a:xfrm>
            <a:off x="502920" y="3564255"/>
            <a:ext cx="10570464" cy="16114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细节理解题。根据第四段中的“During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particularly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difficult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stage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recovery,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doctor</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suddenly</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sick</a:t>
            </a:r>
            <a:r>
              <a:rPr lang="en-US" altLang="zh-CN" sz="1800"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Hesitantly,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touch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psychologist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regularly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shared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posts</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that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connected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with.”可知，当作者的医生生病时</a:t>
            </a:r>
            <a:r>
              <a:rPr lang="en-US" altLang="zh-CN" sz="1800" b="0" i="0">
                <a:solidFill>
                  <a:srgbClr val="003760"/>
                </a:solidFill>
                <a:latin typeface="Times New Roman" pitchFamily="34" charset="0"/>
                <a:ea typeface="微软雅黑" pitchFamily="34" charset="-122"/>
                <a:cs typeface="Times New Roman" pitchFamily="34" charset="-120"/>
              </a:rPr>
              <a:t>，她联系了一个经常分享让她产生共鸣的帖子的心理</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学家</a:t>
            </a:r>
            <a:r>
              <a:rPr lang="en-US" altLang="zh-CN" b="0" i="0" dirty="0">
                <a:solidFill>
                  <a:srgbClr val="003760"/>
                </a:solidFill>
                <a:latin typeface="Times New Roman" pitchFamily="34" charset="0"/>
                <a:ea typeface="微软雅黑" pitchFamily="34" charset="-122"/>
                <a:cs typeface="Times New Roman" pitchFamily="34" charset="-120"/>
              </a:rPr>
              <a:t>。故选A项。</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3">
    <p:spTree>
      <p:nvGrpSpPr>
        <p:cNvPr id="1" name=""/>
        <p:cNvGrpSpPr/>
        <p:nvPr/>
      </p:nvGrpSpPr>
      <p:grpSpPr>
        <a:xfrm>
          <a:off x="0" y="0"/>
          <a:ext cx="0" cy="0"/>
          <a:chOff x="0" y="0"/>
          <a:chExt cx="0" cy="0"/>
        </a:xfrm>
      </p:grpSpPr>
      <p:sp>
        <p:nvSpPr>
          <p:cNvPr id="2" name="QC_6_BD.29_1#5089141fd?pid=d073a20c2&amp;color=0,55,96&amp;vtp=1&amp;bt=1&amp;bbb=1"/>
          <p:cNvSpPr/>
          <p:nvPr/>
        </p:nvSpPr>
        <p:spPr>
          <a:xfrm>
            <a:off x="502920" y="1508760"/>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7.What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author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learn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stranger?(</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endParaRPr lang="en-US" altLang="zh-CN" sz="1800" dirty="0"/>
          </a:p>
        </p:txBody>
      </p:sp>
      <p:sp>
        <p:nvSpPr>
          <p:cNvPr id="3" name="QC_6_AN.30_1#5089141fd.bracket?pid=d073a20c2&amp;color=0,55,96&amp;vpa=7&amp;vtp=1"/>
          <p:cNvSpPr/>
          <p:nvPr/>
        </p:nvSpPr>
        <p:spPr>
          <a:xfrm>
            <a:off x="5328126" y="1495425"/>
            <a:ext cx="319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C</a:t>
            </a:r>
            <a:endParaRPr lang="en-US" altLang="zh-CN" dirty="0"/>
          </a:p>
        </p:txBody>
      </p:sp>
      <p:sp>
        <p:nvSpPr>
          <p:cNvPr id="4" name="QC_6_BD.31_1#5089141fd.choices?pid=d073a20c2&amp;color=0,55,96&amp;vtp=1&amp;bbb=1"/>
          <p:cNvSpPr/>
          <p:nvPr/>
        </p:nvSpPr>
        <p:spPr>
          <a:xfrm>
            <a:off x="502920" y="1913255"/>
            <a:ext cx="10570464" cy="16084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A.Despite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forecast,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spring.</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.Talking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friends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sometimes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need.</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change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starting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person.</a:t>
            </a:r>
            <a:endParaRPr lang="en-US" altLang="zh-CN" sz="1800" dirty="0"/>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.Each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person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must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their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life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model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others.</a:t>
            </a:r>
            <a:endParaRPr lang="en-US" altLang="zh-CN" sz="1800" dirty="0"/>
          </a:p>
        </p:txBody>
      </p:sp>
      <p:sp>
        <p:nvSpPr>
          <p:cNvPr id="5" name="QC_6_AS.32_1#5089141fd?pid=d073a20c2&amp;color=0,55,96&amp;vtp=1&amp;bbb=1&amp;hb=1"/>
          <p:cNvSpPr/>
          <p:nvPr/>
        </p:nvSpPr>
        <p:spPr>
          <a:xfrm>
            <a:off x="502920" y="3564255"/>
            <a:ext cx="10570464" cy="11923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细节理解题。根据第四段中的“Through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learnt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might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able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change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world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blow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change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person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time.”可知</a:t>
            </a:r>
            <a:r>
              <a:rPr lang="en-US" altLang="zh-CN" sz="1800" b="0" i="0">
                <a:solidFill>
                  <a:srgbClr val="003760"/>
                </a:solidFill>
                <a:latin typeface="Times New Roman" pitchFamily="34" charset="0"/>
                <a:ea typeface="微软雅黑" pitchFamily="34" charset="-122"/>
                <a:cs typeface="Times New Roman" pitchFamily="34" charset="-120"/>
              </a:rPr>
              <a:t>，作者从陌生人那里学到</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的是</a:t>
            </a:r>
            <a:r>
              <a:rPr lang="en-US" altLang="zh-CN" b="0" i="0" dirty="0">
                <a:solidFill>
                  <a:srgbClr val="003760"/>
                </a:solidFill>
                <a:latin typeface="Times New Roman" pitchFamily="34" charset="0"/>
                <a:ea typeface="微软雅黑" pitchFamily="34" charset="-122"/>
                <a:cs typeface="Times New Roman" pitchFamily="34" charset="-120"/>
              </a:rPr>
              <a:t>，一个人可以通过一次改变一个人的方式来改变世界。故选C项。</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4">
    <p:spTree>
      <p:nvGrpSpPr>
        <p:cNvPr id="1" name=""/>
        <p:cNvGrpSpPr/>
        <p:nvPr/>
      </p:nvGrpSpPr>
      <p:grpSpPr>
        <a:xfrm>
          <a:off x="0" y="0"/>
          <a:ext cx="0" cy="0"/>
          <a:chOff x="0" y="0"/>
          <a:chExt cx="0" cy="0"/>
        </a:xfrm>
      </p:grpSpPr>
      <p:sp>
        <p:nvSpPr>
          <p:cNvPr id="2" name="QM_5_BD.33_1#d4747e951?pid=0a11d32c3&amp;color=0,55,96&amp;vtp=1&amp;bt=1&amp;bbb=1&amp;hb=1"/>
          <p:cNvSpPr/>
          <p:nvPr/>
        </p:nvSpPr>
        <p:spPr>
          <a:xfrm>
            <a:off x="502920" y="1512000"/>
            <a:ext cx="10570464" cy="4610100"/>
          </a:xfrm>
          <a:prstGeom prst="rect">
            <a:avLst/>
          </a:prstGeom>
          <a:noFill/>
          <a:ln/>
        </p:spPr>
        <p:txBody>
          <a:bodyPr wrap="none" lIns="0" tIns="0" rIns="0" bIns="0" rtlCol="0" anchor="t"/>
          <a:lstStyle/>
          <a:p>
            <a:pPr algn="ctr">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C</a:t>
            </a:r>
            <a:endParaRPr lang="en-US" altLang="zh-CN" sz="1800" dirty="0"/>
          </a:p>
          <a:p>
            <a:pPr>
              <a:lnSpc>
                <a:spcPts val="3300"/>
              </a:lnSpc>
            </a:pPr>
            <a:r>
              <a:rPr lang="en-US" altLang="zh-CN"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[河南开封2024高一期末]</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years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ago,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celebrated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Frankenstein</a:t>
            </a:r>
            <a:r>
              <a:rPr lang="en-US" altLang="zh-CN" sz="1800" b="0" i="0" dirty="0">
                <a:solidFill>
                  <a:srgbClr val="003760"/>
                </a:solidFill>
                <a:latin typeface="Times New Roman" pitchFamily="34" charset="0"/>
                <a:ea typeface="微软雅黑" pitchFamily="34" charset="-122"/>
                <a:cs typeface="Times New Roman" pitchFamily="34" charset="-120"/>
              </a:rPr>
              <a: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200th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birthday.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famous</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book</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written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British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novelist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Shelley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（1797—1851）,</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rightly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known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first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of</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science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fiction.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Frankenstein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name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doctor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creates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creature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human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body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parts.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doctor's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ambitions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noble,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experiment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disastrous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results.</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Shelley</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writing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science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beginning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great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impact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world</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People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different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attitudes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towards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science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found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inspiring—they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thought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progress</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medicine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making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curing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common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illnesses.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others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found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little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frightening—it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was</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changing</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life,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making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familiar.</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Science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plays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bigger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part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lives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two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centuries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ago.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Today,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science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brought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us</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great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things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Internet,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also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nuclear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weapons,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which,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used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large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numbers,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kill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off</a:t>
            </a:r>
            <a:r>
              <a:rPr lang="en-US" altLang="zh-CN" sz="1800" b="0" i="0">
                <a:solidFill>
                  <a:srgbClr val="003760"/>
                </a:solidFill>
                <a:latin typeface="SimSun" pitchFamily="34" charset="0"/>
                <a:ea typeface="SimSun" pitchFamily="34" charset="-122"/>
                <a:cs typeface="SimSun" pitchFamily="34" charset="-120"/>
              </a:rPr>
              <a:t> </a:t>
            </a:r>
          </a:p>
          <a:p>
            <a:pPr>
              <a:lnSpc>
                <a:spcPct val="150000"/>
              </a:lnSpc>
            </a:pPr>
            <a:endParaRPr lang="en-US" altLang="zh-CN" dirty="0"/>
          </a:p>
        </p:txBody>
      </p:sp>
    </p:spTree>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33_1#d4747e951?pid=0a11d32c3&amp;color=0,55,96&amp;vtp=1&amp;bt=1&amp;bbb=1&amp;hb=1">
            <a:extLst>
              <a:ext uri="{FF2B5EF4-FFF2-40B4-BE49-F238E27FC236}">
                <a16:creationId xmlns:a16="http://schemas.microsoft.com/office/drawing/2014/main" id="{C3819554-AA15-5205-D788-18D9DE9CF700}"/>
              </a:ext>
            </a:extLst>
          </p:cNvPr>
          <p:cNvSpPr/>
          <p:nvPr/>
        </p:nvSpPr>
        <p:spPr>
          <a:xfrm>
            <a:off x="502920" y="1512000"/>
            <a:ext cx="10570464" cy="4821555"/>
          </a:xfrm>
          <a:prstGeom prst="rect">
            <a:avLst/>
          </a:prstGeom>
          <a:noFill/>
          <a:ln/>
        </p:spPr>
        <p:txBody>
          <a:bodyPr wrap="none" lIns="0" tIns="0" rIns="0" bIns="0" rtlCol="0" anchor="t"/>
          <a:lstStyle/>
          <a:p>
            <a:pPr>
              <a:lnSpc>
                <a:spcPts val="3200"/>
              </a:lnSpc>
            </a:pPr>
            <a:r>
              <a:rPr lang="en-US" altLang="zh-CN" sz="1800" b="0" i="0">
                <a:solidFill>
                  <a:srgbClr val="003760"/>
                </a:solidFill>
                <a:latin typeface="Times New Roman" pitchFamily="34" charset="0"/>
                <a:ea typeface="微软雅黑" pitchFamily="34" charset="-122"/>
                <a:cs typeface="Times New Roman" pitchFamily="34" charset="-120"/>
              </a:rPr>
              <a:t>our</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species.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Science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still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therefore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creates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mixed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feelings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Shelley's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because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Shelley</a:t>
            </a:r>
            <a:r>
              <a:rPr lang="en-US" altLang="zh-CN" sz="1800" b="0" i="0">
                <a:solidFill>
                  <a:srgbClr val="003760"/>
                </a:solidFill>
                <a:latin typeface="SimSun" pitchFamily="34" charset="0"/>
                <a:ea typeface="SimSun" pitchFamily="34" charset="-122"/>
                <a:cs typeface="SimSun" pitchFamily="34" charset="-120"/>
              </a:rPr>
              <a:t> </a:t>
            </a:r>
          </a:p>
          <a:p>
            <a:pPr>
              <a:lnSpc>
                <a:spcPts val="3200"/>
              </a:lnSpc>
            </a:pPr>
            <a:r>
              <a:rPr lang="en-US" altLang="zh-CN" sz="1800" b="0" i="0">
                <a:solidFill>
                  <a:srgbClr val="003760"/>
                </a:solidFill>
                <a:latin typeface="Times New Roman" pitchFamily="34" charset="0"/>
                <a:ea typeface="微软雅黑" pitchFamily="34" charset="-122"/>
                <a:cs typeface="Times New Roman" pitchFamily="34" charset="-120"/>
              </a:rPr>
              <a:t>saw</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both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promise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danger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science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still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influence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today.</a:t>
            </a:r>
            <a:endParaRPr lang="en-US" altLang="zh-CN" sz="1800" dirty="0"/>
          </a:p>
          <a:p>
            <a:pPr>
              <a:lnSpc>
                <a:spcPts val="32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fact,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subtitle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book,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The</a:t>
            </a:r>
            <a:r>
              <a:rPr lang="en-US" altLang="zh-CN" sz="1800" b="0" i="1"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Modern</a:t>
            </a:r>
            <a:r>
              <a:rPr lang="en-US" altLang="zh-CN" sz="1800" b="0" i="1"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Prometheus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（普罗米修斯）,</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shows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important</a:t>
            </a:r>
            <a:r>
              <a:rPr lang="en-US" altLang="zh-CN" sz="1800" b="0" i="0">
                <a:solidFill>
                  <a:srgbClr val="003760"/>
                </a:solidFill>
                <a:latin typeface="SimSun" pitchFamily="34" charset="0"/>
                <a:ea typeface="SimSun" pitchFamily="34" charset="-122"/>
                <a:cs typeface="SimSun" pitchFamily="34" charset="-120"/>
              </a:rPr>
              <a:t> </a:t>
            </a:r>
          </a:p>
          <a:p>
            <a:pPr>
              <a:lnSpc>
                <a:spcPts val="3200"/>
              </a:lnSpc>
            </a:pPr>
            <a:r>
              <a:rPr lang="en-US" altLang="zh-CN" sz="1800" b="0" i="0">
                <a:solidFill>
                  <a:srgbClr val="003760"/>
                </a:solidFill>
                <a:latin typeface="Times New Roman" pitchFamily="34" charset="0"/>
                <a:ea typeface="微软雅黑" pitchFamily="34" charset="-122"/>
                <a:cs typeface="Times New Roman" pitchFamily="34" charset="-120"/>
              </a:rPr>
              <a:t>myth</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（神话）</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writer.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Prometheus,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figure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classical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Greek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mythology,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written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by</a:t>
            </a:r>
            <a:r>
              <a:rPr lang="en-US" altLang="zh-CN" sz="1800" b="0" i="0">
                <a:solidFill>
                  <a:srgbClr val="003760"/>
                </a:solidFill>
                <a:latin typeface="SimSun" pitchFamily="34" charset="0"/>
                <a:ea typeface="SimSun" pitchFamily="34" charset="-122"/>
                <a:cs typeface="SimSun" pitchFamily="34" charset="-120"/>
              </a:rPr>
              <a:t> </a:t>
            </a:r>
          </a:p>
          <a:p>
            <a:pPr>
              <a:lnSpc>
                <a:spcPts val="3200"/>
              </a:lnSpc>
            </a:pPr>
            <a:r>
              <a:rPr lang="en-US" altLang="zh-CN" sz="1800" b="0" i="0">
                <a:solidFill>
                  <a:srgbClr val="003760"/>
                </a:solidFill>
                <a:latin typeface="Times New Roman" pitchFamily="34" charset="0"/>
                <a:ea typeface="微软雅黑" pitchFamily="34" charset="-122"/>
                <a:cs typeface="Times New Roman" pitchFamily="34" charset="-120"/>
              </a:rPr>
              <a:t>ancient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Greek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playwright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Sophocles,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steals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gives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people,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act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which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he</a:t>
            </a:r>
            <a:r>
              <a:rPr lang="en-US" altLang="zh-CN" sz="1800" b="0" i="0">
                <a:solidFill>
                  <a:srgbClr val="003760"/>
                </a:solidFill>
                <a:latin typeface="SimSun" pitchFamily="34" charset="0"/>
                <a:ea typeface="SimSun" pitchFamily="34" charset="-122"/>
                <a:cs typeface="SimSun" pitchFamily="34" charset="-120"/>
              </a:rPr>
              <a:t> </a:t>
            </a:r>
          </a:p>
          <a:p>
            <a:pPr>
              <a:lnSpc>
                <a:spcPts val="3200"/>
              </a:lnSpc>
            </a:pPr>
            <a:r>
              <a:rPr lang="en-US" altLang="zh-CN" sz="1800" b="0" i="0">
                <a:solidFill>
                  <a:srgbClr val="003760"/>
                </a:solidFill>
                <a:latin typeface="Times New Roman" pitchFamily="34" charset="0"/>
                <a:ea typeface="微软雅黑" pitchFamily="34" charset="-122"/>
                <a:cs typeface="Times New Roman" pitchFamily="34" charset="-120"/>
              </a:rPr>
              <a:t>is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terribly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punished.</a:t>
            </a:r>
            <a:endParaRPr lang="en-US" altLang="zh-CN" sz="1800" dirty="0"/>
          </a:p>
          <a:p>
            <a:pPr>
              <a:lnSpc>
                <a:spcPts val="32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Shelley's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husband,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famous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poet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Percy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Shelley,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wrote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about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“Prometheus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Unbound”.In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p>
          <a:p>
            <a:pPr>
              <a:lnSpc>
                <a:spcPts val="3200"/>
              </a:lnSpc>
            </a:pPr>
            <a:r>
              <a:rPr lang="en-US" altLang="zh-CN" sz="1800" b="0" i="0">
                <a:solidFill>
                  <a:srgbClr val="003760"/>
                </a:solidFill>
                <a:latin typeface="Times New Roman" pitchFamily="34" charset="0"/>
                <a:ea typeface="微软雅黑" pitchFamily="34" charset="-122"/>
                <a:cs typeface="Times New Roman" pitchFamily="34" charset="-120"/>
              </a:rPr>
              <a:t>poem</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revolutionary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triumphs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over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Shelley's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book,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however,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her</a:t>
            </a:r>
            <a:r>
              <a:rPr lang="en-US" altLang="zh-CN" sz="1800" b="0" i="0">
                <a:solidFill>
                  <a:srgbClr val="003760"/>
                </a:solidFill>
                <a:latin typeface="SimSun" pitchFamily="34" charset="0"/>
                <a:ea typeface="SimSun" pitchFamily="34" charset="-122"/>
                <a:cs typeface="SimSun" pitchFamily="34" charset="-120"/>
              </a:rPr>
              <a:t> </a:t>
            </a:r>
          </a:p>
          <a:p>
            <a:pPr>
              <a:lnSpc>
                <a:spcPts val="3200"/>
              </a:lnSpc>
            </a:pPr>
            <a:r>
              <a:rPr lang="en-US" altLang="zh-CN" sz="1800" b="0" i="0">
                <a:solidFill>
                  <a:srgbClr val="003760"/>
                </a:solidFill>
                <a:latin typeface="Times New Roman" pitchFamily="34" charset="0"/>
                <a:ea typeface="微软雅黑" pitchFamily="34" charset="-122"/>
                <a:cs typeface="Times New Roman" pitchFamily="34" charset="-120"/>
              </a:rPr>
              <a:t>modern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Prometheus,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Frankenstein,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highly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controversial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figure,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sacrifices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life</a:t>
            </a:r>
            <a:r>
              <a:rPr lang="en-US" altLang="zh-CN" sz="1800" b="0" i="0">
                <a:solidFill>
                  <a:srgbClr val="003760"/>
                </a:solidFill>
                <a:latin typeface="SimSun" pitchFamily="34" charset="0"/>
                <a:ea typeface="SimSun" pitchFamily="34" charset="-122"/>
                <a:cs typeface="SimSun" pitchFamily="34" charset="-120"/>
              </a:rPr>
              <a:t> </a:t>
            </a:r>
          </a:p>
          <a:p>
            <a:pPr>
              <a:lnSpc>
                <a:spcPts val="3200"/>
              </a:lnSpc>
            </a:pPr>
            <a:r>
              <a:rPr lang="en-US" altLang="zh-CN" sz="1800" b="0" i="0">
                <a:solidFill>
                  <a:srgbClr val="003760"/>
                </a:solidFill>
                <a:latin typeface="Times New Roman" pitchFamily="34" charset="0"/>
                <a:ea typeface="微软雅黑" pitchFamily="34" charset="-122"/>
                <a:cs typeface="Times New Roman" pitchFamily="34" charset="-120"/>
              </a:rPr>
              <a:t>for</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crazy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addiction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creation.</a:t>
            </a:r>
            <a:endParaRPr lang="en-US" altLang="zh-CN" sz="1800" dirty="0"/>
          </a:p>
          <a:p>
            <a:pPr>
              <a:lnSpc>
                <a:spcPts val="32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short,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Shelley's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book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just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scary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moving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story,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philosophical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tale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even</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after</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200</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years,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still</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speaks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to</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modern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readers.</a:t>
            </a:r>
            <a:endParaRPr lang="en-US" altLang="zh-CN" dirty="0"/>
          </a:p>
        </p:txBody>
      </p:sp>
    </p:spTree>
    <p:extLst>
      <p:ext uri="{BB962C8B-B14F-4D97-AF65-F5344CB8AC3E}">
        <p14:creationId xmlns:p14="http://schemas.microsoft.com/office/powerpoint/2010/main" val="3408933467"/>
      </p:ext>
    </p:extLst>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name="Slide 15">
    <p:spTree>
      <p:nvGrpSpPr>
        <p:cNvPr id="1" name=""/>
        <p:cNvGrpSpPr/>
        <p:nvPr/>
      </p:nvGrpSpPr>
      <p:grpSpPr>
        <a:xfrm>
          <a:off x="0" y="0"/>
          <a:ext cx="0" cy="0"/>
          <a:chOff x="0" y="0"/>
          <a:chExt cx="0" cy="0"/>
        </a:xfrm>
      </p:grpSpPr>
      <p:sp>
        <p:nvSpPr>
          <p:cNvPr id="2" name="QM_5_EX.34_1#d4747e951?pid=0a11d32c3&amp;color=0,55,96&amp;vtp=1&amp;bt=1&amp;bbb=1&amp;hb=1"/>
          <p:cNvSpPr/>
          <p:nvPr/>
        </p:nvSpPr>
        <p:spPr>
          <a:xfrm>
            <a:off x="502920" y="1512000"/>
            <a:ext cx="10570464" cy="757555"/>
          </a:xfrm>
          <a:prstGeom prst="rect">
            <a:avLst/>
          </a:prstGeom>
          <a:noFill/>
          <a:ln/>
        </p:spPr>
        <p:txBody>
          <a:bodyPr wrap="none" lIns="0" tIns="0" rIns="0" bIns="0" rtlCol="0" anchor="t"/>
          <a:lstStyle/>
          <a:p>
            <a:pPr algn="l">
              <a:lnSpc>
                <a:spcPts val="3200"/>
              </a:lnSpc>
            </a:pPr>
            <a:r>
              <a:rPr lang="en-US" altLang="zh-CN" sz="1800" b="1" i="0" dirty="0">
                <a:solidFill>
                  <a:srgbClr val="003760"/>
                </a:solidFill>
                <a:latin typeface="Times New Roman" pitchFamily="34" charset="0"/>
                <a:ea typeface="微软雅黑" pitchFamily="34" charset="-122"/>
                <a:cs typeface="Times New Roman" pitchFamily="34" charset="-120"/>
              </a:rPr>
              <a:t>【语篇导读】</a:t>
            </a:r>
            <a:r>
              <a:rPr lang="en-US" altLang="zh-CN" sz="1800" b="0" i="0" dirty="0">
                <a:solidFill>
                  <a:srgbClr val="003760"/>
                </a:solidFill>
                <a:latin typeface="Times New Roman" pitchFamily="34" charset="0"/>
                <a:ea typeface="楷体" pitchFamily="34" charset="-122"/>
                <a:cs typeface="Times New Roman" pitchFamily="34" charset="-120"/>
              </a:rPr>
              <a:t>本文是一篇说明文</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主要介绍了作家玛丽</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雪莱的经典小说</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弗兰肯斯坦</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的写作背景</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创</a:t>
            </a:r>
          </a:p>
          <a:p>
            <a:pPr>
              <a:lnSpc>
                <a:spcPts val="3100"/>
              </a:lnSpc>
            </a:pPr>
            <a:r>
              <a:rPr lang="en-US" altLang="zh-CN" b="0" i="0">
                <a:solidFill>
                  <a:srgbClr val="003760"/>
                </a:solidFill>
                <a:latin typeface="Times New Roman" pitchFamily="34" charset="0"/>
                <a:ea typeface="楷体" pitchFamily="34" charset="-122"/>
                <a:cs typeface="Times New Roman" pitchFamily="34" charset="-120"/>
              </a:rPr>
              <a:t>作意图和文化内涵</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Times New Roman" pitchFamily="34" charset="0"/>
                <a:ea typeface="楷体" pitchFamily="34" charset="-122"/>
                <a:cs typeface="Times New Roman" pitchFamily="34" charset="-120"/>
              </a:rPr>
              <a:t>重点挖掘其对现代社会的启示</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6">
    <p:spTree>
      <p:nvGrpSpPr>
        <p:cNvPr id="1" name=""/>
        <p:cNvGrpSpPr/>
        <p:nvPr/>
      </p:nvGrpSpPr>
      <p:grpSpPr>
        <a:xfrm>
          <a:off x="0" y="0"/>
          <a:ext cx="0" cy="0"/>
          <a:chOff x="0" y="0"/>
          <a:chExt cx="0" cy="0"/>
        </a:xfrm>
      </p:grpSpPr>
      <p:sp>
        <p:nvSpPr>
          <p:cNvPr id="2" name="QC_6_BD.35_1#3046d3e5c?pid=d4747e951&amp;color=0,55,96&amp;vtp=1&amp;bt=1&amp;bbb=1"/>
          <p:cNvSpPr/>
          <p:nvPr/>
        </p:nvSpPr>
        <p:spPr>
          <a:xfrm>
            <a:off x="502920" y="1508760"/>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8.What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know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about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Frankenstein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creature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made?(</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endParaRPr lang="en-US" altLang="zh-CN" sz="1800" dirty="0"/>
          </a:p>
        </p:txBody>
      </p:sp>
      <p:sp>
        <p:nvSpPr>
          <p:cNvPr id="3" name="QC_6_AN.36_1#3046d3e5c.bracket?pid=d4747e951&amp;color=0,55,96&amp;vpa=8&amp;vtp=1"/>
          <p:cNvSpPr/>
          <p:nvPr/>
        </p:nvSpPr>
        <p:spPr>
          <a:xfrm>
            <a:off x="7791925" y="1495425"/>
            <a:ext cx="319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C</a:t>
            </a:r>
            <a:endParaRPr lang="en-US" altLang="zh-CN" dirty="0"/>
          </a:p>
        </p:txBody>
      </p:sp>
      <p:sp>
        <p:nvSpPr>
          <p:cNvPr id="4" name="QC_6_BD.37_1#3046d3e5c.choices?pid=d4747e951&amp;color=0,55,96&amp;vtp=1&amp;bbb=1"/>
          <p:cNvSpPr/>
          <p:nvPr/>
        </p:nvSpPr>
        <p:spPr>
          <a:xfrm>
            <a:off x="502920" y="1913255"/>
            <a:ext cx="10570464" cy="16084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A.He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created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animal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parts.</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managed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kill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end.</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created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good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intentions.</a:t>
            </a:r>
            <a:endParaRPr lang="en-US" altLang="zh-CN" sz="1800" dirty="0"/>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aware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dangers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before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creation.</a:t>
            </a:r>
            <a:endParaRPr lang="en-US" altLang="zh-CN" sz="1800" dirty="0"/>
          </a:p>
        </p:txBody>
      </p:sp>
      <p:sp>
        <p:nvSpPr>
          <p:cNvPr id="5" name="QC_6_AS.38_1#3046d3e5c?pid=d4747e951&amp;color=0,55,96&amp;vtp=1&amp;bbb=1&amp;hb=1"/>
          <p:cNvSpPr/>
          <p:nvPr/>
        </p:nvSpPr>
        <p:spPr>
          <a:xfrm>
            <a:off x="502920" y="3564255"/>
            <a:ext cx="10570464" cy="11923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细节理解题。根据第一段中的“Frankenstein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name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doctor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creates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creature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from</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human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body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parts.The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doctor's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ambitions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noble,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experiment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disastrous</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results</a:t>
            </a:r>
            <a:r>
              <a:rPr lang="en-US" altLang="zh-CN" b="0" i="0" dirty="0">
                <a:solidFill>
                  <a:srgbClr val="003760"/>
                </a:solidFill>
                <a:latin typeface="Times New Roman" pitchFamily="34" charset="0"/>
                <a:ea typeface="微软雅黑" pitchFamily="34" charset="-122"/>
                <a:cs typeface="Times New Roman" pitchFamily="34" charset="-120"/>
              </a:rPr>
              <a:t>.”可知，弗兰肯斯坦创造那个生物的初衷是好的。故选C项。</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17">
    <p:spTree>
      <p:nvGrpSpPr>
        <p:cNvPr id="1" name=""/>
        <p:cNvGrpSpPr/>
        <p:nvPr/>
      </p:nvGrpSpPr>
      <p:grpSpPr>
        <a:xfrm>
          <a:off x="0" y="0"/>
          <a:ext cx="0" cy="0"/>
          <a:chOff x="0" y="0"/>
          <a:chExt cx="0" cy="0"/>
        </a:xfrm>
      </p:grpSpPr>
      <p:sp>
        <p:nvSpPr>
          <p:cNvPr id="2" name="QC_6_BD.39_1#520398fef?pid=d4747e951&amp;color=0,55,96&amp;vtp=1&amp;bt=1&amp;bbb=1"/>
          <p:cNvSpPr/>
          <p:nvPr/>
        </p:nvSpPr>
        <p:spPr>
          <a:xfrm>
            <a:off x="502920" y="1508760"/>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9.Compared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Prometheus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Greek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mythology,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Frankenstein</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p>
        </p:txBody>
      </p:sp>
      <p:sp>
        <p:nvSpPr>
          <p:cNvPr id="3" name="QC_6_AN.40_1#520398fef.blank?pid=d4747e951&amp;color=0,55,96&amp;vpa=9&amp;vtp=1"/>
          <p:cNvSpPr/>
          <p:nvPr/>
        </p:nvSpPr>
        <p:spPr>
          <a:xfrm>
            <a:off x="7199217" y="1457325"/>
            <a:ext cx="331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D</a:t>
            </a:r>
            <a:endParaRPr lang="en-US" altLang="zh-CN" dirty="0"/>
          </a:p>
        </p:txBody>
      </p:sp>
      <p:sp>
        <p:nvSpPr>
          <p:cNvPr id="4" name="QC_6_BD.41_1#520398fef.choices?pid=d4747e951&amp;color=0,55,96&amp;vtp=1&amp;bbb=1"/>
          <p:cNvSpPr/>
          <p:nvPr/>
        </p:nvSpPr>
        <p:spPr>
          <a:xfrm>
            <a:off x="502920" y="1913255"/>
            <a:ext cx="10570464" cy="770255"/>
          </a:xfrm>
          <a:prstGeom prst="rect">
            <a:avLst/>
          </a:prstGeom>
          <a:noFill/>
          <a:ln/>
        </p:spPr>
        <p:txBody>
          <a:bodyPr wrap="none" lIns="0" tIns="0" rIns="0" bIns="0" rtlCol="0" anchor="t"/>
          <a:lstStyle/>
          <a:p>
            <a:pPr>
              <a:lnSpc>
                <a:spcPts val="3300"/>
              </a:lnSpc>
              <a:tabLst>
                <a:tab pos="5393182" algn="l"/>
              </a:tabLst>
            </a:pPr>
            <a:r>
              <a:rPr lang="en-US" altLang="zh-CN" sz="1800" b="0" i="0" dirty="0">
                <a:solidFill>
                  <a:srgbClr val="003760"/>
                </a:solidFill>
                <a:latin typeface="Times New Roman" pitchFamily="34" charset="0"/>
                <a:ea typeface="微软雅黑" pitchFamily="34" charset="-122"/>
                <a:cs typeface="Times New Roman" pitchFamily="34" charset="-120"/>
              </a:rPr>
              <a:t>A.is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revolutionary</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hero</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.has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inspired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many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poets</a:t>
            </a:r>
            <a:endParaRPr lang="en-US" altLang="zh-CN" sz="1800" dirty="0"/>
          </a:p>
          <a:p>
            <a:pPr>
              <a:lnSpc>
                <a:spcPts val="3100"/>
              </a:lnSpc>
              <a:tabLst>
                <a:tab pos="5393182" algn="l"/>
              </a:tabLst>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.suffers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little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does</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.leads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controversy</a:t>
            </a:r>
            <a:endParaRPr lang="en-US" altLang="zh-CN" sz="1800" dirty="0"/>
          </a:p>
        </p:txBody>
      </p:sp>
      <p:sp>
        <p:nvSpPr>
          <p:cNvPr id="5" name="QC_6_AS.42_1#520398fef?pid=d4747e951&amp;color=0,55,96&amp;vtp=1&amp;bbb=1&amp;hb=1"/>
          <p:cNvSpPr/>
          <p:nvPr/>
        </p:nvSpPr>
        <p:spPr>
          <a:xfrm>
            <a:off x="502920" y="2733040"/>
            <a:ext cx="10570464" cy="20305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细节理解题。根据第四段中的“Prometheus,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figure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classical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Greek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mythology,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written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by</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ancient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Greek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playwright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Sophocles,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steals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gives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people,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act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which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he</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is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terribly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punished.”和第五段中的“Dr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Frankenstein,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highly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controversial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figure,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sacrifices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his</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home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life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crazy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addiction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creation”可知，与希腊神话中的普罗米修斯相比</a:t>
            </a:r>
            <a:r>
              <a:rPr lang="en-US" altLang="zh-CN" sz="1800" b="0" i="0">
                <a:solidFill>
                  <a:srgbClr val="003760"/>
                </a:solidFill>
                <a:latin typeface="Times New Roman" pitchFamily="34" charset="0"/>
                <a:ea typeface="微软雅黑" pitchFamily="34" charset="-122"/>
                <a:cs typeface="Times New Roman" pitchFamily="34" charset="-120"/>
              </a:rPr>
              <a:t>，弗兰肯斯</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坦博士引起了一些争论</a:t>
            </a:r>
            <a:r>
              <a:rPr lang="en-US" altLang="zh-CN" b="0" i="0" dirty="0">
                <a:solidFill>
                  <a:srgbClr val="003760"/>
                </a:solidFill>
                <a:latin typeface="Times New Roman" pitchFamily="34" charset="0"/>
                <a:ea typeface="微软雅黑" pitchFamily="34" charset="-122"/>
                <a:cs typeface="Times New Roman" pitchFamily="34" charset="-120"/>
              </a:rPr>
              <a:t>。故选D项。</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5">
                                            <p:txEl>
                                              <p:pRg st="4" end="4"/>
                                            </p:txEl>
                                          </p:spTgt>
                                        </p:tgtEl>
                                        <p:attrNameLst>
                                          <p:attrName>style.visibility</p:attrName>
                                        </p:attrNameLst>
                                      </p:cBhvr>
                                      <p:to>
                                        <p:strVal val="visible"/>
                                      </p:to>
                                    </p:set>
                                    <p:animEffect transition="in" filter="fade">
                                      <p:cBhvr>
                                        <p:cTn id="30"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
    <p:spTree>
      <p:nvGrpSpPr>
        <p:cNvPr id="1" name=""/>
        <p:cNvGrpSpPr/>
        <p:nvPr/>
      </p:nvGrpSpPr>
      <p:grpSpPr>
        <a:xfrm>
          <a:off x="0" y="0"/>
          <a:ext cx="0" cy="0"/>
          <a:chOff x="0" y="0"/>
          <a:chExt cx="0" cy="0"/>
        </a:xfrm>
      </p:grpSpPr>
      <p:sp>
        <p:nvSpPr>
          <p:cNvPr id="2" name="C_1_BD#7f272e166.fixed?color=61,88,159&amp;vtp=1&amp;bbb=1"/>
          <p:cNvSpPr/>
          <p:nvPr/>
        </p:nvSpPr>
        <p:spPr>
          <a:xfrm>
            <a:off x="4965192" y="2084832"/>
            <a:ext cx="2304288" cy="932688"/>
          </a:xfrm>
          <a:prstGeom prst="rect">
            <a:avLst/>
          </a:prstGeom>
          <a:noFill/>
          <a:ln/>
        </p:spPr>
        <p:txBody>
          <a:bodyPr wrap="none" lIns="0" tIns="0" rIns="0" bIns="0" rtlCol="0" anchor="ctr"/>
          <a:lstStyle/>
          <a:p>
            <a:pPr algn="ctr">
              <a:lnSpc>
                <a:spcPts val="6700"/>
              </a:lnSpc>
            </a:pPr>
            <a:r>
              <a:rPr lang="en-US" altLang="zh-CN" sz="5400" b="1" i="0" dirty="0">
                <a:solidFill>
                  <a:srgbClr val="3D589F"/>
                </a:solidFill>
                <a:latin typeface="Times New Roman" pitchFamily="34" charset="0"/>
                <a:ea typeface="印品黑体" pitchFamily="34" charset="-122"/>
                <a:cs typeface="Times New Roman" pitchFamily="34" charset="-120"/>
              </a:rPr>
              <a:t>Unit</a:t>
            </a:r>
            <a:r>
              <a:rPr lang="en-US" altLang="zh-CN" sz="5400" b="1" i="0" dirty="0">
                <a:solidFill>
                  <a:srgbClr val="3D589F"/>
                </a:solidFill>
                <a:latin typeface="SimSun" pitchFamily="34" charset="0"/>
                <a:ea typeface="SimSun" pitchFamily="34" charset="-122"/>
                <a:cs typeface="SimSun" pitchFamily="34" charset="-120"/>
              </a:rPr>
              <a:t> </a:t>
            </a:r>
            <a:r>
              <a:rPr lang="en-US" altLang="zh-CN" sz="5400" b="1" i="0" dirty="0">
                <a:solidFill>
                  <a:srgbClr val="3D589F"/>
                </a:solidFill>
                <a:latin typeface="Times New Roman" pitchFamily="34" charset="0"/>
                <a:ea typeface="印品黑体" pitchFamily="34" charset="-122"/>
                <a:cs typeface="Times New Roman" pitchFamily="34" charset="-120"/>
              </a:rPr>
              <a:t>5</a:t>
            </a:r>
            <a:endParaRPr lang="en-US" altLang="zh-CN" sz="5400" dirty="0"/>
          </a:p>
        </p:txBody>
      </p:sp>
      <p:sp>
        <p:nvSpPr>
          <p:cNvPr id="3" name="C_1_BD#7f272e166.fixed?color=61,88,159&amp;vtp=1&amp;bbb=1"/>
          <p:cNvSpPr/>
          <p:nvPr/>
        </p:nvSpPr>
        <p:spPr>
          <a:xfrm>
            <a:off x="0" y="3529584"/>
            <a:ext cx="12188952" cy="932688"/>
          </a:xfrm>
          <a:prstGeom prst="rect">
            <a:avLst/>
          </a:prstGeom>
          <a:noFill/>
          <a:ln/>
        </p:spPr>
        <p:txBody>
          <a:bodyPr wrap="none" lIns="0" tIns="0" rIns="0" bIns="0" rtlCol="0" anchor="ctr"/>
          <a:lstStyle/>
          <a:p>
            <a:pPr algn="ctr">
              <a:lnSpc>
                <a:spcPts val="6700"/>
              </a:lnSpc>
            </a:pPr>
            <a:r>
              <a:rPr lang="en-US" altLang="zh-CN" sz="5400" b="1" i="0" dirty="0">
                <a:solidFill>
                  <a:srgbClr val="3D589F"/>
                </a:solidFill>
                <a:latin typeface="Times New Roman" pitchFamily="34" charset="0"/>
                <a:ea typeface="印品黑体" pitchFamily="34" charset="-122"/>
                <a:cs typeface="Times New Roman" pitchFamily="34" charset="-120"/>
              </a:rPr>
              <a:t>The</a:t>
            </a:r>
            <a:r>
              <a:rPr lang="en-US" altLang="zh-CN" sz="5400" b="1" i="0" dirty="0">
                <a:solidFill>
                  <a:srgbClr val="3D589F"/>
                </a:solidFill>
                <a:latin typeface="SimSun" pitchFamily="34" charset="0"/>
                <a:ea typeface="SimSun" pitchFamily="34" charset="-122"/>
                <a:cs typeface="SimSun" pitchFamily="34" charset="-120"/>
              </a:rPr>
              <a:t> </a:t>
            </a:r>
            <a:r>
              <a:rPr lang="en-US" altLang="zh-CN" sz="5400" b="1" i="0" dirty="0">
                <a:solidFill>
                  <a:srgbClr val="3D589F"/>
                </a:solidFill>
                <a:latin typeface="Times New Roman" pitchFamily="34" charset="0"/>
                <a:ea typeface="印品黑体" pitchFamily="34" charset="-122"/>
                <a:cs typeface="Times New Roman" pitchFamily="34" charset="-120"/>
              </a:rPr>
              <a:t>Value</a:t>
            </a:r>
            <a:r>
              <a:rPr lang="en-US" altLang="zh-CN" sz="5400" b="1" i="0" dirty="0">
                <a:solidFill>
                  <a:srgbClr val="3D589F"/>
                </a:solidFill>
                <a:latin typeface="SimSun" pitchFamily="34" charset="0"/>
                <a:ea typeface="SimSun" pitchFamily="34" charset="-122"/>
                <a:cs typeface="SimSun" pitchFamily="34" charset="-120"/>
              </a:rPr>
              <a:t> </a:t>
            </a:r>
            <a:r>
              <a:rPr lang="en-US" altLang="zh-CN" sz="5400" b="1" i="0" dirty="0">
                <a:solidFill>
                  <a:srgbClr val="3D589F"/>
                </a:solidFill>
                <a:latin typeface="Times New Roman" pitchFamily="34" charset="0"/>
                <a:ea typeface="印品黑体" pitchFamily="34" charset="-122"/>
                <a:cs typeface="Times New Roman" pitchFamily="34" charset="-120"/>
              </a:rPr>
              <a:t>of</a:t>
            </a:r>
            <a:r>
              <a:rPr lang="en-US" altLang="zh-CN" sz="5400" b="1" i="0" dirty="0">
                <a:solidFill>
                  <a:srgbClr val="3D589F"/>
                </a:solidFill>
                <a:latin typeface="SimSun" pitchFamily="34" charset="0"/>
                <a:ea typeface="SimSun" pitchFamily="34" charset="-122"/>
                <a:cs typeface="SimSun" pitchFamily="34" charset="-120"/>
              </a:rPr>
              <a:t> </a:t>
            </a:r>
            <a:r>
              <a:rPr lang="en-US" altLang="zh-CN" sz="5400" b="1" i="0" dirty="0">
                <a:solidFill>
                  <a:srgbClr val="3D589F"/>
                </a:solidFill>
                <a:latin typeface="Times New Roman" pitchFamily="34" charset="0"/>
                <a:ea typeface="印品黑体" pitchFamily="34" charset="-122"/>
                <a:cs typeface="Times New Roman" pitchFamily="34" charset="-120"/>
              </a:rPr>
              <a:t>Money</a:t>
            </a:r>
            <a:endParaRPr lang="en-US" altLang="zh-CN" sz="5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name="Slide 18">
    <p:spTree>
      <p:nvGrpSpPr>
        <p:cNvPr id="1" name=""/>
        <p:cNvGrpSpPr/>
        <p:nvPr/>
      </p:nvGrpSpPr>
      <p:grpSpPr>
        <a:xfrm>
          <a:off x="0" y="0"/>
          <a:ext cx="0" cy="0"/>
          <a:chOff x="0" y="0"/>
          <a:chExt cx="0" cy="0"/>
        </a:xfrm>
      </p:grpSpPr>
      <p:sp>
        <p:nvSpPr>
          <p:cNvPr id="2" name="QC_6_BD.43_1#7e76efe4d?pid=d4747e951&amp;color=0,55,96&amp;vtp=1&amp;bt=1&amp;bbb=1"/>
          <p:cNvSpPr/>
          <p:nvPr/>
        </p:nvSpPr>
        <p:spPr>
          <a:xfrm>
            <a:off x="502920" y="1508760"/>
            <a:ext cx="10570464" cy="313055"/>
          </a:xfrm>
          <a:prstGeom prst="rect">
            <a:avLst/>
          </a:prstGeom>
          <a:noFill/>
          <a:ln/>
        </p:spPr>
        <p:txBody>
          <a:bodyPr wrap="none" lIns="0" tIns="0" rIns="0" bIns="0" rtlCol="0" anchor="t"/>
          <a:lstStyle/>
          <a:p>
            <a:pPr algn="l">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10.Why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today's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readers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still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relate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Shelley?(</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endParaRPr lang="en-US" altLang="zh-CN" sz="1800" dirty="0"/>
          </a:p>
        </p:txBody>
      </p:sp>
      <p:sp>
        <p:nvSpPr>
          <p:cNvPr id="3" name="QC_6_AN.44_1#7e76efe4d.bracket?pid=d4747e951&amp;color=0,55,96&amp;vpa=10&amp;vtp=1"/>
          <p:cNvSpPr/>
          <p:nvPr/>
        </p:nvSpPr>
        <p:spPr>
          <a:xfrm>
            <a:off x="6169501" y="1492250"/>
            <a:ext cx="319088" cy="325565"/>
          </a:xfrm>
          <a:prstGeom prst="rect">
            <a:avLst/>
          </a:prstGeom>
          <a:noFill/>
          <a:ln/>
        </p:spPr>
        <p:txBody>
          <a:bodyPr wrap="none" lIns="0" tIns="0" rIns="0" bIns="0" rtlCol="0" anchor="t"/>
          <a:lstStyle/>
          <a:p>
            <a:pPr algn="ctr">
              <a:lnSpc>
                <a:spcPts val="2800"/>
              </a:lnSpc>
            </a:pPr>
            <a:r>
              <a:rPr lang="en-US" altLang="zh-CN" b="0" i="0" dirty="0">
                <a:solidFill>
                  <a:srgbClr val="FF0000"/>
                </a:solidFill>
                <a:latin typeface="Times New Roman" pitchFamily="34" charset="0"/>
                <a:ea typeface="微软雅黑" pitchFamily="34" charset="-122"/>
                <a:cs typeface="Times New Roman" pitchFamily="34" charset="-120"/>
              </a:rPr>
              <a:t>B</a:t>
            </a:r>
            <a:endParaRPr lang="en-US" altLang="zh-CN" dirty="0"/>
          </a:p>
        </p:txBody>
      </p:sp>
      <p:sp>
        <p:nvSpPr>
          <p:cNvPr id="4" name="QC_6_BD.45_1#7e76efe4d.choices?pid=d4747e951&amp;color=0,55,96&amp;vtp=1&amp;bbb=1"/>
          <p:cNvSpPr/>
          <p:nvPr/>
        </p:nvSpPr>
        <p:spPr>
          <a:xfrm>
            <a:off x="502920" y="1860296"/>
            <a:ext cx="10570464" cy="1417955"/>
          </a:xfrm>
          <a:prstGeom prst="rect">
            <a:avLst/>
          </a:prstGeom>
          <a:noFill/>
          <a:ln/>
        </p:spPr>
        <p:txBody>
          <a:bodyPr wrap="none" lIns="0" tIns="0" rIns="0" bIns="0" rtlCol="0" anchor="t"/>
          <a:lstStyle/>
          <a:p>
            <a:pPr algn="l">
              <a:lnSpc>
                <a:spcPts val="2900"/>
              </a:lnSpc>
            </a:pPr>
            <a:r>
              <a:rPr lang="en-US" altLang="zh-CN" sz="1800" b="0" i="0" dirty="0">
                <a:solidFill>
                  <a:srgbClr val="003760"/>
                </a:solidFill>
                <a:latin typeface="Times New Roman" pitchFamily="34" charset="0"/>
                <a:ea typeface="微软雅黑" pitchFamily="34" charset="-122"/>
                <a:cs typeface="Times New Roman" pitchFamily="34" charset="-120"/>
              </a:rPr>
              <a:t>A.Her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discusses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humans.</a:t>
            </a:r>
            <a:endParaRPr lang="en-US" altLang="zh-CN" sz="1800" dirty="0"/>
          </a:p>
          <a:p>
            <a:pPr>
              <a:lnSpc>
                <a:spcPts val="2900"/>
              </a:lnSpc>
            </a:pPr>
            <a:r>
              <a:rPr lang="en-US" altLang="zh-CN"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warns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people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two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sides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science.</a:t>
            </a:r>
            <a:endParaRPr lang="en-US" altLang="zh-CN" sz="1800" dirty="0"/>
          </a:p>
          <a:p>
            <a:pPr>
              <a:lnSpc>
                <a:spcPts val="2900"/>
              </a:lnSpc>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explains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life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deserves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respect.</a:t>
            </a:r>
            <a:endParaRPr lang="en-US" altLang="zh-CN" sz="1800" dirty="0"/>
          </a:p>
          <a:p>
            <a:pPr>
              <a:lnSpc>
                <a:spcPts val="2700"/>
              </a:lnSpc>
            </a:pPr>
            <a:r>
              <a:rPr lang="en-US" altLang="zh-CN"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proves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important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role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science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life.</a:t>
            </a:r>
            <a:endParaRPr lang="en-US" altLang="zh-CN" sz="1800" dirty="0"/>
          </a:p>
        </p:txBody>
      </p:sp>
      <p:sp>
        <p:nvSpPr>
          <p:cNvPr id="5" name="QC_6_AS.46_1#7e76efe4d?pid=d4747e951&amp;color=0,55,96&amp;vtp=1&amp;bbb=1&amp;hb=1"/>
          <p:cNvSpPr/>
          <p:nvPr/>
        </p:nvSpPr>
        <p:spPr>
          <a:xfrm>
            <a:off x="502920" y="3314573"/>
            <a:ext cx="10570464" cy="1062165"/>
          </a:xfrm>
          <a:prstGeom prst="rect">
            <a:avLst/>
          </a:prstGeom>
          <a:noFill/>
          <a:ln/>
        </p:spPr>
        <p:txBody>
          <a:bodyPr wrap="none" lIns="0" tIns="0" rIns="0" bIns="0" rtlCol="0" anchor="t"/>
          <a:lstStyle/>
          <a:p>
            <a:pPr algn="l">
              <a:lnSpc>
                <a:spcPts val="29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细节理解题。根据第三段中的“It's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because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Shelley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both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promise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danger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of</a:t>
            </a:r>
            <a:r>
              <a:rPr lang="en-US" altLang="zh-CN" sz="1800" b="0" i="0">
                <a:solidFill>
                  <a:srgbClr val="003760"/>
                </a:solidFill>
                <a:latin typeface="SimSun" pitchFamily="34" charset="0"/>
                <a:ea typeface="SimSun" pitchFamily="34" charset="-122"/>
                <a:cs typeface="SimSun" pitchFamily="34" charset="-120"/>
              </a:rPr>
              <a:t> </a:t>
            </a:r>
          </a:p>
          <a:p>
            <a:pPr>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science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still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influence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today.”可知，今天的读者仍然对玛丽</a:t>
            </a:r>
            <a:r>
              <a:rPr lang="en-US" altLang="zh-CN" sz="1800" b="0" i="0">
                <a:solidFill>
                  <a:srgbClr val="003760"/>
                </a:solidFill>
                <a:latin typeface="Times New Roman" pitchFamily="34" charset="0"/>
                <a:ea typeface="微软雅黑" pitchFamily="34" charset="-122"/>
                <a:cs typeface="Times New Roman" pitchFamily="34" charset="-120"/>
              </a:rPr>
              <a:t>·雪莱感兴趣是因为她的作品提醒</a:t>
            </a:r>
          </a:p>
          <a:p>
            <a:pPr>
              <a:lnSpc>
                <a:spcPts val="2800"/>
              </a:lnSpc>
            </a:pPr>
            <a:r>
              <a:rPr lang="en-US" altLang="zh-CN" b="0" i="0">
                <a:solidFill>
                  <a:srgbClr val="003760"/>
                </a:solidFill>
                <a:latin typeface="Times New Roman" pitchFamily="34" charset="0"/>
                <a:ea typeface="微软雅黑" pitchFamily="34" charset="-122"/>
                <a:cs typeface="Times New Roman" pitchFamily="34" charset="-120"/>
              </a:rPr>
              <a:t>人们注意科学的两面性</a:t>
            </a:r>
            <a:r>
              <a:rPr lang="en-US" altLang="zh-CN" b="0" i="0" dirty="0">
                <a:solidFill>
                  <a:srgbClr val="003760"/>
                </a:solidFill>
                <a:latin typeface="Times New Roman" pitchFamily="34" charset="0"/>
                <a:ea typeface="微软雅黑" pitchFamily="34" charset="-122"/>
                <a:cs typeface="Times New Roman" pitchFamily="34" charset="-120"/>
              </a:rPr>
              <a:t>。故选B项。</a:t>
            </a:r>
            <a:endParaRPr lang="en-US" altLang="zh-CN" dirty="0"/>
          </a:p>
        </p:txBody>
      </p:sp>
      <p:sp>
        <p:nvSpPr>
          <p:cNvPr id="6" name="QC_6_BD.47_1#f6ead5a81?pid=d4747e951&amp;color=0,55,96&amp;vtp=1&amp;bbb=1"/>
          <p:cNvSpPr/>
          <p:nvPr/>
        </p:nvSpPr>
        <p:spPr>
          <a:xfrm>
            <a:off x="502920" y="4426013"/>
            <a:ext cx="10570464" cy="313055"/>
          </a:xfrm>
          <a:prstGeom prst="rect">
            <a:avLst/>
          </a:prstGeom>
          <a:noFill/>
          <a:ln/>
        </p:spPr>
        <p:txBody>
          <a:bodyPr wrap="none" lIns="0" tIns="0" rIns="0" bIns="0" rtlCol="0" anchor="t"/>
          <a:lstStyle/>
          <a:p>
            <a:pPr algn="l">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11.What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type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text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this?(</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endParaRPr lang="en-US" altLang="zh-CN" sz="1800" dirty="0"/>
          </a:p>
        </p:txBody>
      </p:sp>
      <p:sp>
        <p:nvSpPr>
          <p:cNvPr id="7" name="QC_6_AN.48_1#f6ead5a81.bracket?pid=d4747e951&amp;color=0,55,96&amp;vpa=11&amp;vtp=1"/>
          <p:cNvSpPr/>
          <p:nvPr/>
        </p:nvSpPr>
        <p:spPr>
          <a:xfrm>
            <a:off x="3541617" y="4409503"/>
            <a:ext cx="319088" cy="325565"/>
          </a:xfrm>
          <a:prstGeom prst="rect">
            <a:avLst/>
          </a:prstGeom>
          <a:noFill/>
          <a:ln/>
        </p:spPr>
        <p:txBody>
          <a:bodyPr wrap="none" lIns="0" tIns="0" rIns="0" bIns="0" rtlCol="0" anchor="t"/>
          <a:lstStyle/>
          <a:p>
            <a:pPr algn="ctr">
              <a:lnSpc>
                <a:spcPts val="2800"/>
              </a:lnSpc>
            </a:pPr>
            <a:r>
              <a:rPr lang="en-US" altLang="zh-CN" b="0" i="0" dirty="0">
                <a:solidFill>
                  <a:srgbClr val="FF0000"/>
                </a:solidFill>
                <a:latin typeface="Times New Roman" pitchFamily="34" charset="0"/>
                <a:ea typeface="微软雅黑" pitchFamily="34" charset="-122"/>
                <a:cs typeface="Times New Roman" pitchFamily="34" charset="-120"/>
              </a:rPr>
              <a:t>B</a:t>
            </a:r>
            <a:endParaRPr lang="en-US" altLang="zh-CN" dirty="0"/>
          </a:p>
        </p:txBody>
      </p:sp>
      <p:sp>
        <p:nvSpPr>
          <p:cNvPr id="8" name="QC_6_BD.49_1#f6ead5a81.choices?pid=d4747e951&amp;color=0,55,96&amp;vtp=1&amp;bbb=1"/>
          <p:cNvSpPr/>
          <p:nvPr/>
        </p:nvSpPr>
        <p:spPr>
          <a:xfrm>
            <a:off x="502920" y="4790503"/>
            <a:ext cx="10570464" cy="313055"/>
          </a:xfrm>
          <a:prstGeom prst="rect">
            <a:avLst/>
          </a:prstGeom>
          <a:noFill/>
          <a:ln/>
        </p:spPr>
        <p:txBody>
          <a:bodyPr wrap="none" lIns="0" tIns="0" rIns="0" bIns="0" rtlCol="0" anchor="t"/>
          <a:lstStyle/>
          <a:p>
            <a:pPr>
              <a:lnSpc>
                <a:spcPts val="2700"/>
              </a:lnSpc>
              <a:tabLst>
                <a:tab pos="2560066" algn="l"/>
                <a:tab pos="5361432" algn="l"/>
                <a:tab pos="7997698" algn="l"/>
              </a:tabLst>
            </a:pPr>
            <a:r>
              <a:rPr lang="en-US" altLang="zh-CN" sz="1800" b="0" i="0" dirty="0">
                <a:solidFill>
                  <a:srgbClr val="003760"/>
                </a:solidFill>
                <a:latin typeface="Times New Roman" pitchFamily="34" charset="0"/>
                <a:ea typeface="微软雅黑" pitchFamily="34" charset="-122"/>
                <a:cs typeface="Times New Roman" pitchFamily="34" charset="-120"/>
              </a:rPr>
              <a:t>A.A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biography.</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book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review.</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short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story.</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news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report.</a:t>
            </a:r>
            <a:endParaRPr lang="en-US" altLang="zh-CN" sz="1800" dirty="0"/>
          </a:p>
        </p:txBody>
      </p:sp>
      <p:sp>
        <p:nvSpPr>
          <p:cNvPr id="9" name="QC_6_AS.50_1#f6ead5a81?pid=d4747e951&amp;color=0,55,96&amp;vtp=1&amp;bbb=1&amp;hb=1"/>
          <p:cNvSpPr/>
          <p:nvPr/>
        </p:nvSpPr>
        <p:spPr>
          <a:xfrm>
            <a:off x="502920" y="5148326"/>
            <a:ext cx="10570464" cy="1062165"/>
          </a:xfrm>
          <a:prstGeom prst="rect">
            <a:avLst/>
          </a:prstGeom>
          <a:noFill/>
          <a:ln/>
        </p:spPr>
        <p:txBody>
          <a:bodyPr wrap="none" lIns="0" tIns="0" rIns="0" bIns="0" rtlCol="0" anchor="t"/>
          <a:lstStyle/>
          <a:p>
            <a:pPr algn="l">
              <a:lnSpc>
                <a:spcPts val="29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推理判断题。通读全文，尤其是第一段内容可知，本文主要介绍了作家玛丽·雪莱的经典小说</a:t>
            </a:r>
            <a:r>
              <a:rPr lang="en-US" altLang="zh-CN" sz="1800" b="0" i="0">
                <a:solidFill>
                  <a:srgbClr val="003760"/>
                </a:solidFill>
                <a:latin typeface="Times New Roman" pitchFamily="34" charset="0"/>
                <a:ea typeface="微软雅黑" pitchFamily="34" charset="-122"/>
                <a:cs typeface="Times New Roman" pitchFamily="34" charset="-120"/>
              </a:rPr>
              <a:t>《弗</a:t>
            </a:r>
          </a:p>
          <a:p>
            <a:pPr>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兰肯斯坦</a:t>
            </a:r>
            <a:r>
              <a:rPr lang="en-US" altLang="zh-CN" sz="1800" b="0" i="0" dirty="0">
                <a:solidFill>
                  <a:srgbClr val="003760"/>
                </a:solidFill>
                <a:latin typeface="Times New Roman" pitchFamily="34" charset="0"/>
                <a:ea typeface="微软雅黑" pitchFamily="34" charset="-122"/>
                <a:cs typeface="Times New Roman" pitchFamily="34" charset="-120"/>
              </a:rPr>
              <a:t>》的写作背景、创作意图和文化内涵，重点挖掘其对现代社会的启示。</a:t>
            </a:r>
            <a:r>
              <a:rPr lang="en-US" altLang="zh-CN" sz="1800" b="0" i="0">
                <a:solidFill>
                  <a:srgbClr val="003760"/>
                </a:solidFill>
                <a:latin typeface="Times New Roman" pitchFamily="34" charset="0"/>
                <a:ea typeface="微软雅黑" pitchFamily="34" charset="-122"/>
                <a:cs typeface="Times New Roman" pitchFamily="34" charset="-120"/>
              </a:rPr>
              <a:t>因此这篇文章是一篇书评。</a:t>
            </a:r>
          </a:p>
          <a:p>
            <a:pPr>
              <a:lnSpc>
                <a:spcPts val="2800"/>
              </a:lnSpc>
            </a:pPr>
            <a:r>
              <a:rPr lang="en-US" altLang="zh-CN" b="0" i="0">
                <a:solidFill>
                  <a:srgbClr val="003760"/>
                </a:solidFill>
                <a:latin typeface="Times New Roman" pitchFamily="34" charset="0"/>
                <a:ea typeface="微软雅黑" pitchFamily="34" charset="-122"/>
                <a:cs typeface="Times New Roman" pitchFamily="34" charset="-120"/>
              </a:rPr>
              <a:t>故选</a:t>
            </a:r>
            <a:r>
              <a:rPr lang="en-US" altLang="zh-CN" b="0" i="0" dirty="0">
                <a:solidFill>
                  <a:srgbClr val="003760"/>
                </a:solidFill>
                <a:latin typeface="Times New Roman" pitchFamily="34" charset="0"/>
                <a:ea typeface="微软雅黑" pitchFamily="34" charset="-122"/>
                <a:cs typeface="Times New Roman" pitchFamily="34" charset="-120"/>
              </a:rPr>
              <a:t>B项。</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7">
                                            <p:bg/>
                                          </p:spTgt>
                                        </p:tgtEl>
                                        <p:attrNameLst>
                                          <p:attrName>style.visibility</p:attrName>
                                        </p:attrNameLst>
                                      </p:cBhvr>
                                      <p:to>
                                        <p:strVal val="visible"/>
                                      </p:to>
                                    </p:set>
                                    <p:animEffect transition="in" filter="fade">
                                      <p:cBhvr>
                                        <p:cTn id="29" dur="500"/>
                                        <p:tgtEl>
                                          <p:spTgt spid="7">
                                            <p:bg/>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7">
                                            <p:txEl>
                                              <p:pRg st="0" end="0"/>
                                            </p:txEl>
                                          </p:spTgt>
                                        </p:tgtEl>
                                        <p:attrNameLst>
                                          <p:attrName>style.visibility</p:attrName>
                                        </p:attrNameLst>
                                      </p:cBhvr>
                                      <p:to>
                                        <p:strVal val="visible"/>
                                      </p:to>
                                    </p:set>
                                    <p:animEffect transition="in" filter="fade">
                                      <p:cBhvr>
                                        <p:cTn id="32" dur="500"/>
                                        <p:tgtEl>
                                          <p:spTgt spid="7">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9">
                                            <p:bg/>
                                          </p:spTgt>
                                        </p:tgtEl>
                                        <p:attrNameLst>
                                          <p:attrName>style.visibility</p:attrName>
                                        </p:attrNameLst>
                                      </p:cBhvr>
                                      <p:to>
                                        <p:strVal val="visible"/>
                                      </p:to>
                                    </p:set>
                                    <p:animEffect transition="in" filter="fade">
                                      <p:cBhvr>
                                        <p:cTn id="37" dur="500"/>
                                        <p:tgtEl>
                                          <p:spTgt spid="9">
                                            <p:bg/>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9">
                                            <p:txEl>
                                              <p:pRg st="0" end="0"/>
                                            </p:txEl>
                                          </p:spTgt>
                                        </p:tgtEl>
                                        <p:attrNameLst>
                                          <p:attrName>style.visibility</p:attrName>
                                        </p:attrNameLst>
                                      </p:cBhvr>
                                      <p:to>
                                        <p:strVal val="visible"/>
                                      </p:to>
                                    </p:set>
                                    <p:animEffect transition="in" filter="fade">
                                      <p:cBhvr>
                                        <p:cTn id="40" dur="500"/>
                                        <p:tgtEl>
                                          <p:spTgt spid="9">
                                            <p:txEl>
                                              <p:pRg st="0" end="0"/>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9">
                                            <p:txEl>
                                              <p:pRg st="1" end="1"/>
                                            </p:txEl>
                                          </p:spTgt>
                                        </p:tgtEl>
                                        <p:attrNameLst>
                                          <p:attrName>style.visibility</p:attrName>
                                        </p:attrNameLst>
                                      </p:cBhvr>
                                      <p:to>
                                        <p:strVal val="visible"/>
                                      </p:to>
                                    </p:set>
                                    <p:animEffect transition="in" filter="fade">
                                      <p:cBhvr>
                                        <p:cTn id="43" dur="500"/>
                                        <p:tgtEl>
                                          <p:spTgt spid="9">
                                            <p:txEl>
                                              <p:pRg st="1" end="1"/>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9">
                                            <p:txEl>
                                              <p:pRg st="2" end="2"/>
                                            </p:txEl>
                                          </p:spTgt>
                                        </p:tgtEl>
                                        <p:attrNameLst>
                                          <p:attrName>style.visibility</p:attrName>
                                        </p:attrNameLst>
                                      </p:cBhvr>
                                      <p:to>
                                        <p:strVal val="visible"/>
                                      </p:to>
                                    </p:set>
                                    <p:animEffect transition="in" filter="fade">
                                      <p:cBhvr>
                                        <p:cTn id="46" dur="500"/>
                                        <p:tgtEl>
                                          <p:spTgt spid="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P spid="7" grpId="0" build="p" animBg="1"/>
      <p:bldP spid="9"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name="Slide 19">
    <p:spTree>
      <p:nvGrpSpPr>
        <p:cNvPr id="1" name=""/>
        <p:cNvGrpSpPr/>
        <p:nvPr/>
      </p:nvGrpSpPr>
      <p:grpSpPr>
        <a:xfrm>
          <a:off x="0" y="0"/>
          <a:ext cx="0" cy="0"/>
          <a:chOff x="0" y="0"/>
          <a:chExt cx="0" cy="0"/>
        </a:xfrm>
      </p:grpSpPr>
      <p:sp>
        <p:nvSpPr>
          <p:cNvPr id="2" name="QM_5_BD.51_1#65621c31f?pid=0a11d32c3&amp;color=0,55,96&amp;vtp=1&amp;bt=1&amp;bbb=1&amp;hb=1"/>
          <p:cNvSpPr/>
          <p:nvPr/>
        </p:nvSpPr>
        <p:spPr>
          <a:xfrm>
            <a:off x="502920" y="1512000"/>
            <a:ext cx="10570464" cy="4610100"/>
          </a:xfrm>
          <a:prstGeom prst="rect">
            <a:avLst/>
          </a:prstGeom>
          <a:noFill/>
          <a:ln/>
        </p:spPr>
        <p:txBody>
          <a:bodyPr wrap="none" lIns="0" tIns="0" rIns="0" bIns="0" rtlCol="0" anchor="t"/>
          <a:lstStyle/>
          <a:p>
            <a:pPr algn="ctr">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D</a:t>
            </a:r>
            <a:endParaRPr lang="en-US" altLang="zh-CN" sz="1800" dirty="0"/>
          </a:p>
          <a:p>
            <a:pPr>
              <a:lnSpc>
                <a:spcPts val="3300"/>
              </a:lnSpc>
            </a:pPr>
            <a:r>
              <a:rPr lang="en-US" altLang="zh-CN"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[安徽蚌埠2024高一期末]</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Children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putting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coins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piggy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banks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much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longer.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With</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towards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cashless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society,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pocket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money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digital.</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To</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reflect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change”,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many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mobile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budgeting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（预算）</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apps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children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appeared</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worldwide</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GoHenry,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Osper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Gimi.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apps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offer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simple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money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management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service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to</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children</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often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monthly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paid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parents.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Parents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add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money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children's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accounts,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set</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limits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monitor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transactions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（交易）.Children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choose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their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money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spend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using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prepaid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card.</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These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apps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aim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teach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children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financial</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sz="1800" b="0" i="0">
                <a:solidFill>
                  <a:srgbClr val="003760"/>
                </a:solidFill>
                <a:latin typeface="Times New Roman" pitchFamily="34" charset="0"/>
                <a:ea typeface="微软雅黑" pitchFamily="34" charset="-122"/>
                <a:cs typeface="Times New Roman" pitchFamily="34" charset="-120"/>
              </a:rPr>
              <a:t>oncepts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（概念）,</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budgeting,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interest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rates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income.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example,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Swedish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app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Gimi—</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with</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about</a:t>
            </a:r>
            <a:endParaRPr lang="en-US" altLang="zh-CN" sz="1800" dirty="0"/>
          </a:p>
          <a:p>
            <a:pPr>
              <a:lnSpc>
                <a:spcPct val="150000"/>
              </a:lnSpc>
            </a:pPr>
            <a:endParaRPr lang="en-US" altLang="zh-CN" dirty="0"/>
          </a:p>
        </p:txBody>
      </p:sp>
    </p:spTree>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51_1#65621c31f?pid=0a11d32c3&amp;color=0,55,96&amp;vtp=1&amp;bt=1&amp;bbb=1&amp;hb=1">
            <a:extLst>
              <a:ext uri="{FF2B5EF4-FFF2-40B4-BE49-F238E27FC236}">
                <a16:creationId xmlns:a16="http://schemas.microsoft.com/office/drawing/2014/main" id="{B298556E-46FB-D178-522A-579790CB1B05}"/>
              </a:ext>
            </a:extLst>
          </p:cNvPr>
          <p:cNvSpPr/>
          <p:nvPr/>
        </p:nvSpPr>
        <p:spPr>
          <a:xfrm>
            <a:off x="502920" y="1512000"/>
            <a:ext cx="10570464" cy="4812030"/>
          </a:xfrm>
          <a:prstGeom prst="rect">
            <a:avLst/>
          </a:prstGeom>
          <a:noFill/>
          <a:ln/>
        </p:spPr>
        <p:txBody>
          <a:bodyPr wrap="none" lIns="0" tIns="0" rIns="0" bIns="0" rtlCol="0" anchor="t"/>
          <a:lstStyle/>
          <a:p>
            <a:pPr>
              <a:lnSpc>
                <a:spcPts val="3200"/>
              </a:lnSpc>
            </a:pPr>
            <a:r>
              <a:rPr lang="en-US" altLang="zh-CN" b="0" i="0">
                <a:solidFill>
                  <a:srgbClr val="003760"/>
                </a:solidFill>
                <a:latin typeface="Times New Roman" pitchFamily="34" charset="0"/>
                <a:ea typeface="微软雅黑" pitchFamily="34" charset="-122"/>
                <a:cs typeface="Times New Roman" pitchFamily="34" charset="-120"/>
              </a:rPr>
              <a:t>1</a:t>
            </a:r>
            <a:r>
              <a:rPr lang="en-US" altLang="zh-CN" sz="1800" b="0" i="0">
                <a:solidFill>
                  <a:srgbClr val="003760"/>
                </a:solidFill>
                <a:latin typeface="Times New Roman" pitchFamily="34" charset="0"/>
                <a:ea typeface="微软雅黑" pitchFamily="34" charset="-122"/>
                <a:cs typeface="Times New Roman" pitchFamily="34" charset="-120"/>
              </a:rPr>
              <a:t>.2</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million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users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globally—has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virtual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savings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jars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where</a:t>
            </a:r>
            <a:endParaRPr lang="en-US" altLang="zh-CN" sz="1800" dirty="0"/>
          </a:p>
          <a:p>
            <a:pPr>
              <a:lnSpc>
                <a:spcPts val="32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children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money.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Parents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children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interest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also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prepaid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card</a:t>
            </a:r>
            <a:r>
              <a:rPr lang="en-US" altLang="zh-CN" sz="1800" b="0" i="0">
                <a:solidFill>
                  <a:srgbClr val="003760"/>
                </a:solidFill>
                <a:latin typeface="SimSun" pitchFamily="34" charset="0"/>
                <a:ea typeface="SimSun" pitchFamily="34" charset="-122"/>
                <a:cs typeface="SimSun" pitchFamily="34" charset="-120"/>
              </a:rPr>
              <a:t> </a:t>
            </a:r>
          </a:p>
          <a:p>
            <a:pPr>
              <a:lnSpc>
                <a:spcPts val="3200"/>
              </a:lnSpc>
            </a:pPr>
            <a:r>
              <a:rPr lang="en-US" altLang="zh-CN" sz="1800" b="0" i="0">
                <a:solidFill>
                  <a:srgbClr val="003760"/>
                </a:solidFill>
                <a:latin typeface="Times New Roman" pitchFamily="34" charset="0"/>
                <a:ea typeface="微软雅黑" pitchFamily="34" charset="-122"/>
                <a:cs typeface="Times New Roman" pitchFamily="34" charset="-120"/>
              </a:rPr>
              <a:t>that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currently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available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Sweden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expected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launched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elsewhere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Europe.</a:t>
            </a:r>
            <a:endParaRPr lang="en-US" altLang="zh-CN" sz="1800" dirty="0"/>
          </a:p>
          <a:p>
            <a:pPr>
              <a:lnSpc>
                <a:spcPts val="32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Philip</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Haglund,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CEO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Gimi,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believes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app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teach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children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responsible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spending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habits.“</a:t>
            </a:r>
            <a:r>
              <a:rPr lang="en-US" altLang="zh-CN" sz="1800" b="0" i="0">
                <a:solidFill>
                  <a:srgbClr val="003760"/>
                </a:solidFill>
                <a:latin typeface="Times New Roman" pitchFamily="34" charset="0"/>
                <a:ea typeface="微软雅黑" pitchFamily="34" charset="-122"/>
                <a:cs typeface="Times New Roman" pitchFamily="34" charset="-120"/>
              </a:rPr>
              <a:t>You</a:t>
            </a:r>
            <a:r>
              <a:rPr lang="en-US" altLang="zh-CN" sz="1800" b="0" i="0">
                <a:solidFill>
                  <a:srgbClr val="003760"/>
                </a:solidFill>
                <a:latin typeface="SimSun" pitchFamily="34" charset="0"/>
                <a:ea typeface="SimSun" pitchFamily="34" charset="-122"/>
                <a:cs typeface="SimSun" pitchFamily="34" charset="-120"/>
              </a:rPr>
              <a:t> </a:t>
            </a:r>
          </a:p>
          <a:p>
            <a:pPr>
              <a:lnSpc>
                <a:spcPts val="3200"/>
              </a:lnSpc>
            </a:pPr>
            <a:r>
              <a:rPr lang="en-US" altLang="zh-CN" sz="1800" b="0" i="0">
                <a:solidFill>
                  <a:srgbClr val="003760"/>
                </a:solidFill>
                <a:latin typeface="Times New Roman" pitchFamily="34" charset="0"/>
                <a:ea typeface="微软雅黑" pitchFamily="34" charset="-122"/>
                <a:cs typeface="Times New Roman" pitchFamily="34" charset="-120"/>
              </a:rPr>
              <a:t>don't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become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better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money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management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just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because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degree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economics.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about</a:t>
            </a:r>
            <a:r>
              <a:rPr lang="en-US" altLang="zh-CN" sz="1800" b="0" i="0">
                <a:solidFill>
                  <a:srgbClr val="003760"/>
                </a:solidFill>
                <a:latin typeface="SimSun" pitchFamily="34" charset="0"/>
                <a:ea typeface="SimSun" pitchFamily="34" charset="-122"/>
                <a:cs typeface="SimSun" pitchFamily="34" charset="-120"/>
              </a:rPr>
              <a:t> </a:t>
            </a:r>
          </a:p>
          <a:p>
            <a:pPr>
              <a:lnSpc>
                <a:spcPts val="3200"/>
              </a:lnSpc>
            </a:pP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attitude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relationship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parents'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money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6</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12</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years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says.</a:t>
            </a:r>
            <a:endParaRPr lang="en-US" altLang="zh-CN" sz="1800" dirty="0"/>
          </a:p>
          <a:p>
            <a:pPr>
              <a:lnSpc>
                <a:spcPts val="32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But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Catherine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Winter,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Managing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Director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Financial</a:t>
            </a:r>
            <a:endParaRPr lang="en-US" altLang="zh-CN" sz="1800" dirty="0"/>
          </a:p>
          <a:p>
            <a:pPr>
              <a:lnSpc>
                <a:spcPts val="3200"/>
              </a:lnSpc>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sz="1800" b="0" i="0">
                <a:solidFill>
                  <a:srgbClr val="003760"/>
                </a:solidFill>
                <a:latin typeface="Times New Roman" pitchFamily="34" charset="0"/>
                <a:ea typeface="微软雅黑" pitchFamily="34" charset="-122"/>
                <a:cs typeface="Times New Roman" pitchFamily="34" charset="-120"/>
              </a:rPr>
              <a:t>apability</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London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Institute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Banking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&amp;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Finance,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warns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people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while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digital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tools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help</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a:lnSpc>
                <a:spcPts val="3200"/>
              </a:lnSpc>
            </a:pPr>
            <a:r>
              <a:rPr lang="en-US" altLang="zh-CN" sz="1800" b="0" i="0">
                <a:solidFill>
                  <a:srgbClr val="003760"/>
                </a:solidFill>
                <a:latin typeface="Times New Roman" pitchFamily="34" charset="0"/>
                <a:ea typeface="微软雅黑" pitchFamily="34" charset="-122"/>
                <a:cs typeface="Times New Roman" pitchFamily="34" charset="-120"/>
              </a:rPr>
              <a:t>there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needs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organised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approach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financial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education.“The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regular</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a:lnSpc>
                <a:spcPts val="3200"/>
              </a:lnSpc>
            </a:pPr>
            <a:r>
              <a:rPr lang="en-US" altLang="zh-CN" sz="1800" b="0" i="0">
                <a:solidFill>
                  <a:srgbClr val="003760"/>
                </a:solidFill>
                <a:latin typeface="Times New Roman" pitchFamily="34" charset="0"/>
                <a:ea typeface="微软雅黑" pitchFamily="34" charset="-122"/>
                <a:cs typeface="Times New Roman" pitchFamily="34" charset="-120"/>
              </a:rPr>
              <a:t>designed</a:t>
            </a:r>
            <a:endParaRPr lang="en-US" altLang="zh-CN" sz="1800" dirty="0"/>
          </a:p>
          <a:p>
            <a:pPr>
              <a:lnSpc>
                <a:spcPts val="3200"/>
              </a:lnSpc>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sz="1800" b="0" i="0">
                <a:solidFill>
                  <a:srgbClr val="003760"/>
                </a:solidFill>
                <a:latin typeface="Times New Roman" pitchFamily="34" charset="0"/>
                <a:ea typeface="微软雅黑" pitchFamily="34" charset="-122"/>
                <a:cs typeface="Times New Roman" pitchFamily="34" charset="-120"/>
              </a:rPr>
              <a:t>lassroom</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time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ideally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taught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independent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subject’,”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says.“Children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then</a:t>
            </a:r>
            <a:r>
              <a:rPr lang="en-US" altLang="zh-CN" sz="1800" b="0" i="0">
                <a:solidFill>
                  <a:srgbClr val="003760"/>
                </a:solidFill>
                <a:latin typeface="SimSun" pitchFamily="34" charset="0"/>
                <a:ea typeface="SimSun" pitchFamily="34" charset="-122"/>
                <a:cs typeface="SimSun" pitchFamily="34" charset="-120"/>
              </a:rPr>
              <a:t> </a:t>
            </a:r>
          </a:p>
          <a:p>
            <a:pPr>
              <a:lnSpc>
                <a:spcPts val="3000"/>
              </a:lnSpc>
            </a:pPr>
            <a:r>
              <a:rPr lang="en-US" altLang="zh-CN" b="0" i="0">
                <a:solidFill>
                  <a:srgbClr val="003760"/>
                </a:solidFill>
                <a:latin typeface="Times New Roman" pitchFamily="34" charset="0"/>
                <a:ea typeface="微软雅黑" pitchFamily="34" charset="-122"/>
                <a:cs typeface="Times New Roman" pitchFamily="34" charset="-120"/>
              </a:rPr>
              <a:t>have</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right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understanding</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to</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get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most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out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of</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both</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apps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and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their</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money.”</a:t>
            </a:r>
            <a:endParaRPr lang="en-US" altLang="zh-CN" dirty="0"/>
          </a:p>
        </p:txBody>
      </p:sp>
    </p:spTree>
    <p:extLst>
      <p:ext uri="{BB962C8B-B14F-4D97-AF65-F5344CB8AC3E}">
        <p14:creationId xmlns:p14="http://schemas.microsoft.com/office/powerpoint/2010/main" val="4248242191"/>
      </p:ext>
    </p:extLst>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name="Slide 20">
    <p:spTree>
      <p:nvGrpSpPr>
        <p:cNvPr id="1" name=""/>
        <p:cNvGrpSpPr/>
        <p:nvPr/>
      </p:nvGrpSpPr>
      <p:grpSpPr>
        <a:xfrm>
          <a:off x="0" y="0"/>
          <a:ext cx="0" cy="0"/>
          <a:chOff x="0" y="0"/>
          <a:chExt cx="0" cy="0"/>
        </a:xfrm>
      </p:grpSpPr>
      <p:sp>
        <p:nvSpPr>
          <p:cNvPr id="2" name="QM_5_EX.52_1#65621c31f?pid=0a11d32c3&amp;color=0,55,96&amp;vtp=1&amp;bt=1&amp;bbb=1&amp;hb=1"/>
          <p:cNvSpPr/>
          <p:nvPr/>
        </p:nvSpPr>
        <p:spPr>
          <a:xfrm>
            <a:off x="502920" y="1512000"/>
            <a:ext cx="10570464" cy="11893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【语篇导读】</a:t>
            </a:r>
            <a:r>
              <a:rPr lang="en-US" altLang="zh-CN" sz="1800" b="0" i="0" dirty="0">
                <a:solidFill>
                  <a:srgbClr val="003760"/>
                </a:solidFill>
                <a:latin typeface="Times New Roman" pitchFamily="34" charset="0"/>
                <a:ea typeface="楷体" pitchFamily="34" charset="-122"/>
                <a:cs typeface="Times New Roman" pitchFamily="34" charset="-120"/>
              </a:rPr>
              <a:t>本文是一篇说明文</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随着无现金社会的发展</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儿童零花钱也开始数字化</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多种移动预算应用</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程序出现了</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这些应用帮助儿童学习资金管理</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父母可以监控和控制孩子的消费</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专家提醒</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虽然数字工</a:t>
            </a:r>
          </a:p>
          <a:p>
            <a:pPr>
              <a:lnSpc>
                <a:spcPts val="3100"/>
              </a:lnSpc>
            </a:pPr>
            <a:r>
              <a:rPr lang="en-US" altLang="zh-CN" b="0" i="0">
                <a:solidFill>
                  <a:srgbClr val="003760"/>
                </a:solidFill>
                <a:latin typeface="Times New Roman" pitchFamily="34" charset="0"/>
                <a:ea typeface="楷体" pitchFamily="34" charset="-122"/>
                <a:cs typeface="Times New Roman" pitchFamily="34" charset="-120"/>
              </a:rPr>
              <a:t>具能提供帮助</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Times New Roman" pitchFamily="34" charset="0"/>
                <a:ea typeface="楷体" pitchFamily="34" charset="-122"/>
                <a:cs typeface="Times New Roman" pitchFamily="34" charset="-120"/>
              </a:rPr>
              <a:t>但我们仍需系统化的金融教育来确保儿童正确理解和使用这些应用</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21">
    <p:spTree>
      <p:nvGrpSpPr>
        <p:cNvPr id="1" name=""/>
        <p:cNvGrpSpPr/>
        <p:nvPr/>
      </p:nvGrpSpPr>
      <p:grpSpPr>
        <a:xfrm>
          <a:off x="0" y="0"/>
          <a:ext cx="0" cy="0"/>
          <a:chOff x="0" y="0"/>
          <a:chExt cx="0" cy="0"/>
        </a:xfrm>
      </p:grpSpPr>
      <p:sp>
        <p:nvSpPr>
          <p:cNvPr id="2" name="QC_6_BD.53_1#d96ddc5e9?pid=65621c31f&amp;color=0,55,96&amp;vtp=1&amp;bt=1&amp;bbb=1"/>
          <p:cNvSpPr/>
          <p:nvPr/>
        </p:nvSpPr>
        <p:spPr>
          <a:xfrm>
            <a:off x="502920" y="1508760"/>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12.What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know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about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Gimi?(</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endParaRPr lang="en-US" altLang="zh-CN" sz="1800" dirty="0"/>
          </a:p>
        </p:txBody>
      </p:sp>
      <p:sp>
        <p:nvSpPr>
          <p:cNvPr id="3" name="QC_6_AN.54_1#d96ddc5e9.bracket?pid=65621c31f&amp;color=0,55,96&amp;vpa=12&amp;vtp=1"/>
          <p:cNvSpPr/>
          <p:nvPr/>
        </p:nvSpPr>
        <p:spPr>
          <a:xfrm>
            <a:off x="4108926" y="1495425"/>
            <a:ext cx="331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D</a:t>
            </a:r>
            <a:endParaRPr lang="en-US" altLang="zh-CN" dirty="0"/>
          </a:p>
        </p:txBody>
      </p:sp>
      <p:sp>
        <p:nvSpPr>
          <p:cNvPr id="4" name="QC_6_BD.55_1#d96ddc5e9.choices?pid=65621c31f&amp;color=0,55,96&amp;vtp=1&amp;bbb=1"/>
          <p:cNvSpPr/>
          <p:nvPr/>
        </p:nvSpPr>
        <p:spPr>
          <a:xfrm>
            <a:off x="502920" y="1913255"/>
            <a:ext cx="10570464" cy="770255"/>
          </a:xfrm>
          <a:prstGeom prst="rect">
            <a:avLst/>
          </a:prstGeom>
          <a:noFill/>
          <a:ln/>
        </p:spPr>
        <p:txBody>
          <a:bodyPr wrap="none" lIns="0" tIns="0" rIns="0" bIns="0" rtlCol="0" anchor="t"/>
          <a:lstStyle/>
          <a:p>
            <a:pPr>
              <a:lnSpc>
                <a:spcPts val="3300"/>
              </a:lnSpc>
              <a:tabLst>
                <a:tab pos="5393182" algn="l"/>
              </a:tabLst>
            </a:pPr>
            <a:r>
              <a:rPr lang="en-US" altLang="zh-CN" sz="1800" b="0" i="0" dirty="0">
                <a:solidFill>
                  <a:srgbClr val="003760"/>
                </a:solidFill>
                <a:latin typeface="Times New Roman" pitchFamily="34" charset="0"/>
                <a:ea typeface="微软雅黑" pitchFamily="34" charset="-122"/>
                <a:cs typeface="Times New Roman" pitchFamily="34" charset="-120"/>
              </a:rPr>
              <a:t>A.It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provides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prepaid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card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free.</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used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Sweden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now.</a:t>
            </a:r>
            <a:endParaRPr lang="en-US" altLang="zh-CN" sz="1800" dirty="0"/>
          </a:p>
          <a:p>
            <a:pPr>
              <a:lnSpc>
                <a:spcPts val="3100"/>
              </a:lnSpc>
              <a:tabLst>
                <a:tab pos="5393182" algn="l"/>
              </a:tabLst>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pays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children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interest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save.</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teach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children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concepts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money.</a:t>
            </a:r>
            <a:endParaRPr lang="en-US" altLang="zh-CN" sz="1800" dirty="0"/>
          </a:p>
        </p:txBody>
      </p:sp>
      <p:sp>
        <p:nvSpPr>
          <p:cNvPr id="5" name="QC_6_AS.56_1#d96ddc5e9?pid=65621c31f&amp;color=0,55,96&amp;vtp=1&amp;bbb=1&amp;hb=1"/>
          <p:cNvSpPr/>
          <p:nvPr/>
        </p:nvSpPr>
        <p:spPr>
          <a:xfrm>
            <a:off x="502920" y="2733040"/>
            <a:ext cx="10570464" cy="7702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细节理解题。根据第三段中的“These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apps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aim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teach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children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financial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concepts,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as</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budgeting</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interest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rates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and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income.”可知，应用程序Gimi可以教孩子们金钱的概念。故选D项。</a:t>
            </a:r>
            <a:endParaRPr lang="en-US" altLang="zh-CN" dirty="0"/>
          </a:p>
        </p:txBody>
      </p:sp>
      <p:sp>
        <p:nvSpPr>
          <p:cNvPr id="6" name="QC_6_BD.57_1#0017466cd?pid=65621c31f&amp;color=0,55,96&amp;vtp=1&amp;bbb=1"/>
          <p:cNvSpPr/>
          <p:nvPr/>
        </p:nvSpPr>
        <p:spPr>
          <a:xfrm>
            <a:off x="502920" y="3547808"/>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13.What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underlined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“launched”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paragraph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3</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mean?(</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endParaRPr lang="en-US" altLang="zh-CN" sz="1800" dirty="0"/>
          </a:p>
        </p:txBody>
      </p:sp>
      <p:sp>
        <p:nvSpPr>
          <p:cNvPr id="7" name="QC_6_AN.58_1#0017466cd.bracket?pid=65621c31f&amp;color=0,55,96&amp;vpa=13&amp;vtp=1"/>
          <p:cNvSpPr/>
          <p:nvPr/>
        </p:nvSpPr>
        <p:spPr>
          <a:xfrm>
            <a:off x="7461725" y="3534473"/>
            <a:ext cx="331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a:t>
            </a:r>
            <a:endParaRPr lang="en-US" altLang="zh-CN" dirty="0"/>
          </a:p>
        </p:txBody>
      </p:sp>
      <p:sp>
        <p:nvSpPr>
          <p:cNvPr id="8" name="QC_6_BD.59_1#0017466cd.choices?pid=65621c31f&amp;color=0,55,96&amp;vtp=1&amp;bbb=1"/>
          <p:cNvSpPr/>
          <p:nvPr/>
        </p:nvSpPr>
        <p:spPr>
          <a:xfrm>
            <a:off x="502920" y="3953573"/>
            <a:ext cx="10570464" cy="351155"/>
          </a:xfrm>
          <a:prstGeom prst="rect">
            <a:avLst/>
          </a:prstGeom>
          <a:noFill/>
          <a:ln/>
        </p:spPr>
        <p:txBody>
          <a:bodyPr wrap="none" lIns="0" tIns="0" rIns="0" bIns="0" rtlCol="0" anchor="t"/>
          <a:lstStyle/>
          <a:p>
            <a:pPr>
              <a:lnSpc>
                <a:spcPts val="3100"/>
              </a:lnSpc>
              <a:tabLst>
                <a:tab pos="2674366" algn="l"/>
                <a:tab pos="5424932" algn="l"/>
                <a:tab pos="8086598"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Introduced.</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Contributed.</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Conquered.</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.Interrupted.</a:t>
            </a:r>
            <a:endParaRPr lang="en-US" altLang="zh-CN" sz="1800" dirty="0"/>
          </a:p>
        </p:txBody>
      </p:sp>
      <p:sp>
        <p:nvSpPr>
          <p:cNvPr id="9" name="QC_6_AS.60_1#0017466cd?pid=65621c31f&amp;color=0,55,96&amp;vtp=1&amp;bbb=1&amp;hb=1"/>
          <p:cNvSpPr/>
          <p:nvPr/>
        </p:nvSpPr>
        <p:spPr>
          <a:xfrm>
            <a:off x="502920" y="4364355"/>
            <a:ext cx="10570464" cy="11923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词义猜测题。根据画线词的上文There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also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prepaid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card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currently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available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Sweden</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only</a:t>
            </a:r>
            <a:r>
              <a:rPr lang="en-US" altLang="zh-CN" sz="1800" b="0" i="0" dirty="0">
                <a:solidFill>
                  <a:srgbClr val="003760"/>
                </a:solidFill>
                <a:latin typeface="Times New Roman" pitchFamily="34" charset="0"/>
                <a:ea typeface="微软雅黑" pitchFamily="34" charset="-122"/>
                <a:cs typeface="Times New Roman" pitchFamily="34" charset="-120"/>
              </a:rPr>
              <a:t>和下文elsewhere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Europe可知，</a:t>
            </a:r>
            <a:r>
              <a:rPr lang="en-US" altLang="zh-CN" sz="1800" b="0" i="0">
                <a:solidFill>
                  <a:srgbClr val="003760"/>
                </a:solidFill>
                <a:latin typeface="Times New Roman" pitchFamily="34" charset="0"/>
                <a:ea typeface="微软雅黑" pitchFamily="34" charset="-122"/>
                <a:cs typeface="Times New Roman" pitchFamily="34" charset="-120"/>
              </a:rPr>
              <a:t>这种目前仅在瑞典可用的预付卡应该是将会在欧洲其他地方推行。</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由此可推知</a:t>
            </a:r>
            <a:r>
              <a:rPr lang="en-US" altLang="zh-CN" b="0" i="0" dirty="0">
                <a:solidFill>
                  <a:srgbClr val="003760"/>
                </a:solidFill>
                <a:latin typeface="Times New Roman" pitchFamily="34" charset="0"/>
                <a:ea typeface="微软雅黑" pitchFamily="34" charset="-122"/>
                <a:cs typeface="Times New Roman" pitchFamily="34" charset="-120"/>
              </a:rPr>
              <a:t>，画线词的意思应该是“发行；推行”。故选A项。</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7">
                                            <p:bg/>
                                          </p:spTgt>
                                        </p:tgtEl>
                                        <p:attrNameLst>
                                          <p:attrName>style.visibility</p:attrName>
                                        </p:attrNameLst>
                                      </p:cBhvr>
                                      <p:to>
                                        <p:strVal val="visible"/>
                                      </p:to>
                                    </p:set>
                                    <p:animEffect transition="in" filter="fade">
                                      <p:cBhvr>
                                        <p:cTn id="26" dur="500"/>
                                        <p:tgtEl>
                                          <p:spTgt spid="7">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7">
                                            <p:txEl>
                                              <p:pRg st="0" end="0"/>
                                            </p:txEl>
                                          </p:spTgt>
                                        </p:tgtEl>
                                        <p:attrNameLst>
                                          <p:attrName>style.visibility</p:attrName>
                                        </p:attrNameLst>
                                      </p:cBhvr>
                                      <p:to>
                                        <p:strVal val="visible"/>
                                      </p:to>
                                    </p:set>
                                    <p:animEffect transition="in" filter="fade">
                                      <p:cBhvr>
                                        <p:cTn id="29" dur="500"/>
                                        <p:tgtEl>
                                          <p:spTgt spid="7">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9">
                                            <p:bg/>
                                          </p:spTgt>
                                        </p:tgtEl>
                                        <p:attrNameLst>
                                          <p:attrName>style.visibility</p:attrName>
                                        </p:attrNameLst>
                                      </p:cBhvr>
                                      <p:to>
                                        <p:strVal val="visible"/>
                                      </p:to>
                                    </p:set>
                                    <p:animEffect transition="in" filter="fade">
                                      <p:cBhvr>
                                        <p:cTn id="34" dur="500"/>
                                        <p:tgtEl>
                                          <p:spTgt spid="9">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9">
                                            <p:txEl>
                                              <p:pRg st="0" end="0"/>
                                            </p:txEl>
                                          </p:spTgt>
                                        </p:tgtEl>
                                        <p:attrNameLst>
                                          <p:attrName>style.visibility</p:attrName>
                                        </p:attrNameLst>
                                      </p:cBhvr>
                                      <p:to>
                                        <p:strVal val="visible"/>
                                      </p:to>
                                    </p:set>
                                    <p:animEffect transition="in" filter="fade">
                                      <p:cBhvr>
                                        <p:cTn id="37" dur="500"/>
                                        <p:tgtEl>
                                          <p:spTgt spid="9">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9">
                                            <p:txEl>
                                              <p:pRg st="1" end="1"/>
                                            </p:txEl>
                                          </p:spTgt>
                                        </p:tgtEl>
                                        <p:attrNameLst>
                                          <p:attrName>style.visibility</p:attrName>
                                        </p:attrNameLst>
                                      </p:cBhvr>
                                      <p:to>
                                        <p:strVal val="visible"/>
                                      </p:to>
                                    </p:set>
                                    <p:animEffect transition="in" filter="fade">
                                      <p:cBhvr>
                                        <p:cTn id="40" dur="500"/>
                                        <p:tgtEl>
                                          <p:spTgt spid="9">
                                            <p:txEl>
                                              <p:pRg st="1" end="1"/>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9">
                                            <p:txEl>
                                              <p:pRg st="2" end="2"/>
                                            </p:txEl>
                                          </p:spTgt>
                                        </p:tgtEl>
                                        <p:attrNameLst>
                                          <p:attrName>style.visibility</p:attrName>
                                        </p:attrNameLst>
                                      </p:cBhvr>
                                      <p:to>
                                        <p:strVal val="visible"/>
                                      </p:to>
                                    </p:set>
                                    <p:animEffect transition="in" filter="fade">
                                      <p:cBhvr>
                                        <p:cTn id="43" dur="500"/>
                                        <p:tgtEl>
                                          <p:spTgt spid="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P spid="7" grpId="0" build="p" animBg="1"/>
      <p:bldP spid="9"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22">
    <p:spTree>
      <p:nvGrpSpPr>
        <p:cNvPr id="1" name=""/>
        <p:cNvGrpSpPr/>
        <p:nvPr/>
      </p:nvGrpSpPr>
      <p:grpSpPr>
        <a:xfrm>
          <a:off x="0" y="0"/>
          <a:ext cx="0" cy="0"/>
          <a:chOff x="0" y="0"/>
          <a:chExt cx="0" cy="0"/>
        </a:xfrm>
      </p:grpSpPr>
      <p:sp>
        <p:nvSpPr>
          <p:cNvPr id="2" name="QC_6_BD.61_1#3caffb643?pid=65621c31f&amp;color=0,55,96&amp;vtp=1&amp;bt=1&amp;bbb=1"/>
          <p:cNvSpPr/>
          <p:nvPr/>
        </p:nvSpPr>
        <p:spPr>
          <a:xfrm>
            <a:off x="502920" y="1508760"/>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14.What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Catherine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Winter's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mean?(</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endParaRPr lang="en-US" altLang="zh-CN" sz="1800" dirty="0"/>
          </a:p>
        </p:txBody>
      </p:sp>
      <p:sp>
        <p:nvSpPr>
          <p:cNvPr id="3" name="QC_6_AN.62_1#3caffb643.bracket?pid=65621c31f&amp;color=0,55,96&amp;vpa=14&amp;vtp=1"/>
          <p:cNvSpPr/>
          <p:nvPr/>
        </p:nvSpPr>
        <p:spPr>
          <a:xfrm>
            <a:off x="5068157" y="1495425"/>
            <a:ext cx="319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C</a:t>
            </a:r>
            <a:endParaRPr lang="en-US" altLang="zh-CN" dirty="0"/>
          </a:p>
        </p:txBody>
      </p:sp>
      <p:sp>
        <p:nvSpPr>
          <p:cNvPr id="4" name="QC_6_BD.63_1#3caffb643.choices?pid=65621c31f&amp;color=0,55,96&amp;vtp=1&amp;bbb=1"/>
          <p:cNvSpPr/>
          <p:nvPr/>
        </p:nvSpPr>
        <p:spPr>
          <a:xfrm>
            <a:off x="502920" y="1913255"/>
            <a:ext cx="10570464" cy="16084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A.Digital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tools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help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finance.</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.Money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management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requires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financial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ability.</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regular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classroom-based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financial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education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needed.</a:t>
            </a:r>
            <a:endParaRPr lang="en-US" altLang="zh-CN" sz="1800" dirty="0"/>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.Children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their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money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apps.</a:t>
            </a:r>
            <a:endParaRPr lang="en-US" altLang="zh-CN" sz="1800" dirty="0"/>
          </a:p>
        </p:txBody>
      </p:sp>
      <p:sp>
        <p:nvSpPr>
          <p:cNvPr id="5" name="QC_6_AS.64_1#3caffb643?pid=65621c31f&amp;color=0,55,96&amp;vtp=1&amp;bbb=1&amp;hb=1"/>
          <p:cNvSpPr/>
          <p:nvPr/>
        </p:nvSpPr>
        <p:spPr>
          <a:xfrm>
            <a:off x="502920" y="3564255"/>
            <a:ext cx="10570464" cy="11923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推理判断题。根据最后一段中的“The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regular,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designed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classroom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time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and</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ideally</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taught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independent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subject’”可推知，凯瑟琳</a:t>
            </a:r>
            <a:r>
              <a:rPr lang="en-US" altLang="zh-CN" sz="1800" b="0" i="0">
                <a:solidFill>
                  <a:srgbClr val="003760"/>
                </a:solidFill>
                <a:latin typeface="Times New Roman" pitchFamily="34" charset="0"/>
                <a:ea typeface="微软雅黑" pitchFamily="34" charset="-122"/>
                <a:cs typeface="Times New Roman" pitchFamily="34" charset="-120"/>
              </a:rPr>
              <a:t>·温特认为需要定期进行以课堂为基础</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的金融教育</a:t>
            </a:r>
            <a:r>
              <a:rPr lang="en-US" altLang="zh-CN" b="0" i="0" dirty="0">
                <a:solidFill>
                  <a:srgbClr val="003760"/>
                </a:solidFill>
                <a:latin typeface="Times New Roman" pitchFamily="34" charset="0"/>
                <a:ea typeface="微软雅黑" pitchFamily="34" charset="-122"/>
                <a:cs typeface="Times New Roman" pitchFamily="34" charset="-120"/>
              </a:rPr>
              <a:t>。故选C项。</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Slide 23">
    <p:spTree>
      <p:nvGrpSpPr>
        <p:cNvPr id="1" name=""/>
        <p:cNvGrpSpPr/>
        <p:nvPr/>
      </p:nvGrpSpPr>
      <p:grpSpPr>
        <a:xfrm>
          <a:off x="0" y="0"/>
          <a:ext cx="0" cy="0"/>
          <a:chOff x="0" y="0"/>
          <a:chExt cx="0" cy="0"/>
        </a:xfrm>
      </p:grpSpPr>
      <p:sp>
        <p:nvSpPr>
          <p:cNvPr id="2" name="QC_6_BD.65_1#be350a0c1?pid=65621c31f&amp;color=0,55,96&amp;vtp=1&amp;bt=1&amp;bbb=1"/>
          <p:cNvSpPr/>
          <p:nvPr/>
        </p:nvSpPr>
        <p:spPr>
          <a:xfrm>
            <a:off x="502920" y="1508760"/>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15.What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text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mainly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about?(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endParaRPr lang="en-US" altLang="zh-CN" sz="1800" dirty="0"/>
          </a:p>
        </p:txBody>
      </p:sp>
      <p:sp>
        <p:nvSpPr>
          <p:cNvPr id="3" name="QC_6_AN.66_1#be350a0c1.bracket?pid=65621c31f&amp;color=0,55,96&amp;vpa=15&amp;vtp=1"/>
          <p:cNvSpPr/>
          <p:nvPr/>
        </p:nvSpPr>
        <p:spPr>
          <a:xfrm>
            <a:off x="4058126" y="1495425"/>
            <a:ext cx="319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B</a:t>
            </a:r>
            <a:endParaRPr lang="en-US" altLang="zh-CN" dirty="0"/>
          </a:p>
        </p:txBody>
      </p:sp>
      <p:sp>
        <p:nvSpPr>
          <p:cNvPr id="4" name="QC_6_BD.67_1#be350a0c1.choices?pid=65621c31f&amp;color=0,55,96&amp;vtp=1&amp;bbb=1"/>
          <p:cNvSpPr/>
          <p:nvPr/>
        </p:nvSpPr>
        <p:spPr>
          <a:xfrm>
            <a:off x="502920" y="1913255"/>
            <a:ext cx="10570464" cy="770255"/>
          </a:xfrm>
          <a:prstGeom prst="rect">
            <a:avLst/>
          </a:prstGeom>
          <a:noFill/>
          <a:ln/>
        </p:spPr>
        <p:txBody>
          <a:bodyPr wrap="none" lIns="0" tIns="0" rIns="0" bIns="0" rtlCol="0" anchor="t"/>
          <a:lstStyle/>
          <a:p>
            <a:pPr>
              <a:lnSpc>
                <a:spcPts val="3300"/>
              </a:lnSpc>
              <a:tabLst>
                <a:tab pos="5393182" algn="l"/>
              </a:tabLst>
            </a:pPr>
            <a:r>
              <a:rPr lang="en-US" altLang="zh-CN" sz="1800" b="0" i="0" dirty="0">
                <a:solidFill>
                  <a:srgbClr val="003760"/>
                </a:solidFill>
                <a:latin typeface="Times New Roman" pitchFamily="34" charset="0"/>
                <a:ea typeface="微软雅黑" pitchFamily="34" charset="-122"/>
                <a:cs typeface="Times New Roman" pitchFamily="34" charset="-120"/>
              </a:rPr>
              <a:t>A.The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future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cashless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society.</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rise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digital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piggy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bank.</a:t>
            </a:r>
            <a:endParaRPr lang="en-US" altLang="zh-CN" sz="1800" dirty="0"/>
          </a:p>
          <a:p>
            <a:pPr>
              <a:lnSpc>
                <a:spcPts val="3100"/>
              </a:lnSpc>
              <a:tabLst>
                <a:tab pos="5393182" algn="l"/>
              </a:tabLst>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importance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financial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education.</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popularity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money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management.</a:t>
            </a:r>
            <a:endParaRPr lang="en-US" altLang="zh-CN" sz="1800" dirty="0"/>
          </a:p>
        </p:txBody>
      </p:sp>
      <p:sp>
        <p:nvSpPr>
          <p:cNvPr id="5" name="QC_6_AS.68_1#be350a0c1?pid=65621c31f&amp;color=0,55,96&amp;vtp=1&amp;bbb=1&amp;hb=1"/>
          <p:cNvSpPr/>
          <p:nvPr/>
        </p:nvSpPr>
        <p:spPr>
          <a:xfrm>
            <a:off x="502920" y="2733040"/>
            <a:ext cx="10570464" cy="16114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主旨大意题。通读全文内容可知，文章介绍了随着无现金社会的发展，</a:t>
            </a:r>
            <a:r>
              <a:rPr lang="en-US" altLang="zh-CN" sz="1800" b="0" i="0">
                <a:solidFill>
                  <a:srgbClr val="003760"/>
                </a:solidFill>
                <a:latin typeface="Times New Roman" pitchFamily="34" charset="0"/>
                <a:ea typeface="微软雅黑" pitchFamily="34" charset="-122"/>
                <a:cs typeface="Times New Roman" pitchFamily="34" charset="-120"/>
              </a:rPr>
              <a:t>儿童零花钱也开始数字化，</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多种移动预算应用程序出现了</a:t>
            </a:r>
            <a:r>
              <a:rPr lang="en-US" altLang="zh-CN" sz="1800" b="0" i="0" dirty="0">
                <a:solidFill>
                  <a:srgbClr val="003760"/>
                </a:solidFill>
                <a:latin typeface="Times New Roman" pitchFamily="34" charset="0"/>
                <a:ea typeface="微软雅黑" pitchFamily="34" charset="-122"/>
                <a:cs typeface="Times New Roman" pitchFamily="34" charset="-120"/>
              </a:rPr>
              <a:t>，这些应用帮助儿童学习资金管理，父母可以监控和控制孩子的消费</a:t>
            </a:r>
            <a:r>
              <a:rPr lang="en-US" altLang="zh-CN" sz="1800" b="0" i="0">
                <a:solidFill>
                  <a:srgbClr val="003760"/>
                </a:solidFill>
                <a:latin typeface="Times New Roman" pitchFamily="34" charset="0"/>
                <a:ea typeface="微软雅黑" pitchFamily="34" charset="-122"/>
                <a:cs typeface="Times New Roman" pitchFamily="34" charset="-120"/>
              </a:rPr>
              <a:t>。专家</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提醒</a:t>
            </a:r>
            <a:r>
              <a:rPr lang="en-US" altLang="zh-CN" sz="1800" b="0" i="0" dirty="0">
                <a:solidFill>
                  <a:srgbClr val="003760"/>
                </a:solidFill>
                <a:latin typeface="Times New Roman" pitchFamily="34" charset="0"/>
                <a:ea typeface="微软雅黑" pitchFamily="34" charset="-122"/>
                <a:cs typeface="Times New Roman" pitchFamily="34" charset="-120"/>
              </a:rPr>
              <a:t>，虽然数字工具能提供帮助，但我们仍需系统化的金融教育来确保儿童正确理解和使用这些应用</a:t>
            </a:r>
            <a:r>
              <a:rPr lang="en-US" altLang="zh-CN" sz="1800" b="0" i="0">
                <a:solidFill>
                  <a:srgbClr val="003760"/>
                </a:solidFill>
                <a:latin typeface="Times New Roman" pitchFamily="34" charset="0"/>
                <a:ea typeface="微软雅黑" pitchFamily="34" charset="-122"/>
                <a:cs typeface="Times New Roman" pitchFamily="34" charset="-120"/>
              </a:rPr>
              <a:t>。因</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此</a:t>
            </a:r>
            <a:r>
              <a:rPr lang="en-US" altLang="zh-CN" b="0" i="0" dirty="0">
                <a:solidFill>
                  <a:srgbClr val="003760"/>
                </a:solidFill>
                <a:latin typeface="Times New Roman" pitchFamily="34" charset="0"/>
                <a:ea typeface="微软雅黑" pitchFamily="34" charset="-122"/>
                <a:cs typeface="Times New Roman" pitchFamily="34" charset="-120"/>
              </a:rPr>
              <a:t>，文章的核心是“数字存钱罐的兴起”这一现象。故选B项。</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name="Slide 24">
    <p:spTree>
      <p:nvGrpSpPr>
        <p:cNvPr id="1" name=""/>
        <p:cNvGrpSpPr/>
        <p:nvPr/>
      </p:nvGrpSpPr>
      <p:grpSpPr>
        <a:xfrm>
          <a:off x="0" y="0"/>
          <a:ext cx="0" cy="0"/>
          <a:chOff x="0" y="0"/>
          <a:chExt cx="0" cy="0"/>
        </a:xfrm>
      </p:grpSpPr>
      <p:sp>
        <p:nvSpPr>
          <p:cNvPr id="2" name="C_4_BD#ed46046f0?pid=94fc1894e&amp;color=0,55,96&amp;vtp=1&amp;bt=1&amp;bbb=1"/>
          <p:cNvSpPr/>
          <p:nvPr/>
        </p:nvSpPr>
        <p:spPr>
          <a:xfrm>
            <a:off x="502920" y="1508760"/>
            <a:ext cx="10570464" cy="425514"/>
          </a:xfrm>
          <a:prstGeom prst="rect">
            <a:avLst/>
          </a:prstGeom>
          <a:noFill/>
          <a:ln/>
        </p:spPr>
        <p:txBody>
          <a:bodyPr wrap="none" lIns="0" tIns="0" rIns="0" bIns="0" rtlCol="0" anchor="t"/>
          <a:lstStyle/>
          <a:p>
            <a:pPr algn="l">
              <a:lnSpc>
                <a:spcPts val="3600"/>
              </a:lnSpc>
            </a:pPr>
            <a:r>
              <a:rPr lang="en-US" altLang="zh-CN" sz="2200" b="1" i="0" dirty="0">
                <a:solidFill>
                  <a:srgbClr val="003760"/>
                </a:solidFill>
                <a:latin typeface="Times New Roman" pitchFamily="34" charset="0"/>
                <a:ea typeface="微软雅黑" pitchFamily="34" charset="-122"/>
                <a:cs typeface="Times New Roman" pitchFamily="34" charset="-120"/>
              </a:rPr>
              <a:t>第二节（</a:t>
            </a:r>
            <a:r>
              <a:rPr lang="en-US" altLang="zh-CN" sz="2200" b="1" i="0" dirty="0">
                <a:solidFill>
                  <a:srgbClr val="003760"/>
                </a:solidFill>
                <a:latin typeface="Times New Roman" pitchFamily="34" charset="0"/>
                <a:ea typeface="楷体" pitchFamily="34" charset="-122"/>
                <a:cs typeface="Times New Roman" pitchFamily="34" charset="-120"/>
              </a:rPr>
              <a:t>共</a:t>
            </a:r>
            <a:r>
              <a:rPr lang="en-US" altLang="zh-CN" sz="2200" b="1" i="0" dirty="0">
                <a:solidFill>
                  <a:srgbClr val="003760"/>
                </a:solidFill>
                <a:latin typeface="Times New Roman" pitchFamily="34" charset="0"/>
                <a:ea typeface="微软雅黑" pitchFamily="34" charset="-122"/>
                <a:cs typeface="Times New Roman" pitchFamily="34" charset="-120"/>
              </a:rPr>
              <a:t>5</a:t>
            </a:r>
            <a:r>
              <a:rPr lang="en-US" altLang="zh-CN" sz="2200" b="1" i="0" dirty="0">
                <a:solidFill>
                  <a:srgbClr val="003760"/>
                </a:solidFill>
                <a:latin typeface="Times New Roman" pitchFamily="34" charset="0"/>
                <a:ea typeface="楷体" pitchFamily="34" charset="-122"/>
                <a:cs typeface="Times New Roman" pitchFamily="34" charset="-120"/>
              </a:rPr>
              <a:t>小题</a:t>
            </a:r>
            <a:r>
              <a:rPr lang="en-US" altLang="zh-CN" sz="2200" b="1" i="0" dirty="0">
                <a:solidFill>
                  <a:srgbClr val="003760"/>
                </a:solidFill>
                <a:latin typeface="Times New Roman" pitchFamily="34" charset="0"/>
                <a:ea typeface="微软雅黑" pitchFamily="34" charset="-122"/>
                <a:cs typeface="Times New Roman" pitchFamily="34" charset="-120"/>
              </a:rPr>
              <a:t>；</a:t>
            </a:r>
            <a:r>
              <a:rPr lang="en-US" altLang="zh-CN" sz="2200" b="1" i="0" dirty="0">
                <a:solidFill>
                  <a:srgbClr val="003760"/>
                </a:solidFill>
                <a:latin typeface="Times New Roman" pitchFamily="34" charset="0"/>
                <a:ea typeface="楷体" pitchFamily="34" charset="-122"/>
                <a:cs typeface="Times New Roman" pitchFamily="34" charset="-120"/>
              </a:rPr>
              <a:t>每小题</a:t>
            </a:r>
            <a:r>
              <a:rPr lang="en-US" altLang="zh-CN" sz="2200" b="1" i="0" dirty="0">
                <a:solidFill>
                  <a:srgbClr val="003760"/>
                </a:solidFill>
                <a:latin typeface="Times New Roman" pitchFamily="34" charset="0"/>
                <a:ea typeface="微软雅黑" pitchFamily="34" charset="-122"/>
                <a:cs typeface="Times New Roman" pitchFamily="34" charset="-120"/>
              </a:rPr>
              <a:t>2.5</a:t>
            </a:r>
            <a:r>
              <a:rPr lang="en-US" altLang="zh-CN" sz="2200" b="1" i="0" dirty="0">
                <a:solidFill>
                  <a:srgbClr val="003760"/>
                </a:solidFill>
                <a:latin typeface="Times New Roman" pitchFamily="34" charset="0"/>
                <a:ea typeface="楷体" pitchFamily="34" charset="-122"/>
                <a:cs typeface="Times New Roman" pitchFamily="34" charset="-120"/>
              </a:rPr>
              <a:t>分</a:t>
            </a:r>
            <a:r>
              <a:rPr lang="en-US" altLang="zh-CN" sz="2200" b="1" i="0" dirty="0">
                <a:solidFill>
                  <a:srgbClr val="003760"/>
                </a:solidFill>
                <a:latin typeface="Times New Roman" pitchFamily="34" charset="0"/>
                <a:ea typeface="微软雅黑" pitchFamily="34" charset="-122"/>
                <a:cs typeface="Times New Roman" pitchFamily="34" charset="-120"/>
              </a:rPr>
              <a:t>，</a:t>
            </a:r>
            <a:r>
              <a:rPr lang="en-US" altLang="zh-CN" sz="2200" b="1" i="0" dirty="0">
                <a:solidFill>
                  <a:srgbClr val="003760"/>
                </a:solidFill>
                <a:latin typeface="Times New Roman" pitchFamily="34" charset="0"/>
                <a:ea typeface="楷体" pitchFamily="34" charset="-122"/>
                <a:cs typeface="Times New Roman" pitchFamily="34" charset="-120"/>
              </a:rPr>
              <a:t>满分</a:t>
            </a:r>
            <a:r>
              <a:rPr lang="en-US" altLang="zh-CN" sz="2200" b="1" i="0" dirty="0">
                <a:solidFill>
                  <a:srgbClr val="003760"/>
                </a:solidFill>
                <a:latin typeface="Times New Roman" pitchFamily="34" charset="0"/>
                <a:ea typeface="微软雅黑" pitchFamily="34" charset="-122"/>
                <a:cs typeface="Times New Roman" pitchFamily="34" charset="-120"/>
              </a:rPr>
              <a:t>12.5</a:t>
            </a:r>
            <a:r>
              <a:rPr lang="en-US" altLang="zh-CN" sz="2200" b="1" i="0" dirty="0">
                <a:solidFill>
                  <a:srgbClr val="003760"/>
                </a:solidFill>
                <a:latin typeface="Times New Roman" pitchFamily="34" charset="0"/>
                <a:ea typeface="楷体" pitchFamily="34" charset="-122"/>
                <a:cs typeface="Times New Roman" pitchFamily="34" charset="-120"/>
              </a:rPr>
              <a:t>分</a:t>
            </a:r>
            <a:r>
              <a:rPr lang="en-US" altLang="zh-CN" sz="2200" b="1" i="0" dirty="0">
                <a:solidFill>
                  <a:srgbClr val="003760"/>
                </a:solidFill>
                <a:latin typeface="Times New Roman" pitchFamily="34" charset="0"/>
                <a:ea typeface="微软雅黑" pitchFamily="34" charset="-122"/>
                <a:cs typeface="Times New Roman" pitchFamily="34" charset="-120"/>
              </a:rPr>
              <a:t>）</a:t>
            </a:r>
            <a:endParaRPr lang="en-US" altLang="zh-CN" sz="2200" dirty="0"/>
          </a:p>
        </p:txBody>
      </p:sp>
      <p:sp>
        <p:nvSpPr>
          <p:cNvPr id="3" name="QM_5_BD.69_1#fe339acf3?pid=ed46046f0&amp;color=0,55,96&amp;vtp=1&amp;bbb=1&amp;hb=1"/>
          <p:cNvSpPr/>
          <p:nvPr/>
        </p:nvSpPr>
        <p:spPr>
          <a:xfrm>
            <a:off x="502920" y="1974729"/>
            <a:ext cx="10570464" cy="4330700"/>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[河南漯河2024高一期末]</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阅读下面短文，从短文后的选项中选出可以填入空白处的最佳选项</a:t>
            </a:r>
            <a:r>
              <a:rPr lang="en-US" altLang="zh-CN" sz="1800" b="0" i="0">
                <a:solidFill>
                  <a:srgbClr val="003760"/>
                </a:solidFill>
                <a:latin typeface="Times New Roman" pitchFamily="34" charset="0"/>
                <a:ea typeface="微软雅黑" pitchFamily="34" charset="-122"/>
                <a:cs typeface="Times New Roman" pitchFamily="34" charset="-120"/>
              </a:rPr>
              <a:t>。选项</a:t>
            </a:r>
          </a:p>
          <a:p>
            <a:pPr>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中有两项为多余选项</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1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Money</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habits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small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daily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decisions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influence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spend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our</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money.16.</a:t>
            </a:r>
            <a:r>
              <a:rPr lang="en-US" altLang="zh-CN" i="0">
                <a:solidFill>
                  <a:srgbClr val="003760"/>
                </a:solidFill>
                <a:latin typeface="SimSun" panose="02010600030101010101" pitchFamily="2" charset="-122"/>
                <a:ea typeface="微软雅黑" pitchFamily="34" charset="-122"/>
                <a:cs typeface="Times New Roman" pitchFamily="34" charset="-120"/>
              </a:rPr>
              <a:t>_</a:t>
            </a:r>
            <a:r>
              <a:rPr lang="en-US" altLang="zh-CN" sz="1800" i="0">
                <a:solidFill>
                  <a:srgbClr val="003760"/>
                </a:solidFill>
                <a:latin typeface="SimSun" pitchFamily="34" charset="0"/>
                <a:ea typeface="SimSun" pitchFamily="34" charset="-122"/>
                <a:cs typeface="SimSun" pitchFamily="34" charset="-120"/>
              </a:rPr>
              <a:t>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little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awareness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effort,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improvements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help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us</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achieve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financial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goals.</a:t>
            </a:r>
            <a:endParaRPr lang="en-US" altLang="zh-CN" sz="1800" dirty="0"/>
          </a:p>
          <a:p>
            <a:pPr>
              <a:lnSpc>
                <a:spcPts val="31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Taking</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careful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look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existing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spending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habits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first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steps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improving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your</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money</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habits.17.</a:t>
            </a:r>
            <a:r>
              <a:rPr lang="en-US" altLang="zh-CN" i="0">
                <a:solidFill>
                  <a:srgbClr val="003760"/>
                </a:solidFill>
                <a:latin typeface="SimSun" panose="02010600030101010101" pitchFamily="2" charset="-122"/>
                <a:ea typeface="微软雅黑" pitchFamily="34" charset="-122"/>
                <a:cs typeface="Times New Roman" pitchFamily="34" charset="-120"/>
              </a:rPr>
              <a:t>_</a:t>
            </a:r>
            <a:r>
              <a:rPr lang="en-US" altLang="zh-CN" sz="1800" i="0">
                <a:solidFill>
                  <a:srgbClr val="003760"/>
                </a:solidFill>
                <a:latin typeface="SimSun" pitchFamily="34" charset="0"/>
                <a:ea typeface="SimSun" pitchFamily="34" charset="-122"/>
                <a:cs typeface="SimSun" pitchFamily="34" charset="-120"/>
              </a:rPr>
              <a:t>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realise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issues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spending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habits,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which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help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identify</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areas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adjust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spending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patterns.</a:t>
            </a:r>
            <a:endParaRPr lang="en-US" altLang="zh-CN" sz="1800" dirty="0"/>
          </a:p>
          <a:p>
            <a:pPr>
              <a:lnSpc>
                <a:spcPts val="31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Next</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clear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financial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goals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yourself.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specific</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objective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mind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help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you</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keep</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motivated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focused,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whether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saving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down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payment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removing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credit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card</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debts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creating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emergency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fund.</a:t>
            </a:r>
            <a:endParaRPr lang="en-US" altLang="zh-CN" sz="1800" dirty="0"/>
          </a:p>
          <a:p>
            <a:pPr>
              <a:lnSpc>
                <a:spcPct val="150000"/>
              </a:lnSpc>
            </a:pPr>
            <a:endParaRPr lang="en-US" altLang="zh-CN" dirty="0"/>
          </a:p>
        </p:txBody>
      </p:sp>
      <p:sp>
        <p:nvSpPr>
          <p:cNvPr id="4" name="QM_5_AN.70_1#fe339acf3.blank?pid=ed46046f0&amp;color=0,55,96&amp;vpa=16&amp;vtp=1"/>
          <p:cNvSpPr/>
          <p:nvPr/>
        </p:nvSpPr>
        <p:spPr>
          <a:xfrm>
            <a:off x="1446117" y="3121920"/>
            <a:ext cx="319088" cy="335090"/>
          </a:xfrm>
          <a:prstGeom prst="rect">
            <a:avLst/>
          </a:prstGeom>
          <a:noFill/>
          <a:ln/>
        </p:spPr>
        <p:txBody>
          <a:bodyPr wrap="none" lIns="0" tIns="0" rIns="0" bIns="0" rtlCol="0" anchor="t"/>
          <a:lstStyle/>
          <a:p>
            <a:pPr algn="ctr">
              <a:lnSpc>
                <a:spcPts val="2900"/>
              </a:lnSpc>
            </a:pPr>
            <a:r>
              <a:rPr lang="en-US" altLang="zh-CN" b="0" i="0" dirty="0">
                <a:solidFill>
                  <a:srgbClr val="FF0000"/>
                </a:solidFill>
                <a:latin typeface="Times New Roman" pitchFamily="34" charset="0"/>
                <a:ea typeface="微软雅黑" pitchFamily="34" charset="-122"/>
                <a:cs typeface="Times New Roman" pitchFamily="34" charset="-120"/>
              </a:rPr>
              <a:t>B</a:t>
            </a:r>
            <a:endParaRPr lang="en-US" altLang="zh-CN" dirty="0"/>
          </a:p>
        </p:txBody>
      </p:sp>
      <p:sp>
        <p:nvSpPr>
          <p:cNvPr id="5" name="QM_5_AN.71_1#fe339acf3.blank?pid=ed46046f0&amp;color=0,55,96&amp;vpa=17&amp;vtp=1"/>
          <p:cNvSpPr/>
          <p:nvPr/>
        </p:nvSpPr>
        <p:spPr>
          <a:xfrm>
            <a:off x="2134076" y="4303020"/>
            <a:ext cx="293688" cy="335090"/>
          </a:xfrm>
          <a:prstGeom prst="rect">
            <a:avLst/>
          </a:prstGeom>
          <a:noFill/>
          <a:ln/>
        </p:spPr>
        <p:txBody>
          <a:bodyPr wrap="none" lIns="0" tIns="0" rIns="0" bIns="0" rtlCol="0" anchor="t"/>
          <a:lstStyle/>
          <a:p>
            <a:pPr algn="ctr">
              <a:lnSpc>
                <a:spcPts val="2900"/>
              </a:lnSpc>
            </a:pPr>
            <a:r>
              <a:rPr lang="en-US" altLang="zh-CN" b="0" i="0" dirty="0">
                <a:solidFill>
                  <a:srgbClr val="FF0000"/>
                </a:solidFill>
                <a:latin typeface="Times New Roman" pitchFamily="34" charset="0"/>
                <a:ea typeface="微软雅黑" pitchFamily="34" charset="-122"/>
                <a:cs typeface="Times New Roman" pitchFamily="34" charset="-120"/>
              </a:rPr>
              <a:t>F</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69_1#fe339acf3?pid=ed46046f0&amp;color=0,55,96&amp;vtp=1&amp;bbb=1&amp;hb=1">
            <a:extLst>
              <a:ext uri="{FF2B5EF4-FFF2-40B4-BE49-F238E27FC236}">
                <a16:creationId xmlns:a16="http://schemas.microsoft.com/office/drawing/2014/main" id="{FC730E30-6288-0F06-7742-E1A91E59A2E1}"/>
              </a:ext>
            </a:extLst>
          </p:cNvPr>
          <p:cNvSpPr/>
          <p:nvPr/>
        </p:nvSpPr>
        <p:spPr>
          <a:xfrm>
            <a:off x="502920" y="1512000"/>
            <a:ext cx="10570464" cy="3703955"/>
          </a:xfrm>
          <a:prstGeom prst="rect">
            <a:avLst/>
          </a:prstGeom>
          <a:noFill/>
          <a:ln/>
        </p:spPr>
        <p:txBody>
          <a:bodyPr wrap="none" lIns="0" tIns="0" rIns="0" bIns="0" rtlCol="0" anchor="t"/>
          <a:lstStyle/>
          <a:p>
            <a:pPr algn="l">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18.</a:t>
            </a:r>
            <a:r>
              <a:rPr lang="en-US" altLang="zh-CN" i="0">
                <a:solidFill>
                  <a:srgbClr val="003760"/>
                </a:solidFill>
                <a:latin typeface="SimSun" panose="02010600030101010101" pitchFamily="2" charset="-122"/>
                <a:ea typeface="微软雅黑" pitchFamily="34" charset="-122"/>
                <a:cs typeface="Times New Roman" pitchFamily="34" charset="-120"/>
              </a:rPr>
              <a:t>_</a:t>
            </a:r>
            <a:r>
              <a:rPr lang="en-US" altLang="zh-CN" sz="1800" i="0">
                <a:solidFill>
                  <a:srgbClr val="003760"/>
                </a:solidFill>
                <a:latin typeface="SimSun" pitchFamily="34" charset="0"/>
                <a:ea typeface="SimSun" pitchFamily="34" charset="-122"/>
                <a:cs typeface="SimSun" pitchFamily="34" charset="-120"/>
              </a:rPr>
              <a:t>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budget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ensures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spending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focused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important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things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aside</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enough</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cash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achieve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goals.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include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savings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keep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using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Impulsive</a:t>
            </a:r>
            <a:r>
              <a:rPr lang="en-US" altLang="zh-CN" sz="1800" b="0" i="0" dirty="0">
                <a:solidFill>
                  <a:srgbClr val="003760"/>
                </a:solidFill>
                <a:latin typeface="Times New Roman" pitchFamily="34" charset="0"/>
                <a:ea typeface="微软雅黑" pitchFamily="34" charset="-122"/>
                <a:cs typeface="Times New Roman" pitchFamily="34" charset="-120"/>
              </a:rPr>
              <a:t>（冲动的）</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purchasing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key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habit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break.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necessary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take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action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stop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habit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impulsive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shopping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because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significantly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reduce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bank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account.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Making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items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require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before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shopping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sticking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approach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achieve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this.19.</a:t>
            </a:r>
            <a:r>
              <a:rPr lang="en-US" altLang="zh-CN" i="0">
                <a:solidFill>
                  <a:srgbClr val="003760"/>
                </a:solidFill>
                <a:latin typeface="SimSun" panose="02010600030101010101" pitchFamily="2" charset="-122"/>
                <a:ea typeface="微软雅黑" pitchFamily="34" charset="-122"/>
                <a:cs typeface="Times New Roman" pitchFamily="34" charset="-120"/>
              </a:rPr>
              <a:t>_</a:t>
            </a:r>
            <a:r>
              <a:rPr lang="en-US" altLang="zh-CN" sz="1800" i="0">
                <a:solidFill>
                  <a:srgbClr val="003760"/>
                </a:solidFill>
                <a:latin typeface="SimSun" pitchFamily="34" charset="0"/>
                <a:ea typeface="SimSun" pitchFamily="34" charset="-122"/>
                <a:cs typeface="SimSun" pitchFamily="34" charset="-120"/>
              </a:rPr>
              <a:t>__</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Finally</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critical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track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spending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goals,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prepared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adjust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required.20.</a:t>
            </a:r>
            <a:r>
              <a:rPr lang="en-US" altLang="zh-CN" i="0">
                <a:solidFill>
                  <a:srgbClr val="003760"/>
                </a:solidFill>
                <a:latin typeface="SimSun" panose="02010600030101010101" pitchFamily="2" charset="-122"/>
                <a:ea typeface="微软雅黑" pitchFamily="34" charset="-122"/>
                <a:cs typeface="Times New Roman" pitchFamily="34" charset="-120"/>
              </a:rPr>
              <a:t>_</a:t>
            </a:r>
            <a:r>
              <a:rPr lang="en-US" altLang="zh-CN" sz="1800" i="0">
                <a:solidFill>
                  <a:srgbClr val="003760"/>
                </a:solidFill>
                <a:latin typeface="SimSun" pitchFamily="34" charset="0"/>
                <a:ea typeface="SimSun" pitchFamily="34" charset="-122"/>
                <a:cs typeface="SimSun" pitchFamily="34" charset="-120"/>
              </a:rPr>
              <a:t>__</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Adjusting</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spending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patterns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process,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effects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might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right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away.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little</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knowledge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effort,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positive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changes,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helping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achieve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financial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goals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and</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strengthen</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your</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overall</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financial</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health.</a:t>
            </a:r>
            <a:endParaRPr lang="en-US" altLang="zh-CN" dirty="0"/>
          </a:p>
        </p:txBody>
      </p:sp>
      <p:sp>
        <p:nvSpPr>
          <p:cNvPr id="3" name="QM_5_AN.72_1#fe339acf3.blank?pid=ed46046f0&amp;color=0,55,96&amp;vpa=18&amp;vtp=1">
            <a:extLst>
              <a:ext uri="{FF2B5EF4-FFF2-40B4-BE49-F238E27FC236}">
                <a16:creationId xmlns:a16="http://schemas.microsoft.com/office/drawing/2014/main" id="{FD422DEB-753F-B733-8276-CDD747C6811E}"/>
              </a:ext>
            </a:extLst>
          </p:cNvPr>
          <p:cNvSpPr/>
          <p:nvPr/>
        </p:nvSpPr>
        <p:spPr>
          <a:xfrm>
            <a:off x="1238726" y="1481520"/>
            <a:ext cx="319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C</a:t>
            </a:r>
            <a:endParaRPr lang="en-US" altLang="zh-CN" dirty="0"/>
          </a:p>
        </p:txBody>
      </p:sp>
      <p:sp>
        <p:nvSpPr>
          <p:cNvPr id="4" name="QM_5_AN.73_1#fe339acf3.blank?pid=ed46046f0&amp;color=0,55,96&amp;vpa=19&amp;vtp=1">
            <a:extLst>
              <a:ext uri="{FF2B5EF4-FFF2-40B4-BE49-F238E27FC236}">
                <a16:creationId xmlns:a16="http://schemas.microsoft.com/office/drawing/2014/main" id="{5C9BCCFD-F497-F19E-21C1-CABC9BCFC2C2}"/>
              </a:ext>
            </a:extLst>
          </p:cNvPr>
          <p:cNvSpPr/>
          <p:nvPr/>
        </p:nvSpPr>
        <p:spPr>
          <a:xfrm>
            <a:off x="10033475" y="3157920"/>
            <a:ext cx="3063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E</a:t>
            </a:r>
            <a:endParaRPr lang="en-US" altLang="zh-CN" dirty="0"/>
          </a:p>
        </p:txBody>
      </p:sp>
      <p:sp>
        <p:nvSpPr>
          <p:cNvPr id="5" name="QM_5_AN.74_1#fe339acf3.blank?pid=ed46046f0&amp;color=0,55,96&amp;vpa=20&amp;vtp=1">
            <a:extLst>
              <a:ext uri="{FF2B5EF4-FFF2-40B4-BE49-F238E27FC236}">
                <a16:creationId xmlns:a16="http://schemas.microsoft.com/office/drawing/2014/main" id="{511036E3-1D04-3A69-515B-5903BB5AA83A}"/>
              </a:ext>
            </a:extLst>
          </p:cNvPr>
          <p:cNvSpPr/>
          <p:nvPr/>
        </p:nvSpPr>
        <p:spPr>
          <a:xfrm>
            <a:off x="10351992" y="3577020"/>
            <a:ext cx="331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G</a:t>
            </a:r>
            <a:endParaRPr lang="en-US" altLang="zh-CN" dirty="0"/>
          </a:p>
        </p:txBody>
      </p:sp>
    </p:spTree>
    <p:extLst>
      <p:ext uri="{BB962C8B-B14F-4D97-AF65-F5344CB8AC3E}">
        <p14:creationId xmlns:p14="http://schemas.microsoft.com/office/powerpoint/2010/main" val="22334831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name="Slide 25">
    <p:spTree>
      <p:nvGrpSpPr>
        <p:cNvPr id="1" name=""/>
        <p:cNvGrpSpPr/>
        <p:nvPr/>
      </p:nvGrpSpPr>
      <p:grpSpPr>
        <a:xfrm>
          <a:off x="0" y="0"/>
          <a:ext cx="0" cy="0"/>
          <a:chOff x="0" y="0"/>
          <a:chExt cx="0" cy="0"/>
        </a:xfrm>
      </p:grpSpPr>
      <p:sp>
        <p:nvSpPr>
          <p:cNvPr id="2" name="QM_5_BD.75_1#fe339acf3?pid=ed46046f0&amp;color=0,55,96&amp;vtp=1&amp;bt=1&amp;bbb=1"/>
          <p:cNvSpPr/>
          <p:nvPr/>
        </p:nvSpPr>
        <p:spPr>
          <a:xfrm>
            <a:off x="502920" y="1508760"/>
            <a:ext cx="10570464" cy="28657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A.It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never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start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saving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money.</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might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challenging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change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habits.</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.Setting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sticking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budget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also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important.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.Budgeting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savings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both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necessary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good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money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habits.</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E</a:t>
            </a:r>
            <a:r>
              <a:rPr lang="en-US" altLang="zh-CN" sz="1800" b="0" i="0" dirty="0">
                <a:solidFill>
                  <a:srgbClr val="003760"/>
                </a:solidFill>
                <a:latin typeface="Times New Roman" pitchFamily="34" charset="0"/>
                <a:ea typeface="微软雅黑" pitchFamily="34" charset="-122"/>
                <a:cs typeface="Times New Roman" pitchFamily="34" charset="-120"/>
              </a:rPr>
              <a:t>.Plus,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waiting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two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help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decide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still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item.</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F</a:t>
            </a:r>
            <a:r>
              <a:rPr lang="en-US" altLang="zh-CN" sz="1800" b="0" i="0" dirty="0">
                <a:solidFill>
                  <a:srgbClr val="003760"/>
                </a:solidFill>
                <a:latin typeface="Times New Roman" pitchFamily="34" charset="0"/>
                <a:ea typeface="微软雅黑" pitchFamily="34" charset="-122"/>
                <a:cs typeface="Times New Roman" pitchFamily="34" charset="-120"/>
              </a:rPr>
              <a:t>.This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includes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tracking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spending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month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analysing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data.</a:t>
            </a:r>
            <a:endParaRPr lang="en-US" altLang="zh-CN" sz="1800" dirty="0"/>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G</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patient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expect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change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money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habits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overnight.</a:t>
            </a:r>
            <a:endParaRPr lang="en-US" altLang="zh-CN" sz="1800" dirty="0"/>
          </a:p>
        </p:txBody>
      </p:sp>
      <p:sp>
        <p:nvSpPr>
          <p:cNvPr id="3" name="QM_5_EX.76_1#fe339acf3?pid=ed46046f0&amp;color=0,55,96&amp;vtp=1&amp;bbb=1&amp;hb=1"/>
          <p:cNvSpPr/>
          <p:nvPr/>
        </p:nvSpPr>
        <p:spPr>
          <a:xfrm>
            <a:off x="502920" y="4390390"/>
            <a:ext cx="10570464" cy="7702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【语篇导读】</a:t>
            </a:r>
            <a:r>
              <a:rPr lang="en-US" altLang="zh-CN" sz="1800" b="0" i="0" dirty="0">
                <a:solidFill>
                  <a:srgbClr val="003760"/>
                </a:solidFill>
                <a:latin typeface="Times New Roman" pitchFamily="34" charset="0"/>
                <a:ea typeface="楷体" pitchFamily="34" charset="-122"/>
                <a:cs typeface="Times New Roman" pitchFamily="34" charset="-120"/>
              </a:rPr>
              <a:t>本文是一篇说明文</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主要介绍了如何通过改变日常的金钱习惯来影响我们的消费和储蓄方式</a:t>
            </a:r>
            <a:r>
              <a:rPr lang="en-US" altLang="zh-CN" sz="1800" b="0" i="0">
                <a:solidFill>
                  <a:srgbClr val="003760"/>
                </a:solidFill>
                <a:latin typeface="Times New Roman" pitchFamily="34" charset="0"/>
                <a:ea typeface="微软雅黑" pitchFamily="34" charset="-122"/>
                <a:cs typeface="Times New Roman" pitchFamily="34" charset="-120"/>
              </a:rPr>
              <a:t>，</a:t>
            </a:r>
          </a:p>
          <a:p>
            <a:pPr>
              <a:lnSpc>
                <a:spcPts val="3100"/>
              </a:lnSpc>
            </a:pPr>
            <a:r>
              <a:rPr lang="en-US" altLang="zh-CN" b="0" i="0">
                <a:solidFill>
                  <a:srgbClr val="003760"/>
                </a:solidFill>
                <a:latin typeface="Times New Roman" pitchFamily="34" charset="0"/>
                <a:ea typeface="楷体" pitchFamily="34" charset="-122"/>
                <a:cs typeface="Times New Roman" pitchFamily="34" charset="-120"/>
              </a:rPr>
              <a:t>以及如何通过一些具体的方法来改善我们的财务状况</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
    <p:spTree>
      <p:nvGrpSpPr>
        <p:cNvPr id="1" name=""/>
        <p:cNvGrpSpPr/>
        <p:nvPr/>
      </p:nvGrpSpPr>
      <p:grpSpPr>
        <a:xfrm>
          <a:off x="0" y="0"/>
          <a:ext cx="0" cy="0"/>
          <a:chOff x="0" y="0"/>
          <a:chExt cx="0" cy="0"/>
        </a:xfrm>
      </p:grpSpPr>
      <p:sp>
        <p:nvSpPr>
          <p:cNvPr id="2" name="C_2_BD#e32d9e3b7.fixed?sp=1&amp;pid=7f272e166&amp;color=61,88,159&amp;vtp=1&amp;bbb=1"/>
          <p:cNvSpPr/>
          <p:nvPr/>
        </p:nvSpPr>
        <p:spPr>
          <a:xfrm>
            <a:off x="0" y="2414016"/>
            <a:ext cx="12188952" cy="1755648"/>
          </a:xfrm>
          <a:prstGeom prst="rect">
            <a:avLst/>
          </a:prstGeom>
          <a:noFill/>
          <a:ln/>
        </p:spPr>
        <p:txBody>
          <a:bodyPr wrap="none" lIns="0" tIns="0" rIns="0" bIns="0" rtlCol="0" anchor="ctr"/>
          <a:lstStyle/>
          <a:p>
            <a:pPr algn="ctr">
              <a:lnSpc>
                <a:spcPts val="6600"/>
              </a:lnSpc>
            </a:pPr>
            <a:r>
              <a:rPr lang="en-US" altLang="zh-CN" sz="5400" b="1" i="0" dirty="0">
                <a:solidFill>
                  <a:srgbClr val="3D589F"/>
                </a:solidFill>
                <a:latin typeface="Times New Roman" pitchFamily="34" charset="0"/>
                <a:ea typeface="微软雅黑" pitchFamily="34" charset="-122"/>
                <a:cs typeface="Times New Roman" pitchFamily="34" charset="-120"/>
              </a:rPr>
              <a:t>单元素养检测</a:t>
            </a:r>
            <a:endParaRPr lang="en-US" altLang="zh-CN" sz="5400" dirty="0"/>
          </a:p>
        </p:txBody>
      </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name="Slide 26">
    <p:spTree>
      <p:nvGrpSpPr>
        <p:cNvPr id="1" name=""/>
        <p:cNvGrpSpPr/>
        <p:nvPr/>
      </p:nvGrpSpPr>
      <p:grpSpPr>
        <a:xfrm>
          <a:off x="0" y="0"/>
          <a:ext cx="0" cy="0"/>
          <a:chOff x="0" y="0"/>
          <a:chExt cx="0" cy="0"/>
        </a:xfrm>
      </p:grpSpPr>
      <p:sp>
        <p:nvSpPr>
          <p:cNvPr id="2" name="QB_6_BD.77_1#571d3c30d?pid=fe339acf3&amp;color=0,55,96&amp;vtp=1&amp;bt=1&amp;bbb=1"/>
          <p:cNvSpPr/>
          <p:nvPr/>
        </p:nvSpPr>
        <p:spPr>
          <a:xfrm>
            <a:off x="502920" y="1508760"/>
            <a:ext cx="10570464" cy="351155"/>
          </a:xfrm>
          <a:prstGeom prst="rect">
            <a:avLst/>
          </a:prstGeom>
          <a:noFill/>
          <a:ln/>
        </p:spPr>
        <p:txBody>
          <a:bodyPr wrap="none" lIns="0" tIns="0" rIns="0" bIns="0" rtlCol="0" anchor="t"/>
          <a:lstStyle/>
          <a:p>
            <a:pPr algn="l">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16.</a:t>
            </a:r>
            <a:r>
              <a:rPr lang="en-US" altLang="zh-CN" sz="1800" i="0">
                <a:solidFill>
                  <a:srgbClr val="003760"/>
                </a:solidFill>
                <a:latin typeface="SimSun" pitchFamily="34" charset="0"/>
                <a:ea typeface="SimSun" pitchFamily="34" charset="-122"/>
                <a:cs typeface="SimSun" pitchFamily="34" charset="-120"/>
              </a:rPr>
              <a:t>___</a:t>
            </a:r>
            <a:endParaRPr lang="en-US" altLang="zh-CN" sz="1800" dirty="0"/>
          </a:p>
        </p:txBody>
      </p:sp>
      <p:sp>
        <p:nvSpPr>
          <p:cNvPr id="3" name="QB_6_AN.78_1#571d3c30d.blank?pid=fe339acf3&amp;color=0,55,96&amp;vpa=21&amp;vtp=1"/>
          <p:cNvSpPr/>
          <p:nvPr/>
        </p:nvSpPr>
        <p:spPr>
          <a:xfrm>
            <a:off x="781526" y="1457325"/>
            <a:ext cx="319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B</a:t>
            </a:r>
            <a:endParaRPr lang="en-US" altLang="zh-CN" dirty="0"/>
          </a:p>
        </p:txBody>
      </p:sp>
      <p:sp>
        <p:nvSpPr>
          <p:cNvPr id="4" name="QB_6_AS.79_1#571d3c30d?pid=fe339acf3&amp;color=0,55,96&amp;vtp=1&amp;bbb=1&amp;hb=1"/>
          <p:cNvSpPr/>
          <p:nvPr/>
        </p:nvSpPr>
        <p:spPr>
          <a:xfrm>
            <a:off x="502920" y="1913255"/>
            <a:ext cx="10570464" cy="16084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根据下文“But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little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awareness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effort,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improvements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help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us</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achieve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financial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goals.”可知，只要做出一些改变，我们就可以实现财务目标。根据But可知</a:t>
            </a:r>
            <a:r>
              <a:rPr lang="en-US" altLang="zh-CN" sz="1800" b="0" i="0">
                <a:solidFill>
                  <a:srgbClr val="003760"/>
                </a:solidFill>
                <a:latin typeface="Times New Roman" pitchFamily="34" charset="0"/>
                <a:ea typeface="微软雅黑" pitchFamily="34" charset="-122"/>
                <a:cs typeface="Times New Roman" pitchFamily="34" charset="-120"/>
              </a:rPr>
              <a:t>，设空处</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与下文之间为转折关系</a:t>
            </a:r>
            <a:r>
              <a:rPr lang="en-US" altLang="zh-CN" sz="1800" b="0" i="0" dirty="0">
                <a:solidFill>
                  <a:srgbClr val="003760"/>
                </a:solidFill>
                <a:latin typeface="Times New Roman" pitchFamily="34" charset="0"/>
                <a:ea typeface="微软雅黑" pitchFamily="34" charset="-122"/>
                <a:cs typeface="Times New Roman" pitchFamily="34" charset="-120"/>
              </a:rPr>
              <a:t>，B项“It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might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challenging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change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habits.”符合语境，且与下文</a:t>
            </a:r>
            <a:r>
              <a:rPr lang="en-US" altLang="zh-CN" sz="1800" b="0" i="0">
                <a:solidFill>
                  <a:srgbClr val="003760"/>
                </a:solidFill>
                <a:latin typeface="Times New Roman" pitchFamily="34" charset="0"/>
                <a:ea typeface="微软雅黑" pitchFamily="34" charset="-122"/>
                <a:cs typeface="Times New Roman" pitchFamily="34" charset="-120"/>
              </a:rPr>
              <a:t>But后</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的内容形成转折关系</a:t>
            </a:r>
            <a:r>
              <a:rPr lang="en-US" altLang="zh-CN" b="0" i="0" dirty="0">
                <a:solidFill>
                  <a:srgbClr val="003760"/>
                </a:solidFill>
                <a:latin typeface="Times New Roman" pitchFamily="34" charset="0"/>
                <a:ea typeface="微软雅黑" pitchFamily="34" charset="-122"/>
                <a:cs typeface="Times New Roman" pitchFamily="34" charset="-120"/>
              </a:rPr>
              <a:t>，B项中的these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habits代指上文Money</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habits。故选B项。</a:t>
            </a:r>
            <a:endParaRPr lang="en-US" altLang="zh-CN" dirty="0"/>
          </a:p>
        </p:txBody>
      </p:sp>
      <p:sp>
        <p:nvSpPr>
          <p:cNvPr id="5" name="QB_6_BD.80_1#c960084b8?pid=fe339acf3&amp;color=0,55,96&amp;vtp=1&amp;bbb=1"/>
          <p:cNvSpPr/>
          <p:nvPr/>
        </p:nvSpPr>
        <p:spPr>
          <a:xfrm>
            <a:off x="502920" y="3559238"/>
            <a:ext cx="10570464" cy="351155"/>
          </a:xfrm>
          <a:prstGeom prst="rect">
            <a:avLst/>
          </a:prstGeom>
          <a:noFill/>
          <a:ln/>
        </p:spPr>
        <p:txBody>
          <a:bodyPr wrap="none" lIns="0" tIns="0" rIns="0" bIns="0" rtlCol="0" anchor="t"/>
          <a:lstStyle/>
          <a:p>
            <a:pPr algn="l">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17.</a:t>
            </a:r>
            <a:r>
              <a:rPr lang="en-US" altLang="zh-CN" sz="1800" i="0">
                <a:solidFill>
                  <a:srgbClr val="003760"/>
                </a:solidFill>
                <a:latin typeface="SimSun" pitchFamily="34" charset="0"/>
                <a:ea typeface="SimSun" pitchFamily="34" charset="-122"/>
                <a:cs typeface="SimSun" pitchFamily="34" charset="-120"/>
              </a:rPr>
              <a:t>___</a:t>
            </a:r>
            <a:endParaRPr lang="en-US" altLang="zh-CN" sz="1800" dirty="0"/>
          </a:p>
        </p:txBody>
      </p:sp>
      <p:sp>
        <p:nvSpPr>
          <p:cNvPr id="6" name="QB_6_AN.81_1#c960084b8.blank?pid=fe339acf3&amp;color=0,55,96&amp;vpa=22&amp;vtp=1"/>
          <p:cNvSpPr/>
          <p:nvPr/>
        </p:nvSpPr>
        <p:spPr>
          <a:xfrm>
            <a:off x="794226" y="3507803"/>
            <a:ext cx="2936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F</a:t>
            </a:r>
            <a:endParaRPr lang="en-US" altLang="zh-CN" dirty="0"/>
          </a:p>
        </p:txBody>
      </p:sp>
      <p:sp>
        <p:nvSpPr>
          <p:cNvPr id="7" name="QB_6_AS.82_1#c960084b8?pid=fe339acf3&amp;color=0,55,96&amp;vtp=1&amp;bbb=1&amp;hb=1"/>
          <p:cNvSpPr/>
          <p:nvPr/>
        </p:nvSpPr>
        <p:spPr>
          <a:xfrm>
            <a:off x="502920" y="3970020"/>
            <a:ext cx="10570464" cy="16114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根据上文“Taking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careful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look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existing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spending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habits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first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steps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in</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improving</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money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habits.”可知，要仔细审视你现有的消费习惯，设空处应该具体说明如何审视，</a:t>
            </a:r>
            <a:r>
              <a:rPr lang="en-US" altLang="zh-CN" sz="1800" b="0" i="0">
                <a:solidFill>
                  <a:srgbClr val="003760"/>
                </a:solidFill>
                <a:latin typeface="Times New Roman" pitchFamily="34" charset="0"/>
                <a:ea typeface="微软雅黑" pitchFamily="34" charset="-122"/>
                <a:cs typeface="Times New Roman" pitchFamily="34" charset="-120"/>
              </a:rPr>
              <a:t>F项</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includes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tracking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spending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month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analysing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data.”进一步解释上文内容，</a:t>
            </a:r>
            <a:r>
              <a:rPr lang="en-US" altLang="zh-CN" sz="1800" b="0" i="0">
                <a:solidFill>
                  <a:srgbClr val="003760"/>
                </a:solidFill>
                <a:latin typeface="Times New Roman" pitchFamily="34" charset="0"/>
                <a:ea typeface="微软雅黑" pitchFamily="34" charset="-122"/>
                <a:cs typeface="Times New Roman" pitchFamily="34" charset="-120"/>
              </a:rPr>
              <a:t>This指</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代上句内容</a:t>
            </a:r>
            <a:r>
              <a:rPr lang="en-US" altLang="zh-CN" b="0" i="0" dirty="0">
                <a:solidFill>
                  <a:srgbClr val="003760"/>
                </a:solidFill>
                <a:latin typeface="Times New Roman" pitchFamily="34" charset="0"/>
                <a:ea typeface="微软雅黑" pitchFamily="34" charset="-122"/>
                <a:cs typeface="Times New Roman" pitchFamily="34" charset="-120"/>
              </a:rPr>
              <a:t>，符合语境。故选F项。</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6">
                                            <p:bg/>
                                          </p:spTgt>
                                        </p:tgtEl>
                                        <p:attrNameLst>
                                          <p:attrName>style.visibility</p:attrName>
                                        </p:attrNameLst>
                                      </p:cBhvr>
                                      <p:to>
                                        <p:strVal val="visible"/>
                                      </p:to>
                                    </p:set>
                                    <p:animEffect transition="in" filter="fade">
                                      <p:cBhvr>
                                        <p:cTn id="32" dur="500"/>
                                        <p:tgtEl>
                                          <p:spTgt spid="6">
                                            <p:bg/>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6">
                                            <p:txEl>
                                              <p:pRg st="0" end="0"/>
                                            </p:txEl>
                                          </p:spTgt>
                                        </p:tgtEl>
                                        <p:attrNameLst>
                                          <p:attrName>style.visibility</p:attrName>
                                        </p:attrNameLst>
                                      </p:cBhvr>
                                      <p:to>
                                        <p:strVal val="visible"/>
                                      </p:to>
                                    </p:set>
                                    <p:animEffect transition="in" filter="fade">
                                      <p:cBhvr>
                                        <p:cTn id="35" dur="500"/>
                                        <p:tgtEl>
                                          <p:spTgt spid="6">
                                            <p:txEl>
                                              <p:pRg st="0" end="0"/>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7">
                                            <p:bg/>
                                          </p:spTgt>
                                        </p:tgtEl>
                                        <p:attrNameLst>
                                          <p:attrName>style.visibility</p:attrName>
                                        </p:attrNameLst>
                                      </p:cBhvr>
                                      <p:to>
                                        <p:strVal val="visible"/>
                                      </p:to>
                                    </p:set>
                                    <p:animEffect transition="in" filter="fade">
                                      <p:cBhvr>
                                        <p:cTn id="40" dur="500"/>
                                        <p:tgtEl>
                                          <p:spTgt spid="7">
                                            <p:bg/>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7">
                                            <p:txEl>
                                              <p:pRg st="0" end="0"/>
                                            </p:txEl>
                                          </p:spTgt>
                                        </p:tgtEl>
                                        <p:attrNameLst>
                                          <p:attrName>style.visibility</p:attrName>
                                        </p:attrNameLst>
                                      </p:cBhvr>
                                      <p:to>
                                        <p:strVal val="visible"/>
                                      </p:to>
                                    </p:set>
                                    <p:animEffect transition="in" filter="fade">
                                      <p:cBhvr>
                                        <p:cTn id="43" dur="500"/>
                                        <p:tgtEl>
                                          <p:spTgt spid="7">
                                            <p:txEl>
                                              <p:pRg st="0" end="0"/>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7">
                                            <p:txEl>
                                              <p:pRg st="1" end="1"/>
                                            </p:txEl>
                                          </p:spTgt>
                                        </p:tgtEl>
                                        <p:attrNameLst>
                                          <p:attrName>style.visibility</p:attrName>
                                        </p:attrNameLst>
                                      </p:cBhvr>
                                      <p:to>
                                        <p:strVal val="visible"/>
                                      </p:to>
                                    </p:set>
                                    <p:animEffect transition="in" filter="fade">
                                      <p:cBhvr>
                                        <p:cTn id="46" dur="500"/>
                                        <p:tgtEl>
                                          <p:spTgt spid="7">
                                            <p:txEl>
                                              <p:pRg st="1" end="1"/>
                                            </p:txEl>
                                          </p:spTgt>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7">
                                            <p:txEl>
                                              <p:pRg st="2" end="2"/>
                                            </p:txEl>
                                          </p:spTgt>
                                        </p:tgtEl>
                                        <p:attrNameLst>
                                          <p:attrName>style.visibility</p:attrName>
                                        </p:attrNameLst>
                                      </p:cBhvr>
                                      <p:to>
                                        <p:strVal val="visible"/>
                                      </p:to>
                                    </p:set>
                                    <p:animEffect transition="in" filter="fade">
                                      <p:cBhvr>
                                        <p:cTn id="49" dur="500"/>
                                        <p:tgtEl>
                                          <p:spTgt spid="7">
                                            <p:txEl>
                                              <p:pRg st="2" end="2"/>
                                            </p:txEl>
                                          </p:spTgt>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7">
                                            <p:txEl>
                                              <p:pRg st="3" end="3"/>
                                            </p:txEl>
                                          </p:spTgt>
                                        </p:tgtEl>
                                        <p:attrNameLst>
                                          <p:attrName>style.visibility</p:attrName>
                                        </p:attrNameLst>
                                      </p:cBhvr>
                                      <p:to>
                                        <p:strVal val="visible"/>
                                      </p:to>
                                    </p:set>
                                    <p:animEffect transition="in" filter="fade">
                                      <p:cBhvr>
                                        <p:cTn id="52" dur="500"/>
                                        <p:tgtEl>
                                          <p:spTgt spid="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name="Slide 27">
    <p:spTree>
      <p:nvGrpSpPr>
        <p:cNvPr id="1" name=""/>
        <p:cNvGrpSpPr/>
        <p:nvPr/>
      </p:nvGrpSpPr>
      <p:grpSpPr>
        <a:xfrm>
          <a:off x="0" y="0"/>
          <a:ext cx="0" cy="0"/>
          <a:chOff x="0" y="0"/>
          <a:chExt cx="0" cy="0"/>
        </a:xfrm>
      </p:grpSpPr>
      <p:sp>
        <p:nvSpPr>
          <p:cNvPr id="2" name="QB_6_BD.83_1#816c046dd?pid=fe339acf3&amp;color=0,55,96&amp;vtp=1&amp;bt=1&amp;bbb=1"/>
          <p:cNvSpPr/>
          <p:nvPr/>
        </p:nvSpPr>
        <p:spPr>
          <a:xfrm>
            <a:off x="502920" y="1508760"/>
            <a:ext cx="10570464" cy="303530"/>
          </a:xfrm>
          <a:prstGeom prst="rect">
            <a:avLst/>
          </a:prstGeom>
          <a:noFill/>
          <a:ln/>
        </p:spPr>
        <p:txBody>
          <a:bodyPr wrap="none" lIns="0" tIns="0" rIns="0" bIns="0" rtlCol="0" anchor="t"/>
          <a:lstStyle/>
          <a:p>
            <a:pPr algn="l">
              <a:lnSpc>
                <a:spcPts val="2600"/>
              </a:lnSpc>
            </a:pPr>
            <a:r>
              <a:rPr lang="en-US" altLang="zh-CN" sz="1800" b="0" i="0">
                <a:solidFill>
                  <a:srgbClr val="003760"/>
                </a:solidFill>
                <a:latin typeface="Times New Roman" pitchFamily="34" charset="0"/>
                <a:ea typeface="微软雅黑" pitchFamily="34" charset="-122"/>
                <a:cs typeface="Times New Roman" pitchFamily="34" charset="-120"/>
              </a:rPr>
              <a:t>18.</a:t>
            </a:r>
            <a:r>
              <a:rPr lang="en-US" altLang="zh-CN" sz="1800" i="0">
                <a:solidFill>
                  <a:srgbClr val="003760"/>
                </a:solidFill>
                <a:latin typeface="SimSun" pitchFamily="34" charset="0"/>
                <a:ea typeface="SimSun" pitchFamily="34" charset="-122"/>
                <a:cs typeface="SimSun" pitchFamily="34" charset="-120"/>
              </a:rPr>
              <a:t>___</a:t>
            </a:r>
            <a:endParaRPr lang="en-US" altLang="zh-CN" sz="1800" dirty="0"/>
          </a:p>
        </p:txBody>
      </p:sp>
      <p:sp>
        <p:nvSpPr>
          <p:cNvPr id="3" name="QB_6_AN.84_1#816c046dd.blank?pid=fe339acf3&amp;color=0,55,96&amp;vpa=23&amp;vtp=1"/>
          <p:cNvSpPr/>
          <p:nvPr/>
        </p:nvSpPr>
        <p:spPr>
          <a:xfrm>
            <a:off x="781526" y="1461135"/>
            <a:ext cx="319088" cy="296990"/>
          </a:xfrm>
          <a:prstGeom prst="rect">
            <a:avLst/>
          </a:prstGeom>
          <a:noFill/>
          <a:ln/>
        </p:spPr>
        <p:txBody>
          <a:bodyPr wrap="none" lIns="0" tIns="0" rIns="0" bIns="0" rtlCol="0" anchor="t"/>
          <a:lstStyle/>
          <a:p>
            <a:pPr algn="ctr">
              <a:lnSpc>
                <a:spcPts val="2500"/>
              </a:lnSpc>
            </a:pPr>
            <a:r>
              <a:rPr lang="en-US" altLang="zh-CN" b="0" i="0" dirty="0">
                <a:solidFill>
                  <a:srgbClr val="FF0000"/>
                </a:solidFill>
                <a:latin typeface="Times New Roman" pitchFamily="34" charset="0"/>
                <a:ea typeface="微软雅黑" pitchFamily="34" charset="-122"/>
                <a:cs typeface="Times New Roman" pitchFamily="34" charset="-120"/>
              </a:rPr>
              <a:t>C</a:t>
            </a:r>
            <a:endParaRPr lang="en-US" altLang="zh-CN" dirty="0"/>
          </a:p>
        </p:txBody>
      </p:sp>
      <p:sp>
        <p:nvSpPr>
          <p:cNvPr id="4" name="QB_6_AS.85_1#816c046dd?pid=fe339acf3&amp;color=0,55,96&amp;vtp=1&amp;bbb=1&amp;hb=1"/>
          <p:cNvSpPr/>
          <p:nvPr/>
        </p:nvSpPr>
        <p:spPr>
          <a:xfrm>
            <a:off x="502920" y="1849120"/>
            <a:ext cx="10570464" cy="1370330"/>
          </a:xfrm>
          <a:prstGeom prst="rect">
            <a:avLst/>
          </a:prstGeom>
          <a:noFill/>
          <a:ln/>
        </p:spPr>
        <p:txBody>
          <a:bodyPr wrap="none" lIns="0" tIns="0" rIns="0" bIns="0" rtlCol="0" anchor="t"/>
          <a:lstStyle/>
          <a:p>
            <a:pPr algn="l">
              <a:lnSpc>
                <a:spcPts val="28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根据下文“A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budget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ensures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spending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focused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important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things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set</a:t>
            </a:r>
            <a:r>
              <a:rPr lang="en-US" altLang="zh-CN" sz="1800" b="0" i="0">
                <a:solidFill>
                  <a:srgbClr val="003760"/>
                </a:solidFill>
                <a:latin typeface="SimSun" pitchFamily="34" charset="0"/>
                <a:ea typeface="SimSun" pitchFamily="34" charset="-122"/>
                <a:cs typeface="SimSun" pitchFamily="34" charset="-120"/>
              </a:rPr>
              <a:t> </a:t>
            </a:r>
          </a:p>
          <a:p>
            <a:pPr>
              <a:lnSpc>
                <a:spcPts val="2800"/>
              </a:lnSpc>
            </a:pPr>
            <a:r>
              <a:rPr lang="en-US" altLang="zh-CN" sz="1800" b="0" i="0">
                <a:solidFill>
                  <a:srgbClr val="003760"/>
                </a:solidFill>
                <a:latin typeface="Times New Roman" pitchFamily="34" charset="0"/>
                <a:ea typeface="微软雅黑" pitchFamily="34" charset="-122"/>
                <a:cs typeface="Times New Roman" pitchFamily="34" charset="-120"/>
              </a:rPr>
              <a:t>aside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enough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cash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achieve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goals.”可知，此处强调设置和坚持预算的重要性</a:t>
            </a:r>
            <a:r>
              <a:rPr lang="en-US" altLang="zh-CN" sz="1800" b="0" i="0">
                <a:solidFill>
                  <a:srgbClr val="003760"/>
                </a:solidFill>
                <a:latin typeface="Times New Roman" pitchFamily="34" charset="0"/>
                <a:ea typeface="微软雅黑" pitchFamily="34" charset="-122"/>
                <a:cs typeface="Times New Roman" pitchFamily="34" charset="-120"/>
              </a:rPr>
              <a:t>，设空处应与预算有</a:t>
            </a:r>
          </a:p>
          <a:p>
            <a:pPr>
              <a:lnSpc>
                <a:spcPts val="2800"/>
              </a:lnSpc>
            </a:pPr>
            <a:r>
              <a:rPr lang="en-US" altLang="zh-CN" sz="1800" b="0" i="0">
                <a:solidFill>
                  <a:srgbClr val="003760"/>
                </a:solidFill>
                <a:latin typeface="Times New Roman" pitchFamily="34" charset="0"/>
                <a:ea typeface="微软雅黑" pitchFamily="34" charset="-122"/>
                <a:cs typeface="Times New Roman" pitchFamily="34" charset="-120"/>
              </a:rPr>
              <a:t>关</a:t>
            </a:r>
            <a:r>
              <a:rPr lang="en-US" altLang="zh-CN" sz="1800" b="0" i="0" dirty="0">
                <a:solidFill>
                  <a:srgbClr val="003760"/>
                </a:solidFill>
                <a:latin typeface="Times New Roman" pitchFamily="34" charset="0"/>
                <a:ea typeface="微软雅黑" pitchFamily="34" charset="-122"/>
                <a:cs typeface="Times New Roman" pitchFamily="34" charset="-120"/>
              </a:rPr>
              <a:t>，C项“Setting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sticking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budget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also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important.”对下文有总括作用，其中的a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budget与下文的</a:t>
            </a:r>
          </a:p>
          <a:p>
            <a:pPr>
              <a:lnSpc>
                <a:spcPts val="2600"/>
              </a:lnSpc>
            </a:pPr>
            <a:r>
              <a:rPr lang="en-US" altLang="zh-CN" b="0" i="0">
                <a:solidFill>
                  <a:srgbClr val="003760"/>
                </a:solidFill>
                <a:latin typeface="Times New Roman" pitchFamily="34" charset="0"/>
                <a:ea typeface="微软雅黑" pitchFamily="34" charset="-122"/>
                <a:cs typeface="Times New Roman" pitchFamily="34" charset="-120"/>
              </a:rPr>
              <a:t>A</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budget相呼应，符合语境。故选C项。</a:t>
            </a:r>
            <a:endParaRPr lang="en-US" altLang="zh-CN" dirty="0"/>
          </a:p>
        </p:txBody>
      </p:sp>
      <p:sp>
        <p:nvSpPr>
          <p:cNvPr id="5" name="QB_6_BD.86_1#845d0fe65?pid=fe339acf3&amp;color=0,55,96&amp;vtp=1&amp;bbb=1"/>
          <p:cNvSpPr/>
          <p:nvPr/>
        </p:nvSpPr>
        <p:spPr>
          <a:xfrm>
            <a:off x="502920" y="3232848"/>
            <a:ext cx="10570464" cy="303530"/>
          </a:xfrm>
          <a:prstGeom prst="rect">
            <a:avLst/>
          </a:prstGeom>
          <a:noFill/>
          <a:ln/>
        </p:spPr>
        <p:txBody>
          <a:bodyPr wrap="none" lIns="0" tIns="0" rIns="0" bIns="0" rtlCol="0" anchor="t"/>
          <a:lstStyle/>
          <a:p>
            <a:pPr algn="l">
              <a:lnSpc>
                <a:spcPts val="2600"/>
              </a:lnSpc>
            </a:pPr>
            <a:r>
              <a:rPr lang="en-US" altLang="zh-CN" sz="1800" b="0" i="0">
                <a:solidFill>
                  <a:srgbClr val="003760"/>
                </a:solidFill>
                <a:latin typeface="Times New Roman" pitchFamily="34" charset="0"/>
                <a:ea typeface="微软雅黑" pitchFamily="34" charset="-122"/>
                <a:cs typeface="Times New Roman" pitchFamily="34" charset="-120"/>
              </a:rPr>
              <a:t>19.</a:t>
            </a:r>
            <a:r>
              <a:rPr lang="en-US" altLang="zh-CN" sz="1800" i="0">
                <a:solidFill>
                  <a:srgbClr val="003760"/>
                </a:solidFill>
                <a:latin typeface="SimSun" pitchFamily="34" charset="0"/>
                <a:ea typeface="SimSun" pitchFamily="34" charset="-122"/>
                <a:cs typeface="SimSun" pitchFamily="34" charset="-120"/>
              </a:rPr>
              <a:t>___</a:t>
            </a:r>
            <a:endParaRPr lang="en-US" altLang="zh-CN" sz="1800" dirty="0"/>
          </a:p>
        </p:txBody>
      </p:sp>
      <p:sp>
        <p:nvSpPr>
          <p:cNvPr id="6" name="QB_6_AN.87_1#845d0fe65.blank?pid=fe339acf3&amp;color=0,55,96&amp;vpa=24&amp;vtp=1"/>
          <p:cNvSpPr/>
          <p:nvPr/>
        </p:nvSpPr>
        <p:spPr>
          <a:xfrm>
            <a:off x="781526" y="3185223"/>
            <a:ext cx="306388" cy="296990"/>
          </a:xfrm>
          <a:prstGeom prst="rect">
            <a:avLst/>
          </a:prstGeom>
          <a:noFill/>
          <a:ln/>
        </p:spPr>
        <p:txBody>
          <a:bodyPr wrap="none" lIns="0" tIns="0" rIns="0" bIns="0" rtlCol="0" anchor="t"/>
          <a:lstStyle/>
          <a:p>
            <a:pPr algn="ctr">
              <a:lnSpc>
                <a:spcPts val="2500"/>
              </a:lnSpc>
            </a:pPr>
            <a:r>
              <a:rPr lang="en-US" altLang="zh-CN" b="0" i="0" dirty="0">
                <a:solidFill>
                  <a:srgbClr val="FF0000"/>
                </a:solidFill>
                <a:latin typeface="Times New Roman" pitchFamily="34" charset="0"/>
                <a:ea typeface="微软雅黑" pitchFamily="34" charset="-122"/>
                <a:cs typeface="Times New Roman" pitchFamily="34" charset="-120"/>
              </a:rPr>
              <a:t>E</a:t>
            </a:r>
            <a:endParaRPr lang="en-US" altLang="zh-CN" dirty="0"/>
          </a:p>
        </p:txBody>
      </p:sp>
      <p:sp>
        <p:nvSpPr>
          <p:cNvPr id="7" name="QB_6_AS.88_1#845d0fe65?pid=fe339acf3&amp;color=0,55,96&amp;vtp=1&amp;bbb=1&amp;hb=1"/>
          <p:cNvSpPr/>
          <p:nvPr/>
        </p:nvSpPr>
        <p:spPr>
          <a:xfrm>
            <a:off x="502920" y="3566795"/>
            <a:ext cx="10570464" cy="1363790"/>
          </a:xfrm>
          <a:prstGeom prst="rect">
            <a:avLst/>
          </a:prstGeom>
          <a:noFill/>
          <a:ln/>
        </p:spPr>
        <p:txBody>
          <a:bodyPr wrap="none" lIns="0" tIns="0" rIns="0" bIns="0" rtlCol="0" anchor="t"/>
          <a:lstStyle/>
          <a:p>
            <a:pPr algn="l">
              <a:lnSpc>
                <a:spcPts val="28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根据上文“It's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necessary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take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action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stop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habit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impulsive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shopping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because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can</a:t>
            </a:r>
            <a:r>
              <a:rPr lang="en-US" altLang="zh-CN" sz="1800" b="0" i="0">
                <a:solidFill>
                  <a:srgbClr val="003760"/>
                </a:solidFill>
                <a:latin typeface="SimSun" pitchFamily="34" charset="0"/>
                <a:ea typeface="SimSun" pitchFamily="34" charset="-122"/>
                <a:cs typeface="SimSun" pitchFamily="34" charset="-120"/>
              </a:rPr>
              <a:t> </a:t>
            </a:r>
          </a:p>
          <a:p>
            <a:pPr>
              <a:lnSpc>
                <a:spcPts val="2800"/>
              </a:lnSpc>
            </a:pPr>
            <a:r>
              <a:rPr lang="en-US" altLang="zh-CN" sz="1800" b="0" i="0">
                <a:solidFill>
                  <a:srgbClr val="003760"/>
                </a:solidFill>
                <a:latin typeface="Times New Roman" pitchFamily="34" charset="0"/>
                <a:ea typeface="微软雅黑" pitchFamily="34" charset="-122"/>
                <a:cs typeface="Times New Roman" pitchFamily="34" charset="-120"/>
              </a:rPr>
              <a:t>significantly</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reduce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bank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account.”可知，这里主要讲减少冲动消费，E项“Plus,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waiting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two</a:t>
            </a:r>
            <a:r>
              <a:rPr lang="en-US" altLang="zh-CN" sz="1800" b="0" i="0">
                <a:solidFill>
                  <a:srgbClr val="003760"/>
                </a:solidFill>
                <a:latin typeface="SimSun" pitchFamily="34" charset="0"/>
                <a:ea typeface="SimSun" pitchFamily="34" charset="-122"/>
                <a:cs typeface="SimSun" pitchFamily="34" charset="-120"/>
              </a:rPr>
              <a:t> </a:t>
            </a:r>
          </a:p>
          <a:p>
            <a:pPr>
              <a:lnSpc>
                <a:spcPts val="2800"/>
              </a:lnSpc>
            </a:pPr>
            <a:r>
              <a:rPr lang="en-US" altLang="zh-CN" sz="1800" b="0" i="0">
                <a:solidFill>
                  <a:srgbClr val="003760"/>
                </a:solidFill>
                <a:latin typeface="Times New Roman" pitchFamily="34" charset="0"/>
                <a:ea typeface="微软雅黑" pitchFamily="34" charset="-122"/>
                <a:cs typeface="Times New Roman" pitchFamily="34" charset="-120"/>
              </a:rPr>
              <a:t>can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help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decide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still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item.”提出减少冲动消费的具体方法，承接上文，符合语境</a:t>
            </a:r>
            <a:r>
              <a:rPr lang="en-US" altLang="zh-CN" sz="1800" b="0" i="0">
                <a:solidFill>
                  <a:srgbClr val="003760"/>
                </a:solidFill>
                <a:latin typeface="Times New Roman" pitchFamily="34" charset="0"/>
                <a:ea typeface="微软雅黑" pitchFamily="34" charset="-122"/>
                <a:cs typeface="Times New Roman" pitchFamily="34" charset="-120"/>
              </a:rPr>
              <a:t>。故</a:t>
            </a:r>
          </a:p>
          <a:p>
            <a:pPr>
              <a:lnSpc>
                <a:spcPts val="2500"/>
              </a:lnSpc>
            </a:pPr>
            <a:r>
              <a:rPr lang="en-US" altLang="zh-CN" b="0" i="0">
                <a:solidFill>
                  <a:srgbClr val="003760"/>
                </a:solidFill>
                <a:latin typeface="Times New Roman" pitchFamily="34" charset="0"/>
                <a:ea typeface="微软雅黑" pitchFamily="34" charset="-122"/>
                <a:cs typeface="Times New Roman" pitchFamily="34" charset="-120"/>
              </a:rPr>
              <a:t>选</a:t>
            </a:r>
            <a:r>
              <a:rPr lang="en-US" altLang="zh-CN" b="0" i="0" dirty="0">
                <a:solidFill>
                  <a:srgbClr val="003760"/>
                </a:solidFill>
                <a:latin typeface="Times New Roman" pitchFamily="34" charset="0"/>
                <a:ea typeface="微软雅黑" pitchFamily="34" charset="-122"/>
                <a:cs typeface="Times New Roman" pitchFamily="34" charset="-120"/>
              </a:rPr>
              <a:t>E项。</a:t>
            </a:r>
            <a:endParaRPr lang="en-US" altLang="zh-CN" dirty="0"/>
          </a:p>
        </p:txBody>
      </p:sp>
      <p:sp>
        <p:nvSpPr>
          <p:cNvPr id="8" name="QB_6_BD.89_1#727f2661a?pid=fe339acf3&amp;color=0,55,96&amp;vtp=1&amp;bbb=1"/>
          <p:cNvSpPr/>
          <p:nvPr/>
        </p:nvSpPr>
        <p:spPr>
          <a:xfrm>
            <a:off x="502920" y="4963223"/>
            <a:ext cx="10570464" cy="303530"/>
          </a:xfrm>
          <a:prstGeom prst="rect">
            <a:avLst/>
          </a:prstGeom>
          <a:noFill/>
          <a:ln/>
        </p:spPr>
        <p:txBody>
          <a:bodyPr wrap="none" lIns="0" tIns="0" rIns="0" bIns="0" rtlCol="0" anchor="t"/>
          <a:lstStyle/>
          <a:p>
            <a:pPr algn="l">
              <a:lnSpc>
                <a:spcPts val="2600"/>
              </a:lnSpc>
            </a:pPr>
            <a:r>
              <a:rPr lang="en-US" altLang="zh-CN" sz="1800" b="0" i="0">
                <a:solidFill>
                  <a:srgbClr val="003760"/>
                </a:solidFill>
                <a:latin typeface="Times New Roman" pitchFamily="34" charset="0"/>
                <a:ea typeface="微软雅黑" pitchFamily="34" charset="-122"/>
                <a:cs typeface="Times New Roman" pitchFamily="34" charset="-120"/>
              </a:rPr>
              <a:t>20.</a:t>
            </a:r>
            <a:r>
              <a:rPr lang="en-US" altLang="zh-CN" sz="1800" i="0">
                <a:solidFill>
                  <a:srgbClr val="003760"/>
                </a:solidFill>
                <a:latin typeface="SimSun" pitchFamily="34" charset="0"/>
                <a:ea typeface="SimSun" pitchFamily="34" charset="-122"/>
                <a:cs typeface="SimSun" pitchFamily="34" charset="-120"/>
              </a:rPr>
              <a:t>___</a:t>
            </a:r>
            <a:endParaRPr lang="en-US" altLang="zh-CN" sz="1800" dirty="0"/>
          </a:p>
        </p:txBody>
      </p:sp>
      <p:sp>
        <p:nvSpPr>
          <p:cNvPr id="9" name="QB_6_AN.90_1#727f2661a.blank?pid=fe339acf3&amp;color=0,55,96&amp;vpa=25&amp;vtp=1"/>
          <p:cNvSpPr/>
          <p:nvPr/>
        </p:nvSpPr>
        <p:spPr>
          <a:xfrm>
            <a:off x="768826" y="4915598"/>
            <a:ext cx="331788" cy="296990"/>
          </a:xfrm>
          <a:prstGeom prst="rect">
            <a:avLst/>
          </a:prstGeom>
          <a:noFill/>
          <a:ln/>
        </p:spPr>
        <p:txBody>
          <a:bodyPr wrap="none" lIns="0" tIns="0" rIns="0" bIns="0" rtlCol="0" anchor="t"/>
          <a:lstStyle/>
          <a:p>
            <a:pPr algn="ctr">
              <a:lnSpc>
                <a:spcPts val="2500"/>
              </a:lnSpc>
            </a:pPr>
            <a:r>
              <a:rPr lang="en-US" altLang="zh-CN" b="0" i="0" dirty="0">
                <a:solidFill>
                  <a:srgbClr val="FF0000"/>
                </a:solidFill>
                <a:latin typeface="Times New Roman" pitchFamily="34" charset="0"/>
                <a:ea typeface="微软雅黑" pitchFamily="34" charset="-122"/>
                <a:cs typeface="Times New Roman" pitchFamily="34" charset="-120"/>
              </a:rPr>
              <a:t>G</a:t>
            </a:r>
            <a:endParaRPr lang="en-US" altLang="zh-CN" dirty="0"/>
          </a:p>
        </p:txBody>
      </p:sp>
      <p:sp>
        <p:nvSpPr>
          <p:cNvPr id="10" name="QB_6_AS.91_1#727f2661a?pid=fe339acf3&amp;color=0,55,96&amp;vtp=1&amp;bbb=1&amp;hb=1"/>
          <p:cNvSpPr/>
          <p:nvPr/>
        </p:nvSpPr>
        <p:spPr>
          <a:xfrm>
            <a:off x="502920" y="5297170"/>
            <a:ext cx="10570464" cy="1014730"/>
          </a:xfrm>
          <a:prstGeom prst="rect">
            <a:avLst/>
          </a:prstGeom>
          <a:noFill/>
          <a:ln/>
        </p:spPr>
        <p:txBody>
          <a:bodyPr wrap="none" lIns="0" tIns="0" rIns="0" bIns="0" rtlCol="0" anchor="t"/>
          <a:lstStyle/>
          <a:p>
            <a:pPr algn="l">
              <a:lnSpc>
                <a:spcPts val="28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根据下文“Adjusting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spending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patterns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process,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effects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might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right</a:t>
            </a:r>
            <a:r>
              <a:rPr lang="en-US" altLang="zh-CN" sz="1800" b="0" i="0">
                <a:solidFill>
                  <a:srgbClr val="003760"/>
                </a:solidFill>
                <a:latin typeface="SimSun" pitchFamily="34" charset="0"/>
                <a:ea typeface="SimSun" pitchFamily="34" charset="-122"/>
                <a:cs typeface="SimSun" pitchFamily="34" charset="-120"/>
              </a:rPr>
              <a:t> </a:t>
            </a:r>
          </a:p>
          <a:p>
            <a:pPr>
              <a:lnSpc>
                <a:spcPts val="2800"/>
              </a:lnSpc>
            </a:pPr>
            <a:r>
              <a:rPr lang="en-US" altLang="zh-CN" sz="1800" b="0" i="0">
                <a:solidFill>
                  <a:srgbClr val="003760"/>
                </a:solidFill>
                <a:latin typeface="Times New Roman" pitchFamily="34" charset="0"/>
                <a:ea typeface="微软雅黑" pitchFamily="34" charset="-122"/>
                <a:cs typeface="Times New Roman" pitchFamily="34" charset="-120"/>
              </a:rPr>
              <a:t>away</a:t>
            </a:r>
            <a:r>
              <a:rPr lang="en-US" altLang="zh-CN" sz="1800" b="0" i="0" dirty="0">
                <a:solidFill>
                  <a:srgbClr val="003760"/>
                </a:solidFill>
                <a:latin typeface="Times New Roman" pitchFamily="34" charset="0"/>
                <a:ea typeface="微软雅黑" pitchFamily="34" charset="-122"/>
                <a:cs typeface="Times New Roman" pitchFamily="34" charset="-120"/>
              </a:rPr>
              <a:t>.”可知，你做出改变后效果不是立竿见影的，G项“Be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patient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expect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change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your</a:t>
            </a:r>
            <a:r>
              <a:rPr lang="en-US" altLang="zh-CN" sz="1800" b="0" i="0">
                <a:solidFill>
                  <a:srgbClr val="003760"/>
                </a:solidFill>
                <a:latin typeface="SimSun" pitchFamily="34" charset="0"/>
                <a:ea typeface="SimSun" pitchFamily="34" charset="-122"/>
                <a:cs typeface="SimSun" pitchFamily="34" charset="-120"/>
              </a:rPr>
              <a:t> </a:t>
            </a:r>
          </a:p>
          <a:p>
            <a:pPr>
              <a:lnSpc>
                <a:spcPts val="2600"/>
              </a:lnSpc>
            </a:pPr>
            <a:r>
              <a:rPr lang="en-US" altLang="zh-CN" b="0" i="0">
                <a:solidFill>
                  <a:srgbClr val="003760"/>
                </a:solidFill>
                <a:latin typeface="Times New Roman" pitchFamily="34" charset="0"/>
                <a:ea typeface="微软雅黑" pitchFamily="34" charset="-122"/>
                <a:cs typeface="Times New Roman" pitchFamily="34" charset="-120"/>
              </a:rPr>
              <a:t>money</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habits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overnight.”引出下文，符合语境。故选G项。</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6">
                                            <p:bg/>
                                          </p:spTgt>
                                        </p:tgtEl>
                                        <p:attrNameLst>
                                          <p:attrName>style.visibility</p:attrName>
                                        </p:attrNameLst>
                                      </p:cBhvr>
                                      <p:to>
                                        <p:strVal val="visible"/>
                                      </p:to>
                                    </p:set>
                                    <p:animEffect transition="in" filter="fade">
                                      <p:cBhvr>
                                        <p:cTn id="32" dur="500"/>
                                        <p:tgtEl>
                                          <p:spTgt spid="6">
                                            <p:bg/>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6">
                                            <p:txEl>
                                              <p:pRg st="0" end="0"/>
                                            </p:txEl>
                                          </p:spTgt>
                                        </p:tgtEl>
                                        <p:attrNameLst>
                                          <p:attrName>style.visibility</p:attrName>
                                        </p:attrNameLst>
                                      </p:cBhvr>
                                      <p:to>
                                        <p:strVal val="visible"/>
                                      </p:to>
                                    </p:set>
                                    <p:animEffect transition="in" filter="fade">
                                      <p:cBhvr>
                                        <p:cTn id="35" dur="500"/>
                                        <p:tgtEl>
                                          <p:spTgt spid="6">
                                            <p:txEl>
                                              <p:pRg st="0" end="0"/>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7">
                                            <p:bg/>
                                          </p:spTgt>
                                        </p:tgtEl>
                                        <p:attrNameLst>
                                          <p:attrName>style.visibility</p:attrName>
                                        </p:attrNameLst>
                                      </p:cBhvr>
                                      <p:to>
                                        <p:strVal val="visible"/>
                                      </p:to>
                                    </p:set>
                                    <p:animEffect transition="in" filter="fade">
                                      <p:cBhvr>
                                        <p:cTn id="40" dur="500"/>
                                        <p:tgtEl>
                                          <p:spTgt spid="7">
                                            <p:bg/>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7">
                                            <p:txEl>
                                              <p:pRg st="0" end="0"/>
                                            </p:txEl>
                                          </p:spTgt>
                                        </p:tgtEl>
                                        <p:attrNameLst>
                                          <p:attrName>style.visibility</p:attrName>
                                        </p:attrNameLst>
                                      </p:cBhvr>
                                      <p:to>
                                        <p:strVal val="visible"/>
                                      </p:to>
                                    </p:set>
                                    <p:animEffect transition="in" filter="fade">
                                      <p:cBhvr>
                                        <p:cTn id="43" dur="500"/>
                                        <p:tgtEl>
                                          <p:spTgt spid="7">
                                            <p:txEl>
                                              <p:pRg st="0" end="0"/>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7">
                                            <p:txEl>
                                              <p:pRg st="1" end="1"/>
                                            </p:txEl>
                                          </p:spTgt>
                                        </p:tgtEl>
                                        <p:attrNameLst>
                                          <p:attrName>style.visibility</p:attrName>
                                        </p:attrNameLst>
                                      </p:cBhvr>
                                      <p:to>
                                        <p:strVal val="visible"/>
                                      </p:to>
                                    </p:set>
                                    <p:animEffect transition="in" filter="fade">
                                      <p:cBhvr>
                                        <p:cTn id="46" dur="500"/>
                                        <p:tgtEl>
                                          <p:spTgt spid="7">
                                            <p:txEl>
                                              <p:pRg st="1" end="1"/>
                                            </p:txEl>
                                          </p:spTgt>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7">
                                            <p:txEl>
                                              <p:pRg st="2" end="2"/>
                                            </p:txEl>
                                          </p:spTgt>
                                        </p:tgtEl>
                                        <p:attrNameLst>
                                          <p:attrName>style.visibility</p:attrName>
                                        </p:attrNameLst>
                                      </p:cBhvr>
                                      <p:to>
                                        <p:strVal val="visible"/>
                                      </p:to>
                                    </p:set>
                                    <p:animEffect transition="in" filter="fade">
                                      <p:cBhvr>
                                        <p:cTn id="49" dur="500"/>
                                        <p:tgtEl>
                                          <p:spTgt spid="7">
                                            <p:txEl>
                                              <p:pRg st="2" end="2"/>
                                            </p:txEl>
                                          </p:spTgt>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7">
                                            <p:txEl>
                                              <p:pRg st="3" end="3"/>
                                            </p:txEl>
                                          </p:spTgt>
                                        </p:tgtEl>
                                        <p:attrNameLst>
                                          <p:attrName>style.visibility</p:attrName>
                                        </p:attrNameLst>
                                      </p:cBhvr>
                                      <p:to>
                                        <p:strVal val="visible"/>
                                      </p:to>
                                    </p:set>
                                    <p:animEffect transition="in" filter="fade">
                                      <p:cBhvr>
                                        <p:cTn id="52" dur="500"/>
                                        <p:tgtEl>
                                          <p:spTgt spid="7">
                                            <p:txEl>
                                              <p:pRg st="3" end="3"/>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9">
                                            <p:bg/>
                                          </p:spTgt>
                                        </p:tgtEl>
                                        <p:attrNameLst>
                                          <p:attrName>style.visibility</p:attrName>
                                        </p:attrNameLst>
                                      </p:cBhvr>
                                      <p:to>
                                        <p:strVal val="visible"/>
                                      </p:to>
                                    </p:set>
                                    <p:animEffect transition="in" filter="fade">
                                      <p:cBhvr>
                                        <p:cTn id="57" dur="500"/>
                                        <p:tgtEl>
                                          <p:spTgt spid="9">
                                            <p:bg/>
                                          </p:spTgt>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9">
                                            <p:txEl>
                                              <p:pRg st="0" end="0"/>
                                            </p:txEl>
                                          </p:spTgt>
                                        </p:tgtEl>
                                        <p:attrNameLst>
                                          <p:attrName>style.visibility</p:attrName>
                                        </p:attrNameLst>
                                      </p:cBhvr>
                                      <p:to>
                                        <p:strVal val="visible"/>
                                      </p:to>
                                    </p:set>
                                    <p:animEffect transition="in" filter="fade">
                                      <p:cBhvr>
                                        <p:cTn id="60" dur="500"/>
                                        <p:tgtEl>
                                          <p:spTgt spid="9">
                                            <p:txEl>
                                              <p:pRg st="0" end="0"/>
                                            </p:txEl>
                                          </p:spTgt>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grpId="0" nodeType="clickEffect">
                                  <p:stCondLst>
                                    <p:cond delay="0"/>
                                  </p:stCondLst>
                                  <p:childTnLst>
                                    <p:set>
                                      <p:cBhvr>
                                        <p:cTn id="64" dur="1" fill="hold">
                                          <p:stCondLst>
                                            <p:cond delay="0"/>
                                          </p:stCondLst>
                                        </p:cTn>
                                        <p:tgtEl>
                                          <p:spTgt spid="10">
                                            <p:bg/>
                                          </p:spTgt>
                                        </p:tgtEl>
                                        <p:attrNameLst>
                                          <p:attrName>style.visibility</p:attrName>
                                        </p:attrNameLst>
                                      </p:cBhvr>
                                      <p:to>
                                        <p:strVal val="visible"/>
                                      </p:to>
                                    </p:set>
                                    <p:animEffect transition="in" filter="fade">
                                      <p:cBhvr>
                                        <p:cTn id="65" dur="500"/>
                                        <p:tgtEl>
                                          <p:spTgt spid="10">
                                            <p:bg/>
                                          </p:spTgt>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10">
                                            <p:txEl>
                                              <p:pRg st="0" end="0"/>
                                            </p:txEl>
                                          </p:spTgt>
                                        </p:tgtEl>
                                        <p:attrNameLst>
                                          <p:attrName>style.visibility</p:attrName>
                                        </p:attrNameLst>
                                      </p:cBhvr>
                                      <p:to>
                                        <p:strVal val="visible"/>
                                      </p:to>
                                    </p:set>
                                    <p:animEffect transition="in" filter="fade">
                                      <p:cBhvr>
                                        <p:cTn id="68" dur="500"/>
                                        <p:tgtEl>
                                          <p:spTgt spid="10">
                                            <p:txEl>
                                              <p:pRg st="0" end="0"/>
                                            </p:txEl>
                                          </p:spTgt>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10">
                                            <p:txEl>
                                              <p:pRg st="1" end="1"/>
                                            </p:txEl>
                                          </p:spTgt>
                                        </p:tgtEl>
                                        <p:attrNameLst>
                                          <p:attrName>style.visibility</p:attrName>
                                        </p:attrNameLst>
                                      </p:cBhvr>
                                      <p:to>
                                        <p:strVal val="visible"/>
                                      </p:to>
                                    </p:set>
                                    <p:animEffect transition="in" filter="fade">
                                      <p:cBhvr>
                                        <p:cTn id="71" dur="500"/>
                                        <p:tgtEl>
                                          <p:spTgt spid="10">
                                            <p:txEl>
                                              <p:pRg st="1" end="1"/>
                                            </p:txEl>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0">
                                            <p:txEl>
                                              <p:pRg st="2" end="2"/>
                                            </p:txEl>
                                          </p:spTgt>
                                        </p:tgtEl>
                                        <p:attrNameLst>
                                          <p:attrName>style.visibility</p:attrName>
                                        </p:attrNameLst>
                                      </p:cBhvr>
                                      <p:to>
                                        <p:strVal val="visible"/>
                                      </p:to>
                                    </p:set>
                                    <p:animEffect transition="in" filter="fade">
                                      <p:cBhvr>
                                        <p:cTn id="74" dur="500"/>
                                        <p:tgtEl>
                                          <p:spTgt spid="10">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name="Slide 28">
    <p:spTree>
      <p:nvGrpSpPr>
        <p:cNvPr id="1" name=""/>
        <p:cNvGrpSpPr/>
        <p:nvPr/>
      </p:nvGrpSpPr>
      <p:grpSpPr>
        <a:xfrm>
          <a:off x="0" y="0"/>
          <a:ext cx="0" cy="0"/>
          <a:chOff x="0" y="0"/>
          <a:chExt cx="0" cy="0"/>
        </a:xfrm>
      </p:grpSpPr>
      <p:sp>
        <p:nvSpPr>
          <p:cNvPr id="2" name="C_3_BD#d6b7c0af0?pid=e32d9e3b7&amp;color=0,55,96&amp;vtp=1&amp;bt=1&amp;bbb=1"/>
          <p:cNvSpPr/>
          <p:nvPr/>
        </p:nvSpPr>
        <p:spPr>
          <a:xfrm>
            <a:off x="502920" y="1508760"/>
            <a:ext cx="10570464" cy="895096"/>
          </a:xfrm>
          <a:prstGeom prst="rect">
            <a:avLst/>
          </a:prstGeom>
          <a:noFill/>
          <a:ln/>
        </p:spPr>
        <p:txBody>
          <a:bodyPr wrap="none" lIns="0" tIns="0" rIns="0" bIns="0" rtlCol="0" anchor="t"/>
          <a:lstStyle/>
          <a:p>
            <a:pPr algn="ctr">
              <a:lnSpc>
                <a:spcPts val="4200"/>
              </a:lnSpc>
            </a:pPr>
            <a:r>
              <a:rPr lang="en-US" altLang="zh-CN" sz="2400" b="1" i="0" dirty="0">
                <a:solidFill>
                  <a:srgbClr val="003760"/>
                </a:solidFill>
                <a:latin typeface="Times New Roman" pitchFamily="34" charset="0"/>
                <a:ea typeface="微软雅黑" pitchFamily="34" charset="-122"/>
                <a:cs typeface="Times New Roman" pitchFamily="34" charset="-120"/>
              </a:rPr>
              <a:t>第二部分</a:t>
            </a:r>
            <a:r>
              <a:rPr lang="en-US" altLang="zh-CN" sz="2400" b="1" i="0" dirty="0">
                <a:solidFill>
                  <a:srgbClr val="003760"/>
                </a:solidFill>
                <a:latin typeface="SimSun" pitchFamily="34" charset="0"/>
                <a:ea typeface="SimSun" pitchFamily="34" charset="-122"/>
                <a:cs typeface="SimSun" pitchFamily="34" charset="-120"/>
              </a:rPr>
              <a:t> </a:t>
            </a:r>
            <a:r>
              <a:rPr lang="en-US" altLang="zh-CN" sz="2400" b="1" i="0" dirty="0">
                <a:solidFill>
                  <a:srgbClr val="003760"/>
                </a:solidFill>
                <a:latin typeface="Times New Roman" pitchFamily="34" charset="0"/>
                <a:ea typeface="微软雅黑" pitchFamily="34" charset="-122"/>
                <a:cs typeface="Times New Roman" pitchFamily="34" charset="-120"/>
              </a:rPr>
              <a:t>语言运用</a:t>
            </a:r>
            <a:endParaRPr lang="en-US" altLang="zh-CN" sz="2400" dirty="0"/>
          </a:p>
        </p:txBody>
      </p:sp>
      <p:sp>
        <p:nvSpPr>
          <p:cNvPr id="3" name="C_4_BD#84fb538c1?pid=d6b7c0af0&amp;color=0,55,96&amp;vtp=1&amp;bbb=1"/>
          <p:cNvSpPr/>
          <p:nvPr/>
        </p:nvSpPr>
        <p:spPr>
          <a:xfrm>
            <a:off x="502920" y="2040953"/>
            <a:ext cx="10570464" cy="657352"/>
          </a:xfrm>
          <a:prstGeom prst="rect">
            <a:avLst/>
          </a:prstGeom>
          <a:noFill/>
          <a:ln/>
        </p:spPr>
        <p:txBody>
          <a:bodyPr wrap="none" lIns="0" tIns="0" rIns="0" bIns="0" rtlCol="0" anchor="t"/>
          <a:lstStyle/>
          <a:p>
            <a:pPr algn="l">
              <a:lnSpc>
                <a:spcPts val="3900"/>
              </a:lnSpc>
            </a:pPr>
            <a:r>
              <a:rPr lang="en-US" altLang="zh-CN" sz="2200" b="1" i="0" dirty="0">
                <a:solidFill>
                  <a:srgbClr val="003760"/>
                </a:solidFill>
                <a:latin typeface="Times New Roman" pitchFamily="34" charset="0"/>
                <a:ea typeface="微软雅黑" pitchFamily="34" charset="-122"/>
                <a:cs typeface="Times New Roman" pitchFamily="34" charset="-120"/>
              </a:rPr>
              <a:t>第一节（</a:t>
            </a:r>
            <a:r>
              <a:rPr lang="en-US" altLang="zh-CN" sz="2200" b="1" i="0" dirty="0">
                <a:solidFill>
                  <a:srgbClr val="003760"/>
                </a:solidFill>
                <a:latin typeface="Times New Roman" pitchFamily="34" charset="0"/>
                <a:ea typeface="楷体" pitchFamily="34" charset="-122"/>
                <a:cs typeface="Times New Roman" pitchFamily="34" charset="-120"/>
              </a:rPr>
              <a:t>共</a:t>
            </a:r>
            <a:r>
              <a:rPr lang="en-US" altLang="zh-CN" sz="2200" b="1" i="0" dirty="0">
                <a:solidFill>
                  <a:srgbClr val="003760"/>
                </a:solidFill>
                <a:latin typeface="Times New Roman" pitchFamily="34" charset="0"/>
                <a:ea typeface="微软雅黑" pitchFamily="34" charset="-122"/>
                <a:cs typeface="Times New Roman" pitchFamily="34" charset="-120"/>
              </a:rPr>
              <a:t>15</a:t>
            </a:r>
            <a:r>
              <a:rPr lang="en-US" altLang="zh-CN" sz="2200" b="1" i="0" dirty="0">
                <a:solidFill>
                  <a:srgbClr val="003760"/>
                </a:solidFill>
                <a:latin typeface="Times New Roman" pitchFamily="34" charset="0"/>
                <a:ea typeface="楷体" pitchFamily="34" charset="-122"/>
                <a:cs typeface="Times New Roman" pitchFamily="34" charset="-120"/>
              </a:rPr>
              <a:t>小题</a:t>
            </a:r>
            <a:r>
              <a:rPr lang="en-US" altLang="zh-CN" sz="2200" b="1" i="0" dirty="0">
                <a:solidFill>
                  <a:srgbClr val="003760"/>
                </a:solidFill>
                <a:latin typeface="Times New Roman" pitchFamily="34" charset="0"/>
                <a:ea typeface="微软雅黑" pitchFamily="34" charset="-122"/>
                <a:cs typeface="Times New Roman" pitchFamily="34" charset="-120"/>
              </a:rPr>
              <a:t>；</a:t>
            </a:r>
            <a:r>
              <a:rPr lang="en-US" altLang="zh-CN" sz="2200" b="1" i="0" dirty="0">
                <a:solidFill>
                  <a:srgbClr val="003760"/>
                </a:solidFill>
                <a:latin typeface="Times New Roman" pitchFamily="34" charset="0"/>
                <a:ea typeface="楷体" pitchFamily="34" charset="-122"/>
                <a:cs typeface="Times New Roman" pitchFamily="34" charset="-120"/>
              </a:rPr>
              <a:t>每小题</a:t>
            </a:r>
            <a:r>
              <a:rPr lang="en-US" altLang="zh-CN" sz="2200" b="1" i="0" dirty="0">
                <a:solidFill>
                  <a:srgbClr val="003760"/>
                </a:solidFill>
                <a:latin typeface="Times New Roman" pitchFamily="34" charset="0"/>
                <a:ea typeface="微软雅黑" pitchFamily="34" charset="-122"/>
                <a:cs typeface="Times New Roman" pitchFamily="34" charset="-120"/>
              </a:rPr>
              <a:t>1</a:t>
            </a:r>
            <a:r>
              <a:rPr lang="en-US" altLang="zh-CN" sz="2200" b="1" i="0" dirty="0">
                <a:solidFill>
                  <a:srgbClr val="003760"/>
                </a:solidFill>
                <a:latin typeface="Times New Roman" pitchFamily="34" charset="0"/>
                <a:ea typeface="楷体" pitchFamily="34" charset="-122"/>
                <a:cs typeface="Times New Roman" pitchFamily="34" charset="-120"/>
              </a:rPr>
              <a:t>分</a:t>
            </a:r>
            <a:r>
              <a:rPr lang="en-US" altLang="zh-CN" sz="2200" b="1" i="0" dirty="0">
                <a:solidFill>
                  <a:srgbClr val="003760"/>
                </a:solidFill>
                <a:latin typeface="Times New Roman" pitchFamily="34" charset="0"/>
                <a:ea typeface="微软雅黑" pitchFamily="34" charset="-122"/>
                <a:cs typeface="Times New Roman" pitchFamily="34" charset="-120"/>
              </a:rPr>
              <a:t>，</a:t>
            </a:r>
            <a:r>
              <a:rPr lang="en-US" altLang="zh-CN" sz="2200" b="1" i="0" dirty="0">
                <a:solidFill>
                  <a:srgbClr val="003760"/>
                </a:solidFill>
                <a:latin typeface="Times New Roman" pitchFamily="34" charset="0"/>
                <a:ea typeface="楷体" pitchFamily="34" charset="-122"/>
                <a:cs typeface="Times New Roman" pitchFamily="34" charset="-120"/>
              </a:rPr>
              <a:t>满分</a:t>
            </a:r>
            <a:r>
              <a:rPr lang="en-US" altLang="zh-CN" sz="2200" b="1" i="0" dirty="0">
                <a:solidFill>
                  <a:srgbClr val="003760"/>
                </a:solidFill>
                <a:latin typeface="Times New Roman" pitchFamily="34" charset="0"/>
                <a:ea typeface="微软雅黑" pitchFamily="34" charset="-122"/>
                <a:cs typeface="Times New Roman" pitchFamily="34" charset="-120"/>
              </a:rPr>
              <a:t>15</a:t>
            </a:r>
            <a:r>
              <a:rPr lang="en-US" altLang="zh-CN" sz="2200" b="1" i="0" dirty="0">
                <a:solidFill>
                  <a:srgbClr val="003760"/>
                </a:solidFill>
                <a:latin typeface="Times New Roman" pitchFamily="34" charset="0"/>
                <a:ea typeface="楷体" pitchFamily="34" charset="-122"/>
                <a:cs typeface="Times New Roman" pitchFamily="34" charset="-120"/>
              </a:rPr>
              <a:t>分</a:t>
            </a:r>
            <a:r>
              <a:rPr lang="en-US" altLang="zh-CN" sz="2200" b="1" i="0" dirty="0">
                <a:solidFill>
                  <a:srgbClr val="003760"/>
                </a:solidFill>
                <a:latin typeface="Times New Roman" pitchFamily="34" charset="0"/>
                <a:ea typeface="微软雅黑" pitchFamily="34" charset="-122"/>
                <a:cs typeface="Times New Roman" pitchFamily="34" charset="-120"/>
              </a:rPr>
              <a:t>）</a:t>
            </a:r>
            <a:endParaRPr lang="en-US" altLang="zh-CN" sz="2200" dirty="0"/>
          </a:p>
        </p:txBody>
      </p:sp>
      <p:sp>
        <p:nvSpPr>
          <p:cNvPr id="4" name="QM_5_BD.92_1#0d387f986?pid=84fb538c1&amp;color=0,55,96&amp;vtp=1&amp;bbb=1&amp;hb=1"/>
          <p:cNvSpPr/>
          <p:nvPr/>
        </p:nvSpPr>
        <p:spPr>
          <a:xfrm>
            <a:off x="502920" y="2530206"/>
            <a:ext cx="10570464" cy="3771900"/>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[陕西榆林2024高一期末]</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阅读下面短文，从每题所给的A、B、C、D四个选项中选出最佳选项。</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elementary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teacher,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experienced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lately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touched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week,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my</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elementary</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school</a:t>
            </a:r>
            <a:r>
              <a:rPr lang="en-US" altLang="zh-CN" sz="1800" b="0" i="0">
                <a:solidFill>
                  <a:srgbClr val="003760"/>
                </a:solidFill>
                <a:latin typeface="SimSun" pitchFamily="34" charset="0"/>
                <a:ea typeface="SimSun" pitchFamily="34" charset="-122"/>
                <a:cs typeface="SimSun" pitchFamily="34" charset="-120"/>
              </a:rPr>
              <a:t> </a:t>
            </a:r>
            <a:r>
              <a:rPr lang="en-US" altLang="zh-CN" sz="1800" b="0" i="0" u="sng" spc="-10300">
                <a:solidFill>
                  <a:srgbClr val="FFFFFF"/>
                </a:solidFill>
                <a:latin typeface="SimSun" pitchFamily="34" charset="0"/>
                <a:ea typeface="SimSun" pitchFamily="34" charset="-122"/>
                <a:cs typeface="SimSu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u="sng">
                <a:solidFill>
                  <a:srgbClr val="003760"/>
                </a:solidFill>
                <a:latin typeface="Times New Roman" pitchFamily="34" charset="0"/>
                <a:ea typeface="微软雅黑" pitchFamily="34" charset="-122"/>
                <a:cs typeface="Times New Roman" pitchFamily="34" charset="-120"/>
              </a:rPr>
              <a:t>21</a:t>
            </a:r>
            <a:r>
              <a:rPr lang="en-US" altLang="zh-CN" sz="1800" b="0" i="0" u="sng" spc="-10300">
                <a:solidFill>
                  <a:srgbClr val="FFFFFF"/>
                </a:solidFill>
                <a:latin typeface="Times New Roman" pitchFamily="34" charset="0"/>
                <a:ea typeface="微软雅黑" pitchFamily="34" charset="-122"/>
                <a:cs typeface="Times New Roma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College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Colours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alumni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（校友）</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their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passion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and</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spirit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certain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university.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Bailey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wanted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shirt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University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Tennessee</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couldn't</a:t>
            </a:r>
            <a:r>
              <a:rPr lang="en-US" altLang="zh-CN" sz="1800" b="0" i="0">
                <a:solidFill>
                  <a:srgbClr val="003760"/>
                </a:solidFill>
                <a:latin typeface="SimSun" pitchFamily="34" charset="0"/>
                <a:ea typeface="SimSun" pitchFamily="34" charset="-122"/>
                <a:cs typeface="SimSun" pitchFamily="34" charset="-120"/>
              </a:rPr>
              <a:t> </a:t>
            </a:r>
            <a:r>
              <a:rPr lang="en-US" altLang="zh-CN" sz="1800" b="0" i="0" u="sng" spc="-10300">
                <a:solidFill>
                  <a:srgbClr val="FFFFFF"/>
                </a:solidFill>
                <a:latin typeface="SimSun" pitchFamily="34" charset="0"/>
                <a:ea typeface="SimSun" pitchFamily="34" charset="-122"/>
                <a:cs typeface="SimSu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u="sng">
                <a:solidFill>
                  <a:srgbClr val="003760"/>
                </a:solidFill>
                <a:latin typeface="Times New Roman" pitchFamily="34" charset="0"/>
                <a:ea typeface="微软雅黑" pitchFamily="34" charset="-122"/>
                <a:cs typeface="Times New Roman" pitchFamily="34" charset="-120"/>
              </a:rPr>
              <a:t>22</a:t>
            </a:r>
            <a:r>
              <a:rPr lang="en-US" altLang="zh-CN" sz="1800" b="0" i="0" u="sng" spc="-10300">
                <a:solidFill>
                  <a:srgbClr val="FFFFFF"/>
                </a:solidFill>
                <a:latin typeface="Times New Roman" pitchFamily="34" charset="0"/>
                <a:ea typeface="微软雅黑" pitchFamily="34" charset="-122"/>
                <a:cs typeface="Times New Roma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discussed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orange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shirt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his</a:t>
            </a:r>
            <a:r>
              <a:rPr lang="en-US" altLang="zh-CN" sz="1800" b="0" i="0">
                <a:solidFill>
                  <a:srgbClr val="003760"/>
                </a:solidFill>
                <a:latin typeface="SimSun" pitchFamily="34" charset="0"/>
                <a:ea typeface="SimSun" pitchFamily="34" charset="-122"/>
                <a:cs typeface="SimSun" pitchFamily="34" charset="-120"/>
              </a:rPr>
              <a:t> </a:t>
            </a:r>
            <a:r>
              <a:rPr lang="en-US" altLang="zh-CN" sz="1800" b="0" i="0" u="sng" spc="-10300">
                <a:solidFill>
                  <a:srgbClr val="FFFFFF"/>
                </a:solidFill>
                <a:latin typeface="SimSun" pitchFamily="34" charset="0"/>
                <a:ea typeface="SimSun" pitchFamily="34" charset="-122"/>
                <a:cs typeface="SimSu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u="sng">
                <a:solidFill>
                  <a:srgbClr val="003760"/>
                </a:solidFill>
                <a:latin typeface="Times New Roman" pitchFamily="34" charset="0"/>
                <a:ea typeface="微软雅黑" pitchFamily="34" charset="-122"/>
                <a:cs typeface="Times New Roman" pitchFamily="34" charset="-120"/>
              </a:rPr>
              <a:t>23</a:t>
            </a:r>
            <a:r>
              <a:rPr lang="en-US" altLang="zh-CN" sz="1800" b="0" i="0" u="sng" spc="-10300">
                <a:solidFill>
                  <a:srgbClr val="FFFFFF"/>
                </a:solidFill>
                <a:latin typeface="Times New Roman" pitchFamily="34" charset="0"/>
                <a:ea typeface="微软雅黑" pitchFamily="34" charset="-122"/>
                <a:cs typeface="Times New Roma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When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finally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arrived,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Bailey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so</a:t>
            </a:r>
            <a:r>
              <a:rPr lang="en-US" altLang="zh-CN" sz="1800" b="0" i="0">
                <a:solidFill>
                  <a:srgbClr val="003760"/>
                </a:solidFill>
                <a:latin typeface="SimSun" pitchFamily="34" charset="0"/>
                <a:ea typeface="SimSun" pitchFamily="34" charset="-122"/>
                <a:cs typeface="SimSun" pitchFamily="34" charset="-120"/>
              </a:rPr>
              <a:t> </a:t>
            </a:r>
            <a:r>
              <a:rPr lang="en-US" altLang="zh-CN" sz="1800" b="0" i="0" u="sng" spc="-10300">
                <a:solidFill>
                  <a:srgbClr val="FFFFFF"/>
                </a:solidFill>
                <a:latin typeface="SimSun" pitchFamily="34" charset="0"/>
                <a:ea typeface="SimSun" pitchFamily="34" charset="-122"/>
                <a:cs typeface="SimSu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u="sng">
                <a:solidFill>
                  <a:srgbClr val="003760"/>
                </a:solidFill>
                <a:latin typeface="Times New Roman" pitchFamily="34" charset="0"/>
                <a:ea typeface="微软雅黑" pitchFamily="34" charset="-122"/>
                <a:cs typeface="Times New Roman" pitchFamily="34" charset="-120"/>
              </a:rPr>
              <a:t>24</a:t>
            </a:r>
            <a:r>
              <a:rPr lang="en-US" altLang="zh-CN" sz="1800" b="0" i="0" u="sng" spc="-10300">
                <a:solidFill>
                  <a:srgbClr val="FFFFFF"/>
                </a:solidFill>
                <a:latin typeface="Times New Roman" pitchFamily="34" charset="0"/>
                <a:ea typeface="微软雅黑" pitchFamily="34" charset="-122"/>
                <a:cs typeface="Times New Roma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shirt.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impressed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he</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took</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step</a:t>
            </a:r>
            <a:r>
              <a:rPr lang="en-US" altLang="zh-CN" sz="1800" b="0" i="0">
                <a:solidFill>
                  <a:srgbClr val="003760"/>
                </a:solidFill>
                <a:latin typeface="SimSun" pitchFamily="34" charset="0"/>
                <a:ea typeface="SimSun" pitchFamily="34" charset="-122"/>
                <a:cs typeface="SimSun" pitchFamily="34" charset="-120"/>
              </a:rPr>
              <a:t> </a:t>
            </a:r>
            <a:r>
              <a:rPr lang="en-US" altLang="zh-CN" sz="1800" b="0" i="0" u="sng" spc="-10300">
                <a:solidFill>
                  <a:srgbClr val="FFFFFF"/>
                </a:solidFill>
                <a:latin typeface="SimSun" pitchFamily="34" charset="0"/>
                <a:ea typeface="SimSun" pitchFamily="34" charset="-122"/>
                <a:cs typeface="SimSu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u="sng">
                <a:solidFill>
                  <a:srgbClr val="003760"/>
                </a:solidFill>
                <a:latin typeface="Times New Roman" pitchFamily="34" charset="0"/>
                <a:ea typeface="微软雅黑" pitchFamily="34" charset="-122"/>
                <a:cs typeface="Times New Roman" pitchFamily="34" charset="-120"/>
              </a:rPr>
              <a:t>25</a:t>
            </a:r>
            <a:r>
              <a:rPr lang="en-US" altLang="zh-CN" sz="1800" b="0" i="0" u="sng" spc="-10300">
                <a:solidFill>
                  <a:srgbClr val="FFFFFF"/>
                </a:solidFill>
                <a:latin typeface="Times New Roman" pitchFamily="34" charset="0"/>
                <a:ea typeface="微软雅黑" pitchFamily="34" charset="-122"/>
                <a:cs typeface="Times New Roma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own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label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（标志）.However,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after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lunch,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Bailey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my</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office,</a:t>
            </a:r>
            <a:r>
              <a:rPr lang="en-US" altLang="zh-CN" sz="1800" b="0" i="0">
                <a:solidFill>
                  <a:srgbClr val="003760"/>
                </a:solidFill>
                <a:latin typeface="SimSun" pitchFamily="34" charset="0"/>
                <a:ea typeface="SimSun" pitchFamily="34" charset="-122"/>
                <a:cs typeface="SimSun" pitchFamily="34" charset="-120"/>
              </a:rPr>
              <a:t> </a:t>
            </a:r>
            <a:r>
              <a:rPr lang="en-US" altLang="zh-CN" sz="1800" b="0" i="0" u="sng" spc="-10300">
                <a:solidFill>
                  <a:srgbClr val="FFFFFF"/>
                </a:solidFill>
                <a:latin typeface="SimSun" pitchFamily="34" charset="0"/>
                <a:ea typeface="SimSun" pitchFamily="34" charset="-122"/>
                <a:cs typeface="SimSu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u="sng">
                <a:solidFill>
                  <a:srgbClr val="003760"/>
                </a:solidFill>
                <a:latin typeface="Times New Roman" pitchFamily="34" charset="0"/>
                <a:ea typeface="微软雅黑" pitchFamily="34" charset="-122"/>
                <a:cs typeface="Times New Roman" pitchFamily="34" charset="-120"/>
              </a:rPr>
              <a:t>26</a:t>
            </a:r>
            <a:r>
              <a:rPr lang="en-US" altLang="zh-CN" sz="1800" b="0" i="0" u="sng" spc="-10300">
                <a:solidFill>
                  <a:srgbClr val="FFFFFF"/>
                </a:solidFill>
                <a:latin typeface="Times New Roman" pitchFamily="34" charset="0"/>
                <a:ea typeface="微软雅黑" pitchFamily="34" charset="-122"/>
                <a:cs typeface="Times New Roma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girls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made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fun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label</a:t>
            </a:r>
            <a:r>
              <a:rPr lang="en-US" altLang="zh-CN" sz="1800" b="0" i="0">
                <a:solidFill>
                  <a:srgbClr val="003760"/>
                </a:solidFill>
                <a:latin typeface="SimSun" pitchFamily="34" charset="0"/>
                <a:ea typeface="SimSun" pitchFamily="34" charset="-122"/>
                <a:cs typeface="SimSun" pitchFamily="34" charset="-120"/>
              </a:rPr>
              <a:t> </a:t>
            </a:r>
            <a:r>
              <a:rPr lang="en-US" altLang="zh-CN" sz="1800" b="0" i="0" u="sng" spc="-10300">
                <a:solidFill>
                  <a:srgbClr val="FFFFFF"/>
                </a:solidFill>
                <a:latin typeface="SimSun" pitchFamily="34" charset="0"/>
                <a:ea typeface="SimSun" pitchFamily="34" charset="-122"/>
                <a:cs typeface="SimSu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u="sng">
                <a:solidFill>
                  <a:srgbClr val="003760"/>
                </a:solidFill>
                <a:latin typeface="Times New Roman" pitchFamily="34" charset="0"/>
                <a:ea typeface="微软雅黑" pitchFamily="34" charset="-122"/>
                <a:cs typeface="Times New Roman" pitchFamily="34" charset="-120"/>
              </a:rPr>
              <a:t>27</a:t>
            </a:r>
            <a:r>
              <a:rPr lang="en-US" altLang="zh-CN" sz="1800" b="0" i="0" u="sng" spc="-10300">
                <a:solidFill>
                  <a:srgbClr val="FFFFFF"/>
                </a:solidFill>
                <a:latin typeface="Times New Roman" pitchFamily="34" charset="0"/>
                <a:ea typeface="微软雅黑" pitchFamily="34" charset="-122"/>
                <a:cs typeface="Times New Roma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shirt.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Knowing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used</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resources</a:t>
            </a:r>
            <a:r>
              <a:rPr lang="en-US" altLang="zh-CN" sz="1800" b="0" i="0">
                <a:solidFill>
                  <a:srgbClr val="003760"/>
                </a:solidFill>
                <a:latin typeface="SimSun" pitchFamily="34" charset="0"/>
                <a:ea typeface="SimSun" pitchFamily="34" charset="-122"/>
                <a:cs typeface="SimSun" pitchFamily="34" charset="-120"/>
              </a:rPr>
              <a:t> </a:t>
            </a:r>
            <a:r>
              <a:rPr lang="en-US" altLang="zh-CN" sz="1800" b="0" i="0" u="sng" spc="-10300">
                <a:solidFill>
                  <a:srgbClr val="FFFFFF"/>
                </a:solidFill>
                <a:latin typeface="SimSun" pitchFamily="34" charset="0"/>
                <a:ea typeface="SimSun" pitchFamily="34" charset="-122"/>
                <a:cs typeface="SimSu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u="sng">
                <a:solidFill>
                  <a:srgbClr val="003760"/>
                </a:solidFill>
                <a:latin typeface="Times New Roman" pitchFamily="34" charset="0"/>
                <a:ea typeface="微软雅黑" pitchFamily="34" charset="-122"/>
                <a:cs typeface="Times New Roman" pitchFamily="34" charset="-120"/>
              </a:rPr>
              <a:t>28</a:t>
            </a:r>
            <a:r>
              <a:rPr lang="en-US" altLang="zh-CN" sz="1800" b="0" i="0" u="sng" spc="-10300">
                <a:solidFill>
                  <a:srgbClr val="FFFFFF"/>
                </a:solidFill>
                <a:latin typeface="Times New Roman" pitchFamily="34" charset="0"/>
                <a:ea typeface="微软雅黑" pitchFamily="34" charset="-122"/>
                <a:cs typeface="Times New Roma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take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part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spirit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decided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extra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special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him.</a:t>
            </a:r>
            <a:endParaRPr lang="en-US" altLang="zh-CN" sz="1800" dirty="0"/>
          </a:p>
          <a:p>
            <a:pPr>
              <a:lnSpc>
                <a:spcPct val="150000"/>
              </a:lnSpc>
            </a:pPr>
            <a:endParaRPr lang="en-US" altLang="zh-CN" dirty="0"/>
          </a:p>
        </p:txBody>
      </p:sp>
    </p:spTree>
  </p:cSld>
  <p:clrMapOvr>
    <a:masterClrMapping/>
  </p:clrMapOvr>
  <p:transition>
    <p:fad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92_1#0d387f986?pid=84fb538c1&amp;color=0,55,96&amp;vtp=1&amp;bbb=1&amp;hb=1">
            <a:extLst>
              <a:ext uri="{FF2B5EF4-FFF2-40B4-BE49-F238E27FC236}">
                <a16:creationId xmlns:a16="http://schemas.microsoft.com/office/drawing/2014/main" id="{5C4494FA-B729-7473-F524-61F59CC48959}"/>
              </a:ext>
            </a:extLst>
          </p:cNvPr>
          <p:cNvSpPr/>
          <p:nvPr/>
        </p:nvSpPr>
        <p:spPr>
          <a:xfrm>
            <a:off x="502920" y="1512000"/>
            <a:ext cx="10570464" cy="2865755"/>
          </a:xfrm>
          <a:prstGeom prst="rect">
            <a:avLst/>
          </a:prstGeom>
          <a:noFill/>
          <a:ln/>
        </p:spPr>
        <p:txBody>
          <a:bodyPr wrap="none" lIns="0" tIns="0" rIns="0" bIns="0" rtlCol="0" anchor="t"/>
          <a:lstStyle/>
          <a:p>
            <a:pPr algn="l">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shared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story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social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media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contacted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shirt,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happened</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subsequently</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（后来）</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beyond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expectations.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Alumni,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volunteers</a:t>
            </a:r>
            <a:r>
              <a:rPr lang="en-US" altLang="zh-CN" sz="1800" b="0" i="0">
                <a:solidFill>
                  <a:srgbClr val="003760"/>
                </a:solidFill>
                <a:latin typeface="SimSun" pitchFamily="34" charset="0"/>
                <a:ea typeface="SimSun" pitchFamily="34" charset="-122"/>
                <a:cs typeface="SimSun" pitchFamily="34" charset="-120"/>
              </a:rPr>
              <a:t> </a:t>
            </a:r>
            <a:r>
              <a:rPr lang="en-US" altLang="zh-CN" sz="1800" b="0" i="0" u="sng" spc="-10300">
                <a:solidFill>
                  <a:srgbClr val="FFFFFF"/>
                </a:solidFill>
                <a:latin typeface="SimSun" pitchFamily="34" charset="0"/>
                <a:ea typeface="SimSun" pitchFamily="34" charset="-122"/>
                <a:cs typeface="SimSu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u="sng">
                <a:solidFill>
                  <a:srgbClr val="003760"/>
                </a:solidFill>
                <a:latin typeface="Times New Roman" pitchFamily="34" charset="0"/>
                <a:ea typeface="微软雅黑" pitchFamily="34" charset="-122"/>
                <a:cs typeface="Times New Roman" pitchFamily="34" charset="-120"/>
              </a:rPr>
              <a:t>29</a:t>
            </a:r>
            <a:r>
              <a:rPr lang="en-US" altLang="zh-CN" sz="1800" b="0" i="0" u="sng" spc="-10300">
                <a:solidFill>
                  <a:srgbClr val="FFFFFF"/>
                </a:solidFill>
                <a:latin typeface="Times New Roman" pitchFamily="34" charset="0"/>
                <a:ea typeface="微软雅黑" pitchFamily="34" charset="-122"/>
                <a:cs typeface="Times New Roma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respond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this</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story</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Packages</a:t>
            </a:r>
            <a:r>
              <a:rPr lang="en-US" altLang="zh-CN" sz="1800" b="0" i="0">
                <a:solidFill>
                  <a:srgbClr val="003760"/>
                </a:solidFill>
                <a:latin typeface="SimSun" pitchFamily="34" charset="0"/>
                <a:ea typeface="SimSun" pitchFamily="34" charset="-122"/>
                <a:cs typeface="SimSun" pitchFamily="34" charset="-120"/>
              </a:rPr>
              <a:t> </a:t>
            </a:r>
            <a:r>
              <a:rPr lang="en-US" altLang="zh-CN" sz="1800" b="0" i="0" u="sng" spc="-10300">
                <a:solidFill>
                  <a:srgbClr val="FFFFFF"/>
                </a:solidFill>
                <a:latin typeface="SimSun" pitchFamily="34" charset="0"/>
                <a:ea typeface="SimSun" pitchFamily="34" charset="-122"/>
                <a:cs typeface="SimSu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u="sng">
                <a:solidFill>
                  <a:srgbClr val="003760"/>
                </a:solidFill>
                <a:latin typeface="Times New Roman" pitchFamily="34" charset="0"/>
                <a:ea typeface="微软雅黑" pitchFamily="34" charset="-122"/>
                <a:cs typeface="Times New Roman" pitchFamily="34" charset="-120"/>
              </a:rPr>
              <a:t>30</a:t>
            </a:r>
            <a:r>
              <a:rPr lang="en-US" altLang="zh-CN" sz="1800" b="0" i="0" u="sng" spc="-10300">
                <a:solidFill>
                  <a:srgbClr val="FFFFFF"/>
                </a:solidFill>
                <a:latin typeface="Times New Roman" pitchFamily="34" charset="0"/>
                <a:ea typeface="微软雅黑" pitchFamily="34" charset="-122"/>
                <a:cs typeface="Times New Roma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shirts,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gifts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souvenirs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（纪念品）</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flooded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in.</a:t>
            </a:r>
            <a:r>
              <a:rPr lang="en-US" altLang="zh-CN" sz="1800" b="0" i="0" u="sng" spc="-10300">
                <a:solidFill>
                  <a:srgbClr val="FFFFFF"/>
                </a:solidFill>
                <a:latin typeface="Times New Roman" pitchFamily="34" charset="0"/>
                <a:ea typeface="微软雅黑" pitchFamily="34" charset="-122"/>
                <a:cs typeface="Times New Roma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u="sng">
                <a:solidFill>
                  <a:srgbClr val="003760"/>
                </a:solidFill>
                <a:latin typeface="Times New Roman" pitchFamily="34" charset="0"/>
                <a:ea typeface="微软雅黑" pitchFamily="34" charset="-122"/>
                <a:cs typeface="Times New Roman" pitchFamily="34" charset="-120"/>
              </a:rPr>
              <a:t>31</a:t>
            </a:r>
            <a:r>
              <a:rPr lang="en-US" altLang="zh-CN" sz="1800" b="0" i="0" u="sng" spc="-10300">
                <a:solidFill>
                  <a:srgbClr val="FFFFFF"/>
                </a:solidFill>
                <a:latin typeface="Times New Roman" pitchFamily="34" charset="0"/>
                <a:ea typeface="微软雅黑" pitchFamily="34" charset="-122"/>
                <a:cs typeface="Times New Roma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order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honour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fourth-grader's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spirit,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university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decided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to</a:t>
            </a:r>
            <a:r>
              <a:rPr lang="en-US" altLang="zh-CN" sz="1800" b="0" i="0">
                <a:solidFill>
                  <a:srgbClr val="003760"/>
                </a:solidFill>
                <a:latin typeface="SimSun" pitchFamily="34" charset="0"/>
                <a:ea typeface="SimSun" pitchFamily="34" charset="-122"/>
                <a:cs typeface="SimSun" pitchFamily="34" charset="-120"/>
              </a:rPr>
              <a:t> </a:t>
            </a:r>
            <a:r>
              <a:rPr lang="en-US" altLang="zh-CN" sz="1800" b="0" i="0" u="sng" spc="-10300">
                <a:solidFill>
                  <a:srgbClr val="FFFFFF"/>
                </a:solidFill>
                <a:latin typeface="SimSun" pitchFamily="34" charset="0"/>
                <a:ea typeface="SimSun" pitchFamily="34" charset="-122"/>
                <a:cs typeface="SimSu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u="sng">
                <a:solidFill>
                  <a:srgbClr val="003760"/>
                </a:solidFill>
                <a:latin typeface="Times New Roman" pitchFamily="34" charset="0"/>
                <a:ea typeface="微软雅黑" pitchFamily="34" charset="-122"/>
                <a:cs typeface="Times New Roman" pitchFamily="34" charset="-120"/>
              </a:rPr>
              <a:t>32</a:t>
            </a:r>
            <a:r>
              <a:rPr lang="en-US" altLang="zh-CN" sz="1800" b="0" i="0" u="sng" spc="-10300">
                <a:solidFill>
                  <a:srgbClr val="FFFFFF"/>
                </a:solidFill>
                <a:latin typeface="Times New Roman" pitchFamily="34" charset="0"/>
                <a:ea typeface="微软雅黑" pitchFamily="34" charset="-122"/>
                <a:cs typeface="Times New Roma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four-year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scholarship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covering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tuition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he</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decides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attend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meets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admission</a:t>
            </a:r>
            <a:r>
              <a:rPr lang="en-US" altLang="zh-CN" sz="1800" b="0" i="0">
                <a:solidFill>
                  <a:srgbClr val="003760"/>
                </a:solidFill>
                <a:latin typeface="SimSun" pitchFamily="34" charset="0"/>
                <a:ea typeface="SimSun" pitchFamily="34" charset="-122"/>
                <a:cs typeface="SimSun" pitchFamily="34" charset="-120"/>
              </a:rPr>
              <a:t> </a:t>
            </a:r>
            <a:r>
              <a:rPr lang="en-US" altLang="zh-CN" sz="1800" b="0" i="0" u="sng" spc="-10300">
                <a:solidFill>
                  <a:srgbClr val="FFFFFF"/>
                </a:solidFill>
                <a:latin typeface="SimSun" pitchFamily="34" charset="0"/>
                <a:ea typeface="SimSun" pitchFamily="34" charset="-122"/>
                <a:cs typeface="SimSu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u="sng">
                <a:solidFill>
                  <a:srgbClr val="003760"/>
                </a:solidFill>
                <a:latin typeface="Times New Roman" pitchFamily="34" charset="0"/>
                <a:ea typeface="微软雅黑" pitchFamily="34" charset="-122"/>
                <a:cs typeface="Times New Roman" pitchFamily="34" charset="-120"/>
              </a:rPr>
              <a:t>33</a:t>
            </a:r>
            <a:r>
              <a:rPr lang="en-US" altLang="zh-CN" sz="1800" b="0" i="0" u="sng" spc="-10300">
                <a:solidFill>
                  <a:srgbClr val="FFFFFF"/>
                </a:solidFill>
                <a:latin typeface="Times New Roman" pitchFamily="34" charset="0"/>
                <a:ea typeface="微软雅黑" pitchFamily="34" charset="-122"/>
                <a:cs typeface="Times New Roma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Bailey</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were</a:t>
            </a:r>
            <a:r>
              <a:rPr lang="en-US" altLang="zh-CN" sz="1800" b="0" i="0">
                <a:solidFill>
                  <a:srgbClr val="003760"/>
                </a:solidFill>
                <a:latin typeface="SimSun" pitchFamily="34" charset="0"/>
                <a:ea typeface="SimSun" pitchFamily="34" charset="-122"/>
                <a:cs typeface="SimSun" pitchFamily="34" charset="-120"/>
              </a:rPr>
              <a:t> </a:t>
            </a:r>
            <a:r>
              <a:rPr lang="en-US" altLang="zh-CN" sz="1800" b="0" i="0" u="sng" spc="-10300">
                <a:solidFill>
                  <a:srgbClr val="FFFFFF"/>
                </a:solidFill>
                <a:latin typeface="SimSun" pitchFamily="34" charset="0"/>
                <a:ea typeface="SimSun" pitchFamily="34" charset="-122"/>
                <a:cs typeface="SimSu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u="sng">
                <a:solidFill>
                  <a:srgbClr val="003760"/>
                </a:solidFill>
                <a:latin typeface="Times New Roman" pitchFamily="34" charset="0"/>
                <a:ea typeface="微软雅黑" pitchFamily="34" charset="-122"/>
                <a:cs typeface="Times New Roman" pitchFamily="34" charset="-120"/>
              </a:rPr>
              <a:t>34</a:t>
            </a:r>
            <a:r>
              <a:rPr lang="en-US" altLang="zh-CN" sz="1800" b="0" i="0" u="sng" spc="-10300">
                <a:solidFill>
                  <a:srgbClr val="FFFFFF"/>
                </a:solidFill>
                <a:latin typeface="Times New Roman" pitchFamily="34" charset="0"/>
                <a:ea typeface="微软雅黑" pitchFamily="34" charset="-122"/>
                <a:cs typeface="Times New Roma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extended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community.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unforgettable</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experience</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will</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serve</a:t>
            </a:r>
            <a:r>
              <a:rPr lang="en-US" altLang="zh-CN" b="0" i="0" dirty="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as</a:t>
            </a:r>
            <a:r>
              <a:rPr lang="en-US" altLang="zh-CN" b="0" i="0">
                <a:solidFill>
                  <a:srgbClr val="003760"/>
                </a:solidFill>
                <a:latin typeface="SimSun" pitchFamily="34" charset="0"/>
                <a:ea typeface="SimSun" pitchFamily="34" charset="-122"/>
                <a:cs typeface="SimSun" pitchFamily="34" charset="-120"/>
              </a:rPr>
              <a:t> </a:t>
            </a:r>
            <a:r>
              <a:rPr lang="en-US" altLang="zh-CN" b="0" i="0" u="sng" spc="-10300">
                <a:solidFill>
                  <a:srgbClr val="FFFFFF"/>
                </a:solidFill>
                <a:latin typeface="SimSun" pitchFamily="34" charset="0"/>
                <a:ea typeface="SimSun" pitchFamily="34" charset="-122"/>
                <a:cs typeface="SimSun" pitchFamily="34" charset="-120"/>
              </a:rPr>
              <a:t>.</a:t>
            </a:r>
            <a:r>
              <a:rPr lang="en-US" altLang="zh-CN" i="0" u="sng">
                <a:solidFill>
                  <a:srgbClr val="003760"/>
                </a:solidFill>
                <a:latin typeface="SimSun" pitchFamily="34" charset="0"/>
                <a:ea typeface="SimSun" pitchFamily="34" charset="-122"/>
                <a:cs typeface="SimSun" pitchFamily="34" charset="-120"/>
              </a:rPr>
              <a:t> </a:t>
            </a:r>
            <a:r>
              <a:rPr lang="en-US" altLang="zh-CN" i="0" u="sng" spc="-10300">
                <a:solidFill>
                  <a:srgbClr val="FFFFFF"/>
                </a:solidFill>
                <a:latin typeface="SimSun" pitchFamily="34" charset="0"/>
                <a:ea typeface="SimSun" pitchFamily="34" charset="-122"/>
                <a:cs typeface="SimSun" pitchFamily="34" charset="-120"/>
              </a:rPr>
              <a:t>.</a:t>
            </a:r>
            <a:r>
              <a:rPr lang="en-US" altLang="zh-CN" b="0" i="0" u="sng">
                <a:solidFill>
                  <a:srgbClr val="003760"/>
                </a:solidFill>
                <a:latin typeface="Times New Roman" pitchFamily="34" charset="0"/>
                <a:ea typeface="微软雅黑" pitchFamily="34" charset="-122"/>
                <a:cs typeface="Times New Roman" pitchFamily="34" charset="-120"/>
              </a:rPr>
              <a:t>35</a:t>
            </a:r>
            <a:r>
              <a:rPr lang="en-US" altLang="zh-CN" b="0" i="0" u="sng" spc="-10300">
                <a:solidFill>
                  <a:srgbClr val="FFFFFF"/>
                </a:solidFill>
                <a:latin typeface="Times New Roman" pitchFamily="34" charset="0"/>
                <a:ea typeface="微软雅黑" pitchFamily="34" charset="-122"/>
                <a:cs typeface="Times New Roman" pitchFamily="34" charset="-120"/>
              </a:rPr>
              <a:t>.</a:t>
            </a:r>
            <a:r>
              <a:rPr lang="en-US" altLang="zh-CN" i="0" u="sng">
                <a:solidFill>
                  <a:srgbClr val="003760"/>
                </a:solidFill>
                <a:latin typeface="SimSun" pitchFamily="34" charset="0"/>
                <a:ea typeface="SimSun" pitchFamily="34" charset="-122"/>
                <a:cs typeface="SimSun" pitchFamily="34" charset="-120"/>
              </a:rPr>
              <a:t> </a:t>
            </a:r>
            <a:r>
              <a:rPr lang="en-US" altLang="zh-CN" i="0" u="sng" spc="-10300">
                <a:solidFill>
                  <a:srgbClr val="FFFFFF"/>
                </a:solidFill>
                <a:latin typeface="SimSun" pitchFamily="34" charset="0"/>
                <a:ea typeface="SimSun" pitchFamily="34" charset="-122"/>
                <a:cs typeface="SimSun" pitchFamily="34" charset="-120"/>
              </a:rPr>
              <a:t>.</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for</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Bailey</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throughout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his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life.</a:t>
            </a:r>
            <a:endParaRPr lang="en-US" altLang="zh-CN" dirty="0"/>
          </a:p>
        </p:txBody>
      </p:sp>
    </p:spTree>
    <p:extLst>
      <p:ext uri="{BB962C8B-B14F-4D97-AF65-F5344CB8AC3E}">
        <p14:creationId xmlns:p14="http://schemas.microsoft.com/office/powerpoint/2010/main" val="1674082458"/>
      </p:ext>
    </p:extLst>
  </p:cSld>
  <p:clrMapOvr>
    <a:masterClrMapping/>
  </p:clrMapOvr>
  <p:transition>
    <p:fade/>
  </p:transition>
</p:sld>
</file>

<file path=ppt/slides/slide34.xml><?xml version="1.0" encoding="utf-8"?>
<p:sld xmlns:a="http://schemas.openxmlformats.org/drawingml/2006/main" xmlns:r="http://schemas.openxmlformats.org/officeDocument/2006/relationships" xmlns:p="http://schemas.openxmlformats.org/presentationml/2006/main">
  <p:cSld name="Slide 29">
    <p:spTree>
      <p:nvGrpSpPr>
        <p:cNvPr id="1" name=""/>
        <p:cNvGrpSpPr/>
        <p:nvPr/>
      </p:nvGrpSpPr>
      <p:grpSpPr>
        <a:xfrm>
          <a:off x="0" y="0"/>
          <a:ext cx="0" cy="0"/>
          <a:chOff x="0" y="0"/>
          <a:chExt cx="0" cy="0"/>
        </a:xfrm>
      </p:grpSpPr>
      <p:sp>
        <p:nvSpPr>
          <p:cNvPr id="2" name="QM_5_EX.93_1#0d387f986?pid=84fb538c1&amp;color=0,55,96&amp;vtp=1&amp;bt=1&amp;bbb=1&amp;hb=1"/>
          <p:cNvSpPr/>
          <p:nvPr/>
        </p:nvSpPr>
        <p:spPr>
          <a:xfrm>
            <a:off x="502920" y="1512000"/>
            <a:ext cx="10570464" cy="735330"/>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【语篇导读】</a:t>
            </a:r>
            <a:r>
              <a:rPr lang="en-US" altLang="zh-CN" sz="1800" b="0" i="0" dirty="0">
                <a:solidFill>
                  <a:srgbClr val="003760"/>
                </a:solidFill>
                <a:latin typeface="Times New Roman" pitchFamily="34" charset="0"/>
                <a:ea typeface="楷体" pitchFamily="34" charset="-122"/>
                <a:cs typeface="Times New Roman" pitchFamily="34" charset="-120"/>
              </a:rPr>
              <a:t>本文是一篇记叙文</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主要讲述了作者作为一名小学教师与其学生贝利之间的互动和经历</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展</a:t>
            </a:r>
          </a:p>
          <a:p>
            <a:pPr>
              <a:lnSpc>
                <a:spcPts val="3000"/>
              </a:lnSpc>
            </a:pPr>
            <a:r>
              <a:rPr lang="en-US" altLang="zh-CN" b="0" i="0">
                <a:solidFill>
                  <a:srgbClr val="003760"/>
                </a:solidFill>
                <a:latin typeface="Times New Roman" pitchFamily="34" charset="0"/>
                <a:ea typeface="楷体" pitchFamily="34" charset="-122"/>
                <a:cs typeface="Times New Roman" pitchFamily="34" charset="-120"/>
              </a:rPr>
              <a:t>现了社会的关爱和支持对一个孩子产生的影响</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
        <p:nvSpPr>
          <p:cNvPr id="3" name="QC_6_BD.94_1#50d530509.choices?pid=0d387f986&amp;color=0,55,96&amp;vtp=1&amp;bbb=1"/>
          <p:cNvSpPr/>
          <p:nvPr/>
        </p:nvSpPr>
        <p:spPr>
          <a:xfrm>
            <a:off x="502920" y="2292605"/>
            <a:ext cx="10570464" cy="341630"/>
          </a:xfrm>
          <a:prstGeom prst="rect">
            <a:avLst/>
          </a:prstGeom>
          <a:noFill/>
          <a:ln/>
        </p:spPr>
        <p:txBody>
          <a:bodyPr wrap="none" lIns="0" tIns="0" rIns="0" bIns="0" rtlCol="0" anchor="t"/>
          <a:lstStyle/>
          <a:p>
            <a:pPr>
              <a:lnSpc>
                <a:spcPts val="3000"/>
              </a:lnSpc>
              <a:tabLst>
                <a:tab pos="3545952" algn="l"/>
                <a:tab pos="5955189" algn="l"/>
                <a:tab pos="8364427" algn="l"/>
              </a:tabLst>
            </a:pPr>
            <a:r>
              <a:rPr lang="en-US" altLang="zh-CN" sz="1800" b="0" i="0">
                <a:solidFill>
                  <a:srgbClr val="003760"/>
                </a:solidFill>
                <a:latin typeface="Times New Roman" pitchFamily="34" charset="0"/>
                <a:ea typeface="微软雅黑" pitchFamily="34" charset="-122"/>
                <a:cs typeface="Times New Roman" pitchFamily="34" charset="-120"/>
              </a:rPr>
              <a:t>21.(</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.held</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B.tended</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C.represented</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.proved</a:t>
            </a:r>
            <a:endParaRPr lang="en-US" altLang="zh-CN" sz="1800" dirty="0"/>
          </a:p>
        </p:txBody>
      </p:sp>
      <p:sp>
        <p:nvSpPr>
          <p:cNvPr id="4" name="QC_6_AN.95_1#50d530509.bracket?pid=0d387f986&amp;color=0,55,96&amp;vpa=26&amp;vtp=1"/>
          <p:cNvSpPr/>
          <p:nvPr/>
        </p:nvSpPr>
        <p:spPr>
          <a:xfrm>
            <a:off x="959326" y="2284096"/>
            <a:ext cx="331788" cy="335090"/>
          </a:xfrm>
          <a:prstGeom prst="rect">
            <a:avLst/>
          </a:prstGeom>
          <a:noFill/>
          <a:ln/>
        </p:spPr>
        <p:txBody>
          <a:bodyPr wrap="none" lIns="0" tIns="0" rIns="0" bIns="0" rtlCol="0" anchor="t"/>
          <a:lstStyle/>
          <a:p>
            <a:pPr algn="ctr">
              <a:lnSpc>
                <a:spcPts val="2900"/>
              </a:lnSpc>
            </a:pPr>
            <a:r>
              <a:rPr lang="en-US" altLang="zh-CN" b="0" i="0" dirty="0">
                <a:solidFill>
                  <a:srgbClr val="FF0000"/>
                </a:solidFill>
                <a:latin typeface="Times New Roman" pitchFamily="34" charset="0"/>
                <a:ea typeface="微软雅黑" pitchFamily="34" charset="-122"/>
                <a:cs typeface="Times New Roman" pitchFamily="34" charset="-120"/>
              </a:rPr>
              <a:t>A</a:t>
            </a:r>
            <a:endParaRPr lang="en-US" altLang="zh-CN" dirty="0"/>
          </a:p>
        </p:txBody>
      </p:sp>
      <p:sp>
        <p:nvSpPr>
          <p:cNvPr id="5" name="QC_6_AS.96_1#50d530509?pid=0d387f986&amp;color=0,55,96&amp;vtp=1&amp;bbb=1&amp;hb=1"/>
          <p:cNvSpPr/>
          <p:nvPr/>
        </p:nvSpPr>
        <p:spPr>
          <a:xfrm>
            <a:off x="502920" y="2677987"/>
            <a:ext cx="10570464" cy="735330"/>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根据空前的my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elementary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school以及空后的“College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Colours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alumni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show</a:t>
            </a:r>
            <a:r>
              <a:rPr lang="en-US" altLang="zh-CN" sz="1800" b="0" i="0">
                <a:solidFill>
                  <a:srgbClr val="003760"/>
                </a:solidFill>
                <a:latin typeface="SimSun" pitchFamily="34" charset="0"/>
                <a:ea typeface="SimSun" pitchFamily="34" charset="-122"/>
                <a:cs typeface="SimSun" pitchFamily="34" charset="-120"/>
              </a:rPr>
              <a:t> </a:t>
            </a:r>
          </a:p>
          <a:p>
            <a:pPr>
              <a:lnSpc>
                <a:spcPts val="3000"/>
              </a:lnSpc>
            </a:pPr>
            <a:r>
              <a:rPr lang="en-US" altLang="zh-CN" b="0" i="0">
                <a:solidFill>
                  <a:srgbClr val="003760"/>
                </a:solidFill>
                <a:latin typeface="Times New Roman" pitchFamily="34" charset="0"/>
                <a:ea typeface="微软雅黑" pitchFamily="34" charset="-122"/>
                <a:cs typeface="Times New Roman" pitchFamily="34" charset="-120"/>
              </a:rPr>
              <a:t>their</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passion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and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spirit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for</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certain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university”可推知，作者所在的学校举办了这一活动。</a:t>
            </a:r>
            <a:endParaRPr lang="en-US" altLang="zh-CN" dirty="0"/>
          </a:p>
        </p:txBody>
      </p:sp>
      <p:sp>
        <p:nvSpPr>
          <p:cNvPr id="6" name="QC_6_BD.97_1#446748da3.choices?pid=0d387f986&amp;color=0,55,96&amp;vtp=1&amp;bbb=1"/>
          <p:cNvSpPr/>
          <p:nvPr/>
        </p:nvSpPr>
        <p:spPr>
          <a:xfrm>
            <a:off x="502920" y="3458084"/>
            <a:ext cx="10570464" cy="341630"/>
          </a:xfrm>
          <a:prstGeom prst="rect">
            <a:avLst/>
          </a:prstGeom>
          <a:noFill/>
          <a:ln/>
        </p:spPr>
        <p:txBody>
          <a:bodyPr wrap="none" lIns="0" tIns="0" rIns="0" bIns="0" rtlCol="0" anchor="t"/>
          <a:lstStyle/>
          <a:p>
            <a:pPr>
              <a:lnSpc>
                <a:spcPts val="3000"/>
              </a:lnSpc>
              <a:tabLst>
                <a:tab pos="3545952" algn="l"/>
                <a:tab pos="5955189" algn="l"/>
                <a:tab pos="8364427" algn="l"/>
              </a:tabLst>
            </a:pPr>
            <a:r>
              <a:rPr lang="en-US" altLang="zh-CN" sz="1800" b="0" i="0">
                <a:solidFill>
                  <a:srgbClr val="003760"/>
                </a:solidFill>
                <a:latin typeface="Times New Roman" pitchFamily="34" charset="0"/>
                <a:ea typeface="微软雅黑" pitchFamily="34" charset="-122"/>
                <a:cs typeface="Times New Roman" pitchFamily="34" charset="-120"/>
              </a:rPr>
              <a:t>22.(</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.organise</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B.select</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C.afford</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.recognise</a:t>
            </a:r>
            <a:endParaRPr lang="en-US" altLang="zh-CN" sz="1800" dirty="0"/>
          </a:p>
        </p:txBody>
      </p:sp>
      <p:sp>
        <p:nvSpPr>
          <p:cNvPr id="7" name="QC_6_AN.98_1#446748da3.bracket?pid=0d387f986&amp;color=0,55,96&amp;vpa=27&amp;vtp=1"/>
          <p:cNvSpPr/>
          <p:nvPr/>
        </p:nvSpPr>
        <p:spPr>
          <a:xfrm>
            <a:off x="972026" y="3449575"/>
            <a:ext cx="319088" cy="335090"/>
          </a:xfrm>
          <a:prstGeom prst="rect">
            <a:avLst/>
          </a:prstGeom>
          <a:noFill/>
          <a:ln/>
        </p:spPr>
        <p:txBody>
          <a:bodyPr wrap="none" lIns="0" tIns="0" rIns="0" bIns="0" rtlCol="0" anchor="t"/>
          <a:lstStyle/>
          <a:p>
            <a:pPr algn="ctr">
              <a:lnSpc>
                <a:spcPts val="2900"/>
              </a:lnSpc>
            </a:pPr>
            <a:r>
              <a:rPr lang="en-US" altLang="zh-CN" b="0" i="0" dirty="0">
                <a:solidFill>
                  <a:srgbClr val="FF0000"/>
                </a:solidFill>
                <a:latin typeface="Times New Roman" pitchFamily="34" charset="0"/>
                <a:ea typeface="微软雅黑" pitchFamily="34" charset="-122"/>
                <a:cs typeface="Times New Roman" pitchFamily="34" charset="-120"/>
              </a:rPr>
              <a:t>C</a:t>
            </a:r>
            <a:endParaRPr lang="en-US" altLang="zh-CN" dirty="0"/>
          </a:p>
        </p:txBody>
      </p:sp>
      <p:sp>
        <p:nvSpPr>
          <p:cNvPr id="8" name="QC_6_AS.99_1#446748da3?pid=0d387f986&amp;color=0,55,96&amp;vtp=1&amp;bbb=1&amp;hb=1"/>
          <p:cNvSpPr/>
          <p:nvPr/>
        </p:nvSpPr>
        <p:spPr>
          <a:xfrm>
            <a:off x="502920" y="3843466"/>
            <a:ext cx="10570464" cy="728980"/>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根据下文I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shared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story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social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media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contacted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shirt以及人们的捐赠</a:t>
            </a:r>
          </a:p>
          <a:p>
            <a:pPr>
              <a:lnSpc>
                <a:spcPts val="2900"/>
              </a:lnSpc>
            </a:pPr>
            <a:r>
              <a:rPr lang="en-US" altLang="zh-CN" b="0" i="0">
                <a:solidFill>
                  <a:srgbClr val="003760"/>
                </a:solidFill>
                <a:latin typeface="Times New Roman" pitchFamily="34" charset="0"/>
                <a:ea typeface="微软雅黑" pitchFamily="34" charset="-122"/>
                <a:cs typeface="Times New Roman" pitchFamily="34" charset="-120"/>
              </a:rPr>
              <a:t>可推知</a:t>
            </a:r>
            <a:r>
              <a:rPr lang="en-US" altLang="zh-CN" b="0" i="0" dirty="0">
                <a:solidFill>
                  <a:srgbClr val="003760"/>
                </a:solidFill>
                <a:latin typeface="Times New Roman" pitchFamily="34" charset="0"/>
                <a:ea typeface="微软雅黑" pitchFamily="34" charset="-122"/>
                <a:cs typeface="Times New Roman" pitchFamily="34" charset="-120"/>
              </a:rPr>
              <a:t>，贝利买不起田纳西大学的衬衫。</a:t>
            </a:r>
            <a:endParaRPr lang="en-US" altLang="zh-CN" dirty="0"/>
          </a:p>
        </p:txBody>
      </p:sp>
      <p:sp>
        <p:nvSpPr>
          <p:cNvPr id="9" name="QC_6_BD.100_1#3ea53a51e.choices?pid=0d387f986&amp;color=0,55,96&amp;vtp=1&amp;bbb=1"/>
          <p:cNvSpPr/>
          <p:nvPr/>
        </p:nvSpPr>
        <p:spPr>
          <a:xfrm>
            <a:off x="502920" y="4626738"/>
            <a:ext cx="10570464" cy="341630"/>
          </a:xfrm>
          <a:prstGeom prst="rect">
            <a:avLst/>
          </a:prstGeom>
          <a:noFill/>
          <a:ln/>
        </p:spPr>
        <p:txBody>
          <a:bodyPr wrap="none" lIns="0" tIns="0" rIns="0" bIns="0" rtlCol="0" anchor="t"/>
          <a:lstStyle/>
          <a:p>
            <a:pPr>
              <a:lnSpc>
                <a:spcPts val="3000"/>
              </a:lnSpc>
              <a:tabLst>
                <a:tab pos="3545952" algn="l"/>
                <a:tab pos="5955189" algn="l"/>
                <a:tab pos="8364427" algn="l"/>
              </a:tabLst>
            </a:pPr>
            <a:r>
              <a:rPr lang="en-US" altLang="zh-CN" sz="1800" b="0" i="0">
                <a:solidFill>
                  <a:srgbClr val="003760"/>
                </a:solidFill>
                <a:latin typeface="Times New Roman" pitchFamily="34" charset="0"/>
                <a:ea typeface="微软雅黑" pitchFamily="34" charset="-122"/>
                <a:cs typeface="Times New Roman" pitchFamily="34" charset="-120"/>
              </a:rPr>
              <a:t>23.(</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.strength</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B.spirit</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C.experience</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.obligation</a:t>
            </a:r>
            <a:endParaRPr lang="en-US" altLang="zh-CN" sz="1800" dirty="0"/>
          </a:p>
        </p:txBody>
      </p:sp>
      <p:sp>
        <p:nvSpPr>
          <p:cNvPr id="10" name="QC_6_AN.101_1#3ea53a51e.bracket?pid=0d387f986&amp;color=0,55,96&amp;vpa=28&amp;vtp=1"/>
          <p:cNvSpPr/>
          <p:nvPr/>
        </p:nvSpPr>
        <p:spPr>
          <a:xfrm>
            <a:off x="972026" y="4618229"/>
            <a:ext cx="319088" cy="335090"/>
          </a:xfrm>
          <a:prstGeom prst="rect">
            <a:avLst/>
          </a:prstGeom>
          <a:noFill/>
          <a:ln/>
        </p:spPr>
        <p:txBody>
          <a:bodyPr wrap="none" lIns="0" tIns="0" rIns="0" bIns="0" rtlCol="0" anchor="t"/>
          <a:lstStyle/>
          <a:p>
            <a:pPr algn="ctr">
              <a:lnSpc>
                <a:spcPts val="2900"/>
              </a:lnSpc>
            </a:pPr>
            <a:r>
              <a:rPr lang="en-US" altLang="zh-CN" b="0" i="0" dirty="0">
                <a:solidFill>
                  <a:srgbClr val="FF0000"/>
                </a:solidFill>
                <a:latin typeface="Times New Roman" pitchFamily="34" charset="0"/>
                <a:ea typeface="微软雅黑" pitchFamily="34" charset="-122"/>
                <a:cs typeface="Times New Roman" pitchFamily="34" charset="-120"/>
              </a:rPr>
              <a:t>B</a:t>
            </a:r>
            <a:endParaRPr lang="en-US" altLang="zh-CN" dirty="0"/>
          </a:p>
        </p:txBody>
      </p:sp>
      <p:sp>
        <p:nvSpPr>
          <p:cNvPr id="11" name="QC_6_AS.102_1#3ea53a51e?pid=0d387f986&amp;color=0,55,96&amp;vtp=1&amp;bbb=1&amp;hb=1"/>
          <p:cNvSpPr/>
          <p:nvPr/>
        </p:nvSpPr>
        <p:spPr>
          <a:xfrm>
            <a:off x="502920" y="5012120"/>
            <a:ext cx="10570464" cy="1122680"/>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根据上文“Last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week,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elementary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school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____</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College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Colours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alumni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fans</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show</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their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passion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spirit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certain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university.”及语境可知</a:t>
            </a:r>
            <a:r>
              <a:rPr lang="en-US" altLang="zh-CN" sz="1800" b="0" i="0">
                <a:solidFill>
                  <a:srgbClr val="003760"/>
                </a:solidFill>
                <a:latin typeface="Times New Roman" pitchFamily="34" charset="0"/>
                <a:ea typeface="微软雅黑" pitchFamily="34" charset="-122"/>
                <a:cs typeface="Times New Roman" pitchFamily="34" charset="-120"/>
              </a:rPr>
              <a:t>，在活动日校友们要穿代表自己喜欢的</a:t>
            </a:r>
          </a:p>
          <a:p>
            <a:pPr>
              <a:lnSpc>
                <a:spcPts val="2900"/>
              </a:lnSpc>
            </a:pPr>
            <a:r>
              <a:rPr lang="en-US" altLang="zh-CN" b="0" i="0">
                <a:solidFill>
                  <a:srgbClr val="003760"/>
                </a:solidFill>
                <a:latin typeface="Times New Roman" pitchFamily="34" charset="0"/>
                <a:ea typeface="微软雅黑" pitchFamily="34" charset="-122"/>
                <a:cs typeface="Times New Roman" pitchFamily="34" charset="-120"/>
              </a:rPr>
              <a:t>大学的衣服</a:t>
            </a:r>
            <a:r>
              <a:rPr lang="en-US" altLang="zh-CN" b="0" i="0" dirty="0">
                <a:solidFill>
                  <a:srgbClr val="003760"/>
                </a:solidFill>
                <a:latin typeface="Times New Roman" pitchFamily="34" charset="0"/>
                <a:ea typeface="微软雅黑" pitchFamily="34" charset="-122"/>
                <a:cs typeface="Times New Roman" pitchFamily="34" charset="-120"/>
              </a:rPr>
              <a:t>，由此可知，此处指穿橙色衬衫来展现他的精神。</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bg/>
                                          </p:spTgt>
                                        </p:tgtEl>
                                        <p:attrNameLst>
                                          <p:attrName>style.visibility</p:attrName>
                                        </p:attrNameLst>
                                      </p:cBhvr>
                                      <p:to>
                                        <p:strVal val="visible"/>
                                      </p:to>
                                    </p:set>
                                    <p:animEffect transition="in" filter="fade">
                                      <p:cBhvr>
                                        <p:cTn id="26" dur="500"/>
                                        <p:tgtEl>
                                          <p:spTgt spid="5">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fade">
                                      <p:cBhvr>
                                        <p:cTn id="29" dur="500"/>
                                        <p:tgtEl>
                                          <p:spTgt spid="5">
                                            <p:txEl>
                                              <p:pRg st="0" end="0"/>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1" end="1"/>
                                            </p:txEl>
                                          </p:spTgt>
                                        </p:tgtEl>
                                        <p:attrNameLst>
                                          <p:attrName>style.visibility</p:attrName>
                                        </p:attrNameLst>
                                      </p:cBhvr>
                                      <p:to>
                                        <p:strVal val="visible"/>
                                      </p:to>
                                    </p:set>
                                    <p:animEffect transition="in" filter="fade">
                                      <p:cBhvr>
                                        <p:cTn id="32" dur="500"/>
                                        <p:tgtEl>
                                          <p:spTgt spid="5">
                                            <p:txEl>
                                              <p:pRg st="1" end="1"/>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7">
                                            <p:bg/>
                                          </p:spTgt>
                                        </p:tgtEl>
                                        <p:attrNameLst>
                                          <p:attrName>style.visibility</p:attrName>
                                        </p:attrNameLst>
                                      </p:cBhvr>
                                      <p:to>
                                        <p:strVal val="visible"/>
                                      </p:to>
                                    </p:set>
                                    <p:animEffect transition="in" filter="fade">
                                      <p:cBhvr>
                                        <p:cTn id="37" dur="500"/>
                                        <p:tgtEl>
                                          <p:spTgt spid="7">
                                            <p:bg/>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0" end="0"/>
                                            </p:txEl>
                                          </p:spTgt>
                                        </p:tgtEl>
                                        <p:attrNameLst>
                                          <p:attrName>style.visibility</p:attrName>
                                        </p:attrNameLst>
                                      </p:cBhvr>
                                      <p:to>
                                        <p:strVal val="visible"/>
                                      </p:to>
                                    </p:set>
                                    <p:animEffect transition="in" filter="fade">
                                      <p:cBhvr>
                                        <p:cTn id="40" dur="500"/>
                                        <p:tgtEl>
                                          <p:spTgt spid="7">
                                            <p:txEl>
                                              <p:pRg st="0" end="0"/>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8">
                                            <p:bg/>
                                          </p:spTgt>
                                        </p:tgtEl>
                                        <p:attrNameLst>
                                          <p:attrName>style.visibility</p:attrName>
                                        </p:attrNameLst>
                                      </p:cBhvr>
                                      <p:to>
                                        <p:strVal val="visible"/>
                                      </p:to>
                                    </p:set>
                                    <p:animEffect transition="in" filter="fade">
                                      <p:cBhvr>
                                        <p:cTn id="45" dur="500"/>
                                        <p:tgtEl>
                                          <p:spTgt spid="8">
                                            <p:bg/>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8">
                                            <p:txEl>
                                              <p:pRg st="0" end="0"/>
                                            </p:txEl>
                                          </p:spTgt>
                                        </p:tgtEl>
                                        <p:attrNameLst>
                                          <p:attrName>style.visibility</p:attrName>
                                        </p:attrNameLst>
                                      </p:cBhvr>
                                      <p:to>
                                        <p:strVal val="visible"/>
                                      </p:to>
                                    </p:set>
                                    <p:animEffect transition="in" filter="fade">
                                      <p:cBhvr>
                                        <p:cTn id="48" dur="500"/>
                                        <p:tgtEl>
                                          <p:spTgt spid="8">
                                            <p:txEl>
                                              <p:pRg st="0" end="0"/>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8">
                                            <p:txEl>
                                              <p:pRg st="1" end="1"/>
                                            </p:txEl>
                                          </p:spTgt>
                                        </p:tgtEl>
                                        <p:attrNameLst>
                                          <p:attrName>style.visibility</p:attrName>
                                        </p:attrNameLst>
                                      </p:cBhvr>
                                      <p:to>
                                        <p:strVal val="visible"/>
                                      </p:to>
                                    </p:set>
                                    <p:animEffect transition="in" filter="fade">
                                      <p:cBhvr>
                                        <p:cTn id="51" dur="500"/>
                                        <p:tgtEl>
                                          <p:spTgt spid="8">
                                            <p:txEl>
                                              <p:pRg st="1" end="1"/>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10">
                                            <p:bg/>
                                          </p:spTgt>
                                        </p:tgtEl>
                                        <p:attrNameLst>
                                          <p:attrName>style.visibility</p:attrName>
                                        </p:attrNameLst>
                                      </p:cBhvr>
                                      <p:to>
                                        <p:strVal val="visible"/>
                                      </p:to>
                                    </p:set>
                                    <p:animEffect transition="in" filter="fade">
                                      <p:cBhvr>
                                        <p:cTn id="56" dur="500"/>
                                        <p:tgtEl>
                                          <p:spTgt spid="10">
                                            <p:bg/>
                                          </p:spTgt>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0">
                                            <p:txEl>
                                              <p:pRg st="0" end="0"/>
                                            </p:txEl>
                                          </p:spTgt>
                                        </p:tgtEl>
                                        <p:attrNameLst>
                                          <p:attrName>style.visibility</p:attrName>
                                        </p:attrNameLst>
                                      </p:cBhvr>
                                      <p:to>
                                        <p:strVal val="visible"/>
                                      </p:to>
                                    </p:set>
                                    <p:animEffect transition="in" filter="fade">
                                      <p:cBhvr>
                                        <p:cTn id="59" dur="500"/>
                                        <p:tgtEl>
                                          <p:spTgt spid="10">
                                            <p:txEl>
                                              <p:pRg st="0" end="0"/>
                                            </p:txEl>
                                          </p:spTgt>
                                        </p:tgtEl>
                                      </p:cBhvr>
                                    </p:animEffect>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grpId="0" nodeType="clickEffect">
                                  <p:stCondLst>
                                    <p:cond delay="0"/>
                                  </p:stCondLst>
                                  <p:childTnLst>
                                    <p:set>
                                      <p:cBhvr>
                                        <p:cTn id="63" dur="1" fill="hold">
                                          <p:stCondLst>
                                            <p:cond delay="0"/>
                                          </p:stCondLst>
                                        </p:cTn>
                                        <p:tgtEl>
                                          <p:spTgt spid="11">
                                            <p:bg/>
                                          </p:spTgt>
                                        </p:tgtEl>
                                        <p:attrNameLst>
                                          <p:attrName>style.visibility</p:attrName>
                                        </p:attrNameLst>
                                      </p:cBhvr>
                                      <p:to>
                                        <p:strVal val="visible"/>
                                      </p:to>
                                    </p:set>
                                    <p:animEffect transition="in" filter="fade">
                                      <p:cBhvr>
                                        <p:cTn id="64" dur="500"/>
                                        <p:tgtEl>
                                          <p:spTgt spid="11">
                                            <p:bg/>
                                          </p:spTgt>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11">
                                            <p:txEl>
                                              <p:pRg st="0" end="0"/>
                                            </p:txEl>
                                          </p:spTgt>
                                        </p:tgtEl>
                                        <p:attrNameLst>
                                          <p:attrName>style.visibility</p:attrName>
                                        </p:attrNameLst>
                                      </p:cBhvr>
                                      <p:to>
                                        <p:strVal val="visible"/>
                                      </p:to>
                                    </p:set>
                                    <p:animEffect transition="in" filter="fade">
                                      <p:cBhvr>
                                        <p:cTn id="67" dur="500"/>
                                        <p:tgtEl>
                                          <p:spTgt spid="11">
                                            <p:txEl>
                                              <p:pRg st="0" end="0"/>
                                            </p:txEl>
                                          </p:spTgt>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11">
                                            <p:txEl>
                                              <p:pRg st="1" end="1"/>
                                            </p:txEl>
                                          </p:spTgt>
                                        </p:tgtEl>
                                        <p:attrNameLst>
                                          <p:attrName>style.visibility</p:attrName>
                                        </p:attrNameLst>
                                      </p:cBhvr>
                                      <p:to>
                                        <p:strVal val="visible"/>
                                      </p:to>
                                    </p:set>
                                    <p:animEffect transition="in" filter="fade">
                                      <p:cBhvr>
                                        <p:cTn id="70" dur="500"/>
                                        <p:tgtEl>
                                          <p:spTgt spid="11">
                                            <p:txEl>
                                              <p:pRg st="1" end="1"/>
                                            </p:txEl>
                                          </p:spTgt>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11">
                                            <p:txEl>
                                              <p:pRg st="2" end="2"/>
                                            </p:txEl>
                                          </p:spTgt>
                                        </p:tgtEl>
                                        <p:attrNameLst>
                                          <p:attrName>style.visibility</p:attrName>
                                        </p:attrNameLst>
                                      </p:cBhvr>
                                      <p:to>
                                        <p:strVal val="visible"/>
                                      </p:to>
                                    </p:set>
                                    <p:animEffect transition="in" filter="fade">
                                      <p:cBhvr>
                                        <p:cTn id="73" dur="500"/>
                                        <p:tgtEl>
                                          <p:spTgt spid="1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4" grpId="0" build="p" animBg="1"/>
      <p:bldP spid="5" grpId="0" build="p" animBg="1"/>
      <p:bldP spid="7" grpId="0" build="p" animBg="1"/>
      <p:bldP spid="8" grpId="0" build="p" animBg="1"/>
      <p:bldP spid="10" grpId="0" build="p" animBg="1"/>
      <p:bldP spid="11" grpId="0" build="p" animBg="1"/>
    </p:bldLst>
  </p:timing>
</p:sld>
</file>

<file path=ppt/slides/slide35.xml><?xml version="1.0" encoding="utf-8"?>
<p:sld xmlns:a="http://schemas.openxmlformats.org/drawingml/2006/main" xmlns:r="http://schemas.openxmlformats.org/officeDocument/2006/relationships" xmlns:p="http://schemas.openxmlformats.org/presentationml/2006/main">
  <p:cSld name="Slide 30">
    <p:spTree>
      <p:nvGrpSpPr>
        <p:cNvPr id="1" name=""/>
        <p:cNvGrpSpPr/>
        <p:nvPr/>
      </p:nvGrpSpPr>
      <p:grpSpPr>
        <a:xfrm>
          <a:off x="0" y="0"/>
          <a:ext cx="0" cy="0"/>
          <a:chOff x="0" y="0"/>
          <a:chExt cx="0" cy="0"/>
        </a:xfrm>
      </p:grpSpPr>
      <p:sp>
        <p:nvSpPr>
          <p:cNvPr id="2" name="QC_6_BD.103_1#af13afbd7.choices?pid=0d387f986&amp;color=0,55,96&amp;vtp=1&amp;bt=1&amp;bbb=1"/>
          <p:cNvSpPr/>
          <p:nvPr/>
        </p:nvSpPr>
        <p:spPr>
          <a:xfrm>
            <a:off x="502920" y="1508760"/>
            <a:ext cx="10570464" cy="351155"/>
          </a:xfrm>
          <a:prstGeom prst="rect">
            <a:avLst/>
          </a:prstGeom>
          <a:noFill/>
          <a:ln/>
        </p:spPr>
        <p:txBody>
          <a:bodyPr wrap="none" lIns="0" tIns="0" rIns="0" bIns="0" rtlCol="0" anchor="t"/>
          <a:lstStyle/>
          <a:p>
            <a:pPr>
              <a:lnSpc>
                <a:spcPts val="3100"/>
              </a:lnSpc>
              <a:tabLst>
                <a:tab pos="3545952" algn="l"/>
                <a:tab pos="5955189" algn="l"/>
                <a:tab pos="8364427" algn="l"/>
              </a:tabLst>
            </a:pPr>
            <a:r>
              <a:rPr lang="en-US" altLang="zh-CN" sz="1800" b="0" i="0">
                <a:solidFill>
                  <a:srgbClr val="003760"/>
                </a:solidFill>
                <a:latin typeface="Times New Roman" pitchFamily="34" charset="0"/>
                <a:ea typeface="微软雅黑" pitchFamily="34" charset="-122"/>
                <a:cs typeface="Times New Roman" pitchFamily="34" charset="-120"/>
              </a:rPr>
              <a:t>24.(</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.excited</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B.warm-hearted</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C.optimistic</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.energetic</a:t>
            </a:r>
            <a:endParaRPr lang="en-US" altLang="zh-CN" sz="1800" dirty="0"/>
          </a:p>
        </p:txBody>
      </p:sp>
      <p:sp>
        <p:nvSpPr>
          <p:cNvPr id="3" name="QC_6_AN.104_1#af13afbd7.bracket?pid=0d387f986&amp;color=0,55,96&amp;vpa=29&amp;vtp=1"/>
          <p:cNvSpPr/>
          <p:nvPr/>
        </p:nvSpPr>
        <p:spPr>
          <a:xfrm>
            <a:off x="959326" y="1503616"/>
            <a:ext cx="331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a:t>
            </a:r>
            <a:endParaRPr lang="en-US" altLang="zh-CN" dirty="0"/>
          </a:p>
        </p:txBody>
      </p:sp>
      <p:sp>
        <p:nvSpPr>
          <p:cNvPr id="4" name="QC_6_AS.105_1#af13afbd7?pid=0d387f986&amp;color=0,55,96&amp;vtp=1&amp;bbb=1&amp;hb=1"/>
          <p:cNvSpPr/>
          <p:nvPr/>
        </p:nvSpPr>
        <p:spPr>
          <a:xfrm>
            <a:off x="502920" y="1905952"/>
            <a:ext cx="10570464" cy="760730"/>
          </a:xfrm>
          <a:prstGeom prst="rect">
            <a:avLst/>
          </a:prstGeom>
          <a:noFill/>
          <a:ln/>
        </p:spPr>
        <p:txBody>
          <a:bodyPr wrap="none" lIns="0" tIns="0" rIns="0" bIns="0" rtlCol="0" anchor="t"/>
          <a:lstStyle/>
          <a:p>
            <a:pPr algn="l">
              <a:lnSpc>
                <a:spcPts val="32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根据下文“I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impressed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took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step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____</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own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label.”可知</a:t>
            </a:r>
            <a:r>
              <a:rPr lang="en-US" altLang="zh-CN" sz="1800" b="0" i="0">
                <a:solidFill>
                  <a:srgbClr val="003760"/>
                </a:solidFill>
                <a:latin typeface="Times New Roman" pitchFamily="34" charset="0"/>
                <a:ea typeface="微软雅黑" pitchFamily="34" charset="-122"/>
                <a:cs typeface="Times New Roman" pitchFamily="34" charset="-120"/>
              </a:rPr>
              <a:t>，贝利自</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己制作了田纳西大学的标志</a:t>
            </a:r>
            <a:r>
              <a:rPr lang="en-US" altLang="zh-CN" b="0" i="0" dirty="0">
                <a:solidFill>
                  <a:srgbClr val="003760"/>
                </a:solidFill>
                <a:latin typeface="Times New Roman" pitchFamily="34" charset="0"/>
                <a:ea typeface="微软雅黑" pitchFamily="34" charset="-122"/>
                <a:cs typeface="Times New Roman" pitchFamily="34" charset="-120"/>
              </a:rPr>
              <a:t>，由此可知，他兴奋地向作者展示衬衫。</a:t>
            </a:r>
            <a:endParaRPr lang="en-US" altLang="zh-CN" dirty="0"/>
          </a:p>
        </p:txBody>
      </p:sp>
      <p:sp>
        <p:nvSpPr>
          <p:cNvPr id="5" name="QC_6_BD.106_1#7418d1686.choices?pid=0d387f986&amp;color=0,55,96&amp;vtp=1&amp;bbb=1"/>
          <p:cNvSpPr/>
          <p:nvPr/>
        </p:nvSpPr>
        <p:spPr>
          <a:xfrm>
            <a:off x="502920" y="2716529"/>
            <a:ext cx="10570464" cy="351155"/>
          </a:xfrm>
          <a:prstGeom prst="rect">
            <a:avLst/>
          </a:prstGeom>
          <a:noFill/>
          <a:ln/>
        </p:spPr>
        <p:txBody>
          <a:bodyPr wrap="none" lIns="0" tIns="0" rIns="0" bIns="0" rtlCol="0" anchor="t"/>
          <a:lstStyle/>
          <a:p>
            <a:pPr>
              <a:lnSpc>
                <a:spcPts val="3100"/>
              </a:lnSpc>
              <a:tabLst>
                <a:tab pos="3545952" algn="l"/>
                <a:tab pos="5955189" algn="l"/>
                <a:tab pos="8364427" algn="l"/>
              </a:tabLst>
            </a:pPr>
            <a:r>
              <a:rPr lang="en-US" altLang="zh-CN" sz="1800" b="0" i="0">
                <a:solidFill>
                  <a:srgbClr val="003760"/>
                </a:solidFill>
                <a:latin typeface="Times New Roman" pitchFamily="34" charset="0"/>
                <a:ea typeface="微软雅黑" pitchFamily="34" charset="-122"/>
                <a:cs typeface="Times New Roman" pitchFamily="34" charset="-120"/>
              </a:rPr>
              <a:t>25.(</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.down</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B.further</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C.closer</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.back</a:t>
            </a:r>
            <a:endParaRPr lang="en-US" altLang="zh-CN" sz="1800" dirty="0"/>
          </a:p>
        </p:txBody>
      </p:sp>
      <p:sp>
        <p:nvSpPr>
          <p:cNvPr id="6" name="QC_6_AN.107_1#7418d1686.bracket?pid=0d387f986&amp;color=0,55,96&amp;vpa=30&amp;vtp=1"/>
          <p:cNvSpPr/>
          <p:nvPr/>
        </p:nvSpPr>
        <p:spPr>
          <a:xfrm>
            <a:off x="972026" y="2711385"/>
            <a:ext cx="319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B</a:t>
            </a:r>
            <a:endParaRPr lang="en-US" altLang="zh-CN" dirty="0"/>
          </a:p>
        </p:txBody>
      </p:sp>
      <p:sp>
        <p:nvSpPr>
          <p:cNvPr id="7" name="QC_6_AS.108_1#7418d1686?pid=0d387f986&amp;color=0,55,96&amp;vtp=1&amp;bbb=1&amp;hb=1"/>
          <p:cNvSpPr/>
          <p:nvPr/>
        </p:nvSpPr>
        <p:spPr>
          <a:xfrm>
            <a:off x="502920" y="3120008"/>
            <a:ext cx="10570464" cy="760730"/>
          </a:xfrm>
          <a:prstGeom prst="rect">
            <a:avLst/>
          </a:prstGeom>
          <a:noFill/>
          <a:ln/>
        </p:spPr>
        <p:txBody>
          <a:bodyPr wrap="none" lIns="0" tIns="0" rIns="0" bIns="0" rtlCol="0" anchor="t"/>
          <a:lstStyle/>
          <a:p>
            <a:pPr algn="l">
              <a:lnSpc>
                <a:spcPts val="32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根据上文可知，贝利穿了橙色衬衫来代表田纳西大学；而根据空后的make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own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label</a:t>
            </a:r>
            <a:r>
              <a:rPr lang="en-US" altLang="zh-CN" sz="1800" b="0" i="0">
                <a:solidFill>
                  <a:srgbClr val="003760"/>
                </a:solidFill>
                <a:latin typeface="Times New Roman" pitchFamily="34" charset="0"/>
                <a:ea typeface="微软雅黑" pitchFamily="34" charset="-122"/>
                <a:cs typeface="Times New Roman" pitchFamily="34" charset="-120"/>
              </a:rPr>
              <a:t>可知，</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他采取了更进一步的行动</a:t>
            </a:r>
            <a:r>
              <a:rPr lang="en-US" altLang="zh-CN" b="0" i="0" dirty="0">
                <a:solidFill>
                  <a:srgbClr val="003760"/>
                </a:solidFill>
                <a:latin typeface="Times New Roman" pitchFamily="34" charset="0"/>
                <a:ea typeface="微软雅黑" pitchFamily="34" charset="-122"/>
                <a:cs typeface="Times New Roman" pitchFamily="34" charset="-120"/>
              </a:rPr>
              <a:t>，自己制作了田纳西大学的标志。</a:t>
            </a:r>
            <a:endParaRPr lang="en-US" altLang="zh-CN" dirty="0"/>
          </a:p>
        </p:txBody>
      </p:sp>
      <p:sp>
        <p:nvSpPr>
          <p:cNvPr id="8" name="QC_6_BD.109_1#ce06c4f3c.choices?pid=0d387f986&amp;color=0,55,96&amp;vtp=1&amp;bbb=1"/>
          <p:cNvSpPr/>
          <p:nvPr/>
        </p:nvSpPr>
        <p:spPr>
          <a:xfrm>
            <a:off x="502920" y="3930585"/>
            <a:ext cx="10570464" cy="351155"/>
          </a:xfrm>
          <a:prstGeom prst="rect">
            <a:avLst/>
          </a:prstGeom>
          <a:noFill/>
          <a:ln/>
        </p:spPr>
        <p:txBody>
          <a:bodyPr wrap="none" lIns="0" tIns="0" rIns="0" bIns="0" rtlCol="0" anchor="t"/>
          <a:lstStyle/>
          <a:p>
            <a:pPr>
              <a:lnSpc>
                <a:spcPts val="3100"/>
              </a:lnSpc>
              <a:tabLst>
                <a:tab pos="3545952" algn="l"/>
                <a:tab pos="5955189" algn="l"/>
                <a:tab pos="8364427" algn="l"/>
              </a:tabLst>
            </a:pPr>
            <a:r>
              <a:rPr lang="en-US" altLang="zh-CN" sz="1800" b="0" i="0">
                <a:solidFill>
                  <a:srgbClr val="003760"/>
                </a:solidFill>
                <a:latin typeface="Times New Roman" pitchFamily="34" charset="0"/>
                <a:ea typeface="微软雅黑" pitchFamily="34" charset="-122"/>
                <a:cs typeface="Times New Roman" pitchFamily="34" charset="-120"/>
              </a:rPr>
              <a:t>26.(</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.curious</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B.generous</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C.concentrated</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.upset</a:t>
            </a:r>
            <a:endParaRPr lang="en-US" altLang="zh-CN" sz="1800" dirty="0"/>
          </a:p>
        </p:txBody>
      </p:sp>
      <p:sp>
        <p:nvSpPr>
          <p:cNvPr id="9" name="QC_6_AN.110_1#ce06c4f3c.bracket?pid=0d387f986&amp;color=0,55,96&amp;vpa=31&amp;vtp=1"/>
          <p:cNvSpPr/>
          <p:nvPr/>
        </p:nvSpPr>
        <p:spPr>
          <a:xfrm>
            <a:off x="959326" y="3925441"/>
            <a:ext cx="331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D</a:t>
            </a:r>
            <a:endParaRPr lang="en-US" altLang="zh-CN" dirty="0"/>
          </a:p>
        </p:txBody>
      </p:sp>
      <p:sp>
        <p:nvSpPr>
          <p:cNvPr id="10" name="QC_6_AS.111_1#ce06c4f3c?pid=0d387f986&amp;color=0,55,96&amp;vtp=1&amp;bbb=1&amp;hb=1"/>
          <p:cNvSpPr/>
          <p:nvPr/>
        </p:nvSpPr>
        <p:spPr>
          <a:xfrm>
            <a:off x="502920" y="4334064"/>
            <a:ext cx="10570464" cy="760730"/>
          </a:xfrm>
          <a:prstGeom prst="rect">
            <a:avLst/>
          </a:prstGeom>
          <a:noFill/>
          <a:ln/>
        </p:spPr>
        <p:txBody>
          <a:bodyPr wrap="none" lIns="0" tIns="0" rIns="0" bIns="0" rtlCol="0" anchor="t"/>
          <a:lstStyle/>
          <a:p>
            <a:pPr algn="l">
              <a:lnSpc>
                <a:spcPts val="32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根据下文He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girls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made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fun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label可知，</a:t>
            </a:r>
            <a:r>
              <a:rPr lang="en-US" altLang="zh-CN" sz="1800" b="0" i="0">
                <a:solidFill>
                  <a:srgbClr val="003760"/>
                </a:solidFill>
                <a:latin typeface="Times New Roman" pitchFamily="34" charset="0"/>
                <a:ea typeface="微软雅黑" pitchFamily="34" charset="-122"/>
                <a:cs typeface="Times New Roman" pitchFamily="34" charset="-120"/>
              </a:rPr>
              <a:t>一些女孩笑话他衬衫上的标志，</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由此可推知</a:t>
            </a:r>
            <a:r>
              <a:rPr lang="en-US" altLang="zh-CN" b="0" i="0" dirty="0">
                <a:solidFill>
                  <a:srgbClr val="003760"/>
                </a:solidFill>
                <a:latin typeface="Times New Roman" pitchFamily="34" charset="0"/>
                <a:ea typeface="微软雅黑" pitchFamily="34" charset="-122"/>
                <a:cs typeface="Times New Roman" pitchFamily="34" charset="-120"/>
              </a:rPr>
              <a:t>，此时的贝利是沮丧的。</a:t>
            </a:r>
            <a:endParaRPr lang="en-US" altLang="zh-CN" dirty="0"/>
          </a:p>
        </p:txBody>
      </p:sp>
      <p:sp>
        <p:nvSpPr>
          <p:cNvPr id="11" name="QC_6_BD.112_1#b2b47d8b7.choices?pid=0d387f986&amp;color=0,55,96&amp;vtp=1&amp;bbb=1"/>
          <p:cNvSpPr/>
          <p:nvPr/>
        </p:nvSpPr>
        <p:spPr>
          <a:xfrm>
            <a:off x="502920" y="5144641"/>
            <a:ext cx="10570464" cy="351155"/>
          </a:xfrm>
          <a:prstGeom prst="rect">
            <a:avLst/>
          </a:prstGeom>
          <a:noFill/>
          <a:ln/>
        </p:spPr>
        <p:txBody>
          <a:bodyPr wrap="none" lIns="0" tIns="0" rIns="0" bIns="0" rtlCol="0" anchor="t"/>
          <a:lstStyle/>
          <a:p>
            <a:pPr>
              <a:lnSpc>
                <a:spcPts val="3100"/>
              </a:lnSpc>
              <a:tabLst>
                <a:tab pos="3545952" algn="l"/>
                <a:tab pos="5955189" algn="l"/>
                <a:tab pos="8364427" algn="l"/>
              </a:tabLst>
            </a:pPr>
            <a:r>
              <a:rPr lang="en-US" altLang="zh-CN" sz="1800" b="0" i="0">
                <a:solidFill>
                  <a:srgbClr val="003760"/>
                </a:solidFill>
                <a:latin typeface="Times New Roman" pitchFamily="34" charset="0"/>
                <a:ea typeface="微软雅黑" pitchFamily="34" charset="-122"/>
                <a:cs typeface="Times New Roman" pitchFamily="34" charset="-120"/>
              </a:rPr>
              <a:t>27.(</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.attached</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B.limited</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C.exposed</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.reduced</a:t>
            </a:r>
            <a:endParaRPr lang="en-US" altLang="zh-CN" sz="1800" dirty="0"/>
          </a:p>
        </p:txBody>
      </p:sp>
      <p:sp>
        <p:nvSpPr>
          <p:cNvPr id="12" name="QC_6_AN.113_1#b2b47d8b7.bracket?pid=0d387f986&amp;color=0,55,96&amp;vpa=32&amp;vtp=1"/>
          <p:cNvSpPr/>
          <p:nvPr/>
        </p:nvSpPr>
        <p:spPr>
          <a:xfrm>
            <a:off x="959326" y="5139497"/>
            <a:ext cx="331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a:t>
            </a:r>
            <a:endParaRPr lang="en-US" altLang="zh-CN" dirty="0"/>
          </a:p>
        </p:txBody>
      </p:sp>
      <p:sp>
        <p:nvSpPr>
          <p:cNvPr id="13" name="QC_6_AS.114_1#b2b47d8b7?pid=0d387f986&amp;color=0,55,96&amp;vtp=1&amp;bbb=1&amp;hb=1"/>
          <p:cNvSpPr/>
          <p:nvPr/>
        </p:nvSpPr>
        <p:spPr>
          <a:xfrm>
            <a:off x="502920" y="5548120"/>
            <a:ext cx="10570464" cy="760730"/>
          </a:xfrm>
          <a:prstGeom prst="rect">
            <a:avLst/>
          </a:prstGeom>
          <a:noFill/>
          <a:ln/>
        </p:spPr>
        <p:txBody>
          <a:bodyPr wrap="none" lIns="0" tIns="0" rIns="0" bIns="0" rtlCol="0" anchor="t"/>
          <a:lstStyle/>
          <a:p>
            <a:pPr algn="l">
              <a:lnSpc>
                <a:spcPts val="32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根据上文可知，贝利穿了橙色衬衫，并自己制作了田纳西大学的标志，根据常识可知</a:t>
            </a:r>
            <a:r>
              <a:rPr lang="en-US" altLang="zh-CN" sz="1800" b="0" i="0">
                <a:solidFill>
                  <a:srgbClr val="003760"/>
                </a:solidFill>
                <a:latin typeface="Times New Roman" pitchFamily="34" charset="0"/>
                <a:ea typeface="微软雅黑" pitchFamily="34" charset="-122"/>
                <a:cs typeface="Times New Roman" pitchFamily="34" charset="-120"/>
              </a:rPr>
              <a:t>，此标志应是</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贴在了衬衫上</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
                                            <p:bg/>
                                          </p:spTgt>
                                        </p:tgtEl>
                                        <p:attrNameLst>
                                          <p:attrName>style.visibility</p:attrName>
                                        </p:attrNameLst>
                                      </p:cBhvr>
                                      <p:to>
                                        <p:strVal val="visible"/>
                                      </p:to>
                                    </p:set>
                                    <p:animEffect transition="in" filter="fade">
                                      <p:cBhvr>
                                        <p:cTn id="26" dur="500"/>
                                        <p:tgtEl>
                                          <p:spTgt spid="6">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fade">
                                      <p:cBhvr>
                                        <p:cTn id="29" dur="500"/>
                                        <p:tgtEl>
                                          <p:spTgt spid="6">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bg/>
                                          </p:spTgt>
                                        </p:tgtEl>
                                        <p:attrNameLst>
                                          <p:attrName>style.visibility</p:attrName>
                                        </p:attrNameLst>
                                      </p:cBhvr>
                                      <p:to>
                                        <p:strVal val="visible"/>
                                      </p:to>
                                    </p:set>
                                    <p:animEffect transition="in" filter="fade">
                                      <p:cBhvr>
                                        <p:cTn id="34" dur="500"/>
                                        <p:tgtEl>
                                          <p:spTgt spid="7">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500"/>
                                        <p:tgtEl>
                                          <p:spTgt spid="7">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1" end="1"/>
                                            </p:txEl>
                                          </p:spTgt>
                                        </p:tgtEl>
                                        <p:attrNameLst>
                                          <p:attrName>style.visibility</p:attrName>
                                        </p:attrNameLst>
                                      </p:cBhvr>
                                      <p:to>
                                        <p:strVal val="visible"/>
                                      </p:to>
                                    </p:set>
                                    <p:animEffect transition="in" filter="fade">
                                      <p:cBhvr>
                                        <p:cTn id="40" dur="500"/>
                                        <p:tgtEl>
                                          <p:spTgt spid="7">
                                            <p:txEl>
                                              <p:pRg st="1" end="1"/>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9">
                                            <p:bg/>
                                          </p:spTgt>
                                        </p:tgtEl>
                                        <p:attrNameLst>
                                          <p:attrName>style.visibility</p:attrName>
                                        </p:attrNameLst>
                                      </p:cBhvr>
                                      <p:to>
                                        <p:strVal val="visible"/>
                                      </p:to>
                                    </p:set>
                                    <p:animEffect transition="in" filter="fade">
                                      <p:cBhvr>
                                        <p:cTn id="45" dur="500"/>
                                        <p:tgtEl>
                                          <p:spTgt spid="9">
                                            <p:bg/>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9">
                                            <p:txEl>
                                              <p:pRg st="0" end="0"/>
                                            </p:txEl>
                                          </p:spTgt>
                                        </p:tgtEl>
                                        <p:attrNameLst>
                                          <p:attrName>style.visibility</p:attrName>
                                        </p:attrNameLst>
                                      </p:cBhvr>
                                      <p:to>
                                        <p:strVal val="visible"/>
                                      </p:to>
                                    </p:set>
                                    <p:animEffect transition="in" filter="fade">
                                      <p:cBhvr>
                                        <p:cTn id="48" dur="500"/>
                                        <p:tgtEl>
                                          <p:spTgt spid="9">
                                            <p:txEl>
                                              <p:pRg st="0" end="0"/>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10">
                                            <p:bg/>
                                          </p:spTgt>
                                        </p:tgtEl>
                                        <p:attrNameLst>
                                          <p:attrName>style.visibility</p:attrName>
                                        </p:attrNameLst>
                                      </p:cBhvr>
                                      <p:to>
                                        <p:strVal val="visible"/>
                                      </p:to>
                                    </p:set>
                                    <p:animEffect transition="in" filter="fade">
                                      <p:cBhvr>
                                        <p:cTn id="53" dur="500"/>
                                        <p:tgtEl>
                                          <p:spTgt spid="10">
                                            <p:bg/>
                                          </p:spTgt>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0">
                                            <p:txEl>
                                              <p:pRg st="0" end="0"/>
                                            </p:txEl>
                                          </p:spTgt>
                                        </p:tgtEl>
                                        <p:attrNameLst>
                                          <p:attrName>style.visibility</p:attrName>
                                        </p:attrNameLst>
                                      </p:cBhvr>
                                      <p:to>
                                        <p:strVal val="visible"/>
                                      </p:to>
                                    </p:set>
                                    <p:animEffect transition="in" filter="fade">
                                      <p:cBhvr>
                                        <p:cTn id="56" dur="500"/>
                                        <p:tgtEl>
                                          <p:spTgt spid="10">
                                            <p:txEl>
                                              <p:pRg st="0" end="0"/>
                                            </p:txEl>
                                          </p:spTgt>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0">
                                            <p:txEl>
                                              <p:pRg st="1" end="1"/>
                                            </p:txEl>
                                          </p:spTgt>
                                        </p:tgtEl>
                                        <p:attrNameLst>
                                          <p:attrName>style.visibility</p:attrName>
                                        </p:attrNameLst>
                                      </p:cBhvr>
                                      <p:to>
                                        <p:strVal val="visible"/>
                                      </p:to>
                                    </p:set>
                                    <p:animEffect transition="in" filter="fade">
                                      <p:cBhvr>
                                        <p:cTn id="59" dur="500"/>
                                        <p:tgtEl>
                                          <p:spTgt spid="10">
                                            <p:txEl>
                                              <p:pRg st="1" end="1"/>
                                            </p:txEl>
                                          </p:spTgt>
                                        </p:tgtEl>
                                      </p:cBhvr>
                                    </p:animEffect>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grpId="0" nodeType="clickEffect">
                                  <p:stCondLst>
                                    <p:cond delay="0"/>
                                  </p:stCondLst>
                                  <p:childTnLst>
                                    <p:set>
                                      <p:cBhvr>
                                        <p:cTn id="63" dur="1" fill="hold">
                                          <p:stCondLst>
                                            <p:cond delay="0"/>
                                          </p:stCondLst>
                                        </p:cTn>
                                        <p:tgtEl>
                                          <p:spTgt spid="12">
                                            <p:bg/>
                                          </p:spTgt>
                                        </p:tgtEl>
                                        <p:attrNameLst>
                                          <p:attrName>style.visibility</p:attrName>
                                        </p:attrNameLst>
                                      </p:cBhvr>
                                      <p:to>
                                        <p:strVal val="visible"/>
                                      </p:to>
                                    </p:set>
                                    <p:animEffect transition="in" filter="fade">
                                      <p:cBhvr>
                                        <p:cTn id="64" dur="500"/>
                                        <p:tgtEl>
                                          <p:spTgt spid="12">
                                            <p:bg/>
                                          </p:spTgt>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12">
                                            <p:txEl>
                                              <p:pRg st="0" end="0"/>
                                            </p:txEl>
                                          </p:spTgt>
                                        </p:tgtEl>
                                        <p:attrNameLst>
                                          <p:attrName>style.visibility</p:attrName>
                                        </p:attrNameLst>
                                      </p:cBhvr>
                                      <p:to>
                                        <p:strVal val="visible"/>
                                      </p:to>
                                    </p:set>
                                    <p:animEffect transition="in" filter="fade">
                                      <p:cBhvr>
                                        <p:cTn id="67" dur="500"/>
                                        <p:tgtEl>
                                          <p:spTgt spid="12">
                                            <p:txEl>
                                              <p:pRg st="0" end="0"/>
                                            </p:txEl>
                                          </p:spTgt>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grpId="0" nodeType="clickEffect">
                                  <p:stCondLst>
                                    <p:cond delay="0"/>
                                  </p:stCondLst>
                                  <p:childTnLst>
                                    <p:set>
                                      <p:cBhvr>
                                        <p:cTn id="71" dur="1" fill="hold">
                                          <p:stCondLst>
                                            <p:cond delay="0"/>
                                          </p:stCondLst>
                                        </p:cTn>
                                        <p:tgtEl>
                                          <p:spTgt spid="13">
                                            <p:bg/>
                                          </p:spTgt>
                                        </p:tgtEl>
                                        <p:attrNameLst>
                                          <p:attrName>style.visibility</p:attrName>
                                        </p:attrNameLst>
                                      </p:cBhvr>
                                      <p:to>
                                        <p:strVal val="visible"/>
                                      </p:to>
                                    </p:set>
                                    <p:animEffect transition="in" filter="fade">
                                      <p:cBhvr>
                                        <p:cTn id="72" dur="500"/>
                                        <p:tgtEl>
                                          <p:spTgt spid="13">
                                            <p:bg/>
                                          </p:spTgt>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13">
                                            <p:txEl>
                                              <p:pRg st="0" end="0"/>
                                            </p:txEl>
                                          </p:spTgt>
                                        </p:tgtEl>
                                        <p:attrNameLst>
                                          <p:attrName>style.visibility</p:attrName>
                                        </p:attrNameLst>
                                      </p:cBhvr>
                                      <p:to>
                                        <p:strVal val="visible"/>
                                      </p:to>
                                    </p:set>
                                    <p:animEffect transition="in" filter="fade">
                                      <p:cBhvr>
                                        <p:cTn id="75" dur="500"/>
                                        <p:tgtEl>
                                          <p:spTgt spid="13">
                                            <p:txEl>
                                              <p:pRg st="0" end="0"/>
                                            </p:txEl>
                                          </p:spTgt>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13">
                                            <p:txEl>
                                              <p:pRg st="1" end="1"/>
                                            </p:txEl>
                                          </p:spTgt>
                                        </p:tgtEl>
                                        <p:attrNameLst>
                                          <p:attrName>style.visibility</p:attrName>
                                        </p:attrNameLst>
                                      </p:cBhvr>
                                      <p:to>
                                        <p:strVal val="visible"/>
                                      </p:to>
                                    </p:set>
                                    <p:animEffect transition="in" filter="fade">
                                      <p:cBhvr>
                                        <p:cTn id="78" dur="500"/>
                                        <p:tgtEl>
                                          <p:spTgt spid="1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P spid="12" grpId="0" build="p" animBg="1"/>
      <p:bldP spid="13" grpId="0" build="p" animBg="1"/>
    </p:bldLst>
  </p:timing>
</p:sld>
</file>

<file path=ppt/slides/slide36.xml><?xml version="1.0" encoding="utf-8"?>
<p:sld xmlns:a="http://schemas.openxmlformats.org/drawingml/2006/main" xmlns:r="http://schemas.openxmlformats.org/officeDocument/2006/relationships" xmlns:p="http://schemas.openxmlformats.org/presentationml/2006/main">
  <p:cSld name="Slide 31">
    <p:spTree>
      <p:nvGrpSpPr>
        <p:cNvPr id="1" name=""/>
        <p:cNvGrpSpPr/>
        <p:nvPr/>
      </p:nvGrpSpPr>
      <p:grpSpPr>
        <a:xfrm>
          <a:off x="0" y="0"/>
          <a:ext cx="0" cy="0"/>
          <a:chOff x="0" y="0"/>
          <a:chExt cx="0" cy="0"/>
        </a:xfrm>
      </p:grpSpPr>
      <p:sp>
        <p:nvSpPr>
          <p:cNvPr id="2" name="QC_6_BD.115_1#cc85352fa.choices?pid=0d387f986&amp;color=0,55,96&amp;vtp=1&amp;bt=1&amp;bbb=1"/>
          <p:cNvSpPr/>
          <p:nvPr/>
        </p:nvSpPr>
        <p:spPr>
          <a:xfrm>
            <a:off x="502920" y="1508760"/>
            <a:ext cx="10570464" cy="351155"/>
          </a:xfrm>
          <a:prstGeom prst="rect">
            <a:avLst/>
          </a:prstGeom>
          <a:noFill/>
          <a:ln/>
        </p:spPr>
        <p:txBody>
          <a:bodyPr wrap="none" lIns="0" tIns="0" rIns="0" bIns="0" rtlCol="0" anchor="t"/>
          <a:lstStyle/>
          <a:p>
            <a:pPr>
              <a:lnSpc>
                <a:spcPts val="3100"/>
              </a:lnSpc>
              <a:tabLst>
                <a:tab pos="3545952" algn="l"/>
                <a:tab pos="5955189" algn="l"/>
                <a:tab pos="8364427" algn="l"/>
              </a:tabLst>
            </a:pPr>
            <a:r>
              <a:rPr lang="en-US" altLang="zh-CN" sz="1800" b="0" i="0">
                <a:solidFill>
                  <a:srgbClr val="003760"/>
                </a:solidFill>
                <a:latin typeface="Times New Roman" pitchFamily="34" charset="0"/>
                <a:ea typeface="微软雅黑" pitchFamily="34" charset="-122"/>
                <a:cs typeface="Times New Roman" pitchFamily="34" charset="-120"/>
              </a:rPr>
              <a:t>28.(</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.available</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B.convenient</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C.precious</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.independent</a:t>
            </a:r>
            <a:endParaRPr lang="en-US" altLang="zh-CN" sz="1800" dirty="0"/>
          </a:p>
        </p:txBody>
      </p:sp>
      <p:sp>
        <p:nvSpPr>
          <p:cNvPr id="3" name="QC_6_AN.116_1#cc85352fa.bracket?pid=0d387f986&amp;color=0,55,96&amp;vpa=33&amp;vtp=1"/>
          <p:cNvSpPr/>
          <p:nvPr/>
        </p:nvSpPr>
        <p:spPr>
          <a:xfrm>
            <a:off x="959326" y="1495425"/>
            <a:ext cx="331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a:t>
            </a:r>
            <a:endParaRPr lang="en-US" altLang="zh-CN" dirty="0"/>
          </a:p>
        </p:txBody>
      </p:sp>
      <p:sp>
        <p:nvSpPr>
          <p:cNvPr id="4" name="QC_6_AS.117_1#cc85352fa?pid=0d387f986&amp;color=0,55,96&amp;vtp=1&amp;bbb=1&amp;hb=1"/>
          <p:cNvSpPr/>
          <p:nvPr/>
        </p:nvSpPr>
        <p:spPr>
          <a:xfrm>
            <a:off x="502920" y="1913255"/>
            <a:ext cx="10570464" cy="77343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根据上文可知，贝利买不起田纳西大学的衬衫，结合常识可推知</a:t>
            </a:r>
            <a:r>
              <a:rPr lang="en-US" altLang="zh-CN" sz="1800" b="0" i="0">
                <a:solidFill>
                  <a:srgbClr val="003760"/>
                </a:solidFill>
                <a:latin typeface="Times New Roman" pitchFamily="34" charset="0"/>
                <a:ea typeface="微软雅黑" pitchFamily="34" charset="-122"/>
                <a:cs typeface="Times New Roman" pitchFamily="34" charset="-120"/>
              </a:rPr>
              <a:t>，贝利是利用手头可得到的资源制</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作了标志</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
        <p:nvSpPr>
          <p:cNvPr id="5" name="QC_6_BD.118_1#b99a6fd3f.choices?pid=0d387f986&amp;color=0,55,96&amp;vtp=1&amp;bbb=1"/>
          <p:cNvSpPr/>
          <p:nvPr/>
        </p:nvSpPr>
        <p:spPr>
          <a:xfrm>
            <a:off x="502920" y="2740723"/>
            <a:ext cx="10570464" cy="351155"/>
          </a:xfrm>
          <a:prstGeom prst="rect">
            <a:avLst/>
          </a:prstGeom>
          <a:noFill/>
          <a:ln/>
        </p:spPr>
        <p:txBody>
          <a:bodyPr wrap="none" lIns="0" tIns="0" rIns="0" bIns="0" rtlCol="0" anchor="t"/>
          <a:lstStyle/>
          <a:p>
            <a:pPr>
              <a:lnSpc>
                <a:spcPts val="3100"/>
              </a:lnSpc>
              <a:tabLst>
                <a:tab pos="3545952" algn="l"/>
                <a:tab pos="5955189" algn="l"/>
                <a:tab pos="8364427" algn="l"/>
              </a:tabLst>
            </a:pPr>
            <a:r>
              <a:rPr lang="en-US" altLang="zh-CN" sz="1800" b="0" i="0">
                <a:solidFill>
                  <a:srgbClr val="003760"/>
                </a:solidFill>
                <a:latin typeface="Times New Roman" pitchFamily="34" charset="0"/>
                <a:ea typeface="微软雅黑" pitchFamily="34" charset="-122"/>
                <a:cs typeface="Times New Roman" pitchFamily="34" charset="-120"/>
              </a:rPr>
              <a:t>29.(</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put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in</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stepped</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in</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dropped</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in</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.gave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endParaRPr lang="en-US" altLang="zh-CN" sz="1800" dirty="0"/>
          </a:p>
        </p:txBody>
      </p:sp>
      <p:sp>
        <p:nvSpPr>
          <p:cNvPr id="6" name="QC_6_AN.119_1#b99a6fd3f.bracket?pid=0d387f986&amp;color=0,55,96&amp;vpa=34&amp;vtp=1"/>
          <p:cNvSpPr/>
          <p:nvPr/>
        </p:nvSpPr>
        <p:spPr>
          <a:xfrm>
            <a:off x="972026" y="2727388"/>
            <a:ext cx="319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B</a:t>
            </a:r>
            <a:endParaRPr lang="en-US" altLang="zh-CN" dirty="0"/>
          </a:p>
        </p:txBody>
      </p:sp>
      <p:sp>
        <p:nvSpPr>
          <p:cNvPr id="7" name="QC_6_AS.120_1#b99a6fd3f?pid=0d387f986&amp;color=0,55,96&amp;vtp=1&amp;bbb=1&amp;hb=1"/>
          <p:cNvSpPr/>
          <p:nvPr/>
        </p:nvSpPr>
        <p:spPr>
          <a:xfrm>
            <a:off x="502920" y="3151505"/>
            <a:ext cx="10570464" cy="77343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根据下文“Packages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____</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shirts,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gifts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souvenirs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flooded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in.”可知，校友</a:t>
            </a:r>
            <a:r>
              <a:rPr lang="en-US" altLang="zh-CN" sz="1800" b="0" i="0">
                <a:solidFill>
                  <a:srgbClr val="003760"/>
                </a:solidFill>
                <a:latin typeface="Times New Roman" pitchFamily="34" charset="0"/>
                <a:ea typeface="微软雅黑" pitchFamily="34" charset="-122"/>
                <a:cs typeface="Times New Roman" pitchFamily="34" charset="-120"/>
              </a:rPr>
              <a:t>、粉丝和志愿者们</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听说了这个故事纷纷捐物</a:t>
            </a:r>
            <a:r>
              <a:rPr lang="en-US" altLang="zh-CN" b="0" i="0" dirty="0">
                <a:solidFill>
                  <a:srgbClr val="003760"/>
                </a:solidFill>
                <a:latin typeface="Times New Roman" pitchFamily="34" charset="0"/>
                <a:ea typeface="微软雅黑" pitchFamily="34" charset="-122"/>
                <a:cs typeface="Times New Roman" pitchFamily="34" charset="-120"/>
              </a:rPr>
              <a:t>，由此可知，他们都介入了这件事。</a:t>
            </a:r>
            <a:endParaRPr lang="en-US" altLang="zh-CN" dirty="0"/>
          </a:p>
        </p:txBody>
      </p:sp>
      <p:sp>
        <p:nvSpPr>
          <p:cNvPr id="8" name="QC_6_BD.121_1#33df15d12.choices?pid=0d387f986&amp;color=0,55,96&amp;vtp=1&amp;bbb=1"/>
          <p:cNvSpPr/>
          <p:nvPr/>
        </p:nvSpPr>
        <p:spPr>
          <a:xfrm>
            <a:off x="502920" y="3978973"/>
            <a:ext cx="10570464" cy="351155"/>
          </a:xfrm>
          <a:prstGeom prst="rect">
            <a:avLst/>
          </a:prstGeom>
          <a:noFill/>
          <a:ln/>
        </p:spPr>
        <p:txBody>
          <a:bodyPr wrap="none" lIns="0" tIns="0" rIns="0" bIns="0" rtlCol="0" anchor="t"/>
          <a:lstStyle/>
          <a:p>
            <a:pPr>
              <a:lnSpc>
                <a:spcPts val="3100"/>
              </a:lnSpc>
              <a:tabLst>
                <a:tab pos="3545952" algn="l"/>
                <a:tab pos="5955189" algn="l"/>
                <a:tab pos="8364427" algn="l"/>
              </a:tabLst>
            </a:pPr>
            <a:r>
              <a:rPr lang="en-US" altLang="zh-CN" sz="1800" b="0" i="0">
                <a:solidFill>
                  <a:srgbClr val="003760"/>
                </a:solidFill>
                <a:latin typeface="Times New Roman" pitchFamily="34" charset="0"/>
                <a:ea typeface="微软雅黑" pitchFamily="34" charset="-122"/>
                <a:cs typeface="Times New Roman" pitchFamily="34" charset="-120"/>
              </a:rPr>
              <a:t>30.(</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.promoted</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B.filled</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C.rolled</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.connected</a:t>
            </a:r>
            <a:endParaRPr lang="en-US" altLang="zh-CN" sz="1800" dirty="0"/>
          </a:p>
        </p:txBody>
      </p:sp>
      <p:sp>
        <p:nvSpPr>
          <p:cNvPr id="9" name="QC_6_AN.122_1#33df15d12.bracket?pid=0d387f986&amp;color=0,55,96&amp;vpa=35&amp;vtp=1"/>
          <p:cNvSpPr/>
          <p:nvPr/>
        </p:nvSpPr>
        <p:spPr>
          <a:xfrm>
            <a:off x="972026" y="3965638"/>
            <a:ext cx="319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B</a:t>
            </a:r>
            <a:endParaRPr lang="en-US" altLang="zh-CN" dirty="0"/>
          </a:p>
        </p:txBody>
      </p:sp>
      <p:sp>
        <p:nvSpPr>
          <p:cNvPr id="10" name="QC_6_AS.123_1#33df15d12?pid=0d387f986&amp;color=0,55,96&amp;vtp=1&amp;bbb=1&amp;hb=1"/>
          <p:cNvSpPr/>
          <p:nvPr/>
        </p:nvSpPr>
        <p:spPr>
          <a:xfrm>
            <a:off x="502920" y="4389755"/>
            <a:ext cx="10570464" cy="77343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根据被修饰词Packages和空后的“with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shirts,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gifts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souvenirs”可推知，这些包裹装满了衬衫</a:t>
            </a:r>
            <a:r>
              <a:rPr lang="en-US" altLang="zh-CN" sz="1800" b="0" i="0">
                <a:solidFill>
                  <a:srgbClr val="003760"/>
                </a:solidFill>
                <a:latin typeface="Times New Roman" pitchFamily="34" charset="0"/>
                <a:ea typeface="微软雅黑" pitchFamily="34" charset="-122"/>
                <a:cs typeface="Times New Roman" pitchFamily="34" charset="-120"/>
              </a:rPr>
              <a:t>、礼</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物和纪念品</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
                                            <p:bg/>
                                          </p:spTgt>
                                        </p:tgtEl>
                                        <p:attrNameLst>
                                          <p:attrName>style.visibility</p:attrName>
                                        </p:attrNameLst>
                                      </p:cBhvr>
                                      <p:to>
                                        <p:strVal val="visible"/>
                                      </p:to>
                                    </p:set>
                                    <p:animEffect transition="in" filter="fade">
                                      <p:cBhvr>
                                        <p:cTn id="26" dur="500"/>
                                        <p:tgtEl>
                                          <p:spTgt spid="6">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fade">
                                      <p:cBhvr>
                                        <p:cTn id="29" dur="500"/>
                                        <p:tgtEl>
                                          <p:spTgt spid="6">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bg/>
                                          </p:spTgt>
                                        </p:tgtEl>
                                        <p:attrNameLst>
                                          <p:attrName>style.visibility</p:attrName>
                                        </p:attrNameLst>
                                      </p:cBhvr>
                                      <p:to>
                                        <p:strVal val="visible"/>
                                      </p:to>
                                    </p:set>
                                    <p:animEffect transition="in" filter="fade">
                                      <p:cBhvr>
                                        <p:cTn id="34" dur="500"/>
                                        <p:tgtEl>
                                          <p:spTgt spid="7">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500"/>
                                        <p:tgtEl>
                                          <p:spTgt spid="7">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1" end="1"/>
                                            </p:txEl>
                                          </p:spTgt>
                                        </p:tgtEl>
                                        <p:attrNameLst>
                                          <p:attrName>style.visibility</p:attrName>
                                        </p:attrNameLst>
                                      </p:cBhvr>
                                      <p:to>
                                        <p:strVal val="visible"/>
                                      </p:to>
                                    </p:set>
                                    <p:animEffect transition="in" filter="fade">
                                      <p:cBhvr>
                                        <p:cTn id="40" dur="500"/>
                                        <p:tgtEl>
                                          <p:spTgt spid="7">
                                            <p:txEl>
                                              <p:pRg st="1" end="1"/>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9">
                                            <p:bg/>
                                          </p:spTgt>
                                        </p:tgtEl>
                                        <p:attrNameLst>
                                          <p:attrName>style.visibility</p:attrName>
                                        </p:attrNameLst>
                                      </p:cBhvr>
                                      <p:to>
                                        <p:strVal val="visible"/>
                                      </p:to>
                                    </p:set>
                                    <p:animEffect transition="in" filter="fade">
                                      <p:cBhvr>
                                        <p:cTn id="45" dur="500"/>
                                        <p:tgtEl>
                                          <p:spTgt spid="9">
                                            <p:bg/>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9">
                                            <p:txEl>
                                              <p:pRg st="0" end="0"/>
                                            </p:txEl>
                                          </p:spTgt>
                                        </p:tgtEl>
                                        <p:attrNameLst>
                                          <p:attrName>style.visibility</p:attrName>
                                        </p:attrNameLst>
                                      </p:cBhvr>
                                      <p:to>
                                        <p:strVal val="visible"/>
                                      </p:to>
                                    </p:set>
                                    <p:animEffect transition="in" filter="fade">
                                      <p:cBhvr>
                                        <p:cTn id="48" dur="500"/>
                                        <p:tgtEl>
                                          <p:spTgt spid="9">
                                            <p:txEl>
                                              <p:pRg st="0" end="0"/>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10">
                                            <p:bg/>
                                          </p:spTgt>
                                        </p:tgtEl>
                                        <p:attrNameLst>
                                          <p:attrName>style.visibility</p:attrName>
                                        </p:attrNameLst>
                                      </p:cBhvr>
                                      <p:to>
                                        <p:strVal val="visible"/>
                                      </p:to>
                                    </p:set>
                                    <p:animEffect transition="in" filter="fade">
                                      <p:cBhvr>
                                        <p:cTn id="53" dur="500"/>
                                        <p:tgtEl>
                                          <p:spTgt spid="10">
                                            <p:bg/>
                                          </p:spTgt>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0">
                                            <p:txEl>
                                              <p:pRg st="0" end="0"/>
                                            </p:txEl>
                                          </p:spTgt>
                                        </p:tgtEl>
                                        <p:attrNameLst>
                                          <p:attrName>style.visibility</p:attrName>
                                        </p:attrNameLst>
                                      </p:cBhvr>
                                      <p:to>
                                        <p:strVal val="visible"/>
                                      </p:to>
                                    </p:set>
                                    <p:animEffect transition="in" filter="fade">
                                      <p:cBhvr>
                                        <p:cTn id="56" dur="500"/>
                                        <p:tgtEl>
                                          <p:spTgt spid="10">
                                            <p:txEl>
                                              <p:pRg st="0" end="0"/>
                                            </p:txEl>
                                          </p:spTgt>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0">
                                            <p:txEl>
                                              <p:pRg st="1" end="1"/>
                                            </p:txEl>
                                          </p:spTgt>
                                        </p:tgtEl>
                                        <p:attrNameLst>
                                          <p:attrName>style.visibility</p:attrName>
                                        </p:attrNameLst>
                                      </p:cBhvr>
                                      <p:to>
                                        <p:strVal val="visible"/>
                                      </p:to>
                                    </p:set>
                                    <p:animEffect transition="in" filter="fade">
                                      <p:cBhvr>
                                        <p:cTn id="59" dur="500"/>
                                        <p:tgtEl>
                                          <p:spTgt spid="10">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37.xml><?xml version="1.0" encoding="utf-8"?>
<p:sld xmlns:a="http://schemas.openxmlformats.org/drawingml/2006/main" xmlns:r="http://schemas.openxmlformats.org/officeDocument/2006/relationships" xmlns:p="http://schemas.openxmlformats.org/presentationml/2006/main">
  <p:cSld name="Slide 32">
    <p:spTree>
      <p:nvGrpSpPr>
        <p:cNvPr id="1" name=""/>
        <p:cNvGrpSpPr/>
        <p:nvPr/>
      </p:nvGrpSpPr>
      <p:grpSpPr>
        <a:xfrm>
          <a:off x="0" y="0"/>
          <a:ext cx="0" cy="0"/>
          <a:chOff x="0" y="0"/>
          <a:chExt cx="0" cy="0"/>
        </a:xfrm>
      </p:grpSpPr>
      <p:sp>
        <p:nvSpPr>
          <p:cNvPr id="2" name="QC_6_BD.124_1#e591a8ee8.choices?pid=0d387f986&amp;color=0,55,96&amp;vtp=1&amp;bt=1&amp;bbb=1"/>
          <p:cNvSpPr/>
          <p:nvPr/>
        </p:nvSpPr>
        <p:spPr>
          <a:xfrm>
            <a:off x="502920" y="1508760"/>
            <a:ext cx="10570464" cy="351155"/>
          </a:xfrm>
          <a:prstGeom prst="rect">
            <a:avLst/>
          </a:prstGeom>
          <a:noFill/>
          <a:ln/>
        </p:spPr>
        <p:txBody>
          <a:bodyPr wrap="none" lIns="0" tIns="0" rIns="0" bIns="0" rtlCol="0" anchor="t"/>
          <a:lstStyle/>
          <a:p>
            <a:pPr>
              <a:lnSpc>
                <a:spcPts val="3100"/>
              </a:lnSpc>
              <a:tabLst>
                <a:tab pos="3545952" algn="l"/>
                <a:tab pos="5955189" algn="l"/>
                <a:tab pos="8364427" algn="l"/>
              </a:tabLst>
            </a:pPr>
            <a:r>
              <a:rPr lang="en-US" altLang="zh-CN" sz="1800" b="0" i="0">
                <a:solidFill>
                  <a:srgbClr val="003760"/>
                </a:solidFill>
                <a:latin typeface="Times New Roman" pitchFamily="34" charset="0"/>
                <a:ea typeface="微软雅黑" pitchFamily="34" charset="-122"/>
                <a:cs typeface="Times New Roman" pitchFamily="34" charset="-120"/>
              </a:rPr>
              <a:t>31.(</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After</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all</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way</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result</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addition</a:t>
            </a:r>
            <a:endParaRPr lang="en-US" altLang="zh-CN" sz="1800" dirty="0"/>
          </a:p>
        </p:txBody>
      </p:sp>
      <p:sp>
        <p:nvSpPr>
          <p:cNvPr id="3" name="QC_6_AN.125_1#e591a8ee8.bracket?pid=0d387f986&amp;color=0,55,96&amp;vpa=36&amp;vtp=1"/>
          <p:cNvSpPr/>
          <p:nvPr/>
        </p:nvSpPr>
        <p:spPr>
          <a:xfrm>
            <a:off x="959326" y="1495425"/>
            <a:ext cx="331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D</a:t>
            </a:r>
            <a:endParaRPr lang="en-US" altLang="zh-CN" dirty="0"/>
          </a:p>
        </p:txBody>
      </p:sp>
      <p:sp>
        <p:nvSpPr>
          <p:cNvPr id="4" name="QC_6_AS.126_1#e591a8ee8?pid=0d387f986&amp;color=0,55,96&amp;vtp=1&amp;bbb=1&amp;hb=1"/>
          <p:cNvSpPr/>
          <p:nvPr/>
        </p:nvSpPr>
        <p:spPr>
          <a:xfrm>
            <a:off x="502920" y="1913255"/>
            <a:ext cx="10570464" cy="161163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根据上文“Packages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____</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shirts,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gifts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souvenirs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flooded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in.”可知，人们捐了很多东西</a:t>
            </a:r>
            <a:r>
              <a:rPr lang="en-US" altLang="zh-CN" sz="1800" b="0" i="0">
                <a:solidFill>
                  <a:srgbClr val="003760"/>
                </a:solidFill>
                <a:latin typeface="Times New Roman" pitchFamily="34" charset="0"/>
                <a:ea typeface="微软雅黑" pitchFamily="34" charset="-122"/>
                <a:cs typeface="Times New Roman" pitchFamily="34" charset="-120"/>
              </a:rPr>
              <a:t>；而</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下文</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order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honour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fourth-grader's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spirit,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university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decided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____</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four-year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scholarship</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covering</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tuition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decides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attend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meets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admission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____”则讲述了田纳西大学的反</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应</a:t>
            </a:r>
            <a:r>
              <a:rPr lang="en-US" altLang="zh-CN" b="0" i="0" dirty="0">
                <a:solidFill>
                  <a:srgbClr val="003760"/>
                </a:solidFill>
                <a:latin typeface="Times New Roman" pitchFamily="34" charset="0"/>
                <a:ea typeface="微软雅黑" pitchFamily="34" charset="-122"/>
                <a:cs typeface="Times New Roman" pitchFamily="34" charset="-120"/>
              </a:rPr>
              <a:t>，是对上文内容的补充。</a:t>
            </a:r>
            <a:endParaRPr lang="en-US" altLang="zh-CN" dirty="0"/>
          </a:p>
        </p:txBody>
      </p:sp>
      <p:sp>
        <p:nvSpPr>
          <p:cNvPr id="5" name="QC_6_BD.127_1#b011e7145.choices?pid=0d387f986&amp;color=0,55,96&amp;vtp=1&amp;bbb=1"/>
          <p:cNvSpPr/>
          <p:nvPr/>
        </p:nvSpPr>
        <p:spPr>
          <a:xfrm>
            <a:off x="502920" y="3559238"/>
            <a:ext cx="10570464" cy="351155"/>
          </a:xfrm>
          <a:prstGeom prst="rect">
            <a:avLst/>
          </a:prstGeom>
          <a:noFill/>
          <a:ln/>
        </p:spPr>
        <p:txBody>
          <a:bodyPr wrap="none" lIns="0" tIns="0" rIns="0" bIns="0" rtlCol="0" anchor="t"/>
          <a:lstStyle/>
          <a:p>
            <a:pPr>
              <a:lnSpc>
                <a:spcPts val="3100"/>
              </a:lnSpc>
              <a:tabLst>
                <a:tab pos="3545952" algn="l"/>
                <a:tab pos="5955189" algn="l"/>
                <a:tab pos="8364427" algn="l"/>
              </a:tabLst>
            </a:pPr>
            <a:r>
              <a:rPr lang="en-US" altLang="zh-CN" sz="1800" b="0" i="0">
                <a:solidFill>
                  <a:srgbClr val="003760"/>
                </a:solidFill>
                <a:latin typeface="Times New Roman" pitchFamily="34" charset="0"/>
                <a:ea typeface="微软雅黑" pitchFamily="34" charset="-122"/>
                <a:cs typeface="Times New Roman" pitchFamily="34" charset="-120"/>
              </a:rPr>
              <a:t>32.(</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.win</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B.reflect</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C.apply</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.offer</a:t>
            </a:r>
            <a:endParaRPr lang="en-US" altLang="zh-CN" sz="1800" dirty="0"/>
          </a:p>
        </p:txBody>
      </p:sp>
      <p:sp>
        <p:nvSpPr>
          <p:cNvPr id="6" name="QC_6_AN.128_1#b011e7145.bracket?pid=0d387f986&amp;color=0,55,96&amp;vpa=37&amp;vtp=1"/>
          <p:cNvSpPr/>
          <p:nvPr/>
        </p:nvSpPr>
        <p:spPr>
          <a:xfrm>
            <a:off x="959326" y="3545903"/>
            <a:ext cx="331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D</a:t>
            </a:r>
            <a:endParaRPr lang="en-US" altLang="zh-CN" dirty="0"/>
          </a:p>
        </p:txBody>
      </p:sp>
      <p:sp>
        <p:nvSpPr>
          <p:cNvPr id="7" name="QC_6_AS.129_1#b011e7145?pid=0d387f986&amp;color=0,55,96&amp;vtp=1&amp;bbb=1"/>
          <p:cNvSpPr/>
          <p:nvPr/>
        </p:nvSpPr>
        <p:spPr>
          <a:xfrm>
            <a:off x="502920" y="3965003"/>
            <a:ext cx="10570464" cy="351155"/>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根据空后的a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four-year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scholarship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covering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tuition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fees可推知，田纳西大学决定提供奖学金。</a:t>
            </a:r>
            <a:endParaRPr lang="en-US" altLang="zh-CN" sz="1800" dirty="0"/>
          </a:p>
        </p:txBody>
      </p:sp>
      <p:sp>
        <p:nvSpPr>
          <p:cNvPr id="8" name="QC_6_BD.130_1#960869f8c.choices?pid=0d387f986&amp;color=0,55,96&amp;vtp=1&amp;bbb=1"/>
          <p:cNvSpPr/>
          <p:nvPr/>
        </p:nvSpPr>
        <p:spPr>
          <a:xfrm>
            <a:off x="502920" y="4370768"/>
            <a:ext cx="10570464" cy="351155"/>
          </a:xfrm>
          <a:prstGeom prst="rect">
            <a:avLst/>
          </a:prstGeom>
          <a:noFill/>
          <a:ln/>
        </p:spPr>
        <p:txBody>
          <a:bodyPr wrap="none" lIns="0" tIns="0" rIns="0" bIns="0" rtlCol="0" anchor="t"/>
          <a:lstStyle/>
          <a:p>
            <a:pPr>
              <a:lnSpc>
                <a:spcPts val="3100"/>
              </a:lnSpc>
              <a:tabLst>
                <a:tab pos="3545952" algn="l"/>
                <a:tab pos="5955189" algn="l"/>
                <a:tab pos="8364427" algn="l"/>
              </a:tabLst>
            </a:pPr>
            <a:r>
              <a:rPr lang="en-US" altLang="zh-CN" sz="1800" b="0" i="0">
                <a:solidFill>
                  <a:srgbClr val="003760"/>
                </a:solidFill>
                <a:latin typeface="Times New Roman" pitchFamily="34" charset="0"/>
                <a:ea typeface="微软雅黑" pitchFamily="34" charset="-122"/>
                <a:cs typeface="Times New Roman" pitchFamily="34" charset="-120"/>
              </a:rPr>
              <a:t>33.(</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.improvements</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B.arguments</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C.requirements</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.achievements</a:t>
            </a:r>
            <a:endParaRPr lang="en-US" altLang="zh-CN" sz="1800" dirty="0"/>
          </a:p>
        </p:txBody>
      </p:sp>
      <p:sp>
        <p:nvSpPr>
          <p:cNvPr id="9" name="QC_6_AN.131_1#960869f8c.bracket?pid=0d387f986&amp;color=0,55,96&amp;vpa=38&amp;vtp=1"/>
          <p:cNvSpPr/>
          <p:nvPr/>
        </p:nvSpPr>
        <p:spPr>
          <a:xfrm>
            <a:off x="972026" y="4357433"/>
            <a:ext cx="319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C</a:t>
            </a:r>
            <a:endParaRPr lang="en-US" altLang="zh-CN" dirty="0"/>
          </a:p>
        </p:txBody>
      </p:sp>
      <p:sp>
        <p:nvSpPr>
          <p:cNvPr id="10" name="QC_6_AS.132_1#960869f8c?pid=0d387f986&amp;color=0,55,96&amp;vtp=1&amp;bbb=1&amp;hb=1"/>
          <p:cNvSpPr/>
          <p:nvPr/>
        </p:nvSpPr>
        <p:spPr>
          <a:xfrm>
            <a:off x="502920" y="4781550"/>
            <a:ext cx="10570464" cy="77343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根据空前的meets以及常识可知，田纳西大学决定如果贝利报考该校并符合入学要求</a:t>
            </a:r>
            <a:r>
              <a:rPr lang="en-US" altLang="zh-CN" sz="1800" b="0" i="0">
                <a:solidFill>
                  <a:srgbClr val="003760"/>
                </a:solidFill>
                <a:latin typeface="Times New Roman" pitchFamily="34" charset="0"/>
                <a:ea typeface="微软雅黑" pitchFamily="34" charset="-122"/>
                <a:cs typeface="Times New Roman" pitchFamily="34" charset="-120"/>
              </a:rPr>
              <a:t>，那么该大学</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会提供奖学金</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6">
                                            <p:bg/>
                                          </p:spTgt>
                                        </p:tgtEl>
                                        <p:attrNameLst>
                                          <p:attrName>style.visibility</p:attrName>
                                        </p:attrNameLst>
                                      </p:cBhvr>
                                      <p:to>
                                        <p:strVal val="visible"/>
                                      </p:to>
                                    </p:set>
                                    <p:animEffect transition="in" filter="fade">
                                      <p:cBhvr>
                                        <p:cTn id="32" dur="500"/>
                                        <p:tgtEl>
                                          <p:spTgt spid="6">
                                            <p:bg/>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6">
                                            <p:txEl>
                                              <p:pRg st="0" end="0"/>
                                            </p:txEl>
                                          </p:spTgt>
                                        </p:tgtEl>
                                        <p:attrNameLst>
                                          <p:attrName>style.visibility</p:attrName>
                                        </p:attrNameLst>
                                      </p:cBhvr>
                                      <p:to>
                                        <p:strVal val="visible"/>
                                      </p:to>
                                    </p:set>
                                    <p:animEffect transition="in" filter="fade">
                                      <p:cBhvr>
                                        <p:cTn id="35" dur="500"/>
                                        <p:tgtEl>
                                          <p:spTgt spid="6">
                                            <p:txEl>
                                              <p:pRg st="0" end="0"/>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7">
                                            <p:bg/>
                                          </p:spTgt>
                                        </p:tgtEl>
                                        <p:attrNameLst>
                                          <p:attrName>style.visibility</p:attrName>
                                        </p:attrNameLst>
                                      </p:cBhvr>
                                      <p:to>
                                        <p:strVal val="visible"/>
                                      </p:to>
                                    </p:set>
                                    <p:animEffect transition="in" filter="fade">
                                      <p:cBhvr>
                                        <p:cTn id="40" dur="500"/>
                                        <p:tgtEl>
                                          <p:spTgt spid="7">
                                            <p:bg/>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7">
                                            <p:txEl>
                                              <p:pRg st="0" end="0"/>
                                            </p:txEl>
                                          </p:spTgt>
                                        </p:tgtEl>
                                        <p:attrNameLst>
                                          <p:attrName>style.visibility</p:attrName>
                                        </p:attrNameLst>
                                      </p:cBhvr>
                                      <p:to>
                                        <p:strVal val="visible"/>
                                      </p:to>
                                    </p:set>
                                    <p:animEffect transition="in" filter="fade">
                                      <p:cBhvr>
                                        <p:cTn id="43" dur="500"/>
                                        <p:tgtEl>
                                          <p:spTgt spid="7">
                                            <p:txEl>
                                              <p:pRg st="0" end="0"/>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9">
                                            <p:bg/>
                                          </p:spTgt>
                                        </p:tgtEl>
                                        <p:attrNameLst>
                                          <p:attrName>style.visibility</p:attrName>
                                        </p:attrNameLst>
                                      </p:cBhvr>
                                      <p:to>
                                        <p:strVal val="visible"/>
                                      </p:to>
                                    </p:set>
                                    <p:animEffect transition="in" filter="fade">
                                      <p:cBhvr>
                                        <p:cTn id="48" dur="500"/>
                                        <p:tgtEl>
                                          <p:spTgt spid="9">
                                            <p:bg/>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9">
                                            <p:txEl>
                                              <p:pRg st="0" end="0"/>
                                            </p:txEl>
                                          </p:spTgt>
                                        </p:tgtEl>
                                        <p:attrNameLst>
                                          <p:attrName>style.visibility</p:attrName>
                                        </p:attrNameLst>
                                      </p:cBhvr>
                                      <p:to>
                                        <p:strVal val="visible"/>
                                      </p:to>
                                    </p:set>
                                    <p:animEffect transition="in" filter="fade">
                                      <p:cBhvr>
                                        <p:cTn id="51" dur="500"/>
                                        <p:tgtEl>
                                          <p:spTgt spid="9">
                                            <p:txEl>
                                              <p:pRg st="0" end="0"/>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10">
                                            <p:bg/>
                                          </p:spTgt>
                                        </p:tgtEl>
                                        <p:attrNameLst>
                                          <p:attrName>style.visibility</p:attrName>
                                        </p:attrNameLst>
                                      </p:cBhvr>
                                      <p:to>
                                        <p:strVal val="visible"/>
                                      </p:to>
                                    </p:set>
                                    <p:animEffect transition="in" filter="fade">
                                      <p:cBhvr>
                                        <p:cTn id="56" dur="500"/>
                                        <p:tgtEl>
                                          <p:spTgt spid="10">
                                            <p:bg/>
                                          </p:spTgt>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0">
                                            <p:txEl>
                                              <p:pRg st="0" end="0"/>
                                            </p:txEl>
                                          </p:spTgt>
                                        </p:tgtEl>
                                        <p:attrNameLst>
                                          <p:attrName>style.visibility</p:attrName>
                                        </p:attrNameLst>
                                      </p:cBhvr>
                                      <p:to>
                                        <p:strVal val="visible"/>
                                      </p:to>
                                    </p:set>
                                    <p:animEffect transition="in" filter="fade">
                                      <p:cBhvr>
                                        <p:cTn id="59" dur="500"/>
                                        <p:tgtEl>
                                          <p:spTgt spid="10">
                                            <p:txEl>
                                              <p:pRg st="0" end="0"/>
                                            </p:txEl>
                                          </p:spTgt>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10">
                                            <p:txEl>
                                              <p:pRg st="1" end="1"/>
                                            </p:txEl>
                                          </p:spTgt>
                                        </p:tgtEl>
                                        <p:attrNameLst>
                                          <p:attrName>style.visibility</p:attrName>
                                        </p:attrNameLst>
                                      </p:cBhvr>
                                      <p:to>
                                        <p:strVal val="visible"/>
                                      </p:to>
                                    </p:set>
                                    <p:animEffect transition="in" filter="fade">
                                      <p:cBhvr>
                                        <p:cTn id="62" dur="500"/>
                                        <p:tgtEl>
                                          <p:spTgt spid="10">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38.xml><?xml version="1.0" encoding="utf-8"?>
<p:sld xmlns:a="http://schemas.openxmlformats.org/drawingml/2006/main" xmlns:r="http://schemas.openxmlformats.org/officeDocument/2006/relationships" xmlns:p="http://schemas.openxmlformats.org/presentationml/2006/main">
  <p:cSld name="Slide 33">
    <p:spTree>
      <p:nvGrpSpPr>
        <p:cNvPr id="1" name=""/>
        <p:cNvGrpSpPr/>
        <p:nvPr/>
      </p:nvGrpSpPr>
      <p:grpSpPr>
        <a:xfrm>
          <a:off x="0" y="0"/>
          <a:ext cx="0" cy="0"/>
          <a:chOff x="0" y="0"/>
          <a:chExt cx="0" cy="0"/>
        </a:xfrm>
      </p:grpSpPr>
      <p:sp>
        <p:nvSpPr>
          <p:cNvPr id="2" name="QC_6_BD.133_1#e55c5dac3.choices?pid=0d387f986&amp;color=0,55,96&amp;vtp=1&amp;bt=1&amp;bbb=1"/>
          <p:cNvSpPr/>
          <p:nvPr/>
        </p:nvSpPr>
        <p:spPr>
          <a:xfrm>
            <a:off x="502920" y="1508760"/>
            <a:ext cx="10570464" cy="351155"/>
          </a:xfrm>
          <a:prstGeom prst="rect">
            <a:avLst/>
          </a:prstGeom>
          <a:noFill/>
          <a:ln/>
        </p:spPr>
        <p:txBody>
          <a:bodyPr wrap="none" lIns="0" tIns="0" rIns="0" bIns="0" rtlCol="0" anchor="t"/>
          <a:lstStyle/>
          <a:p>
            <a:pPr>
              <a:lnSpc>
                <a:spcPts val="3100"/>
              </a:lnSpc>
              <a:tabLst>
                <a:tab pos="3545952" algn="l"/>
                <a:tab pos="5955189" algn="l"/>
                <a:tab pos="8364427" algn="l"/>
              </a:tabLst>
            </a:pPr>
            <a:r>
              <a:rPr lang="en-US" altLang="zh-CN" sz="1800" b="0" i="0">
                <a:solidFill>
                  <a:srgbClr val="003760"/>
                </a:solidFill>
                <a:latin typeface="Times New Roman" pitchFamily="34" charset="0"/>
                <a:ea typeface="微软雅黑" pitchFamily="34" charset="-122"/>
                <a:cs typeface="Times New Roman" pitchFamily="34" charset="-120"/>
              </a:rPr>
              <a:t>34.(</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.anxious</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B.confused</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C.surprised</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.satisfied</a:t>
            </a:r>
            <a:endParaRPr lang="en-US" altLang="zh-CN" sz="1800" dirty="0"/>
          </a:p>
        </p:txBody>
      </p:sp>
      <p:sp>
        <p:nvSpPr>
          <p:cNvPr id="3" name="QC_6_AN.134_1#e55c5dac3.bracket?pid=0d387f986&amp;color=0,55,96&amp;vpa=39&amp;vtp=1"/>
          <p:cNvSpPr/>
          <p:nvPr/>
        </p:nvSpPr>
        <p:spPr>
          <a:xfrm>
            <a:off x="972026" y="1495425"/>
            <a:ext cx="319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C</a:t>
            </a:r>
            <a:endParaRPr lang="en-US" altLang="zh-CN" dirty="0"/>
          </a:p>
        </p:txBody>
      </p:sp>
      <p:sp>
        <p:nvSpPr>
          <p:cNvPr id="4" name="QC_6_AS.135_1#e55c5dac3?pid=0d387f986&amp;color=0,55,96&amp;vtp=1&amp;bbb=1&amp;hb=1"/>
          <p:cNvSpPr/>
          <p:nvPr/>
        </p:nvSpPr>
        <p:spPr>
          <a:xfrm>
            <a:off x="502920" y="1913255"/>
            <a:ext cx="10570464" cy="119253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根据上文“I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shared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story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social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media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contacted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shirt,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what</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happened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subsequently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beyond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expectations.”可知，这一切都超出了作者的预期，由此可推知</a:t>
            </a:r>
            <a:r>
              <a:rPr lang="en-US" altLang="zh-CN" sz="1800" b="0" i="0">
                <a:solidFill>
                  <a:srgbClr val="003760"/>
                </a:solidFill>
                <a:latin typeface="Times New Roman" pitchFamily="34" charset="0"/>
                <a:ea typeface="微软雅黑" pitchFamily="34" charset="-122"/>
                <a:cs typeface="Times New Roman" pitchFamily="34" charset="-120"/>
              </a:rPr>
              <a:t>，贝</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利和作者对此感到惊讶</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
        <p:nvSpPr>
          <p:cNvPr id="5" name="QC_6_BD.136_1#4e03cb154.choices?pid=0d387f986&amp;color=0,55,96&amp;vtp=1&amp;bbb=1"/>
          <p:cNvSpPr/>
          <p:nvPr/>
        </p:nvSpPr>
        <p:spPr>
          <a:xfrm>
            <a:off x="502920" y="3152838"/>
            <a:ext cx="10570464" cy="351155"/>
          </a:xfrm>
          <a:prstGeom prst="rect">
            <a:avLst/>
          </a:prstGeom>
          <a:noFill/>
          <a:ln/>
        </p:spPr>
        <p:txBody>
          <a:bodyPr wrap="none" lIns="0" tIns="0" rIns="0" bIns="0" rtlCol="0" anchor="t"/>
          <a:lstStyle/>
          <a:p>
            <a:pPr>
              <a:lnSpc>
                <a:spcPts val="3100"/>
              </a:lnSpc>
              <a:tabLst>
                <a:tab pos="3545952" algn="l"/>
                <a:tab pos="5955189" algn="l"/>
                <a:tab pos="8364427" algn="l"/>
              </a:tabLst>
            </a:pPr>
            <a:r>
              <a:rPr lang="en-US" altLang="zh-CN" sz="1800" b="0" i="0">
                <a:solidFill>
                  <a:srgbClr val="003760"/>
                </a:solidFill>
                <a:latin typeface="Times New Roman" pitchFamily="34" charset="0"/>
                <a:ea typeface="微软雅黑" pitchFamily="34" charset="-122"/>
                <a:cs typeface="Times New Roman" pitchFamily="34" charset="-120"/>
              </a:rPr>
              <a:t>35.(</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.determination</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B.congratulation</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C.imagination</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.inspiration</a:t>
            </a:r>
            <a:endParaRPr lang="en-US" altLang="zh-CN" sz="1800" dirty="0"/>
          </a:p>
        </p:txBody>
      </p:sp>
      <p:sp>
        <p:nvSpPr>
          <p:cNvPr id="6" name="QC_6_AN.137_1#4e03cb154.bracket?pid=0d387f986&amp;color=0,55,96&amp;vpa=40&amp;vtp=1"/>
          <p:cNvSpPr/>
          <p:nvPr/>
        </p:nvSpPr>
        <p:spPr>
          <a:xfrm>
            <a:off x="959326" y="3139503"/>
            <a:ext cx="331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D</a:t>
            </a:r>
            <a:endParaRPr lang="en-US" altLang="zh-CN" dirty="0"/>
          </a:p>
        </p:txBody>
      </p:sp>
      <p:sp>
        <p:nvSpPr>
          <p:cNvPr id="7" name="QC_6_AS.138_1#4e03cb154?pid=0d387f986&amp;color=0,55,96&amp;vtp=1&amp;bbb=1&amp;hb=1"/>
          <p:cNvSpPr/>
          <p:nvPr/>
        </p:nvSpPr>
        <p:spPr>
          <a:xfrm>
            <a:off x="502920" y="3563620"/>
            <a:ext cx="10570464" cy="77343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根据全文内容可知</a:t>
            </a:r>
            <a:r>
              <a:rPr lang="en-US" altLang="zh-CN" sz="1800" b="0" i="0">
                <a:solidFill>
                  <a:srgbClr val="003760"/>
                </a:solidFill>
                <a:latin typeface="Times New Roman" pitchFamily="34" charset="0"/>
                <a:ea typeface="微软雅黑" pitchFamily="34" charset="-122"/>
                <a:cs typeface="Times New Roman" pitchFamily="34" charset="-120"/>
              </a:rPr>
              <a:t>，贝利买不起田纳西大学的衬衫以及自己动手制作田纳西大学标志的故事被作者</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分享在社交媒体上</a:t>
            </a:r>
            <a:r>
              <a:rPr lang="en-US" altLang="zh-CN" b="0" i="0" dirty="0">
                <a:solidFill>
                  <a:srgbClr val="003760"/>
                </a:solidFill>
                <a:latin typeface="Times New Roman" pitchFamily="34" charset="0"/>
                <a:ea typeface="微软雅黑" pitchFamily="34" charset="-122"/>
                <a:cs typeface="Times New Roman" pitchFamily="34" charset="-120"/>
              </a:rPr>
              <a:t>，并由此获得了很多人的关爱，由此可知，这段难忘的经历将成为贝利一生的灵感来源。</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6">
                                            <p:bg/>
                                          </p:spTgt>
                                        </p:tgtEl>
                                        <p:attrNameLst>
                                          <p:attrName>style.visibility</p:attrName>
                                        </p:attrNameLst>
                                      </p:cBhvr>
                                      <p:to>
                                        <p:strVal val="visible"/>
                                      </p:to>
                                    </p:set>
                                    <p:animEffect transition="in" filter="fade">
                                      <p:cBhvr>
                                        <p:cTn id="29" dur="500"/>
                                        <p:tgtEl>
                                          <p:spTgt spid="6">
                                            <p:bg/>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
                                            <p:txEl>
                                              <p:pRg st="0" end="0"/>
                                            </p:txEl>
                                          </p:spTgt>
                                        </p:tgtEl>
                                        <p:attrNameLst>
                                          <p:attrName>style.visibility</p:attrName>
                                        </p:attrNameLst>
                                      </p:cBhvr>
                                      <p:to>
                                        <p:strVal val="visible"/>
                                      </p:to>
                                    </p:set>
                                    <p:animEffect transition="in" filter="fade">
                                      <p:cBhvr>
                                        <p:cTn id="32" dur="500"/>
                                        <p:tgtEl>
                                          <p:spTgt spid="6">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7">
                                            <p:bg/>
                                          </p:spTgt>
                                        </p:tgtEl>
                                        <p:attrNameLst>
                                          <p:attrName>style.visibility</p:attrName>
                                        </p:attrNameLst>
                                      </p:cBhvr>
                                      <p:to>
                                        <p:strVal val="visible"/>
                                      </p:to>
                                    </p:set>
                                    <p:animEffect transition="in" filter="fade">
                                      <p:cBhvr>
                                        <p:cTn id="37" dur="500"/>
                                        <p:tgtEl>
                                          <p:spTgt spid="7">
                                            <p:bg/>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0" end="0"/>
                                            </p:txEl>
                                          </p:spTgt>
                                        </p:tgtEl>
                                        <p:attrNameLst>
                                          <p:attrName>style.visibility</p:attrName>
                                        </p:attrNameLst>
                                      </p:cBhvr>
                                      <p:to>
                                        <p:strVal val="visible"/>
                                      </p:to>
                                    </p:set>
                                    <p:animEffect transition="in" filter="fade">
                                      <p:cBhvr>
                                        <p:cTn id="40" dur="500"/>
                                        <p:tgtEl>
                                          <p:spTgt spid="7">
                                            <p:txEl>
                                              <p:pRg st="0" end="0"/>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7">
                                            <p:txEl>
                                              <p:pRg st="1" end="1"/>
                                            </p:txEl>
                                          </p:spTgt>
                                        </p:tgtEl>
                                        <p:attrNameLst>
                                          <p:attrName>style.visibility</p:attrName>
                                        </p:attrNameLst>
                                      </p:cBhvr>
                                      <p:to>
                                        <p:strVal val="visible"/>
                                      </p:to>
                                    </p:set>
                                    <p:animEffect transition="in" filter="fade">
                                      <p:cBhvr>
                                        <p:cTn id="43" dur="5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39.xml><?xml version="1.0" encoding="utf-8"?>
<p:sld xmlns:a="http://schemas.openxmlformats.org/drawingml/2006/main" xmlns:r="http://schemas.openxmlformats.org/officeDocument/2006/relationships" xmlns:p="http://schemas.openxmlformats.org/presentationml/2006/main">
  <p:cSld name="Slide 34">
    <p:spTree>
      <p:nvGrpSpPr>
        <p:cNvPr id="1" name=""/>
        <p:cNvGrpSpPr/>
        <p:nvPr/>
      </p:nvGrpSpPr>
      <p:grpSpPr>
        <a:xfrm>
          <a:off x="0" y="0"/>
          <a:ext cx="0" cy="0"/>
          <a:chOff x="0" y="0"/>
          <a:chExt cx="0" cy="0"/>
        </a:xfrm>
      </p:grpSpPr>
      <p:sp>
        <p:nvSpPr>
          <p:cNvPr id="2" name="C_4_BD#ab9c83ab7?pid=d6b7c0af0&amp;color=0,55,96&amp;vtp=1&amp;bt=1&amp;bbb=1"/>
          <p:cNvSpPr/>
          <p:nvPr/>
        </p:nvSpPr>
        <p:spPr>
          <a:xfrm>
            <a:off x="502920" y="1508760"/>
            <a:ext cx="10570464" cy="445580"/>
          </a:xfrm>
          <a:prstGeom prst="rect">
            <a:avLst/>
          </a:prstGeom>
          <a:noFill/>
          <a:ln/>
        </p:spPr>
        <p:txBody>
          <a:bodyPr wrap="none" lIns="0" tIns="0" rIns="0" bIns="0" rtlCol="0" anchor="t"/>
          <a:lstStyle/>
          <a:p>
            <a:pPr algn="l">
              <a:lnSpc>
                <a:spcPts val="3900"/>
              </a:lnSpc>
            </a:pPr>
            <a:r>
              <a:rPr lang="en-US" altLang="zh-CN" sz="2200" b="1" i="0" dirty="0">
                <a:solidFill>
                  <a:srgbClr val="003760"/>
                </a:solidFill>
                <a:latin typeface="Times New Roman" pitchFamily="34" charset="0"/>
                <a:ea typeface="微软雅黑" pitchFamily="34" charset="-122"/>
                <a:cs typeface="Times New Roman" pitchFamily="34" charset="-120"/>
              </a:rPr>
              <a:t>第二节（</a:t>
            </a:r>
            <a:r>
              <a:rPr lang="en-US" altLang="zh-CN" sz="2200" b="1" i="0" dirty="0">
                <a:solidFill>
                  <a:srgbClr val="003760"/>
                </a:solidFill>
                <a:latin typeface="Times New Roman" pitchFamily="34" charset="0"/>
                <a:ea typeface="楷体" pitchFamily="34" charset="-122"/>
                <a:cs typeface="Times New Roman" pitchFamily="34" charset="-120"/>
              </a:rPr>
              <a:t>共</a:t>
            </a:r>
            <a:r>
              <a:rPr lang="en-US" altLang="zh-CN" sz="2200" b="1" i="0" dirty="0">
                <a:solidFill>
                  <a:srgbClr val="003760"/>
                </a:solidFill>
                <a:latin typeface="Times New Roman" pitchFamily="34" charset="0"/>
                <a:ea typeface="微软雅黑" pitchFamily="34" charset="-122"/>
                <a:cs typeface="Times New Roman" pitchFamily="34" charset="-120"/>
              </a:rPr>
              <a:t>10</a:t>
            </a:r>
            <a:r>
              <a:rPr lang="en-US" altLang="zh-CN" sz="2200" b="1" i="0" dirty="0">
                <a:solidFill>
                  <a:srgbClr val="003760"/>
                </a:solidFill>
                <a:latin typeface="Times New Roman" pitchFamily="34" charset="0"/>
                <a:ea typeface="楷体" pitchFamily="34" charset="-122"/>
                <a:cs typeface="Times New Roman" pitchFamily="34" charset="-120"/>
              </a:rPr>
              <a:t>小题</a:t>
            </a:r>
            <a:r>
              <a:rPr lang="en-US" altLang="zh-CN" sz="2200" b="1" i="0" dirty="0">
                <a:solidFill>
                  <a:srgbClr val="003760"/>
                </a:solidFill>
                <a:latin typeface="Times New Roman" pitchFamily="34" charset="0"/>
                <a:ea typeface="微软雅黑" pitchFamily="34" charset="-122"/>
                <a:cs typeface="Times New Roman" pitchFamily="34" charset="-120"/>
              </a:rPr>
              <a:t>；</a:t>
            </a:r>
            <a:r>
              <a:rPr lang="en-US" altLang="zh-CN" sz="2200" b="1" i="0" dirty="0">
                <a:solidFill>
                  <a:srgbClr val="003760"/>
                </a:solidFill>
                <a:latin typeface="Times New Roman" pitchFamily="34" charset="0"/>
                <a:ea typeface="楷体" pitchFamily="34" charset="-122"/>
                <a:cs typeface="Times New Roman" pitchFamily="34" charset="-120"/>
              </a:rPr>
              <a:t>每小题</a:t>
            </a:r>
            <a:r>
              <a:rPr lang="en-US" altLang="zh-CN" sz="2200" b="1" i="0" dirty="0">
                <a:solidFill>
                  <a:srgbClr val="003760"/>
                </a:solidFill>
                <a:latin typeface="Times New Roman" pitchFamily="34" charset="0"/>
                <a:ea typeface="微软雅黑" pitchFamily="34" charset="-122"/>
                <a:cs typeface="Times New Roman" pitchFamily="34" charset="-120"/>
              </a:rPr>
              <a:t>1.5</a:t>
            </a:r>
            <a:r>
              <a:rPr lang="en-US" altLang="zh-CN" sz="2200" b="1" i="0" dirty="0">
                <a:solidFill>
                  <a:srgbClr val="003760"/>
                </a:solidFill>
                <a:latin typeface="Times New Roman" pitchFamily="34" charset="0"/>
                <a:ea typeface="楷体" pitchFamily="34" charset="-122"/>
                <a:cs typeface="Times New Roman" pitchFamily="34" charset="-120"/>
              </a:rPr>
              <a:t>分</a:t>
            </a:r>
            <a:r>
              <a:rPr lang="en-US" altLang="zh-CN" sz="2200" b="1" i="0" dirty="0">
                <a:solidFill>
                  <a:srgbClr val="003760"/>
                </a:solidFill>
                <a:latin typeface="Times New Roman" pitchFamily="34" charset="0"/>
                <a:ea typeface="微软雅黑" pitchFamily="34" charset="-122"/>
                <a:cs typeface="Times New Roman" pitchFamily="34" charset="-120"/>
              </a:rPr>
              <a:t>，</a:t>
            </a:r>
            <a:r>
              <a:rPr lang="en-US" altLang="zh-CN" sz="2200" b="1" i="0" dirty="0">
                <a:solidFill>
                  <a:srgbClr val="003760"/>
                </a:solidFill>
                <a:latin typeface="Times New Roman" pitchFamily="34" charset="0"/>
                <a:ea typeface="楷体" pitchFamily="34" charset="-122"/>
                <a:cs typeface="Times New Roman" pitchFamily="34" charset="-120"/>
              </a:rPr>
              <a:t>满分</a:t>
            </a:r>
            <a:r>
              <a:rPr lang="en-US" altLang="zh-CN" sz="2200" b="1" i="0" dirty="0">
                <a:solidFill>
                  <a:srgbClr val="003760"/>
                </a:solidFill>
                <a:latin typeface="Times New Roman" pitchFamily="34" charset="0"/>
                <a:ea typeface="微软雅黑" pitchFamily="34" charset="-122"/>
                <a:cs typeface="Times New Roman" pitchFamily="34" charset="-120"/>
              </a:rPr>
              <a:t>15</a:t>
            </a:r>
            <a:r>
              <a:rPr lang="en-US" altLang="zh-CN" sz="2200" b="1" i="0" dirty="0">
                <a:solidFill>
                  <a:srgbClr val="003760"/>
                </a:solidFill>
                <a:latin typeface="Times New Roman" pitchFamily="34" charset="0"/>
                <a:ea typeface="楷体" pitchFamily="34" charset="-122"/>
                <a:cs typeface="Times New Roman" pitchFamily="34" charset="-120"/>
              </a:rPr>
              <a:t>分</a:t>
            </a:r>
            <a:r>
              <a:rPr lang="en-US" altLang="zh-CN" sz="2200" b="1" i="0" dirty="0">
                <a:solidFill>
                  <a:srgbClr val="003760"/>
                </a:solidFill>
                <a:latin typeface="Times New Roman" pitchFamily="34" charset="0"/>
                <a:ea typeface="微软雅黑" pitchFamily="34" charset="-122"/>
                <a:cs typeface="Times New Roman" pitchFamily="34" charset="-120"/>
              </a:rPr>
              <a:t>）</a:t>
            </a:r>
            <a:endParaRPr lang="en-US" altLang="zh-CN" sz="2200" dirty="0"/>
          </a:p>
        </p:txBody>
      </p:sp>
      <p:sp>
        <p:nvSpPr>
          <p:cNvPr id="3" name="QM_5_BD.139_1#9c9e26e8f?pid=ab9c83ab7&amp;color=0,55,96&amp;vtp=1&amp;bbb=1"/>
          <p:cNvSpPr/>
          <p:nvPr/>
        </p:nvSpPr>
        <p:spPr>
          <a:xfrm>
            <a:off x="502920" y="2001396"/>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[江苏南京2024高一期末]</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阅读下面短文，在空白处填入1个适当的单词或括号内单词的正确形式。</a:t>
            </a:r>
            <a:endParaRPr lang="en-US" altLang="zh-CN" sz="1800" dirty="0"/>
          </a:p>
        </p:txBody>
      </p:sp>
      <p:sp>
        <p:nvSpPr>
          <p:cNvPr id="4" name="QM_5_BD.139_2#9c9e26e8f?sp=1&amp;pid=ab9c83ab7&amp;color=0,55,96&amp;vtp=1&amp;bbb=1&amp;hb=1"/>
          <p:cNvSpPr/>
          <p:nvPr/>
        </p:nvSpPr>
        <p:spPr>
          <a:xfrm>
            <a:off x="502920" y="2402840"/>
            <a:ext cx="10570464" cy="28657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Happiness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everyone.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admire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36.</a:t>
            </a:r>
            <a:r>
              <a:rPr lang="en-US" altLang="zh-CN" sz="1800" i="0">
                <a:solidFill>
                  <a:srgbClr val="003760"/>
                </a:solidFill>
                <a:latin typeface="SimSun" pitchFamily="34" charset="0"/>
                <a:ea typeface="SimSun" pitchFamily="34" charset="-122"/>
                <a:cs typeface="SimSun" pitchFamily="34" charset="-120"/>
              </a:rPr>
              <a:t>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beautiful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houses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with</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large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gardens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swimming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pools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those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37.</a:t>
            </a:r>
            <a:r>
              <a:rPr lang="en-US" altLang="zh-CN" sz="1800" i="0">
                <a:solidFill>
                  <a:srgbClr val="003760"/>
                </a:solidFill>
                <a:latin typeface="SimSun" pitchFamily="34" charset="0"/>
                <a:ea typeface="SimSun" pitchFamily="34" charset="-122"/>
                <a:cs typeface="SimSun" pitchFamily="34" charset="-120"/>
              </a:rPr>
              <a:t>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（value）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of</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money</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38.</a:t>
            </a:r>
            <a:r>
              <a:rPr lang="en-US" altLang="zh-CN" sz="1800" i="0">
                <a:solidFill>
                  <a:srgbClr val="003760"/>
                </a:solidFill>
                <a:latin typeface="SimSun" pitchFamily="34" charset="0"/>
                <a:ea typeface="SimSun" pitchFamily="34" charset="-122"/>
                <a:cs typeface="SimSun" pitchFamily="34" charset="-120"/>
              </a:rPr>
              <a:t>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（actual）,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happiness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always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around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heart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you</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are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trouble,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friends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39.</a:t>
            </a:r>
            <a:r>
              <a:rPr lang="en-US" altLang="zh-CN" sz="1800" i="0">
                <a:solidFill>
                  <a:srgbClr val="003760"/>
                </a:solidFill>
                <a:latin typeface="SimSun" pitchFamily="34" charset="0"/>
                <a:ea typeface="SimSun" pitchFamily="34" charset="-122"/>
                <a:cs typeface="SimSun" pitchFamily="34" charset="-120"/>
              </a:rPr>
              <a:t>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successful,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friends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will</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provide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40.</a:t>
            </a:r>
            <a:r>
              <a:rPr lang="en-US" altLang="zh-CN" sz="1800" i="0">
                <a:solidFill>
                  <a:srgbClr val="003760"/>
                </a:solidFill>
                <a:latin typeface="SimSun" pitchFamily="34" charset="0"/>
                <a:ea typeface="SimSun" pitchFamily="34" charset="-122"/>
                <a:cs typeface="SimSun" pitchFamily="34" charset="-120"/>
              </a:rPr>
              <a:t>______________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（congratulate）.When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something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wrong,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people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love</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you</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help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correct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something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good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others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makes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feel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happy,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Taking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look</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around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you,</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you'll</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see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that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you</a:t>
            </a:r>
            <a:r>
              <a:rPr lang="en-US" altLang="zh-CN" b="0" i="0" dirty="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41.</a:t>
            </a:r>
            <a:r>
              <a:rPr lang="en-US" altLang="zh-CN" i="0">
                <a:solidFill>
                  <a:srgbClr val="003760"/>
                </a:solidFill>
                <a:latin typeface="SimSun" pitchFamily="34" charset="0"/>
                <a:ea typeface="SimSun" pitchFamily="34" charset="-122"/>
                <a:cs typeface="SimSun" pitchFamily="34" charset="-120"/>
              </a:rPr>
              <a:t>______________</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（surround）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with</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happiness.</a:t>
            </a:r>
            <a:endParaRPr lang="en-US" altLang="zh-CN" dirty="0"/>
          </a:p>
        </p:txBody>
      </p:sp>
      <p:sp>
        <p:nvSpPr>
          <p:cNvPr id="5" name="QM_5_BD.139_3#9c9e26e8f?sp=1&amp;pid=ab9c83ab7&amp;color=0,55,96&amp;vtp=1&amp;bbb=1&amp;hb=1"/>
          <p:cNvSpPr/>
          <p:nvPr/>
        </p:nvSpPr>
        <p:spPr>
          <a:xfrm>
            <a:off x="502920" y="5285740"/>
            <a:ext cx="10570464" cy="838200"/>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Happiness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necessarily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related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42.</a:t>
            </a:r>
            <a:r>
              <a:rPr lang="en-US" altLang="zh-CN" sz="1800" i="0">
                <a:solidFill>
                  <a:srgbClr val="003760"/>
                </a:solidFill>
                <a:latin typeface="SimSun" pitchFamily="34" charset="0"/>
                <a:ea typeface="SimSun" pitchFamily="34" charset="-122"/>
                <a:cs typeface="SimSun" pitchFamily="34" charset="-120"/>
              </a:rPr>
              <a:t>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money.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feeling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heart.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poor</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you</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also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very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happy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because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something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else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43.</a:t>
            </a:r>
            <a:r>
              <a:rPr lang="en-US" altLang="zh-CN" sz="1800" i="0">
                <a:solidFill>
                  <a:srgbClr val="003760"/>
                </a:solidFill>
                <a:latin typeface="SimSun" pitchFamily="34" charset="0"/>
                <a:ea typeface="SimSun" pitchFamily="34" charset="-122"/>
                <a:cs typeface="SimSun" pitchFamily="34" charset="-120"/>
              </a:rPr>
              <a:t>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bought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with</a:t>
            </a:r>
            <a:r>
              <a:rPr lang="en-US" altLang="zh-CN" sz="1800" b="0" i="0">
                <a:solidFill>
                  <a:srgbClr val="003760"/>
                </a:solidFill>
                <a:latin typeface="SimSun" pitchFamily="34" charset="0"/>
                <a:ea typeface="SimSun" pitchFamily="34" charset="-122"/>
                <a:cs typeface="SimSun" pitchFamily="34" charset="-120"/>
              </a:rPr>
              <a:t> </a:t>
            </a:r>
          </a:p>
          <a:p>
            <a:pPr>
              <a:lnSpc>
                <a:spcPct val="150000"/>
              </a:lnSpc>
            </a:pPr>
            <a:endParaRPr lang="en-US" altLang="zh-CN" dirty="0"/>
          </a:p>
        </p:txBody>
      </p:sp>
      <p:sp>
        <p:nvSpPr>
          <p:cNvPr id="6" name="QM_5_AN.140_1#9c9e26e8f.blank?pid=ab9c83ab7&amp;color=0,55,96&amp;vpa=41&amp;vtp=1&amp;bbb=1"/>
          <p:cNvSpPr/>
          <p:nvPr/>
        </p:nvSpPr>
        <p:spPr>
          <a:xfrm>
            <a:off x="6597490" y="2372360"/>
            <a:ext cx="6492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those</a:t>
            </a:r>
            <a:endParaRPr lang="en-US" altLang="zh-CN" dirty="0"/>
          </a:p>
        </p:txBody>
      </p:sp>
      <p:sp>
        <p:nvSpPr>
          <p:cNvPr id="7" name="QM_5_AN.141_1#9c9e26e8f.blank?pid=ab9c83ab7&amp;color=0,55,96&amp;vpa=42&amp;vtp=1&amp;bbb=1"/>
          <p:cNvSpPr/>
          <p:nvPr/>
        </p:nvSpPr>
        <p:spPr>
          <a:xfrm>
            <a:off x="6289199" y="2791460"/>
            <a:ext cx="9413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valuable</a:t>
            </a:r>
            <a:endParaRPr lang="en-US" altLang="zh-CN" dirty="0"/>
          </a:p>
        </p:txBody>
      </p:sp>
      <p:sp>
        <p:nvSpPr>
          <p:cNvPr id="8" name="QM_5_AN.142_1#9c9e26e8f.blank?pid=ab9c83ab7&amp;color=0,55,96&amp;vpa=43&amp;vtp=1&amp;bbb=1"/>
          <p:cNvSpPr/>
          <p:nvPr/>
        </p:nvSpPr>
        <p:spPr>
          <a:xfrm>
            <a:off x="1471517" y="3197860"/>
            <a:ext cx="954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Actually</a:t>
            </a:r>
            <a:endParaRPr lang="en-US" altLang="zh-CN" dirty="0"/>
          </a:p>
        </p:txBody>
      </p:sp>
      <p:sp>
        <p:nvSpPr>
          <p:cNvPr id="9" name="QM_5_AN.143_1#9c9e26e8f.blank?pid=ab9c83ab7&amp;color=0,55,96&amp;vpa=44&amp;vtp=1"/>
          <p:cNvSpPr/>
          <p:nvPr/>
        </p:nvSpPr>
        <p:spPr>
          <a:xfrm>
            <a:off x="5029676" y="3629660"/>
            <a:ext cx="2682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a:t>
            </a:r>
            <a:endParaRPr lang="en-US" altLang="zh-CN" dirty="0"/>
          </a:p>
        </p:txBody>
      </p:sp>
      <p:sp>
        <p:nvSpPr>
          <p:cNvPr id="10" name="QM_5_AN.144_1#9c9e26e8f.blank?pid=ab9c83ab7&amp;color=0,55,96&amp;vpa=45&amp;vtp=1&amp;bbb=1"/>
          <p:cNvSpPr/>
          <p:nvPr/>
        </p:nvSpPr>
        <p:spPr>
          <a:xfrm>
            <a:off x="2572226" y="4036060"/>
            <a:ext cx="15763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congratulations</a:t>
            </a:r>
            <a:endParaRPr lang="en-US" altLang="zh-CN" dirty="0"/>
          </a:p>
        </p:txBody>
      </p:sp>
      <p:sp>
        <p:nvSpPr>
          <p:cNvPr id="11" name="QM_5_AN.145_1#9c9e26e8f.blank?pid=ab9c83ab7&amp;color=0,55,96&amp;vpa=46&amp;vtp=1&amp;bbb=1"/>
          <p:cNvSpPr/>
          <p:nvPr/>
        </p:nvSpPr>
        <p:spPr>
          <a:xfrm>
            <a:off x="4499451" y="4866005"/>
            <a:ext cx="1589088" cy="351155"/>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are</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surrounded</a:t>
            </a:r>
            <a:endParaRPr lang="en-US" altLang="zh-CN" dirty="0"/>
          </a:p>
        </p:txBody>
      </p:sp>
      <p:sp>
        <p:nvSpPr>
          <p:cNvPr id="12" name="QM_5_AN.146_1#9c9e26e8f.blank?pid=ab9c83ab7&amp;color=0,55,96&amp;vpa=47&amp;vtp=1&amp;bbb=1"/>
          <p:cNvSpPr/>
          <p:nvPr/>
        </p:nvSpPr>
        <p:spPr>
          <a:xfrm>
            <a:off x="4832826" y="5255260"/>
            <a:ext cx="3444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to</a:t>
            </a:r>
            <a:endParaRPr lang="en-US" altLang="zh-CN" dirty="0"/>
          </a:p>
        </p:txBody>
      </p:sp>
      <p:sp>
        <p:nvSpPr>
          <p:cNvPr id="13" name="QM_5_AN.147_1#9c9e26e8f.blank?pid=ab9c83ab7&amp;color=0,55,96&amp;vpa=48&amp;vtp=1&amp;bbb=1"/>
          <p:cNvSpPr/>
          <p:nvPr/>
        </p:nvSpPr>
        <p:spPr>
          <a:xfrm>
            <a:off x="8007825" y="5674360"/>
            <a:ext cx="5095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that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fade">
                                      <p:cBhvr>
                                        <p:cTn id="15" dur="500"/>
                                        <p:tgtEl>
                                          <p:spTgt spid="7">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fade">
                                      <p:cBhvr>
                                        <p:cTn id="18" dur="500"/>
                                        <p:tgtEl>
                                          <p:spTgt spid="7">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8">
                                            <p:bg/>
                                          </p:spTgt>
                                        </p:tgtEl>
                                        <p:attrNameLst>
                                          <p:attrName>style.visibility</p:attrName>
                                        </p:attrNameLst>
                                      </p:cBhvr>
                                      <p:to>
                                        <p:strVal val="visible"/>
                                      </p:to>
                                    </p:set>
                                    <p:animEffect transition="in" filter="fade">
                                      <p:cBhvr>
                                        <p:cTn id="23" dur="500"/>
                                        <p:tgtEl>
                                          <p:spTgt spid="8">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8">
                                            <p:txEl>
                                              <p:pRg st="0" end="0"/>
                                            </p:txEl>
                                          </p:spTgt>
                                        </p:tgtEl>
                                        <p:attrNameLst>
                                          <p:attrName>style.visibility</p:attrName>
                                        </p:attrNameLst>
                                      </p:cBhvr>
                                      <p:to>
                                        <p:strVal val="visible"/>
                                      </p:to>
                                    </p:set>
                                    <p:animEffect transition="in" filter="fade">
                                      <p:cBhvr>
                                        <p:cTn id="26" dur="500"/>
                                        <p:tgtEl>
                                          <p:spTgt spid="8">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9">
                                            <p:bg/>
                                          </p:spTgt>
                                        </p:tgtEl>
                                        <p:attrNameLst>
                                          <p:attrName>style.visibility</p:attrName>
                                        </p:attrNameLst>
                                      </p:cBhvr>
                                      <p:to>
                                        <p:strVal val="visible"/>
                                      </p:to>
                                    </p:set>
                                    <p:animEffect transition="in" filter="fade">
                                      <p:cBhvr>
                                        <p:cTn id="31" dur="500"/>
                                        <p:tgtEl>
                                          <p:spTgt spid="9">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9">
                                            <p:txEl>
                                              <p:pRg st="0" end="0"/>
                                            </p:txEl>
                                          </p:spTgt>
                                        </p:tgtEl>
                                        <p:attrNameLst>
                                          <p:attrName>style.visibility</p:attrName>
                                        </p:attrNameLst>
                                      </p:cBhvr>
                                      <p:to>
                                        <p:strVal val="visible"/>
                                      </p:to>
                                    </p:set>
                                    <p:animEffect transition="in" filter="fade">
                                      <p:cBhvr>
                                        <p:cTn id="34" dur="500"/>
                                        <p:tgtEl>
                                          <p:spTgt spid="9">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0">
                                            <p:bg/>
                                          </p:spTgt>
                                        </p:tgtEl>
                                        <p:attrNameLst>
                                          <p:attrName>style.visibility</p:attrName>
                                        </p:attrNameLst>
                                      </p:cBhvr>
                                      <p:to>
                                        <p:strVal val="visible"/>
                                      </p:to>
                                    </p:set>
                                    <p:animEffect transition="in" filter="fade">
                                      <p:cBhvr>
                                        <p:cTn id="39" dur="500"/>
                                        <p:tgtEl>
                                          <p:spTgt spid="10">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
                                            <p:txEl>
                                              <p:pRg st="0" end="0"/>
                                            </p:txEl>
                                          </p:spTgt>
                                        </p:tgtEl>
                                        <p:attrNameLst>
                                          <p:attrName>style.visibility</p:attrName>
                                        </p:attrNameLst>
                                      </p:cBhvr>
                                      <p:to>
                                        <p:strVal val="visible"/>
                                      </p:to>
                                    </p:set>
                                    <p:animEffect transition="in" filter="fade">
                                      <p:cBhvr>
                                        <p:cTn id="42" dur="500"/>
                                        <p:tgtEl>
                                          <p:spTgt spid="10">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1">
                                            <p:bg/>
                                          </p:spTgt>
                                        </p:tgtEl>
                                        <p:attrNameLst>
                                          <p:attrName>style.visibility</p:attrName>
                                        </p:attrNameLst>
                                      </p:cBhvr>
                                      <p:to>
                                        <p:strVal val="visible"/>
                                      </p:to>
                                    </p:set>
                                    <p:animEffect transition="in" filter="fade">
                                      <p:cBhvr>
                                        <p:cTn id="47" dur="500"/>
                                        <p:tgtEl>
                                          <p:spTgt spid="11">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
                                            <p:txEl>
                                              <p:pRg st="0" end="0"/>
                                            </p:txEl>
                                          </p:spTgt>
                                        </p:tgtEl>
                                        <p:attrNameLst>
                                          <p:attrName>style.visibility</p:attrName>
                                        </p:attrNameLst>
                                      </p:cBhvr>
                                      <p:to>
                                        <p:strVal val="visible"/>
                                      </p:to>
                                    </p:set>
                                    <p:animEffect transition="in" filter="fade">
                                      <p:cBhvr>
                                        <p:cTn id="50" dur="500"/>
                                        <p:tgtEl>
                                          <p:spTgt spid="11">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P spid="7" grpId="0" build="p" animBg="1"/>
      <p:bldP spid="8" grpId="0" build="p" animBg="1"/>
      <p:bldP spid="9" grpId="0" build="p" animBg="1"/>
      <p:bldP spid="10" grpId="0" build="p" animBg="1"/>
      <p:bldP spid="11" grpId="0" build="p" animBg="1"/>
      <p:bldP spid="12" grpId="0" build="p" animBg="1"/>
      <p:bldP spid="13"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4">
    <p:spTree>
      <p:nvGrpSpPr>
        <p:cNvPr id="1" name=""/>
        <p:cNvGrpSpPr/>
        <p:nvPr/>
      </p:nvGrpSpPr>
      <p:grpSpPr>
        <a:xfrm>
          <a:off x="0" y="0"/>
          <a:ext cx="0" cy="0"/>
          <a:chOff x="0" y="0"/>
          <a:chExt cx="0" cy="0"/>
        </a:xfrm>
      </p:grpSpPr>
    </p:spTree>
  </p:cSld>
  <p:clrMapOvr>
    <a:masterClrMapping/>
  </p:clrMapOvr>
  <p:transition>
    <p:fade/>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39_3#9c9e26e8f?sp=1&amp;pid=ab9c83ab7&amp;color=0,55,96&amp;vtp=1&amp;bbb=1&amp;hb=1">
            <a:extLst>
              <a:ext uri="{FF2B5EF4-FFF2-40B4-BE49-F238E27FC236}">
                <a16:creationId xmlns:a16="http://schemas.microsoft.com/office/drawing/2014/main" id="{D34F3B22-1A18-2F90-240A-835B547229BC}"/>
              </a:ext>
            </a:extLst>
          </p:cNvPr>
          <p:cNvSpPr/>
          <p:nvPr/>
        </p:nvSpPr>
        <p:spPr>
          <a:xfrm>
            <a:off x="502920" y="1512000"/>
            <a:ext cx="10570464" cy="1189355"/>
          </a:xfrm>
          <a:prstGeom prst="rect">
            <a:avLst/>
          </a:prstGeom>
          <a:noFill/>
          <a:ln/>
        </p:spPr>
        <p:txBody>
          <a:bodyPr wrap="none" lIns="0" tIns="0" rIns="0" bIns="0" rtlCol="0" anchor="t"/>
          <a:lstStyle/>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money</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44.</a:t>
            </a:r>
            <a:r>
              <a:rPr lang="en-US" altLang="zh-CN" sz="1800" i="0">
                <a:solidFill>
                  <a:srgbClr val="003760"/>
                </a:solidFill>
                <a:latin typeface="SimSun" pitchFamily="34" charset="0"/>
                <a:ea typeface="SimSun" pitchFamily="34" charset="-122"/>
                <a:cs typeface="SimSun" pitchFamily="34" charset="-120"/>
              </a:rPr>
              <a:t>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difficulties,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loudly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very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happy,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because</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you</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chances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45.</a:t>
            </a:r>
            <a:r>
              <a:rPr lang="en-US" altLang="zh-CN" sz="1800" i="0">
                <a:solidFill>
                  <a:srgbClr val="003760"/>
                </a:solidFill>
                <a:latin typeface="SimSun" pitchFamily="34" charset="0"/>
                <a:ea typeface="SimSun" pitchFamily="34" charset="-122"/>
                <a:cs typeface="SimSun" pitchFamily="34" charset="-120"/>
              </a:rPr>
              <a:t>____________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（challenge）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yourself.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take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every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chance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you</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can</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be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happy</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and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lucky</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person.</a:t>
            </a:r>
            <a:endParaRPr lang="en-US" altLang="zh-CN" dirty="0"/>
          </a:p>
        </p:txBody>
      </p:sp>
      <p:sp>
        <p:nvSpPr>
          <p:cNvPr id="3" name="QM_5_EX.150_1#9c9e26e8f?pid=ab9c83ab7&amp;color=0,55,96&amp;vtp=1&amp;bbb=1">
            <a:extLst>
              <a:ext uri="{FF2B5EF4-FFF2-40B4-BE49-F238E27FC236}">
                <a16:creationId xmlns:a16="http://schemas.microsoft.com/office/drawing/2014/main" id="{C633506D-D966-EF91-69B1-8A46CD1D77BE}"/>
              </a:ext>
            </a:extLst>
          </p:cNvPr>
          <p:cNvSpPr/>
          <p:nvPr/>
        </p:nvSpPr>
        <p:spPr>
          <a:xfrm>
            <a:off x="502920" y="2747073"/>
            <a:ext cx="10570464" cy="351155"/>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【语篇导读】</a:t>
            </a:r>
            <a:r>
              <a:rPr lang="en-US" altLang="zh-CN" sz="1800" b="0" i="0" dirty="0">
                <a:solidFill>
                  <a:srgbClr val="003760"/>
                </a:solidFill>
                <a:latin typeface="Times New Roman" pitchFamily="34" charset="0"/>
                <a:ea typeface="楷体" pitchFamily="34" charset="-122"/>
                <a:cs typeface="Times New Roman" pitchFamily="34" charset="-120"/>
              </a:rPr>
              <a:t>本文是一篇议论文</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主要论述了幸福不是拥有大笔财富</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而是在于你对待生活的态度</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p:sp>
        <p:nvSpPr>
          <p:cNvPr id="4" name="QM_5_AN.148_1#9c9e26e8f.blank?pid=ab9c83ab7&amp;color=0,55,96&amp;vpa=49&amp;vtp=1&amp;bbb=1">
            <a:extLst>
              <a:ext uri="{FF2B5EF4-FFF2-40B4-BE49-F238E27FC236}">
                <a16:creationId xmlns:a16="http://schemas.microsoft.com/office/drawing/2014/main" id="{F3D47C03-81A0-8967-1ECE-1B4555132FF7}"/>
              </a:ext>
            </a:extLst>
          </p:cNvPr>
          <p:cNvSpPr/>
          <p:nvPr/>
        </p:nvSpPr>
        <p:spPr>
          <a:xfrm>
            <a:off x="2208117" y="1468820"/>
            <a:ext cx="9032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meeting</a:t>
            </a:r>
            <a:endParaRPr lang="en-US" altLang="zh-CN" dirty="0"/>
          </a:p>
        </p:txBody>
      </p:sp>
      <p:sp>
        <p:nvSpPr>
          <p:cNvPr id="5" name="QM_5_AN.149_1#9c9e26e8f.blank?pid=ab9c83ab7&amp;color=0,55,96&amp;vpa=50&amp;vtp=1&amp;bbb=1">
            <a:extLst>
              <a:ext uri="{FF2B5EF4-FFF2-40B4-BE49-F238E27FC236}">
                <a16:creationId xmlns:a16="http://schemas.microsoft.com/office/drawing/2014/main" id="{BDCF86D8-7767-E2DA-1BBB-4A52DFD53333}"/>
              </a:ext>
            </a:extLst>
          </p:cNvPr>
          <p:cNvSpPr/>
          <p:nvPr/>
        </p:nvSpPr>
        <p:spPr>
          <a:xfrm>
            <a:off x="3207226" y="1887920"/>
            <a:ext cx="1335088" cy="351155"/>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to</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challenge</a:t>
            </a:r>
            <a:endParaRPr lang="en-US" altLang="zh-CN" dirty="0"/>
          </a:p>
        </p:txBody>
      </p:sp>
    </p:spTree>
    <p:extLst>
      <p:ext uri="{BB962C8B-B14F-4D97-AF65-F5344CB8AC3E}">
        <p14:creationId xmlns:p14="http://schemas.microsoft.com/office/powerpoint/2010/main" val="132834361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
                                            <p:bg/>
                                          </p:spTgt>
                                        </p:tgtEl>
                                        <p:attrNameLst>
                                          <p:attrName>style.visibility</p:attrName>
                                        </p:attrNameLst>
                                      </p:cBhvr>
                                      <p:to>
                                        <p:strVal val="visible"/>
                                      </p:to>
                                    </p:set>
                                    <p:animEffect transition="in" filter="fade">
                                      <p:cBhvr>
                                        <p:cTn id="23" dur="500"/>
                                        <p:tgtEl>
                                          <p:spTgt spid="3">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
                                            <p:txEl>
                                              <p:pRg st="0" end="0"/>
                                            </p:txEl>
                                          </p:spTgt>
                                        </p:tgtEl>
                                        <p:attrNameLst>
                                          <p:attrName>style.visibility</p:attrName>
                                        </p:attrNameLst>
                                      </p:cBhvr>
                                      <p:to>
                                        <p:strVal val="visible"/>
                                      </p:to>
                                    </p:set>
                                    <p:animEffect transition="in" filter="fade">
                                      <p:cBhvr>
                                        <p:cTn id="26"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41.xml><?xml version="1.0" encoding="utf-8"?>
<p:sld xmlns:a="http://schemas.openxmlformats.org/drawingml/2006/main" xmlns:r="http://schemas.openxmlformats.org/officeDocument/2006/relationships" xmlns:p="http://schemas.openxmlformats.org/presentationml/2006/main">
  <p:cSld name="Slide 35">
    <p:spTree>
      <p:nvGrpSpPr>
        <p:cNvPr id="1" name=""/>
        <p:cNvGrpSpPr/>
        <p:nvPr/>
      </p:nvGrpSpPr>
      <p:grpSpPr>
        <a:xfrm>
          <a:off x="0" y="0"/>
          <a:ext cx="0" cy="0"/>
          <a:chOff x="0" y="0"/>
          <a:chExt cx="0" cy="0"/>
        </a:xfrm>
      </p:grpSpPr>
      <p:sp>
        <p:nvSpPr>
          <p:cNvPr id="2" name="QB_6_BD.151_1#02970bdcf?pid=9c9e26e8f&amp;color=0,55,96&amp;vtp=1&amp;bt=1&amp;bbb=1"/>
          <p:cNvSpPr/>
          <p:nvPr/>
        </p:nvSpPr>
        <p:spPr>
          <a:xfrm>
            <a:off x="502920" y="1508760"/>
            <a:ext cx="10570464" cy="351155"/>
          </a:xfrm>
          <a:prstGeom prst="rect">
            <a:avLst/>
          </a:prstGeom>
          <a:noFill/>
          <a:ln/>
        </p:spPr>
        <p:txBody>
          <a:bodyPr wrap="none" lIns="0" tIns="0" rIns="0" bIns="0" rtlCol="0" anchor="t"/>
          <a:lstStyle/>
          <a:p>
            <a:pPr algn="l">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36.</a:t>
            </a:r>
            <a:r>
              <a:rPr lang="en-US" altLang="zh-CN" sz="1800" i="0">
                <a:solidFill>
                  <a:srgbClr val="003760"/>
                </a:solidFill>
                <a:latin typeface="SimSun" pitchFamily="34" charset="0"/>
                <a:ea typeface="SimSun" pitchFamily="34" charset="-122"/>
                <a:cs typeface="SimSun" pitchFamily="34" charset="-120"/>
              </a:rPr>
              <a:t>______</a:t>
            </a:r>
            <a:endParaRPr lang="en-US" altLang="zh-CN" sz="1800" dirty="0"/>
          </a:p>
        </p:txBody>
      </p:sp>
      <p:sp>
        <p:nvSpPr>
          <p:cNvPr id="3" name="QB_6_AN.152_1#02970bdcf.blank?pid=9c9e26e8f&amp;color=0,55,96&amp;vpa=51&amp;vtp=1&amp;bbb=1"/>
          <p:cNvSpPr/>
          <p:nvPr/>
        </p:nvSpPr>
        <p:spPr>
          <a:xfrm>
            <a:off x="781526" y="1457325"/>
            <a:ext cx="6492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those</a:t>
            </a:r>
            <a:endParaRPr lang="en-US" altLang="zh-CN" dirty="0"/>
          </a:p>
        </p:txBody>
      </p:sp>
      <p:sp>
        <p:nvSpPr>
          <p:cNvPr id="4" name="QB_6_AS.153_1#02970bdcf?pid=9c9e26e8f&amp;color=0,55,96&amp;vtp=1&amp;bbb=1&amp;hb=1"/>
          <p:cNvSpPr/>
          <p:nvPr/>
        </p:nvSpPr>
        <p:spPr>
          <a:xfrm>
            <a:off x="502920" y="1913255"/>
            <a:ext cx="10570464" cy="11923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句意为：你不需要去羡慕那些拥有带大花园和游泳池的漂亮房子的人</a:t>
            </a:r>
            <a:r>
              <a:rPr lang="en-US" altLang="zh-CN" sz="1800" b="0" i="0">
                <a:solidFill>
                  <a:srgbClr val="003760"/>
                </a:solidFill>
                <a:latin typeface="Times New Roman" pitchFamily="34" charset="0"/>
                <a:ea typeface="微软雅黑" pitchFamily="34" charset="-122"/>
                <a:cs typeface="Times New Roman" pitchFamily="34" charset="-120"/>
              </a:rPr>
              <a:t>，或者那些有着昂贵汽车和大</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量金钱的人</a:t>
            </a:r>
            <a:r>
              <a:rPr lang="en-US" altLang="zh-CN" sz="1800" b="0" i="0" dirty="0">
                <a:solidFill>
                  <a:srgbClr val="003760"/>
                </a:solidFill>
                <a:latin typeface="Times New Roman" pitchFamily="34" charset="0"/>
                <a:ea typeface="微软雅黑" pitchFamily="34" charset="-122"/>
                <a:cs typeface="Times New Roman" pitchFamily="34" charset="-120"/>
              </a:rPr>
              <a:t>。设空处为限制性定语从句的先行词，根据句意可知，此处表示</a:t>
            </a:r>
            <a:r>
              <a:rPr lang="en-US" altLang="zh-CN" sz="1800" b="0" i="0">
                <a:solidFill>
                  <a:srgbClr val="003760"/>
                </a:solidFill>
                <a:latin typeface="Times New Roman" pitchFamily="34" charset="0"/>
                <a:ea typeface="微软雅黑" pitchFamily="34" charset="-122"/>
                <a:cs typeface="Times New Roman" pitchFamily="34" charset="-120"/>
              </a:rPr>
              <a:t>“那些拥有带大花园和游泳池</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的漂亮房子的人</a:t>
            </a:r>
            <a:r>
              <a:rPr lang="en-US" altLang="zh-CN" b="0" i="0" dirty="0">
                <a:solidFill>
                  <a:srgbClr val="003760"/>
                </a:solidFill>
                <a:latin typeface="Times New Roman" pitchFamily="34" charset="0"/>
                <a:ea typeface="微软雅黑" pitchFamily="34" charset="-122"/>
                <a:cs typeface="Times New Roman" pitchFamily="34" charset="-120"/>
              </a:rPr>
              <a:t>”，所以既是复数含义又特指那些人，应用those指代。故填those。</a:t>
            </a:r>
            <a:endParaRPr lang="en-US" altLang="zh-CN" dirty="0"/>
          </a:p>
        </p:txBody>
      </p:sp>
      <p:sp>
        <p:nvSpPr>
          <p:cNvPr id="5" name="QB_6_BD.154_1#7a6a00c50?pid=9c9e26e8f&amp;color=0,55,96&amp;vtp=1&amp;bbb=1"/>
          <p:cNvSpPr/>
          <p:nvPr/>
        </p:nvSpPr>
        <p:spPr>
          <a:xfrm>
            <a:off x="502920" y="3152838"/>
            <a:ext cx="10570464" cy="351155"/>
          </a:xfrm>
          <a:prstGeom prst="rect">
            <a:avLst/>
          </a:prstGeom>
          <a:noFill/>
          <a:ln/>
        </p:spPr>
        <p:txBody>
          <a:bodyPr wrap="none" lIns="0" tIns="0" rIns="0" bIns="0" rtlCol="0" anchor="t"/>
          <a:lstStyle/>
          <a:p>
            <a:pPr algn="l">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37.</a:t>
            </a:r>
            <a:r>
              <a:rPr lang="en-US" altLang="zh-CN" sz="1800" i="0">
                <a:solidFill>
                  <a:srgbClr val="003760"/>
                </a:solidFill>
                <a:latin typeface="SimSun" pitchFamily="34" charset="0"/>
                <a:ea typeface="SimSun" pitchFamily="34" charset="-122"/>
                <a:cs typeface="SimSun" pitchFamily="34" charset="-120"/>
              </a:rPr>
              <a:t>_________</a:t>
            </a:r>
            <a:endParaRPr lang="en-US" altLang="zh-CN" sz="1800" dirty="0"/>
          </a:p>
        </p:txBody>
      </p:sp>
      <p:sp>
        <p:nvSpPr>
          <p:cNvPr id="6" name="QB_6_AN.155_1#7a6a00c50.blank?pid=9c9e26e8f&amp;color=0,55,96&amp;vpa=52&amp;vtp=1&amp;bbb=1"/>
          <p:cNvSpPr/>
          <p:nvPr/>
        </p:nvSpPr>
        <p:spPr>
          <a:xfrm>
            <a:off x="806926" y="3101403"/>
            <a:ext cx="9413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valuable</a:t>
            </a:r>
            <a:endParaRPr lang="en-US" altLang="zh-CN" dirty="0"/>
          </a:p>
        </p:txBody>
      </p:sp>
      <p:sp>
        <p:nvSpPr>
          <p:cNvPr id="7" name="QB_6_AS.156_1#7a6a00c50?pid=9c9e26e8f&amp;color=0,55,96&amp;vtp=1&amp;bbb=1"/>
          <p:cNvSpPr/>
          <p:nvPr/>
        </p:nvSpPr>
        <p:spPr>
          <a:xfrm>
            <a:off x="502920" y="3558603"/>
            <a:ext cx="10570464" cy="351155"/>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设空处作定语，修饰名词cars，应用形容词形式。故填valuable。</a:t>
            </a:r>
            <a:endParaRPr lang="en-US" altLang="zh-CN" sz="1800" dirty="0"/>
          </a:p>
        </p:txBody>
      </p:sp>
      <p:sp>
        <p:nvSpPr>
          <p:cNvPr id="8" name="QB_6_BD.157_1#1c5293005?pid=9c9e26e8f&amp;color=0,55,96&amp;vtp=1&amp;bbb=1"/>
          <p:cNvSpPr/>
          <p:nvPr/>
        </p:nvSpPr>
        <p:spPr>
          <a:xfrm>
            <a:off x="502920" y="3964368"/>
            <a:ext cx="10570464" cy="351155"/>
          </a:xfrm>
          <a:prstGeom prst="rect">
            <a:avLst/>
          </a:prstGeom>
          <a:noFill/>
          <a:ln/>
        </p:spPr>
        <p:txBody>
          <a:bodyPr wrap="none" lIns="0" tIns="0" rIns="0" bIns="0" rtlCol="0" anchor="t"/>
          <a:lstStyle/>
          <a:p>
            <a:pPr algn="l">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38.</a:t>
            </a:r>
            <a:r>
              <a:rPr lang="en-US" altLang="zh-CN" sz="1800" i="0">
                <a:solidFill>
                  <a:srgbClr val="003760"/>
                </a:solidFill>
                <a:latin typeface="SimSun" pitchFamily="34" charset="0"/>
                <a:ea typeface="SimSun" pitchFamily="34" charset="-122"/>
                <a:cs typeface="SimSun" pitchFamily="34" charset="-120"/>
              </a:rPr>
              <a:t>_________</a:t>
            </a:r>
            <a:endParaRPr lang="en-US" altLang="zh-CN" sz="1800" dirty="0"/>
          </a:p>
        </p:txBody>
      </p:sp>
      <p:sp>
        <p:nvSpPr>
          <p:cNvPr id="9" name="QB_6_AN.158_1#1c5293005.blank?pid=9c9e26e8f&amp;color=0,55,96&amp;vpa=53&amp;vtp=1&amp;bbb=1"/>
          <p:cNvSpPr/>
          <p:nvPr/>
        </p:nvSpPr>
        <p:spPr>
          <a:xfrm>
            <a:off x="806926" y="3900233"/>
            <a:ext cx="954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Actually</a:t>
            </a:r>
            <a:endParaRPr lang="en-US" altLang="zh-CN" dirty="0"/>
          </a:p>
        </p:txBody>
      </p:sp>
      <p:sp>
        <p:nvSpPr>
          <p:cNvPr id="10" name="QB_6_AS.159_1#1c5293005?pid=9c9e26e8f&amp;color=0,55,96&amp;vtp=1&amp;bbb=1"/>
          <p:cNvSpPr/>
          <p:nvPr/>
        </p:nvSpPr>
        <p:spPr>
          <a:xfrm>
            <a:off x="502920" y="4370133"/>
            <a:ext cx="10570464" cy="351155"/>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设空处作状语，修饰整个句子，应用副词形式。设空处位于句首，首字母应大写。故填Actually。</a:t>
            </a:r>
            <a:endParaRPr lang="en-US" altLang="zh-CN" sz="1800" dirty="0"/>
          </a:p>
        </p:txBody>
      </p:sp>
      <p:sp>
        <p:nvSpPr>
          <p:cNvPr id="11" name="QB_6_BD.160_1#546cc042c?pid=9c9e26e8f&amp;color=0,55,96&amp;vtp=1&amp;bbb=1"/>
          <p:cNvSpPr/>
          <p:nvPr/>
        </p:nvSpPr>
        <p:spPr>
          <a:xfrm>
            <a:off x="502920" y="4775898"/>
            <a:ext cx="10570464" cy="351155"/>
          </a:xfrm>
          <a:prstGeom prst="rect">
            <a:avLst/>
          </a:prstGeom>
          <a:noFill/>
          <a:ln/>
        </p:spPr>
        <p:txBody>
          <a:bodyPr wrap="none" lIns="0" tIns="0" rIns="0" bIns="0" rtlCol="0" anchor="t"/>
          <a:lstStyle/>
          <a:p>
            <a:pPr algn="l">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39.</a:t>
            </a:r>
            <a:r>
              <a:rPr lang="en-US" altLang="zh-CN" sz="1800" i="0">
                <a:solidFill>
                  <a:srgbClr val="003760"/>
                </a:solidFill>
                <a:latin typeface="SimSun" pitchFamily="34" charset="0"/>
                <a:ea typeface="SimSun" pitchFamily="34" charset="-122"/>
                <a:cs typeface="SimSun" pitchFamily="34" charset="-120"/>
              </a:rPr>
              <a:t>___</a:t>
            </a:r>
            <a:endParaRPr lang="en-US" altLang="zh-CN" sz="1800" dirty="0"/>
          </a:p>
        </p:txBody>
      </p:sp>
      <p:sp>
        <p:nvSpPr>
          <p:cNvPr id="12" name="QB_6_AN.161_1#546cc042c.blank?pid=9c9e26e8f&amp;color=0,55,96&amp;vpa=54&amp;vtp=1"/>
          <p:cNvSpPr/>
          <p:nvPr/>
        </p:nvSpPr>
        <p:spPr>
          <a:xfrm>
            <a:off x="806926" y="4724463"/>
            <a:ext cx="2682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a:t>
            </a:r>
            <a:endParaRPr lang="en-US" altLang="zh-CN" dirty="0"/>
          </a:p>
        </p:txBody>
      </p:sp>
      <p:sp>
        <p:nvSpPr>
          <p:cNvPr id="13" name="QB_6_AS.162_1#546cc042c?pid=9c9e26e8f&amp;color=0,55,96&amp;vtp=1&amp;bbb=1"/>
          <p:cNvSpPr/>
          <p:nvPr/>
        </p:nvSpPr>
        <p:spPr>
          <a:xfrm>
            <a:off x="502920" y="5181663"/>
            <a:ext cx="10570464" cy="351155"/>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sb</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hand为固定搭配，意为“帮助某人”。故填a。</a:t>
            </a:r>
            <a:endParaRPr lang="en-US" altLang="zh-CN" sz="18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6">
                                            <p:bg/>
                                          </p:spTgt>
                                        </p:tgtEl>
                                        <p:attrNameLst>
                                          <p:attrName>style.visibility</p:attrName>
                                        </p:attrNameLst>
                                      </p:cBhvr>
                                      <p:to>
                                        <p:strVal val="visible"/>
                                      </p:to>
                                    </p:set>
                                    <p:animEffect transition="in" filter="fade">
                                      <p:cBhvr>
                                        <p:cTn id="29" dur="500"/>
                                        <p:tgtEl>
                                          <p:spTgt spid="6">
                                            <p:bg/>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
                                            <p:txEl>
                                              <p:pRg st="0" end="0"/>
                                            </p:txEl>
                                          </p:spTgt>
                                        </p:tgtEl>
                                        <p:attrNameLst>
                                          <p:attrName>style.visibility</p:attrName>
                                        </p:attrNameLst>
                                      </p:cBhvr>
                                      <p:to>
                                        <p:strVal val="visible"/>
                                      </p:to>
                                    </p:set>
                                    <p:animEffect transition="in" filter="fade">
                                      <p:cBhvr>
                                        <p:cTn id="32" dur="500"/>
                                        <p:tgtEl>
                                          <p:spTgt spid="6">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7">
                                            <p:bg/>
                                          </p:spTgt>
                                        </p:tgtEl>
                                        <p:attrNameLst>
                                          <p:attrName>style.visibility</p:attrName>
                                        </p:attrNameLst>
                                      </p:cBhvr>
                                      <p:to>
                                        <p:strVal val="visible"/>
                                      </p:to>
                                    </p:set>
                                    <p:animEffect transition="in" filter="fade">
                                      <p:cBhvr>
                                        <p:cTn id="37" dur="500"/>
                                        <p:tgtEl>
                                          <p:spTgt spid="7">
                                            <p:bg/>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0" end="0"/>
                                            </p:txEl>
                                          </p:spTgt>
                                        </p:tgtEl>
                                        <p:attrNameLst>
                                          <p:attrName>style.visibility</p:attrName>
                                        </p:attrNameLst>
                                      </p:cBhvr>
                                      <p:to>
                                        <p:strVal val="visible"/>
                                      </p:to>
                                    </p:set>
                                    <p:animEffect transition="in" filter="fade">
                                      <p:cBhvr>
                                        <p:cTn id="40" dur="500"/>
                                        <p:tgtEl>
                                          <p:spTgt spid="7">
                                            <p:txEl>
                                              <p:pRg st="0" end="0"/>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9">
                                            <p:bg/>
                                          </p:spTgt>
                                        </p:tgtEl>
                                        <p:attrNameLst>
                                          <p:attrName>style.visibility</p:attrName>
                                        </p:attrNameLst>
                                      </p:cBhvr>
                                      <p:to>
                                        <p:strVal val="visible"/>
                                      </p:to>
                                    </p:set>
                                    <p:animEffect transition="in" filter="fade">
                                      <p:cBhvr>
                                        <p:cTn id="45" dur="500"/>
                                        <p:tgtEl>
                                          <p:spTgt spid="9">
                                            <p:bg/>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9">
                                            <p:txEl>
                                              <p:pRg st="0" end="0"/>
                                            </p:txEl>
                                          </p:spTgt>
                                        </p:tgtEl>
                                        <p:attrNameLst>
                                          <p:attrName>style.visibility</p:attrName>
                                        </p:attrNameLst>
                                      </p:cBhvr>
                                      <p:to>
                                        <p:strVal val="visible"/>
                                      </p:to>
                                    </p:set>
                                    <p:animEffect transition="in" filter="fade">
                                      <p:cBhvr>
                                        <p:cTn id="48" dur="500"/>
                                        <p:tgtEl>
                                          <p:spTgt spid="9">
                                            <p:txEl>
                                              <p:pRg st="0" end="0"/>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10">
                                            <p:bg/>
                                          </p:spTgt>
                                        </p:tgtEl>
                                        <p:attrNameLst>
                                          <p:attrName>style.visibility</p:attrName>
                                        </p:attrNameLst>
                                      </p:cBhvr>
                                      <p:to>
                                        <p:strVal val="visible"/>
                                      </p:to>
                                    </p:set>
                                    <p:animEffect transition="in" filter="fade">
                                      <p:cBhvr>
                                        <p:cTn id="53" dur="500"/>
                                        <p:tgtEl>
                                          <p:spTgt spid="10">
                                            <p:bg/>
                                          </p:spTgt>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0">
                                            <p:txEl>
                                              <p:pRg st="0" end="0"/>
                                            </p:txEl>
                                          </p:spTgt>
                                        </p:tgtEl>
                                        <p:attrNameLst>
                                          <p:attrName>style.visibility</p:attrName>
                                        </p:attrNameLst>
                                      </p:cBhvr>
                                      <p:to>
                                        <p:strVal val="visible"/>
                                      </p:to>
                                    </p:set>
                                    <p:animEffect transition="in" filter="fade">
                                      <p:cBhvr>
                                        <p:cTn id="56" dur="500"/>
                                        <p:tgtEl>
                                          <p:spTgt spid="10">
                                            <p:txEl>
                                              <p:pRg st="0" end="0"/>
                                            </p:txEl>
                                          </p:spTgt>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grpId="0" nodeType="clickEffect">
                                  <p:stCondLst>
                                    <p:cond delay="0"/>
                                  </p:stCondLst>
                                  <p:childTnLst>
                                    <p:set>
                                      <p:cBhvr>
                                        <p:cTn id="60" dur="1" fill="hold">
                                          <p:stCondLst>
                                            <p:cond delay="0"/>
                                          </p:stCondLst>
                                        </p:cTn>
                                        <p:tgtEl>
                                          <p:spTgt spid="12">
                                            <p:bg/>
                                          </p:spTgt>
                                        </p:tgtEl>
                                        <p:attrNameLst>
                                          <p:attrName>style.visibility</p:attrName>
                                        </p:attrNameLst>
                                      </p:cBhvr>
                                      <p:to>
                                        <p:strVal val="visible"/>
                                      </p:to>
                                    </p:set>
                                    <p:animEffect transition="in" filter="fade">
                                      <p:cBhvr>
                                        <p:cTn id="61" dur="500"/>
                                        <p:tgtEl>
                                          <p:spTgt spid="12">
                                            <p:bg/>
                                          </p:spTgt>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12">
                                            <p:txEl>
                                              <p:pRg st="0" end="0"/>
                                            </p:txEl>
                                          </p:spTgt>
                                        </p:tgtEl>
                                        <p:attrNameLst>
                                          <p:attrName>style.visibility</p:attrName>
                                        </p:attrNameLst>
                                      </p:cBhvr>
                                      <p:to>
                                        <p:strVal val="visible"/>
                                      </p:to>
                                    </p:set>
                                    <p:animEffect transition="in" filter="fade">
                                      <p:cBhvr>
                                        <p:cTn id="64" dur="500"/>
                                        <p:tgtEl>
                                          <p:spTgt spid="12">
                                            <p:txEl>
                                              <p:pRg st="0" end="0"/>
                                            </p:txEl>
                                          </p:spTgt>
                                        </p:tgtEl>
                                      </p:cBhvr>
                                    </p:animEffect>
                                  </p:childTnLst>
                                </p:cTn>
                              </p:par>
                            </p:childTnLst>
                          </p:cTn>
                        </p:par>
                      </p:childTnLst>
                    </p:cTn>
                  </p:par>
                  <p:par>
                    <p:cTn id="65" fill="hold">
                      <p:stCondLst>
                        <p:cond delay="indefinite"/>
                      </p:stCondLst>
                      <p:childTnLst>
                        <p:par>
                          <p:cTn id="66" fill="hold">
                            <p:stCondLst>
                              <p:cond delay="0"/>
                            </p:stCondLst>
                            <p:childTnLst>
                              <p:par>
                                <p:cTn id="67" presetID="10" presetClass="entr" presetSubtype="0" fill="hold" grpId="0" nodeType="clickEffect">
                                  <p:stCondLst>
                                    <p:cond delay="0"/>
                                  </p:stCondLst>
                                  <p:childTnLst>
                                    <p:set>
                                      <p:cBhvr>
                                        <p:cTn id="68" dur="1" fill="hold">
                                          <p:stCondLst>
                                            <p:cond delay="0"/>
                                          </p:stCondLst>
                                        </p:cTn>
                                        <p:tgtEl>
                                          <p:spTgt spid="13">
                                            <p:bg/>
                                          </p:spTgt>
                                        </p:tgtEl>
                                        <p:attrNameLst>
                                          <p:attrName>style.visibility</p:attrName>
                                        </p:attrNameLst>
                                      </p:cBhvr>
                                      <p:to>
                                        <p:strVal val="visible"/>
                                      </p:to>
                                    </p:set>
                                    <p:animEffect transition="in" filter="fade">
                                      <p:cBhvr>
                                        <p:cTn id="69" dur="500"/>
                                        <p:tgtEl>
                                          <p:spTgt spid="13">
                                            <p:bg/>
                                          </p:spTgt>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13">
                                            <p:txEl>
                                              <p:pRg st="0" end="0"/>
                                            </p:txEl>
                                          </p:spTgt>
                                        </p:tgtEl>
                                        <p:attrNameLst>
                                          <p:attrName>style.visibility</p:attrName>
                                        </p:attrNameLst>
                                      </p:cBhvr>
                                      <p:to>
                                        <p:strVal val="visible"/>
                                      </p:to>
                                    </p:set>
                                    <p:animEffect transition="in" filter="fade">
                                      <p:cBhvr>
                                        <p:cTn id="72"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P spid="12" grpId="0" build="p" animBg="1"/>
      <p:bldP spid="13" grpId="0" build="p" animBg="1"/>
    </p:bldLst>
  </p:timing>
</p:sld>
</file>

<file path=ppt/slides/slide42.xml><?xml version="1.0" encoding="utf-8"?>
<p:sld xmlns:a="http://schemas.openxmlformats.org/drawingml/2006/main" xmlns:r="http://schemas.openxmlformats.org/officeDocument/2006/relationships" xmlns:p="http://schemas.openxmlformats.org/presentationml/2006/main">
  <p:cSld name="Slide 36">
    <p:spTree>
      <p:nvGrpSpPr>
        <p:cNvPr id="1" name=""/>
        <p:cNvGrpSpPr/>
        <p:nvPr/>
      </p:nvGrpSpPr>
      <p:grpSpPr>
        <a:xfrm>
          <a:off x="0" y="0"/>
          <a:ext cx="0" cy="0"/>
          <a:chOff x="0" y="0"/>
          <a:chExt cx="0" cy="0"/>
        </a:xfrm>
      </p:grpSpPr>
      <p:sp>
        <p:nvSpPr>
          <p:cNvPr id="2" name="QB_6_BD.163_1#0f4fcffae?pid=9c9e26e8f&amp;color=0,55,96&amp;mp=1&amp;vtp=1&amp;bt=1&amp;bbb=1"/>
          <p:cNvSpPr/>
          <p:nvPr/>
        </p:nvSpPr>
        <p:spPr>
          <a:xfrm>
            <a:off x="502920" y="1508760"/>
            <a:ext cx="10570464" cy="351155"/>
          </a:xfrm>
          <a:prstGeom prst="rect">
            <a:avLst/>
          </a:prstGeom>
          <a:noFill/>
          <a:ln/>
        </p:spPr>
        <p:txBody>
          <a:bodyPr wrap="none" lIns="0" tIns="0" rIns="0" bIns="0" rtlCol="0" anchor="t"/>
          <a:lstStyle/>
          <a:p>
            <a:pPr algn="l">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40.</a:t>
            </a:r>
            <a:r>
              <a:rPr lang="en-US" altLang="zh-CN" sz="1800" i="0">
                <a:solidFill>
                  <a:srgbClr val="003760"/>
                </a:solidFill>
                <a:latin typeface="SimSun" pitchFamily="34" charset="0"/>
                <a:ea typeface="SimSun" pitchFamily="34" charset="-122"/>
                <a:cs typeface="SimSun" pitchFamily="34" charset="-120"/>
              </a:rPr>
              <a:t>______________</a:t>
            </a:r>
            <a:endParaRPr lang="en-US" altLang="zh-CN" sz="1800" dirty="0"/>
          </a:p>
        </p:txBody>
      </p:sp>
      <p:sp>
        <p:nvSpPr>
          <p:cNvPr id="3" name="QB_6_AN.164_1#0f4fcffae.blank?pid=9c9e26e8f&amp;color=0,55,96&amp;mp=1&amp;vpa=55&amp;vtp=1&amp;bbb=1"/>
          <p:cNvSpPr/>
          <p:nvPr/>
        </p:nvSpPr>
        <p:spPr>
          <a:xfrm>
            <a:off x="781526" y="1444625"/>
            <a:ext cx="15763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congratulations</a:t>
            </a:r>
            <a:endParaRPr lang="en-US" altLang="zh-CN" dirty="0"/>
          </a:p>
        </p:txBody>
      </p:sp>
      <p:sp>
        <p:nvSpPr>
          <p:cNvPr id="4" name="QB_6_AS.165_1#0f4fcffae?pid=9c9e26e8f&amp;color=0,55,96&amp;vtp=1&amp;bbb=1&amp;hb=1"/>
          <p:cNvSpPr/>
          <p:nvPr/>
        </p:nvSpPr>
        <p:spPr>
          <a:xfrm>
            <a:off x="502920" y="1913255"/>
            <a:ext cx="10570464" cy="7732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设空处作介词with的宾语，应用名词形式，congratulation在此处表示“恭喜；祝贺”，</a:t>
            </a:r>
            <a:r>
              <a:rPr lang="en-US" altLang="zh-CN" sz="1800" b="0" i="0">
                <a:solidFill>
                  <a:srgbClr val="003760"/>
                </a:solidFill>
                <a:latin typeface="Times New Roman" pitchFamily="34" charset="0"/>
                <a:ea typeface="微软雅黑" pitchFamily="34" charset="-122"/>
                <a:cs typeface="Times New Roman" pitchFamily="34" charset="-120"/>
              </a:rPr>
              <a:t>为可数名词，</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常用复数形式</a:t>
            </a:r>
            <a:r>
              <a:rPr lang="en-US" altLang="zh-CN" b="0" i="0" dirty="0">
                <a:solidFill>
                  <a:srgbClr val="003760"/>
                </a:solidFill>
                <a:latin typeface="Times New Roman" pitchFamily="34" charset="0"/>
                <a:ea typeface="微软雅黑" pitchFamily="34" charset="-122"/>
                <a:cs typeface="Times New Roman" pitchFamily="34" charset="-120"/>
              </a:rPr>
              <a:t>，且其前无限定词修饰。故填congratulations。</a:t>
            </a:r>
            <a:endParaRPr lang="en-US" altLang="zh-CN" dirty="0"/>
          </a:p>
        </p:txBody>
      </p:sp>
      <p:sp>
        <p:nvSpPr>
          <p:cNvPr id="5" name="QB_6_BD.166_1#eb7ae5f27?pid=9c9e26e8f&amp;color=0,55,96&amp;vtp=1&amp;bbb=1"/>
          <p:cNvSpPr/>
          <p:nvPr/>
        </p:nvSpPr>
        <p:spPr>
          <a:xfrm>
            <a:off x="502920" y="2740723"/>
            <a:ext cx="10570464" cy="351155"/>
          </a:xfrm>
          <a:prstGeom prst="rect">
            <a:avLst/>
          </a:prstGeom>
          <a:noFill/>
          <a:ln/>
        </p:spPr>
        <p:txBody>
          <a:bodyPr wrap="none" lIns="0" tIns="0" rIns="0" bIns="0" rtlCol="0" anchor="t"/>
          <a:lstStyle/>
          <a:p>
            <a:pPr algn="l">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41.</a:t>
            </a:r>
            <a:r>
              <a:rPr lang="en-US" altLang="zh-CN" sz="1800" i="0">
                <a:solidFill>
                  <a:srgbClr val="003760"/>
                </a:solidFill>
                <a:latin typeface="SimSun" pitchFamily="34" charset="0"/>
                <a:ea typeface="SimSun" pitchFamily="34" charset="-122"/>
                <a:cs typeface="SimSun" pitchFamily="34" charset="-120"/>
              </a:rPr>
              <a:t>______________</a:t>
            </a:r>
            <a:endParaRPr lang="en-US" altLang="zh-CN" sz="1800" dirty="0"/>
          </a:p>
        </p:txBody>
      </p:sp>
      <p:sp>
        <p:nvSpPr>
          <p:cNvPr id="6" name="QB_6_AN.167_1#eb7ae5f27.blank?pid=9c9e26e8f&amp;color=0,55,96&amp;vpa=56&amp;vtp=1&amp;bbb=1"/>
          <p:cNvSpPr/>
          <p:nvPr/>
        </p:nvSpPr>
        <p:spPr>
          <a:xfrm>
            <a:off x="768826" y="2689288"/>
            <a:ext cx="1589088" cy="351155"/>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are</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surrounded</a:t>
            </a:r>
            <a:endParaRPr lang="en-US" altLang="zh-CN" dirty="0"/>
          </a:p>
        </p:txBody>
      </p:sp>
      <p:sp>
        <p:nvSpPr>
          <p:cNvPr id="7" name="QB_6_AS.168_1#eb7ae5f27?pid=9c9e26e8f&amp;color=0,55,96&amp;vtp=1&amp;bbb=1&amp;hb=1"/>
          <p:cNvSpPr/>
          <p:nvPr/>
        </p:nvSpPr>
        <p:spPr>
          <a:xfrm>
            <a:off x="502920" y="3151505"/>
            <a:ext cx="10570464" cy="7702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设空处为宾语从句的谓语，从句描述一般事实，时态应用一般现在时，从句主语you和</a:t>
            </a:r>
            <a:r>
              <a:rPr lang="en-US" altLang="zh-CN" sz="1800" b="0" i="0">
                <a:solidFill>
                  <a:srgbClr val="003760"/>
                </a:solidFill>
                <a:latin typeface="Times New Roman" pitchFamily="34" charset="0"/>
                <a:ea typeface="微软雅黑" pitchFamily="34" charset="-122"/>
                <a:cs typeface="Times New Roman" pitchFamily="34" charset="-120"/>
              </a:rPr>
              <a:t>surround之间</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是被动关系</a:t>
            </a:r>
            <a:r>
              <a:rPr lang="en-US" altLang="zh-CN" b="0" i="0" dirty="0">
                <a:solidFill>
                  <a:srgbClr val="003760"/>
                </a:solidFill>
                <a:latin typeface="Times New Roman" pitchFamily="34" charset="0"/>
                <a:ea typeface="微软雅黑" pitchFamily="34" charset="-122"/>
                <a:cs typeface="Times New Roman" pitchFamily="34" charset="-120"/>
              </a:rPr>
              <a:t>，应用被动语态；主语是you，be动词应用are。故填are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surrounded。</a:t>
            </a:r>
            <a:endParaRPr lang="en-US" altLang="zh-CN" dirty="0"/>
          </a:p>
        </p:txBody>
      </p:sp>
      <p:sp>
        <p:nvSpPr>
          <p:cNvPr id="8" name="QB_6_BD.169_1#18ad04047?pid=9c9e26e8f&amp;color=0,55,96&amp;vtp=1&amp;bbb=1"/>
          <p:cNvSpPr/>
          <p:nvPr/>
        </p:nvSpPr>
        <p:spPr>
          <a:xfrm>
            <a:off x="502920" y="3966273"/>
            <a:ext cx="10570464" cy="351155"/>
          </a:xfrm>
          <a:prstGeom prst="rect">
            <a:avLst/>
          </a:prstGeom>
          <a:noFill/>
          <a:ln/>
        </p:spPr>
        <p:txBody>
          <a:bodyPr wrap="none" lIns="0" tIns="0" rIns="0" bIns="0" rtlCol="0" anchor="t"/>
          <a:lstStyle/>
          <a:p>
            <a:pPr algn="l">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42.</a:t>
            </a:r>
            <a:r>
              <a:rPr lang="en-US" altLang="zh-CN" sz="1800" i="0">
                <a:solidFill>
                  <a:srgbClr val="003760"/>
                </a:solidFill>
                <a:latin typeface="SimSun" pitchFamily="34" charset="0"/>
                <a:ea typeface="SimSun" pitchFamily="34" charset="-122"/>
                <a:cs typeface="SimSun" pitchFamily="34" charset="-120"/>
              </a:rPr>
              <a:t>___</a:t>
            </a:r>
            <a:endParaRPr lang="en-US" altLang="zh-CN" sz="1800" dirty="0"/>
          </a:p>
        </p:txBody>
      </p:sp>
      <p:sp>
        <p:nvSpPr>
          <p:cNvPr id="9" name="QB_6_AN.170_1#18ad04047.blank?pid=9c9e26e8f&amp;color=0,55,96&amp;vpa=57&amp;vtp=1&amp;bbb=1"/>
          <p:cNvSpPr/>
          <p:nvPr/>
        </p:nvSpPr>
        <p:spPr>
          <a:xfrm>
            <a:off x="768826" y="3914838"/>
            <a:ext cx="3444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to</a:t>
            </a:r>
            <a:endParaRPr lang="en-US" altLang="zh-CN" dirty="0"/>
          </a:p>
        </p:txBody>
      </p:sp>
      <p:sp>
        <p:nvSpPr>
          <p:cNvPr id="10" name="QB_6_AS.171_1#18ad04047?pid=9c9e26e8f&amp;color=0,55,96&amp;vtp=1&amp;bbb=1"/>
          <p:cNvSpPr/>
          <p:nvPr/>
        </p:nvSpPr>
        <p:spPr>
          <a:xfrm>
            <a:off x="502920" y="4372038"/>
            <a:ext cx="10570464" cy="351155"/>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related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为固定搭配，意为“与</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有关”。故填to。</a:t>
            </a:r>
            <a:endParaRPr lang="en-US" altLang="zh-CN" sz="18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
                                            <p:bg/>
                                          </p:spTgt>
                                        </p:tgtEl>
                                        <p:attrNameLst>
                                          <p:attrName>style.visibility</p:attrName>
                                        </p:attrNameLst>
                                      </p:cBhvr>
                                      <p:to>
                                        <p:strVal val="visible"/>
                                      </p:to>
                                    </p:set>
                                    <p:animEffect transition="in" filter="fade">
                                      <p:cBhvr>
                                        <p:cTn id="26" dur="500"/>
                                        <p:tgtEl>
                                          <p:spTgt spid="6">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fade">
                                      <p:cBhvr>
                                        <p:cTn id="29" dur="500"/>
                                        <p:tgtEl>
                                          <p:spTgt spid="6">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bg/>
                                          </p:spTgt>
                                        </p:tgtEl>
                                        <p:attrNameLst>
                                          <p:attrName>style.visibility</p:attrName>
                                        </p:attrNameLst>
                                      </p:cBhvr>
                                      <p:to>
                                        <p:strVal val="visible"/>
                                      </p:to>
                                    </p:set>
                                    <p:animEffect transition="in" filter="fade">
                                      <p:cBhvr>
                                        <p:cTn id="34" dur="500"/>
                                        <p:tgtEl>
                                          <p:spTgt spid="7">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500"/>
                                        <p:tgtEl>
                                          <p:spTgt spid="7">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1" end="1"/>
                                            </p:txEl>
                                          </p:spTgt>
                                        </p:tgtEl>
                                        <p:attrNameLst>
                                          <p:attrName>style.visibility</p:attrName>
                                        </p:attrNameLst>
                                      </p:cBhvr>
                                      <p:to>
                                        <p:strVal val="visible"/>
                                      </p:to>
                                    </p:set>
                                    <p:animEffect transition="in" filter="fade">
                                      <p:cBhvr>
                                        <p:cTn id="40" dur="500"/>
                                        <p:tgtEl>
                                          <p:spTgt spid="7">
                                            <p:txEl>
                                              <p:pRg st="1" end="1"/>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9">
                                            <p:bg/>
                                          </p:spTgt>
                                        </p:tgtEl>
                                        <p:attrNameLst>
                                          <p:attrName>style.visibility</p:attrName>
                                        </p:attrNameLst>
                                      </p:cBhvr>
                                      <p:to>
                                        <p:strVal val="visible"/>
                                      </p:to>
                                    </p:set>
                                    <p:animEffect transition="in" filter="fade">
                                      <p:cBhvr>
                                        <p:cTn id="45" dur="500"/>
                                        <p:tgtEl>
                                          <p:spTgt spid="9">
                                            <p:bg/>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9">
                                            <p:txEl>
                                              <p:pRg st="0" end="0"/>
                                            </p:txEl>
                                          </p:spTgt>
                                        </p:tgtEl>
                                        <p:attrNameLst>
                                          <p:attrName>style.visibility</p:attrName>
                                        </p:attrNameLst>
                                      </p:cBhvr>
                                      <p:to>
                                        <p:strVal val="visible"/>
                                      </p:to>
                                    </p:set>
                                    <p:animEffect transition="in" filter="fade">
                                      <p:cBhvr>
                                        <p:cTn id="48" dur="500"/>
                                        <p:tgtEl>
                                          <p:spTgt spid="9">
                                            <p:txEl>
                                              <p:pRg st="0" end="0"/>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10">
                                            <p:bg/>
                                          </p:spTgt>
                                        </p:tgtEl>
                                        <p:attrNameLst>
                                          <p:attrName>style.visibility</p:attrName>
                                        </p:attrNameLst>
                                      </p:cBhvr>
                                      <p:to>
                                        <p:strVal val="visible"/>
                                      </p:to>
                                    </p:set>
                                    <p:animEffect transition="in" filter="fade">
                                      <p:cBhvr>
                                        <p:cTn id="53" dur="500"/>
                                        <p:tgtEl>
                                          <p:spTgt spid="10">
                                            <p:bg/>
                                          </p:spTgt>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0">
                                            <p:txEl>
                                              <p:pRg st="0" end="0"/>
                                            </p:txEl>
                                          </p:spTgt>
                                        </p:tgtEl>
                                        <p:attrNameLst>
                                          <p:attrName>style.visibility</p:attrName>
                                        </p:attrNameLst>
                                      </p:cBhvr>
                                      <p:to>
                                        <p:strVal val="visible"/>
                                      </p:to>
                                    </p:set>
                                    <p:animEffect transition="in" filter="fade">
                                      <p:cBhvr>
                                        <p:cTn id="56"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43.xml><?xml version="1.0" encoding="utf-8"?>
<p:sld xmlns:a="http://schemas.openxmlformats.org/drawingml/2006/main" xmlns:r="http://schemas.openxmlformats.org/officeDocument/2006/relationships" xmlns:p="http://schemas.openxmlformats.org/presentationml/2006/main">
  <p:cSld name="Slide 37">
    <p:spTree>
      <p:nvGrpSpPr>
        <p:cNvPr id="1" name=""/>
        <p:cNvGrpSpPr/>
        <p:nvPr/>
      </p:nvGrpSpPr>
      <p:grpSpPr>
        <a:xfrm>
          <a:off x="0" y="0"/>
          <a:ext cx="0" cy="0"/>
          <a:chOff x="0" y="0"/>
          <a:chExt cx="0" cy="0"/>
        </a:xfrm>
      </p:grpSpPr>
      <p:sp>
        <p:nvSpPr>
          <p:cNvPr id="2" name="QB_6_BD.172_1#b37d434bc?pid=9c9e26e8f&amp;color=0,55,96&amp;mp=1&amp;vtp=1&amp;bt=1&amp;bbb=1"/>
          <p:cNvSpPr/>
          <p:nvPr/>
        </p:nvSpPr>
        <p:spPr>
          <a:xfrm>
            <a:off x="502920" y="1508760"/>
            <a:ext cx="10570464" cy="351155"/>
          </a:xfrm>
          <a:prstGeom prst="rect">
            <a:avLst/>
          </a:prstGeom>
          <a:noFill/>
          <a:ln/>
        </p:spPr>
        <p:txBody>
          <a:bodyPr wrap="none" lIns="0" tIns="0" rIns="0" bIns="0" rtlCol="0" anchor="t"/>
          <a:lstStyle/>
          <a:p>
            <a:pPr algn="l">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43.</a:t>
            </a:r>
            <a:r>
              <a:rPr lang="en-US" altLang="zh-CN" sz="1800" i="0">
                <a:solidFill>
                  <a:srgbClr val="003760"/>
                </a:solidFill>
                <a:latin typeface="SimSun" pitchFamily="34" charset="0"/>
                <a:ea typeface="SimSun" pitchFamily="34" charset="-122"/>
                <a:cs typeface="SimSun" pitchFamily="34" charset="-120"/>
              </a:rPr>
              <a:t>_____</a:t>
            </a:r>
            <a:endParaRPr lang="en-US" altLang="zh-CN" sz="1800" dirty="0"/>
          </a:p>
        </p:txBody>
      </p:sp>
      <p:sp>
        <p:nvSpPr>
          <p:cNvPr id="3" name="QB_6_AN.173_1#b37d434bc.blank?pid=9c9e26e8f&amp;color=0,55,96&amp;mp=1&amp;vpa=58&amp;vtp=1&amp;bbb=1"/>
          <p:cNvSpPr/>
          <p:nvPr/>
        </p:nvSpPr>
        <p:spPr>
          <a:xfrm>
            <a:off x="794226" y="1457325"/>
            <a:ext cx="5095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that</a:t>
            </a:r>
            <a:endParaRPr lang="en-US" altLang="zh-CN" dirty="0"/>
          </a:p>
        </p:txBody>
      </p:sp>
      <p:sp>
        <p:nvSpPr>
          <p:cNvPr id="4" name="QB_6_AS.174_1#b37d434bc?pid=9c9e26e8f&amp;color=0,55,96&amp;vtp=1&amp;bbb=1&amp;hb=1"/>
          <p:cNvSpPr/>
          <p:nvPr/>
        </p:nvSpPr>
        <p:spPr>
          <a:xfrm>
            <a:off x="502920" y="1913255"/>
            <a:ext cx="10570464" cy="7732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设空处引导限制性定语从句，关系词在定语从句中作主语，且先行词为复合不定代词</a:t>
            </a:r>
            <a:r>
              <a:rPr lang="en-US" altLang="zh-CN" sz="1800" b="0" i="0">
                <a:solidFill>
                  <a:srgbClr val="003760"/>
                </a:solidFill>
                <a:latin typeface="Times New Roman" pitchFamily="34" charset="0"/>
                <a:ea typeface="微软雅黑" pitchFamily="34" charset="-122"/>
                <a:cs typeface="Times New Roman" pitchFamily="34" charset="-120"/>
              </a:rPr>
              <a:t>something</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else</a:t>
            </a:r>
            <a:r>
              <a:rPr lang="en-US" altLang="zh-CN" b="0" i="0" dirty="0">
                <a:solidFill>
                  <a:srgbClr val="003760"/>
                </a:solidFill>
                <a:latin typeface="Times New Roman" pitchFamily="34" charset="0"/>
                <a:ea typeface="微软雅黑" pitchFamily="34" charset="-122"/>
                <a:cs typeface="Times New Roman" pitchFamily="34" charset="-120"/>
              </a:rPr>
              <a:t>，只能用关系代词that引导。故填that。</a:t>
            </a:r>
            <a:endParaRPr lang="en-US" altLang="zh-CN" dirty="0"/>
          </a:p>
        </p:txBody>
      </p:sp>
      <p:sp>
        <p:nvSpPr>
          <p:cNvPr id="5" name="QB_6_BD.175_1#0e3e1217d?pid=9c9e26e8f&amp;color=0,55,96&amp;vtp=1&amp;bbb=1"/>
          <p:cNvSpPr/>
          <p:nvPr/>
        </p:nvSpPr>
        <p:spPr>
          <a:xfrm>
            <a:off x="502920" y="2740723"/>
            <a:ext cx="10570464" cy="351155"/>
          </a:xfrm>
          <a:prstGeom prst="rect">
            <a:avLst/>
          </a:prstGeom>
          <a:noFill/>
          <a:ln/>
        </p:spPr>
        <p:txBody>
          <a:bodyPr wrap="none" lIns="0" tIns="0" rIns="0" bIns="0" rtlCol="0" anchor="t"/>
          <a:lstStyle/>
          <a:p>
            <a:pPr algn="l">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44.</a:t>
            </a:r>
            <a:r>
              <a:rPr lang="en-US" altLang="zh-CN" sz="1800" i="0">
                <a:solidFill>
                  <a:srgbClr val="003760"/>
                </a:solidFill>
                <a:latin typeface="SimSun" pitchFamily="34" charset="0"/>
                <a:ea typeface="SimSun" pitchFamily="34" charset="-122"/>
                <a:cs typeface="SimSun" pitchFamily="34" charset="-120"/>
              </a:rPr>
              <a:t>________</a:t>
            </a:r>
            <a:endParaRPr lang="en-US" altLang="zh-CN" sz="1800" dirty="0"/>
          </a:p>
        </p:txBody>
      </p:sp>
      <p:sp>
        <p:nvSpPr>
          <p:cNvPr id="6" name="QB_6_AN.176_1#0e3e1217d.blank?pid=9c9e26e8f&amp;color=0,55,96&amp;vpa=59&amp;vtp=1&amp;bbb=1"/>
          <p:cNvSpPr/>
          <p:nvPr/>
        </p:nvSpPr>
        <p:spPr>
          <a:xfrm>
            <a:off x="768826" y="2676588"/>
            <a:ext cx="9032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meeting</a:t>
            </a:r>
            <a:endParaRPr lang="en-US" altLang="zh-CN" dirty="0"/>
          </a:p>
        </p:txBody>
      </p:sp>
      <p:sp>
        <p:nvSpPr>
          <p:cNvPr id="7" name="QB_6_AS.177_1#0e3e1217d?pid=9c9e26e8f&amp;color=0,55,96&amp;vtp=1&amp;bbb=1&amp;hb=1"/>
          <p:cNvSpPr/>
          <p:nvPr/>
        </p:nvSpPr>
        <p:spPr>
          <a:xfrm>
            <a:off x="502920" y="3151505"/>
            <a:ext cx="10570464" cy="16084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此处考查When引导的时间状语从句的省略，在状语从句中，如果从句的主语和主句主语相同</a:t>
            </a:r>
            <a:r>
              <a:rPr lang="en-US" altLang="zh-CN" sz="1800" b="0" i="0">
                <a:solidFill>
                  <a:srgbClr val="003760"/>
                </a:solidFill>
                <a:latin typeface="Times New Roman" pitchFamily="34" charset="0"/>
                <a:ea typeface="微软雅黑" pitchFamily="34" charset="-122"/>
                <a:cs typeface="Times New Roman" pitchFamily="34" charset="-120"/>
              </a:rPr>
              <a:t>，且</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从句谓语中包含</a:t>
            </a:r>
            <a:r>
              <a:rPr lang="en-US" altLang="zh-CN" sz="1800" b="0" i="0" dirty="0">
                <a:solidFill>
                  <a:srgbClr val="003760"/>
                </a:solidFill>
                <a:latin typeface="Times New Roman" pitchFamily="34" charset="0"/>
                <a:ea typeface="微软雅黑" pitchFamily="34" charset="-122"/>
                <a:cs typeface="Times New Roman" pitchFamily="34" charset="-120"/>
              </a:rPr>
              <a:t>be动词时，则可省略从句主语和be动词。从句主语you和从句谓语动词meet</a:t>
            </a:r>
            <a:r>
              <a:rPr lang="en-US" altLang="zh-CN" sz="1800" b="0" i="0">
                <a:solidFill>
                  <a:srgbClr val="003760"/>
                </a:solidFill>
                <a:latin typeface="Times New Roman" pitchFamily="34" charset="0"/>
                <a:ea typeface="微软雅黑" pitchFamily="34" charset="-122"/>
                <a:cs typeface="Times New Roman" pitchFamily="34" charset="-120"/>
              </a:rPr>
              <a:t>是主动关系，</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完整的状语从句为</a:t>
            </a:r>
            <a:r>
              <a:rPr lang="en-US" altLang="zh-CN" sz="1800" b="0" i="0" dirty="0">
                <a:solidFill>
                  <a:srgbClr val="003760"/>
                </a:solidFill>
                <a:latin typeface="Times New Roman" pitchFamily="34" charset="0"/>
                <a:ea typeface="微软雅黑" pitchFamily="34" charset="-122"/>
                <a:cs typeface="Times New Roman" pitchFamily="34" charset="-120"/>
              </a:rPr>
              <a:t>When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meeting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difficulties，省去从句主语和be动词后为When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meeting</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with</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difficulties。故填meeting。</a:t>
            </a:r>
            <a:endParaRPr lang="en-US" altLang="zh-CN" dirty="0"/>
          </a:p>
        </p:txBody>
      </p:sp>
      <p:sp>
        <p:nvSpPr>
          <p:cNvPr id="8" name="QB_6_BD.178_1#ac1f20a48?pid=9c9e26e8f&amp;color=0,55,96&amp;vtp=1&amp;bbb=1"/>
          <p:cNvSpPr/>
          <p:nvPr/>
        </p:nvSpPr>
        <p:spPr>
          <a:xfrm>
            <a:off x="502920" y="4797488"/>
            <a:ext cx="10570464" cy="351155"/>
          </a:xfrm>
          <a:prstGeom prst="rect">
            <a:avLst/>
          </a:prstGeom>
          <a:noFill/>
          <a:ln/>
        </p:spPr>
        <p:txBody>
          <a:bodyPr wrap="none" lIns="0" tIns="0" rIns="0" bIns="0" rtlCol="0" anchor="t"/>
          <a:lstStyle/>
          <a:p>
            <a:pPr algn="l">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45.</a:t>
            </a:r>
            <a:r>
              <a:rPr lang="en-US" altLang="zh-CN" sz="1800" i="0">
                <a:solidFill>
                  <a:srgbClr val="003760"/>
                </a:solidFill>
                <a:latin typeface="SimSun" pitchFamily="34" charset="0"/>
                <a:ea typeface="SimSun" pitchFamily="34" charset="-122"/>
                <a:cs typeface="SimSun" pitchFamily="34" charset="-120"/>
              </a:rPr>
              <a:t>____________</a:t>
            </a:r>
            <a:endParaRPr lang="en-US" altLang="zh-CN" sz="1800" dirty="0"/>
          </a:p>
        </p:txBody>
      </p:sp>
      <p:sp>
        <p:nvSpPr>
          <p:cNvPr id="9" name="QB_6_AN.179_1#ac1f20a48.blank?pid=9c9e26e8f&amp;color=0,55,96&amp;vpa=60&amp;vtp=1&amp;bbb=1"/>
          <p:cNvSpPr/>
          <p:nvPr/>
        </p:nvSpPr>
        <p:spPr>
          <a:xfrm>
            <a:off x="781526" y="4733353"/>
            <a:ext cx="1335088" cy="351155"/>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to</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challenge</a:t>
            </a:r>
            <a:endParaRPr lang="en-US" altLang="zh-CN" dirty="0"/>
          </a:p>
        </p:txBody>
      </p:sp>
      <p:sp>
        <p:nvSpPr>
          <p:cNvPr id="10" name="QB_6_AS.180_1#ac1f20a48?pid=9c9e26e8f&amp;color=0,55,96&amp;vtp=1&amp;bbb=1"/>
          <p:cNvSpPr/>
          <p:nvPr/>
        </p:nvSpPr>
        <p:spPr>
          <a:xfrm>
            <a:off x="502920" y="5203253"/>
            <a:ext cx="10570464" cy="351155"/>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chance后常用不定式作后置定语。故填to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challenge。</a:t>
            </a:r>
            <a:endParaRPr lang="en-US" altLang="zh-CN" sz="18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
                                            <p:bg/>
                                          </p:spTgt>
                                        </p:tgtEl>
                                        <p:attrNameLst>
                                          <p:attrName>style.visibility</p:attrName>
                                        </p:attrNameLst>
                                      </p:cBhvr>
                                      <p:to>
                                        <p:strVal val="visible"/>
                                      </p:to>
                                    </p:set>
                                    <p:animEffect transition="in" filter="fade">
                                      <p:cBhvr>
                                        <p:cTn id="26" dur="500"/>
                                        <p:tgtEl>
                                          <p:spTgt spid="6">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fade">
                                      <p:cBhvr>
                                        <p:cTn id="29" dur="500"/>
                                        <p:tgtEl>
                                          <p:spTgt spid="6">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bg/>
                                          </p:spTgt>
                                        </p:tgtEl>
                                        <p:attrNameLst>
                                          <p:attrName>style.visibility</p:attrName>
                                        </p:attrNameLst>
                                      </p:cBhvr>
                                      <p:to>
                                        <p:strVal val="visible"/>
                                      </p:to>
                                    </p:set>
                                    <p:animEffect transition="in" filter="fade">
                                      <p:cBhvr>
                                        <p:cTn id="34" dur="500"/>
                                        <p:tgtEl>
                                          <p:spTgt spid="7">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500"/>
                                        <p:tgtEl>
                                          <p:spTgt spid="7">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1" end="1"/>
                                            </p:txEl>
                                          </p:spTgt>
                                        </p:tgtEl>
                                        <p:attrNameLst>
                                          <p:attrName>style.visibility</p:attrName>
                                        </p:attrNameLst>
                                      </p:cBhvr>
                                      <p:to>
                                        <p:strVal val="visible"/>
                                      </p:to>
                                    </p:set>
                                    <p:animEffect transition="in" filter="fade">
                                      <p:cBhvr>
                                        <p:cTn id="40" dur="500"/>
                                        <p:tgtEl>
                                          <p:spTgt spid="7">
                                            <p:txEl>
                                              <p:pRg st="1" end="1"/>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7">
                                            <p:txEl>
                                              <p:pRg st="2" end="2"/>
                                            </p:txEl>
                                          </p:spTgt>
                                        </p:tgtEl>
                                        <p:attrNameLst>
                                          <p:attrName>style.visibility</p:attrName>
                                        </p:attrNameLst>
                                      </p:cBhvr>
                                      <p:to>
                                        <p:strVal val="visible"/>
                                      </p:to>
                                    </p:set>
                                    <p:animEffect transition="in" filter="fade">
                                      <p:cBhvr>
                                        <p:cTn id="43" dur="500"/>
                                        <p:tgtEl>
                                          <p:spTgt spid="7">
                                            <p:txEl>
                                              <p:pRg st="2" end="2"/>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7">
                                            <p:txEl>
                                              <p:pRg st="3" end="3"/>
                                            </p:txEl>
                                          </p:spTgt>
                                        </p:tgtEl>
                                        <p:attrNameLst>
                                          <p:attrName>style.visibility</p:attrName>
                                        </p:attrNameLst>
                                      </p:cBhvr>
                                      <p:to>
                                        <p:strVal val="visible"/>
                                      </p:to>
                                    </p:set>
                                    <p:animEffect transition="in" filter="fade">
                                      <p:cBhvr>
                                        <p:cTn id="46" dur="500"/>
                                        <p:tgtEl>
                                          <p:spTgt spid="7">
                                            <p:txEl>
                                              <p:pRg st="3" end="3"/>
                                            </p:txEl>
                                          </p:spTgt>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9">
                                            <p:bg/>
                                          </p:spTgt>
                                        </p:tgtEl>
                                        <p:attrNameLst>
                                          <p:attrName>style.visibility</p:attrName>
                                        </p:attrNameLst>
                                      </p:cBhvr>
                                      <p:to>
                                        <p:strVal val="visible"/>
                                      </p:to>
                                    </p:set>
                                    <p:animEffect transition="in" filter="fade">
                                      <p:cBhvr>
                                        <p:cTn id="51" dur="500"/>
                                        <p:tgtEl>
                                          <p:spTgt spid="9">
                                            <p:bg/>
                                          </p:spTgt>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9">
                                            <p:txEl>
                                              <p:pRg st="0" end="0"/>
                                            </p:txEl>
                                          </p:spTgt>
                                        </p:tgtEl>
                                        <p:attrNameLst>
                                          <p:attrName>style.visibility</p:attrName>
                                        </p:attrNameLst>
                                      </p:cBhvr>
                                      <p:to>
                                        <p:strVal val="visible"/>
                                      </p:to>
                                    </p:set>
                                    <p:animEffect transition="in" filter="fade">
                                      <p:cBhvr>
                                        <p:cTn id="54" dur="500"/>
                                        <p:tgtEl>
                                          <p:spTgt spid="9">
                                            <p:txEl>
                                              <p:pRg st="0" end="0"/>
                                            </p:txEl>
                                          </p:spTgt>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grpId="0" nodeType="clickEffect">
                                  <p:stCondLst>
                                    <p:cond delay="0"/>
                                  </p:stCondLst>
                                  <p:childTnLst>
                                    <p:set>
                                      <p:cBhvr>
                                        <p:cTn id="58" dur="1" fill="hold">
                                          <p:stCondLst>
                                            <p:cond delay="0"/>
                                          </p:stCondLst>
                                        </p:cTn>
                                        <p:tgtEl>
                                          <p:spTgt spid="10">
                                            <p:bg/>
                                          </p:spTgt>
                                        </p:tgtEl>
                                        <p:attrNameLst>
                                          <p:attrName>style.visibility</p:attrName>
                                        </p:attrNameLst>
                                      </p:cBhvr>
                                      <p:to>
                                        <p:strVal val="visible"/>
                                      </p:to>
                                    </p:set>
                                    <p:animEffect transition="in" filter="fade">
                                      <p:cBhvr>
                                        <p:cTn id="59" dur="500"/>
                                        <p:tgtEl>
                                          <p:spTgt spid="10">
                                            <p:bg/>
                                          </p:spTgt>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10">
                                            <p:txEl>
                                              <p:pRg st="0" end="0"/>
                                            </p:txEl>
                                          </p:spTgt>
                                        </p:tgtEl>
                                        <p:attrNameLst>
                                          <p:attrName>style.visibility</p:attrName>
                                        </p:attrNameLst>
                                      </p:cBhvr>
                                      <p:to>
                                        <p:strVal val="visible"/>
                                      </p:to>
                                    </p:set>
                                    <p:animEffect transition="in" filter="fade">
                                      <p:cBhvr>
                                        <p:cTn id="62"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44.xml><?xml version="1.0" encoding="utf-8"?>
<p:sld xmlns:a="http://schemas.openxmlformats.org/drawingml/2006/main" xmlns:r="http://schemas.openxmlformats.org/officeDocument/2006/relationships" xmlns:p="http://schemas.openxmlformats.org/presentationml/2006/main">
  <p:cSld name="Slide 38">
    <p:spTree>
      <p:nvGrpSpPr>
        <p:cNvPr id="1" name=""/>
        <p:cNvGrpSpPr/>
        <p:nvPr/>
      </p:nvGrpSpPr>
      <p:grpSpPr>
        <a:xfrm>
          <a:off x="0" y="0"/>
          <a:ext cx="0" cy="0"/>
          <a:chOff x="0" y="0"/>
          <a:chExt cx="0" cy="0"/>
        </a:xfrm>
      </p:grpSpPr>
      <p:sp>
        <p:nvSpPr>
          <p:cNvPr id="2" name="C_3_BD#92472aae3?pid=e32d9e3b7&amp;color=0,55,96&amp;vtp=1&amp;bt=1&amp;bbb=1"/>
          <p:cNvSpPr/>
          <p:nvPr/>
        </p:nvSpPr>
        <p:spPr>
          <a:xfrm>
            <a:off x="502920" y="1508760"/>
            <a:ext cx="10570464" cy="895096"/>
          </a:xfrm>
          <a:prstGeom prst="rect">
            <a:avLst/>
          </a:prstGeom>
          <a:noFill/>
          <a:ln/>
        </p:spPr>
        <p:txBody>
          <a:bodyPr wrap="none" lIns="0" tIns="0" rIns="0" bIns="0" rtlCol="0" anchor="t"/>
          <a:lstStyle/>
          <a:p>
            <a:pPr algn="ctr">
              <a:lnSpc>
                <a:spcPts val="4200"/>
              </a:lnSpc>
            </a:pPr>
            <a:r>
              <a:rPr lang="en-US" altLang="zh-CN" sz="2400" b="1" i="0" dirty="0">
                <a:solidFill>
                  <a:srgbClr val="003760"/>
                </a:solidFill>
                <a:latin typeface="Times New Roman" pitchFamily="34" charset="0"/>
                <a:ea typeface="微软雅黑" pitchFamily="34" charset="-122"/>
                <a:cs typeface="Times New Roman" pitchFamily="34" charset="-120"/>
              </a:rPr>
              <a:t>第三部分</a:t>
            </a:r>
            <a:r>
              <a:rPr lang="en-US" altLang="zh-CN" sz="2400" b="1" i="0" dirty="0">
                <a:solidFill>
                  <a:srgbClr val="003760"/>
                </a:solidFill>
                <a:latin typeface="SimSun" pitchFamily="34" charset="0"/>
                <a:ea typeface="SimSun" pitchFamily="34" charset="-122"/>
                <a:cs typeface="SimSun" pitchFamily="34" charset="-120"/>
              </a:rPr>
              <a:t> </a:t>
            </a:r>
            <a:r>
              <a:rPr lang="en-US" altLang="zh-CN" sz="2400" b="1" i="0" dirty="0">
                <a:solidFill>
                  <a:srgbClr val="003760"/>
                </a:solidFill>
                <a:latin typeface="Times New Roman" pitchFamily="34" charset="0"/>
                <a:ea typeface="微软雅黑" pitchFamily="34" charset="-122"/>
                <a:cs typeface="Times New Roman" pitchFamily="34" charset="-120"/>
              </a:rPr>
              <a:t>写作</a:t>
            </a:r>
            <a:endParaRPr lang="en-US" altLang="zh-CN" sz="2400" dirty="0"/>
          </a:p>
        </p:txBody>
      </p:sp>
      <p:sp>
        <p:nvSpPr>
          <p:cNvPr id="3" name="C_4_BD#9b796f211?pid=92472aae3&amp;color=0,55,96&amp;vtp=1&amp;bbb=1"/>
          <p:cNvSpPr/>
          <p:nvPr/>
        </p:nvSpPr>
        <p:spPr>
          <a:xfrm>
            <a:off x="502920" y="2040953"/>
            <a:ext cx="10570464" cy="657352"/>
          </a:xfrm>
          <a:prstGeom prst="rect">
            <a:avLst/>
          </a:prstGeom>
          <a:noFill/>
          <a:ln/>
        </p:spPr>
        <p:txBody>
          <a:bodyPr wrap="none" lIns="0" tIns="0" rIns="0" bIns="0" rtlCol="0" anchor="t"/>
          <a:lstStyle/>
          <a:p>
            <a:pPr algn="l">
              <a:lnSpc>
                <a:spcPts val="3900"/>
              </a:lnSpc>
            </a:pPr>
            <a:r>
              <a:rPr lang="en-US" altLang="zh-CN" sz="2200" b="1" i="0" dirty="0">
                <a:solidFill>
                  <a:srgbClr val="003760"/>
                </a:solidFill>
                <a:latin typeface="Times New Roman" pitchFamily="34" charset="0"/>
                <a:ea typeface="微软雅黑" pitchFamily="34" charset="-122"/>
                <a:cs typeface="Times New Roman" pitchFamily="34" charset="-120"/>
              </a:rPr>
              <a:t>第一节（</a:t>
            </a:r>
            <a:r>
              <a:rPr lang="en-US" altLang="zh-CN" sz="2200" b="1" i="0" dirty="0">
                <a:solidFill>
                  <a:srgbClr val="003760"/>
                </a:solidFill>
                <a:latin typeface="Times New Roman" pitchFamily="34" charset="0"/>
                <a:ea typeface="楷体" pitchFamily="34" charset="-122"/>
                <a:cs typeface="Times New Roman" pitchFamily="34" charset="-120"/>
              </a:rPr>
              <a:t>满分</a:t>
            </a:r>
            <a:r>
              <a:rPr lang="en-US" altLang="zh-CN" sz="2200" b="1" i="0" dirty="0">
                <a:solidFill>
                  <a:srgbClr val="003760"/>
                </a:solidFill>
                <a:latin typeface="Times New Roman" pitchFamily="34" charset="0"/>
                <a:ea typeface="微软雅黑" pitchFamily="34" charset="-122"/>
                <a:cs typeface="Times New Roman" pitchFamily="34" charset="-120"/>
              </a:rPr>
              <a:t>15</a:t>
            </a:r>
            <a:r>
              <a:rPr lang="en-US" altLang="zh-CN" sz="2200" b="1" i="0" dirty="0">
                <a:solidFill>
                  <a:srgbClr val="003760"/>
                </a:solidFill>
                <a:latin typeface="Times New Roman" pitchFamily="34" charset="0"/>
                <a:ea typeface="楷体" pitchFamily="34" charset="-122"/>
                <a:cs typeface="Times New Roman" pitchFamily="34" charset="-120"/>
              </a:rPr>
              <a:t>分</a:t>
            </a:r>
            <a:r>
              <a:rPr lang="en-US" altLang="zh-CN" sz="2200" b="1" i="0" dirty="0">
                <a:solidFill>
                  <a:srgbClr val="003760"/>
                </a:solidFill>
                <a:latin typeface="Times New Roman" pitchFamily="34" charset="0"/>
                <a:ea typeface="微软雅黑" pitchFamily="34" charset="-122"/>
                <a:cs typeface="Times New Roman" pitchFamily="34" charset="-120"/>
              </a:rPr>
              <a:t>）</a:t>
            </a:r>
            <a:endParaRPr lang="en-US" altLang="zh-CN" sz="2200" dirty="0"/>
          </a:p>
        </p:txBody>
      </p:sp>
      <p:sp>
        <p:nvSpPr>
          <p:cNvPr id="4" name="QO_5_BD.181_1#978d253ec?pid=9b796f211&amp;color=0,55,96&amp;vtp=1&amp;bbb=1&amp;hb=1"/>
          <p:cNvSpPr/>
          <p:nvPr/>
        </p:nvSpPr>
        <p:spPr>
          <a:xfrm>
            <a:off x="502920" y="2530206"/>
            <a:ext cx="10570464" cy="1611440"/>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[江苏南京2024高一期中]</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世界遗产是人类共同的财富，有着悠久的历史</a:t>
            </a:r>
            <a:r>
              <a:rPr lang="en-US" altLang="zh-CN" sz="1800" b="0" i="0">
                <a:solidFill>
                  <a:srgbClr val="003760"/>
                </a:solidFill>
                <a:latin typeface="Times New Roman" pitchFamily="34" charset="0"/>
                <a:ea typeface="微软雅黑" pitchFamily="34" charset="-122"/>
                <a:cs typeface="Times New Roman" pitchFamily="34" charset="-120"/>
              </a:rPr>
              <a:t>，但现在面临着遭到破坏的</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风险</a:t>
            </a:r>
            <a:r>
              <a:rPr lang="en-US" altLang="zh-CN" sz="1800" b="0" i="0" dirty="0">
                <a:solidFill>
                  <a:srgbClr val="003760"/>
                </a:solidFill>
                <a:latin typeface="Times New Roman" pitchFamily="34" charset="0"/>
                <a:ea typeface="微软雅黑" pitchFamily="34" charset="-122"/>
                <a:cs typeface="Times New Roman" pitchFamily="34" charset="-120"/>
              </a:rPr>
              <a:t>。鉴于此，学校网站英语论坛将开辟专栏讨论开展“保护世界遗产，人人有责”的活动</a:t>
            </a:r>
            <a:r>
              <a:rPr lang="en-US" altLang="zh-CN" sz="1800" b="0" i="0">
                <a:solidFill>
                  <a:srgbClr val="003760"/>
                </a:solidFill>
                <a:latin typeface="Times New Roman" pitchFamily="34" charset="0"/>
                <a:ea typeface="微软雅黑" pitchFamily="34" charset="-122"/>
                <a:cs typeface="Times New Roman" pitchFamily="34" charset="-120"/>
              </a:rPr>
              <a:t>。请你写一篇短</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文</a:t>
            </a:r>
            <a:r>
              <a:rPr lang="en-US" altLang="zh-CN" sz="1800" b="0" i="0" dirty="0">
                <a:solidFill>
                  <a:srgbClr val="003760"/>
                </a:solidFill>
                <a:latin typeface="Times New Roman" pitchFamily="34" charset="0"/>
                <a:ea typeface="微软雅黑" pitchFamily="34" charset="-122"/>
                <a:cs typeface="Times New Roman" pitchFamily="34" charset="-120"/>
              </a:rPr>
              <a:t>，参加英语论坛的讨论。</a:t>
            </a:r>
            <a:endParaRPr lang="en-US" altLang="zh-CN" sz="1800" dirty="0"/>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注意</a:t>
            </a:r>
            <a:r>
              <a:rPr lang="en-US" altLang="zh-CN" b="0" i="0" dirty="0">
                <a:solidFill>
                  <a:srgbClr val="003760"/>
                </a:solidFill>
                <a:latin typeface="Times New Roman" pitchFamily="34" charset="0"/>
                <a:ea typeface="微软雅黑" pitchFamily="34" charset="-122"/>
                <a:cs typeface="Times New Roman" pitchFamily="34" charset="-120"/>
              </a:rPr>
              <a:t>：1.写作词数应为80个左右；</a:t>
            </a:r>
            <a:endParaRPr lang="en-US" altLang="zh-CN" dirty="0"/>
          </a:p>
        </p:txBody>
      </p:sp>
      <p:sp>
        <p:nvSpPr>
          <p:cNvPr id="5" name="QO_5_BD.181_2#978d253ec?sp=1&amp;pid=9b796f211&amp;color=0,55,96&amp;vtp=1&amp;bbb=1&amp;hb=1"/>
          <p:cNvSpPr/>
          <p:nvPr/>
        </p:nvSpPr>
        <p:spPr>
          <a:xfrm>
            <a:off x="502920" y="4179760"/>
            <a:ext cx="10570464" cy="1611440"/>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2.开头已经写好，不计入总词数。</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World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heritage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sites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enjoy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history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rich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content.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priceless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cultural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treasures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for</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human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beings.</a:t>
            </a:r>
            <a:endParaRPr lang="en-US" altLang="zh-CN" sz="1800" dirty="0"/>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__________________________________________________________________</a:t>
            </a:r>
            <a:endParaRPr lang="en-US" altLang="zh-CN" dirty="0"/>
          </a:p>
        </p:txBody>
      </p:sp>
    </p:spTree>
  </p:cSld>
  <p:clrMapOvr>
    <a:masterClrMapping/>
  </p:clrMapOvr>
  <p:transition>
    <p:fade/>
  </p:transition>
</p:sld>
</file>

<file path=ppt/slides/slide45.xml><?xml version="1.0" encoding="utf-8"?>
<p:sld xmlns:a="http://schemas.openxmlformats.org/drawingml/2006/main" xmlns:r="http://schemas.openxmlformats.org/officeDocument/2006/relationships" xmlns:p="http://schemas.openxmlformats.org/presentationml/2006/main">
  <p:cSld name="Slide 39">
    <p:spTree>
      <p:nvGrpSpPr>
        <p:cNvPr id="1" name=""/>
        <p:cNvGrpSpPr/>
        <p:nvPr/>
      </p:nvGrpSpPr>
      <p:grpSpPr>
        <a:xfrm>
          <a:off x="0" y="0"/>
          <a:ext cx="0" cy="0"/>
          <a:chOff x="0" y="0"/>
          <a:chExt cx="0" cy="0"/>
        </a:xfrm>
      </p:grpSpPr>
      <p:sp>
        <p:nvSpPr>
          <p:cNvPr id="2" name="QO_5_AN.182_1#978d253ec?pid=9b796f211&amp;color=0,55,96&amp;vtp=1&amp;bt=1&amp;bbb=1&amp;hb=1"/>
          <p:cNvSpPr/>
          <p:nvPr/>
        </p:nvSpPr>
        <p:spPr>
          <a:xfrm>
            <a:off x="502920" y="1512000"/>
            <a:ext cx="10570464" cy="4123055"/>
          </a:xfrm>
          <a:prstGeom prst="rect">
            <a:avLst/>
          </a:prstGeom>
          <a:noFill/>
          <a:ln/>
        </p:spPr>
        <p:txBody>
          <a:bodyPr wrap="none" lIns="0" tIns="0" rIns="0" bIns="0" rtlCol="0" anchor="t"/>
          <a:lstStyle/>
          <a:p>
            <a:pPr algn="l">
              <a:lnSpc>
                <a:spcPts val="3300"/>
              </a:lnSpc>
            </a:pPr>
            <a:r>
              <a:rPr lang="en-US" altLang="zh-CN" sz="1800" b="1" i="0" dirty="0">
                <a:solidFill>
                  <a:srgbClr val="FF0000"/>
                </a:solidFill>
                <a:latin typeface="Times New Roman" pitchFamily="34" charset="0"/>
                <a:ea typeface="微软雅黑" pitchFamily="34" charset="-122"/>
                <a:cs typeface="Times New Roman" pitchFamily="34" charset="-120"/>
              </a:rPr>
              <a:t>【参考范文】</a:t>
            </a:r>
            <a:endParaRPr lang="en-US" altLang="zh-CN" sz="1800" dirty="0"/>
          </a:p>
          <a:p>
            <a:pPr>
              <a:lnSpc>
                <a:spcPts val="3300"/>
              </a:lnSpc>
            </a:pPr>
            <a:r>
              <a:rPr lang="en-US" altLang="zh-CN" b="0" i="0">
                <a:solidFill>
                  <a:srgbClr val="FF0000"/>
                </a:solidFill>
                <a:latin typeface="SimSun" panose="02010600030101010101" pitchFamily="2" charset="-122"/>
                <a:ea typeface="微软雅黑" pitchFamily="34" charset="-122"/>
                <a:cs typeface="Times New Roma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World</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heritage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sites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enjoy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long</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history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with</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rich</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content.They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are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priceless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cultural</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treasures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for</a:t>
            </a:r>
            <a:r>
              <a:rPr lang="en-US" altLang="zh-CN" sz="1800" b="0" i="0">
                <a:solidFill>
                  <a:srgbClr val="FF0000"/>
                </a:solidFill>
                <a:latin typeface="SimSun" pitchFamily="34" charset="0"/>
                <a:ea typeface="SimSun" pitchFamily="34" charset="-122"/>
                <a:cs typeface="SimSun" pitchFamily="34" charset="-120"/>
              </a:rPr>
              <a:t> </a:t>
            </a:r>
          </a:p>
          <a:p>
            <a:pPr>
              <a:lnSpc>
                <a:spcPts val="3300"/>
              </a:lnSpc>
            </a:pPr>
            <a:r>
              <a:rPr lang="en-US" altLang="zh-CN" sz="1800" b="0" i="0">
                <a:solidFill>
                  <a:srgbClr val="FF0000"/>
                </a:solidFill>
                <a:latin typeface="Times New Roman" pitchFamily="34" charset="0"/>
                <a:ea typeface="微软雅黑" pitchFamily="34" charset="-122"/>
                <a:cs typeface="Times New Roman" pitchFamily="34" charset="-120"/>
              </a:rPr>
              <a:t>human</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beings.</a:t>
            </a:r>
            <a:endParaRPr lang="en-US" altLang="zh-CN" sz="1800" dirty="0"/>
          </a:p>
          <a:p>
            <a:pPr>
              <a:lnSpc>
                <a:spcPts val="3300"/>
              </a:lnSpc>
            </a:pPr>
            <a:r>
              <a:rPr lang="en-US" altLang="zh-CN" b="0" i="0">
                <a:solidFill>
                  <a:srgbClr val="FF0000"/>
                </a:solidFill>
                <a:latin typeface="SimSun" panose="02010600030101010101" pitchFamily="2" charset="-122"/>
                <a:ea typeface="微软雅黑" pitchFamily="34" charset="-122"/>
                <a:cs typeface="Times New Roma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However</a:t>
            </a:r>
            <a:r>
              <a:rPr lang="en-US" altLang="zh-CN" sz="1800" b="0" i="0" dirty="0">
                <a:solidFill>
                  <a:srgbClr val="FF0000"/>
                </a:solidFill>
                <a:latin typeface="Times New Roman" pitchFamily="34" charset="0"/>
                <a:ea typeface="微软雅黑" pitchFamily="34" charset="-122"/>
                <a:cs typeface="Times New Roman" pitchFamily="34" charset="-120"/>
              </a:rPr>
              <a: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some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of</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them</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are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badly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damaged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by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natural</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disasters.Human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activities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also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bring</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serious</a:t>
            </a:r>
            <a:r>
              <a:rPr lang="en-US" altLang="zh-CN" sz="1800" b="0" i="0">
                <a:solidFill>
                  <a:srgbClr val="FF0000"/>
                </a:solidFill>
                <a:latin typeface="SimSun" pitchFamily="34" charset="0"/>
                <a:ea typeface="SimSun" pitchFamily="34" charset="-122"/>
                <a:cs typeface="SimSun" pitchFamily="34" charset="-120"/>
              </a:rPr>
              <a:t> </a:t>
            </a:r>
          </a:p>
          <a:p>
            <a:pPr>
              <a:lnSpc>
                <a:spcPts val="3300"/>
              </a:lnSpc>
            </a:pPr>
            <a:r>
              <a:rPr lang="en-US" altLang="zh-CN" sz="1800" b="0" i="0">
                <a:solidFill>
                  <a:srgbClr val="FF0000"/>
                </a:solidFill>
                <a:latin typeface="Times New Roman" pitchFamily="34" charset="0"/>
                <a:ea typeface="微软雅黑" pitchFamily="34" charset="-122"/>
                <a:cs typeface="Times New Roman" pitchFamily="34" charset="-120"/>
              </a:rPr>
              <a:t>destruction</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them</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because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many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directors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choose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beautiful</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landscapes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shoot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films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and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some</a:t>
            </a:r>
            <a:r>
              <a:rPr lang="en-US" altLang="zh-CN" sz="1800" b="0" i="0">
                <a:solidFill>
                  <a:srgbClr val="FF0000"/>
                </a:solidFill>
                <a:latin typeface="SimSun" pitchFamily="34" charset="0"/>
                <a:ea typeface="SimSun" pitchFamily="34" charset="-122"/>
                <a:cs typeface="SimSun" pitchFamily="34" charset="-120"/>
              </a:rPr>
              <a:t> </a:t>
            </a:r>
          </a:p>
          <a:p>
            <a:pPr>
              <a:lnSpc>
                <a:spcPts val="3300"/>
              </a:lnSpc>
            </a:pPr>
            <a:r>
              <a:rPr lang="en-US" altLang="zh-CN" sz="1800" b="0" i="0">
                <a:solidFill>
                  <a:srgbClr val="FF0000"/>
                </a:solidFill>
                <a:latin typeface="Times New Roman" pitchFamily="34" charset="0"/>
                <a:ea typeface="微软雅黑" pitchFamily="34" charset="-122"/>
                <a:cs typeface="Times New Roman" pitchFamily="34" charset="-120"/>
              </a:rPr>
              <a:t>visitors</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uncivilisedly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pay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visit.Besides,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constant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wars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and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lot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of</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construction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work</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also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do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harm</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to</a:t>
            </a:r>
            <a:r>
              <a:rPr lang="en-US" altLang="zh-CN" sz="1800" b="0" i="0">
                <a:solidFill>
                  <a:srgbClr val="FF0000"/>
                </a:solidFill>
                <a:latin typeface="SimSun" pitchFamily="34" charset="0"/>
                <a:ea typeface="SimSun" pitchFamily="34" charset="-122"/>
                <a:cs typeface="SimSun" pitchFamily="34" charset="-120"/>
              </a:rPr>
              <a:t> </a:t>
            </a:r>
          </a:p>
          <a:p>
            <a:pPr>
              <a:lnSpc>
                <a:spcPts val="3300"/>
              </a:lnSpc>
            </a:pPr>
            <a:r>
              <a:rPr lang="en-US" altLang="zh-CN" sz="1800" b="0" i="0">
                <a:solidFill>
                  <a:srgbClr val="FF0000"/>
                </a:solidFill>
                <a:latin typeface="Times New Roman" pitchFamily="34" charset="0"/>
                <a:ea typeface="微软雅黑" pitchFamily="34" charset="-122"/>
                <a:cs typeface="Times New Roman" pitchFamily="34" charset="-120"/>
              </a:rPr>
              <a:t>some</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sites.</a:t>
            </a:r>
            <a:endParaRPr lang="en-US" altLang="zh-CN" sz="1800" dirty="0"/>
          </a:p>
          <a:p>
            <a:pPr>
              <a:lnSpc>
                <a:spcPts val="3300"/>
              </a:lnSpc>
            </a:pPr>
            <a:r>
              <a:rPr lang="en-US" altLang="zh-CN" b="0" i="0">
                <a:solidFill>
                  <a:srgbClr val="FF0000"/>
                </a:solidFill>
                <a:latin typeface="SimSun" panose="02010600030101010101" pitchFamily="2" charset="-122"/>
                <a:ea typeface="微软雅黑" pitchFamily="34" charset="-122"/>
                <a:cs typeface="Times New Roma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Obviously</a:t>
            </a:r>
            <a:r>
              <a:rPr lang="en-US" altLang="zh-CN" sz="1800" b="0" i="0" dirty="0">
                <a:solidFill>
                  <a:srgbClr val="FF0000"/>
                </a:solidFill>
                <a:latin typeface="Times New Roman" pitchFamily="34" charset="0"/>
                <a:ea typeface="微软雅黑" pitchFamily="34" charset="-122"/>
                <a:cs typeface="Times New Roman" pitchFamily="34" charset="-120"/>
              </a:rPr>
              <a: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it's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urgent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task</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for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us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take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steps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get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them</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protected.Not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only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should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raise</a:t>
            </a:r>
            <a:r>
              <a:rPr lang="en-US" altLang="zh-CN" sz="1800" b="0" i="0">
                <a:solidFill>
                  <a:srgbClr val="FF0000"/>
                </a:solidFill>
                <a:latin typeface="SimSun" pitchFamily="34" charset="0"/>
                <a:ea typeface="SimSun" pitchFamily="34" charset="-122"/>
                <a:cs typeface="SimSun" pitchFamily="34" charset="-120"/>
              </a:rPr>
              <a:t> </a:t>
            </a:r>
          </a:p>
          <a:p>
            <a:pPr>
              <a:lnSpc>
                <a:spcPts val="3300"/>
              </a:lnSpc>
            </a:pPr>
            <a:r>
              <a:rPr lang="en-US" altLang="zh-CN" sz="1800" b="0" i="0">
                <a:solidFill>
                  <a:srgbClr val="FF0000"/>
                </a:solidFill>
                <a:latin typeface="Times New Roman" pitchFamily="34" charset="0"/>
                <a:ea typeface="微软雅黑" pitchFamily="34" charset="-122"/>
                <a:cs typeface="Times New Roman" pitchFamily="34" charset="-120"/>
              </a:rPr>
              <a:t>the</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public</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awareness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of</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value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of</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world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heritage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sites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but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should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also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arrange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related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activities.</a:t>
            </a:r>
            <a:r>
              <a:rPr lang="en-US" altLang="zh-CN" sz="1800" b="0" i="0">
                <a:solidFill>
                  <a:srgbClr val="FF0000"/>
                </a:solidFill>
                <a:latin typeface="Times New Roman" pitchFamily="34" charset="0"/>
                <a:ea typeface="微软雅黑" pitchFamily="34" charset="-122"/>
                <a:cs typeface="Times New Roman" pitchFamily="34" charset="-120"/>
              </a:rPr>
              <a:t>It's</a:t>
            </a:r>
            <a:r>
              <a:rPr lang="en-US" altLang="zh-CN" sz="1800" b="0" i="0">
                <a:solidFill>
                  <a:srgbClr val="FF0000"/>
                </a:solidFill>
                <a:latin typeface="SimSun" pitchFamily="34" charset="0"/>
                <a:ea typeface="SimSun" pitchFamily="34" charset="-122"/>
                <a:cs typeface="SimSun" pitchFamily="34" charset="-120"/>
              </a:rPr>
              <a:t> </a:t>
            </a:r>
          </a:p>
          <a:p>
            <a:pPr>
              <a:lnSpc>
                <a:spcPts val="3100"/>
              </a:lnSpc>
            </a:pPr>
            <a:r>
              <a:rPr lang="en-US" altLang="zh-CN" b="0" i="0">
                <a:solidFill>
                  <a:srgbClr val="FF0000"/>
                </a:solidFill>
                <a:latin typeface="Times New Roman" pitchFamily="34" charset="0"/>
                <a:ea typeface="微软雅黑" pitchFamily="34" charset="-122"/>
                <a:cs typeface="Times New Roman" pitchFamily="34" charset="-120"/>
              </a:rPr>
              <a:t>everyone's</a:t>
            </a:r>
            <a:r>
              <a:rPr lang="en-US" altLang="zh-CN" b="0" i="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responsibility</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to</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protect</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our</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natural</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treasure.</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6.xml><?xml version="1.0" encoding="utf-8"?>
<p:sld xmlns:a="http://schemas.openxmlformats.org/drawingml/2006/main" xmlns:r="http://schemas.openxmlformats.org/officeDocument/2006/relationships" xmlns:p="http://schemas.openxmlformats.org/presentationml/2006/main">
  <p:cSld name="Slide 40">
    <p:spTree>
      <p:nvGrpSpPr>
        <p:cNvPr id="1" name=""/>
        <p:cNvGrpSpPr/>
        <p:nvPr/>
      </p:nvGrpSpPr>
      <p:grpSpPr>
        <a:xfrm>
          <a:off x="0" y="0"/>
          <a:ext cx="0" cy="0"/>
          <a:chOff x="0" y="0"/>
          <a:chExt cx="0" cy="0"/>
        </a:xfrm>
      </p:grpSpPr>
      <p:sp>
        <p:nvSpPr>
          <p:cNvPr id="2" name="QO_5_AS.183_1#978d253ec?pid=9b796f211&amp;color=0,55,96&amp;vtp=1&amp;bt=1&amp;bbb=1&amp;hb=1"/>
          <p:cNvSpPr/>
          <p:nvPr/>
        </p:nvSpPr>
        <p:spPr>
          <a:xfrm>
            <a:off x="502920" y="1512000"/>
            <a:ext cx="10570464" cy="24466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【写作提示】</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1</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写作要点</a:t>
            </a:r>
            <a:r>
              <a:rPr lang="en-US" altLang="zh-CN" sz="1800" b="0" i="0" dirty="0">
                <a:solidFill>
                  <a:srgbClr val="003760"/>
                </a:solidFill>
                <a:latin typeface="Times New Roman" pitchFamily="34" charset="0"/>
                <a:ea typeface="微软雅黑" pitchFamily="34" charset="-122"/>
                <a:cs typeface="Times New Roman" pitchFamily="34" charset="-120"/>
              </a:rPr>
              <a:t>：（1）</a:t>
            </a:r>
            <a:r>
              <a:rPr lang="en-US" altLang="zh-CN" sz="1800" b="0" i="0" dirty="0">
                <a:solidFill>
                  <a:srgbClr val="003760"/>
                </a:solidFill>
                <a:latin typeface="Times New Roman" pitchFamily="34" charset="0"/>
                <a:ea typeface="楷体" pitchFamily="34" charset="-122"/>
                <a:cs typeface="Times New Roman" pitchFamily="34" charset="-120"/>
              </a:rPr>
              <a:t>点明保护世界遗产这一主题</a:t>
            </a:r>
            <a:r>
              <a:rPr lang="en-US" altLang="zh-CN" sz="1800" b="0" i="0" dirty="0">
                <a:solidFill>
                  <a:srgbClr val="003760"/>
                </a:solidFill>
                <a:latin typeface="Times New Roman" pitchFamily="34" charset="0"/>
                <a:ea typeface="微软雅黑" pitchFamily="34" charset="-122"/>
                <a:cs typeface="Times New Roman" pitchFamily="34" charset="-120"/>
              </a:rPr>
              <a:t>；（2）</a:t>
            </a:r>
            <a:r>
              <a:rPr lang="en-US" altLang="zh-CN" sz="1800" b="0" i="0" dirty="0">
                <a:solidFill>
                  <a:srgbClr val="003760"/>
                </a:solidFill>
                <a:latin typeface="Times New Roman" pitchFamily="34" charset="0"/>
                <a:ea typeface="楷体" pitchFamily="34" charset="-122"/>
                <a:cs typeface="Times New Roman" pitchFamily="34" charset="-120"/>
              </a:rPr>
              <a:t>简要介绍世界遗产的情况</a:t>
            </a:r>
            <a:r>
              <a:rPr lang="en-US" altLang="zh-CN" sz="1800" b="0" i="0" dirty="0">
                <a:solidFill>
                  <a:srgbClr val="003760"/>
                </a:solidFill>
                <a:latin typeface="Times New Roman" pitchFamily="34" charset="0"/>
                <a:ea typeface="微软雅黑" pitchFamily="34" charset="-122"/>
                <a:cs typeface="Times New Roman" pitchFamily="34" charset="-120"/>
              </a:rPr>
              <a:t>；（3</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呼吁大家保护世</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界遗产</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2</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提分词句</a:t>
            </a:r>
            <a:r>
              <a:rPr lang="en-US" altLang="zh-CN" sz="1800" b="0" i="0" dirty="0">
                <a:solidFill>
                  <a:srgbClr val="003760"/>
                </a:solidFill>
                <a:latin typeface="Times New Roman" pitchFamily="34" charset="0"/>
                <a:ea typeface="微软雅黑" pitchFamily="34" charset="-122"/>
                <a:cs typeface="Times New Roman" pitchFamily="34" charset="-120"/>
              </a:rPr>
              <a:t>：pay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visit，do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harm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raise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public</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awareness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of，not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only</a:t>
            </a:r>
            <a:r>
              <a:rPr lang="en-US" altLang="zh-CN" sz="1800"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（also）</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it</a:t>
            </a:r>
            <a:r>
              <a:rPr lang="en-US" altLang="zh-CN" sz="1800" b="0" i="0">
                <a:solidFill>
                  <a:srgbClr val="003760"/>
                </a:solidFill>
                <a:latin typeface="Times New Roman" pitchFamily="34" charset="0"/>
                <a:ea typeface="楷体" pitchFamily="34" charset="-122"/>
                <a:cs typeface="Times New Roman" pitchFamily="34" charset="-120"/>
              </a:rPr>
              <a:t>作</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形式主语的句式</a:t>
            </a:r>
            <a:r>
              <a:rPr lang="en-US" altLang="zh-CN" sz="1800" b="0" i="0" dirty="0">
                <a:solidFill>
                  <a:srgbClr val="003760"/>
                </a:solidFill>
                <a:latin typeface="Times New Roman" pitchFamily="34" charset="0"/>
                <a:ea typeface="微软雅黑" pitchFamily="34" charset="-122"/>
                <a:cs typeface="Times New Roman" pitchFamily="34" charset="-120"/>
              </a:rPr>
              <a:t>（it's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urgent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task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take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steps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protected；“It's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everyone's</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responsibility</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to</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protect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our</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natural</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treasure.”），</a:t>
            </a:r>
            <a:r>
              <a:rPr lang="en-US" altLang="zh-CN" b="0" i="0" dirty="0">
                <a:solidFill>
                  <a:srgbClr val="003760"/>
                </a:solidFill>
                <a:latin typeface="Times New Roman" pitchFamily="34" charset="0"/>
                <a:ea typeface="楷体" pitchFamily="34" charset="-122"/>
                <a:cs typeface="Times New Roman" pitchFamily="34" charset="-120"/>
              </a:rPr>
              <a:t>部分倒装</a:t>
            </a:r>
            <a:r>
              <a:rPr lang="en-US" altLang="zh-CN" b="0" i="0" dirty="0">
                <a:solidFill>
                  <a:srgbClr val="003760"/>
                </a:solidFill>
                <a:latin typeface="Times New Roman" pitchFamily="34" charset="0"/>
                <a:ea typeface="微软雅黑" pitchFamily="34" charset="-122"/>
                <a:cs typeface="Times New Roman" pitchFamily="34" charset="-120"/>
              </a:rPr>
              <a:t>（Not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only</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should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we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raise</a:t>
            </a:r>
            <a:r>
              <a:rPr lang="en-US" altLang="zh-CN"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Times New Roman" pitchFamily="34" charset="0"/>
                <a:ea typeface="楷体" pitchFamily="34" charset="-122"/>
                <a:cs typeface="Times New Roman" pitchFamily="34" charset="-120"/>
              </a:rPr>
              <a:t>等</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7.xml><?xml version="1.0" encoding="utf-8"?>
<p:sld xmlns:a="http://schemas.openxmlformats.org/drawingml/2006/main" xmlns:r="http://schemas.openxmlformats.org/officeDocument/2006/relationships" xmlns:p="http://schemas.openxmlformats.org/presentationml/2006/main">
  <p:cSld name="Slide 41">
    <p:spTree>
      <p:nvGrpSpPr>
        <p:cNvPr id="1" name=""/>
        <p:cNvGrpSpPr/>
        <p:nvPr/>
      </p:nvGrpSpPr>
      <p:grpSpPr>
        <a:xfrm>
          <a:off x="0" y="0"/>
          <a:ext cx="0" cy="0"/>
          <a:chOff x="0" y="0"/>
          <a:chExt cx="0" cy="0"/>
        </a:xfrm>
      </p:grpSpPr>
      <p:sp>
        <p:nvSpPr>
          <p:cNvPr id="2" name="C_4_BD#524eb7c8f?pid=92472aae3&amp;color=0,55,96&amp;vtp=1&amp;bt=1&amp;bbb=1"/>
          <p:cNvSpPr/>
          <p:nvPr/>
        </p:nvSpPr>
        <p:spPr>
          <a:xfrm>
            <a:off x="502920" y="1508760"/>
            <a:ext cx="10570464" cy="657352"/>
          </a:xfrm>
          <a:prstGeom prst="rect">
            <a:avLst/>
          </a:prstGeom>
          <a:noFill/>
          <a:ln/>
        </p:spPr>
        <p:txBody>
          <a:bodyPr wrap="none" lIns="0" tIns="0" rIns="0" bIns="0" rtlCol="0" anchor="t"/>
          <a:lstStyle/>
          <a:p>
            <a:pPr algn="l">
              <a:lnSpc>
                <a:spcPts val="3900"/>
              </a:lnSpc>
            </a:pPr>
            <a:r>
              <a:rPr lang="en-US" altLang="zh-CN" sz="2200" b="1" i="0" dirty="0">
                <a:solidFill>
                  <a:srgbClr val="003760"/>
                </a:solidFill>
                <a:latin typeface="Times New Roman" pitchFamily="34" charset="0"/>
                <a:ea typeface="微软雅黑" pitchFamily="34" charset="-122"/>
                <a:cs typeface="Times New Roman" pitchFamily="34" charset="-120"/>
              </a:rPr>
              <a:t>第二节（</a:t>
            </a:r>
            <a:r>
              <a:rPr lang="en-US" altLang="zh-CN" sz="2200" b="1" i="0" dirty="0">
                <a:solidFill>
                  <a:srgbClr val="003760"/>
                </a:solidFill>
                <a:latin typeface="Times New Roman" pitchFamily="34" charset="0"/>
                <a:ea typeface="楷体" pitchFamily="34" charset="-122"/>
                <a:cs typeface="Times New Roman" pitchFamily="34" charset="-120"/>
              </a:rPr>
              <a:t>满分</a:t>
            </a:r>
            <a:r>
              <a:rPr lang="en-US" altLang="zh-CN" sz="2200" b="1" i="0" dirty="0">
                <a:solidFill>
                  <a:srgbClr val="003760"/>
                </a:solidFill>
                <a:latin typeface="Times New Roman" pitchFamily="34" charset="0"/>
                <a:ea typeface="微软雅黑" pitchFamily="34" charset="-122"/>
                <a:cs typeface="Times New Roman" pitchFamily="34" charset="-120"/>
              </a:rPr>
              <a:t>25</a:t>
            </a:r>
            <a:r>
              <a:rPr lang="en-US" altLang="zh-CN" sz="2200" b="1" i="0" dirty="0">
                <a:solidFill>
                  <a:srgbClr val="003760"/>
                </a:solidFill>
                <a:latin typeface="Times New Roman" pitchFamily="34" charset="0"/>
                <a:ea typeface="楷体" pitchFamily="34" charset="-122"/>
                <a:cs typeface="Times New Roman" pitchFamily="34" charset="-120"/>
              </a:rPr>
              <a:t>分</a:t>
            </a:r>
            <a:r>
              <a:rPr lang="en-US" altLang="zh-CN" sz="2200" b="1" i="0" dirty="0">
                <a:solidFill>
                  <a:srgbClr val="003760"/>
                </a:solidFill>
                <a:latin typeface="Times New Roman" pitchFamily="34" charset="0"/>
                <a:ea typeface="微软雅黑" pitchFamily="34" charset="-122"/>
                <a:cs typeface="Times New Roman" pitchFamily="34" charset="-120"/>
              </a:rPr>
              <a:t>）</a:t>
            </a:r>
            <a:endParaRPr lang="en-US" altLang="zh-CN" sz="2200" dirty="0"/>
          </a:p>
        </p:txBody>
      </p:sp>
      <p:sp>
        <p:nvSpPr>
          <p:cNvPr id="3" name="QO_5_BD.184_1#2ee860261?pid=524eb7c8f&amp;color=0,55,96&amp;vtp=1&amp;bbb=1&amp;hb=1"/>
          <p:cNvSpPr/>
          <p:nvPr/>
        </p:nvSpPr>
        <p:spPr>
          <a:xfrm>
            <a:off x="502920" y="1995536"/>
            <a:ext cx="10570464" cy="3771900"/>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[江西南昌2024高一期中]</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阅读下面材料，根据其内容和所给段落开头语续写两段</a:t>
            </a:r>
            <a:r>
              <a:rPr lang="en-US" altLang="zh-CN" sz="1800" b="0" i="0">
                <a:solidFill>
                  <a:srgbClr val="003760"/>
                </a:solidFill>
                <a:latin typeface="Times New Roman" pitchFamily="34" charset="0"/>
                <a:ea typeface="微软雅黑" pitchFamily="34" charset="-122"/>
                <a:cs typeface="Times New Roman" pitchFamily="34" charset="-120"/>
              </a:rPr>
              <a:t>，使之构成一篇完</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整的短文</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Eric</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raised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daughter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Riley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Eric</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noticed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teenage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boy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standing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of</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drugstore.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approached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found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boy,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Jack,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wanted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medicine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sick</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mother</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money.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Jack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cried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bring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medicine,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mum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won't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able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handle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Upon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hearing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Eric</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didn't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hesitate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medicine.“I'll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medicine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his</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behalf</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said,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handing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pharmacist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（药剂师）</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couple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bills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pocket.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boy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looked</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Eric</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grateful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eyes,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cried,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“Thank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much.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kind.”</a:t>
            </a:r>
            <a:endParaRPr lang="en-US" altLang="zh-CN" sz="1800" dirty="0"/>
          </a:p>
          <a:p>
            <a:pPr>
              <a:lnSpc>
                <a:spcPct val="150000"/>
              </a:lnSpc>
            </a:pPr>
            <a:endParaRPr lang="en-US" altLang="zh-CN" dirty="0"/>
          </a:p>
        </p:txBody>
      </p:sp>
    </p:spTree>
  </p:cSld>
  <p:clrMapOvr>
    <a:masterClrMapping/>
  </p:clrMapOvr>
  <p:transition>
    <p:fade/>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184_1#2ee860261?pid=524eb7c8f&amp;color=0,55,96&amp;vtp=1&amp;bbb=1&amp;hb=1">
            <a:extLst>
              <a:ext uri="{FF2B5EF4-FFF2-40B4-BE49-F238E27FC236}">
                <a16:creationId xmlns:a16="http://schemas.microsoft.com/office/drawing/2014/main" id="{0CF4BFEE-6C94-537B-00B2-B14B36B85534}"/>
              </a:ext>
            </a:extLst>
          </p:cNvPr>
          <p:cNvSpPr/>
          <p:nvPr/>
        </p:nvSpPr>
        <p:spPr>
          <a:xfrm>
            <a:off x="502920" y="1512000"/>
            <a:ext cx="10570464" cy="4191000"/>
          </a:xfrm>
          <a:prstGeom prst="rect">
            <a:avLst/>
          </a:prstGeom>
          <a:noFill/>
          <a:ln/>
        </p:spPr>
        <p:txBody>
          <a:bodyPr wrap="none" lIns="0" tIns="0" rIns="0" bIns="0" rtlCol="0" anchor="t"/>
          <a:lstStyle/>
          <a:p>
            <a:pPr>
              <a:lnSpc>
                <a:spcPts val="3300"/>
              </a:lnSpc>
            </a:pPr>
            <a:r>
              <a:rPr lang="en-US" altLang="zh-CN"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always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people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willing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help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Eric</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before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handing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two</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portions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food.“Here,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take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mum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said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before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letting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boy</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His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daughter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Riley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whole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scene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said,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barely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enough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money.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did</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you</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medicine?”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“Riley,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kindness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eventually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back</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to</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Just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keep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good,”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Eric</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daughter.</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When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Riley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turned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thirty,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needed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operation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urgently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after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something</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wrong</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heart.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difficulty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breathing,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Riley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rushed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hospital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ambulance.“</a:t>
            </a:r>
            <a:r>
              <a:rPr lang="en-US" altLang="zh-CN" sz="1800" b="0" i="0">
                <a:solidFill>
                  <a:srgbClr val="003760"/>
                </a:solidFill>
                <a:latin typeface="Times New Roman" pitchFamily="34" charset="0"/>
                <a:ea typeface="微软雅黑" pitchFamily="34" charset="-122"/>
                <a:cs typeface="Times New Roman" pitchFamily="34" charset="-120"/>
              </a:rPr>
              <a:t>You'll</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be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alright,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Riley,”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Eric</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cried.“Don't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Daddy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through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together,”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promised</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her</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ct val="150000"/>
              </a:lnSpc>
            </a:pPr>
            <a:endParaRPr lang="en-US" altLang="zh-CN" dirty="0"/>
          </a:p>
        </p:txBody>
      </p:sp>
    </p:spTree>
    <p:extLst>
      <p:ext uri="{BB962C8B-B14F-4D97-AF65-F5344CB8AC3E}">
        <p14:creationId xmlns:p14="http://schemas.microsoft.com/office/powerpoint/2010/main" val="2672519652"/>
      </p:ext>
    </p:extLst>
  </p:cSld>
  <p:clrMapOvr>
    <a:masterClrMapping/>
  </p:clrMapOvr>
  <p:transition>
    <p:fade/>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184_1#2ee860261?pid=524eb7c8f&amp;color=0,55,96&amp;vtp=1&amp;bbb=1&amp;hb=1">
            <a:extLst>
              <a:ext uri="{FF2B5EF4-FFF2-40B4-BE49-F238E27FC236}">
                <a16:creationId xmlns:a16="http://schemas.microsoft.com/office/drawing/2014/main" id="{5E1A4A65-0A23-B385-545F-8A773F1C9404}"/>
              </a:ext>
            </a:extLst>
          </p:cNvPr>
          <p:cNvSpPr/>
          <p:nvPr/>
        </p:nvSpPr>
        <p:spPr>
          <a:xfrm>
            <a:off x="502920" y="1512000"/>
            <a:ext cx="10570464" cy="4824540"/>
          </a:xfrm>
          <a:prstGeom prst="rect">
            <a:avLst/>
          </a:prstGeom>
          <a:noFill/>
          <a:ln/>
        </p:spPr>
        <p:txBody>
          <a:bodyPr wrap="none" lIns="0" tIns="0" rIns="0" bIns="0" rtlCol="0" anchor="t"/>
          <a:lstStyle/>
          <a:p>
            <a:pPr>
              <a:lnSpc>
                <a:spcPts val="32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Eric</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money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daughter's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operation.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asked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friends,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but</a:t>
            </a:r>
            <a:r>
              <a:rPr lang="en-US" altLang="zh-CN" sz="1800" b="0" i="0">
                <a:solidFill>
                  <a:srgbClr val="003760"/>
                </a:solidFill>
                <a:latin typeface="SimSun" pitchFamily="34" charset="0"/>
                <a:ea typeface="SimSun" pitchFamily="34" charset="-122"/>
                <a:cs typeface="SimSun" pitchFamily="34" charset="-120"/>
              </a:rPr>
              <a:t> </a:t>
            </a:r>
          </a:p>
          <a:p>
            <a:pPr>
              <a:lnSpc>
                <a:spcPts val="3200"/>
              </a:lnSpc>
            </a:pPr>
            <a:r>
              <a:rPr lang="en-US" altLang="zh-CN" sz="1800" b="0" i="0">
                <a:solidFill>
                  <a:srgbClr val="003760"/>
                </a:solidFill>
                <a:latin typeface="Times New Roman" pitchFamily="34" charset="0"/>
                <a:ea typeface="微软雅黑" pitchFamily="34" charset="-122"/>
                <a:cs typeface="Times New Roman" pitchFamily="34" charset="-120"/>
              </a:rPr>
              <a:t>it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still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enough.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Therefore,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Eric</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decided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their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house.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enough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her</a:t>
            </a:r>
            <a:r>
              <a:rPr lang="en-US" altLang="zh-CN" sz="1800" b="0" i="0">
                <a:solidFill>
                  <a:srgbClr val="003760"/>
                </a:solidFill>
                <a:latin typeface="SimSun" pitchFamily="34" charset="0"/>
                <a:ea typeface="SimSun" pitchFamily="34" charset="-122"/>
                <a:cs typeface="SimSun" pitchFamily="34" charset="-120"/>
              </a:rPr>
              <a:t> </a:t>
            </a:r>
          </a:p>
          <a:p>
            <a:pPr>
              <a:lnSpc>
                <a:spcPts val="3200"/>
              </a:lnSpc>
            </a:pPr>
            <a:r>
              <a:rPr lang="en-US" altLang="zh-CN" sz="1800" b="0" i="0">
                <a:solidFill>
                  <a:srgbClr val="003760"/>
                </a:solidFill>
                <a:latin typeface="Times New Roman" pitchFamily="34" charset="0"/>
                <a:ea typeface="微软雅黑" pitchFamily="34" charset="-122"/>
                <a:cs typeface="Times New Roman" pitchFamily="34" charset="-120"/>
              </a:rPr>
              <a:t>operation</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left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nothing,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okay,”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himself.“I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able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earn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money</a:t>
            </a:r>
            <a:r>
              <a:rPr lang="en-US" altLang="zh-CN" sz="1800" b="0" i="0">
                <a:solidFill>
                  <a:srgbClr val="003760"/>
                </a:solidFill>
                <a:latin typeface="SimSun" pitchFamily="34" charset="0"/>
                <a:ea typeface="SimSun" pitchFamily="34" charset="-122"/>
                <a:cs typeface="SimSun" pitchFamily="34" charset="-120"/>
              </a:rPr>
              <a:t> </a:t>
            </a:r>
          </a:p>
          <a:p>
            <a:pPr>
              <a:lnSpc>
                <a:spcPts val="3200"/>
              </a:lnSpc>
            </a:pPr>
            <a:r>
              <a:rPr lang="en-US" altLang="zh-CN" sz="1800" b="0" i="0">
                <a:solidFill>
                  <a:srgbClr val="003760"/>
                </a:solidFill>
                <a:latin typeface="Times New Roman" pitchFamily="34" charset="0"/>
                <a:ea typeface="微软雅黑" pitchFamily="34" charset="-122"/>
                <a:cs typeface="Times New Roman" pitchFamily="34" charset="-120"/>
              </a:rPr>
              <a:t>again</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daughter,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nothing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ever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bring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back.”</a:t>
            </a:r>
            <a:endParaRPr lang="en-US" altLang="zh-CN" sz="1800" dirty="0"/>
          </a:p>
          <a:p>
            <a:pPr>
              <a:lnSpc>
                <a:spcPts val="32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By</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time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Eric</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made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back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hospital,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Riley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hospital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room,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weak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He</a:t>
            </a:r>
            <a:r>
              <a:rPr lang="en-US" altLang="zh-CN" sz="1800" b="0" i="0">
                <a:solidFill>
                  <a:srgbClr val="003760"/>
                </a:solidFill>
                <a:latin typeface="SimSun" pitchFamily="34" charset="0"/>
                <a:ea typeface="SimSun" pitchFamily="34" charset="-122"/>
                <a:cs typeface="SimSun" pitchFamily="34" charset="-120"/>
              </a:rPr>
              <a:t> </a:t>
            </a:r>
          </a:p>
          <a:p>
            <a:pPr>
              <a:lnSpc>
                <a:spcPts val="3200"/>
              </a:lnSpc>
            </a:pPr>
            <a:r>
              <a:rPr lang="en-US" altLang="zh-CN" sz="1800" b="0" i="0">
                <a:solidFill>
                  <a:srgbClr val="003760"/>
                </a:solidFill>
                <a:latin typeface="Times New Roman" pitchFamily="34" charset="0"/>
                <a:ea typeface="微软雅黑" pitchFamily="34" charset="-122"/>
                <a:cs typeface="Times New Roman" pitchFamily="34" charset="-120"/>
              </a:rPr>
              <a:t>sat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beside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hand.“You'll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okay,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sweet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daughter.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money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for</a:t>
            </a:r>
            <a:r>
              <a:rPr lang="en-US" altLang="zh-CN" sz="1800" b="0" i="0">
                <a:solidFill>
                  <a:srgbClr val="003760"/>
                </a:solidFill>
                <a:latin typeface="SimSun" pitchFamily="34" charset="0"/>
                <a:ea typeface="SimSun" pitchFamily="34" charset="-122"/>
                <a:cs typeface="SimSun" pitchFamily="34" charset="-120"/>
              </a:rPr>
              <a:t> </a:t>
            </a:r>
          </a:p>
          <a:p>
            <a:pPr>
              <a:lnSpc>
                <a:spcPts val="3200"/>
              </a:lnSpc>
            </a:pP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operation,”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promised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a:t>
            </a:r>
            <a:endParaRPr lang="en-US" altLang="zh-CN" sz="1800" dirty="0"/>
          </a:p>
          <a:p>
            <a:pPr>
              <a:lnSpc>
                <a:spcPts val="32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注意</a:t>
            </a:r>
            <a:r>
              <a:rPr lang="en-US" altLang="zh-CN" sz="1800" b="0" i="0" dirty="0">
                <a:solidFill>
                  <a:srgbClr val="003760"/>
                </a:solidFill>
                <a:latin typeface="Times New Roman" pitchFamily="34" charset="0"/>
                <a:ea typeface="微软雅黑" pitchFamily="34" charset="-122"/>
                <a:cs typeface="Times New Roman" pitchFamily="34" charset="-120"/>
              </a:rPr>
              <a:t>：续写词数应为150个左右。</a:t>
            </a:r>
            <a:endParaRPr lang="en-US" altLang="zh-CN" sz="1800" dirty="0"/>
          </a:p>
          <a:p>
            <a:pPr>
              <a:lnSpc>
                <a:spcPts val="32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Eric</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suddenly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noticed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envelope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bed.________________________________________________</a:t>
            </a:r>
          </a:p>
          <a:p>
            <a:pPr>
              <a:lnSpc>
                <a:spcPts val="3200"/>
              </a:lnSpc>
            </a:pPr>
            <a:r>
              <a:rPr lang="en-US" altLang="zh-CN" sz="1800" b="0" i="0">
                <a:solidFill>
                  <a:srgbClr val="003760"/>
                </a:solidFill>
                <a:latin typeface="Times New Roman" pitchFamily="34" charset="0"/>
                <a:ea typeface="微软雅黑" pitchFamily="34" charset="-122"/>
                <a:cs typeface="Times New Roman" pitchFamily="34" charset="-120"/>
              </a:rPr>
              <a:t>__________________</a:t>
            </a:r>
            <a:endParaRPr lang="en-US" altLang="zh-CN" sz="1800" dirty="0"/>
          </a:p>
          <a:p>
            <a:pPr>
              <a:lnSpc>
                <a:spcPts val="32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nurse's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station,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Doctor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Jack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entered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hospital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room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just</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now</a:t>
            </a:r>
            <a:r>
              <a:rPr lang="en-US" altLang="zh-CN" b="0" i="0" dirty="0">
                <a:solidFill>
                  <a:srgbClr val="003760"/>
                </a:solidFill>
                <a:latin typeface="Times New Roman" pitchFamily="34" charset="0"/>
                <a:ea typeface="微软雅黑" pitchFamily="34" charset="-122"/>
                <a:cs typeface="Times New Roman" pitchFamily="34" charset="-120"/>
              </a:rPr>
              <a:t>.__________________________________________________________________</a:t>
            </a:r>
            <a:endParaRPr lang="en-US" altLang="zh-CN" dirty="0"/>
          </a:p>
        </p:txBody>
      </p:sp>
    </p:spTree>
    <p:extLst>
      <p:ext uri="{BB962C8B-B14F-4D97-AF65-F5344CB8AC3E}">
        <p14:creationId xmlns:p14="http://schemas.microsoft.com/office/powerpoint/2010/main" val="3127273559"/>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name="Slide 5">
    <p:spTree>
      <p:nvGrpSpPr>
        <p:cNvPr id="1" name=""/>
        <p:cNvGrpSpPr/>
        <p:nvPr/>
      </p:nvGrpSpPr>
      <p:grpSpPr>
        <a:xfrm>
          <a:off x="0" y="0"/>
          <a:ext cx="0" cy="0"/>
          <a:chOff x="0" y="0"/>
          <a:chExt cx="0" cy="0"/>
        </a:xfrm>
      </p:grpSpPr>
      <p:sp>
        <p:nvSpPr>
          <p:cNvPr id="2" name="C_3_BD#94fc1894e?pid=e32d9e3b7&amp;color=0,55,96&amp;vtp=1&amp;bt=1&amp;bbb=1"/>
          <p:cNvSpPr/>
          <p:nvPr/>
        </p:nvSpPr>
        <p:spPr>
          <a:xfrm>
            <a:off x="502920" y="1508760"/>
            <a:ext cx="10570464" cy="895096"/>
          </a:xfrm>
          <a:prstGeom prst="rect">
            <a:avLst/>
          </a:prstGeom>
          <a:noFill/>
          <a:ln/>
        </p:spPr>
        <p:txBody>
          <a:bodyPr wrap="none" lIns="0" tIns="0" rIns="0" bIns="0" rtlCol="0" anchor="t"/>
          <a:lstStyle/>
          <a:p>
            <a:pPr algn="ctr">
              <a:lnSpc>
                <a:spcPts val="4200"/>
              </a:lnSpc>
            </a:pPr>
            <a:r>
              <a:rPr lang="en-US" altLang="zh-CN" sz="2400" b="1" i="0" dirty="0">
                <a:solidFill>
                  <a:srgbClr val="003760"/>
                </a:solidFill>
                <a:latin typeface="Times New Roman" pitchFamily="34" charset="0"/>
                <a:ea typeface="微软雅黑" pitchFamily="34" charset="-122"/>
                <a:cs typeface="Times New Roman" pitchFamily="34" charset="-120"/>
              </a:rPr>
              <a:t>第一部分</a:t>
            </a:r>
            <a:r>
              <a:rPr lang="en-US" altLang="zh-CN" sz="2400" b="1" i="0" dirty="0">
                <a:solidFill>
                  <a:srgbClr val="003760"/>
                </a:solidFill>
                <a:latin typeface="SimSun" pitchFamily="34" charset="0"/>
                <a:ea typeface="SimSun" pitchFamily="34" charset="-122"/>
                <a:cs typeface="SimSun" pitchFamily="34" charset="-120"/>
              </a:rPr>
              <a:t> </a:t>
            </a:r>
            <a:r>
              <a:rPr lang="en-US" altLang="zh-CN" sz="2400" b="1" i="0" dirty="0">
                <a:solidFill>
                  <a:srgbClr val="003760"/>
                </a:solidFill>
                <a:latin typeface="Times New Roman" pitchFamily="34" charset="0"/>
                <a:ea typeface="微软雅黑" pitchFamily="34" charset="-122"/>
                <a:cs typeface="Times New Roman" pitchFamily="34" charset="-120"/>
              </a:rPr>
              <a:t>阅读</a:t>
            </a:r>
            <a:endParaRPr lang="en-US" altLang="zh-CN" sz="2400" dirty="0"/>
          </a:p>
        </p:txBody>
      </p:sp>
      <p:sp>
        <p:nvSpPr>
          <p:cNvPr id="3" name="C_4_BD#0a11d32c3?pid=94fc1894e&amp;color=0,55,96&amp;vtp=1&amp;bbb=1"/>
          <p:cNvSpPr/>
          <p:nvPr/>
        </p:nvSpPr>
        <p:spPr>
          <a:xfrm>
            <a:off x="502920" y="2040953"/>
            <a:ext cx="10570464" cy="657352"/>
          </a:xfrm>
          <a:prstGeom prst="rect">
            <a:avLst/>
          </a:prstGeom>
          <a:noFill/>
          <a:ln/>
        </p:spPr>
        <p:txBody>
          <a:bodyPr wrap="none" lIns="0" tIns="0" rIns="0" bIns="0" rtlCol="0" anchor="t"/>
          <a:lstStyle/>
          <a:p>
            <a:pPr algn="l">
              <a:lnSpc>
                <a:spcPts val="3900"/>
              </a:lnSpc>
            </a:pPr>
            <a:r>
              <a:rPr lang="en-US" altLang="zh-CN" sz="2200" b="1" i="0" dirty="0">
                <a:solidFill>
                  <a:srgbClr val="003760"/>
                </a:solidFill>
                <a:latin typeface="Times New Roman" pitchFamily="34" charset="0"/>
                <a:ea typeface="微软雅黑" pitchFamily="34" charset="-122"/>
                <a:cs typeface="Times New Roman" pitchFamily="34" charset="-120"/>
              </a:rPr>
              <a:t>第一节（</a:t>
            </a:r>
            <a:r>
              <a:rPr lang="en-US" altLang="zh-CN" sz="2200" b="1" i="0" dirty="0">
                <a:solidFill>
                  <a:srgbClr val="003760"/>
                </a:solidFill>
                <a:latin typeface="Times New Roman" pitchFamily="34" charset="0"/>
                <a:ea typeface="楷体" pitchFamily="34" charset="-122"/>
                <a:cs typeface="Times New Roman" pitchFamily="34" charset="-120"/>
              </a:rPr>
              <a:t>共</a:t>
            </a:r>
            <a:r>
              <a:rPr lang="en-US" altLang="zh-CN" sz="2200" b="1" i="0" dirty="0">
                <a:solidFill>
                  <a:srgbClr val="003760"/>
                </a:solidFill>
                <a:latin typeface="Times New Roman" pitchFamily="34" charset="0"/>
                <a:ea typeface="微软雅黑" pitchFamily="34" charset="-122"/>
                <a:cs typeface="Times New Roman" pitchFamily="34" charset="-120"/>
              </a:rPr>
              <a:t>15</a:t>
            </a:r>
            <a:r>
              <a:rPr lang="en-US" altLang="zh-CN" sz="2200" b="1" i="0" dirty="0">
                <a:solidFill>
                  <a:srgbClr val="003760"/>
                </a:solidFill>
                <a:latin typeface="Times New Roman" pitchFamily="34" charset="0"/>
                <a:ea typeface="楷体" pitchFamily="34" charset="-122"/>
                <a:cs typeface="Times New Roman" pitchFamily="34" charset="-120"/>
              </a:rPr>
              <a:t>小题</a:t>
            </a:r>
            <a:r>
              <a:rPr lang="en-US" altLang="zh-CN" sz="2200" b="1" i="0" dirty="0">
                <a:solidFill>
                  <a:srgbClr val="003760"/>
                </a:solidFill>
                <a:latin typeface="Times New Roman" pitchFamily="34" charset="0"/>
                <a:ea typeface="微软雅黑" pitchFamily="34" charset="-122"/>
                <a:cs typeface="Times New Roman" pitchFamily="34" charset="-120"/>
              </a:rPr>
              <a:t>；</a:t>
            </a:r>
            <a:r>
              <a:rPr lang="en-US" altLang="zh-CN" sz="2200" b="1" i="0" dirty="0">
                <a:solidFill>
                  <a:srgbClr val="003760"/>
                </a:solidFill>
                <a:latin typeface="Times New Roman" pitchFamily="34" charset="0"/>
                <a:ea typeface="楷体" pitchFamily="34" charset="-122"/>
                <a:cs typeface="Times New Roman" pitchFamily="34" charset="-120"/>
              </a:rPr>
              <a:t>每小题</a:t>
            </a:r>
            <a:r>
              <a:rPr lang="en-US" altLang="zh-CN" sz="2200" b="1" i="0" dirty="0">
                <a:solidFill>
                  <a:srgbClr val="003760"/>
                </a:solidFill>
                <a:latin typeface="Times New Roman" pitchFamily="34" charset="0"/>
                <a:ea typeface="微软雅黑" pitchFamily="34" charset="-122"/>
                <a:cs typeface="Times New Roman" pitchFamily="34" charset="-120"/>
              </a:rPr>
              <a:t>2.5</a:t>
            </a:r>
            <a:r>
              <a:rPr lang="en-US" altLang="zh-CN" sz="2200" b="1" i="0" dirty="0">
                <a:solidFill>
                  <a:srgbClr val="003760"/>
                </a:solidFill>
                <a:latin typeface="Times New Roman" pitchFamily="34" charset="0"/>
                <a:ea typeface="楷体" pitchFamily="34" charset="-122"/>
                <a:cs typeface="Times New Roman" pitchFamily="34" charset="-120"/>
              </a:rPr>
              <a:t>分</a:t>
            </a:r>
            <a:r>
              <a:rPr lang="en-US" altLang="zh-CN" sz="2200" b="1" i="0" dirty="0">
                <a:solidFill>
                  <a:srgbClr val="003760"/>
                </a:solidFill>
                <a:latin typeface="Times New Roman" pitchFamily="34" charset="0"/>
                <a:ea typeface="微软雅黑" pitchFamily="34" charset="-122"/>
                <a:cs typeface="Times New Roman" pitchFamily="34" charset="-120"/>
              </a:rPr>
              <a:t>，</a:t>
            </a:r>
            <a:r>
              <a:rPr lang="en-US" altLang="zh-CN" sz="2200" b="1" i="0" dirty="0">
                <a:solidFill>
                  <a:srgbClr val="003760"/>
                </a:solidFill>
                <a:latin typeface="Times New Roman" pitchFamily="34" charset="0"/>
                <a:ea typeface="楷体" pitchFamily="34" charset="-122"/>
                <a:cs typeface="Times New Roman" pitchFamily="34" charset="-120"/>
              </a:rPr>
              <a:t>满分</a:t>
            </a:r>
            <a:r>
              <a:rPr lang="en-US" altLang="zh-CN" sz="2200" b="1" i="0" dirty="0">
                <a:solidFill>
                  <a:srgbClr val="003760"/>
                </a:solidFill>
                <a:latin typeface="Times New Roman" pitchFamily="34" charset="0"/>
                <a:ea typeface="微软雅黑" pitchFamily="34" charset="-122"/>
                <a:cs typeface="Times New Roman" pitchFamily="34" charset="-120"/>
              </a:rPr>
              <a:t>37.5</a:t>
            </a:r>
            <a:r>
              <a:rPr lang="en-US" altLang="zh-CN" sz="2200" b="1" i="0" dirty="0">
                <a:solidFill>
                  <a:srgbClr val="003760"/>
                </a:solidFill>
                <a:latin typeface="Times New Roman" pitchFamily="34" charset="0"/>
                <a:ea typeface="楷体" pitchFamily="34" charset="-122"/>
                <a:cs typeface="Times New Roman" pitchFamily="34" charset="-120"/>
              </a:rPr>
              <a:t>分</a:t>
            </a:r>
            <a:r>
              <a:rPr lang="en-US" altLang="zh-CN" sz="2200" b="1" i="0" dirty="0">
                <a:solidFill>
                  <a:srgbClr val="003760"/>
                </a:solidFill>
                <a:latin typeface="Times New Roman" pitchFamily="34" charset="0"/>
                <a:ea typeface="微软雅黑" pitchFamily="34" charset="-122"/>
                <a:cs typeface="Times New Roman" pitchFamily="34" charset="-120"/>
              </a:rPr>
              <a:t>）</a:t>
            </a:r>
            <a:endParaRPr lang="en-US" altLang="zh-CN" sz="2200" dirty="0"/>
          </a:p>
        </p:txBody>
      </p:sp>
      <p:sp>
        <p:nvSpPr>
          <p:cNvPr id="4" name="QM_5_BD.1_1#4a2d357f3?pid=0a11d32c3&amp;color=0,55,96&amp;vtp=1&amp;bbb=1"/>
          <p:cNvSpPr/>
          <p:nvPr/>
        </p:nvSpPr>
        <p:spPr>
          <a:xfrm>
            <a:off x="502920" y="2530206"/>
            <a:ext cx="10570464" cy="11893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阅读下列短文，从每题所给的A、B、C、D四个选项中选出最佳选项。</a:t>
            </a:r>
            <a:endParaRPr lang="en-US" altLang="zh-CN" sz="1800" dirty="0"/>
          </a:p>
          <a:p>
            <a:pPr algn="ctr">
              <a:lnSpc>
                <a:spcPts val="3300"/>
              </a:lnSpc>
            </a:pPr>
            <a:r>
              <a:rPr lang="en-US" altLang="zh-CN" b="1" i="0">
                <a:solidFill>
                  <a:srgbClr val="003760"/>
                </a:solidFill>
                <a:latin typeface="Times New Roman" pitchFamily="34" charset="0"/>
                <a:ea typeface="微软雅黑" pitchFamily="34" charset="-122"/>
                <a:cs typeface="Times New Roman" pitchFamily="34" charset="-120"/>
              </a:rPr>
              <a:t>A</a:t>
            </a:r>
            <a:endParaRPr lang="en-US" altLang="zh-CN" dirty="0"/>
          </a:p>
          <a:p>
            <a:pPr>
              <a:lnSpc>
                <a:spcPts val="3100"/>
              </a:lnSpc>
            </a:pPr>
            <a:r>
              <a:rPr lang="en-US" altLang="zh-CN"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[江苏盐城2024高一期末]</a:t>
            </a:r>
            <a:r>
              <a:rPr lang="en-US" altLang="zh-CN" sz="1800" b="0" i="0" dirty="0">
                <a:solidFill>
                  <a:srgbClr val="003760"/>
                </a:solidFill>
                <a:latin typeface="SimSun" pitchFamily="34" charset="0"/>
                <a:ea typeface="SimSun" pitchFamily="34" charset="-122"/>
                <a:cs typeface="SimSun" pitchFamily="34" charset="-120"/>
              </a:rPr>
              <a:t> </a:t>
            </a:r>
            <a:endParaRPr lang="en-US" altLang="zh-CN" sz="1800" dirty="0"/>
          </a:p>
        </p:txBody>
      </p:sp>
      <p:sp>
        <p:nvSpPr>
          <p:cNvPr id="5" name="QM_5_BD.1_2#4a2d357f3?sp=1&amp;pid=0a11d32c3&amp;color=0,55,96&amp;vtp=1&amp;bbb=1&amp;hb=1"/>
          <p:cNvSpPr/>
          <p:nvPr/>
        </p:nvSpPr>
        <p:spPr>
          <a:xfrm>
            <a:off x="502920" y="3776346"/>
            <a:ext cx="10570464" cy="1189355"/>
          </a:xfrm>
          <a:prstGeom prst="rect">
            <a:avLst/>
          </a:prstGeom>
          <a:noFill/>
          <a:ln/>
        </p:spPr>
        <p:txBody>
          <a:bodyPr wrap="none" lIns="0" tIns="0" rIns="0" bIns="0" rtlCol="0" anchor="t"/>
          <a:lstStyle/>
          <a:p>
            <a:pPr algn="ctr">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Ways</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to</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Save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Money</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at</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the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Cinema</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There's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nothing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quite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seeing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film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big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screen!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savings</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at</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cinema.</a:t>
            </a:r>
            <a:endParaRPr lang="en-US" altLang="zh-CN" dirty="0"/>
          </a:p>
        </p:txBody>
      </p:sp>
    </p:spTree>
  </p:cSld>
  <p:clrMapOvr>
    <a:masterClrMapping/>
  </p:clrMapOvr>
  <p:transition>
    <p:fade/>
  </p:transition>
</p:sld>
</file>

<file path=ppt/slides/slide50.xml><?xml version="1.0" encoding="utf-8"?>
<p:sld xmlns:a="http://schemas.openxmlformats.org/drawingml/2006/main" xmlns:r="http://schemas.openxmlformats.org/officeDocument/2006/relationships" xmlns:p="http://schemas.openxmlformats.org/presentationml/2006/main">
  <p:cSld name="Slide 42">
    <p:spTree>
      <p:nvGrpSpPr>
        <p:cNvPr id="1" name=""/>
        <p:cNvGrpSpPr/>
        <p:nvPr/>
      </p:nvGrpSpPr>
      <p:grpSpPr>
        <a:xfrm>
          <a:off x="0" y="0"/>
          <a:ext cx="0" cy="0"/>
          <a:chOff x="0" y="0"/>
          <a:chExt cx="0" cy="0"/>
        </a:xfrm>
      </p:grpSpPr>
      <p:sp>
        <p:nvSpPr>
          <p:cNvPr id="2" name="QO_5_AN.185_1#2ee860261?pid=524eb7c8f&amp;color=0,55,96&amp;vtp=1&amp;bt=1&amp;bbb=1&amp;hb=1"/>
          <p:cNvSpPr/>
          <p:nvPr/>
        </p:nvSpPr>
        <p:spPr>
          <a:xfrm>
            <a:off x="502920" y="1512000"/>
            <a:ext cx="10570464" cy="4732655"/>
          </a:xfrm>
          <a:prstGeom prst="rect">
            <a:avLst/>
          </a:prstGeom>
          <a:noFill/>
          <a:ln/>
        </p:spPr>
        <p:txBody>
          <a:bodyPr wrap="none" lIns="0" tIns="0" rIns="0" bIns="0" rtlCol="0" anchor="t"/>
          <a:lstStyle/>
          <a:p>
            <a:pPr algn="l">
              <a:lnSpc>
                <a:spcPts val="2900"/>
              </a:lnSpc>
            </a:pPr>
            <a:r>
              <a:rPr lang="en-US" altLang="zh-CN" sz="1800" b="1" i="0" dirty="0">
                <a:solidFill>
                  <a:srgbClr val="FF0000"/>
                </a:solidFill>
                <a:latin typeface="Times New Roman" pitchFamily="34" charset="0"/>
                <a:ea typeface="微软雅黑" pitchFamily="34" charset="-122"/>
                <a:cs typeface="Times New Roman" pitchFamily="34" charset="-120"/>
              </a:rPr>
              <a:t>【参考范文】</a:t>
            </a:r>
            <a:endParaRPr lang="en-US" altLang="zh-CN" sz="1800" dirty="0"/>
          </a:p>
          <a:p>
            <a:pPr>
              <a:lnSpc>
                <a:spcPts val="2900"/>
              </a:lnSpc>
            </a:pPr>
            <a:r>
              <a:rPr lang="en-US" altLang="zh-CN" b="0" i="0">
                <a:solidFill>
                  <a:srgbClr val="FF0000"/>
                </a:solidFill>
                <a:latin typeface="SimSun" panose="02010600030101010101" pitchFamily="2" charset="-122"/>
                <a:ea typeface="微软雅黑" pitchFamily="34" charset="-122"/>
                <a:cs typeface="Times New Roma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Eric</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suddenly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noticed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envelope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bed.It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was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addressed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him.He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opened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with</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curiosity</a:t>
            </a:r>
            <a:r>
              <a:rPr lang="en-US" altLang="zh-CN" sz="1800" b="0" i="0">
                <a:solidFill>
                  <a:srgbClr val="FF0000"/>
                </a:solidFill>
                <a:latin typeface="SimSun" pitchFamily="34" charset="0"/>
                <a:ea typeface="SimSun" pitchFamily="34" charset="-122"/>
                <a:cs typeface="SimSun" pitchFamily="34" charset="-120"/>
              </a:rPr>
              <a:t> </a:t>
            </a:r>
          </a:p>
          <a:p>
            <a:pPr>
              <a:lnSpc>
                <a:spcPts val="2900"/>
              </a:lnSpc>
            </a:pPr>
            <a:r>
              <a:rPr lang="en-US" altLang="zh-CN" sz="1800" b="0" i="0">
                <a:solidFill>
                  <a:srgbClr val="FF0000"/>
                </a:solidFill>
                <a:latin typeface="Times New Roman" pitchFamily="34" charset="0"/>
                <a:ea typeface="微软雅黑" pitchFamily="34" charset="-122"/>
                <a:cs typeface="Times New Roman" pitchFamily="34" charset="-120"/>
              </a:rPr>
              <a:t>and</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was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surprised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find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cheque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inside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and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note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that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read,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“You'd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saved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boy's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mother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years</a:t>
            </a:r>
            <a:r>
              <a:rPr lang="en-US" altLang="zh-CN" sz="1800" b="0" i="0">
                <a:solidFill>
                  <a:srgbClr val="FF0000"/>
                </a:solidFill>
                <a:latin typeface="SimSun" pitchFamily="34" charset="0"/>
                <a:ea typeface="SimSun" pitchFamily="34" charset="-122"/>
                <a:cs typeface="SimSun" pitchFamily="34" charset="-120"/>
              </a:rPr>
              <a:t> </a:t>
            </a:r>
          </a:p>
          <a:p>
            <a:pPr>
              <a:lnSpc>
                <a:spcPts val="2900"/>
              </a:lnSpc>
            </a:pPr>
            <a:r>
              <a:rPr lang="en-US" altLang="zh-CN" sz="1800" b="0" i="0">
                <a:solidFill>
                  <a:srgbClr val="FF0000"/>
                </a:solidFill>
                <a:latin typeface="Times New Roman" pitchFamily="34" charset="0"/>
                <a:ea typeface="微软雅黑" pitchFamily="34" charset="-122"/>
                <a:cs typeface="Times New Roman" pitchFamily="34" charset="-120"/>
              </a:rPr>
              <a:t>before</a:t>
            </a:r>
            <a:r>
              <a:rPr lang="en-US" altLang="zh-CN" sz="1800" b="0" i="0" dirty="0">
                <a:solidFill>
                  <a:srgbClr val="FF0000"/>
                </a:solidFill>
                <a:latin typeface="Times New Roman" pitchFamily="34" charset="0"/>
                <a:ea typeface="微软雅黑" pitchFamily="34" charset="-122"/>
                <a:cs typeface="Times New Roman" pitchFamily="34" charset="-120"/>
              </a:rPr>
              <a:t>.Thank</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you</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much</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for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three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packs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of</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medicine,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and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two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portions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of</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food.”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Immediately,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the</a:t>
            </a:r>
            <a:r>
              <a:rPr lang="en-US" altLang="zh-CN" sz="1800" b="0" i="0">
                <a:solidFill>
                  <a:srgbClr val="FF0000"/>
                </a:solidFill>
                <a:latin typeface="SimSun" pitchFamily="34" charset="0"/>
                <a:ea typeface="SimSun" pitchFamily="34" charset="-122"/>
                <a:cs typeface="SimSun" pitchFamily="34" charset="-120"/>
              </a:rPr>
              <a:t> </a:t>
            </a:r>
          </a:p>
          <a:p>
            <a:pPr>
              <a:lnSpc>
                <a:spcPts val="2900"/>
              </a:lnSpc>
            </a:pPr>
            <a:r>
              <a:rPr lang="en-US" altLang="zh-CN" sz="1800" b="0" i="0">
                <a:solidFill>
                  <a:srgbClr val="FF0000"/>
                </a:solidFill>
                <a:latin typeface="Times New Roman" pitchFamily="34" charset="0"/>
                <a:ea typeface="微软雅黑" pitchFamily="34" charset="-122"/>
                <a:cs typeface="Times New Roman" pitchFamily="34" charset="-120"/>
              </a:rPr>
              <a:t>memory</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that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once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extended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helping</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hand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desperate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boy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long</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time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ago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occurred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him.</a:t>
            </a:r>
            <a:r>
              <a:rPr lang="en-US" altLang="zh-CN" sz="1800" b="0" i="0">
                <a:solidFill>
                  <a:srgbClr val="FF0000"/>
                </a:solidFill>
                <a:latin typeface="Times New Roman" pitchFamily="34" charset="0"/>
                <a:ea typeface="微软雅黑" pitchFamily="34" charset="-122"/>
                <a:cs typeface="Times New Roman" pitchFamily="34" charset="-120"/>
              </a:rPr>
              <a:t>He</a:t>
            </a:r>
            <a:r>
              <a:rPr lang="en-US" altLang="zh-CN" sz="1800" b="0" i="0">
                <a:solidFill>
                  <a:srgbClr val="FF0000"/>
                </a:solidFill>
                <a:latin typeface="SimSun" pitchFamily="34" charset="0"/>
                <a:ea typeface="SimSun" pitchFamily="34" charset="-122"/>
                <a:cs typeface="SimSun" pitchFamily="34" charset="-120"/>
              </a:rPr>
              <a:t> </a:t>
            </a:r>
          </a:p>
          <a:p>
            <a:pPr>
              <a:lnSpc>
                <a:spcPts val="2900"/>
              </a:lnSpc>
            </a:pPr>
            <a:r>
              <a:rPr lang="en-US" altLang="zh-CN" sz="1800" b="0" i="0">
                <a:solidFill>
                  <a:srgbClr val="FF0000"/>
                </a:solidFill>
                <a:latin typeface="Times New Roman" pitchFamily="34" charset="0"/>
                <a:ea typeface="微软雅黑" pitchFamily="34" charset="-122"/>
                <a:cs typeface="Times New Roman" pitchFamily="34" charset="-120"/>
              </a:rPr>
              <a:t>was</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touched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and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hurriedly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rushed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nurse's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station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confirm</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his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assumption.</a:t>
            </a:r>
            <a:endParaRPr lang="en-US" altLang="zh-CN" sz="1800" dirty="0"/>
          </a:p>
          <a:p>
            <a:pPr>
              <a:lnSpc>
                <a:spcPts val="2900"/>
              </a:lnSpc>
            </a:pPr>
            <a:r>
              <a:rPr lang="en-US" altLang="zh-CN" b="0" i="0">
                <a:solidFill>
                  <a:srgbClr val="FF0000"/>
                </a:solidFill>
                <a:latin typeface="SimSun" panose="02010600030101010101" pitchFamily="2" charset="-122"/>
                <a:ea typeface="微软雅黑" pitchFamily="34" charset="-122"/>
                <a:cs typeface="Times New Roma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In</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nurse's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station,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was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told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Doctor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Jack</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had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entered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hospital</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room</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just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now.</a:t>
            </a:r>
            <a:r>
              <a:rPr lang="en-US" altLang="zh-CN" sz="1800" b="0" i="0">
                <a:solidFill>
                  <a:srgbClr val="FF0000"/>
                </a:solidFill>
                <a:latin typeface="Times New Roman" pitchFamily="34" charset="0"/>
                <a:ea typeface="微软雅黑" pitchFamily="34" charset="-122"/>
                <a:cs typeface="Times New Roman" pitchFamily="34" charset="-120"/>
              </a:rPr>
              <a:t>Without</a:t>
            </a:r>
            <a:r>
              <a:rPr lang="en-US" altLang="zh-CN" sz="1800" b="0" i="0">
                <a:solidFill>
                  <a:srgbClr val="FF0000"/>
                </a:solidFill>
                <a:latin typeface="SimSun" pitchFamily="34" charset="0"/>
                <a:ea typeface="SimSun" pitchFamily="34" charset="-122"/>
                <a:cs typeface="SimSun" pitchFamily="34" charset="-120"/>
              </a:rPr>
              <a:t> </a:t>
            </a:r>
          </a:p>
          <a:p>
            <a:pPr>
              <a:lnSpc>
                <a:spcPts val="2900"/>
              </a:lnSpc>
            </a:pPr>
            <a:r>
              <a:rPr lang="en-US" altLang="zh-CN" sz="1800" b="0" i="0">
                <a:solidFill>
                  <a:srgbClr val="FF0000"/>
                </a:solidFill>
                <a:latin typeface="Times New Roman" pitchFamily="34" charset="0"/>
                <a:ea typeface="微软雅黑" pitchFamily="34" charset="-122"/>
                <a:cs typeface="Times New Roman" pitchFamily="34" charset="-120"/>
              </a:rPr>
              <a:t>hesitation</a:t>
            </a:r>
            <a:r>
              <a:rPr lang="en-US" altLang="zh-CN" sz="1800" b="0" i="0" dirty="0">
                <a:solidFill>
                  <a:srgbClr val="FF0000"/>
                </a:solidFill>
                <a:latin typeface="Times New Roman" pitchFamily="34" charset="0"/>
                <a:ea typeface="微软雅黑" pitchFamily="34" charset="-122"/>
                <a:cs typeface="Times New Roman" pitchFamily="34" charset="-120"/>
              </a:rPr>
              <a: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ran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doctor's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office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and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gathered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Jack</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his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arms.“Thank</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you,</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son,”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Eric</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cried.“It's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I</a:t>
            </a:r>
            <a:r>
              <a:rPr lang="en-US" altLang="zh-CN" sz="1800" b="0" i="0">
                <a:solidFill>
                  <a:srgbClr val="FF0000"/>
                </a:solidFill>
                <a:latin typeface="SimSun" pitchFamily="34" charset="0"/>
                <a:ea typeface="SimSun" pitchFamily="34" charset="-122"/>
                <a:cs typeface="SimSun" pitchFamily="34" charset="-120"/>
              </a:rPr>
              <a:t> </a:t>
            </a:r>
          </a:p>
          <a:p>
            <a:pPr>
              <a:lnSpc>
                <a:spcPts val="2900"/>
              </a:lnSpc>
            </a:pPr>
            <a:r>
              <a:rPr lang="en-US" altLang="zh-CN" sz="1800" b="0" i="0">
                <a:solidFill>
                  <a:srgbClr val="FF0000"/>
                </a:solidFill>
                <a:latin typeface="Times New Roman" pitchFamily="34" charset="0"/>
                <a:ea typeface="微软雅黑" pitchFamily="34" charset="-122"/>
                <a:cs typeface="Times New Roman" pitchFamily="34" charset="-120"/>
              </a:rPr>
              <a:t>who</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should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say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thanks.That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day,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you</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saved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mother's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life,”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doctor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uttered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thrilled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tone.“</a:t>
            </a:r>
            <a:r>
              <a:rPr lang="en-US" altLang="zh-CN" sz="1800" b="0" i="0">
                <a:solidFill>
                  <a:srgbClr val="FF0000"/>
                </a:solidFill>
                <a:latin typeface="Times New Roman" pitchFamily="34" charset="0"/>
                <a:ea typeface="微软雅黑" pitchFamily="34" charset="-122"/>
                <a:cs typeface="Times New Roman" pitchFamily="34" charset="-120"/>
              </a:rPr>
              <a:t>Since</a:t>
            </a:r>
            <a:r>
              <a:rPr lang="en-US" altLang="zh-CN" sz="1800" b="0" i="0">
                <a:solidFill>
                  <a:srgbClr val="FF0000"/>
                </a:solidFill>
                <a:latin typeface="SimSun" pitchFamily="34" charset="0"/>
                <a:ea typeface="SimSun" pitchFamily="34" charset="-122"/>
                <a:cs typeface="SimSun" pitchFamily="34" charset="-120"/>
              </a:rPr>
              <a:t> </a:t>
            </a:r>
          </a:p>
          <a:p>
            <a:pPr>
              <a:lnSpc>
                <a:spcPts val="2900"/>
              </a:lnSpc>
            </a:pPr>
            <a:r>
              <a:rPr lang="en-US" altLang="zh-CN" sz="1800" b="0" i="0">
                <a:solidFill>
                  <a:srgbClr val="FF0000"/>
                </a:solidFill>
                <a:latin typeface="Times New Roman" pitchFamily="34" charset="0"/>
                <a:ea typeface="微软雅黑" pitchFamily="34" charset="-122"/>
                <a:cs typeface="Times New Roman" pitchFamily="34" charset="-120"/>
              </a:rPr>
              <a:t>then</a:t>
            </a:r>
            <a:r>
              <a:rPr lang="en-US" altLang="zh-CN" sz="1800" b="0" i="0" dirty="0">
                <a:solidFill>
                  <a:srgbClr val="FF0000"/>
                </a:solidFill>
                <a:latin typeface="Times New Roman" pitchFamily="34" charset="0"/>
                <a:ea typeface="微软雅黑" pitchFamily="34" charset="-122"/>
                <a:cs typeface="Times New Roman" pitchFamily="34" charset="-120"/>
              </a:rPr>
              <a: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have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promised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myself</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that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will</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study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hard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become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doctor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help</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more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people.”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am</a:t>
            </a:r>
            <a:r>
              <a:rPr lang="en-US" altLang="zh-CN" sz="1800" b="0" i="0">
                <a:solidFill>
                  <a:srgbClr val="FF0000"/>
                </a:solidFill>
                <a:latin typeface="SimSun" pitchFamily="34" charset="0"/>
                <a:ea typeface="SimSun" pitchFamily="34" charset="-122"/>
                <a:cs typeface="SimSun" pitchFamily="34" charset="-120"/>
              </a:rPr>
              <a:t> </a:t>
            </a:r>
          </a:p>
          <a:p>
            <a:pPr>
              <a:lnSpc>
                <a:spcPts val="2900"/>
              </a:lnSpc>
            </a:pPr>
            <a:r>
              <a:rPr lang="en-US" altLang="zh-CN" sz="1800" b="0" i="0">
                <a:solidFill>
                  <a:srgbClr val="FF0000"/>
                </a:solidFill>
                <a:latin typeface="Times New Roman" pitchFamily="34" charset="0"/>
                <a:ea typeface="微软雅黑" pitchFamily="34" charset="-122"/>
                <a:cs typeface="Times New Roman" pitchFamily="34" charset="-120"/>
              </a:rPr>
              <a:t>proud</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of</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you,”</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Eric</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said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with</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happiness.The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doctor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smiled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and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promised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arrange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operation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for</a:t>
            </a:r>
            <a:r>
              <a:rPr lang="en-US" altLang="zh-CN" sz="1800" b="0" i="0">
                <a:solidFill>
                  <a:srgbClr val="FF0000"/>
                </a:solidFill>
                <a:latin typeface="SimSun" pitchFamily="34" charset="0"/>
                <a:ea typeface="SimSun" pitchFamily="34" charset="-122"/>
                <a:cs typeface="SimSun" pitchFamily="34" charset="-120"/>
              </a:rPr>
              <a:t> </a:t>
            </a:r>
          </a:p>
          <a:p>
            <a:pPr>
              <a:lnSpc>
                <a:spcPts val="2900"/>
              </a:lnSpc>
            </a:pPr>
            <a:r>
              <a:rPr lang="en-US" altLang="zh-CN" sz="1800" b="0" i="0">
                <a:solidFill>
                  <a:srgbClr val="FF0000"/>
                </a:solidFill>
                <a:latin typeface="Times New Roman" pitchFamily="34" charset="0"/>
                <a:ea typeface="微软雅黑" pitchFamily="34" charset="-122"/>
                <a:cs typeface="Times New Roman" pitchFamily="34" charset="-120"/>
              </a:rPr>
              <a:t>Riley</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soon.Riley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realised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that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what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her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dad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said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was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true—the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kindness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you</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put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into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world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will</a:t>
            </a:r>
            <a:r>
              <a:rPr lang="en-US" altLang="zh-CN" sz="1800" b="0" i="0">
                <a:solidFill>
                  <a:srgbClr val="FF0000"/>
                </a:solidFill>
                <a:latin typeface="SimSun" pitchFamily="34" charset="0"/>
                <a:ea typeface="SimSun" pitchFamily="34" charset="-122"/>
                <a:cs typeface="SimSun" pitchFamily="34" charset="-120"/>
              </a:rPr>
              <a:t> </a:t>
            </a:r>
          </a:p>
          <a:p>
            <a:pPr>
              <a:lnSpc>
                <a:spcPts val="2700"/>
              </a:lnSpc>
            </a:pPr>
            <a:r>
              <a:rPr lang="en-US" altLang="zh-CN" b="0" i="0">
                <a:solidFill>
                  <a:srgbClr val="FF0000"/>
                </a:solidFill>
                <a:latin typeface="Times New Roman" pitchFamily="34" charset="0"/>
                <a:ea typeface="微软雅黑" pitchFamily="34" charset="-122"/>
                <a:cs typeface="Times New Roman" pitchFamily="34" charset="-120"/>
              </a:rPr>
              <a:t>eventually</a:t>
            </a:r>
            <a:r>
              <a:rPr lang="en-US" altLang="zh-CN" b="0" i="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find</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its</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way</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back</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to</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you.</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
                                            <p:txEl>
                                              <p:pRg st="10" end="10"/>
                                            </p:txEl>
                                          </p:spTgt>
                                        </p:tgtEl>
                                        <p:attrNameLst>
                                          <p:attrName>style.visibility</p:attrName>
                                        </p:attrNameLst>
                                      </p:cBhvr>
                                      <p:to>
                                        <p:strVal val="visible"/>
                                      </p:to>
                                    </p:set>
                                    <p:animEffect transition="in" filter="fade">
                                      <p:cBhvr>
                                        <p:cTn id="40" dur="500"/>
                                        <p:tgtEl>
                                          <p:spTgt spid="2">
                                            <p:txEl>
                                              <p:pRg st="10" end="10"/>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
                                            <p:txEl>
                                              <p:pRg st="11" end="11"/>
                                            </p:txEl>
                                          </p:spTgt>
                                        </p:tgtEl>
                                        <p:attrNameLst>
                                          <p:attrName>style.visibility</p:attrName>
                                        </p:attrNameLst>
                                      </p:cBhvr>
                                      <p:to>
                                        <p:strVal val="visible"/>
                                      </p:to>
                                    </p:set>
                                    <p:animEffect transition="in" filter="fade">
                                      <p:cBhvr>
                                        <p:cTn id="43" dur="500"/>
                                        <p:tgtEl>
                                          <p:spTgt spid="2">
                                            <p:txEl>
                                              <p:pRg st="11" end="11"/>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
                                            <p:txEl>
                                              <p:pRg st="12" end="12"/>
                                            </p:txEl>
                                          </p:spTgt>
                                        </p:tgtEl>
                                        <p:attrNameLst>
                                          <p:attrName>style.visibility</p:attrName>
                                        </p:attrNameLst>
                                      </p:cBhvr>
                                      <p:to>
                                        <p:strVal val="visible"/>
                                      </p:to>
                                    </p:set>
                                    <p:animEffect transition="in" filter="fade">
                                      <p:cBhvr>
                                        <p:cTn id="46" dur="500"/>
                                        <p:tgtEl>
                                          <p:spTgt spid="2">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1.xml><?xml version="1.0" encoding="utf-8"?>
<p:sld xmlns:a="http://schemas.openxmlformats.org/drawingml/2006/main" xmlns:r="http://schemas.openxmlformats.org/officeDocument/2006/relationships" xmlns:p="http://schemas.openxmlformats.org/presentationml/2006/main">
  <p:cSld name="Slide 43">
    <p:spTree>
      <p:nvGrpSpPr>
        <p:cNvPr id="1" name=""/>
        <p:cNvGrpSpPr/>
        <p:nvPr/>
      </p:nvGrpSpPr>
      <p:grpSpPr>
        <a:xfrm>
          <a:off x="0" y="0"/>
          <a:ext cx="0" cy="0"/>
          <a:chOff x="0" y="0"/>
          <a:chExt cx="0" cy="0"/>
        </a:xfrm>
      </p:grpSpPr>
      <p:sp>
        <p:nvSpPr>
          <p:cNvPr id="2" name="QO_5_AS.186_1#2ee860261?pid=524eb7c8f&amp;color=0,55,96&amp;vtp=1&amp;bt=1&amp;bbb=1&amp;hb=1"/>
          <p:cNvSpPr/>
          <p:nvPr/>
        </p:nvSpPr>
        <p:spPr>
          <a:xfrm>
            <a:off x="502920" y="1512000"/>
            <a:ext cx="10570464" cy="24466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【写作提示】</a:t>
            </a:r>
            <a:endParaRPr lang="en-US" altLang="zh-CN" sz="1800" dirty="0"/>
          </a:p>
          <a:p>
            <a:pPr>
              <a:lnSpc>
                <a:spcPts val="3300"/>
              </a:lnSpc>
            </a:pPr>
            <a:r>
              <a:rPr lang="en-US" altLang="zh-CN" b="0" i="0">
                <a:solidFill>
                  <a:srgbClr val="003760"/>
                </a:solidFill>
                <a:latin typeface="SimSun" panose="02010600030101010101" pitchFamily="2" charset="-122"/>
                <a:ea typeface="楷体" pitchFamily="34" charset="-122"/>
                <a:cs typeface="Times New Roman" pitchFamily="34" charset="-120"/>
              </a:rPr>
              <a:t>    </a:t>
            </a:r>
            <a:r>
              <a:rPr lang="en-US" altLang="zh-CN" sz="1800" b="0" i="0">
                <a:solidFill>
                  <a:srgbClr val="003760"/>
                </a:solidFill>
                <a:latin typeface="Times New Roman" pitchFamily="34" charset="0"/>
                <a:ea typeface="楷体" pitchFamily="34" charset="-122"/>
                <a:cs typeface="Times New Roman" pitchFamily="34" charset="-120"/>
              </a:rPr>
              <a:t>所给材料讲述了一位单身父亲埃里克独自抚养女儿赖利</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一次偶然的机会他帮助了一个为母亲买药的</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小男孩</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为小男孩付了药费</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数十年后</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赖利被告知心脏出现问题</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需要紧急手术</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埃里克尽了最大努力</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为女儿筹集手术费</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但还是不够</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因此他决定将房子卖掉</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当他回到医院</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坐在赖利床边时</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突然发现床</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上有一个信封</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文章续写第一段应写埃里克打开信封和见到里面的东西时的反应</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续写第二段可描写埃里</a:t>
            </a:r>
          </a:p>
          <a:p>
            <a:pPr>
              <a:lnSpc>
                <a:spcPts val="3100"/>
              </a:lnSpc>
            </a:pPr>
            <a:r>
              <a:rPr lang="en-US" altLang="zh-CN" b="0" i="0">
                <a:solidFill>
                  <a:srgbClr val="003760"/>
                </a:solidFill>
                <a:latin typeface="Times New Roman" pitchFamily="34" charset="0"/>
                <a:ea typeface="楷体" pitchFamily="34" charset="-122"/>
                <a:cs typeface="Times New Roman" pitchFamily="34" charset="-120"/>
              </a:rPr>
              <a:t>克激动的心情和对当年他帮助的那个男孩的感激</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
    <p:spTree>
      <p:nvGrpSpPr>
        <p:cNvPr id="1" name=""/>
        <p:cNvGrpSpPr/>
        <p:nvPr/>
      </p:nvGrpSpPr>
      <p:grpSpPr>
        <a:xfrm>
          <a:off x="0" y="0"/>
          <a:ext cx="0" cy="0"/>
          <a:chOff x="0" y="0"/>
          <a:chExt cx="0" cy="0"/>
        </a:xfrm>
      </p:grpSpPr>
      <p:sp>
        <p:nvSpPr>
          <p:cNvPr id="2" name="QM_5_BD.1_3#4a2d357f3?sp=1&amp;pid=0a11d32c3&amp;color=0,55,96&amp;vtp=1&amp;bt=1&amp;bbb=1&amp;hb=1"/>
          <p:cNvSpPr/>
          <p:nvPr/>
        </p:nvSpPr>
        <p:spPr>
          <a:xfrm>
            <a:off x="502920" y="1512000"/>
            <a:ext cx="10570464" cy="1332230"/>
          </a:xfrm>
          <a:prstGeom prst="rect">
            <a:avLst/>
          </a:prstGeom>
          <a:noFill/>
          <a:ln/>
        </p:spPr>
        <p:txBody>
          <a:bodyPr wrap="none" lIns="0" tIns="0" rIns="0" bIns="0" rtlCol="0" anchor="t"/>
          <a:lstStyle/>
          <a:p>
            <a:pPr algn="l">
              <a:lnSpc>
                <a:spcPts val="27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Get</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two</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tickets</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for</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the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price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of</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one</a:t>
            </a:r>
            <a:endParaRPr lang="en-US" altLang="zh-CN" sz="1800" dirty="0"/>
          </a:p>
          <a:p>
            <a:pPr>
              <a:lnSpc>
                <a:spcPts val="27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Buy</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insurance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（保险）</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policy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Compare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Market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free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access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Meerkat</a:t>
            </a:r>
            <a:r>
              <a:rPr lang="en-US" altLang="zh-CN" sz="1800" b="0" i="0">
                <a:solidFill>
                  <a:srgbClr val="003760"/>
                </a:solidFill>
                <a:latin typeface="SimSun" pitchFamily="34" charset="0"/>
                <a:ea typeface="SimSun" pitchFamily="34" charset="-122"/>
                <a:cs typeface="SimSun" pitchFamily="34" charset="-120"/>
              </a:rPr>
              <a:t> </a:t>
            </a:r>
          </a:p>
          <a:p>
            <a:pPr>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Movies</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which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offers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two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price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tickets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every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Tuesday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Wednesday.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Fortunately</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a:lnSpc>
                <a:spcPts val="2600"/>
              </a:lnSpc>
            </a:pPr>
            <a:r>
              <a:rPr lang="en-US" altLang="zh-CN" b="0" i="0">
                <a:solidFill>
                  <a:srgbClr val="003760"/>
                </a:solidFill>
                <a:latin typeface="Times New Roman" pitchFamily="34" charset="0"/>
                <a:ea typeface="微软雅黑" pitchFamily="34" charset="-122"/>
                <a:cs typeface="Times New Roman" pitchFamily="34" charset="-120"/>
              </a:rPr>
              <a:t>there's</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chance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to</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get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this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for</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around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￡1.All</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you</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need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to</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do</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buy</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single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day</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UK</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travel</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insurance!</a:t>
            </a:r>
            <a:endParaRPr lang="en-US" altLang="zh-CN" dirty="0"/>
          </a:p>
        </p:txBody>
      </p:sp>
      <p:sp>
        <p:nvSpPr>
          <p:cNvPr id="3" name="QM_5_BD.1_4#4a2d357f3?sp=1&amp;pid=0a11d32c3&amp;color=0,55,96&amp;vtp=1&amp;bbb=1&amp;hb=1"/>
          <p:cNvSpPr/>
          <p:nvPr/>
        </p:nvSpPr>
        <p:spPr>
          <a:xfrm>
            <a:off x="502920" y="2856993"/>
            <a:ext cx="10570464" cy="1675130"/>
          </a:xfrm>
          <a:prstGeom prst="rect">
            <a:avLst/>
          </a:prstGeom>
          <a:noFill/>
          <a:ln/>
        </p:spPr>
        <p:txBody>
          <a:bodyPr wrap="none" lIns="0" tIns="0" rIns="0" bIns="0" rtlCol="0" anchor="t"/>
          <a:lstStyle/>
          <a:p>
            <a:pPr algn="l">
              <a:lnSpc>
                <a:spcPts val="27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Get</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some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free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tickets</a:t>
            </a:r>
            <a:endParaRPr lang="en-US" altLang="zh-CN" sz="1800" dirty="0"/>
          </a:p>
          <a:p>
            <a:pPr>
              <a:lnSpc>
                <a:spcPts val="27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Club</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Lloyds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current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account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offers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six</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free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tickets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Odeon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Vue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these</a:t>
            </a:r>
            <a:r>
              <a:rPr lang="en-US" altLang="zh-CN" sz="1800" b="0" i="0">
                <a:solidFill>
                  <a:srgbClr val="003760"/>
                </a:solidFill>
                <a:latin typeface="SimSun" pitchFamily="34" charset="0"/>
                <a:ea typeface="SimSun" pitchFamily="34" charset="-122"/>
                <a:cs typeface="SimSun" pitchFamily="34" charset="-120"/>
              </a:rPr>
              <a:t> </a:t>
            </a:r>
          </a:p>
          <a:p>
            <a:pPr>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within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month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opening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account.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add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￡2,000</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account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cancel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3</a:t>
            </a:r>
            <a:r>
              <a:rPr lang="en-US" altLang="zh-CN" sz="1800" b="0" i="0">
                <a:solidFill>
                  <a:srgbClr val="003760"/>
                </a:solidFill>
                <a:latin typeface="SimSun" pitchFamily="34" charset="0"/>
                <a:ea typeface="SimSun" pitchFamily="34" charset="-122"/>
                <a:cs typeface="SimSun" pitchFamily="34" charset="-120"/>
              </a:rPr>
              <a:t> </a:t>
            </a:r>
          </a:p>
          <a:p>
            <a:pPr>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monthly</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charge,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money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doesn't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there—you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draw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straight</a:t>
            </a:r>
            <a:r>
              <a:rPr lang="en-US" altLang="zh-CN" sz="1800" b="0" i="0">
                <a:solidFill>
                  <a:srgbClr val="003760"/>
                </a:solidFill>
                <a:latin typeface="SimSun" pitchFamily="34" charset="0"/>
                <a:ea typeface="SimSun" pitchFamily="34" charset="-122"/>
                <a:cs typeface="SimSun" pitchFamily="34" charset="-120"/>
              </a:rPr>
              <a:t> </a:t>
            </a:r>
          </a:p>
          <a:p>
            <a:pPr>
              <a:lnSpc>
                <a:spcPts val="2600"/>
              </a:lnSpc>
            </a:pPr>
            <a:r>
              <a:rPr lang="en-US" altLang="zh-CN" b="0" i="0">
                <a:solidFill>
                  <a:srgbClr val="003760"/>
                </a:solidFill>
                <a:latin typeface="Times New Roman" pitchFamily="34" charset="0"/>
                <a:ea typeface="微软雅黑" pitchFamily="34" charset="-122"/>
                <a:cs typeface="Times New Roman" pitchFamily="34" charset="-120"/>
              </a:rPr>
              <a:t>back</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out.</a:t>
            </a:r>
            <a:endParaRPr lang="en-US" altLang="zh-CN" dirty="0"/>
          </a:p>
        </p:txBody>
      </p:sp>
      <p:sp>
        <p:nvSpPr>
          <p:cNvPr id="4" name="QM_5_BD.1_5#4a2d357f3?sp=1&amp;pid=0a11d32c3&amp;color=0,55,96&amp;vtp=1&amp;bbb=1&amp;hb=1"/>
          <p:cNvSpPr/>
          <p:nvPr/>
        </p:nvSpPr>
        <p:spPr>
          <a:xfrm>
            <a:off x="502920" y="4533393"/>
            <a:ext cx="10570464" cy="1332230"/>
          </a:xfrm>
          <a:prstGeom prst="rect">
            <a:avLst/>
          </a:prstGeom>
          <a:noFill/>
          <a:ln/>
        </p:spPr>
        <p:txBody>
          <a:bodyPr wrap="none" lIns="0" tIns="0" rIns="0" bIns="0" rtlCol="0" anchor="t"/>
          <a:lstStyle/>
          <a:p>
            <a:pPr algn="l">
              <a:lnSpc>
                <a:spcPts val="27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Buy</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special</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offer</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tickets</a:t>
            </a:r>
            <a:endParaRPr lang="en-US" altLang="zh-CN" sz="1800" dirty="0"/>
          </a:p>
          <a:p>
            <a:pPr>
              <a:lnSpc>
                <a:spcPts val="27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From</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time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time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deals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running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offer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price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tickets.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Sites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Groupon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often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sell</a:t>
            </a:r>
            <a:r>
              <a:rPr lang="en-US" altLang="zh-CN" sz="1800" b="0" i="0">
                <a:solidFill>
                  <a:srgbClr val="003760"/>
                </a:solidFill>
                <a:latin typeface="SimSun" pitchFamily="34" charset="0"/>
                <a:ea typeface="SimSun" pitchFamily="34" charset="-122"/>
                <a:cs typeface="SimSun" pitchFamily="34" charset="-120"/>
              </a:rPr>
              <a:t> </a:t>
            </a:r>
          </a:p>
          <a:p>
            <a:pPr>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bundles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（套票）</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likes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Odeon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Vue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around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￡4</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￡5</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each.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deals</a:t>
            </a:r>
            <a:r>
              <a:rPr lang="en-US" altLang="zh-CN" sz="1800" b="0" i="0">
                <a:solidFill>
                  <a:srgbClr val="003760"/>
                </a:solidFill>
                <a:latin typeface="SimSun" pitchFamily="34" charset="0"/>
                <a:ea typeface="SimSun" pitchFamily="34" charset="-122"/>
                <a:cs typeface="SimSun" pitchFamily="34" charset="-120"/>
              </a:rPr>
              <a:t> </a:t>
            </a:r>
          </a:p>
          <a:p>
            <a:pPr>
              <a:lnSpc>
                <a:spcPts val="2600"/>
              </a:lnSpc>
            </a:pPr>
            <a:r>
              <a:rPr lang="en-US" altLang="zh-CN" b="0" i="0">
                <a:solidFill>
                  <a:srgbClr val="003760"/>
                </a:solidFill>
                <a:latin typeface="Times New Roman" pitchFamily="34" charset="0"/>
                <a:ea typeface="微软雅黑" pitchFamily="34" charset="-122"/>
                <a:cs typeface="Times New Roman" pitchFamily="34" charset="-120"/>
              </a:rPr>
              <a:t>include</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National</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Cinema</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Day</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（usually</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September）</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when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all</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tickets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are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￡3.</a:t>
            </a:r>
            <a:endParaRPr lang="en-US" altLang="zh-CN" dirty="0"/>
          </a:p>
        </p:txBody>
      </p:sp>
      <p:sp>
        <p:nvSpPr>
          <p:cNvPr id="5" name="QM_5_EX.2_1#4a2d357f3?pid=0a11d32c3&amp;color=0,55,96&amp;vtp=1&amp;bbb=1"/>
          <p:cNvSpPr/>
          <p:nvPr/>
        </p:nvSpPr>
        <p:spPr>
          <a:xfrm>
            <a:off x="502920" y="5893817"/>
            <a:ext cx="10570464" cy="303530"/>
          </a:xfrm>
          <a:prstGeom prst="rect">
            <a:avLst/>
          </a:prstGeom>
          <a:noFill/>
          <a:ln/>
        </p:spPr>
        <p:txBody>
          <a:bodyPr wrap="none" lIns="0" tIns="0" rIns="0" bIns="0" rtlCol="0" anchor="t"/>
          <a:lstStyle/>
          <a:p>
            <a:pPr algn="l">
              <a:lnSpc>
                <a:spcPts val="2600"/>
              </a:lnSpc>
            </a:pPr>
            <a:r>
              <a:rPr lang="en-US" altLang="zh-CN" sz="1800" b="1" i="0" dirty="0">
                <a:solidFill>
                  <a:srgbClr val="003760"/>
                </a:solidFill>
                <a:latin typeface="Times New Roman" pitchFamily="34" charset="0"/>
                <a:ea typeface="微软雅黑" pitchFamily="34" charset="-122"/>
                <a:cs typeface="Times New Roman" pitchFamily="34" charset="-120"/>
              </a:rPr>
              <a:t>【语篇导读】</a:t>
            </a:r>
            <a:r>
              <a:rPr lang="en-US" altLang="zh-CN" sz="1800" b="0" i="0" dirty="0">
                <a:solidFill>
                  <a:srgbClr val="003760"/>
                </a:solidFill>
                <a:latin typeface="Times New Roman" pitchFamily="34" charset="0"/>
                <a:ea typeface="楷体" pitchFamily="34" charset="-122"/>
                <a:cs typeface="Times New Roman" pitchFamily="34" charset="-120"/>
              </a:rPr>
              <a:t>本文是一篇应用文</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主要介绍了几种在电影院节省开支的方法</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
    <p:spTree>
      <p:nvGrpSpPr>
        <p:cNvPr id="1" name=""/>
        <p:cNvGrpSpPr/>
        <p:nvPr/>
      </p:nvGrpSpPr>
      <p:grpSpPr>
        <a:xfrm>
          <a:off x="0" y="0"/>
          <a:ext cx="0" cy="0"/>
          <a:chOff x="0" y="0"/>
          <a:chExt cx="0" cy="0"/>
        </a:xfrm>
      </p:grpSpPr>
      <p:sp>
        <p:nvSpPr>
          <p:cNvPr id="2" name="QC_6_BD.3_1#3943d69fe?pid=4a2d357f3&amp;color=0,55,96&amp;vtp=1&amp;bt=1&amp;bbb=1"/>
          <p:cNvSpPr/>
          <p:nvPr/>
        </p:nvSpPr>
        <p:spPr>
          <a:xfrm>
            <a:off x="502920" y="1508760"/>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1.Why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advised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insurance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policy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Compare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Market?(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endParaRPr lang="en-US" altLang="zh-CN" sz="1800" dirty="0"/>
          </a:p>
        </p:txBody>
      </p:sp>
      <p:sp>
        <p:nvSpPr>
          <p:cNvPr id="3" name="QC_6_AN.4_1#3943d69fe.bracket?pid=4a2d357f3&amp;color=0,55,96&amp;vpa=1&amp;vtp=1"/>
          <p:cNvSpPr/>
          <p:nvPr/>
        </p:nvSpPr>
        <p:spPr>
          <a:xfrm>
            <a:off x="8490425" y="1495425"/>
            <a:ext cx="331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D</a:t>
            </a:r>
            <a:endParaRPr lang="en-US" altLang="zh-CN" dirty="0"/>
          </a:p>
        </p:txBody>
      </p:sp>
      <p:sp>
        <p:nvSpPr>
          <p:cNvPr id="4" name="QC_6_BD.5_1#3943d69fe.choices?pid=4a2d357f3&amp;color=0,55,96&amp;vtp=1&amp;bbb=1"/>
          <p:cNvSpPr/>
          <p:nvPr/>
        </p:nvSpPr>
        <p:spPr>
          <a:xfrm>
            <a:off x="502920" y="1913255"/>
            <a:ext cx="10570464" cy="770255"/>
          </a:xfrm>
          <a:prstGeom prst="rect">
            <a:avLst/>
          </a:prstGeom>
          <a:noFill/>
          <a:ln/>
        </p:spPr>
        <p:txBody>
          <a:bodyPr wrap="none" lIns="0" tIns="0" rIns="0" bIns="0" rtlCol="0" anchor="t"/>
          <a:lstStyle/>
          <a:p>
            <a:pPr>
              <a:lnSpc>
                <a:spcPts val="3300"/>
              </a:lnSpc>
              <a:tabLst>
                <a:tab pos="5393182" algn="l"/>
              </a:tabLst>
            </a:pPr>
            <a:r>
              <a:rPr lang="en-US" altLang="zh-CN" sz="1800" b="0" i="0" dirty="0">
                <a:solidFill>
                  <a:srgbClr val="003760"/>
                </a:solidFill>
                <a:latin typeface="Times New Roman" pitchFamily="34" charset="0"/>
                <a:ea typeface="微软雅黑" pitchFamily="34" charset="-122"/>
                <a:cs typeface="Times New Roman" pitchFamily="34" charset="-120"/>
              </a:rPr>
              <a:t>A.To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films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free.</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travel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single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day.</a:t>
            </a:r>
            <a:endParaRPr lang="en-US" altLang="zh-CN" sz="1800" dirty="0"/>
          </a:p>
          <a:p>
            <a:pPr>
              <a:lnSpc>
                <a:spcPts val="3100"/>
              </a:lnSpc>
              <a:tabLst>
                <a:tab pos="5393182" algn="l"/>
              </a:tabLst>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access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Meerkat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Movies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regularly.</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savings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cinema.</a:t>
            </a:r>
            <a:endParaRPr lang="en-US" altLang="zh-CN" sz="1800" dirty="0"/>
          </a:p>
        </p:txBody>
      </p:sp>
      <p:sp>
        <p:nvSpPr>
          <p:cNvPr id="5" name="QC_6_AS.6_1#3943d69fe?pid=4a2d357f3&amp;color=0,55,96&amp;vtp=1&amp;bbb=1&amp;hb=1"/>
          <p:cNvSpPr/>
          <p:nvPr/>
        </p:nvSpPr>
        <p:spPr>
          <a:xfrm>
            <a:off x="502920" y="2733040"/>
            <a:ext cx="10570464" cy="20305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细节理解题。根据Get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two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tickets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price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one部分中的“Buy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insurance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policy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from</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Compare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Market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free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access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Meerkat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Movies,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which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offers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two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price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one</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on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tickets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every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Tuesday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Wednesday.”可知，购买Compare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Market的保险政策可以免费获得</a:t>
            </a:r>
            <a:r>
              <a:rPr lang="en-US" altLang="zh-CN" sz="1800" b="0" i="0">
                <a:solidFill>
                  <a:srgbClr val="003760"/>
                </a:solidFill>
                <a:latin typeface="Times New Roman" pitchFamily="34" charset="0"/>
                <a:ea typeface="微软雅黑" pitchFamily="34" charset="-122"/>
                <a:cs typeface="Times New Roman" pitchFamily="34" charset="-120"/>
              </a:rPr>
              <a:t>Meerkat</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Movies</a:t>
            </a:r>
            <a:r>
              <a:rPr lang="en-US" altLang="zh-CN" sz="1800" b="0" i="0" dirty="0">
                <a:solidFill>
                  <a:srgbClr val="003760"/>
                </a:solidFill>
                <a:latin typeface="Times New Roman" pitchFamily="34" charset="0"/>
                <a:ea typeface="微软雅黑" pitchFamily="34" charset="-122"/>
                <a:cs typeface="Times New Roman" pitchFamily="34" charset="-120"/>
              </a:rPr>
              <a:t>的会员，Meerkat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Movies每周二或周三提供买一赠一的电影票优惠，从而在电影院节省开支</a:t>
            </a:r>
            <a:r>
              <a:rPr lang="en-US" altLang="zh-CN" sz="1800" b="0" i="0">
                <a:solidFill>
                  <a:srgbClr val="003760"/>
                </a:solidFill>
                <a:latin typeface="Times New Roman" pitchFamily="34" charset="0"/>
                <a:ea typeface="微软雅黑" pitchFamily="34" charset="-122"/>
                <a:cs typeface="Times New Roman" pitchFamily="34" charset="-120"/>
              </a:rPr>
              <a:t>。故选</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D</a:t>
            </a:r>
            <a:r>
              <a:rPr lang="en-US" altLang="zh-CN" b="0" i="0" dirty="0">
                <a:solidFill>
                  <a:srgbClr val="003760"/>
                </a:solidFill>
                <a:latin typeface="Times New Roman" pitchFamily="34" charset="0"/>
                <a:ea typeface="微软雅黑" pitchFamily="34" charset="-122"/>
                <a:cs typeface="Times New Roman" pitchFamily="34" charset="-120"/>
              </a:rPr>
              <a:t>项。</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5">
                                            <p:txEl>
                                              <p:pRg st="4" end="4"/>
                                            </p:txEl>
                                          </p:spTgt>
                                        </p:tgtEl>
                                        <p:attrNameLst>
                                          <p:attrName>style.visibility</p:attrName>
                                        </p:attrNameLst>
                                      </p:cBhvr>
                                      <p:to>
                                        <p:strVal val="visible"/>
                                      </p:to>
                                    </p:set>
                                    <p:animEffect transition="in" filter="fade">
                                      <p:cBhvr>
                                        <p:cTn id="30"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
    <p:spTree>
      <p:nvGrpSpPr>
        <p:cNvPr id="1" name=""/>
        <p:cNvGrpSpPr/>
        <p:nvPr/>
      </p:nvGrpSpPr>
      <p:grpSpPr>
        <a:xfrm>
          <a:off x="0" y="0"/>
          <a:ext cx="0" cy="0"/>
          <a:chOff x="0" y="0"/>
          <a:chExt cx="0" cy="0"/>
        </a:xfrm>
      </p:grpSpPr>
      <p:sp>
        <p:nvSpPr>
          <p:cNvPr id="2" name="QC_6_BD.7_1#b08a58c9b?pid=4a2d357f3&amp;color=0,55,96&amp;vtp=1&amp;bt=1&amp;bbb=1"/>
          <p:cNvSpPr/>
          <p:nvPr/>
        </p:nvSpPr>
        <p:spPr>
          <a:xfrm>
            <a:off x="502920" y="1508760"/>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2.What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advantage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adding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￡2,000</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Club</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Lloyds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account?(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endParaRPr lang="en-US" altLang="zh-CN" sz="1800" dirty="0"/>
          </a:p>
        </p:txBody>
      </p:sp>
      <p:sp>
        <p:nvSpPr>
          <p:cNvPr id="3" name="QC_6_AN.8_1#b08a58c9b.bracket?pid=4a2d357f3&amp;color=0,55,96&amp;vpa=2&amp;vtp=1"/>
          <p:cNvSpPr/>
          <p:nvPr/>
        </p:nvSpPr>
        <p:spPr>
          <a:xfrm>
            <a:off x="7861775" y="1503616"/>
            <a:ext cx="331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a:t>
            </a:r>
            <a:endParaRPr lang="en-US" altLang="zh-CN" dirty="0"/>
          </a:p>
        </p:txBody>
      </p:sp>
      <p:sp>
        <p:nvSpPr>
          <p:cNvPr id="4" name="QC_6_BD.9_1#b08a58c9b.choices?pid=4a2d357f3&amp;color=0,55,96&amp;vtp=1&amp;bbb=1"/>
          <p:cNvSpPr/>
          <p:nvPr/>
        </p:nvSpPr>
        <p:spPr>
          <a:xfrm>
            <a:off x="502920" y="1905952"/>
            <a:ext cx="10570464" cy="757555"/>
          </a:xfrm>
          <a:prstGeom prst="rect">
            <a:avLst/>
          </a:prstGeom>
          <a:noFill/>
          <a:ln/>
        </p:spPr>
        <p:txBody>
          <a:bodyPr wrap="none" lIns="0" tIns="0" rIns="0" bIns="0" rtlCol="0" anchor="t"/>
          <a:lstStyle/>
          <a:p>
            <a:pPr>
              <a:lnSpc>
                <a:spcPts val="3200"/>
              </a:lnSpc>
              <a:tabLst>
                <a:tab pos="5393182" algn="l"/>
              </a:tabLst>
            </a:pPr>
            <a:r>
              <a:rPr lang="en-US" altLang="zh-CN" sz="1800" b="0" i="0" dirty="0">
                <a:solidFill>
                  <a:srgbClr val="003760"/>
                </a:solidFill>
                <a:latin typeface="Times New Roman" pitchFamily="34" charset="0"/>
                <a:ea typeface="微软雅黑" pitchFamily="34" charset="-122"/>
                <a:cs typeface="Times New Roman" pitchFamily="34" charset="-120"/>
              </a:rPr>
              <a:t>A.You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avoid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￡3</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monthly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charge.</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free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tickets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every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month.</a:t>
            </a:r>
            <a:endParaRPr lang="en-US" altLang="zh-CN" sz="1800" dirty="0"/>
          </a:p>
          <a:p>
            <a:pPr>
              <a:lnSpc>
                <a:spcPts val="3100"/>
              </a:lnSpc>
              <a:tabLst>
                <a:tab pos="5393182" algn="l"/>
              </a:tabLst>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free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cinema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tickets.</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tickets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convenient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way.</a:t>
            </a:r>
            <a:endParaRPr lang="en-US" altLang="zh-CN" sz="1800" dirty="0"/>
          </a:p>
        </p:txBody>
      </p:sp>
      <p:sp>
        <p:nvSpPr>
          <p:cNvPr id="5" name="QC_6_AS.10_1#b08a58c9b?pid=4a2d357f3&amp;color=0,55,96&amp;vtp=1&amp;bbb=1&amp;hb=1"/>
          <p:cNvSpPr/>
          <p:nvPr/>
        </p:nvSpPr>
        <p:spPr>
          <a:xfrm>
            <a:off x="502920" y="2718753"/>
            <a:ext cx="10570464" cy="1573340"/>
          </a:xfrm>
          <a:prstGeom prst="rect">
            <a:avLst/>
          </a:prstGeom>
          <a:noFill/>
          <a:ln/>
        </p:spPr>
        <p:txBody>
          <a:bodyPr wrap="none" lIns="0" tIns="0" rIns="0" bIns="0" rtlCol="0" anchor="t"/>
          <a:lstStyle/>
          <a:p>
            <a:pPr algn="l">
              <a:lnSpc>
                <a:spcPts val="32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细节理解题。根据Get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free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tickets部分中的“You'll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add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￡2,000</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account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to</a:t>
            </a:r>
            <a:r>
              <a:rPr lang="en-US" altLang="zh-CN" sz="1800" b="0" i="0">
                <a:solidFill>
                  <a:srgbClr val="003760"/>
                </a:solidFill>
                <a:latin typeface="SimSun" pitchFamily="34" charset="0"/>
                <a:ea typeface="SimSun" pitchFamily="34" charset="-122"/>
                <a:cs typeface="SimSun" pitchFamily="34" charset="-120"/>
              </a:rPr>
              <a:t> </a:t>
            </a:r>
          </a:p>
          <a:p>
            <a:pPr>
              <a:lnSpc>
                <a:spcPts val="3200"/>
              </a:lnSpc>
            </a:pPr>
            <a:r>
              <a:rPr lang="en-US" altLang="zh-CN" sz="1800" b="0" i="0">
                <a:solidFill>
                  <a:srgbClr val="003760"/>
                </a:solidFill>
                <a:latin typeface="Times New Roman" pitchFamily="34" charset="0"/>
                <a:ea typeface="微软雅黑" pitchFamily="34" charset="-122"/>
                <a:cs typeface="Times New Roman" pitchFamily="34" charset="-120"/>
              </a:rPr>
              <a:t>cancel</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￡3</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monthly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charge,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money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doesn't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there—you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can</a:t>
            </a:r>
            <a:r>
              <a:rPr lang="en-US" altLang="zh-CN" sz="1800" b="0" i="0">
                <a:solidFill>
                  <a:srgbClr val="003760"/>
                </a:solidFill>
                <a:latin typeface="SimSun" pitchFamily="34" charset="0"/>
                <a:ea typeface="SimSun" pitchFamily="34" charset="-122"/>
                <a:cs typeface="SimSun" pitchFamily="34" charset="-120"/>
              </a:rPr>
              <a:t> </a:t>
            </a:r>
          </a:p>
          <a:p>
            <a:pPr>
              <a:lnSpc>
                <a:spcPts val="3200"/>
              </a:lnSpc>
            </a:pPr>
            <a:r>
              <a:rPr lang="en-US" altLang="zh-CN" sz="1800" b="0" i="0">
                <a:solidFill>
                  <a:srgbClr val="003760"/>
                </a:solidFill>
                <a:latin typeface="Times New Roman" pitchFamily="34" charset="0"/>
                <a:ea typeface="微软雅黑" pitchFamily="34" charset="-122"/>
                <a:cs typeface="Times New Roman" pitchFamily="34" charset="-120"/>
              </a:rPr>
              <a:t>draw</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straight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back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out.”可知，向Club</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Lloyds账户添加2,000英镑可以抵消每月3英镑的费用</a:t>
            </a:r>
            <a:r>
              <a:rPr lang="en-US" altLang="zh-CN" sz="1800" b="0" i="0">
                <a:solidFill>
                  <a:srgbClr val="003760"/>
                </a:solidFill>
                <a:latin typeface="Times New Roman" pitchFamily="34" charset="0"/>
                <a:ea typeface="微软雅黑" pitchFamily="34" charset="-122"/>
                <a:cs typeface="Times New Roman" pitchFamily="34" charset="-120"/>
              </a:rPr>
              <a:t>，但这笔钱</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不需要一次性存入或保留在账户中</a:t>
            </a:r>
            <a:r>
              <a:rPr lang="en-US" altLang="zh-CN" b="0" i="0" dirty="0">
                <a:solidFill>
                  <a:srgbClr val="003760"/>
                </a:solidFill>
                <a:latin typeface="Times New Roman" pitchFamily="34" charset="0"/>
                <a:ea typeface="微软雅黑" pitchFamily="34" charset="-122"/>
                <a:cs typeface="Times New Roman" pitchFamily="34" charset="-120"/>
              </a:rPr>
              <a:t>，可以立即取出，即你可以避免每月3英镑的费用。故选A项。</a:t>
            </a:r>
            <a:endParaRPr lang="en-US" altLang="zh-CN" dirty="0"/>
          </a:p>
        </p:txBody>
      </p:sp>
      <p:sp>
        <p:nvSpPr>
          <p:cNvPr id="6" name="QC_6_BD.11_1#af43c2d95?pid=4a2d357f3&amp;color=0,55,96&amp;vtp=1&amp;bbb=1"/>
          <p:cNvSpPr/>
          <p:nvPr/>
        </p:nvSpPr>
        <p:spPr>
          <a:xfrm>
            <a:off x="502920" y="4329429"/>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3.How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much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buying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3</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price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tickets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National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Cinema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Day?(</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endParaRPr lang="en-US" altLang="zh-CN" sz="1800" dirty="0"/>
          </a:p>
        </p:txBody>
      </p:sp>
      <p:sp>
        <p:nvSpPr>
          <p:cNvPr id="7" name="QC_6_AN.12_1#af43c2d95.bracket?pid=4a2d357f3&amp;color=0,55,96&amp;vpa=3&amp;vtp=1"/>
          <p:cNvSpPr/>
          <p:nvPr/>
        </p:nvSpPr>
        <p:spPr>
          <a:xfrm>
            <a:off x="8871425" y="4324285"/>
            <a:ext cx="319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B</a:t>
            </a:r>
            <a:endParaRPr lang="en-US" altLang="zh-CN" dirty="0"/>
          </a:p>
        </p:txBody>
      </p:sp>
      <p:sp>
        <p:nvSpPr>
          <p:cNvPr id="8" name="QC_6_BD.13_1#af43c2d95.choices?pid=4a2d357f3&amp;color=0,55,96&amp;vtp=1&amp;bbb=1"/>
          <p:cNvSpPr/>
          <p:nvPr/>
        </p:nvSpPr>
        <p:spPr>
          <a:xfrm>
            <a:off x="502920" y="4730685"/>
            <a:ext cx="10570464" cy="351155"/>
          </a:xfrm>
          <a:prstGeom prst="rect">
            <a:avLst/>
          </a:prstGeom>
          <a:noFill/>
          <a:ln/>
        </p:spPr>
        <p:txBody>
          <a:bodyPr wrap="none" lIns="0" tIns="0" rIns="0" bIns="0" rtlCol="0" anchor="t"/>
          <a:lstStyle/>
          <a:p>
            <a:pPr>
              <a:lnSpc>
                <a:spcPts val="3100"/>
              </a:lnSpc>
              <a:tabLst>
                <a:tab pos="2652141" algn="l"/>
                <a:tab pos="5278882" algn="l"/>
                <a:tab pos="8019923"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3.</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9.</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12.</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.￡15.</a:t>
            </a:r>
            <a:endParaRPr lang="en-US" altLang="zh-CN" sz="1800" dirty="0"/>
          </a:p>
        </p:txBody>
      </p:sp>
      <p:sp>
        <p:nvSpPr>
          <p:cNvPr id="9" name="QC_6_AS.14_1#af43c2d95?pid=4a2d357f3&amp;color=0,55,96&amp;vtp=1&amp;bbb=1&amp;hb=1"/>
          <p:cNvSpPr/>
          <p:nvPr/>
        </p:nvSpPr>
        <p:spPr>
          <a:xfrm>
            <a:off x="502920" y="5134164"/>
            <a:ext cx="10570464" cy="1166940"/>
          </a:xfrm>
          <a:prstGeom prst="rect">
            <a:avLst/>
          </a:prstGeom>
          <a:noFill/>
          <a:ln/>
        </p:spPr>
        <p:txBody>
          <a:bodyPr wrap="none" lIns="0" tIns="0" rIns="0" bIns="0" rtlCol="0" anchor="t"/>
          <a:lstStyle/>
          <a:p>
            <a:pPr algn="l">
              <a:lnSpc>
                <a:spcPts val="32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细节理解题。根据Buy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special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offer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tickets部分中“Other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deals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include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National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Cinema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Day</a:t>
            </a:r>
            <a:r>
              <a:rPr lang="en-US" altLang="zh-CN" sz="1800" b="0" i="0">
                <a:solidFill>
                  <a:srgbClr val="003760"/>
                </a:solidFill>
                <a:latin typeface="SimSun" pitchFamily="34" charset="0"/>
                <a:ea typeface="SimSun" pitchFamily="34" charset="-122"/>
                <a:cs typeface="SimSun" pitchFamily="34" charset="-120"/>
              </a:rPr>
              <a:t> </a:t>
            </a:r>
          </a:p>
          <a:p>
            <a:pPr>
              <a:lnSpc>
                <a:spcPts val="3200"/>
              </a:lnSpc>
            </a:pP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usually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September）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tickets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￡3.”可知，在全国电影日购买电影票，所有票价为3</a:t>
            </a:r>
            <a:r>
              <a:rPr lang="en-US" altLang="zh-CN" sz="1800" b="0" i="0">
                <a:solidFill>
                  <a:srgbClr val="003760"/>
                </a:solidFill>
                <a:latin typeface="Times New Roman" pitchFamily="34" charset="0"/>
                <a:ea typeface="微软雅黑" pitchFamily="34" charset="-122"/>
                <a:cs typeface="Times New Roman" pitchFamily="34" charset="-120"/>
              </a:rPr>
              <a:t>英镑，</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3</a:t>
            </a:r>
            <a:r>
              <a:rPr lang="en-US" altLang="zh-CN" b="0" i="0" dirty="0">
                <a:solidFill>
                  <a:srgbClr val="003760"/>
                </a:solidFill>
                <a:latin typeface="Times New Roman" pitchFamily="34" charset="0"/>
                <a:ea typeface="微软雅黑" pitchFamily="34" charset="-122"/>
                <a:cs typeface="Times New Roman" pitchFamily="34" charset="-120"/>
              </a:rPr>
              <a:t>张电影票为9英镑。故选B项。</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7">
                                            <p:bg/>
                                          </p:spTgt>
                                        </p:tgtEl>
                                        <p:attrNameLst>
                                          <p:attrName>style.visibility</p:attrName>
                                        </p:attrNameLst>
                                      </p:cBhvr>
                                      <p:to>
                                        <p:strVal val="visible"/>
                                      </p:to>
                                    </p:set>
                                    <p:animEffect transition="in" filter="fade">
                                      <p:cBhvr>
                                        <p:cTn id="32" dur="500"/>
                                        <p:tgtEl>
                                          <p:spTgt spid="7">
                                            <p:bg/>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7">
                                            <p:txEl>
                                              <p:pRg st="0" end="0"/>
                                            </p:txEl>
                                          </p:spTgt>
                                        </p:tgtEl>
                                        <p:attrNameLst>
                                          <p:attrName>style.visibility</p:attrName>
                                        </p:attrNameLst>
                                      </p:cBhvr>
                                      <p:to>
                                        <p:strVal val="visible"/>
                                      </p:to>
                                    </p:set>
                                    <p:animEffect transition="in" filter="fade">
                                      <p:cBhvr>
                                        <p:cTn id="35" dur="500"/>
                                        <p:tgtEl>
                                          <p:spTgt spid="7">
                                            <p:txEl>
                                              <p:pRg st="0" end="0"/>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9">
                                            <p:bg/>
                                          </p:spTgt>
                                        </p:tgtEl>
                                        <p:attrNameLst>
                                          <p:attrName>style.visibility</p:attrName>
                                        </p:attrNameLst>
                                      </p:cBhvr>
                                      <p:to>
                                        <p:strVal val="visible"/>
                                      </p:to>
                                    </p:set>
                                    <p:animEffect transition="in" filter="fade">
                                      <p:cBhvr>
                                        <p:cTn id="40" dur="500"/>
                                        <p:tgtEl>
                                          <p:spTgt spid="9">
                                            <p:bg/>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9">
                                            <p:txEl>
                                              <p:pRg st="0" end="0"/>
                                            </p:txEl>
                                          </p:spTgt>
                                        </p:tgtEl>
                                        <p:attrNameLst>
                                          <p:attrName>style.visibility</p:attrName>
                                        </p:attrNameLst>
                                      </p:cBhvr>
                                      <p:to>
                                        <p:strVal val="visible"/>
                                      </p:to>
                                    </p:set>
                                    <p:animEffect transition="in" filter="fade">
                                      <p:cBhvr>
                                        <p:cTn id="43" dur="500"/>
                                        <p:tgtEl>
                                          <p:spTgt spid="9">
                                            <p:txEl>
                                              <p:pRg st="0" end="0"/>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9">
                                            <p:txEl>
                                              <p:pRg st="1" end="1"/>
                                            </p:txEl>
                                          </p:spTgt>
                                        </p:tgtEl>
                                        <p:attrNameLst>
                                          <p:attrName>style.visibility</p:attrName>
                                        </p:attrNameLst>
                                      </p:cBhvr>
                                      <p:to>
                                        <p:strVal val="visible"/>
                                      </p:to>
                                    </p:set>
                                    <p:animEffect transition="in" filter="fade">
                                      <p:cBhvr>
                                        <p:cTn id="46" dur="500"/>
                                        <p:tgtEl>
                                          <p:spTgt spid="9">
                                            <p:txEl>
                                              <p:pRg st="1" end="1"/>
                                            </p:txEl>
                                          </p:spTgt>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9">
                                            <p:txEl>
                                              <p:pRg st="2" end="2"/>
                                            </p:txEl>
                                          </p:spTgt>
                                        </p:tgtEl>
                                        <p:attrNameLst>
                                          <p:attrName>style.visibility</p:attrName>
                                        </p:attrNameLst>
                                      </p:cBhvr>
                                      <p:to>
                                        <p:strVal val="visible"/>
                                      </p:to>
                                    </p:set>
                                    <p:animEffect transition="in" filter="fade">
                                      <p:cBhvr>
                                        <p:cTn id="49" dur="500"/>
                                        <p:tgtEl>
                                          <p:spTgt spid="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P spid="7" grpId="0" build="p" animBg="1"/>
      <p:bldP spid="9"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
    <p:spTree>
      <p:nvGrpSpPr>
        <p:cNvPr id="1" name=""/>
        <p:cNvGrpSpPr/>
        <p:nvPr/>
      </p:nvGrpSpPr>
      <p:grpSpPr>
        <a:xfrm>
          <a:off x="0" y="0"/>
          <a:ext cx="0" cy="0"/>
          <a:chOff x="0" y="0"/>
          <a:chExt cx="0" cy="0"/>
        </a:xfrm>
      </p:grpSpPr>
      <p:sp>
        <p:nvSpPr>
          <p:cNvPr id="2" name="QM_5_BD.15_1#d073a20c2?pid=0a11d32c3&amp;color=0,55,96&amp;vtp=1&amp;bt=1&amp;bbb=1&amp;hb=1"/>
          <p:cNvSpPr/>
          <p:nvPr/>
        </p:nvSpPr>
        <p:spPr>
          <a:xfrm>
            <a:off x="502920" y="1512000"/>
            <a:ext cx="10570464" cy="4724400"/>
          </a:xfrm>
          <a:prstGeom prst="rect">
            <a:avLst/>
          </a:prstGeom>
          <a:noFill/>
          <a:ln/>
        </p:spPr>
        <p:txBody>
          <a:bodyPr wrap="none" lIns="0" tIns="0" rIns="0" bIns="0" rtlCol="0" anchor="t"/>
          <a:lstStyle/>
          <a:p>
            <a:pPr algn="ctr">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B</a:t>
            </a:r>
            <a:endParaRPr lang="en-US" altLang="zh-CN" sz="1800" dirty="0"/>
          </a:p>
          <a:p>
            <a:pPr>
              <a:lnSpc>
                <a:spcPts val="3100"/>
              </a:lnSpc>
            </a:pPr>
            <a:r>
              <a:rPr lang="en-US" altLang="zh-CN"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[黑龙江大庆实验中学2024高一期末]</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abroad,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social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media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key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communication</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with</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friends;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many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didn't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realise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sick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months.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struggling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connect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communicate</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with</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anyone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level.</a:t>
            </a:r>
            <a:endParaRPr lang="en-US" altLang="zh-CN" sz="1800" dirty="0"/>
          </a:p>
          <a:p>
            <a:pPr>
              <a:lnSpc>
                <a:spcPts val="31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searched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authority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site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trying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understand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happening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websites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gave</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me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answer—depression.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researched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topics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about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treatment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others'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articles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about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their</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experiences</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began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feel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understood,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informed.</a:t>
            </a:r>
            <a:endParaRPr lang="en-US" altLang="zh-CN" sz="1800" dirty="0"/>
          </a:p>
          <a:p>
            <a:pPr>
              <a:lnSpc>
                <a:spcPts val="31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social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media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account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choosing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name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“itreallyisok”;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wanted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build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sentence</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I</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over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over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again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online,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which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brought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much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comfort.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OK.</a:t>
            </a:r>
            <a:r>
              <a:rPr lang="en-US" altLang="zh-CN" sz="1800" b="0" i="0">
                <a:solidFill>
                  <a:srgbClr val="003760"/>
                </a:solidFill>
                <a:latin typeface="Times New Roman" pitchFamily="34" charset="0"/>
                <a:ea typeface="微软雅黑" pitchFamily="34" charset="-122"/>
                <a:cs typeface="Times New Roman" pitchFamily="34" charset="-120"/>
              </a:rPr>
              <a:t>It</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took</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time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accept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really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helped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recovery.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Writing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sharing</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really</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helped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process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through;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receiving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people's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support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hugely</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beneficial</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well.</a:t>
            </a:r>
            <a:endParaRPr lang="en-US" altLang="zh-CN" sz="1800" dirty="0"/>
          </a:p>
          <a:p>
            <a:pPr>
              <a:lnSpc>
                <a:spcPct val="150000"/>
              </a:lnSpc>
            </a:pPr>
            <a:endParaRPr lang="en-US" altLang="zh-CN" dirty="0"/>
          </a:p>
        </p:txBody>
      </p:sp>
    </p:spTree>
  </p:cSld>
  <p:clrMapOvr>
    <a:masterClrMapping/>
  </p:clrMapOvr>
  <p:transition>
    <p:fade/>
  </p:transition>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4</TotalTime>
  <Words>6416</Words>
  <Application>Microsoft Office PowerPoint</Application>
  <PresentationFormat>宽屏</PresentationFormat>
  <Paragraphs>547</Paragraphs>
  <Slides>51</Slides>
  <Notes>43</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51</vt:i4>
      </vt:variant>
    </vt:vector>
  </HeadingPairs>
  <TitlesOfParts>
    <vt:vector size="59" baseType="lpstr">
      <vt:lpstr>Arial (正文)</vt:lpstr>
      <vt:lpstr>仿宋</vt:lpstr>
      <vt:lpstr>SimSun</vt:lpstr>
      <vt:lpstr>微软雅黑</vt:lpstr>
      <vt:lpstr>印品黑体</vt:lpstr>
      <vt:lpstr>Arial</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
  <cp:keywords/>
  <dc:description/>
  <cp:lastModifiedBy>Administrator</cp:lastModifiedBy>
  <cp:revision>2</cp:revision>
  <dcterms:created xsi:type="dcterms:W3CDTF">2024-10-09T05:57:12Z</dcterms:created>
  <dcterms:modified xsi:type="dcterms:W3CDTF">2024-10-09T06:08:14Z</dcterms:modified>
  <cp:category/>
  <cp:contentStatus/>
</cp:coreProperties>
</file>