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2"/>
  </p:notesMasterIdLst>
  <p:sldIdLst>
    <p:sldId id="256" r:id="rId2"/>
    <p:sldId id="257" r:id="rId3"/>
    <p:sldId id="258" r:id="rId4"/>
    <p:sldId id="259" r:id="rId5"/>
    <p:sldId id="260" r:id="rId6"/>
    <p:sldId id="298" r:id="rId7"/>
    <p:sldId id="262" r:id="rId8"/>
    <p:sldId id="263" r:id="rId9"/>
    <p:sldId id="264" r:id="rId10"/>
    <p:sldId id="265" r:id="rId11"/>
    <p:sldId id="266" r:id="rId12"/>
    <p:sldId id="299" r:id="rId13"/>
    <p:sldId id="267" r:id="rId14"/>
    <p:sldId id="268" r:id="rId15"/>
    <p:sldId id="269" r:id="rId16"/>
    <p:sldId id="270" r:id="rId17"/>
    <p:sldId id="271" r:id="rId18"/>
    <p:sldId id="300" r:id="rId19"/>
    <p:sldId id="272" r:id="rId20"/>
    <p:sldId id="273" r:id="rId21"/>
    <p:sldId id="274" r:id="rId22"/>
    <p:sldId id="275" r:id="rId23"/>
    <p:sldId id="301" r:id="rId24"/>
    <p:sldId id="276" r:id="rId25"/>
    <p:sldId id="277" r:id="rId26"/>
    <p:sldId id="278" r:id="rId27"/>
    <p:sldId id="279" r:id="rId28"/>
    <p:sldId id="302" r:id="rId29"/>
    <p:sldId id="280" r:id="rId30"/>
    <p:sldId id="281" r:id="rId31"/>
    <p:sldId id="282" r:id="rId32"/>
    <p:sldId id="283" r:id="rId33"/>
    <p:sldId id="303" r:id="rId34"/>
    <p:sldId id="284" r:id="rId35"/>
    <p:sldId id="285" r:id="rId36"/>
    <p:sldId id="286" r:id="rId37"/>
    <p:sldId id="287" r:id="rId38"/>
    <p:sldId id="288" r:id="rId39"/>
    <p:sldId id="304" r:id="rId40"/>
    <p:sldId id="289" r:id="rId41"/>
    <p:sldId id="290" r:id="rId42"/>
    <p:sldId id="291" r:id="rId43"/>
    <p:sldId id="292" r:id="rId44"/>
    <p:sldId id="293" r:id="rId45"/>
    <p:sldId id="294" r:id="rId46"/>
    <p:sldId id="295" r:id="rId47"/>
    <p:sldId id="305" r:id="rId48"/>
    <p:sldId id="306" r:id="rId49"/>
    <p:sldId id="296" r:id="rId50"/>
    <p:sldId id="297" r:id="rId51"/>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408826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slide" Target="../slides/slide43.xml"/><Relationship Id="rId3" Type="http://schemas.openxmlformats.org/officeDocument/2006/relationships/image" Target="../media/image6.png"/><Relationship Id="rId7" Type="http://schemas.openxmlformats.org/officeDocument/2006/relationships/slide" Target="../slides/slide32.xml"/><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6f4d27fcb00dcfdb271757c#tid=6705f247f3f500000971b749#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47888" y="4242816"/>
            <a:ext cx="2926080" cy="777240"/>
          </a:xfrm>
          <a:prstGeom prst="rect">
            <a:avLst/>
          </a:prstGeom>
        </p:spPr>
      </p:pic>
      <p:sp>
        <p:nvSpPr>
          <p:cNvPr id="4" name="MasterShapeName"/>
          <p:cNvSpPr/>
          <p:nvPr/>
        </p:nvSpPr>
        <p:spPr>
          <a:xfrm>
            <a:off x="8385048" y="4242816"/>
            <a:ext cx="2660904" cy="777240"/>
          </a:xfrm>
          <a:prstGeom prst="rect">
            <a:avLst/>
          </a:prstGeom>
          <a:noFill/>
          <a:ln/>
        </p:spPr>
        <p:txBody>
          <a:bodyPr wrap="square" lIns="0" tIns="0" rIns="0" bIns="0" rtlCol="0" anchor="ctr"/>
          <a:lstStyle/>
          <a:p>
            <a:pPr algn="ctr"/>
            <a:r>
              <a:rPr lang="en-US" sz="2400" b="1" i="0" dirty="0">
                <a:solidFill>
                  <a:srgbClr val="3D589F"/>
                </a:solidFill>
                <a:latin typeface="微软雅黑" pitchFamily="34" charset="0"/>
                <a:ea typeface="微软雅黑" pitchFamily="34" charset="-122"/>
                <a:cs typeface="微软雅黑" pitchFamily="34" charset="-120"/>
              </a:rPr>
              <a:t>英语                    必修  第三册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4974336" y="2020824"/>
            <a:ext cx="2295144" cy="134416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694944" y="2587752"/>
            <a:ext cx="3840480" cy="146304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627632" y="2350008"/>
            <a:ext cx="2377440" cy="2276856"/>
          </a:xfrm>
          <a:prstGeom prst="rect">
            <a:avLst/>
          </a:prstGeom>
        </p:spPr>
      </p:pic>
      <p:pic>
        <p:nvPicPr>
          <p:cNvPr id="4" name="MasterShapeName" descr="preencoded.png"/>
          <p:cNvPicPr>
            <a:picLocks noChangeAspect="1"/>
          </p:cNvPicPr>
          <p:nvPr/>
        </p:nvPicPr>
        <p:blipFill>
          <a:blip r:embed="rId4"/>
          <a:stretch>
            <a:fillRect/>
          </a:stretch>
        </p:blipFill>
        <p:spPr>
          <a:xfrm>
            <a:off x="5504688" y="1792224"/>
            <a:ext cx="768096" cy="768096"/>
          </a:xfrm>
          <a:prstGeom prst="rect">
            <a:avLst/>
          </a:prstGeom>
        </p:spPr>
      </p:pic>
      <p:pic>
        <p:nvPicPr>
          <p:cNvPr id="5" name="MasterShapeName" descr="preencoded.png"/>
          <p:cNvPicPr>
            <a:picLocks noChangeAspect="1"/>
          </p:cNvPicPr>
          <p:nvPr/>
        </p:nvPicPr>
        <p:blipFill>
          <a:blip r:embed="rId5"/>
          <a:stretch>
            <a:fillRect/>
          </a:stretch>
        </p:blipFill>
        <p:spPr>
          <a:xfrm>
            <a:off x="5504688" y="3127248"/>
            <a:ext cx="768096" cy="768096"/>
          </a:xfrm>
          <a:prstGeom prst="rect">
            <a:avLst/>
          </a:prstGeom>
        </p:spPr>
      </p:pic>
      <p:pic>
        <p:nvPicPr>
          <p:cNvPr id="6" name="MasterShapeName" descr="preencoded.png"/>
          <p:cNvPicPr>
            <a:picLocks noChangeAspect="1"/>
          </p:cNvPicPr>
          <p:nvPr/>
        </p:nvPicPr>
        <p:blipFill>
          <a:blip r:embed="rId4"/>
          <a:stretch>
            <a:fillRect/>
          </a:stretch>
        </p:blipFill>
        <p:spPr>
          <a:xfrm>
            <a:off x="5504688" y="4462272"/>
            <a:ext cx="768096" cy="768096"/>
          </a:xfrm>
          <a:prstGeom prst="rect">
            <a:avLst/>
          </a:prstGeom>
        </p:spPr>
      </p:pic>
      <p:sp>
        <p:nvSpPr>
          <p:cNvPr id="7" name="MasterShapeName"/>
          <p:cNvSpPr/>
          <p:nvPr/>
        </p:nvSpPr>
        <p:spPr>
          <a:xfrm>
            <a:off x="5504688" y="1792224"/>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01</a:t>
            </a:r>
            <a:endParaRPr lang="en-US" sz="2400" dirty="0"/>
          </a:p>
        </p:txBody>
      </p:sp>
      <p:sp>
        <p:nvSpPr>
          <p:cNvPr id="8" name="MasterShapeName"/>
          <p:cNvSpPr/>
          <p:nvPr/>
        </p:nvSpPr>
        <p:spPr>
          <a:xfrm>
            <a:off x="5504688" y="3127248"/>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02</a:t>
            </a:r>
            <a:endParaRPr lang="en-US" sz="2400" dirty="0"/>
          </a:p>
        </p:txBody>
      </p:sp>
      <p:sp>
        <p:nvSpPr>
          <p:cNvPr id="9" name="MasterShapeName"/>
          <p:cNvSpPr/>
          <p:nvPr/>
        </p:nvSpPr>
        <p:spPr>
          <a:xfrm>
            <a:off x="5504688" y="4462272"/>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03</a:t>
            </a:r>
            <a:endParaRPr lang="en-US" sz="2400" dirty="0"/>
          </a:p>
        </p:txBody>
      </p:sp>
      <p:sp>
        <p:nvSpPr>
          <p:cNvPr id="10" name="MasterShapeName?linknodeid=82141b575&amp;color=RGB(0,96,96)">
            <a:hlinkClick r:id="rId6" action="ppaction://hlinksldjump"/>
          </p:cNvPr>
          <p:cNvSpPr/>
          <p:nvPr/>
        </p:nvSpPr>
        <p:spPr>
          <a:xfrm>
            <a:off x="6803136" y="1965960"/>
            <a:ext cx="2880360"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阅读</a:t>
            </a:r>
            <a:endParaRPr lang="en-US" sz="2400" dirty="0"/>
          </a:p>
        </p:txBody>
      </p:sp>
      <p:sp>
        <p:nvSpPr>
          <p:cNvPr id="11" name="MasterShapeName?linknodeid=017c1014a&amp;color=RGB(0,96,96)">
            <a:hlinkClick r:id="rId7" action="ppaction://hlinksldjump"/>
          </p:cNvPr>
          <p:cNvSpPr/>
          <p:nvPr/>
        </p:nvSpPr>
        <p:spPr>
          <a:xfrm>
            <a:off x="6803136" y="3328416"/>
            <a:ext cx="2880360"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语言运用</a:t>
            </a:r>
            <a:endParaRPr lang="en-US" sz="2400" dirty="0"/>
          </a:p>
        </p:txBody>
      </p:sp>
      <p:sp>
        <p:nvSpPr>
          <p:cNvPr id="12" name="MasterShapeName?linknodeid=b26b33202&amp;color=RGB(0,96,96)">
            <a:hlinkClick r:id="rId8" action="ppaction://hlinksldjump"/>
          </p:cNvPr>
          <p:cNvSpPr/>
          <p:nvPr/>
        </p:nvSpPr>
        <p:spPr>
          <a:xfrm>
            <a:off x="6803136" y="4700016"/>
            <a:ext cx="2880360"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写作</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单元素养检测">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22960"/>
            <a:ext cx="667512" cy="667512"/>
          </a:xfrm>
          <a:prstGeom prst="rect">
            <a:avLst/>
          </a:prstGeom>
        </p:spPr>
      </p:pic>
      <p:sp>
        <p:nvSpPr>
          <p:cNvPr id="4" name="MasterShapeName"/>
          <p:cNvSpPr/>
          <p:nvPr/>
        </p:nvSpPr>
        <p:spPr>
          <a:xfrm>
            <a:off x="1371600" y="868680"/>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单元素养检测</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name="Slide 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
    <p:spTree>
      <p:nvGrpSpPr>
        <p:cNvPr id="1" name=""/>
        <p:cNvGrpSpPr/>
        <p:nvPr/>
      </p:nvGrpSpPr>
      <p:grpSpPr>
        <a:xfrm>
          <a:off x="0" y="0"/>
          <a:ext cx="0" cy="0"/>
          <a:chOff x="0" y="0"/>
          <a:chExt cx="0" cy="0"/>
        </a:xfrm>
      </p:grpSpPr>
      <p:sp>
        <p:nvSpPr>
          <p:cNvPr id="2" name="QC_6_BD.11_1#69ae98752?pid=165eefb74&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3.What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sch</a:t>
            </a:r>
            <a:r>
              <a:rPr lang="en-US" altLang="zh-CN" sz="1800" b="0" i="0">
                <a:solidFill>
                  <a:srgbClr val="003760"/>
                </a:solidFill>
                <a:latin typeface="Times New Roman" pitchFamily="34" charset="0"/>
                <a:ea typeface="微软雅黑" pitchFamily="34" charset="-122"/>
                <a:cs typeface="Times New Roman" pitchFamily="34" charset="-120"/>
              </a:rPr>
              <a:t>psernes?(</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12_1#69ae98752.bracket?pid=165eefb74&amp;color=0,55,96&amp;vpa=3&amp;vtp=1"/>
          <p:cNvSpPr/>
          <p:nvPr/>
        </p:nvSpPr>
        <p:spPr>
          <a:xfrm>
            <a:off x="4413726" y="1495425"/>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4" name="QC_6_BD.13_1#69ae98752.choices?pid=165eefb74&amp;color=0,55,96&amp;vtp=1&amp;bbb=1"/>
          <p:cNvSpPr/>
          <p:nvPr/>
        </p:nvSpPr>
        <p:spPr>
          <a:xfrm>
            <a:off x="502920" y="1913255"/>
            <a:ext cx="10570464" cy="770255"/>
          </a:xfrm>
          <a:prstGeom prst="rect">
            <a:avLst/>
          </a:prstGeom>
          <a:noFill/>
          <a:ln/>
        </p:spPr>
        <p:txBody>
          <a:bodyPr wrap="none" lIns="0" tIns="0" rIns="0" bIns="0" rtlCol="0" anchor="t"/>
          <a:lstStyle/>
          <a:p>
            <a:pPr>
              <a:lnSpc>
                <a:spcPts val="33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linked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harvest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festival.</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cheapest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dishes.</a:t>
            </a:r>
            <a:endParaRPr lang="en-US" altLang="zh-CN" sz="1800" dirty="0"/>
          </a:p>
          <a:p>
            <a:pPr>
              <a:lnSpc>
                <a:spcPts val="31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lambs.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tasted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July.</a:t>
            </a:r>
            <a:endParaRPr lang="en-US" altLang="zh-CN" sz="1800" dirty="0"/>
          </a:p>
        </p:txBody>
      </p:sp>
      <p:sp>
        <p:nvSpPr>
          <p:cNvPr id="5" name="QC_6_AS.14_1#69ae98752?pid=165eefb74&amp;color=0,55,96&amp;vtp=1&amp;bbb=1&amp;hb=1"/>
          <p:cNvSpPr/>
          <p:nvPr/>
        </p:nvSpPr>
        <p:spPr>
          <a:xfrm>
            <a:off x="502920" y="2733040"/>
            <a:ext cx="10570464" cy="11923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细节理解题。根据Schpsernes部分中的“Traditional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Austria's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Lungau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region,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schpsernes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harvest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festival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dish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first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lambs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brought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summer's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grazing.”</a:t>
            </a:r>
            <a:r>
              <a:rPr lang="en-US" altLang="zh-CN" sz="1800" b="0" i="0">
                <a:solidFill>
                  <a:srgbClr val="003760"/>
                </a:solidFill>
                <a:latin typeface="Times New Roman" pitchFamily="34" charset="0"/>
                <a:ea typeface="微软雅黑" pitchFamily="34" charset="-122"/>
                <a:cs typeface="Times New Roman" pitchFamily="34" charset="-120"/>
              </a:rPr>
              <a:t>可知，</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sch</a:t>
            </a:r>
            <a:r>
              <a:rPr lang="en-US" altLang="zh-CN" b="0" i="0" dirty="0">
                <a:solidFill>
                  <a:srgbClr val="003760"/>
                </a:solidFill>
                <a:latin typeface="Times New Roman" pitchFamily="34" charset="0"/>
                <a:ea typeface="微软雅黑" pitchFamily="34" charset="-122"/>
                <a:cs typeface="Times New Roman" pitchFamily="34" charset="-120"/>
              </a:rPr>
              <a:t>psernes是奥地利隆高地区的传统丰收节菜肴。故选A项。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
    <p:spTree>
      <p:nvGrpSpPr>
        <p:cNvPr id="1" name=""/>
        <p:cNvGrpSpPr/>
        <p:nvPr/>
      </p:nvGrpSpPr>
      <p:grpSpPr>
        <a:xfrm>
          <a:off x="0" y="0"/>
          <a:ext cx="0" cy="0"/>
          <a:chOff x="0" y="0"/>
          <a:chExt cx="0" cy="0"/>
        </a:xfrm>
      </p:grpSpPr>
      <p:sp>
        <p:nvSpPr>
          <p:cNvPr id="2" name="QM_5_BD.15_1#117b57a2c?pid=17dda4f32&amp;color=0,55,96&amp;vtp=1&amp;bt=1&amp;bbb=1&amp;hb=1"/>
          <p:cNvSpPr/>
          <p:nvPr/>
        </p:nvSpPr>
        <p:spPr>
          <a:xfrm>
            <a:off x="502920" y="1512000"/>
            <a:ext cx="10570464" cy="4724400"/>
          </a:xfrm>
          <a:prstGeom prst="rect">
            <a:avLst/>
          </a:prstGeom>
          <a:noFill/>
          <a:ln/>
        </p:spPr>
        <p:txBody>
          <a:bodyPr wrap="none" lIns="0" tIns="0" rIns="0" bIns="0" rtlCol="0" anchor="t"/>
          <a:lstStyle/>
          <a:p>
            <a:pPr algn="ctr">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B</a:t>
            </a:r>
            <a:endParaRPr lang="en-US" altLang="zh-CN" sz="1800" dirty="0"/>
          </a:p>
          <a:p>
            <a:pPr>
              <a:lnSpc>
                <a:spcPts val="3100"/>
              </a:lnSpc>
            </a:pPr>
            <a:r>
              <a:rPr lang="en-US" altLang="zh-CN"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[湖北五市联考2024高一期末]</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lively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afternoon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senior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centre,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talented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high</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school</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classical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pianist,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performing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talent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fingers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gracefully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over</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piano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keys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eyes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filled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determination.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Observing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huge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happiness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brought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elderly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audience,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decided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organise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musical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seniors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community.</a:t>
            </a:r>
            <a:endParaRPr lang="en-US" altLang="zh-CN" sz="1800" dirty="0"/>
          </a:p>
          <a:p>
            <a:pPr>
              <a:lnSpc>
                <a:spcPts val="31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just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16</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school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service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club</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arrange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concerts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centres</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hospitals</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senior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facilities.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classmates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started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virtual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in-person</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performances</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which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received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heartfelt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praise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seniors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facility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staff.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positive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response</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encouraged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continue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exploring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ideas,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especially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seniors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experiencing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cognitive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challenges</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such</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those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Alzheimer's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disease.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After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learning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benefits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therapy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（治疗</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Grace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began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tailoring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performances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include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familiar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1960s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songs.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recognisable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music</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reminded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elderly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joyful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memories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experiences,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deep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emotional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impact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music.</a:t>
            </a:r>
            <a:endParaRPr lang="en-US" altLang="zh-CN" sz="1800" dirty="0"/>
          </a:p>
          <a:p>
            <a:pPr>
              <a:lnSpc>
                <a:spcPct val="150000"/>
              </a:lnSpc>
            </a:pPr>
            <a:endParaRPr lang="en-US" altLang="zh-CN" dirty="0"/>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5_1#117b57a2c?pid=17dda4f32&amp;color=0,55,96&amp;vtp=1&amp;bt=1&amp;bbb=1&amp;hb=1">
            <a:extLst>
              <a:ext uri="{FF2B5EF4-FFF2-40B4-BE49-F238E27FC236}">
                <a16:creationId xmlns:a16="http://schemas.microsoft.com/office/drawing/2014/main" id="{29B04308-8EC8-CF69-6765-0DE53DCB3E75}"/>
              </a:ext>
            </a:extLst>
          </p:cNvPr>
          <p:cNvSpPr/>
          <p:nvPr/>
        </p:nvSpPr>
        <p:spPr>
          <a:xfrm>
            <a:off x="502920" y="1512000"/>
            <a:ext cx="10570464" cy="4123055"/>
          </a:xfrm>
          <a:prstGeom prst="rect">
            <a:avLst/>
          </a:prstGeom>
          <a:noFill/>
          <a:ln/>
        </p:spPr>
        <p:txBody>
          <a:bodyPr wrap="none" lIns="0" tIns="0" rIns="0" bIns="0" rtlCol="0" anchor="t"/>
          <a:lstStyle/>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Driven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passion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wider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impact,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turned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club</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non-profit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organisation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2023,</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named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Melodies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Remedies.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organisation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aims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bring</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comfort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joy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through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performances,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raise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awareness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funds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therapy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research</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treatment.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support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100</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musician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volunteers,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Melodies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Remedies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has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hosted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concerts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therapy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programmes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across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country,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significantly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improving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lives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many</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Grace's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story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illustrates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amazing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power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bridge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generations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build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strong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sense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community.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bringing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together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musicians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seniors,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created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meaningful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connections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brought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happiness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countless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individuals.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true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inspiration,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encouraging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use</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their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talents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passion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help</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those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emotional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need.</a:t>
            </a:r>
            <a:endParaRPr lang="en-US" altLang="zh-CN" dirty="0"/>
          </a:p>
        </p:txBody>
      </p:sp>
    </p:spTree>
    <p:extLst>
      <p:ext uri="{BB962C8B-B14F-4D97-AF65-F5344CB8AC3E}">
        <p14:creationId xmlns:p14="http://schemas.microsoft.com/office/powerpoint/2010/main" val="1874729530"/>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name="Slide 12">
    <p:spTree>
      <p:nvGrpSpPr>
        <p:cNvPr id="1" name=""/>
        <p:cNvGrpSpPr/>
        <p:nvPr/>
      </p:nvGrpSpPr>
      <p:grpSpPr>
        <a:xfrm>
          <a:off x="0" y="0"/>
          <a:ext cx="0" cy="0"/>
          <a:chOff x="0" y="0"/>
          <a:chExt cx="0" cy="0"/>
        </a:xfrm>
      </p:grpSpPr>
      <p:sp>
        <p:nvSpPr>
          <p:cNvPr id="2" name="QM_5_EX.16_1#117b57a2c?pid=17dda4f32&amp;color=0,55,96&amp;vtp=1&amp;bt=1&amp;bbb=1&amp;hb=1"/>
          <p:cNvSpPr/>
          <p:nvPr/>
        </p:nvSpPr>
        <p:spPr>
          <a:xfrm>
            <a:off x="502920" y="1512000"/>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Times New Roman" pitchFamily="34" charset="0"/>
                <a:ea typeface="微软雅黑" pitchFamily="34" charset="-122"/>
                <a:cs typeface="Times New Roman" pitchFamily="34" charset="-120"/>
              </a:rPr>
              <a:t>语篇导读</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本文是一篇记叙文</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讲述了高中生格雷丝</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孙用音乐为老年人</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尤其是认知能力下降的老年</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人带来快乐与安慰的故事</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强调了年轻一代通过艺术服务社会的重要性</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3">
    <p:spTree>
      <p:nvGrpSpPr>
        <p:cNvPr id="1" name=""/>
        <p:cNvGrpSpPr/>
        <p:nvPr/>
      </p:nvGrpSpPr>
      <p:grpSpPr>
        <a:xfrm>
          <a:off x="0" y="0"/>
          <a:ext cx="0" cy="0"/>
          <a:chOff x="0" y="0"/>
          <a:chExt cx="0" cy="0"/>
        </a:xfrm>
      </p:grpSpPr>
      <p:sp>
        <p:nvSpPr>
          <p:cNvPr id="2" name="QC_6_BD.17_1#7fb0dfbd4?pid=117b57a2c&amp;color=0,55,96&amp;vtp=1&amp;bt=1&amp;bbb=1"/>
          <p:cNvSpPr/>
          <p:nvPr/>
        </p:nvSpPr>
        <p:spPr>
          <a:xfrm>
            <a:off x="502920" y="1508760"/>
            <a:ext cx="10570464" cy="322580"/>
          </a:xfrm>
          <a:prstGeom prst="rect">
            <a:avLst/>
          </a:prstGeom>
          <a:noFill/>
          <a:ln/>
        </p:spPr>
        <p:txBody>
          <a:bodyPr wrap="none" lIns="0" tIns="0" rIns="0" bIns="0" rtlCol="0" anchor="t"/>
          <a:lstStyle/>
          <a:p>
            <a:pPr algn="l">
              <a:lnSpc>
                <a:spcPts val="2800"/>
              </a:lnSpc>
            </a:pPr>
            <a:r>
              <a:rPr lang="en-US" altLang="zh-CN" sz="1800" b="0" i="0" dirty="0">
                <a:solidFill>
                  <a:srgbClr val="003760"/>
                </a:solidFill>
                <a:latin typeface="Times New Roman" pitchFamily="34" charset="0"/>
                <a:ea typeface="微软雅黑" pitchFamily="34" charset="-122"/>
                <a:cs typeface="Times New Roman" pitchFamily="34" charset="-120"/>
              </a:rPr>
              <a:t>4.How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talent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impact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Grace?(</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18_1#7fb0dfbd4.bracket?pid=117b57a2c&amp;color=0,55,96&amp;vpa=4&amp;vtp=1"/>
          <p:cNvSpPr/>
          <p:nvPr/>
        </p:nvSpPr>
        <p:spPr>
          <a:xfrm>
            <a:off x="4820126" y="1499743"/>
            <a:ext cx="319088" cy="325565"/>
          </a:xfrm>
          <a:prstGeom prst="rect">
            <a:avLst/>
          </a:prstGeom>
          <a:noFill/>
          <a:ln/>
        </p:spPr>
        <p:txBody>
          <a:bodyPr wrap="none" lIns="0" tIns="0" rIns="0" bIns="0" rtlCol="0" anchor="t"/>
          <a:lstStyle/>
          <a:p>
            <a:pPr algn="ctr">
              <a:lnSpc>
                <a:spcPts val="28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
        <p:nvSpPr>
          <p:cNvPr id="4" name="QC_6_BD.19_1#7fb0dfbd4.choices?pid=117b57a2c&amp;color=0,55,96&amp;vtp=1&amp;bbb=1"/>
          <p:cNvSpPr/>
          <p:nvPr/>
        </p:nvSpPr>
        <p:spPr>
          <a:xfrm>
            <a:off x="502920" y="1868488"/>
            <a:ext cx="10570464" cy="690880"/>
          </a:xfrm>
          <a:prstGeom prst="rect">
            <a:avLst/>
          </a:prstGeom>
          <a:noFill/>
          <a:ln/>
        </p:spPr>
        <p:txBody>
          <a:bodyPr wrap="none" lIns="0" tIns="0" rIns="0" bIns="0" rtlCol="0" anchor="t"/>
          <a:lstStyle/>
          <a:p>
            <a:pPr>
              <a:lnSpc>
                <a:spcPts val="29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gained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sense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belonging.</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improved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performing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skills.</a:t>
            </a:r>
            <a:endParaRPr lang="en-US" altLang="zh-CN" sz="1800" dirty="0"/>
          </a:p>
          <a:p>
            <a:pPr>
              <a:lnSpc>
                <a:spcPts val="28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inspiration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elderly.</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learnt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classical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piano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music.</a:t>
            </a:r>
            <a:endParaRPr lang="en-US" altLang="zh-CN" sz="1800" dirty="0"/>
          </a:p>
        </p:txBody>
      </p:sp>
      <p:sp>
        <p:nvSpPr>
          <p:cNvPr id="5" name="QC_6_AS.20_1#7fb0dfbd4?pid=117b57a2c&amp;color=0,55,96&amp;vtp=1&amp;bbb=1&amp;hb=1"/>
          <p:cNvSpPr/>
          <p:nvPr/>
        </p:nvSpPr>
        <p:spPr>
          <a:xfrm>
            <a:off x="502920" y="2596769"/>
            <a:ext cx="10570464" cy="1062165"/>
          </a:xfrm>
          <a:prstGeom prst="rect">
            <a:avLst/>
          </a:prstGeom>
          <a:noFill/>
          <a:ln/>
        </p:spPr>
        <p:txBody>
          <a:bodyPr wrap="none" lIns="0" tIns="0" rIns="0" bIns="0" rtlCol="0" anchor="t"/>
          <a:lstStyle/>
          <a:p>
            <a:pPr algn="l">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细节理解题。根据第一段中的“Observing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huge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happiness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brought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elderly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audience</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Grace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decided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organise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musical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seniors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community.”可知</a:t>
            </a:r>
            <a:r>
              <a:rPr lang="en-US" altLang="zh-CN" sz="1800" b="0" i="0">
                <a:solidFill>
                  <a:srgbClr val="003760"/>
                </a:solidFill>
                <a:latin typeface="Times New Roman" pitchFamily="34" charset="0"/>
                <a:ea typeface="微软雅黑" pitchFamily="34" charset="-122"/>
                <a:cs typeface="Times New Roman" pitchFamily="34" charset="-120"/>
              </a:rPr>
              <a:t>，格雷丝在才艺表演中看到</a:t>
            </a:r>
          </a:p>
          <a:p>
            <a:pPr>
              <a:lnSpc>
                <a:spcPts val="2800"/>
              </a:lnSpc>
            </a:pPr>
            <a:r>
              <a:rPr lang="en-US" altLang="zh-CN" b="0" i="0">
                <a:solidFill>
                  <a:srgbClr val="003760"/>
                </a:solidFill>
                <a:latin typeface="Times New Roman" pitchFamily="34" charset="0"/>
                <a:ea typeface="微软雅黑" pitchFamily="34" charset="-122"/>
                <a:cs typeface="Times New Roman" pitchFamily="34" charset="-120"/>
              </a:rPr>
              <a:t>了音乐给老年人带来的巨大快乐</a:t>
            </a:r>
            <a:r>
              <a:rPr lang="en-US" altLang="zh-CN" b="0" i="0" dirty="0">
                <a:solidFill>
                  <a:srgbClr val="003760"/>
                </a:solidFill>
                <a:latin typeface="Times New Roman" pitchFamily="34" charset="0"/>
                <a:ea typeface="微软雅黑" pitchFamily="34" charset="-122"/>
                <a:cs typeface="Times New Roman" pitchFamily="34" charset="-120"/>
              </a:rPr>
              <a:t>，她得到了帮助老人的灵感。故选C项。</a:t>
            </a:r>
            <a:endParaRPr lang="en-US" altLang="zh-CN" dirty="0"/>
          </a:p>
        </p:txBody>
      </p:sp>
      <p:sp>
        <p:nvSpPr>
          <p:cNvPr id="6" name="QC_6_BD.21_1#24bae206d?pid=117b57a2c&amp;color=0,55,96&amp;vtp=1&amp;bbb=1"/>
          <p:cNvSpPr/>
          <p:nvPr/>
        </p:nvSpPr>
        <p:spPr>
          <a:xfrm>
            <a:off x="502920" y="3712717"/>
            <a:ext cx="10570464" cy="322580"/>
          </a:xfrm>
          <a:prstGeom prst="rect">
            <a:avLst/>
          </a:prstGeom>
          <a:noFill/>
          <a:ln/>
        </p:spPr>
        <p:txBody>
          <a:bodyPr wrap="none" lIns="0" tIns="0" rIns="0" bIns="0" rtlCol="0" anchor="t"/>
          <a:lstStyle/>
          <a:p>
            <a:pPr algn="l">
              <a:lnSpc>
                <a:spcPts val="2800"/>
              </a:lnSpc>
            </a:pPr>
            <a:r>
              <a:rPr lang="en-US" altLang="zh-CN" sz="1800" b="0" i="0" dirty="0">
                <a:solidFill>
                  <a:srgbClr val="003760"/>
                </a:solidFill>
                <a:latin typeface="Times New Roman" pitchFamily="34" charset="0"/>
                <a:ea typeface="微软雅黑" pitchFamily="34" charset="-122"/>
                <a:cs typeface="Times New Roman" pitchFamily="34" charset="-120"/>
              </a:rPr>
              <a:t>5.Why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include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1960s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songs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performances?(</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7" name="QC_6_AN.22_1#24bae206d.bracket?pid=117b57a2c&amp;color=0,55,96&amp;vpa=5&amp;vtp=1"/>
          <p:cNvSpPr/>
          <p:nvPr/>
        </p:nvSpPr>
        <p:spPr>
          <a:xfrm>
            <a:off x="7207725" y="3703700"/>
            <a:ext cx="319088" cy="325565"/>
          </a:xfrm>
          <a:prstGeom prst="rect">
            <a:avLst/>
          </a:prstGeom>
          <a:noFill/>
          <a:ln/>
        </p:spPr>
        <p:txBody>
          <a:bodyPr wrap="none" lIns="0" tIns="0" rIns="0" bIns="0" rtlCol="0" anchor="t"/>
          <a:lstStyle/>
          <a:p>
            <a:pPr algn="ctr">
              <a:lnSpc>
                <a:spcPts val="28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
        <p:nvSpPr>
          <p:cNvPr id="8" name="QC_6_BD.23_1#24bae206d.choices?pid=117b57a2c&amp;color=0,55,96&amp;vtp=1&amp;bbb=1"/>
          <p:cNvSpPr/>
          <p:nvPr/>
        </p:nvSpPr>
        <p:spPr>
          <a:xfrm>
            <a:off x="502920" y="4078732"/>
            <a:ext cx="10570464" cy="690880"/>
          </a:xfrm>
          <a:prstGeom prst="rect">
            <a:avLst/>
          </a:prstGeom>
          <a:noFill/>
          <a:ln/>
        </p:spPr>
        <p:txBody>
          <a:bodyPr wrap="none" lIns="0" tIns="0" rIns="0" bIns="0" rtlCol="0" anchor="t"/>
          <a:lstStyle/>
          <a:p>
            <a:pPr>
              <a:lnSpc>
                <a:spcPts val="29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explore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musical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styles.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knowledge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music.</a:t>
            </a:r>
            <a:endParaRPr lang="en-US" altLang="zh-CN" sz="1800" dirty="0"/>
          </a:p>
          <a:p>
            <a:pPr>
              <a:lnSpc>
                <a:spcPts val="28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create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emotional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connections.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impress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elderly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skills.</a:t>
            </a:r>
            <a:endParaRPr lang="en-US" altLang="zh-CN" sz="1800" dirty="0"/>
          </a:p>
        </p:txBody>
      </p:sp>
      <p:sp>
        <p:nvSpPr>
          <p:cNvPr id="9" name="QC_6_AS.24_1#24bae206d?pid=117b57a2c&amp;color=0,55,96&amp;vtp=1&amp;bbb=1&amp;hb=1"/>
          <p:cNvSpPr/>
          <p:nvPr/>
        </p:nvSpPr>
        <p:spPr>
          <a:xfrm>
            <a:off x="502920" y="4807013"/>
            <a:ext cx="10570464" cy="1430465"/>
          </a:xfrm>
          <a:prstGeom prst="rect">
            <a:avLst/>
          </a:prstGeom>
          <a:noFill/>
          <a:ln/>
        </p:spPr>
        <p:txBody>
          <a:bodyPr wrap="none" lIns="0" tIns="0" rIns="0" bIns="0" rtlCol="0" anchor="t"/>
          <a:lstStyle/>
          <a:p>
            <a:pPr algn="l">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推理判断题。根据第二段中的“After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learning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benefits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therapy,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began</a:t>
            </a:r>
            <a:r>
              <a:rPr lang="en-US" altLang="zh-CN" sz="1800" b="0" i="0">
                <a:solidFill>
                  <a:srgbClr val="003760"/>
                </a:solidFill>
                <a:latin typeface="SimSun" pitchFamily="34" charset="0"/>
                <a:ea typeface="SimSun" pitchFamily="34" charset="-122"/>
                <a:cs typeface="SimSun" pitchFamily="34" charset="-120"/>
              </a:rPr>
              <a:t> </a:t>
            </a:r>
          </a:p>
          <a:p>
            <a:pPr>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tailoring</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performances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include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familiar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1960s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songs.The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recognisable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reminded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elderly</a:t>
            </a:r>
            <a:r>
              <a:rPr lang="en-US" altLang="zh-CN" sz="1800" b="0" i="0">
                <a:solidFill>
                  <a:srgbClr val="003760"/>
                </a:solidFill>
                <a:latin typeface="SimSun" pitchFamily="34" charset="0"/>
                <a:ea typeface="SimSun" pitchFamily="34" charset="-122"/>
                <a:cs typeface="SimSun" pitchFamily="34" charset="-120"/>
              </a:rPr>
              <a:t> </a:t>
            </a:r>
          </a:p>
          <a:p>
            <a:pPr>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joyful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memories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experiences,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deep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emotional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impact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music.”可知</a:t>
            </a:r>
            <a:r>
              <a:rPr lang="en-US" altLang="zh-CN" sz="1800" b="0" i="0">
                <a:solidFill>
                  <a:srgbClr val="003760"/>
                </a:solidFill>
                <a:latin typeface="Times New Roman" pitchFamily="34" charset="0"/>
                <a:ea typeface="微软雅黑" pitchFamily="34" charset="-122"/>
                <a:cs typeface="Times New Roman" pitchFamily="34" charset="-120"/>
              </a:rPr>
              <a:t>，格雷丝开始</a:t>
            </a:r>
          </a:p>
          <a:p>
            <a:pPr>
              <a:lnSpc>
                <a:spcPts val="2800"/>
              </a:lnSpc>
            </a:pPr>
            <a:r>
              <a:rPr lang="en-US" altLang="zh-CN" b="0" i="0">
                <a:solidFill>
                  <a:srgbClr val="003760"/>
                </a:solidFill>
                <a:latin typeface="Times New Roman" pitchFamily="34" charset="0"/>
                <a:ea typeface="微软雅黑" pitchFamily="34" charset="-122"/>
                <a:cs typeface="Times New Roman" pitchFamily="34" charset="-120"/>
              </a:rPr>
              <a:t>调整他们的表演</a:t>
            </a:r>
            <a:r>
              <a:rPr lang="en-US" altLang="zh-CN" b="0" i="0" dirty="0">
                <a:solidFill>
                  <a:srgbClr val="003760"/>
                </a:solidFill>
                <a:latin typeface="Times New Roman" pitchFamily="34" charset="0"/>
                <a:ea typeface="微软雅黑" pitchFamily="34" charset="-122"/>
                <a:cs typeface="Times New Roman" pitchFamily="34" charset="-120"/>
              </a:rPr>
              <a:t>，通过演奏20世纪60年代的音乐唤醒老年人的情感联系，让音乐疗法更有效。故选C项。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7">
                                            <p:bg/>
                                          </p:spTgt>
                                        </p:tgtEl>
                                        <p:attrNameLst>
                                          <p:attrName>style.visibility</p:attrName>
                                        </p:attrNameLst>
                                      </p:cBhvr>
                                      <p:to>
                                        <p:strVal val="visible"/>
                                      </p:to>
                                    </p:set>
                                    <p:animEffect transition="in" filter="fade">
                                      <p:cBhvr>
                                        <p:cTn id="29" dur="500"/>
                                        <p:tgtEl>
                                          <p:spTgt spid="7">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xEl>
                                              <p:pRg st="0" end="0"/>
                                            </p:txEl>
                                          </p:spTgt>
                                        </p:tgtEl>
                                        <p:attrNameLst>
                                          <p:attrName>style.visibility</p:attrName>
                                        </p:attrNameLst>
                                      </p:cBhvr>
                                      <p:to>
                                        <p:strVal val="visible"/>
                                      </p:to>
                                    </p:set>
                                    <p:animEffect transition="in" filter="fade">
                                      <p:cBhvr>
                                        <p:cTn id="32" dur="500"/>
                                        <p:tgtEl>
                                          <p:spTgt spid="7">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9">
                                            <p:bg/>
                                          </p:spTgt>
                                        </p:tgtEl>
                                        <p:attrNameLst>
                                          <p:attrName>style.visibility</p:attrName>
                                        </p:attrNameLst>
                                      </p:cBhvr>
                                      <p:to>
                                        <p:strVal val="visible"/>
                                      </p:to>
                                    </p:set>
                                    <p:animEffect transition="in" filter="fade">
                                      <p:cBhvr>
                                        <p:cTn id="37" dur="500"/>
                                        <p:tgtEl>
                                          <p:spTgt spid="9">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9">
                                            <p:txEl>
                                              <p:pRg st="0" end="0"/>
                                            </p:txEl>
                                          </p:spTgt>
                                        </p:tgtEl>
                                        <p:attrNameLst>
                                          <p:attrName>style.visibility</p:attrName>
                                        </p:attrNameLst>
                                      </p:cBhvr>
                                      <p:to>
                                        <p:strVal val="visible"/>
                                      </p:to>
                                    </p:set>
                                    <p:animEffect transition="in" filter="fade">
                                      <p:cBhvr>
                                        <p:cTn id="40" dur="500"/>
                                        <p:tgtEl>
                                          <p:spTgt spid="9">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9">
                                            <p:txEl>
                                              <p:pRg st="1" end="1"/>
                                            </p:txEl>
                                          </p:spTgt>
                                        </p:tgtEl>
                                        <p:attrNameLst>
                                          <p:attrName>style.visibility</p:attrName>
                                        </p:attrNameLst>
                                      </p:cBhvr>
                                      <p:to>
                                        <p:strVal val="visible"/>
                                      </p:to>
                                    </p:set>
                                    <p:animEffect transition="in" filter="fade">
                                      <p:cBhvr>
                                        <p:cTn id="43" dur="500"/>
                                        <p:tgtEl>
                                          <p:spTgt spid="9">
                                            <p:txEl>
                                              <p:pRg st="1" end="1"/>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9">
                                            <p:txEl>
                                              <p:pRg st="2" end="2"/>
                                            </p:txEl>
                                          </p:spTgt>
                                        </p:tgtEl>
                                        <p:attrNameLst>
                                          <p:attrName>style.visibility</p:attrName>
                                        </p:attrNameLst>
                                      </p:cBhvr>
                                      <p:to>
                                        <p:strVal val="visible"/>
                                      </p:to>
                                    </p:set>
                                    <p:animEffect transition="in" filter="fade">
                                      <p:cBhvr>
                                        <p:cTn id="46" dur="500"/>
                                        <p:tgtEl>
                                          <p:spTgt spid="9">
                                            <p:txEl>
                                              <p:pRg st="2" end="2"/>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9">
                                            <p:txEl>
                                              <p:pRg st="3" end="3"/>
                                            </p:txEl>
                                          </p:spTgt>
                                        </p:tgtEl>
                                        <p:attrNameLst>
                                          <p:attrName>style.visibility</p:attrName>
                                        </p:attrNameLst>
                                      </p:cBhvr>
                                      <p:to>
                                        <p:strVal val="visible"/>
                                      </p:to>
                                    </p:set>
                                    <p:animEffect transition="in" filter="fade">
                                      <p:cBhvr>
                                        <p:cTn id="49" dur="500"/>
                                        <p:tgtEl>
                                          <p:spTgt spid="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7" grpId="0" build="p" animBg="1"/>
      <p:bldP spid="9"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4">
    <p:spTree>
      <p:nvGrpSpPr>
        <p:cNvPr id="1" name=""/>
        <p:cNvGrpSpPr/>
        <p:nvPr/>
      </p:nvGrpSpPr>
      <p:grpSpPr>
        <a:xfrm>
          <a:off x="0" y="0"/>
          <a:ext cx="0" cy="0"/>
          <a:chOff x="0" y="0"/>
          <a:chExt cx="0" cy="0"/>
        </a:xfrm>
      </p:grpSpPr>
      <p:sp>
        <p:nvSpPr>
          <p:cNvPr id="2" name="QC_6_BD.25_1#fef06a159?pid=117b57a2c&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6.What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Melodies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Remedies?(</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26_1#fef06a159.bracket?pid=117b57a2c&amp;color=0,55,96&amp;vpa=6&amp;vtp=1"/>
          <p:cNvSpPr/>
          <p:nvPr/>
        </p:nvSpPr>
        <p:spPr>
          <a:xfrm>
            <a:off x="5810726" y="1495425"/>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4" name="QC_6_BD.27_1#fef06a159.choices?pid=117b57a2c&amp;color=0,55,96&amp;vtp=1&amp;bbb=1"/>
          <p:cNvSpPr/>
          <p:nvPr/>
        </p:nvSpPr>
        <p:spPr>
          <a:xfrm>
            <a:off x="502920" y="1913255"/>
            <a:ext cx="10570464" cy="16084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A.It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supports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therapy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financially.</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focuses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training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senior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musicians.</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seniors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Alzheimer's.</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profits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musicians'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performances.</a:t>
            </a:r>
            <a:endParaRPr lang="en-US" altLang="zh-CN" sz="1800" dirty="0"/>
          </a:p>
        </p:txBody>
      </p:sp>
      <p:sp>
        <p:nvSpPr>
          <p:cNvPr id="5" name="QC_6_AS.28_1#fef06a159?pid=117b57a2c&amp;color=0,55,96&amp;vtp=1&amp;bbb=1&amp;hb=1"/>
          <p:cNvSpPr/>
          <p:nvPr/>
        </p:nvSpPr>
        <p:spPr>
          <a:xfrm>
            <a:off x="502920" y="3564255"/>
            <a:ext cx="10570464" cy="11893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细节理解题。根据第三段中的“The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organisation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aims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comfort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joy</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through</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performances,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raise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awareness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funds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therapy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research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treatment</a:t>
            </a:r>
            <a:r>
              <a:rPr lang="en-US" altLang="zh-CN" sz="1800" b="0" i="0">
                <a:solidFill>
                  <a:srgbClr val="003760"/>
                </a:solidFill>
                <a:latin typeface="Times New Roman" pitchFamily="34" charset="0"/>
                <a:ea typeface="微软雅黑" pitchFamily="34" charset="-122"/>
                <a:cs typeface="Times New Roman" pitchFamily="34" charset="-120"/>
              </a:rPr>
              <a:t>.”可</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知</a:t>
            </a:r>
            <a:r>
              <a:rPr lang="en-US" altLang="zh-CN" b="0" i="0" dirty="0">
                <a:solidFill>
                  <a:srgbClr val="003760"/>
                </a:solidFill>
                <a:latin typeface="Times New Roman" pitchFamily="34" charset="0"/>
                <a:ea typeface="微软雅黑" pitchFamily="34" charset="-122"/>
                <a:cs typeface="Times New Roman" pitchFamily="34" charset="-120"/>
              </a:rPr>
              <a:t>，Melodies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for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Remedies为音乐治疗提供了经济上的支持。故选A项。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5">
    <p:spTree>
      <p:nvGrpSpPr>
        <p:cNvPr id="1" name=""/>
        <p:cNvGrpSpPr/>
        <p:nvPr/>
      </p:nvGrpSpPr>
      <p:grpSpPr>
        <a:xfrm>
          <a:off x="0" y="0"/>
          <a:ext cx="0" cy="0"/>
          <a:chOff x="0" y="0"/>
          <a:chExt cx="0" cy="0"/>
        </a:xfrm>
      </p:grpSpPr>
      <p:sp>
        <p:nvSpPr>
          <p:cNvPr id="2" name="QC_6_BD.29_1#0e65b1491?pid=117b57a2c&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7.Which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following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describes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Grace?(</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30_1#0e65b1491.bracket?pid=117b57a2c&amp;color=0,55,96&amp;vpa=7&amp;vtp=1"/>
          <p:cNvSpPr/>
          <p:nvPr/>
        </p:nvSpPr>
        <p:spPr>
          <a:xfrm>
            <a:off x="5378926" y="1495425"/>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a:t>
            </a:r>
            <a:endParaRPr lang="en-US" altLang="zh-CN" dirty="0"/>
          </a:p>
        </p:txBody>
      </p:sp>
      <p:sp>
        <p:nvSpPr>
          <p:cNvPr id="4" name="QC_6_BD.31_1#0e65b1491.choices?pid=117b57a2c&amp;color=0,55,96&amp;vtp=1&amp;bbb=1"/>
          <p:cNvSpPr/>
          <p:nvPr/>
        </p:nvSpPr>
        <p:spPr>
          <a:xfrm>
            <a:off x="502920" y="1908238"/>
            <a:ext cx="10570464" cy="351155"/>
          </a:xfrm>
          <a:prstGeom prst="rect">
            <a:avLst/>
          </a:prstGeom>
          <a:noFill/>
          <a:ln/>
        </p:spPr>
        <p:txBody>
          <a:bodyPr wrap="none" lIns="0" tIns="0" rIns="0" bIns="0" rtlCol="0" anchor="t"/>
          <a:lstStyle/>
          <a:p>
            <a:pPr>
              <a:lnSpc>
                <a:spcPts val="3100"/>
              </a:lnSpc>
              <a:tabLst>
                <a:tab pos="2655316" algn="l"/>
                <a:tab pos="5348732" algn="l"/>
                <a:tab pos="8042148" algn="l"/>
              </a:tabLst>
            </a:pPr>
            <a:r>
              <a:rPr lang="en-US" altLang="zh-CN" sz="1800" b="0" i="0" dirty="0">
                <a:solidFill>
                  <a:srgbClr val="003760"/>
                </a:solidFill>
                <a:latin typeface="Times New Roman" pitchFamily="34" charset="0"/>
                <a:ea typeface="微软雅黑" pitchFamily="34" charset="-122"/>
                <a:cs typeface="Times New Roman" pitchFamily="34" charset="-120"/>
              </a:rPr>
              <a:t>A.Helpful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curious.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.Caring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inspiring.</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.Grateful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selfless.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.Outgoing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honest.</a:t>
            </a:r>
            <a:endParaRPr lang="en-US" altLang="zh-CN" sz="1800" dirty="0"/>
          </a:p>
        </p:txBody>
      </p:sp>
      <p:sp>
        <p:nvSpPr>
          <p:cNvPr id="5" name="QC_6_AS.32_1#0e65b1491?pid=117b57a2c&amp;color=0,55,96&amp;vtp=1&amp;bbb=1&amp;hb=1"/>
          <p:cNvSpPr/>
          <p:nvPr/>
        </p:nvSpPr>
        <p:spPr>
          <a:xfrm>
            <a:off x="502920" y="2319020"/>
            <a:ext cx="10570464" cy="20305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推理判断题。根据第一段中的“Observing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huge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happiness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brought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elderly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audience</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Grace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decided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organise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musical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seniors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community.”和最后一段中的“Grace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true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inspiration,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encouraging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talents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passion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those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emotional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need.”</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可推知</a:t>
            </a:r>
            <a:r>
              <a:rPr lang="en-US" altLang="zh-CN" sz="1800" b="0" i="0" dirty="0">
                <a:solidFill>
                  <a:srgbClr val="003760"/>
                </a:solidFill>
                <a:latin typeface="Times New Roman" pitchFamily="34" charset="0"/>
                <a:ea typeface="微软雅黑" pitchFamily="34" charset="-122"/>
                <a:cs typeface="Times New Roman" pitchFamily="34" charset="-120"/>
              </a:rPr>
              <a:t>，格雷丝·孙十分关爱老年人，她的故事激励了年轻人去帮助这些老年人。所以她是乐于助人</a:t>
            </a:r>
            <a:r>
              <a:rPr lang="en-US" altLang="zh-CN" sz="1800" b="0" i="0">
                <a:solidFill>
                  <a:srgbClr val="003760"/>
                </a:solidFill>
                <a:latin typeface="Times New Roman" pitchFamily="34" charset="0"/>
                <a:ea typeface="微软雅黑" pitchFamily="34" charset="-122"/>
                <a:cs typeface="Times New Roman" pitchFamily="34" charset="-120"/>
              </a:rPr>
              <a:t>、激</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励他人的人</a:t>
            </a:r>
            <a:r>
              <a:rPr lang="en-US" altLang="zh-CN" b="0" i="0" dirty="0">
                <a:solidFill>
                  <a:srgbClr val="003760"/>
                </a:solidFill>
                <a:latin typeface="Times New Roman" pitchFamily="34" charset="0"/>
                <a:ea typeface="微软雅黑" pitchFamily="34" charset="-122"/>
                <a:cs typeface="Times New Roman" pitchFamily="34" charset="-120"/>
              </a:rPr>
              <a:t>。故选B项。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fade">
                                      <p:cBhvr>
                                        <p:cTn id="30"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6">
    <p:spTree>
      <p:nvGrpSpPr>
        <p:cNvPr id="1" name=""/>
        <p:cNvGrpSpPr/>
        <p:nvPr/>
      </p:nvGrpSpPr>
      <p:grpSpPr>
        <a:xfrm>
          <a:off x="0" y="0"/>
          <a:ext cx="0" cy="0"/>
          <a:chOff x="0" y="0"/>
          <a:chExt cx="0" cy="0"/>
        </a:xfrm>
      </p:grpSpPr>
      <p:sp>
        <p:nvSpPr>
          <p:cNvPr id="2" name="QM_5_BD.33_1#13e2abb1d?pid=17dda4f32&amp;color=0,55,96&amp;vtp=1&amp;bt=1&amp;bbb=1&amp;hb=1"/>
          <p:cNvSpPr/>
          <p:nvPr/>
        </p:nvSpPr>
        <p:spPr>
          <a:xfrm>
            <a:off x="502920" y="1512000"/>
            <a:ext cx="10570464" cy="4610100"/>
          </a:xfrm>
          <a:prstGeom prst="rect">
            <a:avLst/>
          </a:prstGeom>
          <a:noFill/>
          <a:ln/>
        </p:spPr>
        <p:txBody>
          <a:bodyPr wrap="none" lIns="0" tIns="0" rIns="0" bIns="0" rtlCol="0" anchor="t"/>
          <a:lstStyle/>
          <a:p>
            <a:pPr algn="ctr">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C</a:t>
            </a:r>
            <a:endParaRPr lang="en-US" altLang="zh-CN" sz="1800" dirty="0"/>
          </a:p>
          <a:p>
            <a:pPr>
              <a:lnSpc>
                <a:spcPts val="3300"/>
              </a:lnSpc>
            </a:pPr>
            <a:r>
              <a:rPr lang="en-US" altLang="zh-CN"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[安徽蚌埠二中2024高一期中]</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traditional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Chinese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calendar,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Qingming,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bright</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falls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fourth,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fifth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sixth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April.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Across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China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arrival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Qingming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accompanied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rising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temperatures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frequent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solar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terms,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Qingming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guide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agricultural</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affairs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farming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activities.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Besides,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enjoy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get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closer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nature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trees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turn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greener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flowers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bloom.</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Besides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Twenty-four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Solar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Terms,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Qingming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known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Tomb</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Sweeping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when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honour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ancestors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feelings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losing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loved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Qingming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only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Chinese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public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holiday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Twenty-four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Solar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Terms.</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Though</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solar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term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Qingming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first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recorded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Western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Dynasty,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until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Tang</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Dynasty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declared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national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holiday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honour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ancestors</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100"/>
              </a:lnSpc>
            </a:pPr>
            <a:endParaRPr lang="en-US" altLang="zh-CN" dirty="0"/>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33_1#13e2abb1d?pid=17dda4f32&amp;color=0,55,96&amp;vtp=1&amp;bt=1&amp;bbb=1&amp;hb=1">
            <a:extLst>
              <a:ext uri="{FF2B5EF4-FFF2-40B4-BE49-F238E27FC236}">
                <a16:creationId xmlns:a16="http://schemas.microsoft.com/office/drawing/2014/main" id="{0D56B586-C6EE-B583-0ED5-0613C4ABBC53}"/>
              </a:ext>
            </a:extLst>
          </p:cNvPr>
          <p:cNvSpPr/>
          <p:nvPr/>
        </p:nvSpPr>
        <p:spPr>
          <a:xfrm>
            <a:off x="502920" y="1512000"/>
            <a:ext cx="10570464" cy="4542155"/>
          </a:xfrm>
          <a:prstGeom prst="rect">
            <a:avLst/>
          </a:prstGeom>
          <a:noFill/>
          <a:ln/>
        </p:spPr>
        <p:txBody>
          <a:bodyPr wrap="none" lIns="0" tIns="0" rIns="0" bIns="0" rtlCol="0" anchor="t"/>
          <a:lstStyle/>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P</a:t>
            </a:r>
            <a:r>
              <a:rPr lang="en-US" altLang="zh-CN" sz="1800" b="0" i="0">
                <a:solidFill>
                  <a:srgbClr val="003760"/>
                </a:solidFill>
                <a:latin typeface="Times New Roman" pitchFamily="34" charset="0"/>
                <a:ea typeface="微软雅黑" pitchFamily="34" charset="-122"/>
                <a:cs typeface="Times New Roman" pitchFamily="34" charset="-120"/>
              </a:rPr>
              <a:t>eople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celebrate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festival</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with</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customs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traditional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Chinese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festival,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Hanshi,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cold</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meal</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which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falls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two</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days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before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Tomb</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Sweeping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family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members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together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visit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ancestors'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tombs.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tombs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cleaned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replace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withered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flowers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fresh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snacks,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fruits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drinks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before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their</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ancestors</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tombs.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foods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served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Tomb</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Sweeping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Qingtuan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sweet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fillings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one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popular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foods.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Boiled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eggs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associated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Qingming,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following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tradition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egg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painting.</a:t>
            </a:r>
            <a:endParaRPr lang="en-US" altLang="zh-CN" sz="1800" dirty="0"/>
          </a:p>
          <a:p>
            <a:pPr>
              <a:lnSpc>
                <a:spcPts val="3300"/>
              </a:lnSpc>
            </a:pPr>
            <a:r>
              <a:rPr lang="en-US" altLang="zh-CN"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“Qingming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shows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traditional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Chinese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values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honouring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Zhang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secretary</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general</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China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Folklore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Society.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family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members.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respect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honour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always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remember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Though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celebrations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particular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festival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have</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gone</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through</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many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changes,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spirit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festival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never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changes.”</a:t>
            </a:r>
            <a:endParaRPr lang="en-US" altLang="zh-CN" dirty="0"/>
          </a:p>
        </p:txBody>
      </p:sp>
    </p:spTree>
    <p:extLst>
      <p:ext uri="{BB962C8B-B14F-4D97-AF65-F5344CB8AC3E}">
        <p14:creationId xmlns:p14="http://schemas.microsoft.com/office/powerpoint/2010/main" val="2855263906"/>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name="Slide 17">
    <p:spTree>
      <p:nvGrpSpPr>
        <p:cNvPr id="1" name=""/>
        <p:cNvGrpSpPr/>
        <p:nvPr/>
      </p:nvGrpSpPr>
      <p:grpSpPr>
        <a:xfrm>
          <a:off x="0" y="0"/>
          <a:ext cx="0" cy="0"/>
          <a:chOff x="0" y="0"/>
          <a:chExt cx="0" cy="0"/>
        </a:xfrm>
      </p:grpSpPr>
      <p:sp>
        <p:nvSpPr>
          <p:cNvPr id="2" name="QM_5_EX.34_1#13e2abb1d?pid=17dda4f32&amp;color=0,55,96&amp;vtp=1&amp;bt=1&amp;bbb=1&amp;hb=1"/>
          <p:cNvSpPr/>
          <p:nvPr/>
        </p:nvSpPr>
        <p:spPr>
          <a:xfrm>
            <a:off x="502920" y="1512000"/>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Times New Roman" pitchFamily="34" charset="0"/>
                <a:ea typeface="微软雅黑" pitchFamily="34" charset="-122"/>
                <a:cs typeface="Times New Roman" pitchFamily="34" charset="-120"/>
              </a:rPr>
              <a:t>语篇导读</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本文是一篇说明文</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主要介绍了中国的传统节日</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清明节</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包括它的日期</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气候特点</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与</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农业的关系</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节日习俗以及文化意义</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
    <p:spTree>
      <p:nvGrpSpPr>
        <p:cNvPr id="1" name=""/>
        <p:cNvGrpSpPr/>
        <p:nvPr/>
      </p:nvGrpSpPr>
      <p:grpSpPr>
        <a:xfrm>
          <a:off x="0" y="0"/>
          <a:ext cx="0" cy="0"/>
          <a:chOff x="0" y="0"/>
          <a:chExt cx="0" cy="0"/>
        </a:xfrm>
      </p:grpSpPr>
      <p:sp>
        <p:nvSpPr>
          <p:cNvPr id="2" name="C_1_BD#b36f8f135.fixed?color=61,88,159&amp;vtp=1&amp;bbb=1"/>
          <p:cNvSpPr/>
          <p:nvPr/>
        </p:nvSpPr>
        <p:spPr>
          <a:xfrm>
            <a:off x="4965192" y="2084832"/>
            <a:ext cx="2304288" cy="932688"/>
          </a:xfrm>
          <a:prstGeom prst="rect">
            <a:avLst/>
          </a:prstGeom>
          <a:noFill/>
          <a:ln/>
        </p:spPr>
        <p:txBody>
          <a:bodyPr wrap="none" lIns="0" tIns="0" rIns="0" bIns="0" rtlCol="0" anchor="ctr"/>
          <a:lstStyle/>
          <a:p>
            <a:pPr algn="ctr">
              <a:lnSpc>
                <a:spcPts val="6700"/>
              </a:lnSpc>
            </a:pPr>
            <a:r>
              <a:rPr lang="en-US" altLang="zh-CN" sz="5400" b="1" i="0" dirty="0">
                <a:solidFill>
                  <a:srgbClr val="3D589F"/>
                </a:solidFill>
                <a:latin typeface="Times New Roman" pitchFamily="34" charset="0"/>
                <a:ea typeface="印品黑体" pitchFamily="34" charset="-122"/>
                <a:cs typeface="Times New Roman" pitchFamily="34" charset="-120"/>
              </a:rPr>
              <a:t>Unit</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3</a:t>
            </a:r>
            <a:endParaRPr lang="en-US" altLang="zh-CN" sz="5400" dirty="0"/>
          </a:p>
        </p:txBody>
      </p:sp>
      <p:sp>
        <p:nvSpPr>
          <p:cNvPr id="3" name="C_1_BD#b36f8f135.fixed?color=61,88,159&amp;vtp=1&amp;bbb=1"/>
          <p:cNvSpPr/>
          <p:nvPr/>
        </p:nvSpPr>
        <p:spPr>
          <a:xfrm>
            <a:off x="0" y="3529584"/>
            <a:ext cx="12188952" cy="932688"/>
          </a:xfrm>
          <a:prstGeom prst="rect">
            <a:avLst/>
          </a:prstGeom>
          <a:noFill/>
          <a:ln/>
        </p:spPr>
        <p:txBody>
          <a:bodyPr wrap="none" lIns="0" tIns="0" rIns="0" bIns="0" rtlCol="0" anchor="ctr"/>
          <a:lstStyle/>
          <a:p>
            <a:pPr algn="ctr">
              <a:lnSpc>
                <a:spcPts val="6700"/>
              </a:lnSpc>
            </a:pPr>
            <a:r>
              <a:rPr lang="en-US" altLang="zh-CN" sz="5400" b="1" i="0" dirty="0">
                <a:solidFill>
                  <a:srgbClr val="3D589F"/>
                </a:solidFill>
                <a:latin typeface="Times New Roman" pitchFamily="34" charset="0"/>
                <a:ea typeface="印品黑体" pitchFamily="34" charset="-122"/>
                <a:cs typeface="Times New Roman" pitchFamily="34" charset="-120"/>
              </a:rPr>
              <a:t>Diverse</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Cultures</a:t>
            </a:r>
            <a:endParaRPr lang="en-US" altLang="zh-CN" sz="5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18">
    <p:spTree>
      <p:nvGrpSpPr>
        <p:cNvPr id="1" name=""/>
        <p:cNvGrpSpPr/>
        <p:nvPr/>
      </p:nvGrpSpPr>
      <p:grpSpPr>
        <a:xfrm>
          <a:off x="0" y="0"/>
          <a:ext cx="0" cy="0"/>
          <a:chOff x="0" y="0"/>
          <a:chExt cx="0" cy="0"/>
        </a:xfrm>
      </p:grpSpPr>
      <p:sp>
        <p:nvSpPr>
          <p:cNvPr id="2" name="QC_6_BD.35_1#20b650a4c?pid=13e2abb1d&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8.Who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usually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benefits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solar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terms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according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passage?(</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36_1#20b650a4c.bracket?pid=13e2abb1d&amp;color=0,55,96&amp;vpa=8&amp;vtp=1"/>
          <p:cNvSpPr/>
          <p:nvPr/>
        </p:nvSpPr>
        <p:spPr>
          <a:xfrm>
            <a:off x="7664925" y="1503616"/>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4" name="QC_6_BD.37_1#20b650a4c.choices?pid=13e2abb1d&amp;color=0,55,96&amp;vtp=1&amp;bbb=1"/>
          <p:cNvSpPr/>
          <p:nvPr/>
        </p:nvSpPr>
        <p:spPr>
          <a:xfrm>
            <a:off x="502920" y="1903729"/>
            <a:ext cx="10570464" cy="351155"/>
          </a:xfrm>
          <a:prstGeom prst="rect">
            <a:avLst/>
          </a:prstGeom>
          <a:noFill/>
          <a:ln/>
        </p:spPr>
        <p:txBody>
          <a:bodyPr wrap="none" lIns="0" tIns="0" rIns="0" bIns="0" rtlCol="0" anchor="t"/>
          <a:lstStyle/>
          <a:p>
            <a:pPr>
              <a:lnSpc>
                <a:spcPts val="3100"/>
              </a:lnSpc>
              <a:tabLst>
                <a:tab pos="2680716" algn="l"/>
                <a:tab pos="5488432" algn="l"/>
                <a:tab pos="8194548" algn="l"/>
              </a:tabLst>
            </a:pPr>
            <a:r>
              <a:rPr lang="en-US" altLang="zh-CN" sz="1800" b="0" i="0" dirty="0">
                <a:solidFill>
                  <a:srgbClr val="003760"/>
                </a:solidFill>
                <a:latin typeface="Times New Roman" pitchFamily="34" charset="0"/>
                <a:ea typeface="微软雅黑" pitchFamily="34" charset="-122"/>
                <a:cs typeface="Times New Roman" pitchFamily="34" charset="-120"/>
              </a:rPr>
              <a:t>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farmer.</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scientist.</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teacher.</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fisher.</a:t>
            </a:r>
            <a:endParaRPr lang="en-US" altLang="zh-CN" sz="1800" dirty="0"/>
          </a:p>
        </p:txBody>
      </p:sp>
      <p:sp>
        <p:nvSpPr>
          <p:cNvPr id="5" name="QC_6_AS.38_1#20b650a4c?pid=13e2abb1d&amp;color=0,55,96&amp;vtp=1&amp;bbb=1&amp;hb=1"/>
          <p:cNvSpPr/>
          <p:nvPr/>
        </p:nvSpPr>
        <p:spPr>
          <a:xfrm>
            <a:off x="502920" y="2307208"/>
            <a:ext cx="10570464" cy="757555"/>
          </a:xfrm>
          <a:prstGeom prst="rect">
            <a:avLst/>
          </a:prstGeom>
          <a:noFill/>
          <a:ln/>
        </p:spPr>
        <p:txBody>
          <a:bodyPr wrap="none" lIns="0" tIns="0" rIns="0" bIns="0" rtlCol="0" anchor="t"/>
          <a:lstStyle/>
          <a:p>
            <a:pPr algn="l">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细节理解题。根据第一段中的“Like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solar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terms,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Qingming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guide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agricultural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affairs</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and</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farming</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activities.”可知，节气通常是为了指导农业生产的，农民会从中受益。故选A项。</a:t>
            </a:r>
            <a:endParaRPr lang="en-US" altLang="zh-CN" dirty="0"/>
          </a:p>
        </p:txBody>
      </p:sp>
      <p:sp>
        <p:nvSpPr>
          <p:cNvPr id="6" name="QC_6_BD.39_1#a3f005993?pid=13e2abb1d&amp;color=0,55,96&amp;vtp=1&amp;bbb=1"/>
          <p:cNvSpPr/>
          <p:nvPr/>
        </p:nvSpPr>
        <p:spPr>
          <a:xfrm>
            <a:off x="502920" y="3075813"/>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9.Why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Qingming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differ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solar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terms?(</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7" name="QC_6_AN.40_1#a3f005993.bracket?pid=13e2abb1d&amp;color=0,55,96&amp;vpa=9&amp;vtp=1"/>
          <p:cNvSpPr/>
          <p:nvPr/>
        </p:nvSpPr>
        <p:spPr>
          <a:xfrm>
            <a:off x="6314599" y="3070669"/>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a:t>
            </a:r>
            <a:endParaRPr lang="en-US" altLang="zh-CN" dirty="0"/>
          </a:p>
        </p:txBody>
      </p:sp>
      <p:sp>
        <p:nvSpPr>
          <p:cNvPr id="8" name="QC_6_BD.41_1#a3f005993.choices?pid=13e2abb1d&amp;color=0,55,96&amp;vtp=1&amp;bbb=1"/>
          <p:cNvSpPr/>
          <p:nvPr/>
        </p:nvSpPr>
        <p:spPr>
          <a:xfrm>
            <a:off x="502920" y="3483164"/>
            <a:ext cx="10570464" cy="1570355"/>
          </a:xfrm>
          <a:prstGeom prst="rect">
            <a:avLst/>
          </a:prstGeom>
          <a:noFill/>
          <a:ln/>
        </p:spPr>
        <p:txBody>
          <a:bodyPr wrap="none" lIns="0" tIns="0" rIns="0" bIns="0" rtlCol="0" anchor="t"/>
          <a:lstStyle/>
          <a:p>
            <a:pPr algn="l">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A.Because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longest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history.</a:t>
            </a:r>
            <a:endParaRPr lang="en-US" altLang="zh-CN" sz="1800" dirty="0"/>
          </a:p>
          <a:p>
            <a:pPr>
              <a:lnSpc>
                <a:spcPts val="3200"/>
              </a:lnSpc>
            </a:pPr>
            <a:r>
              <a:rPr lang="en-US" altLang="zh-CN"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.Because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solar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term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regarded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public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holiday.</a:t>
            </a:r>
            <a:endParaRPr lang="en-US" altLang="zh-CN" sz="1800" dirty="0"/>
          </a:p>
          <a:p>
            <a:pPr>
              <a:lnSpc>
                <a:spcPts val="3200"/>
              </a:lnSpc>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.Because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solar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term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close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nature.</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.Because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first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solar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term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recorded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Western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Dynasty.</a:t>
            </a:r>
            <a:endParaRPr lang="en-US" altLang="zh-CN" sz="1800" dirty="0"/>
          </a:p>
        </p:txBody>
      </p:sp>
      <p:sp>
        <p:nvSpPr>
          <p:cNvPr id="9" name="QC_6_AS.42_1#a3f005993?pid=13e2abb1d&amp;color=0,55,96&amp;vtp=1&amp;bbb=1&amp;hb=1"/>
          <p:cNvSpPr/>
          <p:nvPr/>
        </p:nvSpPr>
        <p:spPr>
          <a:xfrm>
            <a:off x="502920" y="5096065"/>
            <a:ext cx="10570464" cy="1166940"/>
          </a:xfrm>
          <a:prstGeom prst="rect">
            <a:avLst/>
          </a:prstGeom>
          <a:noFill/>
          <a:ln/>
        </p:spPr>
        <p:txBody>
          <a:bodyPr wrap="none" lIns="0" tIns="0" rIns="0" bIns="0" rtlCol="0" anchor="t"/>
          <a:lstStyle/>
          <a:p>
            <a:pPr algn="l">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细节理解题。根据第二段中的“Qingming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Chinese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public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holiday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Twenty-four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Solar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Terms.”可知，</a:t>
            </a:r>
            <a:r>
              <a:rPr lang="en-US" altLang="zh-CN" sz="1800" b="0" i="0">
                <a:solidFill>
                  <a:srgbClr val="003760"/>
                </a:solidFill>
                <a:latin typeface="Times New Roman" pitchFamily="34" charset="0"/>
                <a:ea typeface="微软雅黑" pitchFamily="34" charset="-122"/>
                <a:cs typeface="Times New Roman" pitchFamily="34" charset="-120"/>
              </a:rPr>
              <a:t>清明与其他节气的不同之处在于它是唯一一个被视为公共假日的节气。</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故选</a:t>
            </a:r>
            <a:r>
              <a:rPr lang="en-US" altLang="zh-CN" b="0" i="0" dirty="0">
                <a:solidFill>
                  <a:srgbClr val="003760"/>
                </a:solidFill>
                <a:latin typeface="Times New Roman" pitchFamily="34" charset="0"/>
                <a:ea typeface="微软雅黑" pitchFamily="34" charset="-122"/>
                <a:cs typeface="Times New Roman" pitchFamily="34" charset="-120"/>
              </a:rPr>
              <a:t>B项。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bg/>
                                          </p:spTgt>
                                        </p:tgtEl>
                                        <p:attrNameLst>
                                          <p:attrName>style.visibility</p:attrName>
                                        </p:attrNameLst>
                                      </p:cBhvr>
                                      <p:to>
                                        <p:strVal val="visible"/>
                                      </p:to>
                                    </p:set>
                                    <p:animEffect transition="in" filter="fade">
                                      <p:cBhvr>
                                        <p:cTn id="26" dur="500"/>
                                        <p:tgtEl>
                                          <p:spTgt spid="7">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9">
                                            <p:bg/>
                                          </p:spTgt>
                                        </p:tgtEl>
                                        <p:attrNameLst>
                                          <p:attrName>style.visibility</p:attrName>
                                        </p:attrNameLst>
                                      </p:cBhvr>
                                      <p:to>
                                        <p:strVal val="visible"/>
                                      </p:to>
                                    </p:set>
                                    <p:animEffect transition="in" filter="fade">
                                      <p:cBhvr>
                                        <p:cTn id="34" dur="500"/>
                                        <p:tgtEl>
                                          <p:spTgt spid="9">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9">
                                            <p:txEl>
                                              <p:pRg st="0" end="0"/>
                                            </p:txEl>
                                          </p:spTgt>
                                        </p:tgtEl>
                                        <p:attrNameLst>
                                          <p:attrName>style.visibility</p:attrName>
                                        </p:attrNameLst>
                                      </p:cBhvr>
                                      <p:to>
                                        <p:strVal val="visible"/>
                                      </p:to>
                                    </p:set>
                                    <p:animEffect transition="in" filter="fade">
                                      <p:cBhvr>
                                        <p:cTn id="37" dur="500"/>
                                        <p:tgtEl>
                                          <p:spTgt spid="9">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9">
                                            <p:txEl>
                                              <p:pRg st="1" end="1"/>
                                            </p:txEl>
                                          </p:spTgt>
                                        </p:tgtEl>
                                        <p:attrNameLst>
                                          <p:attrName>style.visibility</p:attrName>
                                        </p:attrNameLst>
                                      </p:cBhvr>
                                      <p:to>
                                        <p:strVal val="visible"/>
                                      </p:to>
                                    </p:set>
                                    <p:animEffect transition="in" filter="fade">
                                      <p:cBhvr>
                                        <p:cTn id="40" dur="500"/>
                                        <p:tgtEl>
                                          <p:spTgt spid="9">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9">
                                            <p:txEl>
                                              <p:pRg st="2" end="2"/>
                                            </p:txEl>
                                          </p:spTgt>
                                        </p:tgtEl>
                                        <p:attrNameLst>
                                          <p:attrName>style.visibility</p:attrName>
                                        </p:attrNameLst>
                                      </p:cBhvr>
                                      <p:to>
                                        <p:strVal val="visible"/>
                                      </p:to>
                                    </p:set>
                                    <p:animEffect transition="in" filter="fade">
                                      <p:cBhvr>
                                        <p:cTn id="43"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7" grpId="0" build="p" animBg="1"/>
      <p:bldP spid="9"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19">
    <p:spTree>
      <p:nvGrpSpPr>
        <p:cNvPr id="1" name=""/>
        <p:cNvGrpSpPr/>
        <p:nvPr/>
      </p:nvGrpSpPr>
      <p:grpSpPr>
        <a:xfrm>
          <a:off x="0" y="0"/>
          <a:ext cx="0" cy="0"/>
          <a:chOff x="0" y="0"/>
          <a:chExt cx="0" cy="0"/>
        </a:xfrm>
      </p:grpSpPr>
      <p:sp>
        <p:nvSpPr>
          <p:cNvPr id="2" name="QC_6_BD.43_1#20b10152e?pid=13e2abb1d&amp;color=0,55,96&amp;vtp=1&amp;bt=1&amp;bbb=1"/>
          <p:cNvSpPr/>
          <p:nvPr/>
        </p:nvSpPr>
        <p:spPr>
          <a:xfrm>
            <a:off x="502920" y="1508760"/>
            <a:ext cx="10570464" cy="341630"/>
          </a:xfrm>
          <a:prstGeom prst="rect">
            <a:avLst/>
          </a:prstGeom>
          <a:noFill/>
          <a:ln/>
        </p:spPr>
        <p:txBody>
          <a:bodyPr wrap="none" lIns="0" tIns="0" rIns="0" bIns="0" rtlCol="0" anchor="t"/>
          <a:lstStyle/>
          <a:p>
            <a:pPr algn="l">
              <a:lnSpc>
                <a:spcPts val="3000"/>
              </a:lnSpc>
            </a:pPr>
            <a:r>
              <a:rPr lang="en-US" altLang="zh-CN" sz="1800" b="0" i="0" dirty="0">
                <a:solidFill>
                  <a:srgbClr val="003760"/>
                </a:solidFill>
                <a:latin typeface="Times New Roman" pitchFamily="34" charset="0"/>
                <a:ea typeface="微软雅黑" pitchFamily="34" charset="-122"/>
                <a:cs typeface="Times New Roman" pitchFamily="34" charset="-120"/>
              </a:rPr>
              <a:t>10.What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fourth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paragraph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mainly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about?(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44_1#20b10152e.bracket?pid=13e2abb1d&amp;color=0,55,96&amp;vpa=10&amp;vtp=1"/>
          <p:cNvSpPr/>
          <p:nvPr/>
        </p:nvSpPr>
        <p:spPr>
          <a:xfrm>
            <a:off x="5290026" y="1496187"/>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a:t>
            </a:r>
            <a:endParaRPr lang="en-US" altLang="zh-CN" dirty="0"/>
          </a:p>
        </p:txBody>
      </p:sp>
      <p:sp>
        <p:nvSpPr>
          <p:cNvPr id="4" name="QC_6_BD.45_1#20b10152e.choices?pid=13e2abb1d&amp;color=0,55,96&amp;vtp=1&amp;bbb=1"/>
          <p:cNvSpPr/>
          <p:nvPr/>
        </p:nvSpPr>
        <p:spPr>
          <a:xfrm>
            <a:off x="502920" y="1897888"/>
            <a:ext cx="10570464" cy="748030"/>
          </a:xfrm>
          <a:prstGeom prst="rect">
            <a:avLst/>
          </a:prstGeom>
          <a:noFill/>
          <a:ln/>
        </p:spPr>
        <p:txBody>
          <a:bodyPr wrap="none" lIns="0" tIns="0" rIns="0" bIns="0" rtlCol="0" anchor="t"/>
          <a:lstStyle/>
          <a:p>
            <a:pPr>
              <a:lnSpc>
                <a:spcPts val="32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reasons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celebrating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Qingming.</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activities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during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tomb</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sweeping.</a:t>
            </a:r>
            <a:endParaRPr lang="en-US" altLang="zh-CN" sz="1800" dirty="0"/>
          </a:p>
          <a:p>
            <a:pPr>
              <a:lnSpc>
                <a:spcPts val="30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foods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served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Qingming.</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celebrations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Tomb</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Sweeping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a:t>
            </a:r>
            <a:endParaRPr lang="en-US" altLang="zh-CN" sz="1800" dirty="0"/>
          </a:p>
        </p:txBody>
      </p:sp>
      <p:sp>
        <p:nvSpPr>
          <p:cNvPr id="5" name="QC_6_AS.46_1#20b10152e?pid=13e2abb1d&amp;color=0,55,96&amp;vtp=1&amp;bbb=1&amp;hb=1"/>
          <p:cNvSpPr/>
          <p:nvPr/>
        </p:nvSpPr>
        <p:spPr>
          <a:xfrm>
            <a:off x="502920" y="2694051"/>
            <a:ext cx="10570464" cy="1166940"/>
          </a:xfrm>
          <a:prstGeom prst="rect">
            <a:avLst/>
          </a:prstGeom>
          <a:noFill/>
          <a:ln/>
        </p:spPr>
        <p:txBody>
          <a:bodyPr wrap="none" lIns="0" tIns="0" rIns="0" bIns="0" rtlCol="0" anchor="t"/>
          <a:lstStyle/>
          <a:p>
            <a:pPr algn="l">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主旨大意题。根据第四段内容可知，本段主要讲述了在清明节这一天</a:t>
            </a:r>
            <a:r>
              <a:rPr lang="en-US" altLang="zh-CN" sz="1800" b="0" i="0">
                <a:solidFill>
                  <a:srgbClr val="003760"/>
                </a:solidFill>
                <a:latin typeface="Times New Roman" pitchFamily="34" charset="0"/>
                <a:ea typeface="微软雅黑" pitchFamily="34" charset="-122"/>
                <a:cs typeface="Times New Roman" pitchFamily="34" charset="-120"/>
              </a:rPr>
              <a:t>，家人们会聚在一起去祭扫祖</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先的坟墓</a:t>
            </a:r>
            <a:r>
              <a:rPr lang="en-US" altLang="zh-CN" sz="1800" b="0" i="0" dirty="0">
                <a:solidFill>
                  <a:srgbClr val="003760"/>
                </a:solidFill>
                <a:latin typeface="Times New Roman" pitchFamily="34" charset="0"/>
                <a:ea typeface="微软雅黑" pitchFamily="34" charset="-122"/>
                <a:cs typeface="Times New Roman" pitchFamily="34" charset="-120"/>
              </a:rPr>
              <a:t>，清理坟墓、换上鲜花、摆放零食、水果和饮料等，还提到了清明节的特色食物</a:t>
            </a:r>
            <a:r>
              <a:rPr lang="en-US" altLang="zh-CN" sz="1800" b="0" i="0">
                <a:solidFill>
                  <a:srgbClr val="003760"/>
                </a:solidFill>
                <a:latin typeface="Times New Roman" pitchFamily="34" charset="0"/>
                <a:ea typeface="微软雅黑" pitchFamily="34" charset="-122"/>
                <a:cs typeface="Times New Roman" pitchFamily="34" charset="-120"/>
              </a:rPr>
              <a:t>，如青团和煮鸡</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蛋等</a:t>
            </a:r>
            <a:r>
              <a:rPr lang="en-US" altLang="zh-CN" b="0" i="0" dirty="0">
                <a:solidFill>
                  <a:srgbClr val="003760"/>
                </a:solidFill>
                <a:latin typeface="Times New Roman" pitchFamily="34" charset="0"/>
                <a:ea typeface="微软雅黑" pitchFamily="34" charset="-122"/>
                <a:cs typeface="Times New Roman" pitchFamily="34" charset="-120"/>
              </a:rPr>
              <a:t>。所以本段主要是关于清明节的庆祝活动。故选D项。</a:t>
            </a:r>
            <a:endParaRPr lang="en-US" altLang="zh-CN" dirty="0"/>
          </a:p>
        </p:txBody>
      </p:sp>
      <p:sp>
        <p:nvSpPr>
          <p:cNvPr id="6" name="QC_6_BD.47_1#b54619f18?pid=13e2abb1d&amp;color=0,55,96&amp;vtp=1&amp;bbb=1"/>
          <p:cNvSpPr/>
          <p:nvPr/>
        </p:nvSpPr>
        <p:spPr>
          <a:xfrm>
            <a:off x="502920" y="3898963"/>
            <a:ext cx="10570464" cy="341630"/>
          </a:xfrm>
          <a:prstGeom prst="rect">
            <a:avLst/>
          </a:prstGeom>
          <a:noFill/>
          <a:ln/>
        </p:spPr>
        <p:txBody>
          <a:bodyPr wrap="none" lIns="0" tIns="0" rIns="0" bIns="0" rtlCol="0" anchor="t"/>
          <a:lstStyle/>
          <a:p>
            <a:pPr algn="l">
              <a:lnSpc>
                <a:spcPts val="3000"/>
              </a:lnSpc>
            </a:pPr>
            <a:r>
              <a:rPr lang="en-US" altLang="zh-CN" sz="1800" b="0" i="0" dirty="0">
                <a:solidFill>
                  <a:srgbClr val="003760"/>
                </a:solidFill>
                <a:latin typeface="Times New Roman" pitchFamily="34" charset="0"/>
                <a:ea typeface="微软雅黑" pitchFamily="34" charset="-122"/>
                <a:cs typeface="Times New Roman" pitchFamily="34" charset="-120"/>
              </a:rPr>
              <a:t>11.What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paragraph?(</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7" name="QC_6_AN.48_1#b54619f18.bracket?pid=13e2abb1d&amp;color=0,55,96&amp;vpa=11&amp;vtp=1"/>
          <p:cNvSpPr/>
          <p:nvPr/>
        </p:nvSpPr>
        <p:spPr>
          <a:xfrm>
            <a:off x="5345017" y="3886390"/>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8" name="QC_6_BD.49_1#b54619f18.choices?pid=13e2abb1d&amp;color=0,55,96&amp;vtp=1&amp;bbb=1"/>
          <p:cNvSpPr/>
          <p:nvPr/>
        </p:nvSpPr>
        <p:spPr>
          <a:xfrm>
            <a:off x="502920" y="4294378"/>
            <a:ext cx="10570464" cy="1560830"/>
          </a:xfrm>
          <a:prstGeom prst="rect">
            <a:avLst/>
          </a:prstGeom>
          <a:noFill/>
          <a:ln/>
        </p:spPr>
        <p:txBody>
          <a:bodyPr wrap="none" lIns="0" tIns="0" rIns="0" bIns="0" rtlCol="0" anchor="t"/>
          <a:lstStyle/>
          <a:p>
            <a:pPr algn="l">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A.Qingming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important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Chinese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culture.</a:t>
            </a:r>
            <a:endParaRPr lang="en-US" altLang="zh-CN" sz="1800" dirty="0"/>
          </a:p>
          <a:p>
            <a:pPr>
              <a:lnSpc>
                <a:spcPts val="3200"/>
              </a:lnSpc>
            </a:pPr>
            <a:r>
              <a:rPr lang="en-US" altLang="zh-CN"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celebrating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Qingming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before.</a:t>
            </a:r>
            <a:endParaRPr lang="en-US" altLang="zh-CN" sz="1800" dirty="0"/>
          </a:p>
          <a:p>
            <a:pPr>
              <a:lnSpc>
                <a:spcPts val="3200"/>
              </a:lnSpc>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spirit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Qingming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experienced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changes.</a:t>
            </a:r>
            <a:endParaRPr lang="en-US" altLang="zh-CN" sz="1800" dirty="0"/>
          </a:p>
          <a:p>
            <a:pPr>
              <a:lnSpc>
                <a:spcPts val="3000"/>
              </a:lnSpc>
            </a:pPr>
            <a:r>
              <a:rPr lang="en-US" altLang="zh-CN"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.Zhang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suggests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everyone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celebrate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Qingming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a:t>
            </a:r>
            <a:endParaRPr lang="en-US" altLang="zh-CN" sz="1800" dirty="0"/>
          </a:p>
        </p:txBody>
      </p:sp>
      <p:sp>
        <p:nvSpPr>
          <p:cNvPr id="9" name="QC_6_AS.50_1#b54619f18?pid=13e2abb1d&amp;color=0,55,96&amp;vtp=1&amp;bbb=1"/>
          <p:cNvSpPr/>
          <p:nvPr/>
        </p:nvSpPr>
        <p:spPr>
          <a:xfrm>
            <a:off x="502920" y="5892990"/>
            <a:ext cx="10570464" cy="341630"/>
          </a:xfrm>
          <a:prstGeom prst="rect">
            <a:avLst/>
          </a:prstGeom>
          <a:noFill/>
          <a:ln/>
        </p:spPr>
        <p:txBody>
          <a:bodyPr wrap="none" lIns="0" tIns="0" rIns="0" bIns="0" rtlCol="0" anchor="t"/>
          <a:lstStyle/>
          <a:p>
            <a:pPr algn="l">
              <a:lnSpc>
                <a:spcPts val="30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推理判断题。根据最后一段内容可推知，清明在中国文化中具有重要地位。故选A项。</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7">
                                            <p:bg/>
                                          </p:spTgt>
                                        </p:tgtEl>
                                        <p:attrNameLst>
                                          <p:attrName>style.visibility</p:attrName>
                                        </p:attrNameLst>
                                      </p:cBhvr>
                                      <p:to>
                                        <p:strVal val="visible"/>
                                      </p:to>
                                    </p:set>
                                    <p:animEffect transition="in" filter="fade">
                                      <p:cBhvr>
                                        <p:cTn id="29" dur="500"/>
                                        <p:tgtEl>
                                          <p:spTgt spid="7">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xEl>
                                              <p:pRg st="0" end="0"/>
                                            </p:txEl>
                                          </p:spTgt>
                                        </p:tgtEl>
                                        <p:attrNameLst>
                                          <p:attrName>style.visibility</p:attrName>
                                        </p:attrNameLst>
                                      </p:cBhvr>
                                      <p:to>
                                        <p:strVal val="visible"/>
                                      </p:to>
                                    </p:set>
                                    <p:animEffect transition="in" filter="fade">
                                      <p:cBhvr>
                                        <p:cTn id="32" dur="500"/>
                                        <p:tgtEl>
                                          <p:spTgt spid="7">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9">
                                            <p:bg/>
                                          </p:spTgt>
                                        </p:tgtEl>
                                        <p:attrNameLst>
                                          <p:attrName>style.visibility</p:attrName>
                                        </p:attrNameLst>
                                      </p:cBhvr>
                                      <p:to>
                                        <p:strVal val="visible"/>
                                      </p:to>
                                    </p:set>
                                    <p:animEffect transition="in" filter="fade">
                                      <p:cBhvr>
                                        <p:cTn id="37" dur="500"/>
                                        <p:tgtEl>
                                          <p:spTgt spid="9">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9">
                                            <p:txEl>
                                              <p:pRg st="0" end="0"/>
                                            </p:txEl>
                                          </p:spTgt>
                                        </p:tgtEl>
                                        <p:attrNameLst>
                                          <p:attrName>style.visibility</p:attrName>
                                        </p:attrNameLst>
                                      </p:cBhvr>
                                      <p:to>
                                        <p:strVal val="visible"/>
                                      </p:to>
                                    </p:set>
                                    <p:animEffect transition="in" filter="fade">
                                      <p:cBhvr>
                                        <p:cTn id="40"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7" grpId="0" build="p" animBg="1"/>
      <p:bldP spid="9"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0">
    <p:spTree>
      <p:nvGrpSpPr>
        <p:cNvPr id="1" name=""/>
        <p:cNvGrpSpPr/>
        <p:nvPr/>
      </p:nvGrpSpPr>
      <p:grpSpPr>
        <a:xfrm>
          <a:off x="0" y="0"/>
          <a:ext cx="0" cy="0"/>
          <a:chOff x="0" y="0"/>
          <a:chExt cx="0" cy="0"/>
        </a:xfrm>
      </p:grpSpPr>
      <p:sp>
        <p:nvSpPr>
          <p:cNvPr id="2" name="QM_5_BD.51_1#3070ed1e8?pid=17dda4f32&amp;color=0,55,96&amp;vtp=1&amp;bt=1&amp;bbb=1&amp;hb=1"/>
          <p:cNvSpPr/>
          <p:nvPr/>
        </p:nvSpPr>
        <p:spPr>
          <a:xfrm>
            <a:off x="502920" y="1508761"/>
            <a:ext cx="10570464" cy="4191000"/>
          </a:xfrm>
          <a:prstGeom prst="rect">
            <a:avLst/>
          </a:prstGeom>
          <a:noFill/>
          <a:ln/>
        </p:spPr>
        <p:txBody>
          <a:bodyPr wrap="none" lIns="0" tIns="0" rIns="0" bIns="0" rtlCol="0" anchor="t"/>
          <a:lstStyle/>
          <a:p>
            <a:pPr algn="ctr">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D</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People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typically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think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memory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recollection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Memory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enables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learn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experiences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knowledge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present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circumstances.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vital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our</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identity</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life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specific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group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Cultural</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memory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constructed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understanding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passed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generation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next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through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text,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traditions,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monuments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symbols.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memory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often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amassed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objects</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museums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historical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monuments.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understand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humans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access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cultural</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symbols,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books.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Artifacts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（文物）</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provide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insights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came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Libraries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Internet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keep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seemingly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boundless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amount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memory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longest-lasting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memory.</a:t>
            </a:r>
            <a:endParaRPr lang="en-US" altLang="zh-CN" sz="1800" dirty="0"/>
          </a:p>
          <a:p>
            <a:pPr>
              <a:lnSpc>
                <a:spcPct val="150000"/>
              </a:lnSpc>
            </a:pPr>
            <a:endParaRPr lang="en-US" altLang="zh-CN" dirty="0"/>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1_1#3070ed1e8?pid=17dda4f32&amp;color=0,55,96&amp;vtp=1&amp;bt=1&amp;bbb=1&amp;hb=1">
            <a:extLst>
              <a:ext uri="{FF2B5EF4-FFF2-40B4-BE49-F238E27FC236}">
                <a16:creationId xmlns:a16="http://schemas.microsoft.com/office/drawing/2014/main" id="{28EDB214-FE76-83D4-C2A9-50F84100CE5F}"/>
              </a:ext>
            </a:extLst>
          </p:cNvPr>
          <p:cNvSpPr/>
          <p:nvPr/>
        </p:nvSpPr>
        <p:spPr>
          <a:xfrm>
            <a:off x="502920" y="1512000"/>
            <a:ext cx="10570464" cy="4894580"/>
          </a:xfrm>
          <a:prstGeom prst="rect">
            <a:avLst/>
          </a:prstGeom>
          <a:noFill/>
          <a:ln/>
        </p:spPr>
        <p:txBody>
          <a:bodyPr wrap="none" lIns="0" tIns="0" rIns="0" bIns="0" rtlCol="0" anchor="t"/>
          <a:lstStyle/>
          <a:p>
            <a:pPr>
              <a:lnSpc>
                <a:spcPts val="30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Like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forms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memory,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memory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important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functions.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example,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000"/>
              </a:lnSpc>
            </a:pPr>
            <a:r>
              <a:rPr lang="en-US" altLang="zh-CN" sz="1800" b="0" i="0">
                <a:solidFill>
                  <a:srgbClr val="003760"/>
                </a:solidFill>
                <a:latin typeface="Times New Roman" pitchFamily="34" charset="0"/>
                <a:ea typeface="微软雅黑" pitchFamily="34" charset="-122"/>
                <a:cs typeface="Times New Roman" pitchFamily="34" charset="-120"/>
              </a:rPr>
              <a:t>experiences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owns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provides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understanding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values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000"/>
              </a:lnSpc>
            </a:pPr>
            <a:r>
              <a:rPr lang="en-US" altLang="zh-CN" sz="1800" b="0" i="0">
                <a:solidFill>
                  <a:srgbClr val="003760"/>
                </a:solidFill>
                <a:latin typeface="Times New Roman" pitchFamily="34" charset="0"/>
                <a:ea typeface="微软雅黑" pitchFamily="34" charset="-122"/>
                <a:cs typeface="Times New Roman" pitchFamily="34" charset="-120"/>
              </a:rPr>
              <a:t>group</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which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belong.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Besides,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creates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shared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identity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communicating</a:t>
            </a:r>
            <a:r>
              <a:rPr lang="en-US" altLang="zh-CN" sz="1800" b="0" i="0">
                <a:solidFill>
                  <a:srgbClr val="003760"/>
                </a:solidFill>
                <a:latin typeface="SimSun" pitchFamily="34" charset="0"/>
                <a:ea typeface="SimSun" pitchFamily="34" charset="-122"/>
                <a:cs typeface="SimSun" pitchFamily="34" charset="-120"/>
              </a:rPr>
              <a:t> </a:t>
            </a:r>
          </a:p>
          <a:p>
            <a:pPr>
              <a:lnSpc>
                <a:spcPts val="3000"/>
              </a:lnSpc>
            </a:pPr>
            <a:r>
              <a:rPr lang="en-US" altLang="zh-CN" sz="1800" b="0" i="0">
                <a:solidFill>
                  <a:srgbClr val="003760"/>
                </a:solidFill>
                <a:latin typeface="Times New Roman" pitchFamily="34" charset="0"/>
                <a:ea typeface="微软雅黑" pitchFamily="34" charset="-122"/>
                <a:cs typeface="Times New Roman" pitchFamily="34" charset="-120"/>
              </a:rPr>
              <a:t>this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identity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members.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powerful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forms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memory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involve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memories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p>
          <a:p>
            <a:pPr>
              <a:lnSpc>
                <a:spcPts val="3000"/>
              </a:lnSpc>
            </a:pPr>
            <a:r>
              <a:rPr lang="en-US" altLang="zh-CN" sz="1800" b="0" i="0">
                <a:solidFill>
                  <a:srgbClr val="003760"/>
                </a:solidFill>
                <a:latin typeface="Times New Roman" pitchFamily="34" charset="0"/>
                <a:ea typeface="微软雅黑" pitchFamily="34" charset="-122"/>
                <a:cs typeface="Times New Roman" pitchFamily="34" charset="-120"/>
              </a:rPr>
              <a:t>past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disastrous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experiences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undergone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（经历）</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groups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victims.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example,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Russia,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role</a:t>
            </a:r>
            <a:r>
              <a:rPr lang="en-US" altLang="zh-CN" sz="1800" b="0" i="0">
                <a:solidFill>
                  <a:srgbClr val="003760"/>
                </a:solidFill>
                <a:latin typeface="SimSun" pitchFamily="34" charset="0"/>
                <a:ea typeface="SimSun" pitchFamily="34" charset="-122"/>
                <a:cs typeface="SimSun" pitchFamily="34" charset="-120"/>
              </a:rPr>
              <a:t> </a:t>
            </a:r>
          </a:p>
          <a:p>
            <a:pPr>
              <a:lnSpc>
                <a:spcPts val="3000"/>
              </a:lnSpc>
            </a:pPr>
            <a:r>
              <a:rPr lang="en-US" altLang="zh-CN" sz="1800" b="0" i="0">
                <a:solidFill>
                  <a:srgbClr val="003760"/>
                </a:solidFill>
                <a:latin typeface="Times New Roman" pitchFamily="34" charset="0"/>
                <a:ea typeface="微软雅黑" pitchFamily="34" charset="-122"/>
                <a:cs typeface="Times New Roman" pitchFamily="34" charset="-120"/>
              </a:rPr>
              <a:t>in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WarⅡ—in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which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millions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Russians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killed—is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important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modern</a:t>
            </a:r>
            <a:r>
              <a:rPr lang="en-US" altLang="zh-CN" sz="1800" b="0" i="0">
                <a:solidFill>
                  <a:srgbClr val="003760"/>
                </a:solidFill>
                <a:latin typeface="SimSun" pitchFamily="34" charset="0"/>
                <a:ea typeface="SimSun" pitchFamily="34" charset="-122"/>
                <a:cs typeface="SimSun" pitchFamily="34" charset="-120"/>
              </a:rPr>
              <a:t> </a:t>
            </a:r>
          </a:p>
          <a:p>
            <a:pPr>
              <a:lnSpc>
                <a:spcPts val="3000"/>
              </a:lnSpc>
            </a:pPr>
            <a:r>
              <a:rPr lang="en-US" altLang="zh-CN" sz="1800" b="0" i="0">
                <a:solidFill>
                  <a:srgbClr val="003760"/>
                </a:solidFill>
                <a:latin typeface="Times New Roman" pitchFamily="34" charset="0"/>
                <a:ea typeface="微软雅黑" pitchFamily="34" charset="-122"/>
                <a:cs typeface="Times New Roman" pitchFamily="34" charset="-120"/>
              </a:rPr>
              <a:t>Russian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identity.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Because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groups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memory,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spirit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resistance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or</a:t>
            </a:r>
            <a:r>
              <a:rPr lang="en-US" altLang="zh-CN" sz="1800" b="0" i="0">
                <a:solidFill>
                  <a:srgbClr val="003760"/>
                </a:solidFill>
                <a:latin typeface="SimSun" pitchFamily="34" charset="0"/>
                <a:ea typeface="SimSun" pitchFamily="34" charset="-122"/>
                <a:cs typeface="SimSun" pitchFamily="34" charset="-120"/>
              </a:rPr>
              <a:t> </a:t>
            </a:r>
          </a:p>
          <a:p>
            <a:pPr>
              <a:lnSpc>
                <a:spcPts val="3000"/>
              </a:lnSpc>
            </a:pPr>
            <a:r>
              <a:rPr lang="en-US" altLang="zh-CN" sz="1800" b="0" i="0">
                <a:solidFill>
                  <a:srgbClr val="003760"/>
                </a:solidFill>
                <a:latin typeface="Times New Roman" pitchFamily="34" charset="0"/>
                <a:ea typeface="微软雅黑" pitchFamily="34" charset="-122"/>
                <a:cs typeface="Times New Roman" pitchFamily="34" charset="-120"/>
              </a:rPr>
              <a:t>survival</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among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threatened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groups.</a:t>
            </a:r>
            <a:endParaRPr lang="en-US" altLang="zh-CN" sz="1800" dirty="0"/>
          </a:p>
          <a:p>
            <a:pPr>
              <a:lnSpc>
                <a:spcPts val="30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function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memory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recall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it</a:t>
            </a:r>
            <a:r>
              <a:rPr lang="en-US" altLang="zh-CN" sz="1800" b="0" i="0">
                <a:solidFill>
                  <a:srgbClr val="003760"/>
                </a:solidFill>
                <a:latin typeface="SimSun" pitchFamily="34" charset="0"/>
                <a:ea typeface="SimSun" pitchFamily="34" charset="-122"/>
                <a:cs typeface="SimSun" pitchFamily="34" charset="-120"/>
              </a:rPr>
              <a:t> </a:t>
            </a:r>
          </a:p>
          <a:p>
            <a:pPr>
              <a:lnSpc>
                <a:spcPts val="3000"/>
              </a:lnSpc>
            </a:pPr>
            <a:r>
              <a:rPr lang="en-US" altLang="zh-CN" sz="1800" b="0" i="0">
                <a:solidFill>
                  <a:srgbClr val="003760"/>
                </a:solidFill>
                <a:latin typeface="Times New Roman" pitchFamily="34" charset="0"/>
                <a:ea typeface="微软雅黑" pitchFamily="34" charset="-122"/>
                <a:cs typeface="Times New Roman" pitchFamily="34" charset="-120"/>
              </a:rPr>
              <a:t>is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knowledge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experiences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avoid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mistakes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again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again.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Aleida</a:t>
            </a:r>
            <a:r>
              <a:rPr lang="en-US" altLang="zh-CN" sz="1800" b="0" i="0">
                <a:solidFill>
                  <a:srgbClr val="003760"/>
                </a:solidFill>
                <a:latin typeface="SimSun" pitchFamily="34" charset="0"/>
                <a:ea typeface="SimSun" pitchFamily="34" charset="-122"/>
                <a:cs typeface="SimSun" pitchFamily="34" charset="-120"/>
              </a:rPr>
              <a:t> </a:t>
            </a:r>
          </a:p>
          <a:p>
            <a:pPr>
              <a:lnSpc>
                <a:spcPts val="3000"/>
              </a:lnSpc>
            </a:pPr>
            <a:r>
              <a:rPr lang="en-US" altLang="zh-CN" sz="1800" b="0" i="0">
                <a:solidFill>
                  <a:srgbClr val="003760"/>
                </a:solidFill>
                <a:latin typeface="Times New Roman" pitchFamily="34" charset="0"/>
                <a:ea typeface="微软雅黑" pitchFamily="34" charset="-122"/>
                <a:cs typeface="Times New Roman" pitchFamily="34" charset="-120"/>
              </a:rPr>
              <a:t>Assmann</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professor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worked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memory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theory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1960s,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calls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remembering</a:t>
            </a:r>
            <a:r>
              <a:rPr lang="en-US" altLang="zh-CN" sz="1800" b="0" i="0">
                <a:solidFill>
                  <a:srgbClr val="003760"/>
                </a:solidFill>
                <a:latin typeface="SimSun" pitchFamily="34" charset="0"/>
                <a:ea typeface="SimSun" pitchFamily="34" charset="-122"/>
                <a:cs typeface="SimSun" pitchFamily="34" charset="-120"/>
              </a:rPr>
              <a:t> </a:t>
            </a:r>
          </a:p>
          <a:p>
            <a:pPr>
              <a:lnSpc>
                <a:spcPts val="3000"/>
              </a:lnSpc>
            </a:pPr>
            <a:r>
              <a:rPr lang="en-US" altLang="zh-CN" sz="1800" b="0" i="0">
                <a:solidFill>
                  <a:srgbClr val="003760"/>
                </a:solidFill>
                <a:latin typeface="Times New Roman" pitchFamily="34" charset="0"/>
                <a:ea typeface="微软雅黑" pitchFamily="34" charset="-122"/>
                <a:cs typeface="Times New Roman" pitchFamily="34" charset="-120"/>
              </a:rPr>
              <a:t>forward</a:t>
            </a:r>
            <a:r>
              <a:rPr lang="en-US" altLang="zh-CN" sz="1800" b="0" i="0" dirty="0">
                <a:solidFill>
                  <a:srgbClr val="003760"/>
                </a:solidFill>
                <a:latin typeface="Times New Roman" pitchFamily="34" charset="0"/>
                <a:ea typeface="微软雅黑" pitchFamily="34" charset="-122"/>
                <a:cs typeface="Times New Roman" pitchFamily="34" charset="-120"/>
              </a:rPr>
              <a:t>”.Cultural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memory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enables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adapt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enables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adapt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new</a:t>
            </a:r>
            <a:r>
              <a:rPr lang="en-US" altLang="zh-CN" sz="1800" b="0" i="0">
                <a:solidFill>
                  <a:srgbClr val="003760"/>
                </a:solidFill>
                <a:latin typeface="SimSun" pitchFamily="34" charset="0"/>
                <a:ea typeface="SimSun" pitchFamily="34" charset="-122"/>
                <a:cs typeface="SimSun" pitchFamily="34" charset="-120"/>
              </a:rPr>
              <a:t> </a:t>
            </a:r>
          </a:p>
          <a:p>
            <a:pPr>
              <a:lnSpc>
                <a:spcPts val="2800"/>
              </a:lnSpc>
            </a:pPr>
            <a:r>
              <a:rPr lang="en-US" altLang="zh-CN" b="0" i="0">
                <a:solidFill>
                  <a:srgbClr val="003760"/>
                </a:solidFill>
                <a:latin typeface="Times New Roman" pitchFamily="34" charset="0"/>
                <a:ea typeface="微软雅黑" pitchFamily="34" charset="-122"/>
                <a:cs typeface="Times New Roman" pitchFamily="34" charset="-120"/>
              </a:rPr>
              <a:t>circumstances</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keeping</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traces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（痕迹）</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what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worked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past.</a:t>
            </a:r>
            <a:endParaRPr lang="en-US" altLang="zh-CN" dirty="0"/>
          </a:p>
        </p:txBody>
      </p:sp>
    </p:spTree>
    <p:extLst>
      <p:ext uri="{BB962C8B-B14F-4D97-AF65-F5344CB8AC3E}">
        <p14:creationId xmlns:p14="http://schemas.microsoft.com/office/powerpoint/2010/main" val="410505508"/>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name="Slide 21">
    <p:spTree>
      <p:nvGrpSpPr>
        <p:cNvPr id="1" name=""/>
        <p:cNvGrpSpPr/>
        <p:nvPr/>
      </p:nvGrpSpPr>
      <p:grpSpPr>
        <a:xfrm>
          <a:off x="0" y="0"/>
          <a:ext cx="0" cy="0"/>
          <a:chOff x="0" y="0"/>
          <a:chExt cx="0" cy="0"/>
        </a:xfrm>
      </p:grpSpPr>
      <p:sp>
        <p:nvSpPr>
          <p:cNvPr id="2" name="QM_5_EX.52_1#3070ed1e8?pid=17dda4f32&amp;color=0,55,96&amp;vtp=1&amp;bt=1&amp;bbb=1"/>
          <p:cNvSpPr/>
          <p:nvPr/>
        </p:nvSpPr>
        <p:spPr>
          <a:xfrm>
            <a:off x="502920" y="1512000"/>
            <a:ext cx="10570464" cy="351155"/>
          </a:xfrm>
          <a:prstGeom prst="rect">
            <a:avLst/>
          </a:prstGeom>
          <a:noFill/>
          <a:ln/>
        </p:spPr>
        <p:txBody>
          <a:bodyPr wrap="none" lIns="0" tIns="0" rIns="0" bIns="0" rtlCol="0" anchor="t"/>
          <a:lstStyle/>
          <a:p>
            <a:pPr algn="l">
              <a:lnSpc>
                <a:spcPts val="3100"/>
              </a:lnSpc>
            </a:pP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1" i="0" spc="-100" dirty="0">
                <a:solidFill>
                  <a:srgbClr val="003760"/>
                </a:solidFill>
                <a:latin typeface="Times New Roman" pitchFamily="34" charset="0"/>
                <a:ea typeface="微软雅黑" pitchFamily="34" charset="-122"/>
                <a:cs typeface="Times New Roman" pitchFamily="34" charset="-120"/>
              </a:rPr>
              <a:t>语篇导读</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spc="-100" dirty="0">
                <a:solidFill>
                  <a:srgbClr val="003760"/>
                </a:solidFill>
                <a:latin typeface="Times New Roman" pitchFamily="34" charset="0"/>
                <a:ea typeface="楷体" pitchFamily="34" charset="-122"/>
                <a:cs typeface="Times New Roman" pitchFamily="34" charset="-120"/>
              </a:rPr>
              <a:t>本文是一篇说明文</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spc="-100" dirty="0">
                <a:solidFill>
                  <a:srgbClr val="003760"/>
                </a:solidFill>
                <a:latin typeface="Times New Roman" pitchFamily="34" charset="0"/>
                <a:ea typeface="楷体" pitchFamily="34" charset="-122"/>
                <a:cs typeface="Times New Roman" pitchFamily="34" charset="-120"/>
              </a:rPr>
              <a:t>文章主要介绍了文化记忆的定义</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spc="-100" dirty="0">
                <a:solidFill>
                  <a:srgbClr val="003760"/>
                </a:solidFill>
                <a:latin typeface="Times New Roman" pitchFamily="34" charset="0"/>
                <a:ea typeface="楷体" pitchFamily="34" charset="-122"/>
                <a:cs typeface="Times New Roman" pitchFamily="34" charset="-120"/>
              </a:rPr>
              <a:t>功能及其在社会和文化适应中的重要作用</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800" spc="-100" dirty="0"/>
          </a:p>
        </p:txBody>
      </p:sp>
      <p:sp>
        <p:nvSpPr>
          <p:cNvPr id="3" name="QC_6_BD.53_1#59feb104b?pid=3070ed1e8&amp;color=0,55,96&amp;vtp=1&amp;bbb=1"/>
          <p:cNvSpPr/>
          <p:nvPr/>
        </p:nvSpPr>
        <p:spPr>
          <a:xfrm>
            <a:off x="502920" y="1905382"/>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12.What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function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first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paragraph?(</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4" name="QC_6_AN.54_1#59feb104b.bracket?pid=3070ed1e8&amp;color=0,55,96&amp;vpa=12&amp;vtp=1"/>
          <p:cNvSpPr/>
          <p:nvPr/>
        </p:nvSpPr>
        <p:spPr>
          <a:xfrm>
            <a:off x="5315426" y="1892047"/>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a:t>
            </a:r>
            <a:endParaRPr lang="en-US" altLang="zh-CN" dirty="0"/>
          </a:p>
        </p:txBody>
      </p:sp>
      <p:sp>
        <p:nvSpPr>
          <p:cNvPr id="5" name="QC_6_BD.55_1#59feb104b.choices?pid=3070ed1e8&amp;color=0,55,96&amp;vtp=1&amp;bbb=1"/>
          <p:cNvSpPr/>
          <p:nvPr/>
        </p:nvSpPr>
        <p:spPr>
          <a:xfrm>
            <a:off x="502920" y="2316164"/>
            <a:ext cx="10570464" cy="16084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A.Reporting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discovery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memory.</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.Leading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concept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memory.</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.Introducing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importance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memory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identity.</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.Making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connection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between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memory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culture.</a:t>
            </a:r>
            <a:endParaRPr lang="en-US" altLang="zh-CN" sz="1800" dirty="0"/>
          </a:p>
        </p:txBody>
      </p:sp>
      <p:sp>
        <p:nvSpPr>
          <p:cNvPr id="6" name="QC_6_AS.56_1#59feb104b?pid=3070ed1e8&amp;color=0,55,96&amp;vtp=1&amp;bbb=1&amp;hb=1"/>
          <p:cNvSpPr/>
          <p:nvPr/>
        </p:nvSpPr>
        <p:spPr>
          <a:xfrm>
            <a:off x="502920" y="3967164"/>
            <a:ext cx="10570464" cy="11923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推理判断题。根据第一段内容以及第二段首句“Cultural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memory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constructed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understanding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passed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generation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next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through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text,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traditions,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monuments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other</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symbols</a:t>
            </a:r>
            <a:r>
              <a:rPr lang="en-US" altLang="zh-CN" b="0" i="0" dirty="0">
                <a:solidFill>
                  <a:srgbClr val="003760"/>
                </a:solidFill>
                <a:latin typeface="Times New Roman" pitchFamily="34" charset="0"/>
                <a:ea typeface="微软雅黑" pitchFamily="34" charset="-122"/>
                <a:cs typeface="Times New Roman" pitchFamily="34" charset="-120"/>
              </a:rPr>
              <a:t>.”可知，第一段是为了引出文化记忆的概念。故选B项。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Effect transition="in" filter="fade">
                                      <p:cBhvr>
                                        <p:cTn id="29" dur="500"/>
                                        <p:tgtEl>
                                          <p:spTgt spid="6">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2" end="2"/>
                                            </p:txEl>
                                          </p:spTgt>
                                        </p:tgtEl>
                                        <p:attrNameLst>
                                          <p:attrName>style.visibility</p:attrName>
                                        </p:attrNameLst>
                                      </p:cBhvr>
                                      <p:to>
                                        <p:strVal val="visible"/>
                                      </p:to>
                                    </p:set>
                                    <p:animEffect transition="in" filter="fade">
                                      <p:cBhvr>
                                        <p:cTn id="32"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P spid="6"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2">
    <p:spTree>
      <p:nvGrpSpPr>
        <p:cNvPr id="1" name=""/>
        <p:cNvGrpSpPr/>
        <p:nvPr/>
      </p:nvGrpSpPr>
      <p:grpSpPr>
        <a:xfrm>
          <a:off x="0" y="0"/>
          <a:ext cx="0" cy="0"/>
          <a:chOff x="0" y="0"/>
          <a:chExt cx="0" cy="0"/>
        </a:xfrm>
      </p:grpSpPr>
      <p:sp>
        <p:nvSpPr>
          <p:cNvPr id="2" name="QC_6_BD.57_1#862c27763?pid=3070ed1e8&amp;color=0,55,96&amp;vtp=1&amp;bt=1&amp;bbb=1"/>
          <p:cNvSpPr/>
          <p:nvPr/>
        </p:nvSpPr>
        <p:spPr>
          <a:xfrm>
            <a:off x="502920" y="1508760"/>
            <a:ext cx="10570464" cy="322580"/>
          </a:xfrm>
          <a:prstGeom prst="rect">
            <a:avLst/>
          </a:prstGeom>
          <a:noFill/>
          <a:ln/>
        </p:spPr>
        <p:txBody>
          <a:bodyPr wrap="none" lIns="0" tIns="0" rIns="0" bIns="0" rtlCol="0" anchor="t"/>
          <a:lstStyle/>
          <a:p>
            <a:pPr algn="l">
              <a:lnSpc>
                <a:spcPts val="2800"/>
              </a:lnSpc>
            </a:pPr>
            <a:r>
              <a:rPr lang="en-US" altLang="zh-CN" sz="1800" b="0" i="0" dirty="0">
                <a:solidFill>
                  <a:srgbClr val="003760"/>
                </a:solidFill>
                <a:latin typeface="Times New Roman" pitchFamily="34" charset="0"/>
                <a:ea typeface="微软雅黑" pitchFamily="34" charset="-122"/>
                <a:cs typeface="Times New Roman" pitchFamily="34" charset="-120"/>
              </a:rPr>
              <a:t>13.Which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replace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underlined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“amassed”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paragraph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2?(</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58_1#862c27763.bracket?pid=3070ed1e8&amp;color=0,55,96&amp;vpa=13&amp;vtp=1"/>
          <p:cNvSpPr/>
          <p:nvPr/>
        </p:nvSpPr>
        <p:spPr>
          <a:xfrm>
            <a:off x="7588725" y="1499743"/>
            <a:ext cx="331788" cy="325565"/>
          </a:xfrm>
          <a:prstGeom prst="rect">
            <a:avLst/>
          </a:prstGeom>
          <a:noFill/>
          <a:ln/>
        </p:spPr>
        <p:txBody>
          <a:bodyPr wrap="none" lIns="0" tIns="0" rIns="0" bIns="0" rtlCol="0" anchor="t"/>
          <a:lstStyle/>
          <a:p>
            <a:pPr algn="ctr">
              <a:lnSpc>
                <a:spcPts val="28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4" name="QC_6_BD.59_1#862c27763.choices?pid=3070ed1e8&amp;color=0,55,96&amp;vtp=1&amp;bbb=1"/>
          <p:cNvSpPr/>
          <p:nvPr/>
        </p:nvSpPr>
        <p:spPr>
          <a:xfrm>
            <a:off x="502920" y="1874456"/>
            <a:ext cx="10570464" cy="322580"/>
          </a:xfrm>
          <a:prstGeom prst="rect">
            <a:avLst/>
          </a:prstGeom>
          <a:noFill/>
          <a:ln/>
        </p:spPr>
        <p:txBody>
          <a:bodyPr wrap="none" lIns="0" tIns="0" rIns="0" bIns="0" rtlCol="0" anchor="t"/>
          <a:lstStyle/>
          <a:p>
            <a:pPr>
              <a:lnSpc>
                <a:spcPts val="2800"/>
              </a:lnSpc>
              <a:tabLst>
                <a:tab pos="2480691" algn="l"/>
                <a:tab pos="5418582" algn="l"/>
                <a:tab pos="819137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Stored.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Overlooked.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Evaluated.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.Created.</a:t>
            </a:r>
            <a:endParaRPr lang="en-US" altLang="zh-CN" sz="1800" dirty="0"/>
          </a:p>
        </p:txBody>
      </p:sp>
      <p:sp>
        <p:nvSpPr>
          <p:cNvPr id="5" name="QC_6_AS.60_1#862c27763?pid=3070ed1e8&amp;color=0,55,96&amp;vtp=1&amp;bbb=1&amp;hb=1"/>
          <p:cNvSpPr/>
          <p:nvPr/>
        </p:nvSpPr>
        <p:spPr>
          <a:xfrm>
            <a:off x="502920" y="2240471"/>
            <a:ext cx="10570464" cy="1798765"/>
          </a:xfrm>
          <a:prstGeom prst="rect">
            <a:avLst/>
          </a:prstGeom>
          <a:noFill/>
          <a:ln/>
        </p:spPr>
        <p:txBody>
          <a:bodyPr wrap="none" lIns="0" tIns="0" rIns="0" bIns="0" rtlCol="0" anchor="t"/>
          <a:lstStyle/>
          <a:p>
            <a:pPr algn="l">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词义猜测题。根据第二段画线词下文“To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understand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humans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access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cultural</a:t>
            </a:r>
            <a:r>
              <a:rPr lang="en-US" altLang="zh-CN" sz="1800" b="0" i="0">
                <a:solidFill>
                  <a:srgbClr val="003760"/>
                </a:solidFill>
                <a:latin typeface="SimSun" pitchFamily="34" charset="0"/>
                <a:ea typeface="SimSun" pitchFamily="34" charset="-122"/>
                <a:cs typeface="SimSun" pitchFamily="34" charset="-120"/>
              </a:rPr>
              <a:t> </a:t>
            </a:r>
          </a:p>
          <a:p>
            <a:pPr>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symbols</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books.Artifacts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provide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insights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from.Libraries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Internet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keep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seemingly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boundless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amount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culture.</a:t>
            </a:r>
            <a:r>
              <a:rPr lang="en-US" altLang="zh-CN" sz="1800" b="0" i="0">
                <a:solidFill>
                  <a:srgbClr val="003760"/>
                </a:solidFill>
                <a:latin typeface="Times New Roman" pitchFamily="34" charset="0"/>
                <a:ea typeface="微软雅黑" pitchFamily="34" charset="-122"/>
                <a:cs typeface="Times New Roman" pitchFamily="34" charset="-120"/>
              </a:rPr>
              <a:t>Cultural</a:t>
            </a:r>
            <a:r>
              <a:rPr lang="en-US" altLang="zh-CN" sz="1800" b="0" i="0">
                <a:solidFill>
                  <a:srgbClr val="003760"/>
                </a:solidFill>
                <a:latin typeface="SimSun" pitchFamily="34" charset="0"/>
                <a:ea typeface="SimSun" pitchFamily="34" charset="-122"/>
                <a:cs typeface="SimSun" pitchFamily="34" charset="-120"/>
              </a:rPr>
              <a:t> </a:t>
            </a:r>
          </a:p>
          <a:p>
            <a:pPr>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memory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longest-lasting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memory.”可知，画线词所在句子指的是</a:t>
            </a:r>
            <a:r>
              <a:rPr lang="en-US" altLang="zh-CN" sz="1800" b="0" i="0">
                <a:solidFill>
                  <a:srgbClr val="003760"/>
                </a:solidFill>
                <a:latin typeface="Times New Roman" pitchFamily="34" charset="0"/>
                <a:ea typeface="微软雅黑" pitchFamily="34" charset="-122"/>
                <a:cs typeface="Times New Roman" pitchFamily="34" charset="-120"/>
              </a:rPr>
              <a:t>“文化记忆通常储存在博物</a:t>
            </a:r>
          </a:p>
          <a:p>
            <a:pPr>
              <a:lnSpc>
                <a:spcPts val="2800"/>
              </a:lnSpc>
            </a:pPr>
            <a:r>
              <a:rPr lang="en-US" altLang="zh-CN" b="0" i="0">
                <a:solidFill>
                  <a:srgbClr val="003760"/>
                </a:solidFill>
                <a:latin typeface="Times New Roman" pitchFamily="34" charset="0"/>
                <a:ea typeface="微软雅黑" pitchFamily="34" charset="-122"/>
                <a:cs typeface="Times New Roman" pitchFamily="34" charset="-120"/>
              </a:rPr>
              <a:t>馆或历史纪念碑等物品中</a:t>
            </a:r>
            <a:r>
              <a:rPr lang="en-US" altLang="zh-CN" b="0" i="0" dirty="0">
                <a:solidFill>
                  <a:srgbClr val="003760"/>
                </a:solidFill>
                <a:latin typeface="Times New Roman" pitchFamily="34" charset="0"/>
                <a:ea typeface="微软雅黑" pitchFamily="34" charset="-122"/>
                <a:cs typeface="Times New Roman" pitchFamily="34" charset="-120"/>
              </a:rPr>
              <a:t>”，由此可推知，画线词与“存储”意义相近。故选A项。</a:t>
            </a:r>
            <a:endParaRPr lang="en-US" altLang="zh-CN" dirty="0"/>
          </a:p>
        </p:txBody>
      </p:sp>
      <p:sp>
        <p:nvSpPr>
          <p:cNvPr id="6" name="QC_6_BD.61_1#d95b4d5a2?pid=3070ed1e8&amp;color=0,55,96&amp;vtp=1&amp;bbb=1"/>
          <p:cNvSpPr/>
          <p:nvPr/>
        </p:nvSpPr>
        <p:spPr>
          <a:xfrm>
            <a:off x="502920" y="4081716"/>
            <a:ext cx="10570464" cy="322580"/>
          </a:xfrm>
          <a:prstGeom prst="rect">
            <a:avLst/>
          </a:prstGeom>
          <a:noFill/>
          <a:ln/>
        </p:spPr>
        <p:txBody>
          <a:bodyPr wrap="none" lIns="0" tIns="0" rIns="0" bIns="0" rtlCol="0" anchor="t"/>
          <a:lstStyle/>
          <a:p>
            <a:pPr algn="l">
              <a:lnSpc>
                <a:spcPts val="2800"/>
              </a:lnSpc>
            </a:pPr>
            <a:r>
              <a:rPr lang="en-US" altLang="zh-CN" sz="1800" b="0" i="0" dirty="0">
                <a:solidFill>
                  <a:srgbClr val="003760"/>
                </a:solidFill>
                <a:latin typeface="Times New Roman" pitchFamily="34" charset="0"/>
                <a:ea typeface="微软雅黑" pitchFamily="34" charset="-122"/>
                <a:cs typeface="Times New Roman" pitchFamily="34" charset="-120"/>
              </a:rPr>
              <a:t>14.What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mention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Russia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third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paragraph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indicate?(</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7" name="QC_6_AN.62_1#d95b4d5a2.bracket?pid=3070ed1e8&amp;color=0,55,96&amp;vpa=14&amp;vtp=1"/>
          <p:cNvSpPr/>
          <p:nvPr/>
        </p:nvSpPr>
        <p:spPr>
          <a:xfrm>
            <a:off x="7499825" y="4072699"/>
            <a:ext cx="331788" cy="325565"/>
          </a:xfrm>
          <a:prstGeom prst="rect">
            <a:avLst/>
          </a:prstGeom>
          <a:noFill/>
          <a:ln/>
        </p:spPr>
        <p:txBody>
          <a:bodyPr wrap="none" lIns="0" tIns="0" rIns="0" bIns="0" rtlCol="0" anchor="t"/>
          <a:lstStyle/>
          <a:p>
            <a:pPr algn="ctr">
              <a:lnSpc>
                <a:spcPts val="2800"/>
              </a:lnSpc>
            </a:pPr>
            <a:r>
              <a:rPr lang="en-US" altLang="zh-CN" b="0" i="0" dirty="0">
                <a:solidFill>
                  <a:srgbClr val="FF0000"/>
                </a:solidFill>
                <a:latin typeface="Times New Roman" pitchFamily="34" charset="0"/>
                <a:ea typeface="微软雅黑" pitchFamily="34" charset="-122"/>
                <a:cs typeface="Times New Roman" pitchFamily="34" charset="-120"/>
              </a:rPr>
              <a:t>D</a:t>
            </a:r>
            <a:endParaRPr lang="en-US" altLang="zh-CN" dirty="0"/>
          </a:p>
        </p:txBody>
      </p:sp>
      <p:sp>
        <p:nvSpPr>
          <p:cNvPr id="8" name="QC_6_BD.63_1#d95b4d5a2.choices?pid=3070ed1e8&amp;color=0,55,96&amp;vtp=1&amp;bbb=1"/>
          <p:cNvSpPr/>
          <p:nvPr/>
        </p:nvSpPr>
        <p:spPr>
          <a:xfrm>
            <a:off x="502920" y="4447731"/>
            <a:ext cx="10570464" cy="690880"/>
          </a:xfrm>
          <a:prstGeom prst="rect">
            <a:avLst/>
          </a:prstGeom>
          <a:noFill/>
          <a:ln/>
        </p:spPr>
        <p:txBody>
          <a:bodyPr wrap="none" lIns="0" tIns="0" rIns="0" bIns="0" rtlCol="0" anchor="t"/>
          <a:lstStyle/>
          <a:p>
            <a:pPr>
              <a:lnSpc>
                <a:spcPts val="29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features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memory.</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formation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memory.</a:t>
            </a:r>
            <a:endParaRPr lang="en-US" altLang="zh-CN" sz="1800" dirty="0"/>
          </a:p>
          <a:p>
            <a:pPr>
              <a:lnSpc>
                <a:spcPts val="28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big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Russian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identity.</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impact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memory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identity.</a:t>
            </a:r>
            <a:endParaRPr lang="en-US" altLang="zh-CN" sz="1800" dirty="0"/>
          </a:p>
        </p:txBody>
      </p:sp>
      <p:sp>
        <p:nvSpPr>
          <p:cNvPr id="9" name="QC_6_AS.64_1#d95b4d5a2?pid=3070ed1e8&amp;color=0,55,96&amp;vtp=1&amp;bbb=1&amp;hb=1"/>
          <p:cNvSpPr/>
          <p:nvPr/>
        </p:nvSpPr>
        <p:spPr>
          <a:xfrm>
            <a:off x="502920" y="5176012"/>
            <a:ext cx="10570464" cy="1062165"/>
          </a:xfrm>
          <a:prstGeom prst="rect">
            <a:avLst/>
          </a:prstGeom>
          <a:noFill/>
          <a:ln/>
        </p:spPr>
        <p:txBody>
          <a:bodyPr wrap="none" lIns="0" tIns="0" rIns="0" bIns="0" rtlCol="0" anchor="t"/>
          <a:lstStyle/>
          <a:p>
            <a:pPr algn="l">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推理判断题。根据第三段内容可知，文章提到苏联在第二次世界大战期间经历的事件</a:t>
            </a:r>
            <a:r>
              <a:rPr lang="en-US" altLang="zh-CN" sz="1800" b="0" i="0">
                <a:solidFill>
                  <a:srgbClr val="003760"/>
                </a:solidFill>
                <a:latin typeface="Times New Roman" pitchFamily="34" charset="0"/>
                <a:ea typeface="微软雅黑" pitchFamily="34" charset="-122"/>
                <a:cs typeface="Times New Roman" pitchFamily="34" charset="-120"/>
              </a:rPr>
              <a:t>，这些事件对</a:t>
            </a:r>
          </a:p>
          <a:p>
            <a:pPr>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俄罗斯人的身份认同产生了深远影响</a:t>
            </a:r>
            <a:r>
              <a:rPr lang="en-US" altLang="zh-CN" sz="1800" b="0" i="0" dirty="0">
                <a:solidFill>
                  <a:srgbClr val="003760"/>
                </a:solidFill>
                <a:latin typeface="Times New Roman" pitchFamily="34" charset="0"/>
                <a:ea typeface="微软雅黑" pitchFamily="34" charset="-122"/>
                <a:cs typeface="Times New Roman" pitchFamily="34" charset="-120"/>
              </a:rPr>
              <a:t>，展现了文化记忆如何塑造和影响一个民族或国家的身份认同</a:t>
            </a:r>
            <a:r>
              <a:rPr lang="en-US" altLang="zh-CN" sz="1800" b="0" i="0">
                <a:solidFill>
                  <a:srgbClr val="003760"/>
                </a:solidFill>
                <a:latin typeface="Times New Roman" pitchFamily="34" charset="0"/>
                <a:ea typeface="微软雅黑" pitchFamily="34" charset="-122"/>
                <a:cs typeface="Times New Roman" pitchFamily="34" charset="-120"/>
              </a:rPr>
              <a:t>，故俄</a:t>
            </a:r>
          </a:p>
          <a:p>
            <a:pPr>
              <a:lnSpc>
                <a:spcPts val="2800"/>
              </a:lnSpc>
            </a:pPr>
            <a:r>
              <a:rPr lang="en-US" altLang="zh-CN" b="0" i="0">
                <a:solidFill>
                  <a:srgbClr val="003760"/>
                </a:solidFill>
                <a:latin typeface="Times New Roman" pitchFamily="34" charset="0"/>
                <a:ea typeface="微软雅黑" pitchFamily="34" charset="-122"/>
                <a:cs typeface="Times New Roman" pitchFamily="34" charset="-120"/>
              </a:rPr>
              <a:t>罗斯的例子是用来说明文化记忆对身份认同的影响的</a:t>
            </a:r>
            <a:r>
              <a:rPr lang="en-US" altLang="zh-CN" b="0" i="0" dirty="0">
                <a:solidFill>
                  <a:srgbClr val="003760"/>
                </a:solidFill>
                <a:latin typeface="Times New Roman" pitchFamily="34" charset="0"/>
                <a:ea typeface="微软雅黑" pitchFamily="34" charset="-122"/>
                <a:cs typeface="Times New Roman" pitchFamily="34" charset="-120"/>
              </a:rPr>
              <a:t>。故选D项。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fade">
                                      <p:cBhvr>
                                        <p:cTn id="30" dur="500"/>
                                        <p:tgtEl>
                                          <p:spTgt spid="5">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7">
                                            <p:bg/>
                                          </p:spTgt>
                                        </p:tgtEl>
                                        <p:attrNameLst>
                                          <p:attrName>style.visibility</p:attrName>
                                        </p:attrNameLst>
                                      </p:cBhvr>
                                      <p:to>
                                        <p:strVal val="visible"/>
                                      </p:to>
                                    </p:set>
                                    <p:animEffect transition="in" filter="fade">
                                      <p:cBhvr>
                                        <p:cTn id="35" dur="500"/>
                                        <p:tgtEl>
                                          <p:spTgt spid="7">
                                            <p:bg/>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7">
                                            <p:txEl>
                                              <p:pRg st="0" end="0"/>
                                            </p:txEl>
                                          </p:spTgt>
                                        </p:tgtEl>
                                        <p:attrNameLst>
                                          <p:attrName>style.visibility</p:attrName>
                                        </p:attrNameLst>
                                      </p:cBhvr>
                                      <p:to>
                                        <p:strVal val="visible"/>
                                      </p:to>
                                    </p:set>
                                    <p:animEffect transition="in" filter="fade">
                                      <p:cBhvr>
                                        <p:cTn id="38" dur="500"/>
                                        <p:tgtEl>
                                          <p:spTgt spid="7">
                                            <p:txEl>
                                              <p:pRg st="0" end="0"/>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9">
                                            <p:bg/>
                                          </p:spTgt>
                                        </p:tgtEl>
                                        <p:attrNameLst>
                                          <p:attrName>style.visibility</p:attrName>
                                        </p:attrNameLst>
                                      </p:cBhvr>
                                      <p:to>
                                        <p:strVal val="visible"/>
                                      </p:to>
                                    </p:set>
                                    <p:animEffect transition="in" filter="fade">
                                      <p:cBhvr>
                                        <p:cTn id="43" dur="500"/>
                                        <p:tgtEl>
                                          <p:spTgt spid="9">
                                            <p:bg/>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9">
                                            <p:txEl>
                                              <p:pRg st="0" end="0"/>
                                            </p:txEl>
                                          </p:spTgt>
                                        </p:tgtEl>
                                        <p:attrNameLst>
                                          <p:attrName>style.visibility</p:attrName>
                                        </p:attrNameLst>
                                      </p:cBhvr>
                                      <p:to>
                                        <p:strVal val="visible"/>
                                      </p:to>
                                    </p:set>
                                    <p:animEffect transition="in" filter="fade">
                                      <p:cBhvr>
                                        <p:cTn id="46" dur="500"/>
                                        <p:tgtEl>
                                          <p:spTgt spid="9">
                                            <p:txEl>
                                              <p:pRg st="0" end="0"/>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9">
                                            <p:txEl>
                                              <p:pRg st="1" end="1"/>
                                            </p:txEl>
                                          </p:spTgt>
                                        </p:tgtEl>
                                        <p:attrNameLst>
                                          <p:attrName>style.visibility</p:attrName>
                                        </p:attrNameLst>
                                      </p:cBhvr>
                                      <p:to>
                                        <p:strVal val="visible"/>
                                      </p:to>
                                    </p:set>
                                    <p:animEffect transition="in" filter="fade">
                                      <p:cBhvr>
                                        <p:cTn id="49" dur="500"/>
                                        <p:tgtEl>
                                          <p:spTgt spid="9">
                                            <p:txEl>
                                              <p:pRg st="1" end="1"/>
                                            </p:tx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9">
                                            <p:txEl>
                                              <p:pRg st="2" end="2"/>
                                            </p:txEl>
                                          </p:spTgt>
                                        </p:tgtEl>
                                        <p:attrNameLst>
                                          <p:attrName>style.visibility</p:attrName>
                                        </p:attrNameLst>
                                      </p:cBhvr>
                                      <p:to>
                                        <p:strVal val="visible"/>
                                      </p:to>
                                    </p:set>
                                    <p:animEffect transition="in" filter="fade">
                                      <p:cBhvr>
                                        <p:cTn id="52"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7" grpId="0" build="p" animBg="1"/>
      <p:bldP spid="9"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3">
    <p:spTree>
      <p:nvGrpSpPr>
        <p:cNvPr id="1" name=""/>
        <p:cNvGrpSpPr/>
        <p:nvPr/>
      </p:nvGrpSpPr>
      <p:grpSpPr>
        <a:xfrm>
          <a:off x="0" y="0"/>
          <a:ext cx="0" cy="0"/>
          <a:chOff x="0" y="0"/>
          <a:chExt cx="0" cy="0"/>
        </a:xfrm>
      </p:grpSpPr>
      <p:sp>
        <p:nvSpPr>
          <p:cNvPr id="2" name="QC_6_BD.65_1#e63e04672?pid=3070ed1e8&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15.What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memory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mainly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expected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do?(</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66_1#e63e04672.bracket?pid=3070ed1e8&amp;color=0,55,96&amp;vpa=15&amp;vtp=1"/>
          <p:cNvSpPr/>
          <p:nvPr/>
        </p:nvSpPr>
        <p:spPr>
          <a:xfrm>
            <a:off x="5823426" y="1495425"/>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4" name="QC_6_BD.67_1#e63e04672.choices?pid=3070ed1e8&amp;color=0,55,96&amp;vtp=1&amp;bbb=1"/>
          <p:cNvSpPr/>
          <p:nvPr/>
        </p:nvSpPr>
        <p:spPr>
          <a:xfrm>
            <a:off x="502920" y="1913255"/>
            <a:ext cx="10570464" cy="770255"/>
          </a:xfrm>
          <a:prstGeom prst="rect">
            <a:avLst/>
          </a:prstGeom>
          <a:noFill/>
          <a:ln/>
        </p:spPr>
        <p:txBody>
          <a:bodyPr wrap="none" lIns="0" tIns="0" rIns="0" bIns="0" rtlCol="0" anchor="t"/>
          <a:lstStyle/>
          <a:p>
            <a:pPr>
              <a:lnSpc>
                <a:spcPts val="33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A.Pass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previous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wisdom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down.</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.Keep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traces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history.</a:t>
            </a:r>
            <a:endParaRPr lang="en-US" altLang="zh-CN" sz="1800" dirty="0"/>
          </a:p>
          <a:p>
            <a:pPr>
              <a:lnSpc>
                <a:spcPts val="31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.Get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know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past.</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.Remind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identity.</a:t>
            </a:r>
            <a:endParaRPr lang="en-US" altLang="zh-CN" sz="1800" dirty="0"/>
          </a:p>
        </p:txBody>
      </p:sp>
      <p:sp>
        <p:nvSpPr>
          <p:cNvPr id="5" name="QC_6_AS.68_1#e63e04672?pid=3070ed1e8&amp;color=0,55,96&amp;vtp=1&amp;bbb=1&amp;hb=1"/>
          <p:cNvSpPr/>
          <p:nvPr/>
        </p:nvSpPr>
        <p:spPr>
          <a:xfrm>
            <a:off x="502920" y="2733040"/>
            <a:ext cx="10570464" cy="20305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细节理解题。根据最后一段中的“The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function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memory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recall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past</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whether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bad.Rather,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knowledge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experiences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avoid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same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mistakes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again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again.”以及“Cultural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memory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enables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adapt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enables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cultures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adapt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circumstances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keeping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traces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worked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past.”可知</a:t>
            </a:r>
            <a:r>
              <a:rPr lang="en-US" altLang="zh-CN" sz="1800" b="0" i="0">
                <a:solidFill>
                  <a:srgbClr val="003760"/>
                </a:solidFill>
                <a:latin typeface="Times New Roman" pitchFamily="34" charset="0"/>
                <a:ea typeface="微软雅黑" pitchFamily="34" charset="-122"/>
                <a:cs typeface="Times New Roman" pitchFamily="34" charset="-120"/>
              </a:rPr>
              <a:t>，文化记</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忆主要被期望用来传承过去的智慧以避免重复犯相同的错误和适应新环境</a:t>
            </a:r>
            <a:r>
              <a:rPr lang="en-US" altLang="zh-CN" b="0" i="0" dirty="0">
                <a:solidFill>
                  <a:srgbClr val="003760"/>
                </a:solidFill>
                <a:latin typeface="Times New Roman" pitchFamily="34" charset="0"/>
                <a:ea typeface="微软雅黑" pitchFamily="34" charset="-122"/>
                <a:cs typeface="Times New Roman" pitchFamily="34" charset="-120"/>
              </a:rPr>
              <a:t>。故选A项。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fade">
                                      <p:cBhvr>
                                        <p:cTn id="30"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4">
    <p:spTree>
      <p:nvGrpSpPr>
        <p:cNvPr id="1" name=""/>
        <p:cNvGrpSpPr/>
        <p:nvPr/>
      </p:nvGrpSpPr>
      <p:grpSpPr>
        <a:xfrm>
          <a:off x="0" y="0"/>
          <a:ext cx="0" cy="0"/>
          <a:chOff x="0" y="0"/>
          <a:chExt cx="0" cy="0"/>
        </a:xfrm>
      </p:grpSpPr>
      <p:sp>
        <p:nvSpPr>
          <p:cNvPr id="2" name="C_4_BD#9a0ef6ab5?pid=82141b575&amp;color=0,55,96&amp;vtp=1&amp;bt=1&amp;bbb=1"/>
          <p:cNvSpPr/>
          <p:nvPr/>
        </p:nvSpPr>
        <p:spPr>
          <a:xfrm>
            <a:off x="502920" y="1508760"/>
            <a:ext cx="10570464" cy="657352"/>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第二节（</a:t>
            </a:r>
            <a:r>
              <a:rPr lang="en-US" altLang="zh-CN" sz="2200" b="1" i="0" dirty="0">
                <a:solidFill>
                  <a:srgbClr val="003760"/>
                </a:solidFill>
                <a:latin typeface="Times New Roman" pitchFamily="34" charset="0"/>
                <a:ea typeface="楷体" pitchFamily="34" charset="-122"/>
                <a:cs typeface="Times New Roman" pitchFamily="34" charset="-120"/>
              </a:rPr>
              <a:t>共</a:t>
            </a:r>
            <a:r>
              <a:rPr lang="en-US" altLang="zh-CN" sz="2200" b="1" i="0" dirty="0">
                <a:solidFill>
                  <a:srgbClr val="003760"/>
                </a:solidFill>
                <a:latin typeface="Times New Roman" pitchFamily="34" charset="0"/>
                <a:ea typeface="微软雅黑" pitchFamily="34" charset="-122"/>
                <a:cs typeface="Times New Roman" pitchFamily="34" charset="-120"/>
              </a:rPr>
              <a:t>5</a:t>
            </a:r>
            <a:r>
              <a:rPr lang="en-US" altLang="zh-CN" sz="2200" b="1" i="0" dirty="0">
                <a:solidFill>
                  <a:srgbClr val="003760"/>
                </a:solidFill>
                <a:latin typeface="Times New Roman" pitchFamily="34" charset="0"/>
                <a:ea typeface="楷体" pitchFamily="34" charset="-122"/>
                <a:cs typeface="Times New Roman" pitchFamily="34" charset="-120"/>
              </a:rPr>
              <a:t>小题</a:t>
            </a:r>
            <a:r>
              <a:rPr lang="en-US" altLang="zh-CN" sz="2200" b="1" i="0" dirty="0">
                <a:solidFill>
                  <a:srgbClr val="003760"/>
                </a:solidFill>
                <a:latin typeface="Times New Roman" pitchFamily="34" charset="0"/>
                <a:ea typeface="微软雅黑" pitchFamily="34" charset="-122"/>
                <a:cs typeface="Times New Roman" pitchFamily="34" charset="-120"/>
              </a:rPr>
              <a:t>；</a:t>
            </a:r>
            <a:r>
              <a:rPr lang="en-US" altLang="zh-CN" sz="2200" b="1" i="0" dirty="0">
                <a:solidFill>
                  <a:srgbClr val="003760"/>
                </a:solidFill>
                <a:latin typeface="Times New Roman" pitchFamily="34" charset="0"/>
                <a:ea typeface="楷体" pitchFamily="34" charset="-122"/>
                <a:cs typeface="Times New Roman" pitchFamily="34" charset="-120"/>
              </a:rPr>
              <a:t>每小题</a:t>
            </a:r>
            <a:r>
              <a:rPr lang="en-US" altLang="zh-CN" sz="2200" b="1" i="0" dirty="0">
                <a:solidFill>
                  <a:srgbClr val="003760"/>
                </a:solidFill>
                <a:latin typeface="Times New Roman" pitchFamily="34" charset="0"/>
                <a:ea typeface="微软雅黑" pitchFamily="34" charset="-122"/>
                <a:cs typeface="Times New Roman" pitchFamily="34" charset="-120"/>
              </a:rPr>
              <a:t>2.5</a:t>
            </a:r>
            <a:r>
              <a:rPr lang="en-US" altLang="zh-CN" sz="2200" b="1" i="0" dirty="0">
                <a:solidFill>
                  <a:srgbClr val="003760"/>
                </a:solidFill>
                <a:latin typeface="Times New Roman" pitchFamily="34" charset="0"/>
                <a:ea typeface="楷体" pitchFamily="34" charset="-122"/>
                <a:cs typeface="Times New Roman" pitchFamily="34" charset="-120"/>
              </a:rPr>
              <a:t>分</a:t>
            </a:r>
            <a:r>
              <a:rPr lang="en-US" altLang="zh-CN" sz="2200" b="1" i="0" dirty="0">
                <a:solidFill>
                  <a:srgbClr val="003760"/>
                </a:solidFill>
                <a:latin typeface="Times New Roman" pitchFamily="34" charset="0"/>
                <a:ea typeface="微软雅黑" pitchFamily="34" charset="-122"/>
                <a:cs typeface="Times New Roman" pitchFamily="34" charset="-120"/>
              </a:rPr>
              <a:t>，</a:t>
            </a:r>
            <a:r>
              <a:rPr lang="en-US" altLang="zh-CN" sz="2200" b="1" i="0" dirty="0">
                <a:solidFill>
                  <a:srgbClr val="003760"/>
                </a:solidFill>
                <a:latin typeface="Times New Roman" pitchFamily="34" charset="0"/>
                <a:ea typeface="楷体" pitchFamily="34" charset="-122"/>
                <a:cs typeface="Times New Roman" pitchFamily="34" charset="-120"/>
              </a:rPr>
              <a:t>满分</a:t>
            </a:r>
            <a:r>
              <a:rPr lang="en-US" altLang="zh-CN" sz="2200" b="1" i="0" dirty="0">
                <a:solidFill>
                  <a:srgbClr val="003760"/>
                </a:solidFill>
                <a:latin typeface="Times New Roman" pitchFamily="34" charset="0"/>
                <a:ea typeface="微软雅黑" pitchFamily="34" charset="-122"/>
                <a:cs typeface="Times New Roman" pitchFamily="34" charset="-120"/>
              </a:rPr>
              <a:t>12.5</a:t>
            </a:r>
            <a:r>
              <a:rPr lang="en-US" altLang="zh-CN" sz="2200" b="1" i="0" dirty="0">
                <a:solidFill>
                  <a:srgbClr val="003760"/>
                </a:solidFill>
                <a:latin typeface="Times New Roman" pitchFamily="34" charset="0"/>
                <a:ea typeface="楷体" pitchFamily="34" charset="-122"/>
                <a:cs typeface="Times New Roman" pitchFamily="34" charset="-120"/>
              </a:rPr>
              <a:t>分</a:t>
            </a:r>
            <a:r>
              <a:rPr lang="en-US" altLang="zh-CN" sz="2200" b="1" i="0" dirty="0">
                <a:solidFill>
                  <a:srgbClr val="003760"/>
                </a:solidFill>
                <a:latin typeface="Times New Roman" pitchFamily="34" charset="0"/>
                <a:ea typeface="微软雅黑" pitchFamily="34" charset="-122"/>
                <a:cs typeface="Times New Roman" pitchFamily="34" charset="-120"/>
              </a:rPr>
              <a:t>）</a:t>
            </a:r>
            <a:endParaRPr lang="en-US" altLang="zh-CN" sz="2200" dirty="0"/>
          </a:p>
        </p:txBody>
      </p:sp>
      <p:sp>
        <p:nvSpPr>
          <p:cNvPr id="3" name="QM_5_BD.69_1#44e800d54?pid=9a0ef6ab5&amp;color=0,55,96&amp;vtp=1&amp;bbb=1&amp;hb=1"/>
          <p:cNvSpPr/>
          <p:nvPr/>
        </p:nvSpPr>
        <p:spPr>
          <a:xfrm>
            <a:off x="502920" y="1995536"/>
            <a:ext cx="10570464" cy="419100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[河南郑州2024高一期末]</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阅读下面短文，从短文后的选项中选出可以填入空白处的最佳选项</a:t>
            </a:r>
            <a:r>
              <a:rPr lang="en-US" altLang="zh-CN" sz="1800" b="0" i="0">
                <a:solidFill>
                  <a:srgbClr val="003760"/>
                </a:solidFill>
                <a:latin typeface="Times New Roman" pitchFamily="34" charset="0"/>
                <a:ea typeface="微软雅黑" pitchFamily="34" charset="-122"/>
                <a:cs typeface="Times New Roman" pitchFamily="34" charset="-120"/>
              </a:rPr>
              <a:t>。选项</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中有两项为多余选项</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diverse,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variety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languages,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skin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colours,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coexisting.16.</a:t>
            </a:r>
            <a:r>
              <a:rPr lang="en-US" altLang="zh-CN" i="0">
                <a:solidFill>
                  <a:srgbClr val="003760"/>
                </a:solidFill>
                <a:latin typeface="SimSun" panose="02010600030101010101" pitchFamily="2" charset="-122"/>
                <a:ea typeface="微软雅黑" pitchFamily="34" charset="-122"/>
                <a:cs typeface="Times New Roman" pitchFamily="34" charset="-120"/>
              </a:rPr>
              <a:t>_</a:t>
            </a:r>
            <a:r>
              <a:rPr lang="en-US" altLang="zh-CN" sz="1800" i="0">
                <a:solidFill>
                  <a:srgbClr val="003760"/>
                </a:solidFill>
                <a:latin typeface="SimSun" pitchFamily="34" charset="0"/>
                <a:ea typeface="SimSun" pitchFamily="34" charset="-122"/>
                <a:cs typeface="SimSun" pitchFamily="34" charset="-120"/>
              </a:rPr>
              <a:t>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way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develop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appreciation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around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world.</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There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understanding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diverse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cultures.17.</a:t>
            </a:r>
            <a:r>
              <a:rPr lang="en-US" altLang="zh-CN" i="0">
                <a:solidFill>
                  <a:srgbClr val="003760"/>
                </a:solidFill>
                <a:latin typeface="SimSun" panose="02010600030101010101" pitchFamily="2" charset="-122"/>
                <a:ea typeface="微软雅黑" pitchFamily="34" charset="-122"/>
                <a:cs typeface="Times New Roman" pitchFamily="34" charset="-120"/>
              </a:rPr>
              <a:t>_</a:t>
            </a:r>
            <a:r>
              <a:rPr lang="en-US" altLang="zh-CN" sz="1800" i="0">
                <a:solidFill>
                  <a:srgbClr val="003760"/>
                </a:solidFill>
                <a:latin typeface="SimSun" pitchFamily="34" charset="0"/>
                <a:ea typeface="SimSun" pitchFamily="34" charset="-122"/>
                <a:cs typeface="SimSun" pitchFamily="34" charset="-120"/>
              </a:rPr>
              <a:t>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good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understanding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language,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religion,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life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particular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group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example,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introduce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different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frequently</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read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stories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inspired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folk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tales.</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18.</a:t>
            </a:r>
            <a:r>
              <a:rPr lang="en-US" altLang="zh-CN" i="0">
                <a:solidFill>
                  <a:srgbClr val="003760"/>
                </a:solidFill>
                <a:latin typeface="SimSun" panose="02010600030101010101" pitchFamily="2" charset="-122"/>
                <a:ea typeface="微软雅黑" pitchFamily="34" charset="-122"/>
                <a:cs typeface="Times New Roman" pitchFamily="34" charset="-120"/>
              </a:rPr>
              <a:t>_</a:t>
            </a:r>
            <a:r>
              <a:rPr lang="en-US" altLang="zh-CN" sz="1800" i="0">
                <a:solidFill>
                  <a:srgbClr val="003760"/>
                </a:solidFill>
                <a:latin typeface="SimSun" pitchFamily="34" charset="0"/>
                <a:ea typeface="SimSun" pitchFamily="34" charset="-122"/>
                <a:cs typeface="SimSun" pitchFamily="34" charset="-120"/>
              </a:rPr>
              <a:t>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variety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language-learning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books,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software,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audio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programmes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available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public</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library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bookstores.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person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choose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language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learning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programmes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p>
          <a:p>
            <a:pPr>
              <a:lnSpc>
                <a:spcPct val="150000"/>
              </a:lnSpc>
            </a:pPr>
            <a:endParaRPr lang="en-US" altLang="zh-CN" dirty="0"/>
          </a:p>
        </p:txBody>
      </p:sp>
      <p:sp>
        <p:nvSpPr>
          <p:cNvPr id="4" name="QM_5_AN.70_1#44e800d54.blank?pid=9a0ef6ab5&amp;color=0,55,96&amp;vpa=16&amp;vtp=1"/>
          <p:cNvSpPr/>
          <p:nvPr/>
        </p:nvSpPr>
        <p:spPr>
          <a:xfrm>
            <a:off x="9950925" y="2803256"/>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a:t>
            </a:r>
            <a:endParaRPr lang="en-US" altLang="zh-CN" dirty="0"/>
          </a:p>
        </p:txBody>
      </p:sp>
      <p:sp>
        <p:nvSpPr>
          <p:cNvPr id="5" name="QM_5_AN.71_1#44e800d54.blank?pid=9a0ef6ab5&amp;color=0,55,96&amp;vpa=17&amp;vtp=1"/>
          <p:cNvSpPr/>
          <p:nvPr/>
        </p:nvSpPr>
        <p:spPr>
          <a:xfrm>
            <a:off x="7556975" y="3641456"/>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
        <p:nvSpPr>
          <p:cNvPr id="6" name="QM_5_AN.72_1#44e800d54.blank?pid=9a0ef6ab5&amp;color=0,55,96&amp;vpa=18&amp;vtp=1"/>
          <p:cNvSpPr/>
          <p:nvPr/>
        </p:nvSpPr>
        <p:spPr>
          <a:xfrm>
            <a:off x="1226026" y="5317856"/>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G</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69_1#44e800d54?pid=9a0ef6ab5&amp;color=0,55,96&amp;vtp=1&amp;bbb=1&amp;hb=1">
            <a:extLst>
              <a:ext uri="{FF2B5EF4-FFF2-40B4-BE49-F238E27FC236}">
                <a16:creationId xmlns:a16="http://schemas.microsoft.com/office/drawing/2014/main" id="{9FA81A27-CCE9-1EDB-8C78-957D06E89BFD}"/>
              </a:ext>
            </a:extLst>
          </p:cNvPr>
          <p:cNvSpPr/>
          <p:nvPr/>
        </p:nvSpPr>
        <p:spPr>
          <a:xfrm>
            <a:off x="502920" y="1512000"/>
            <a:ext cx="10570464" cy="2868740"/>
          </a:xfrm>
          <a:prstGeom prst="rect">
            <a:avLst/>
          </a:prstGeom>
          <a:noFill/>
          <a:ln/>
        </p:spPr>
        <p:txBody>
          <a:bodyPr wrap="none" lIns="0" tIns="0" rIns="0" bIns="0" rtlCol="0" anchor="t"/>
          <a:lstStyle/>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master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language.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Besides,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enroll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foreign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language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class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order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formal</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setting</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visit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establish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connections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native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speakers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language.19.</a:t>
            </a:r>
            <a:r>
              <a:rPr lang="en-US" altLang="zh-CN" i="0">
                <a:solidFill>
                  <a:srgbClr val="003760"/>
                </a:solidFill>
                <a:latin typeface="SimSun" panose="02010600030101010101" pitchFamily="2" charset="-122"/>
                <a:ea typeface="微软雅黑" pitchFamily="34" charset="-122"/>
                <a:cs typeface="Times New Roman" pitchFamily="34" charset="-120"/>
              </a:rPr>
              <a:t>_</a:t>
            </a:r>
            <a:r>
              <a:rPr lang="en-US" altLang="zh-CN" sz="1800" i="0">
                <a:solidFill>
                  <a:srgbClr val="003760"/>
                </a:solidFill>
                <a:latin typeface="SimSun" pitchFamily="34" charset="0"/>
                <a:ea typeface="SimSun" pitchFamily="34" charset="-122"/>
                <a:cs typeface="SimSun" pitchFamily="34" charset="-120"/>
              </a:rPr>
              <a:t>__</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20.</a:t>
            </a:r>
            <a:r>
              <a:rPr lang="en-US" altLang="zh-CN" i="0">
                <a:solidFill>
                  <a:srgbClr val="003760"/>
                </a:solidFill>
                <a:latin typeface="SimSun" panose="02010600030101010101" pitchFamily="2" charset="-122"/>
                <a:ea typeface="微软雅黑" pitchFamily="34" charset="-122"/>
                <a:cs typeface="Times New Roman" pitchFamily="34" charset="-120"/>
              </a:rPr>
              <a:t>_</a:t>
            </a:r>
            <a:r>
              <a:rPr lang="en-US" altLang="zh-CN" sz="1800" i="0">
                <a:solidFill>
                  <a:srgbClr val="003760"/>
                </a:solidFill>
                <a:latin typeface="SimSun" pitchFamily="34" charset="0"/>
                <a:ea typeface="SimSun" pitchFamily="34" charset="-122"/>
                <a:cs typeface="SimSun" pitchFamily="34" charset="-120"/>
              </a:rPr>
              <a:t>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Japan,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Middle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Africa,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any</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other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becoming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familiar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giant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step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direction.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important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different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allows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understand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particular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group's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life</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
        <p:nvSpPr>
          <p:cNvPr id="3" name="QM_5_AN.73_1#44e800d54.blank?pid=9a0ef6ab5&amp;color=0,55,96&amp;vpa=19&amp;vtp=1">
            <a:extLst>
              <a:ext uri="{FF2B5EF4-FFF2-40B4-BE49-F238E27FC236}">
                <a16:creationId xmlns:a16="http://schemas.microsoft.com/office/drawing/2014/main" id="{55004A28-CD63-AABD-8A8D-2FB1844AE330}"/>
              </a:ext>
            </a:extLst>
          </p:cNvPr>
          <p:cNvSpPr/>
          <p:nvPr/>
        </p:nvSpPr>
        <p:spPr>
          <a:xfrm>
            <a:off x="2045176" y="2319720"/>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4" name="QM_5_AN.74_1#44e800d54.blank?pid=9a0ef6ab5&amp;color=0,55,96&amp;vpa=20&amp;vtp=1">
            <a:extLst>
              <a:ext uri="{FF2B5EF4-FFF2-40B4-BE49-F238E27FC236}">
                <a16:creationId xmlns:a16="http://schemas.microsoft.com/office/drawing/2014/main" id="{07213745-D468-DDD1-106B-D8FD5D0D0BF3}"/>
              </a:ext>
            </a:extLst>
          </p:cNvPr>
          <p:cNvSpPr/>
          <p:nvPr/>
        </p:nvSpPr>
        <p:spPr>
          <a:xfrm>
            <a:off x="1238726" y="2738820"/>
            <a:ext cx="306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E</a:t>
            </a:r>
            <a:endParaRPr lang="en-US" altLang="zh-CN" dirty="0"/>
          </a:p>
        </p:txBody>
      </p:sp>
    </p:spTree>
    <p:extLst>
      <p:ext uri="{BB962C8B-B14F-4D97-AF65-F5344CB8AC3E}">
        <p14:creationId xmlns:p14="http://schemas.microsoft.com/office/powerpoint/2010/main" val="412391056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5">
    <p:spTree>
      <p:nvGrpSpPr>
        <p:cNvPr id="1" name=""/>
        <p:cNvGrpSpPr/>
        <p:nvPr/>
      </p:nvGrpSpPr>
      <p:grpSpPr>
        <a:xfrm>
          <a:off x="0" y="0"/>
          <a:ext cx="0" cy="0"/>
          <a:chOff x="0" y="0"/>
          <a:chExt cx="0" cy="0"/>
        </a:xfrm>
      </p:grpSpPr>
      <p:sp>
        <p:nvSpPr>
          <p:cNvPr id="2" name="QM_5_BD.75_1#44e800d54?pid=9a0ef6ab5&amp;color=0,55,96&amp;vtp=1&amp;bt=1&amp;bbb=1"/>
          <p:cNvSpPr/>
          <p:nvPr/>
        </p:nvSpPr>
        <p:spPr>
          <a:xfrm>
            <a:off x="502920" y="1508760"/>
            <a:ext cx="10570464" cy="28657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A.Mastering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language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takes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effort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rewarding.</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personal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growth,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important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appreciate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diverse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cultures.</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method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books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authors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specific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culture.</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.Going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local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bookstores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fun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explore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different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cultures.</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E</a:t>
            </a:r>
            <a:r>
              <a:rPr lang="en-US" altLang="zh-CN" sz="1800" b="0" i="0" dirty="0">
                <a:solidFill>
                  <a:srgbClr val="003760"/>
                </a:solidFill>
                <a:latin typeface="Times New Roman" pitchFamily="34" charset="0"/>
                <a:ea typeface="微软雅黑" pitchFamily="34" charset="-122"/>
                <a:cs typeface="Times New Roman" pitchFamily="34" charset="-120"/>
              </a:rPr>
              <a:t>.Learn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different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trying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specific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groups.</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F</a:t>
            </a:r>
            <a:r>
              <a:rPr lang="en-US" altLang="zh-CN" sz="1800" b="0" i="0" dirty="0">
                <a:solidFill>
                  <a:srgbClr val="003760"/>
                </a:solidFill>
                <a:latin typeface="Times New Roman" pitchFamily="34" charset="0"/>
                <a:ea typeface="微软雅黑" pitchFamily="34" charset="-122"/>
                <a:cs typeface="Times New Roman" pitchFamily="34" charset="-120"/>
              </a:rPr>
              <a:t>.Understanding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benefits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individuals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society.</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G</a:t>
            </a:r>
            <a:r>
              <a:rPr lang="en-US" altLang="zh-CN" sz="1800" b="0" i="0" dirty="0">
                <a:solidFill>
                  <a:srgbClr val="003760"/>
                </a:solidFill>
                <a:latin typeface="Times New Roman" pitchFamily="34" charset="0"/>
                <a:ea typeface="微软雅黑" pitchFamily="34" charset="-122"/>
                <a:cs typeface="Times New Roman" pitchFamily="34" charset="-120"/>
              </a:rPr>
              <a:t>.Learning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foreign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languages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different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cultures.</a:t>
            </a:r>
            <a:endParaRPr lang="en-US" altLang="zh-CN" sz="1800" dirty="0"/>
          </a:p>
        </p:txBody>
      </p:sp>
      <p:sp>
        <p:nvSpPr>
          <p:cNvPr id="3" name="QM_5_EX.76_1#44e800d54?pid=9a0ef6ab5&amp;color=0,55,96&amp;vtp=1&amp;bbb=1&amp;hb=1"/>
          <p:cNvSpPr/>
          <p:nvPr/>
        </p:nvSpPr>
        <p:spPr>
          <a:xfrm>
            <a:off x="502920" y="4390390"/>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Times New Roman" pitchFamily="34" charset="0"/>
                <a:ea typeface="微软雅黑" pitchFamily="34" charset="-122"/>
                <a:cs typeface="Times New Roman" pitchFamily="34" charset="-120"/>
              </a:rPr>
              <a:t>语篇导读</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本文是一篇说明文</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我们生活的世界具有多样性</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有不同的语言</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肤色和文化</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要成为一个</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全面发展的人</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能够欣赏文化的不同是很重要的</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文章主要介绍了欣赏不同文化的方法</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
    <p:spTree>
      <p:nvGrpSpPr>
        <p:cNvPr id="1" name=""/>
        <p:cNvGrpSpPr/>
        <p:nvPr/>
      </p:nvGrpSpPr>
      <p:grpSpPr>
        <a:xfrm>
          <a:off x="0" y="0"/>
          <a:ext cx="0" cy="0"/>
          <a:chOff x="0" y="0"/>
          <a:chExt cx="0" cy="0"/>
        </a:xfrm>
      </p:grpSpPr>
      <p:sp>
        <p:nvSpPr>
          <p:cNvPr id="2" name="C_2_BD#d12414fbc.fixed?sp=1&amp;pid=b36f8f135&amp;color=61,88,159&amp;vtp=1&amp;bbb=1"/>
          <p:cNvSpPr/>
          <p:nvPr/>
        </p:nvSpPr>
        <p:spPr>
          <a:xfrm>
            <a:off x="0" y="2414016"/>
            <a:ext cx="12188952" cy="1755648"/>
          </a:xfrm>
          <a:prstGeom prst="rect">
            <a:avLst/>
          </a:prstGeom>
          <a:noFill/>
          <a:ln/>
        </p:spPr>
        <p:txBody>
          <a:bodyPr wrap="none" lIns="0" tIns="0" rIns="0" bIns="0" rtlCol="0" anchor="ctr"/>
          <a:lstStyle/>
          <a:p>
            <a:pPr algn="ctr">
              <a:lnSpc>
                <a:spcPts val="6600"/>
              </a:lnSpc>
            </a:pPr>
            <a:r>
              <a:rPr lang="en-US" altLang="zh-CN" sz="5400" b="1" i="0" dirty="0">
                <a:solidFill>
                  <a:srgbClr val="3D589F"/>
                </a:solidFill>
                <a:latin typeface="Times New Roman" pitchFamily="34" charset="0"/>
                <a:ea typeface="微软雅黑" pitchFamily="34" charset="-122"/>
                <a:cs typeface="Times New Roman" pitchFamily="34" charset="-120"/>
              </a:rPr>
              <a:t>单元素养检测</a:t>
            </a:r>
            <a:endParaRPr lang="en-US" altLang="zh-CN" sz="54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name="Slide 26">
    <p:spTree>
      <p:nvGrpSpPr>
        <p:cNvPr id="1" name=""/>
        <p:cNvGrpSpPr/>
        <p:nvPr/>
      </p:nvGrpSpPr>
      <p:grpSpPr>
        <a:xfrm>
          <a:off x="0" y="0"/>
          <a:ext cx="0" cy="0"/>
          <a:chOff x="0" y="0"/>
          <a:chExt cx="0" cy="0"/>
        </a:xfrm>
      </p:grpSpPr>
      <p:sp>
        <p:nvSpPr>
          <p:cNvPr id="2" name="QB_6_BD.77_1#1b79420bb?pid=44e800d54&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16.</a:t>
            </a:r>
            <a:r>
              <a:rPr lang="en-US" altLang="zh-CN" sz="1800" i="0">
                <a:solidFill>
                  <a:srgbClr val="003760"/>
                </a:solidFill>
                <a:latin typeface="SimSun" pitchFamily="34" charset="0"/>
                <a:ea typeface="SimSun" pitchFamily="34" charset="-122"/>
                <a:cs typeface="SimSun" pitchFamily="34" charset="-120"/>
              </a:rPr>
              <a:t>___</a:t>
            </a:r>
            <a:endParaRPr lang="en-US" altLang="zh-CN" sz="1800" dirty="0"/>
          </a:p>
        </p:txBody>
      </p:sp>
      <p:sp>
        <p:nvSpPr>
          <p:cNvPr id="3" name="QB_6_AN.78_1#1b79420bb.blank?pid=44e800d54&amp;color=0,55,96&amp;vpa=21&amp;vtp=1"/>
          <p:cNvSpPr/>
          <p:nvPr/>
        </p:nvSpPr>
        <p:spPr>
          <a:xfrm>
            <a:off x="781526" y="1457325"/>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a:t>
            </a:r>
            <a:endParaRPr lang="en-US" altLang="zh-CN" dirty="0"/>
          </a:p>
        </p:txBody>
      </p:sp>
      <p:sp>
        <p:nvSpPr>
          <p:cNvPr id="4" name="QB_6_AS.79_1#1b79420bb?pid=44e800d54&amp;color=0,55,96&amp;vtp=1&amp;bbb=1&amp;hb=1"/>
          <p:cNvSpPr/>
          <p:nvPr/>
        </p:nvSpPr>
        <p:spPr>
          <a:xfrm>
            <a:off x="502920" y="1913255"/>
            <a:ext cx="10570464" cy="16084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根据上文“The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diverse,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variety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languages,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skin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colours,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coexisting.”</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以及下文</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develop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appreciation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around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world</a:t>
            </a:r>
            <a:r>
              <a:rPr lang="en-US" altLang="zh-CN" sz="1800" b="0" i="0">
                <a:solidFill>
                  <a:srgbClr val="003760"/>
                </a:solidFill>
                <a:latin typeface="Times New Roman" pitchFamily="34" charset="0"/>
                <a:ea typeface="微软雅黑" pitchFamily="34" charset="-122"/>
                <a:cs typeface="Times New Roman" pitchFamily="34" charset="-120"/>
              </a:rPr>
              <a:t>.”可</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知</a:t>
            </a:r>
            <a:r>
              <a:rPr lang="en-US" altLang="zh-CN" sz="1800" b="0" i="0" dirty="0">
                <a:solidFill>
                  <a:srgbClr val="003760"/>
                </a:solidFill>
                <a:latin typeface="Times New Roman" pitchFamily="34" charset="0"/>
                <a:ea typeface="微软雅黑" pitchFamily="34" charset="-122"/>
                <a:cs typeface="Times New Roman" pitchFamily="34" charset="-120"/>
              </a:rPr>
              <a:t>，设空处应是在建议学会欣赏不同的文化，B项“For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personal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growth,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important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appreciate</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diverse</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cultures.”符合语境，且其中的appreciate与下文appreciation相呼应。故选B项。</a:t>
            </a:r>
            <a:endParaRPr lang="en-US" altLang="zh-CN" dirty="0"/>
          </a:p>
        </p:txBody>
      </p:sp>
      <p:sp>
        <p:nvSpPr>
          <p:cNvPr id="5" name="QB_6_BD.80_1#0e26d25e9?pid=44e800d54&amp;color=0,55,96&amp;vtp=1&amp;bbb=1"/>
          <p:cNvSpPr/>
          <p:nvPr/>
        </p:nvSpPr>
        <p:spPr>
          <a:xfrm>
            <a:off x="502920" y="3559238"/>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17.</a:t>
            </a:r>
            <a:r>
              <a:rPr lang="en-US" altLang="zh-CN" sz="1800" i="0">
                <a:solidFill>
                  <a:srgbClr val="003760"/>
                </a:solidFill>
                <a:latin typeface="SimSun" pitchFamily="34" charset="0"/>
                <a:ea typeface="SimSun" pitchFamily="34" charset="-122"/>
                <a:cs typeface="SimSun" pitchFamily="34" charset="-120"/>
              </a:rPr>
              <a:t>___</a:t>
            </a:r>
            <a:endParaRPr lang="en-US" altLang="zh-CN" sz="1800" dirty="0"/>
          </a:p>
        </p:txBody>
      </p:sp>
      <p:sp>
        <p:nvSpPr>
          <p:cNvPr id="6" name="QB_6_AN.81_1#0e26d25e9.blank?pid=44e800d54&amp;color=0,55,96&amp;vpa=22&amp;vtp=1"/>
          <p:cNvSpPr/>
          <p:nvPr/>
        </p:nvSpPr>
        <p:spPr>
          <a:xfrm>
            <a:off x="781526" y="3507803"/>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
        <p:nvSpPr>
          <p:cNvPr id="7" name="QB_6_AS.82_1#0e26d25e9?pid=44e800d54&amp;color=0,55,96&amp;vtp=1&amp;bbb=1&amp;hb=1"/>
          <p:cNvSpPr/>
          <p:nvPr/>
        </p:nvSpPr>
        <p:spPr>
          <a:xfrm>
            <a:off x="502920" y="3970020"/>
            <a:ext cx="10570464" cy="16084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根据上文“There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understanding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diverse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cultures.”以及下文“By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people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understanding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language,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religion,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life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particular</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group</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people.”可知，设空处应列举了解不同文化的其中一种方法，C项“One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method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books</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by</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authors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from</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specific</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culture.”符合语境。故选C项。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
                                            <p:bg/>
                                          </p:spTgt>
                                        </p:tgtEl>
                                        <p:attrNameLst>
                                          <p:attrName>style.visibility</p:attrName>
                                        </p:attrNameLst>
                                      </p:cBhvr>
                                      <p:to>
                                        <p:strVal val="visible"/>
                                      </p:to>
                                    </p:set>
                                    <p:animEffect transition="in" filter="fade">
                                      <p:cBhvr>
                                        <p:cTn id="32" dur="500"/>
                                        <p:tgtEl>
                                          <p:spTgt spid="6">
                                            <p:bg/>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Effect transition="in" filter="fade">
                                      <p:cBhvr>
                                        <p:cTn id="35" dur="500"/>
                                        <p:tgtEl>
                                          <p:spTgt spid="6">
                                            <p:txEl>
                                              <p:pRg st="0" end="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7">
                                            <p:bg/>
                                          </p:spTgt>
                                        </p:tgtEl>
                                        <p:attrNameLst>
                                          <p:attrName>style.visibility</p:attrName>
                                        </p:attrNameLst>
                                      </p:cBhvr>
                                      <p:to>
                                        <p:strVal val="visible"/>
                                      </p:to>
                                    </p:set>
                                    <p:animEffect transition="in" filter="fade">
                                      <p:cBhvr>
                                        <p:cTn id="40" dur="500"/>
                                        <p:tgtEl>
                                          <p:spTgt spid="7">
                                            <p:bg/>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0" end="0"/>
                                            </p:txEl>
                                          </p:spTgt>
                                        </p:tgtEl>
                                        <p:attrNameLst>
                                          <p:attrName>style.visibility</p:attrName>
                                        </p:attrNameLst>
                                      </p:cBhvr>
                                      <p:to>
                                        <p:strVal val="visible"/>
                                      </p:to>
                                    </p:set>
                                    <p:animEffect transition="in" filter="fade">
                                      <p:cBhvr>
                                        <p:cTn id="43" dur="500"/>
                                        <p:tgtEl>
                                          <p:spTgt spid="7">
                                            <p:txEl>
                                              <p:pRg st="0" end="0"/>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7">
                                            <p:txEl>
                                              <p:pRg st="1" end="1"/>
                                            </p:txEl>
                                          </p:spTgt>
                                        </p:tgtEl>
                                        <p:attrNameLst>
                                          <p:attrName>style.visibility</p:attrName>
                                        </p:attrNameLst>
                                      </p:cBhvr>
                                      <p:to>
                                        <p:strVal val="visible"/>
                                      </p:to>
                                    </p:set>
                                    <p:animEffect transition="in" filter="fade">
                                      <p:cBhvr>
                                        <p:cTn id="46" dur="500"/>
                                        <p:tgtEl>
                                          <p:spTgt spid="7">
                                            <p:txEl>
                                              <p:pRg st="1" end="1"/>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7">
                                            <p:txEl>
                                              <p:pRg st="2" end="2"/>
                                            </p:txEl>
                                          </p:spTgt>
                                        </p:tgtEl>
                                        <p:attrNameLst>
                                          <p:attrName>style.visibility</p:attrName>
                                        </p:attrNameLst>
                                      </p:cBhvr>
                                      <p:to>
                                        <p:strVal val="visible"/>
                                      </p:to>
                                    </p:set>
                                    <p:animEffect transition="in" filter="fade">
                                      <p:cBhvr>
                                        <p:cTn id="49" dur="500"/>
                                        <p:tgtEl>
                                          <p:spTgt spid="7">
                                            <p:txEl>
                                              <p:pRg st="2" end="2"/>
                                            </p:tx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7">
                                            <p:txEl>
                                              <p:pRg st="3" end="3"/>
                                            </p:txEl>
                                          </p:spTgt>
                                        </p:tgtEl>
                                        <p:attrNameLst>
                                          <p:attrName>style.visibility</p:attrName>
                                        </p:attrNameLst>
                                      </p:cBhvr>
                                      <p:to>
                                        <p:strVal val="visible"/>
                                      </p:to>
                                    </p:set>
                                    <p:animEffect transition="in" filter="fade">
                                      <p:cBhvr>
                                        <p:cTn id="52" dur="5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27">
    <p:spTree>
      <p:nvGrpSpPr>
        <p:cNvPr id="1" name=""/>
        <p:cNvGrpSpPr/>
        <p:nvPr/>
      </p:nvGrpSpPr>
      <p:grpSpPr>
        <a:xfrm>
          <a:off x="0" y="0"/>
          <a:ext cx="0" cy="0"/>
          <a:chOff x="0" y="0"/>
          <a:chExt cx="0" cy="0"/>
        </a:xfrm>
      </p:grpSpPr>
      <p:sp>
        <p:nvSpPr>
          <p:cNvPr id="2" name="QB_6_BD.83_1#091afc84d?pid=44e800d54&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18.</a:t>
            </a:r>
            <a:r>
              <a:rPr lang="en-US" altLang="zh-CN" sz="1800" i="0">
                <a:solidFill>
                  <a:srgbClr val="003760"/>
                </a:solidFill>
                <a:latin typeface="SimSun" pitchFamily="34" charset="0"/>
                <a:ea typeface="SimSun" pitchFamily="34" charset="-122"/>
                <a:cs typeface="SimSun" pitchFamily="34" charset="-120"/>
              </a:rPr>
              <a:t>___</a:t>
            </a:r>
            <a:endParaRPr lang="en-US" altLang="zh-CN" sz="1800" dirty="0"/>
          </a:p>
        </p:txBody>
      </p:sp>
      <p:sp>
        <p:nvSpPr>
          <p:cNvPr id="3" name="QB_6_AN.84_1#091afc84d.blank?pid=44e800d54&amp;color=0,55,96&amp;vpa=23&amp;vtp=1"/>
          <p:cNvSpPr/>
          <p:nvPr/>
        </p:nvSpPr>
        <p:spPr>
          <a:xfrm>
            <a:off x="768826" y="1463484"/>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G</a:t>
            </a:r>
            <a:endParaRPr lang="en-US" altLang="zh-CN" dirty="0"/>
          </a:p>
        </p:txBody>
      </p:sp>
      <p:sp>
        <p:nvSpPr>
          <p:cNvPr id="4" name="QB_6_AS.85_1#091afc84d?pid=44e800d54&amp;color=0,55,96&amp;vtp=1&amp;bbb=1&amp;hb=1"/>
          <p:cNvSpPr/>
          <p:nvPr/>
        </p:nvSpPr>
        <p:spPr>
          <a:xfrm>
            <a:off x="502920" y="1917318"/>
            <a:ext cx="10570464" cy="1166940"/>
          </a:xfrm>
          <a:prstGeom prst="rect">
            <a:avLst/>
          </a:prstGeom>
          <a:noFill/>
          <a:ln/>
        </p:spPr>
        <p:txBody>
          <a:bodyPr wrap="none" lIns="0" tIns="0" rIns="0" bIns="0" rtlCol="0" anchor="t"/>
          <a:lstStyle/>
          <a:p>
            <a:pPr algn="l">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设空处位于句首，应概括段落大意。根据本段内容可知</a:t>
            </a:r>
            <a:r>
              <a:rPr lang="en-US" altLang="zh-CN" sz="1800" b="0" i="0">
                <a:solidFill>
                  <a:srgbClr val="003760"/>
                </a:solidFill>
                <a:latin typeface="Times New Roman" pitchFamily="34" charset="0"/>
                <a:ea typeface="微软雅黑" pitchFamily="34" charset="-122"/>
                <a:cs typeface="Times New Roman" pitchFamily="34" charset="-120"/>
              </a:rPr>
              <a:t>，本段给出的建议是通过学习外语来学习不</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同文化</a:t>
            </a:r>
            <a:r>
              <a:rPr lang="en-US" altLang="zh-CN" sz="1800" b="0" i="0" dirty="0">
                <a:solidFill>
                  <a:srgbClr val="003760"/>
                </a:solidFill>
                <a:latin typeface="Times New Roman" pitchFamily="34" charset="0"/>
                <a:ea typeface="微软雅黑" pitchFamily="34" charset="-122"/>
                <a:cs typeface="Times New Roman" pitchFamily="34" charset="-120"/>
              </a:rPr>
              <a:t>，G项“Learning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foreign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languages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different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cultures.”</a:t>
            </a:r>
            <a:r>
              <a:rPr lang="en-US" altLang="zh-CN" sz="1800" b="0" i="0">
                <a:solidFill>
                  <a:srgbClr val="003760"/>
                </a:solidFill>
                <a:latin typeface="Times New Roman" pitchFamily="34" charset="0"/>
                <a:ea typeface="微软雅黑" pitchFamily="34" charset="-122"/>
                <a:cs typeface="Times New Roman" pitchFamily="34" charset="-120"/>
              </a:rPr>
              <a:t>能概括本段主旨，</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符合语境</a:t>
            </a:r>
            <a:r>
              <a:rPr lang="en-US" altLang="zh-CN" b="0" i="0" dirty="0">
                <a:solidFill>
                  <a:srgbClr val="003760"/>
                </a:solidFill>
                <a:latin typeface="Times New Roman" pitchFamily="34" charset="0"/>
                <a:ea typeface="微软雅黑" pitchFamily="34" charset="-122"/>
                <a:cs typeface="Times New Roman" pitchFamily="34" charset="-120"/>
              </a:rPr>
              <a:t>。故选G项。</a:t>
            </a:r>
            <a:endParaRPr lang="en-US" altLang="zh-CN" dirty="0"/>
          </a:p>
        </p:txBody>
      </p:sp>
      <p:sp>
        <p:nvSpPr>
          <p:cNvPr id="5" name="QB_6_BD.86_1#ebb032fe6?pid=44e800d54&amp;color=0,55,96&amp;vtp=1&amp;bbb=1"/>
          <p:cNvSpPr/>
          <p:nvPr/>
        </p:nvSpPr>
        <p:spPr>
          <a:xfrm>
            <a:off x="502920" y="3132772"/>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19.</a:t>
            </a:r>
            <a:r>
              <a:rPr lang="en-US" altLang="zh-CN" sz="1800" i="0">
                <a:solidFill>
                  <a:srgbClr val="003760"/>
                </a:solidFill>
                <a:latin typeface="SimSun" pitchFamily="34" charset="0"/>
                <a:ea typeface="SimSun" pitchFamily="34" charset="-122"/>
                <a:cs typeface="SimSun" pitchFamily="34" charset="-120"/>
              </a:rPr>
              <a:t>___</a:t>
            </a:r>
            <a:endParaRPr lang="en-US" altLang="zh-CN" sz="1800" dirty="0"/>
          </a:p>
        </p:txBody>
      </p:sp>
      <p:sp>
        <p:nvSpPr>
          <p:cNvPr id="6" name="QB_6_AN.87_1#ebb032fe6.blank?pid=44e800d54&amp;color=0,55,96&amp;vpa=24&amp;vtp=1"/>
          <p:cNvSpPr/>
          <p:nvPr/>
        </p:nvSpPr>
        <p:spPr>
          <a:xfrm>
            <a:off x="768826" y="3087496"/>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7" name="QB_6_AS.88_1#ebb032fe6?pid=44e800d54&amp;color=0,55,96&amp;vtp=1&amp;bbb=1&amp;hb=1"/>
          <p:cNvSpPr/>
          <p:nvPr/>
        </p:nvSpPr>
        <p:spPr>
          <a:xfrm>
            <a:off x="502920" y="3534917"/>
            <a:ext cx="10570464" cy="1163955"/>
          </a:xfrm>
          <a:prstGeom prst="rect">
            <a:avLst/>
          </a:prstGeom>
          <a:noFill/>
          <a:ln/>
        </p:spPr>
        <p:txBody>
          <a:bodyPr wrap="none" lIns="0" tIns="0" rIns="0" bIns="0" rtlCol="0" anchor="t"/>
          <a:lstStyle/>
          <a:p>
            <a:pPr algn="l">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设空处为本段最后一句，上文建议学习一门外语，本句应该说明其好处，A项“Mastering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language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takes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effort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rewarding.”符合语境，且其中的Mastering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language与上文a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language</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to</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learn相呼应。故选A项。</a:t>
            </a:r>
            <a:endParaRPr lang="en-US" altLang="zh-CN" dirty="0"/>
          </a:p>
        </p:txBody>
      </p:sp>
      <p:sp>
        <p:nvSpPr>
          <p:cNvPr id="8" name="QB_6_BD.89_1#332e3b464?pid=44e800d54&amp;color=0,55,96&amp;vtp=1&amp;bbb=1"/>
          <p:cNvSpPr/>
          <p:nvPr/>
        </p:nvSpPr>
        <p:spPr>
          <a:xfrm>
            <a:off x="502920" y="4750370"/>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20.</a:t>
            </a:r>
            <a:r>
              <a:rPr lang="en-US" altLang="zh-CN" sz="1800" i="0">
                <a:solidFill>
                  <a:srgbClr val="003760"/>
                </a:solidFill>
                <a:latin typeface="SimSun" pitchFamily="34" charset="0"/>
                <a:ea typeface="SimSun" pitchFamily="34" charset="-122"/>
                <a:cs typeface="SimSun" pitchFamily="34" charset="-120"/>
              </a:rPr>
              <a:t>___</a:t>
            </a:r>
            <a:endParaRPr lang="en-US" altLang="zh-CN" sz="1800" dirty="0"/>
          </a:p>
        </p:txBody>
      </p:sp>
      <p:sp>
        <p:nvSpPr>
          <p:cNvPr id="9" name="QB_6_AN.90_1#332e3b464.blank?pid=44e800d54&amp;color=0,55,96&amp;vpa=25&amp;vtp=1"/>
          <p:cNvSpPr/>
          <p:nvPr/>
        </p:nvSpPr>
        <p:spPr>
          <a:xfrm>
            <a:off x="781526" y="4705094"/>
            <a:ext cx="306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E</a:t>
            </a:r>
            <a:endParaRPr lang="en-US" altLang="zh-CN" dirty="0"/>
          </a:p>
        </p:txBody>
      </p:sp>
      <p:sp>
        <p:nvSpPr>
          <p:cNvPr id="10" name="QB_6_AS.91_1#332e3b464?pid=44e800d54&amp;color=0,55,96&amp;vtp=1&amp;bbb=1&amp;hb=1"/>
          <p:cNvSpPr/>
          <p:nvPr/>
        </p:nvSpPr>
        <p:spPr>
          <a:xfrm>
            <a:off x="502920" y="5152515"/>
            <a:ext cx="10570464" cy="1163955"/>
          </a:xfrm>
          <a:prstGeom prst="rect">
            <a:avLst/>
          </a:prstGeom>
          <a:noFill/>
          <a:ln/>
        </p:spPr>
        <p:txBody>
          <a:bodyPr wrap="none" lIns="0" tIns="0" rIns="0" bIns="0" rtlCol="0" anchor="t"/>
          <a:lstStyle/>
          <a:p>
            <a:pPr algn="l">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根据下文becoming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familiar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giant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step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direction可知</a:t>
            </a:r>
            <a:r>
              <a:rPr lang="en-US" altLang="zh-CN" sz="1800" b="0" i="0">
                <a:solidFill>
                  <a:srgbClr val="003760"/>
                </a:solidFill>
                <a:latin typeface="Times New Roman" pitchFamily="34" charset="0"/>
                <a:ea typeface="微软雅黑" pitchFamily="34" charset="-122"/>
                <a:cs typeface="Times New Roman" pitchFamily="34" charset="-120"/>
              </a:rPr>
              <a:t>，设空处应是</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在建议通过食物来了解不同文化</a:t>
            </a:r>
            <a:r>
              <a:rPr lang="en-US" altLang="zh-CN" sz="1800" b="0" i="0" dirty="0">
                <a:solidFill>
                  <a:srgbClr val="003760"/>
                </a:solidFill>
                <a:latin typeface="Times New Roman" pitchFamily="34" charset="0"/>
                <a:ea typeface="微软雅黑" pitchFamily="34" charset="-122"/>
                <a:cs typeface="Times New Roman" pitchFamily="34" charset="-120"/>
              </a:rPr>
              <a:t>，E项“Learn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different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trying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specific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cultural</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groups</a:t>
            </a:r>
            <a:r>
              <a:rPr lang="en-US" altLang="zh-CN" b="0" i="0" dirty="0">
                <a:solidFill>
                  <a:srgbClr val="003760"/>
                </a:solidFill>
                <a:latin typeface="Times New Roman" pitchFamily="34" charset="0"/>
                <a:ea typeface="微软雅黑" pitchFamily="34" charset="-122"/>
                <a:cs typeface="Times New Roman" pitchFamily="34" charset="-120"/>
              </a:rPr>
              <a:t>.”符合语境，且其中的trying</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food与下文becoming</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familiar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with</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their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food相呼应。故选E项。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6">
                                            <p:bg/>
                                          </p:spTgt>
                                        </p:tgtEl>
                                        <p:attrNameLst>
                                          <p:attrName>style.visibility</p:attrName>
                                        </p:attrNameLst>
                                      </p:cBhvr>
                                      <p:to>
                                        <p:strVal val="visible"/>
                                      </p:to>
                                    </p:set>
                                    <p:animEffect transition="in" filter="fade">
                                      <p:cBhvr>
                                        <p:cTn id="29" dur="500"/>
                                        <p:tgtEl>
                                          <p:spTgt spid="6">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Effect transition="in" filter="fade">
                                      <p:cBhvr>
                                        <p:cTn id="32" dur="500"/>
                                        <p:tgtEl>
                                          <p:spTgt spid="6">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1" end="1"/>
                                            </p:txEl>
                                          </p:spTgt>
                                        </p:tgtEl>
                                        <p:attrNameLst>
                                          <p:attrName>style.visibility</p:attrName>
                                        </p:attrNameLst>
                                      </p:cBhvr>
                                      <p:to>
                                        <p:strVal val="visible"/>
                                      </p:to>
                                    </p:set>
                                    <p:animEffect transition="in" filter="fade">
                                      <p:cBhvr>
                                        <p:cTn id="43" dur="500"/>
                                        <p:tgtEl>
                                          <p:spTgt spid="7">
                                            <p:txEl>
                                              <p:pRg st="1" end="1"/>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7">
                                            <p:txEl>
                                              <p:pRg st="2" end="2"/>
                                            </p:txEl>
                                          </p:spTgt>
                                        </p:tgtEl>
                                        <p:attrNameLst>
                                          <p:attrName>style.visibility</p:attrName>
                                        </p:attrNameLst>
                                      </p:cBhvr>
                                      <p:to>
                                        <p:strVal val="visible"/>
                                      </p:to>
                                    </p:set>
                                    <p:animEffect transition="in" filter="fade">
                                      <p:cBhvr>
                                        <p:cTn id="46" dur="500"/>
                                        <p:tgtEl>
                                          <p:spTgt spid="7">
                                            <p:txEl>
                                              <p:pRg st="2" end="2"/>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9">
                                            <p:bg/>
                                          </p:spTgt>
                                        </p:tgtEl>
                                        <p:attrNameLst>
                                          <p:attrName>style.visibility</p:attrName>
                                        </p:attrNameLst>
                                      </p:cBhvr>
                                      <p:to>
                                        <p:strVal val="visible"/>
                                      </p:to>
                                    </p:set>
                                    <p:animEffect transition="in" filter="fade">
                                      <p:cBhvr>
                                        <p:cTn id="51" dur="500"/>
                                        <p:tgtEl>
                                          <p:spTgt spid="9">
                                            <p:bg/>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9">
                                            <p:txEl>
                                              <p:pRg st="0" end="0"/>
                                            </p:txEl>
                                          </p:spTgt>
                                        </p:tgtEl>
                                        <p:attrNameLst>
                                          <p:attrName>style.visibility</p:attrName>
                                        </p:attrNameLst>
                                      </p:cBhvr>
                                      <p:to>
                                        <p:strVal val="visible"/>
                                      </p:to>
                                    </p:set>
                                    <p:animEffect transition="in" filter="fade">
                                      <p:cBhvr>
                                        <p:cTn id="54" dur="500"/>
                                        <p:tgtEl>
                                          <p:spTgt spid="9">
                                            <p:txEl>
                                              <p:pRg st="0" end="0"/>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10">
                                            <p:bg/>
                                          </p:spTgt>
                                        </p:tgtEl>
                                        <p:attrNameLst>
                                          <p:attrName>style.visibility</p:attrName>
                                        </p:attrNameLst>
                                      </p:cBhvr>
                                      <p:to>
                                        <p:strVal val="visible"/>
                                      </p:to>
                                    </p:set>
                                    <p:animEffect transition="in" filter="fade">
                                      <p:cBhvr>
                                        <p:cTn id="59" dur="500"/>
                                        <p:tgtEl>
                                          <p:spTgt spid="10">
                                            <p:bg/>
                                          </p:spTgt>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0">
                                            <p:txEl>
                                              <p:pRg st="0" end="0"/>
                                            </p:txEl>
                                          </p:spTgt>
                                        </p:tgtEl>
                                        <p:attrNameLst>
                                          <p:attrName>style.visibility</p:attrName>
                                        </p:attrNameLst>
                                      </p:cBhvr>
                                      <p:to>
                                        <p:strVal val="visible"/>
                                      </p:to>
                                    </p:set>
                                    <p:animEffect transition="in" filter="fade">
                                      <p:cBhvr>
                                        <p:cTn id="62" dur="500"/>
                                        <p:tgtEl>
                                          <p:spTgt spid="10">
                                            <p:txEl>
                                              <p:pRg st="0" end="0"/>
                                            </p:txEl>
                                          </p:spTgt>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0">
                                            <p:txEl>
                                              <p:pRg st="1" end="1"/>
                                            </p:txEl>
                                          </p:spTgt>
                                        </p:tgtEl>
                                        <p:attrNameLst>
                                          <p:attrName>style.visibility</p:attrName>
                                        </p:attrNameLst>
                                      </p:cBhvr>
                                      <p:to>
                                        <p:strVal val="visible"/>
                                      </p:to>
                                    </p:set>
                                    <p:animEffect transition="in" filter="fade">
                                      <p:cBhvr>
                                        <p:cTn id="65" dur="500"/>
                                        <p:tgtEl>
                                          <p:spTgt spid="10">
                                            <p:txEl>
                                              <p:pRg st="1" end="1"/>
                                            </p:txEl>
                                          </p:spTgt>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10">
                                            <p:txEl>
                                              <p:pRg st="2" end="2"/>
                                            </p:txEl>
                                          </p:spTgt>
                                        </p:tgtEl>
                                        <p:attrNameLst>
                                          <p:attrName>style.visibility</p:attrName>
                                        </p:attrNameLst>
                                      </p:cBhvr>
                                      <p:to>
                                        <p:strVal val="visible"/>
                                      </p:to>
                                    </p:set>
                                    <p:animEffect transition="in" filter="fade">
                                      <p:cBhvr>
                                        <p:cTn id="68" dur="500"/>
                                        <p:tgtEl>
                                          <p:spTgt spid="1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28">
    <p:spTree>
      <p:nvGrpSpPr>
        <p:cNvPr id="1" name=""/>
        <p:cNvGrpSpPr/>
        <p:nvPr/>
      </p:nvGrpSpPr>
      <p:grpSpPr>
        <a:xfrm>
          <a:off x="0" y="0"/>
          <a:ext cx="0" cy="0"/>
          <a:chOff x="0" y="0"/>
          <a:chExt cx="0" cy="0"/>
        </a:xfrm>
      </p:grpSpPr>
      <p:sp>
        <p:nvSpPr>
          <p:cNvPr id="2" name="C_3_BD#017c1014a?pid=d12414fbc&amp;color=0,55,96&amp;vtp=1&amp;bt=1&amp;bbb=1"/>
          <p:cNvSpPr/>
          <p:nvPr/>
        </p:nvSpPr>
        <p:spPr>
          <a:xfrm>
            <a:off x="502920" y="1508760"/>
            <a:ext cx="10570464" cy="895096"/>
          </a:xfrm>
          <a:prstGeom prst="rect">
            <a:avLst/>
          </a:prstGeom>
          <a:noFill/>
          <a:ln/>
        </p:spPr>
        <p:txBody>
          <a:bodyPr wrap="none" lIns="0" tIns="0" rIns="0" bIns="0" rtlCol="0" anchor="t"/>
          <a:lstStyle/>
          <a:p>
            <a:pPr algn="ctr">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第二部分</a:t>
            </a:r>
            <a:r>
              <a:rPr lang="en-US" altLang="zh-CN" sz="2400" b="1" i="0" dirty="0">
                <a:solidFill>
                  <a:srgbClr val="003760"/>
                </a:solidFill>
                <a:latin typeface="SimSun" pitchFamily="34" charset="0"/>
                <a:ea typeface="SimSun" pitchFamily="34" charset="-122"/>
                <a:cs typeface="SimSun" pitchFamily="34" charset="-120"/>
              </a:rPr>
              <a:t> </a:t>
            </a:r>
            <a:r>
              <a:rPr lang="en-US" altLang="zh-CN" sz="2400" b="1" i="0" dirty="0">
                <a:solidFill>
                  <a:srgbClr val="003760"/>
                </a:solidFill>
                <a:latin typeface="Times New Roman" pitchFamily="34" charset="0"/>
                <a:ea typeface="微软雅黑" pitchFamily="34" charset="-122"/>
                <a:cs typeface="Times New Roman" pitchFamily="34" charset="-120"/>
              </a:rPr>
              <a:t>语言运用</a:t>
            </a:r>
            <a:endParaRPr lang="en-US" altLang="zh-CN" sz="2400" dirty="0"/>
          </a:p>
        </p:txBody>
      </p:sp>
      <p:sp>
        <p:nvSpPr>
          <p:cNvPr id="3" name="C_4_BD#29c6b3792?pid=017c1014a&amp;color=0,55,96&amp;vtp=1&amp;bbb=1"/>
          <p:cNvSpPr/>
          <p:nvPr/>
        </p:nvSpPr>
        <p:spPr>
          <a:xfrm>
            <a:off x="502920" y="2040953"/>
            <a:ext cx="10570464" cy="657352"/>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第一节（</a:t>
            </a:r>
            <a:r>
              <a:rPr lang="en-US" altLang="zh-CN" sz="2200" b="1" i="0" dirty="0">
                <a:solidFill>
                  <a:srgbClr val="003760"/>
                </a:solidFill>
                <a:latin typeface="Times New Roman" pitchFamily="34" charset="0"/>
                <a:ea typeface="楷体" pitchFamily="34" charset="-122"/>
                <a:cs typeface="Times New Roman" pitchFamily="34" charset="-120"/>
              </a:rPr>
              <a:t>共</a:t>
            </a:r>
            <a:r>
              <a:rPr lang="en-US" altLang="zh-CN" sz="2200" b="1" i="0" dirty="0">
                <a:solidFill>
                  <a:srgbClr val="003760"/>
                </a:solidFill>
                <a:latin typeface="Times New Roman" pitchFamily="34" charset="0"/>
                <a:ea typeface="微软雅黑" pitchFamily="34" charset="-122"/>
                <a:cs typeface="Times New Roman" pitchFamily="34" charset="-120"/>
              </a:rPr>
              <a:t>15</a:t>
            </a:r>
            <a:r>
              <a:rPr lang="en-US" altLang="zh-CN" sz="2200" b="1" i="0" dirty="0">
                <a:solidFill>
                  <a:srgbClr val="003760"/>
                </a:solidFill>
                <a:latin typeface="Times New Roman" pitchFamily="34" charset="0"/>
                <a:ea typeface="楷体" pitchFamily="34" charset="-122"/>
                <a:cs typeface="Times New Roman" pitchFamily="34" charset="-120"/>
              </a:rPr>
              <a:t>小题</a:t>
            </a:r>
            <a:r>
              <a:rPr lang="en-US" altLang="zh-CN" sz="2200" b="1" i="0" dirty="0">
                <a:solidFill>
                  <a:srgbClr val="003760"/>
                </a:solidFill>
                <a:latin typeface="Times New Roman" pitchFamily="34" charset="0"/>
                <a:ea typeface="微软雅黑" pitchFamily="34" charset="-122"/>
                <a:cs typeface="Times New Roman" pitchFamily="34" charset="-120"/>
              </a:rPr>
              <a:t>；</a:t>
            </a:r>
            <a:r>
              <a:rPr lang="en-US" altLang="zh-CN" sz="2200" b="1" i="0" dirty="0">
                <a:solidFill>
                  <a:srgbClr val="003760"/>
                </a:solidFill>
                <a:latin typeface="Times New Roman" pitchFamily="34" charset="0"/>
                <a:ea typeface="楷体" pitchFamily="34" charset="-122"/>
                <a:cs typeface="Times New Roman" pitchFamily="34" charset="-120"/>
              </a:rPr>
              <a:t>每小题</a:t>
            </a:r>
            <a:r>
              <a:rPr lang="en-US" altLang="zh-CN" sz="2200" b="1" i="0" dirty="0">
                <a:solidFill>
                  <a:srgbClr val="003760"/>
                </a:solidFill>
                <a:latin typeface="Times New Roman" pitchFamily="34" charset="0"/>
                <a:ea typeface="微软雅黑" pitchFamily="34" charset="-122"/>
                <a:cs typeface="Times New Roman" pitchFamily="34" charset="-120"/>
              </a:rPr>
              <a:t>1</a:t>
            </a:r>
            <a:r>
              <a:rPr lang="en-US" altLang="zh-CN" sz="2200" b="1" i="0" dirty="0">
                <a:solidFill>
                  <a:srgbClr val="003760"/>
                </a:solidFill>
                <a:latin typeface="Times New Roman" pitchFamily="34" charset="0"/>
                <a:ea typeface="楷体" pitchFamily="34" charset="-122"/>
                <a:cs typeface="Times New Roman" pitchFamily="34" charset="-120"/>
              </a:rPr>
              <a:t>分</a:t>
            </a:r>
            <a:r>
              <a:rPr lang="en-US" altLang="zh-CN" sz="2200" b="1" i="0" dirty="0">
                <a:solidFill>
                  <a:srgbClr val="003760"/>
                </a:solidFill>
                <a:latin typeface="Times New Roman" pitchFamily="34" charset="0"/>
                <a:ea typeface="微软雅黑" pitchFamily="34" charset="-122"/>
                <a:cs typeface="Times New Roman" pitchFamily="34" charset="-120"/>
              </a:rPr>
              <a:t>，</a:t>
            </a:r>
            <a:r>
              <a:rPr lang="en-US" altLang="zh-CN" sz="2200" b="1" i="0" dirty="0">
                <a:solidFill>
                  <a:srgbClr val="003760"/>
                </a:solidFill>
                <a:latin typeface="Times New Roman" pitchFamily="34" charset="0"/>
                <a:ea typeface="楷体" pitchFamily="34" charset="-122"/>
                <a:cs typeface="Times New Roman" pitchFamily="34" charset="-120"/>
              </a:rPr>
              <a:t>满分</a:t>
            </a:r>
            <a:r>
              <a:rPr lang="en-US" altLang="zh-CN" sz="2200" b="1" i="0" dirty="0">
                <a:solidFill>
                  <a:srgbClr val="003760"/>
                </a:solidFill>
                <a:latin typeface="Times New Roman" pitchFamily="34" charset="0"/>
                <a:ea typeface="微软雅黑" pitchFamily="34" charset="-122"/>
                <a:cs typeface="Times New Roman" pitchFamily="34" charset="-120"/>
              </a:rPr>
              <a:t>15</a:t>
            </a:r>
            <a:r>
              <a:rPr lang="en-US" altLang="zh-CN" sz="2200" b="1" i="0" dirty="0">
                <a:solidFill>
                  <a:srgbClr val="003760"/>
                </a:solidFill>
                <a:latin typeface="Times New Roman" pitchFamily="34" charset="0"/>
                <a:ea typeface="楷体" pitchFamily="34" charset="-122"/>
                <a:cs typeface="Times New Roman" pitchFamily="34" charset="-120"/>
              </a:rPr>
              <a:t>分</a:t>
            </a:r>
            <a:r>
              <a:rPr lang="en-US" altLang="zh-CN" sz="2200" b="1" i="0" dirty="0">
                <a:solidFill>
                  <a:srgbClr val="003760"/>
                </a:solidFill>
                <a:latin typeface="Times New Roman" pitchFamily="34" charset="0"/>
                <a:ea typeface="微软雅黑" pitchFamily="34" charset="-122"/>
                <a:cs typeface="Times New Roman" pitchFamily="34" charset="-120"/>
              </a:rPr>
              <a:t>）</a:t>
            </a:r>
            <a:endParaRPr lang="en-US" altLang="zh-CN" sz="2200" dirty="0"/>
          </a:p>
        </p:txBody>
      </p:sp>
      <p:sp>
        <p:nvSpPr>
          <p:cNvPr id="4" name="QM_5_BD.92_1#7aa5c755b?pid=29c6b3792&amp;color=0,55,96&amp;vtp=1&amp;bbb=1&amp;hb=1"/>
          <p:cNvSpPr/>
          <p:nvPr/>
        </p:nvSpPr>
        <p:spPr>
          <a:xfrm>
            <a:off x="502920" y="2530206"/>
            <a:ext cx="10570464" cy="293370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[安徽合肥一中2024高一期末]</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阅读下面短文，从每题所给的A、B、C、D四个选项中选出最佳选项。</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Exercise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relationship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due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sports.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my</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dad</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spc="-10300">
                <a:solidFill>
                  <a:srgbClr val="FFFFFF"/>
                </a:solidFill>
                <a:latin typeface="SimSun" pitchFamily="34" charset="0"/>
                <a:ea typeface="SimSun" pitchFamily="34" charset="-122"/>
                <a:cs typeface="SimSu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21</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dozen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sports.</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22</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didn't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When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entered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University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Regina,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dad</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spc="-10300">
                <a:solidFill>
                  <a:srgbClr val="FFFFFF"/>
                </a:solidFill>
                <a:latin typeface="SimSun" pitchFamily="34" charset="0"/>
                <a:ea typeface="SimSun" pitchFamily="34" charset="-122"/>
                <a:cs typeface="SimSu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23</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telling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stay</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spc="-10300">
                <a:solidFill>
                  <a:srgbClr val="FFFFFF"/>
                </a:solidFill>
                <a:latin typeface="SimSun" pitchFamily="34" charset="0"/>
                <a:ea typeface="SimSun" pitchFamily="34" charset="-122"/>
                <a:cs typeface="SimSu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24</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Freshman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15</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pounds,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spc="-10300">
                <a:solidFill>
                  <a:srgbClr val="FFFFFF"/>
                </a:solidFill>
                <a:latin typeface="SimSun" pitchFamily="34" charset="0"/>
                <a:ea typeface="SimSun" pitchFamily="34" charset="-122"/>
                <a:cs typeface="SimSu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25</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swimming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shot</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spc="-10300">
                <a:solidFill>
                  <a:srgbClr val="FFFFFF"/>
                </a:solidFill>
                <a:latin typeface="SimSun" pitchFamily="34" charset="0"/>
                <a:ea typeface="SimSun" pitchFamily="34" charset="-122"/>
                <a:cs typeface="SimSu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26</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managed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pool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twice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during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semester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（学期）.Worse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was</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spc="-10300">
                <a:solidFill>
                  <a:srgbClr val="FFFFFF"/>
                </a:solidFill>
                <a:latin typeface="SimSun" pitchFamily="34" charset="0"/>
                <a:ea typeface="SimSun" pitchFamily="34" charset="-122"/>
                <a:cs typeface="SimSu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27</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convincing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myself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OK.</a:t>
            </a:r>
            <a:endParaRPr lang="en-US" altLang="zh-CN" sz="1800" dirty="0"/>
          </a:p>
          <a:p>
            <a:pPr>
              <a:lnSpc>
                <a:spcPct val="150000"/>
              </a:lnSpc>
            </a:pPr>
            <a:endParaRPr lang="en-US" altLang="zh-CN" dirty="0"/>
          </a:p>
        </p:txBody>
      </p:sp>
    </p:spTree>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92_1#7aa5c755b?pid=29c6b3792&amp;color=0,55,96&amp;vtp=1&amp;bbb=1&amp;hb=1">
            <a:extLst>
              <a:ext uri="{FF2B5EF4-FFF2-40B4-BE49-F238E27FC236}">
                <a16:creationId xmlns:a16="http://schemas.microsoft.com/office/drawing/2014/main" id="{FB6DDD80-FFF5-0486-89BE-7DD2FCAC4B89}"/>
              </a:ext>
            </a:extLst>
          </p:cNvPr>
          <p:cNvSpPr/>
          <p:nvPr/>
        </p:nvSpPr>
        <p:spPr>
          <a:xfrm>
            <a:off x="502920" y="1512000"/>
            <a:ext cx="10570464" cy="3284855"/>
          </a:xfrm>
          <a:prstGeom prst="rect">
            <a:avLst/>
          </a:prstGeom>
          <a:noFill/>
          <a:ln/>
        </p:spPr>
        <p:txBody>
          <a:bodyPr wrap="none" lIns="0" tIns="0" rIns="0" bIns="0" rtlCol="0" anchor="t"/>
          <a:lstStyle/>
          <a:p>
            <a:pPr algn="l">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Spring</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semester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friend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mine</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spc="-10300">
                <a:solidFill>
                  <a:srgbClr val="FFFFFF"/>
                </a:solidFill>
                <a:latin typeface="SimSun" pitchFamily="34" charset="0"/>
                <a:ea typeface="SimSun" pitchFamily="34" charset="-122"/>
                <a:cs typeface="SimSu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28</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wanted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Zumba</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尊巴）</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knew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Zumba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basically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exercise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dancing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pop</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songs</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didn't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sound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couldn't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be</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spc="-10300">
                <a:solidFill>
                  <a:srgbClr val="FFFFFF"/>
                </a:solidFill>
                <a:latin typeface="SimSun" pitchFamily="34" charset="0"/>
                <a:ea typeface="SimSun" pitchFamily="34" charset="-122"/>
                <a:cs typeface="SimSu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29</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Zumba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became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my</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spc="-10300">
                <a:solidFill>
                  <a:srgbClr val="FFFFFF"/>
                </a:solidFill>
                <a:latin typeface="SimSun" pitchFamily="34" charset="0"/>
                <a:ea typeface="SimSun" pitchFamily="34" charset="-122"/>
                <a:cs typeface="SimSu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30</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instructor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always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Don't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worry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steps.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fun.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removed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my</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spc="-10300">
                <a:solidFill>
                  <a:srgbClr val="FFFFFF"/>
                </a:solidFill>
                <a:latin typeface="SimSun" pitchFamily="34" charset="0"/>
                <a:ea typeface="SimSun" pitchFamily="34" charset="-122"/>
                <a:cs typeface="SimSu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31</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sports.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didn't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have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be</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spc="-10300">
                <a:solidFill>
                  <a:srgbClr val="FFFFFF"/>
                </a:solidFill>
                <a:latin typeface="SimSun" pitchFamily="34" charset="0"/>
                <a:ea typeface="SimSun" pitchFamily="34" charset="-122"/>
                <a:cs typeface="SimSu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32</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didn't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just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needed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spc="-10300">
                <a:solidFill>
                  <a:srgbClr val="FFFFFF"/>
                </a:solidFill>
                <a:latin typeface="SimSun" pitchFamily="34" charset="0"/>
                <a:ea typeface="SimSun" pitchFamily="34" charset="-122"/>
                <a:cs typeface="SimSu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33</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Zumba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did</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spc="-10300">
                <a:solidFill>
                  <a:srgbClr val="FFFFFF"/>
                </a:solidFill>
                <a:latin typeface="SimSun" pitchFamily="34" charset="0"/>
                <a:ea typeface="SimSun" pitchFamily="34" charset="-122"/>
                <a:cs typeface="SimSu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34</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me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Freshman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15</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pounds,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my</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spc="-10300">
                <a:solidFill>
                  <a:srgbClr val="FFFFFF"/>
                </a:solidFill>
                <a:latin typeface="SimSun" pitchFamily="34" charset="0"/>
                <a:ea typeface="SimSun" pitchFamily="34" charset="-122"/>
                <a:cs typeface="SimSu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35</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past</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with</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physical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fitness,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enjoy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staying</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healthy.</a:t>
            </a:r>
            <a:endParaRPr lang="en-US" altLang="zh-CN" dirty="0"/>
          </a:p>
        </p:txBody>
      </p:sp>
    </p:spTree>
    <p:extLst>
      <p:ext uri="{BB962C8B-B14F-4D97-AF65-F5344CB8AC3E}">
        <p14:creationId xmlns:p14="http://schemas.microsoft.com/office/powerpoint/2010/main" val="2011788134"/>
      </p:ext>
    </p:extLst>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name="Slide 29">
    <p:spTree>
      <p:nvGrpSpPr>
        <p:cNvPr id="1" name=""/>
        <p:cNvGrpSpPr/>
        <p:nvPr/>
      </p:nvGrpSpPr>
      <p:grpSpPr>
        <a:xfrm>
          <a:off x="0" y="0"/>
          <a:ext cx="0" cy="0"/>
          <a:chOff x="0" y="0"/>
          <a:chExt cx="0" cy="0"/>
        </a:xfrm>
      </p:grpSpPr>
      <p:sp>
        <p:nvSpPr>
          <p:cNvPr id="2" name="QM_5_EX.93_1#7aa5c755b?pid=29c6b3792&amp;color=0,55,96&amp;vtp=1&amp;bt=1&amp;bbb=1&amp;hb=1"/>
          <p:cNvSpPr/>
          <p:nvPr/>
        </p:nvSpPr>
        <p:spPr>
          <a:xfrm>
            <a:off x="502920" y="1512000"/>
            <a:ext cx="10570464" cy="614680"/>
          </a:xfrm>
          <a:prstGeom prst="rect">
            <a:avLst/>
          </a:prstGeom>
          <a:noFill/>
          <a:ln/>
        </p:spPr>
        <p:txBody>
          <a:bodyPr wrap="none" lIns="0" tIns="0" rIns="0" bIns="0" rtlCol="0" anchor="t"/>
          <a:lstStyle/>
          <a:p>
            <a:pPr algn="l">
              <a:lnSpc>
                <a:spcPts val="2600"/>
              </a:lnSpc>
            </a:pP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Times New Roman" pitchFamily="34" charset="0"/>
                <a:ea typeface="微软雅黑" pitchFamily="34" charset="-122"/>
                <a:cs typeface="Times New Roman" pitchFamily="34" charset="-120"/>
              </a:rPr>
              <a:t>语篇导读</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本文是一篇记叙文</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文章主要讲述了作者通过尝试不同的运动方式来克服对运动的恐惧</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最</a:t>
            </a:r>
          </a:p>
          <a:p>
            <a:pPr>
              <a:lnSpc>
                <a:spcPts val="2400"/>
              </a:lnSpc>
            </a:pPr>
            <a:r>
              <a:rPr lang="en-US" altLang="zh-CN" b="0" i="0">
                <a:solidFill>
                  <a:srgbClr val="003760"/>
                </a:solidFill>
                <a:latin typeface="Times New Roman" pitchFamily="34" charset="0"/>
                <a:ea typeface="楷体" pitchFamily="34" charset="-122"/>
                <a:cs typeface="Times New Roman" pitchFamily="34" charset="-120"/>
              </a:rPr>
              <a:t>终找到适合自己的健身方式</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并从中获得身心健康的故事</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
        <p:nvSpPr>
          <p:cNvPr id="3" name="QC_6_BD.94_1#ef3d729a7.choices?pid=7aa5c755b&amp;color=0,55,96&amp;vtp=1&amp;bbb=1"/>
          <p:cNvSpPr/>
          <p:nvPr/>
        </p:nvSpPr>
        <p:spPr>
          <a:xfrm>
            <a:off x="502920" y="2180845"/>
            <a:ext cx="10570464" cy="284480"/>
          </a:xfrm>
          <a:prstGeom prst="rect">
            <a:avLst/>
          </a:prstGeom>
          <a:noFill/>
          <a:ln/>
        </p:spPr>
        <p:txBody>
          <a:bodyPr wrap="none" lIns="0" tIns="0" rIns="0" bIns="0" rtlCol="0" anchor="t"/>
          <a:lstStyle/>
          <a:p>
            <a:pPr>
              <a:lnSpc>
                <a:spcPts val="24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21.(</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.expected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B.allowed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C.forced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.explored</a:t>
            </a:r>
            <a:endParaRPr lang="en-US" altLang="zh-CN" sz="1800" dirty="0"/>
          </a:p>
        </p:txBody>
      </p:sp>
      <p:sp>
        <p:nvSpPr>
          <p:cNvPr id="4" name="QC_6_AN.95_1#ef3d729a7.bracket?pid=7aa5c755b&amp;color=0,55,96&amp;vpa=26&amp;vtp=1"/>
          <p:cNvSpPr/>
          <p:nvPr/>
        </p:nvSpPr>
        <p:spPr>
          <a:xfrm>
            <a:off x="972026" y="2162557"/>
            <a:ext cx="319088" cy="296990"/>
          </a:xfrm>
          <a:prstGeom prst="rect">
            <a:avLst/>
          </a:prstGeom>
          <a:noFill/>
          <a:ln/>
        </p:spPr>
        <p:txBody>
          <a:bodyPr wrap="none" lIns="0" tIns="0" rIns="0" bIns="0" rtlCol="0" anchor="t"/>
          <a:lstStyle/>
          <a:p>
            <a:pPr algn="ctr">
              <a:lnSpc>
                <a:spcPts val="25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
        <p:nvSpPr>
          <p:cNvPr id="5" name="QC_6_AS.96_1#ef3d729a7?pid=7aa5c755b&amp;color=0,55,96&amp;vtp=1&amp;bbb=1&amp;hb=1"/>
          <p:cNvSpPr/>
          <p:nvPr/>
        </p:nvSpPr>
        <p:spPr>
          <a:xfrm>
            <a:off x="502920" y="2502600"/>
            <a:ext cx="10570464" cy="627190"/>
          </a:xfrm>
          <a:prstGeom prst="rect">
            <a:avLst/>
          </a:prstGeom>
          <a:noFill/>
          <a:ln/>
        </p:spPr>
        <p:txBody>
          <a:bodyPr wrap="none" lIns="0" tIns="0" rIns="0" bIns="0" rtlCol="0" anchor="t"/>
          <a:lstStyle/>
          <a:p>
            <a:pPr algn="l">
              <a:lnSpc>
                <a:spcPts val="26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根据下文I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didn't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them可知，作者不喜欢这些运动</a:t>
            </a:r>
            <a:r>
              <a:rPr lang="en-US" altLang="zh-CN" sz="1800" b="0" i="0">
                <a:solidFill>
                  <a:srgbClr val="003760"/>
                </a:solidFill>
                <a:latin typeface="Times New Roman" pitchFamily="34" charset="0"/>
                <a:ea typeface="微软雅黑" pitchFamily="34" charset="-122"/>
                <a:cs typeface="Times New Roman" pitchFamily="34" charset="-120"/>
              </a:rPr>
              <a:t>，因为这些运动是作者的爸爸强迫作</a:t>
            </a:r>
          </a:p>
          <a:p>
            <a:pPr>
              <a:lnSpc>
                <a:spcPts val="2500"/>
              </a:lnSpc>
            </a:pPr>
            <a:r>
              <a:rPr lang="en-US" altLang="zh-CN" b="0" i="0">
                <a:solidFill>
                  <a:srgbClr val="003760"/>
                </a:solidFill>
                <a:latin typeface="Times New Roman" pitchFamily="34" charset="0"/>
                <a:ea typeface="微软雅黑" pitchFamily="34" charset="-122"/>
                <a:cs typeface="Times New Roman" pitchFamily="34" charset="-120"/>
              </a:rPr>
              <a:t>者参加的</a:t>
            </a:r>
            <a:r>
              <a:rPr lang="en-US" altLang="zh-CN" b="0" i="0" dirty="0">
                <a:solidFill>
                  <a:srgbClr val="003760"/>
                </a:solidFill>
                <a:latin typeface="Times New Roman" pitchFamily="34" charset="0"/>
                <a:ea typeface="微软雅黑" pitchFamily="34" charset="-122"/>
                <a:cs typeface="Times New Roman" pitchFamily="34" charset="-120"/>
              </a:rPr>
              <a:t>。故选C项。</a:t>
            </a:r>
            <a:endParaRPr lang="en-US" altLang="zh-CN" dirty="0"/>
          </a:p>
        </p:txBody>
      </p:sp>
      <p:sp>
        <p:nvSpPr>
          <p:cNvPr id="6" name="QC_6_BD.97_1#f42768a7f.choices?pid=7aa5c755b&amp;color=0,55,96&amp;vtp=1&amp;bbb=1"/>
          <p:cNvSpPr/>
          <p:nvPr/>
        </p:nvSpPr>
        <p:spPr>
          <a:xfrm>
            <a:off x="502920" y="3183510"/>
            <a:ext cx="10570464" cy="284480"/>
          </a:xfrm>
          <a:prstGeom prst="rect">
            <a:avLst/>
          </a:prstGeom>
          <a:noFill/>
          <a:ln/>
        </p:spPr>
        <p:txBody>
          <a:bodyPr wrap="none" lIns="0" tIns="0" rIns="0" bIns="0" rtlCol="0" anchor="t"/>
          <a:lstStyle/>
          <a:p>
            <a:pPr>
              <a:lnSpc>
                <a:spcPts val="24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22.(</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.Moreover</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B.However</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C.Otherwise</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.Besides</a:t>
            </a:r>
            <a:endParaRPr lang="en-US" altLang="zh-CN" sz="1800" dirty="0"/>
          </a:p>
        </p:txBody>
      </p:sp>
      <p:sp>
        <p:nvSpPr>
          <p:cNvPr id="7" name="QC_6_AN.98_1#f42768a7f.bracket?pid=7aa5c755b&amp;color=0,55,96&amp;vpa=27&amp;vtp=1"/>
          <p:cNvSpPr/>
          <p:nvPr/>
        </p:nvSpPr>
        <p:spPr>
          <a:xfrm>
            <a:off x="972026" y="3165222"/>
            <a:ext cx="319088" cy="296990"/>
          </a:xfrm>
          <a:prstGeom prst="rect">
            <a:avLst/>
          </a:prstGeom>
          <a:noFill/>
          <a:ln/>
        </p:spPr>
        <p:txBody>
          <a:bodyPr wrap="none" lIns="0" tIns="0" rIns="0" bIns="0" rtlCol="0" anchor="t"/>
          <a:lstStyle/>
          <a:p>
            <a:pPr algn="ctr">
              <a:lnSpc>
                <a:spcPts val="2500"/>
              </a:lnSpc>
            </a:pPr>
            <a:r>
              <a:rPr lang="en-US" altLang="zh-CN" b="0" i="0" dirty="0">
                <a:solidFill>
                  <a:srgbClr val="FF0000"/>
                </a:solidFill>
                <a:latin typeface="Times New Roman" pitchFamily="34" charset="0"/>
                <a:ea typeface="微软雅黑" pitchFamily="34" charset="-122"/>
                <a:cs typeface="Times New Roman" pitchFamily="34" charset="-120"/>
              </a:rPr>
              <a:t>B</a:t>
            </a:r>
            <a:endParaRPr lang="en-US" altLang="zh-CN" dirty="0"/>
          </a:p>
        </p:txBody>
      </p:sp>
      <p:sp>
        <p:nvSpPr>
          <p:cNvPr id="8" name="QC_6_AS.99_1#f42768a7f?pid=7aa5c755b&amp;color=0,55,96&amp;vtp=1&amp;bbb=1&amp;hb=1"/>
          <p:cNvSpPr/>
          <p:nvPr/>
        </p:nvSpPr>
        <p:spPr>
          <a:xfrm>
            <a:off x="502920" y="3505265"/>
            <a:ext cx="10570464" cy="614680"/>
          </a:xfrm>
          <a:prstGeom prst="rect">
            <a:avLst/>
          </a:prstGeom>
          <a:noFill/>
          <a:ln/>
        </p:spPr>
        <p:txBody>
          <a:bodyPr wrap="none" lIns="0" tIns="0" rIns="0" bIns="0" rtlCol="0" anchor="t"/>
          <a:lstStyle/>
          <a:p>
            <a:pPr algn="l">
              <a:lnSpc>
                <a:spcPts val="26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根据上文“From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dad_____me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dozen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sports.”可知</a:t>
            </a:r>
            <a:r>
              <a:rPr lang="en-US" altLang="zh-CN" sz="1800" b="0" i="0">
                <a:solidFill>
                  <a:srgbClr val="003760"/>
                </a:solidFill>
                <a:latin typeface="Times New Roman" pitchFamily="34" charset="0"/>
                <a:ea typeface="微软雅黑" pitchFamily="34" charset="-122"/>
                <a:cs typeface="Times New Roman" pitchFamily="34" charset="-120"/>
              </a:rPr>
              <a:t>，作者小时候接触了很多</a:t>
            </a:r>
          </a:p>
          <a:p>
            <a:pPr>
              <a:lnSpc>
                <a:spcPts val="2400"/>
              </a:lnSpc>
            </a:pPr>
            <a:r>
              <a:rPr lang="en-US" altLang="zh-CN" b="0" i="0">
                <a:solidFill>
                  <a:srgbClr val="003760"/>
                </a:solidFill>
                <a:latin typeface="Times New Roman" pitchFamily="34" charset="0"/>
                <a:ea typeface="微软雅黑" pitchFamily="34" charset="-122"/>
                <a:cs typeface="Times New Roman" pitchFamily="34" charset="-120"/>
              </a:rPr>
              <a:t>运动</a:t>
            </a:r>
            <a:r>
              <a:rPr lang="en-US" altLang="zh-CN" b="0" i="0" dirty="0">
                <a:solidFill>
                  <a:srgbClr val="003760"/>
                </a:solidFill>
                <a:latin typeface="Times New Roman" pitchFamily="34" charset="0"/>
                <a:ea typeface="微软雅黑" pitchFamily="34" charset="-122"/>
                <a:cs typeface="Times New Roman" pitchFamily="34" charset="-120"/>
              </a:rPr>
              <a:t>，且根据下文I</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didn't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like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them可知，作者不喜欢这些运动，上下文形成转折关系。故选B项。</a:t>
            </a:r>
            <a:endParaRPr lang="en-US" altLang="zh-CN" dirty="0"/>
          </a:p>
        </p:txBody>
      </p:sp>
      <p:sp>
        <p:nvSpPr>
          <p:cNvPr id="9" name="QC_6_BD.100_1#6e677bcbc.choices?pid=7aa5c755b&amp;color=0,55,96&amp;vtp=1&amp;bbb=1"/>
          <p:cNvSpPr/>
          <p:nvPr/>
        </p:nvSpPr>
        <p:spPr>
          <a:xfrm>
            <a:off x="502920" y="4163950"/>
            <a:ext cx="10570464" cy="284480"/>
          </a:xfrm>
          <a:prstGeom prst="rect">
            <a:avLst/>
          </a:prstGeom>
          <a:noFill/>
          <a:ln/>
        </p:spPr>
        <p:txBody>
          <a:bodyPr wrap="none" lIns="0" tIns="0" rIns="0" bIns="0" rtlCol="0" anchor="t"/>
          <a:lstStyle/>
          <a:p>
            <a:pPr>
              <a:lnSpc>
                <a:spcPts val="24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23.(</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.avoided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B.pretended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C.regretted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.kept</a:t>
            </a:r>
            <a:endParaRPr lang="en-US" altLang="zh-CN" sz="1800" dirty="0"/>
          </a:p>
        </p:txBody>
      </p:sp>
      <p:sp>
        <p:nvSpPr>
          <p:cNvPr id="10" name="QC_6_AN.101_1#6e677bcbc.bracket?pid=7aa5c755b&amp;color=0,55,96&amp;vpa=28&amp;vtp=1"/>
          <p:cNvSpPr/>
          <p:nvPr/>
        </p:nvSpPr>
        <p:spPr>
          <a:xfrm>
            <a:off x="959326" y="4145662"/>
            <a:ext cx="331788" cy="296990"/>
          </a:xfrm>
          <a:prstGeom prst="rect">
            <a:avLst/>
          </a:prstGeom>
          <a:noFill/>
          <a:ln/>
        </p:spPr>
        <p:txBody>
          <a:bodyPr wrap="none" lIns="0" tIns="0" rIns="0" bIns="0" rtlCol="0" anchor="t"/>
          <a:lstStyle/>
          <a:p>
            <a:pPr algn="ctr">
              <a:lnSpc>
                <a:spcPts val="2500"/>
              </a:lnSpc>
            </a:pPr>
            <a:r>
              <a:rPr lang="en-US" altLang="zh-CN" b="0" i="0" dirty="0">
                <a:solidFill>
                  <a:srgbClr val="FF0000"/>
                </a:solidFill>
                <a:latin typeface="Times New Roman" pitchFamily="34" charset="0"/>
                <a:ea typeface="微软雅黑" pitchFamily="34" charset="-122"/>
                <a:cs typeface="Times New Roman" pitchFamily="34" charset="-120"/>
              </a:rPr>
              <a:t>D</a:t>
            </a:r>
            <a:endParaRPr lang="en-US" altLang="zh-CN" dirty="0"/>
          </a:p>
        </p:txBody>
      </p:sp>
      <p:sp>
        <p:nvSpPr>
          <p:cNvPr id="11" name="QC_6_AS.102_1#6e677bcbc?pid=7aa5c755b&amp;color=0,55,96&amp;vtp=1&amp;bbb=1&amp;hb=1"/>
          <p:cNvSpPr/>
          <p:nvPr/>
        </p:nvSpPr>
        <p:spPr>
          <a:xfrm>
            <a:off x="502920" y="4485705"/>
            <a:ext cx="10570464" cy="627190"/>
          </a:xfrm>
          <a:prstGeom prst="rect">
            <a:avLst/>
          </a:prstGeom>
          <a:noFill/>
          <a:ln/>
        </p:spPr>
        <p:txBody>
          <a:bodyPr wrap="none" lIns="0" tIns="0" rIns="0" bIns="0" rtlCol="0" anchor="t"/>
          <a:lstStyle/>
          <a:p>
            <a:pPr algn="l">
              <a:lnSpc>
                <a:spcPts val="26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根据上文“From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dad_____me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dozen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sports.”可知</a:t>
            </a:r>
            <a:r>
              <a:rPr lang="en-US" altLang="zh-CN" sz="1800" b="0" i="0">
                <a:solidFill>
                  <a:srgbClr val="003760"/>
                </a:solidFill>
                <a:latin typeface="Times New Roman" pitchFamily="34" charset="0"/>
                <a:ea typeface="微软雅黑" pitchFamily="34" charset="-122"/>
                <a:cs typeface="Times New Roman" pitchFamily="34" charset="-120"/>
              </a:rPr>
              <a:t>，作者的爸爸让作者从小</a:t>
            </a:r>
          </a:p>
          <a:p>
            <a:pPr>
              <a:lnSpc>
                <a:spcPts val="2500"/>
              </a:lnSpc>
            </a:pPr>
            <a:r>
              <a:rPr lang="en-US" altLang="zh-CN" b="0" i="0">
                <a:solidFill>
                  <a:srgbClr val="003760"/>
                </a:solidFill>
                <a:latin typeface="Times New Roman" pitchFamily="34" charset="0"/>
                <a:ea typeface="微软雅黑" pitchFamily="34" charset="-122"/>
                <a:cs typeface="Times New Roman" pitchFamily="34" charset="-120"/>
              </a:rPr>
              <a:t>接触很多运动</a:t>
            </a:r>
            <a:r>
              <a:rPr lang="en-US" altLang="zh-CN" b="0" i="0" dirty="0">
                <a:solidFill>
                  <a:srgbClr val="003760"/>
                </a:solidFill>
                <a:latin typeface="Times New Roman" pitchFamily="34" charset="0"/>
                <a:ea typeface="微软雅黑" pitchFamily="34" charset="-122"/>
                <a:cs typeface="Times New Roman" pitchFamily="34" charset="-120"/>
              </a:rPr>
              <a:t>，因此会反复告诉作者参与体育运动方面的话。故选D项。</a:t>
            </a:r>
            <a:endParaRPr lang="en-US" altLang="zh-CN" dirty="0"/>
          </a:p>
        </p:txBody>
      </p:sp>
      <p:sp>
        <p:nvSpPr>
          <p:cNvPr id="12" name="QC_6_BD.103_1#877a84619.choices?pid=7aa5c755b&amp;color=0,55,96&amp;vtp=1&amp;bbb=1"/>
          <p:cNvSpPr/>
          <p:nvPr/>
        </p:nvSpPr>
        <p:spPr>
          <a:xfrm>
            <a:off x="502920" y="5166615"/>
            <a:ext cx="10570464" cy="284480"/>
          </a:xfrm>
          <a:prstGeom prst="rect">
            <a:avLst/>
          </a:prstGeom>
          <a:noFill/>
          <a:ln/>
        </p:spPr>
        <p:txBody>
          <a:bodyPr wrap="none" lIns="0" tIns="0" rIns="0" bIns="0" rtlCol="0" anchor="t"/>
          <a:lstStyle/>
          <a:p>
            <a:pPr>
              <a:lnSpc>
                <a:spcPts val="24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24.(</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in</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shape</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for</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fun</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last</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business</a:t>
            </a:r>
            <a:endParaRPr lang="en-US" altLang="zh-CN" sz="1800" dirty="0"/>
          </a:p>
        </p:txBody>
      </p:sp>
      <p:sp>
        <p:nvSpPr>
          <p:cNvPr id="13" name="QC_6_AN.104_1#877a84619.bracket?pid=7aa5c755b&amp;color=0,55,96&amp;vpa=29&amp;vtp=1"/>
          <p:cNvSpPr/>
          <p:nvPr/>
        </p:nvSpPr>
        <p:spPr>
          <a:xfrm>
            <a:off x="959326" y="5148327"/>
            <a:ext cx="331788" cy="296990"/>
          </a:xfrm>
          <a:prstGeom prst="rect">
            <a:avLst/>
          </a:prstGeom>
          <a:noFill/>
          <a:ln/>
        </p:spPr>
        <p:txBody>
          <a:bodyPr wrap="none" lIns="0" tIns="0" rIns="0" bIns="0" rtlCol="0" anchor="t"/>
          <a:lstStyle/>
          <a:p>
            <a:pPr algn="ctr">
              <a:lnSpc>
                <a:spcPts val="25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14" name="QC_6_AS.105_1#877a84619?pid=7aa5c755b&amp;color=0,55,96&amp;vtp=1&amp;bbb=1&amp;hb=1"/>
          <p:cNvSpPr/>
          <p:nvPr/>
        </p:nvSpPr>
        <p:spPr>
          <a:xfrm>
            <a:off x="502920" y="5488370"/>
            <a:ext cx="10570464" cy="627190"/>
          </a:xfrm>
          <a:prstGeom prst="rect">
            <a:avLst/>
          </a:prstGeom>
          <a:noFill/>
          <a:ln/>
        </p:spPr>
        <p:txBody>
          <a:bodyPr wrap="none" lIns="0" tIns="0" rIns="0" bIns="0" rtlCol="0" anchor="t"/>
          <a:lstStyle/>
          <a:p>
            <a:pPr algn="l">
              <a:lnSpc>
                <a:spcPts val="26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根据下文“You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Freshman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15</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pounds,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you?”可知</a:t>
            </a:r>
            <a:r>
              <a:rPr lang="en-US" altLang="zh-CN" sz="1800" b="0" i="0">
                <a:solidFill>
                  <a:srgbClr val="003760"/>
                </a:solidFill>
                <a:latin typeface="Times New Roman" pitchFamily="34" charset="0"/>
                <a:ea typeface="微软雅黑" pitchFamily="34" charset="-122"/>
                <a:cs typeface="Times New Roman" pitchFamily="34" charset="-120"/>
              </a:rPr>
              <a:t>，作者的爸爸提醒作者不</a:t>
            </a:r>
          </a:p>
          <a:p>
            <a:pPr>
              <a:lnSpc>
                <a:spcPts val="2500"/>
              </a:lnSpc>
            </a:pPr>
            <a:r>
              <a:rPr lang="en-US" altLang="zh-CN" b="0" i="0">
                <a:solidFill>
                  <a:srgbClr val="003760"/>
                </a:solidFill>
                <a:latin typeface="Times New Roman" pitchFamily="34" charset="0"/>
                <a:ea typeface="微软雅黑" pitchFamily="34" charset="-122"/>
                <a:cs typeface="Times New Roman" pitchFamily="34" charset="-120"/>
              </a:rPr>
              <a:t>要大一这一年胖</a:t>
            </a:r>
            <a:r>
              <a:rPr lang="en-US" altLang="zh-CN" b="0" i="0" dirty="0">
                <a:solidFill>
                  <a:srgbClr val="003760"/>
                </a:solidFill>
                <a:latin typeface="Times New Roman" pitchFamily="34" charset="0"/>
                <a:ea typeface="微软雅黑" pitchFamily="34" charset="-122"/>
                <a:cs typeface="Times New Roman" pitchFamily="34" charset="-120"/>
              </a:rPr>
              <a:t>15磅（约6.8千克），因此是让作者保持身材。故选A项。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8">
                                            <p:bg/>
                                          </p:spTgt>
                                        </p:tgtEl>
                                        <p:attrNameLst>
                                          <p:attrName>style.visibility</p:attrName>
                                        </p:attrNameLst>
                                      </p:cBhvr>
                                      <p:to>
                                        <p:strVal val="visible"/>
                                      </p:to>
                                    </p:set>
                                    <p:animEffect transition="in" filter="fade">
                                      <p:cBhvr>
                                        <p:cTn id="45" dur="500"/>
                                        <p:tgtEl>
                                          <p:spTgt spid="8">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0" end="0"/>
                                            </p:txEl>
                                          </p:spTgt>
                                        </p:tgtEl>
                                        <p:attrNameLst>
                                          <p:attrName>style.visibility</p:attrName>
                                        </p:attrNameLst>
                                      </p:cBhvr>
                                      <p:to>
                                        <p:strVal val="visible"/>
                                      </p:to>
                                    </p:set>
                                    <p:animEffect transition="in" filter="fade">
                                      <p:cBhvr>
                                        <p:cTn id="48" dur="500"/>
                                        <p:tgtEl>
                                          <p:spTgt spid="8">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1" end="1"/>
                                            </p:txEl>
                                          </p:spTgt>
                                        </p:tgtEl>
                                        <p:attrNameLst>
                                          <p:attrName>style.visibility</p:attrName>
                                        </p:attrNameLst>
                                      </p:cBhvr>
                                      <p:to>
                                        <p:strVal val="visible"/>
                                      </p:to>
                                    </p:set>
                                    <p:animEffect transition="in" filter="fade">
                                      <p:cBhvr>
                                        <p:cTn id="51" dur="500"/>
                                        <p:tgtEl>
                                          <p:spTgt spid="8">
                                            <p:txEl>
                                              <p:pRg st="1" end="1"/>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10">
                                            <p:bg/>
                                          </p:spTgt>
                                        </p:tgtEl>
                                        <p:attrNameLst>
                                          <p:attrName>style.visibility</p:attrName>
                                        </p:attrNameLst>
                                      </p:cBhvr>
                                      <p:to>
                                        <p:strVal val="visible"/>
                                      </p:to>
                                    </p:set>
                                    <p:animEffect transition="in" filter="fade">
                                      <p:cBhvr>
                                        <p:cTn id="56" dur="500"/>
                                        <p:tgtEl>
                                          <p:spTgt spid="10">
                                            <p:bg/>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0">
                                            <p:txEl>
                                              <p:pRg st="0" end="0"/>
                                            </p:txEl>
                                          </p:spTgt>
                                        </p:tgtEl>
                                        <p:attrNameLst>
                                          <p:attrName>style.visibility</p:attrName>
                                        </p:attrNameLst>
                                      </p:cBhvr>
                                      <p:to>
                                        <p:strVal val="visible"/>
                                      </p:to>
                                    </p:set>
                                    <p:animEffect transition="in" filter="fade">
                                      <p:cBhvr>
                                        <p:cTn id="59" dur="500"/>
                                        <p:tgtEl>
                                          <p:spTgt spid="10">
                                            <p:txEl>
                                              <p:pRg st="0" end="0"/>
                                            </p:txEl>
                                          </p:spTgt>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11">
                                            <p:bg/>
                                          </p:spTgt>
                                        </p:tgtEl>
                                        <p:attrNameLst>
                                          <p:attrName>style.visibility</p:attrName>
                                        </p:attrNameLst>
                                      </p:cBhvr>
                                      <p:to>
                                        <p:strVal val="visible"/>
                                      </p:to>
                                    </p:set>
                                    <p:animEffect transition="in" filter="fade">
                                      <p:cBhvr>
                                        <p:cTn id="64" dur="500"/>
                                        <p:tgtEl>
                                          <p:spTgt spid="11">
                                            <p:bg/>
                                          </p:spTgt>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1">
                                            <p:txEl>
                                              <p:pRg st="0" end="0"/>
                                            </p:txEl>
                                          </p:spTgt>
                                        </p:tgtEl>
                                        <p:attrNameLst>
                                          <p:attrName>style.visibility</p:attrName>
                                        </p:attrNameLst>
                                      </p:cBhvr>
                                      <p:to>
                                        <p:strVal val="visible"/>
                                      </p:to>
                                    </p:set>
                                    <p:animEffect transition="in" filter="fade">
                                      <p:cBhvr>
                                        <p:cTn id="67" dur="500"/>
                                        <p:tgtEl>
                                          <p:spTgt spid="11">
                                            <p:txEl>
                                              <p:pRg st="0" end="0"/>
                                            </p:txEl>
                                          </p:spTgt>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1">
                                            <p:txEl>
                                              <p:pRg st="1" end="1"/>
                                            </p:txEl>
                                          </p:spTgt>
                                        </p:tgtEl>
                                        <p:attrNameLst>
                                          <p:attrName>style.visibility</p:attrName>
                                        </p:attrNameLst>
                                      </p:cBhvr>
                                      <p:to>
                                        <p:strVal val="visible"/>
                                      </p:to>
                                    </p:set>
                                    <p:animEffect transition="in" filter="fade">
                                      <p:cBhvr>
                                        <p:cTn id="70" dur="500"/>
                                        <p:tgtEl>
                                          <p:spTgt spid="11">
                                            <p:txEl>
                                              <p:pRg st="1" end="1"/>
                                            </p:txEl>
                                          </p:spTgt>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grpId="0" nodeType="clickEffect">
                                  <p:stCondLst>
                                    <p:cond delay="0"/>
                                  </p:stCondLst>
                                  <p:childTnLst>
                                    <p:set>
                                      <p:cBhvr>
                                        <p:cTn id="74" dur="1" fill="hold">
                                          <p:stCondLst>
                                            <p:cond delay="0"/>
                                          </p:stCondLst>
                                        </p:cTn>
                                        <p:tgtEl>
                                          <p:spTgt spid="13">
                                            <p:bg/>
                                          </p:spTgt>
                                        </p:tgtEl>
                                        <p:attrNameLst>
                                          <p:attrName>style.visibility</p:attrName>
                                        </p:attrNameLst>
                                      </p:cBhvr>
                                      <p:to>
                                        <p:strVal val="visible"/>
                                      </p:to>
                                    </p:set>
                                    <p:animEffect transition="in" filter="fade">
                                      <p:cBhvr>
                                        <p:cTn id="75" dur="500"/>
                                        <p:tgtEl>
                                          <p:spTgt spid="13">
                                            <p:bg/>
                                          </p:spTgt>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13">
                                            <p:txEl>
                                              <p:pRg st="0" end="0"/>
                                            </p:txEl>
                                          </p:spTgt>
                                        </p:tgtEl>
                                        <p:attrNameLst>
                                          <p:attrName>style.visibility</p:attrName>
                                        </p:attrNameLst>
                                      </p:cBhvr>
                                      <p:to>
                                        <p:strVal val="visible"/>
                                      </p:to>
                                    </p:set>
                                    <p:animEffect transition="in" filter="fade">
                                      <p:cBhvr>
                                        <p:cTn id="78" dur="500"/>
                                        <p:tgtEl>
                                          <p:spTgt spid="13">
                                            <p:txEl>
                                              <p:pRg st="0" end="0"/>
                                            </p:txEl>
                                          </p:spTgt>
                                        </p:tgtEl>
                                      </p:cBhvr>
                                    </p:animEffect>
                                  </p:childTnLst>
                                </p:cTn>
                              </p:par>
                            </p:childTnLst>
                          </p:cTn>
                        </p:par>
                      </p:childTnLst>
                    </p:cTn>
                  </p:par>
                  <p:par>
                    <p:cTn id="79" fill="hold">
                      <p:stCondLst>
                        <p:cond delay="indefinite"/>
                      </p:stCondLst>
                      <p:childTnLst>
                        <p:par>
                          <p:cTn id="80" fill="hold">
                            <p:stCondLst>
                              <p:cond delay="0"/>
                            </p:stCondLst>
                            <p:childTnLst>
                              <p:par>
                                <p:cTn id="81" presetID="10" presetClass="entr" presetSubtype="0" fill="hold" grpId="0" nodeType="clickEffect">
                                  <p:stCondLst>
                                    <p:cond delay="0"/>
                                  </p:stCondLst>
                                  <p:childTnLst>
                                    <p:set>
                                      <p:cBhvr>
                                        <p:cTn id="82" dur="1" fill="hold">
                                          <p:stCondLst>
                                            <p:cond delay="0"/>
                                          </p:stCondLst>
                                        </p:cTn>
                                        <p:tgtEl>
                                          <p:spTgt spid="14">
                                            <p:bg/>
                                          </p:spTgt>
                                        </p:tgtEl>
                                        <p:attrNameLst>
                                          <p:attrName>style.visibility</p:attrName>
                                        </p:attrNameLst>
                                      </p:cBhvr>
                                      <p:to>
                                        <p:strVal val="visible"/>
                                      </p:to>
                                    </p:set>
                                    <p:animEffect transition="in" filter="fade">
                                      <p:cBhvr>
                                        <p:cTn id="83" dur="500"/>
                                        <p:tgtEl>
                                          <p:spTgt spid="14">
                                            <p:bg/>
                                          </p:spTgt>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14">
                                            <p:txEl>
                                              <p:pRg st="0" end="0"/>
                                            </p:txEl>
                                          </p:spTgt>
                                        </p:tgtEl>
                                        <p:attrNameLst>
                                          <p:attrName>style.visibility</p:attrName>
                                        </p:attrNameLst>
                                      </p:cBhvr>
                                      <p:to>
                                        <p:strVal val="visible"/>
                                      </p:to>
                                    </p:set>
                                    <p:animEffect transition="in" filter="fade">
                                      <p:cBhvr>
                                        <p:cTn id="86" dur="500"/>
                                        <p:tgtEl>
                                          <p:spTgt spid="14">
                                            <p:txEl>
                                              <p:pRg st="0" end="0"/>
                                            </p:txEl>
                                          </p:spTgt>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14">
                                            <p:txEl>
                                              <p:pRg st="1" end="1"/>
                                            </p:txEl>
                                          </p:spTgt>
                                        </p:tgtEl>
                                        <p:attrNameLst>
                                          <p:attrName>style.visibility</p:attrName>
                                        </p:attrNameLst>
                                      </p:cBhvr>
                                      <p:to>
                                        <p:strVal val="visible"/>
                                      </p:to>
                                    </p:set>
                                    <p:animEffect transition="in" filter="fade">
                                      <p:cBhvr>
                                        <p:cTn id="89" dur="500"/>
                                        <p:tgtEl>
                                          <p:spTgt spid="1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P spid="5" grpId="0" build="p" animBg="1"/>
      <p:bldP spid="7" grpId="0" build="p" animBg="1"/>
      <p:bldP spid="8" grpId="0" build="p" animBg="1"/>
      <p:bldP spid="10" grpId="0" build="p" animBg="1"/>
      <p:bldP spid="11" grpId="0" build="p" animBg="1"/>
      <p:bldP spid="13" grpId="0" build="p" animBg="1"/>
      <p:bldP spid="14"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0">
    <p:spTree>
      <p:nvGrpSpPr>
        <p:cNvPr id="1" name=""/>
        <p:cNvGrpSpPr/>
        <p:nvPr/>
      </p:nvGrpSpPr>
      <p:grpSpPr>
        <a:xfrm>
          <a:off x="0" y="0"/>
          <a:ext cx="0" cy="0"/>
          <a:chOff x="0" y="0"/>
          <a:chExt cx="0" cy="0"/>
        </a:xfrm>
      </p:grpSpPr>
      <p:sp>
        <p:nvSpPr>
          <p:cNvPr id="2" name="QC_6_BD.106_1#41dcc7ef1.choices?pid=7aa5c755b&amp;color=0,55,96&amp;vtp=1&amp;bt=1&amp;bbb=1"/>
          <p:cNvSpPr/>
          <p:nvPr/>
        </p:nvSpPr>
        <p:spPr>
          <a:xfrm>
            <a:off x="502920" y="1508760"/>
            <a:ext cx="10570464" cy="351155"/>
          </a:xfrm>
          <a:prstGeom prst="rect">
            <a:avLst/>
          </a:prstGeom>
          <a:noFill/>
          <a:ln/>
        </p:spPr>
        <p:txBody>
          <a:bodyPr wrap="none" lIns="0" tIns="0" rIns="0" bIns="0" rtlCol="0" anchor="t"/>
          <a:lstStyle/>
          <a:p>
            <a:pPr>
              <a:lnSpc>
                <a:spcPts val="31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25.(</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.refused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B.happened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C.quit</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.decided</a:t>
            </a:r>
            <a:endParaRPr lang="en-US" altLang="zh-CN" sz="1800" dirty="0"/>
          </a:p>
        </p:txBody>
      </p:sp>
      <p:sp>
        <p:nvSpPr>
          <p:cNvPr id="3" name="QC_6_AN.107_1#41dcc7ef1.bracket?pid=7aa5c755b&amp;color=0,55,96&amp;vpa=30&amp;vtp=1"/>
          <p:cNvSpPr/>
          <p:nvPr/>
        </p:nvSpPr>
        <p:spPr>
          <a:xfrm>
            <a:off x="959326" y="1503616"/>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a:t>
            </a:r>
            <a:endParaRPr lang="en-US" altLang="zh-CN" dirty="0"/>
          </a:p>
        </p:txBody>
      </p:sp>
      <p:sp>
        <p:nvSpPr>
          <p:cNvPr id="4" name="QC_6_AS.108_1#41dcc7ef1?pid=7aa5c755b&amp;color=0,55,96&amp;vtp=1&amp;bbb=1&amp;hb=1"/>
          <p:cNvSpPr/>
          <p:nvPr/>
        </p:nvSpPr>
        <p:spPr>
          <a:xfrm>
            <a:off x="502920" y="1905952"/>
            <a:ext cx="10570464" cy="760540"/>
          </a:xfrm>
          <a:prstGeom prst="rect">
            <a:avLst/>
          </a:prstGeom>
          <a:noFill/>
          <a:ln/>
        </p:spPr>
        <p:txBody>
          <a:bodyPr wrap="none" lIns="0" tIns="0" rIns="0" bIns="0" rtlCol="0" anchor="t"/>
          <a:lstStyle/>
          <a:p>
            <a:pPr algn="l">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根据下文to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swimming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shot可知，由于爸爸不停地提醒，作者应该是决定试一试游泳</a:t>
            </a:r>
            <a:r>
              <a:rPr lang="en-US" altLang="zh-CN" sz="1800" b="0" i="0">
                <a:solidFill>
                  <a:srgbClr val="003760"/>
                </a:solidFill>
                <a:latin typeface="Times New Roman" pitchFamily="34" charset="0"/>
                <a:ea typeface="微软雅黑" pitchFamily="34" charset="-122"/>
                <a:cs typeface="Times New Roman" pitchFamily="34" charset="-120"/>
              </a:rPr>
              <a:t>。故选</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D</a:t>
            </a:r>
            <a:r>
              <a:rPr lang="en-US" altLang="zh-CN" b="0" i="0" dirty="0">
                <a:solidFill>
                  <a:srgbClr val="003760"/>
                </a:solidFill>
                <a:latin typeface="Times New Roman" pitchFamily="34" charset="0"/>
                <a:ea typeface="微软雅黑" pitchFamily="34" charset="-122"/>
                <a:cs typeface="Times New Roman" pitchFamily="34" charset="-120"/>
              </a:rPr>
              <a:t>项。</a:t>
            </a:r>
            <a:endParaRPr lang="en-US" altLang="zh-CN" dirty="0"/>
          </a:p>
        </p:txBody>
      </p:sp>
      <p:sp>
        <p:nvSpPr>
          <p:cNvPr id="5" name="QC_6_BD.109_1#93eafae78.choices?pid=7aa5c755b&amp;color=0,55,96&amp;vtp=1&amp;bbb=1"/>
          <p:cNvSpPr/>
          <p:nvPr/>
        </p:nvSpPr>
        <p:spPr>
          <a:xfrm>
            <a:off x="502920" y="2716529"/>
            <a:ext cx="10570464" cy="351155"/>
          </a:xfrm>
          <a:prstGeom prst="rect">
            <a:avLst/>
          </a:prstGeom>
          <a:noFill/>
          <a:ln/>
        </p:spPr>
        <p:txBody>
          <a:bodyPr wrap="none" lIns="0" tIns="0" rIns="0" bIns="0" rtlCol="0" anchor="t"/>
          <a:lstStyle/>
          <a:p>
            <a:pPr>
              <a:lnSpc>
                <a:spcPts val="31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26.(</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.hardly</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B.only</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C.immediately</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.gradually</a:t>
            </a:r>
            <a:endParaRPr lang="en-US" altLang="zh-CN" sz="1800" dirty="0"/>
          </a:p>
        </p:txBody>
      </p:sp>
      <p:sp>
        <p:nvSpPr>
          <p:cNvPr id="6" name="QC_6_AN.110_1#93eafae78.bracket?pid=7aa5c755b&amp;color=0,55,96&amp;vpa=31&amp;vtp=1"/>
          <p:cNvSpPr/>
          <p:nvPr/>
        </p:nvSpPr>
        <p:spPr>
          <a:xfrm>
            <a:off x="972026" y="2711385"/>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a:t>
            </a:r>
            <a:endParaRPr lang="en-US" altLang="zh-CN" dirty="0"/>
          </a:p>
        </p:txBody>
      </p:sp>
      <p:sp>
        <p:nvSpPr>
          <p:cNvPr id="7" name="QC_6_AS.111_1#93eafae78?pid=7aa5c755b&amp;color=0,55,96&amp;vtp=1&amp;bbb=1&amp;hb=1"/>
          <p:cNvSpPr/>
          <p:nvPr/>
        </p:nvSpPr>
        <p:spPr>
          <a:xfrm>
            <a:off x="502920" y="3120008"/>
            <a:ext cx="10570464" cy="757555"/>
          </a:xfrm>
          <a:prstGeom prst="rect">
            <a:avLst/>
          </a:prstGeom>
          <a:noFill/>
          <a:ln/>
        </p:spPr>
        <p:txBody>
          <a:bodyPr wrap="none" lIns="0" tIns="0" rIns="0" bIns="0" rtlCol="0" anchor="t"/>
          <a:lstStyle/>
          <a:p>
            <a:pPr algn="l">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根据上文but和下文managed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pool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twice可知，此处和上文So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____to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swimming</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a</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shot之间为转折关系，即虽然作者决定尝试游泳，但最终仅仅去了两次游泳池。故选B项。</a:t>
            </a:r>
            <a:endParaRPr lang="en-US" altLang="zh-CN" dirty="0"/>
          </a:p>
        </p:txBody>
      </p:sp>
      <p:sp>
        <p:nvSpPr>
          <p:cNvPr id="8" name="QC_6_BD.112_1#b720597e3.choices?pid=7aa5c755b&amp;color=0,55,96&amp;vtp=1&amp;bbb=1"/>
          <p:cNvSpPr/>
          <p:nvPr/>
        </p:nvSpPr>
        <p:spPr>
          <a:xfrm>
            <a:off x="502920" y="3888613"/>
            <a:ext cx="10570464" cy="351155"/>
          </a:xfrm>
          <a:prstGeom prst="rect">
            <a:avLst/>
          </a:prstGeom>
          <a:noFill/>
          <a:ln/>
        </p:spPr>
        <p:txBody>
          <a:bodyPr wrap="none" lIns="0" tIns="0" rIns="0" bIns="0" rtlCol="0" anchor="t"/>
          <a:lstStyle/>
          <a:p>
            <a:pPr>
              <a:lnSpc>
                <a:spcPts val="31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27.(</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.unhappy</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B.satisfied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C.awkward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.disappointed</a:t>
            </a:r>
            <a:endParaRPr lang="en-US" altLang="zh-CN" sz="1800" dirty="0"/>
          </a:p>
        </p:txBody>
      </p:sp>
      <p:sp>
        <p:nvSpPr>
          <p:cNvPr id="9" name="QC_6_AN.113_1#b720597e3.bracket?pid=7aa5c755b&amp;color=0,55,96&amp;vpa=32&amp;vtp=1"/>
          <p:cNvSpPr/>
          <p:nvPr/>
        </p:nvSpPr>
        <p:spPr>
          <a:xfrm>
            <a:off x="972026" y="3883469"/>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a:t>
            </a:r>
            <a:endParaRPr lang="en-US" altLang="zh-CN" dirty="0"/>
          </a:p>
        </p:txBody>
      </p:sp>
      <p:sp>
        <p:nvSpPr>
          <p:cNvPr id="10" name="QC_6_AS.114_1#b720597e3?pid=7aa5c755b&amp;color=0,55,96&amp;vtp=1&amp;bbb=1&amp;hb=1"/>
          <p:cNvSpPr/>
          <p:nvPr/>
        </p:nvSpPr>
        <p:spPr>
          <a:xfrm>
            <a:off x="502920" y="4295964"/>
            <a:ext cx="10570464" cy="760540"/>
          </a:xfrm>
          <a:prstGeom prst="rect">
            <a:avLst/>
          </a:prstGeom>
          <a:noFill/>
          <a:ln/>
        </p:spPr>
        <p:txBody>
          <a:bodyPr wrap="none" lIns="0" tIns="0" rIns="0" bIns="0" rtlCol="0" anchor="t"/>
          <a:lstStyle/>
          <a:p>
            <a:pPr algn="l">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根据上文Worse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still和下文with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convincing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myself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OK可知</a:t>
            </a:r>
            <a:r>
              <a:rPr lang="en-US" altLang="zh-CN" sz="1800" b="0" i="0">
                <a:solidFill>
                  <a:srgbClr val="003760"/>
                </a:solidFill>
                <a:latin typeface="Times New Roman" pitchFamily="34" charset="0"/>
                <a:ea typeface="微软雅黑" pitchFamily="34" charset="-122"/>
                <a:cs typeface="Times New Roman" pitchFamily="34" charset="-120"/>
              </a:rPr>
              <a:t>，作者应该是满足于和自己说</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不运动也没关系</a:t>
            </a:r>
            <a:r>
              <a:rPr lang="en-US" altLang="zh-CN" b="0" i="0" dirty="0">
                <a:solidFill>
                  <a:srgbClr val="003760"/>
                </a:solidFill>
                <a:latin typeface="Times New Roman" pitchFamily="34" charset="0"/>
                <a:ea typeface="微软雅黑" pitchFamily="34" charset="-122"/>
                <a:cs typeface="Times New Roman" pitchFamily="34" charset="-120"/>
              </a:rPr>
              <a:t>，这种情况比在行动上不去运动更糟糕。故选B项。</a:t>
            </a:r>
            <a:endParaRPr lang="en-US" altLang="zh-CN" dirty="0"/>
          </a:p>
        </p:txBody>
      </p:sp>
      <p:sp>
        <p:nvSpPr>
          <p:cNvPr id="11" name="QC_6_BD.115_1#08a31192a.choices?pid=7aa5c755b&amp;color=0,55,96&amp;vtp=1&amp;bbb=1"/>
          <p:cNvSpPr/>
          <p:nvPr/>
        </p:nvSpPr>
        <p:spPr>
          <a:xfrm>
            <a:off x="502920" y="5106541"/>
            <a:ext cx="10570464" cy="351155"/>
          </a:xfrm>
          <a:prstGeom prst="rect">
            <a:avLst/>
          </a:prstGeom>
          <a:noFill/>
          <a:ln/>
        </p:spPr>
        <p:txBody>
          <a:bodyPr wrap="none" lIns="0" tIns="0" rIns="0" bIns="0" rtlCol="0" anchor="t"/>
          <a:lstStyle/>
          <a:p>
            <a:pPr>
              <a:lnSpc>
                <a:spcPts val="31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28.(</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came</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down</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came</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out</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came</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.came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endParaRPr lang="en-US" altLang="zh-CN" sz="1800" dirty="0"/>
          </a:p>
        </p:txBody>
      </p:sp>
      <p:sp>
        <p:nvSpPr>
          <p:cNvPr id="12" name="QC_6_AN.116_1#08a31192a.bracket?pid=7aa5c755b&amp;color=0,55,96&amp;vpa=33&amp;vtp=1"/>
          <p:cNvSpPr/>
          <p:nvPr/>
        </p:nvSpPr>
        <p:spPr>
          <a:xfrm>
            <a:off x="972026" y="5101397"/>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
        <p:nvSpPr>
          <p:cNvPr id="13" name="QC_6_AS.117_1#08a31192a?pid=7aa5c755b&amp;color=0,55,96&amp;vtp=1&amp;bbb=1&amp;hb=1"/>
          <p:cNvSpPr/>
          <p:nvPr/>
        </p:nvSpPr>
        <p:spPr>
          <a:xfrm>
            <a:off x="502920" y="5510020"/>
            <a:ext cx="10570464" cy="760540"/>
          </a:xfrm>
          <a:prstGeom prst="rect">
            <a:avLst/>
          </a:prstGeom>
          <a:noFill/>
          <a:ln/>
        </p:spPr>
        <p:txBody>
          <a:bodyPr wrap="none" lIns="0" tIns="0" rIns="0" bIns="0" rtlCol="0" anchor="t"/>
          <a:lstStyle/>
          <a:p>
            <a:pPr algn="l">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根据下文me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wanted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Zumba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her可知</a:t>
            </a:r>
            <a:r>
              <a:rPr lang="en-US" altLang="zh-CN" sz="1800" b="0" i="0">
                <a:solidFill>
                  <a:srgbClr val="003760"/>
                </a:solidFill>
                <a:latin typeface="Times New Roman" pitchFamily="34" charset="0"/>
                <a:ea typeface="微软雅黑" pitchFamily="34" charset="-122"/>
                <a:cs typeface="Times New Roman" pitchFamily="34" charset="-120"/>
              </a:rPr>
              <a:t>，朋友问作者想不想和她一</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起去跳尊巴舞</a:t>
            </a:r>
            <a:r>
              <a:rPr lang="en-US" altLang="zh-CN" b="0" i="0" dirty="0">
                <a:solidFill>
                  <a:srgbClr val="003760"/>
                </a:solidFill>
                <a:latin typeface="Times New Roman" pitchFamily="34" charset="0"/>
                <a:ea typeface="微软雅黑" pitchFamily="34" charset="-122"/>
                <a:cs typeface="Times New Roman" pitchFamily="34" charset="-120"/>
              </a:rPr>
              <a:t>，所以，此处应是“走近”作者，并建议作者去跳尊巴舞。故选C项。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fade">
                                      <p:cBhvr>
                                        <p:cTn id="40" dur="500"/>
                                        <p:tgtEl>
                                          <p:spTgt spid="7">
                                            <p:txEl>
                                              <p:pRg st="1" end="1"/>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9">
                                            <p:bg/>
                                          </p:spTgt>
                                        </p:tgtEl>
                                        <p:attrNameLst>
                                          <p:attrName>style.visibility</p:attrName>
                                        </p:attrNameLst>
                                      </p:cBhvr>
                                      <p:to>
                                        <p:strVal val="visible"/>
                                      </p:to>
                                    </p:set>
                                    <p:animEffect transition="in" filter="fade">
                                      <p:cBhvr>
                                        <p:cTn id="45" dur="500"/>
                                        <p:tgtEl>
                                          <p:spTgt spid="9">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9">
                                            <p:txEl>
                                              <p:pRg st="0" end="0"/>
                                            </p:txEl>
                                          </p:spTgt>
                                        </p:tgtEl>
                                        <p:attrNameLst>
                                          <p:attrName>style.visibility</p:attrName>
                                        </p:attrNameLst>
                                      </p:cBhvr>
                                      <p:to>
                                        <p:strVal val="visible"/>
                                      </p:to>
                                    </p:set>
                                    <p:animEffect transition="in" filter="fade">
                                      <p:cBhvr>
                                        <p:cTn id="48" dur="500"/>
                                        <p:tgtEl>
                                          <p:spTgt spid="9">
                                            <p:txEl>
                                              <p:pRg st="0" end="0"/>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0">
                                            <p:bg/>
                                          </p:spTgt>
                                        </p:tgtEl>
                                        <p:attrNameLst>
                                          <p:attrName>style.visibility</p:attrName>
                                        </p:attrNameLst>
                                      </p:cBhvr>
                                      <p:to>
                                        <p:strVal val="visible"/>
                                      </p:to>
                                    </p:set>
                                    <p:animEffect transition="in" filter="fade">
                                      <p:cBhvr>
                                        <p:cTn id="53" dur="500"/>
                                        <p:tgtEl>
                                          <p:spTgt spid="10">
                                            <p:bg/>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
                                            <p:txEl>
                                              <p:pRg st="0" end="0"/>
                                            </p:txEl>
                                          </p:spTgt>
                                        </p:tgtEl>
                                        <p:attrNameLst>
                                          <p:attrName>style.visibility</p:attrName>
                                        </p:attrNameLst>
                                      </p:cBhvr>
                                      <p:to>
                                        <p:strVal val="visible"/>
                                      </p:to>
                                    </p:set>
                                    <p:animEffect transition="in" filter="fade">
                                      <p:cBhvr>
                                        <p:cTn id="56" dur="500"/>
                                        <p:tgtEl>
                                          <p:spTgt spid="10">
                                            <p:txEl>
                                              <p:pRg st="0" end="0"/>
                                            </p:txEl>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0">
                                            <p:txEl>
                                              <p:pRg st="1" end="1"/>
                                            </p:txEl>
                                          </p:spTgt>
                                        </p:tgtEl>
                                        <p:attrNameLst>
                                          <p:attrName>style.visibility</p:attrName>
                                        </p:attrNameLst>
                                      </p:cBhvr>
                                      <p:to>
                                        <p:strVal val="visible"/>
                                      </p:to>
                                    </p:set>
                                    <p:animEffect transition="in" filter="fade">
                                      <p:cBhvr>
                                        <p:cTn id="59" dur="500"/>
                                        <p:tgtEl>
                                          <p:spTgt spid="10">
                                            <p:txEl>
                                              <p:pRg st="1" end="1"/>
                                            </p:txEl>
                                          </p:spTgt>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12">
                                            <p:bg/>
                                          </p:spTgt>
                                        </p:tgtEl>
                                        <p:attrNameLst>
                                          <p:attrName>style.visibility</p:attrName>
                                        </p:attrNameLst>
                                      </p:cBhvr>
                                      <p:to>
                                        <p:strVal val="visible"/>
                                      </p:to>
                                    </p:set>
                                    <p:animEffect transition="in" filter="fade">
                                      <p:cBhvr>
                                        <p:cTn id="64" dur="500"/>
                                        <p:tgtEl>
                                          <p:spTgt spid="12">
                                            <p:bg/>
                                          </p:spTgt>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2">
                                            <p:txEl>
                                              <p:pRg st="0" end="0"/>
                                            </p:txEl>
                                          </p:spTgt>
                                        </p:tgtEl>
                                        <p:attrNameLst>
                                          <p:attrName>style.visibility</p:attrName>
                                        </p:attrNameLst>
                                      </p:cBhvr>
                                      <p:to>
                                        <p:strVal val="visible"/>
                                      </p:to>
                                    </p:set>
                                    <p:animEffect transition="in" filter="fade">
                                      <p:cBhvr>
                                        <p:cTn id="67" dur="500"/>
                                        <p:tgtEl>
                                          <p:spTgt spid="12">
                                            <p:txEl>
                                              <p:pRg st="0" end="0"/>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13">
                                            <p:bg/>
                                          </p:spTgt>
                                        </p:tgtEl>
                                        <p:attrNameLst>
                                          <p:attrName>style.visibility</p:attrName>
                                        </p:attrNameLst>
                                      </p:cBhvr>
                                      <p:to>
                                        <p:strVal val="visible"/>
                                      </p:to>
                                    </p:set>
                                    <p:animEffect transition="in" filter="fade">
                                      <p:cBhvr>
                                        <p:cTn id="72" dur="500"/>
                                        <p:tgtEl>
                                          <p:spTgt spid="13">
                                            <p:bg/>
                                          </p:spTgt>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13">
                                            <p:txEl>
                                              <p:pRg st="0" end="0"/>
                                            </p:txEl>
                                          </p:spTgt>
                                        </p:tgtEl>
                                        <p:attrNameLst>
                                          <p:attrName>style.visibility</p:attrName>
                                        </p:attrNameLst>
                                      </p:cBhvr>
                                      <p:to>
                                        <p:strVal val="visible"/>
                                      </p:to>
                                    </p:set>
                                    <p:animEffect transition="in" filter="fade">
                                      <p:cBhvr>
                                        <p:cTn id="75" dur="500"/>
                                        <p:tgtEl>
                                          <p:spTgt spid="13">
                                            <p:txEl>
                                              <p:pRg st="0" end="0"/>
                                            </p:txEl>
                                          </p:spTgt>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13">
                                            <p:txEl>
                                              <p:pRg st="1" end="1"/>
                                            </p:txEl>
                                          </p:spTgt>
                                        </p:tgtEl>
                                        <p:attrNameLst>
                                          <p:attrName>style.visibility</p:attrName>
                                        </p:attrNameLst>
                                      </p:cBhvr>
                                      <p:to>
                                        <p:strVal val="visible"/>
                                      </p:to>
                                    </p:set>
                                    <p:animEffect transition="in" filter="fade">
                                      <p:cBhvr>
                                        <p:cTn id="78" dur="500"/>
                                        <p:tgtEl>
                                          <p:spTgt spid="1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1">
    <p:spTree>
      <p:nvGrpSpPr>
        <p:cNvPr id="1" name=""/>
        <p:cNvGrpSpPr/>
        <p:nvPr/>
      </p:nvGrpSpPr>
      <p:grpSpPr>
        <a:xfrm>
          <a:off x="0" y="0"/>
          <a:ext cx="0" cy="0"/>
          <a:chOff x="0" y="0"/>
          <a:chExt cx="0" cy="0"/>
        </a:xfrm>
      </p:grpSpPr>
      <p:sp>
        <p:nvSpPr>
          <p:cNvPr id="2" name="QC_6_BD.118_1#5c26e525f.choices?pid=7aa5c755b&amp;color=0,55,96&amp;vtp=1&amp;bt=1&amp;bbb=1"/>
          <p:cNvSpPr/>
          <p:nvPr/>
        </p:nvSpPr>
        <p:spPr>
          <a:xfrm>
            <a:off x="502920" y="1508760"/>
            <a:ext cx="10570464" cy="322580"/>
          </a:xfrm>
          <a:prstGeom prst="rect">
            <a:avLst/>
          </a:prstGeom>
          <a:noFill/>
          <a:ln/>
        </p:spPr>
        <p:txBody>
          <a:bodyPr wrap="none" lIns="0" tIns="0" rIns="0" bIns="0" rtlCol="0" anchor="t"/>
          <a:lstStyle/>
          <a:p>
            <a:pPr>
              <a:lnSpc>
                <a:spcPts val="28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29.(</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.happy</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B.proud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C.careful</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.sure</a:t>
            </a:r>
            <a:endParaRPr lang="en-US" altLang="zh-CN" sz="1800" dirty="0"/>
          </a:p>
        </p:txBody>
      </p:sp>
      <p:sp>
        <p:nvSpPr>
          <p:cNvPr id="3" name="QC_6_AN.119_1#5c26e525f.bracket?pid=7aa5c755b&amp;color=0,55,96&amp;vpa=34&amp;vtp=1"/>
          <p:cNvSpPr/>
          <p:nvPr/>
        </p:nvSpPr>
        <p:spPr>
          <a:xfrm>
            <a:off x="959326" y="1499743"/>
            <a:ext cx="331788" cy="325565"/>
          </a:xfrm>
          <a:prstGeom prst="rect">
            <a:avLst/>
          </a:prstGeom>
          <a:noFill/>
          <a:ln/>
        </p:spPr>
        <p:txBody>
          <a:bodyPr wrap="none" lIns="0" tIns="0" rIns="0" bIns="0" rtlCol="0" anchor="t"/>
          <a:lstStyle/>
          <a:p>
            <a:pPr algn="ctr">
              <a:lnSpc>
                <a:spcPts val="2800"/>
              </a:lnSpc>
            </a:pPr>
            <a:r>
              <a:rPr lang="en-US" altLang="zh-CN" b="0" i="0" dirty="0">
                <a:solidFill>
                  <a:srgbClr val="FF0000"/>
                </a:solidFill>
                <a:latin typeface="Times New Roman" pitchFamily="34" charset="0"/>
                <a:ea typeface="微软雅黑" pitchFamily="34" charset="-122"/>
                <a:cs typeface="Times New Roman" pitchFamily="34" charset="-120"/>
              </a:rPr>
              <a:t>D</a:t>
            </a:r>
            <a:endParaRPr lang="en-US" altLang="zh-CN" dirty="0"/>
          </a:p>
        </p:txBody>
      </p:sp>
      <p:sp>
        <p:nvSpPr>
          <p:cNvPr id="4" name="QC_6_AS.120_1#5c26e525f?pid=7aa5c755b&amp;color=0,55,96&amp;vtp=1&amp;bbb=1&amp;hb=1"/>
          <p:cNvSpPr/>
          <p:nvPr/>
        </p:nvSpPr>
        <p:spPr>
          <a:xfrm>
            <a:off x="502920" y="1868488"/>
            <a:ext cx="10570464" cy="693865"/>
          </a:xfrm>
          <a:prstGeom prst="rect">
            <a:avLst/>
          </a:prstGeom>
          <a:noFill/>
          <a:ln/>
        </p:spPr>
        <p:txBody>
          <a:bodyPr wrap="none" lIns="0" tIns="0" rIns="0" bIns="0" rtlCol="0" anchor="t"/>
          <a:lstStyle/>
          <a:p>
            <a:pPr algn="l">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根据上文It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didn't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sound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bad和but可知，此处和上文之间为转折关系</a:t>
            </a:r>
            <a:r>
              <a:rPr lang="en-US" altLang="zh-CN" sz="1800" b="0" i="0">
                <a:solidFill>
                  <a:srgbClr val="003760"/>
                </a:solidFill>
                <a:latin typeface="Times New Roman" pitchFamily="34" charset="0"/>
                <a:ea typeface="微软雅黑" pitchFamily="34" charset="-122"/>
                <a:cs typeface="Times New Roman" pitchFamily="34" charset="-120"/>
              </a:rPr>
              <a:t>，虽然跳尊巴舞听起来不</a:t>
            </a:r>
          </a:p>
          <a:p>
            <a:pPr>
              <a:lnSpc>
                <a:spcPts val="2800"/>
              </a:lnSpc>
            </a:pPr>
            <a:r>
              <a:rPr lang="en-US" altLang="zh-CN" b="0" i="0">
                <a:solidFill>
                  <a:srgbClr val="003760"/>
                </a:solidFill>
                <a:latin typeface="Times New Roman" pitchFamily="34" charset="0"/>
                <a:ea typeface="微软雅黑" pitchFamily="34" charset="-122"/>
                <a:cs typeface="Times New Roman" pitchFamily="34" charset="-120"/>
              </a:rPr>
              <a:t>太糟</a:t>
            </a:r>
            <a:r>
              <a:rPr lang="en-US" altLang="zh-CN" b="0" i="0" dirty="0">
                <a:solidFill>
                  <a:srgbClr val="003760"/>
                </a:solidFill>
                <a:latin typeface="Times New Roman" pitchFamily="34" charset="0"/>
                <a:ea typeface="微软雅黑" pitchFamily="34" charset="-122"/>
                <a:cs typeface="Times New Roman" pitchFamily="34" charset="-120"/>
              </a:rPr>
              <a:t>，但是作者因为对于运动的恐惧，应该是不太确定自己是否去跳。故选D项。</a:t>
            </a:r>
            <a:endParaRPr lang="en-US" altLang="zh-CN" dirty="0"/>
          </a:p>
        </p:txBody>
      </p:sp>
      <p:sp>
        <p:nvSpPr>
          <p:cNvPr id="5" name="QC_6_BD.121_1#55a52c66b.choices?pid=7aa5c755b&amp;color=0,55,96&amp;vtp=1&amp;bbb=1"/>
          <p:cNvSpPr/>
          <p:nvPr/>
        </p:nvSpPr>
        <p:spPr>
          <a:xfrm>
            <a:off x="502920" y="2615438"/>
            <a:ext cx="10570464" cy="322580"/>
          </a:xfrm>
          <a:prstGeom prst="rect">
            <a:avLst/>
          </a:prstGeom>
          <a:noFill/>
          <a:ln/>
        </p:spPr>
        <p:txBody>
          <a:bodyPr wrap="none" lIns="0" tIns="0" rIns="0" bIns="0" rtlCol="0" anchor="t"/>
          <a:lstStyle/>
          <a:p>
            <a:pPr>
              <a:lnSpc>
                <a:spcPts val="28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30.(</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.cup</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B.part</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C.share</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.mouth</a:t>
            </a:r>
            <a:endParaRPr lang="en-US" altLang="zh-CN" sz="1800" dirty="0"/>
          </a:p>
        </p:txBody>
      </p:sp>
      <p:sp>
        <p:nvSpPr>
          <p:cNvPr id="6" name="QC_6_AN.122_1#55a52c66b.bracket?pid=7aa5c755b&amp;color=0,55,96&amp;vpa=35&amp;vtp=1"/>
          <p:cNvSpPr/>
          <p:nvPr/>
        </p:nvSpPr>
        <p:spPr>
          <a:xfrm>
            <a:off x="959326" y="2606421"/>
            <a:ext cx="331788" cy="325565"/>
          </a:xfrm>
          <a:prstGeom prst="rect">
            <a:avLst/>
          </a:prstGeom>
          <a:noFill/>
          <a:ln/>
        </p:spPr>
        <p:txBody>
          <a:bodyPr wrap="none" lIns="0" tIns="0" rIns="0" bIns="0" rtlCol="0" anchor="t"/>
          <a:lstStyle/>
          <a:p>
            <a:pPr algn="ctr">
              <a:lnSpc>
                <a:spcPts val="28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7" name="QC_6_AS.123_1#55a52c66b?pid=7aa5c755b&amp;color=0,55,96&amp;vtp=1&amp;bbb=1&amp;hb=1"/>
          <p:cNvSpPr/>
          <p:nvPr/>
        </p:nvSpPr>
        <p:spPr>
          <a:xfrm>
            <a:off x="502920" y="2981453"/>
            <a:ext cx="10570464" cy="1062165"/>
          </a:xfrm>
          <a:prstGeom prst="rect">
            <a:avLst/>
          </a:prstGeom>
          <a:noFill/>
          <a:ln/>
        </p:spPr>
        <p:txBody>
          <a:bodyPr wrap="none" lIns="0" tIns="0" rIns="0" bIns="0" rtlCol="0" anchor="t"/>
          <a:lstStyle/>
          <a:p>
            <a:pPr algn="l">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根据下文“Zumba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____me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Freshman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15</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pounds,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more.”</a:t>
            </a:r>
            <a:r>
              <a:rPr lang="en-US" altLang="zh-CN" sz="1800" b="0" i="0">
                <a:solidFill>
                  <a:srgbClr val="003760"/>
                </a:solidFill>
                <a:latin typeface="Times New Roman" pitchFamily="34" charset="0"/>
                <a:ea typeface="微软雅黑" pitchFamily="34" charset="-122"/>
                <a:cs typeface="Times New Roman" pitchFamily="34" charset="-120"/>
              </a:rPr>
              <a:t>可知，</a:t>
            </a:r>
          </a:p>
          <a:p>
            <a:pPr>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尊巴舞起到了更多的作用</a:t>
            </a:r>
            <a:r>
              <a:rPr lang="en-US" altLang="zh-CN" sz="1800" b="0" i="0" dirty="0">
                <a:solidFill>
                  <a:srgbClr val="003760"/>
                </a:solidFill>
                <a:latin typeface="Times New Roman" pitchFamily="34" charset="0"/>
                <a:ea typeface="微软雅黑" pitchFamily="34" charset="-122"/>
                <a:cs typeface="Times New Roman" pitchFamily="34" charset="-120"/>
              </a:rPr>
              <a:t>，因此作者应该是喜欢上它了，one's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tea是固定短语，意为</a:t>
            </a:r>
            <a:r>
              <a:rPr lang="en-US" altLang="zh-CN" sz="1800" b="0" i="0">
                <a:solidFill>
                  <a:srgbClr val="003760"/>
                </a:solidFill>
                <a:latin typeface="Times New Roman" pitchFamily="34" charset="0"/>
                <a:ea typeface="微软雅黑" pitchFamily="34" charset="-122"/>
                <a:cs typeface="Times New Roman" pitchFamily="34" charset="-120"/>
              </a:rPr>
              <a:t>“某人喜爱的</a:t>
            </a:r>
          </a:p>
          <a:p>
            <a:pPr>
              <a:lnSpc>
                <a:spcPts val="2800"/>
              </a:lnSpc>
            </a:pPr>
            <a:r>
              <a:rPr lang="en-US" altLang="zh-CN" b="0" i="0">
                <a:solidFill>
                  <a:srgbClr val="003760"/>
                </a:solidFill>
                <a:latin typeface="Times New Roman" pitchFamily="34" charset="0"/>
                <a:ea typeface="微软雅黑" pitchFamily="34" charset="-122"/>
                <a:cs typeface="Times New Roman" pitchFamily="34" charset="-120"/>
              </a:rPr>
              <a:t>事物</a:t>
            </a:r>
            <a:r>
              <a:rPr lang="en-US" altLang="zh-CN" b="0" i="0" dirty="0">
                <a:solidFill>
                  <a:srgbClr val="003760"/>
                </a:solidFill>
                <a:latin typeface="Times New Roman" pitchFamily="34" charset="0"/>
                <a:ea typeface="微软雅黑" pitchFamily="34" charset="-122"/>
                <a:cs typeface="Times New Roman" pitchFamily="34" charset="-120"/>
              </a:rPr>
              <a:t>”。故选A项。</a:t>
            </a:r>
            <a:endParaRPr lang="en-US" altLang="zh-CN" dirty="0"/>
          </a:p>
        </p:txBody>
      </p:sp>
      <p:sp>
        <p:nvSpPr>
          <p:cNvPr id="8" name="QC_6_BD.124_1#9a052748f.choices?pid=7aa5c755b&amp;color=0,55,96&amp;vtp=1&amp;bbb=1"/>
          <p:cNvSpPr/>
          <p:nvPr/>
        </p:nvSpPr>
        <p:spPr>
          <a:xfrm>
            <a:off x="502920" y="4097401"/>
            <a:ext cx="10570464" cy="322580"/>
          </a:xfrm>
          <a:prstGeom prst="rect">
            <a:avLst/>
          </a:prstGeom>
          <a:noFill/>
          <a:ln/>
        </p:spPr>
        <p:txBody>
          <a:bodyPr wrap="none" lIns="0" tIns="0" rIns="0" bIns="0" rtlCol="0" anchor="t"/>
          <a:lstStyle/>
          <a:p>
            <a:pPr>
              <a:lnSpc>
                <a:spcPts val="28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31.(</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.curiosity</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B.love</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C.fear</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.confidence</a:t>
            </a:r>
            <a:endParaRPr lang="en-US" altLang="zh-CN" sz="1800" dirty="0"/>
          </a:p>
        </p:txBody>
      </p:sp>
      <p:sp>
        <p:nvSpPr>
          <p:cNvPr id="9" name="QC_6_AN.125_1#9a052748f.bracket?pid=7aa5c755b&amp;color=0,55,96&amp;vpa=36&amp;vtp=1"/>
          <p:cNvSpPr/>
          <p:nvPr/>
        </p:nvSpPr>
        <p:spPr>
          <a:xfrm>
            <a:off x="972026" y="4088384"/>
            <a:ext cx="319088" cy="325565"/>
          </a:xfrm>
          <a:prstGeom prst="rect">
            <a:avLst/>
          </a:prstGeom>
          <a:noFill/>
          <a:ln/>
        </p:spPr>
        <p:txBody>
          <a:bodyPr wrap="none" lIns="0" tIns="0" rIns="0" bIns="0" rtlCol="0" anchor="t"/>
          <a:lstStyle/>
          <a:p>
            <a:pPr algn="ctr">
              <a:lnSpc>
                <a:spcPts val="28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
        <p:nvSpPr>
          <p:cNvPr id="10" name="QC_6_AS.126_1#9a052748f?pid=7aa5c755b&amp;color=0,55,96&amp;vtp=1&amp;bbb=1&amp;hb=1"/>
          <p:cNvSpPr/>
          <p:nvPr/>
        </p:nvSpPr>
        <p:spPr>
          <a:xfrm>
            <a:off x="502920" y="4463416"/>
            <a:ext cx="10570464" cy="690880"/>
          </a:xfrm>
          <a:prstGeom prst="rect">
            <a:avLst/>
          </a:prstGeom>
          <a:noFill/>
          <a:ln/>
        </p:spPr>
        <p:txBody>
          <a:bodyPr wrap="none" lIns="0" tIns="0" rIns="0" bIns="0" rtlCol="0" anchor="t"/>
          <a:lstStyle/>
          <a:p>
            <a:pPr algn="l">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根据第一段中的due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sports和上文“Don't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steps.Have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fun.Do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your</a:t>
            </a:r>
            <a:r>
              <a:rPr lang="en-US" altLang="zh-CN" sz="1800" b="0" i="0">
                <a:solidFill>
                  <a:srgbClr val="003760"/>
                </a:solidFill>
                <a:latin typeface="SimSun" pitchFamily="34" charset="0"/>
                <a:ea typeface="SimSun" pitchFamily="34" charset="-122"/>
                <a:cs typeface="SimSun" pitchFamily="34" charset="-120"/>
              </a:rPr>
              <a:t> </a:t>
            </a:r>
          </a:p>
          <a:p>
            <a:pPr>
              <a:lnSpc>
                <a:spcPts val="2800"/>
              </a:lnSpc>
            </a:pPr>
            <a:r>
              <a:rPr lang="en-US" altLang="zh-CN" b="0" i="0">
                <a:solidFill>
                  <a:srgbClr val="003760"/>
                </a:solidFill>
                <a:latin typeface="Times New Roman" pitchFamily="34" charset="0"/>
                <a:ea typeface="微软雅黑" pitchFamily="34" charset="-122"/>
                <a:cs typeface="Times New Roman" pitchFamily="34" charset="-120"/>
              </a:rPr>
              <a:t>own</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thing.”可知，教练会提醒作者不用担心舞步，只是去享受。这会消除作者对运动的恐惧。故选C项。</a:t>
            </a:r>
            <a:endParaRPr lang="en-US" altLang="zh-CN" dirty="0"/>
          </a:p>
        </p:txBody>
      </p:sp>
      <p:sp>
        <p:nvSpPr>
          <p:cNvPr id="11" name="QC_6_BD.127_1#52b885f59.choices?pid=7aa5c755b&amp;color=0,55,96&amp;vtp=1&amp;bbb=1"/>
          <p:cNvSpPr/>
          <p:nvPr/>
        </p:nvSpPr>
        <p:spPr>
          <a:xfrm>
            <a:off x="502920" y="5197665"/>
            <a:ext cx="10570464" cy="322580"/>
          </a:xfrm>
          <a:prstGeom prst="rect">
            <a:avLst/>
          </a:prstGeom>
          <a:noFill/>
          <a:ln/>
        </p:spPr>
        <p:txBody>
          <a:bodyPr wrap="none" lIns="0" tIns="0" rIns="0" bIns="0" rtlCol="0" anchor="t"/>
          <a:lstStyle/>
          <a:p>
            <a:pPr>
              <a:lnSpc>
                <a:spcPts val="28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32.(</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.perfect</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B.warm</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C.selfless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.confident</a:t>
            </a:r>
            <a:endParaRPr lang="en-US" altLang="zh-CN" sz="1800" dirty="0"/>
          </a:p>
        </p:txBody>
      </p:sp>
      <p:sp>
        <p:nvSpPr>
          <p:cNvPr id="12" name="QC_6_AN.128_1#52b885f59.bracket?pid=7aa5c755b&amp;color=0,55,96&amp;vpa=37&amp;vtp=1"/>
          <p:cNvSpPr/>
          <p:nvPr/>
        </p:nvSpPr>
        <p:spPr>
          <a:xfrm>
            <a:off x="959326" y="5188648"/>
            <a:ext cx="331788" cy="325565"/>
          </a:xfrm>
          <a:prstGeom prst="rect">
            <a:avLst/>
          </a:prstGeom>
          <a:noFill/>
          <a:ln/>
        </p:spPr>
        <p:txBody>
          <a:bodyPr wrap="none" lIns="0" tIns="0" rIns="0" bIns="0" rtlCol="0" anchor="t"/>
          <a:lstStyle/>
          <a:p>
            <a:pPr algn="ctr">
              <a:lnSpc>
                <a:spcPts val="28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13" name="QC_6_AS.129_1#52b885f59?pid=7aa5c755b&amp;color=0,55,96&amp;vtp=1&amp;bbb=1&amp;hb=1"/>
          <p:cNvSpPr/>
          <p:nvPr/>
        </p:nvSpPr>
        <p:spPr>
          <a:xfrm>
            <a:off x="502920" y="5563680"/>
            <a:ext cx="10570464" cy="693865"/>
          </a:xfrm>
          <a:prstGeom prst="rect">
            <a:avLst/>
          </a:prstGeom>
          <a:noFill/>
          <a:ln/>
        </p:spPr>
        <p:txBody>
          <a:bodyPr wrap="none" lIns="0" tIns="0" rIns="0" bIns="0" rtlCol="0" anchor="t"/>
          <a:lstStyle/>
          <a:p>
            <a:pPr algn="l">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根据下文“I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didn't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good.”可知，作者甚至不需要表现得好</a:t>
            </a:r>
            <a:r>
              <a:rPr lang="en-US" altLang="zh-CN" sz="1800" b="0" i="0">
                <a:solidFill>
                  <a:srgbClr val="003760"/>
                </a:solidFill>
                <a:latin typeface="Times New Roman" pitchFamily="34" charset="0"/>
                <a:ea typeface="微软雅黑" pitchFamily="34" charset="-122"/>
                <a:cs typeface="Times New Roman" pitchFamily="34" charset="-120"/>
              </a:rPr>
              <a:t>，因此是不需要做到完</a:t>
            </a:r>
          </a:p>
          <a:p>
            <a:pPr>
              <a:lnSpc>
                <a:spcPts val="2800"/>
              </a:lnSpc>
            </a:pPr>
            <a:r>
              <a:rPr lang="en-US" altLang="zh-CN" b="0" i="0">
                <a:solidFill>
                  <a:srgbClr val="003760"/>
                </a:solidFill>
                <a:latin typeface="Times New Roman" pitchFamily="34" charset="0"/>
                <a:ea typeface="微软雅黑" pitchFamily="34" charset="-122"/>
                <a:cs typeface="Times New Roman" pitchFamily="34" charset="-120"/>
              </a:rPr>
              <a:t>美</a:t>
            </a:r>
            <a:r>
              <a:rPr lang="en-US" altLang="zh-CN" b="0" i="0" dirty="0">
                <a:solidFill>
                  <a:srgbClr val="003760"/>
                </a:solidFill>
                <a:latin typeface="Times New Roman" pitchFamily="34" charset="0"/>
                <a:ea typeface="微软雅黑" pitchFamily="34" charset="-122"/>
                <a:cs typeface="Times New Roman" pitchFamily="34" charset="-120"/>
              </a:rPr>
              <a:t>。故选A项。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fade">
                                      <p:cBhvr>
                                        <p:cTn id="40" dur="500"/>
                                        <p:tgtEl>
                                          <p:spTgt spid="7">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2" end="2"/>
                                            </p:txEl>
                                          </p:spTgt>
                                        </p:tgtEl>
                                        <p:attrNameLst>
                                          <p:attrName>style.visibility</p:attrName>
                                        </p:attrNameLst>
                                      </p:cBhvr>
                                      <p:to>
                                        <p:strVal val="visible"/>
                                      </p:to>
                                    </p:set>
                                    <p:animEffect transition="in" filter="fade">
                                      <p:cBhvr>
                                        <p:cTn id="43" dur="500"/>
                                        <p:tgtEl>
                                          <p:spTgt spid="7">
                                            <p:txEl>
                                              <p:pRg st="2" end="2"/>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9">
                                            <p:bg/>
                                          </p:spTgt>
                                        </p:tgtEl>
                                        <p:attrNameLst>
                                          <p:attrName>style.visibility</p:attrName>
                                        </p:attrNameLst>
                                      </p:cBhvr>
                                      <p:to>
                                        <p:strVal val="visible"/>
                                      </p:to>
                                    </p:set>
                                    <p:animEffect transition="in" filter="fade">
                                      <p:cBhvr>
                                        <p:cTn id="48" dur="500"/>
                                        <p:tgtEl>
                                          <p:spTgt spid="9">
                                            <p:bg/>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9">
                                            <p:txEl>
                                              <p:pRg st="0" end="0"/>
                                            </p:txEl>
                                          </p:spTgt>
                                        </p:tgtEl>
                                        <p:attrNameLst>
                                          <p:attrName>style.visibility</p:attrName>
                                        </p:attrNameLst>
                                      </p:cBhvr>
                                      <p:to>
                                        <p:strVal val="visible"/>
                                      </p:to>
                                    </p:set>
                                    <p:animEffect transition="in" filter="fade">
                                      <p:cBhvr>
                                        <p:cTn id="51" dur="500"/>
                                        <p:tgtEl>
                                          <p:spTgt spid="9">
                                            <p:txEl>
                                              <p:pRg st="0" end="0"/>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10">
                                            <p:bg/>
                                          </p:spTgt>
                                        </p:tgtEl>
                                        <p:attrNameLst>
                                          <p:attrName>style.visibility</p:attrName>
                                        </p:attrNameLst>
                                      </p:cBhvr>
                                      <p:to>
                                        <p:strVal val="visible"/>
                                      </p:to>
                                    </p:set>
                                    <p:animEffect transition="in" filter="fade">
                                      <p:cBhvr>
                                        <p:cTn id="56" dur="500"/>
                                        <p:tgtEl>
                                          <p:spTgt spid="10">
                                            <p:bg/>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0">
                                            <p:txEl>
                                              <p:pRg st="0" end="0"/>
                                            </p:txEl>
                                          </p:spTgt>
                                        </p:tgtEl>
                                        <p:attrNameLst>
                                          <p:attrName>style.visibility</p:attrName>
                                        </p:attrNameLst>
                                      </p:cBhvr>
                                      <p:to>
                                        <p:strVal val="visible"/>
                                      </p:to>
                                    </p:set>
                                    <p:animEffect transition="in" filter="fade">
                                      <p:cBhvr>
                                        <p:cTn id="59" dur="500"/>
                                        <p:tgtEl>
                                          <p:spTgt spid="10">
                                            <p:txEl>
                                              <p:pRg st="0" end="0"/>
                                            </p:txEl>
                                          </p:spTgt>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0">
                                            <p:txEl>
                                              <p:pRg st="1" end="1"/>
                                            </p:txEl>
                                          </p:spTgt>
                                        </p:tgtEl>
                                        <p:attrNameLst>
                                          <p:attrName>style.visibility</p:attrName>
                                        </p:attrNameLst>
                                      </p:cBhvr>
                                      <p:to>
                                        <p:strVal val="visible"/>
                                      </p:to>
                                    </p:set>
                                    <p:animEffect transition="in" filter="fade">
                                      <p:cBhvr>
                                        <p:cTn id="62" dur="500"/>
                                        <p:tgtEl>
                                          <p:spTgt spid="10">
                                            <p:txEl>
                                              <p:pRg st="1" end="1"/>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12">
                                            <p:bg/>
                                          </p:spTgt>
                                        </p:tgtEl>
                                        <p:attrNameLst>
                                          <p:attrName>style.visibility</p:attrName>
                                        </p:attrNameLst>
                                      </p:cBhvr>
                                      <p:to>
                                        <p:strVal val="visible"/>
                                      </p:to>
                                    </p:set>
                                    <p:animEffect transition="in" filter="fade">
                                      <p:cBhvr>
                                        <p:cTn id="67" dur="500"/>
                                        <p:tgtEl>
                                          <p:spTgt spid="12">
                                            <p:bg/>
                                          </p:spTgt>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2">
                                            <p:txEl>
                                              <p:pRg st="0" end="0"/>
                                            </p:txEl>
                                          </p:spTgt>
                                        </p:tgtEl>
                                        <p:attrNameLst>
                                          <p:attrName>style.visibility</p:attrName>
                                        </p:attrNameLst>
                                      </p:cBhvr>
                                      <p:to>
                                        <p:strVal val="visible"/>
                                      </p:to>
                                    </p:set>
                                    <p:animEffect transition="in" filter="fade">
                                      <p:cBhvr>
                                        <p:cTn id="70" dur="500"/>
                                        <p:tgtEl>
                                          <p:spTgt spid="12">
                                            <p:txEl>
                                              <p:pRg st="0" end="0"/>
                                            </p:txEl>
                                          </p:spTgt>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grpId="0" nodeType="clickEffect">
                                  <p:stCondLst>
                                    <p:cond delay="0"/>
                                  </p:stCondLst>
                                  <p:childTnLst>
                                    <p:set>
                                      <p:cBhvr>
                                        <p:cTn id="74" dur="1" fill="hold">
                                          <p:stCondLst>
                                            <p:cond delay="0"/>
                                          </p:stCondLst>
                                        </p:cTn>
                                        <p:tgtEl>
                                          <p:spTgt spid="13">
                                            <p:bg/>
                                          </p:spTgt>
                                        </p:tgtEl>
                                        <p:attrNameLst>
                                          <p:attrName>style.visibility</p:attrName>
                                        </p:attrNameLst>
                                      </p:cBhvr>
                                      <p:to>
                                        <p:strVal val="visible"/>
                                      </p:to>
                                    </p:set>
                                    <p:animEffect transition="in" filter="fade">
                                      <p:cBhvr>
                                        <p:cTn id="75" dur="500"/>
                                        <p:tgtEl>
                                          <p:spTgt spid="13">
                                            <p:bg/>
                                          </p:spTgt>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13">
                                            <p:txEl>
                                              <p:pRg st="0" end="0"/>
                                            </p:txEl>
                                          </p:spTgt>
                                        </p:tgtEl>
                                        <p:attrNameLst>
                                          <p:attrName>style.visibility</p:attrName>
                                        </p:attrNameLst>
                                      </p:cBhvr>
                                      <p:to>
                                        <p:strVal val="visible"/>
                                      </p:to>
                                    </p:set>
                                    <p:animEffect transition="in" filter="fade">
                                      <p:cBhvr>
                                        <p:cTn id="78" dur="500"/>
                                        <p:tgtEl>
                                          <p:spTgt spid="13">
                                            <p:txEl>
                                              <p:pRg st="0" end="0"/>
                                            </p:txEl>
                                          </p:spTgt>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13">
                                            <p:txEl>
                                              <p:pRg st="1" end="1"/>
                                            </p:txEl>
                                          </p:spTgt>
                                        </p:tgtEl>
                                        <p:attrNameLst>
                                          <p:attrName>style.visibility</p:attrName>
                                        </p:attrNameLst>
                                      </p:cBhvr>
                                      <p:to>
                                        <p:strVal val="visible"/>
                                      </p:to>
                                    </p:set>
                                    <p:animEffect transition="in" filter="fade">
                                      <p:cBhvr>
                                        <p:cTn id="81" dur="500"/>
                                        <p:tgtEl>
                                          <p:spTgt spid="1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32">
    <p:spTree>
      <p:nvGrpSpPr>
        <p:cNvPr id="1" name=""/>
        <p:cNvGrpSpPr/>
        <p:nvPr/>
      </p:nvGrpSpPr>
      <p:grpSpPr>
        <a:xfrm>
          <a:off x="0" y="0"/>
          <a:ext cx="0" cy="0"/>
          <a:chOff x="0" y="0"/>
          <a:chExt cx="0" cy="0"/>
        </a:xfrm>
      </p:grpSpPr>
      <p:sp>
        <p:nvSpPr>
          <p:cNvPr id="2" name="QC_6_BD.130_1#c8e4afd59.choices?pid=7aa5c755b&amp;color=0,55,96&amp;vtp=1&amp;bt=1&amp;bbb=1"/>
          <p:cNvSpPr/>
          <p:nvPr/>
        </p:nvSpPr>
        <p:spPr>
          <a:xfrm>
            <a:off x="502920" y="1508760"/>
            <a:ext cx="10570464" cy="351155"/>
          </a:xfrm>
          <a:prstGeom prst="rect">
            <a:avLst/>
          </a:prstGeom>
          <a:noFill/>
          <a:ln/>
        </p:spPr>
        <p:txBody>
          <a:bodyPr wrap="none" lIns="0" tIns="0" rIns="0" bIns="0" rtlCol="0" anchor="t"/>
          <a:lstStyle/>
          <a:p>
            <a:pPr>
              <a:lnSpc>
                <a:spcPts val="31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33.(</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.accept</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B.feel</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C.display</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.compare</a:t>
            </a:r>
            <a:endParaRPr lang="en-US" altLang="zh-CN" sz="1800" dirty="0"/>
          </a:p>
        </p:txBody>
      </p:sp>
      <p:sp>
        <p:nvSpPr>
          <p:cNvPr id="3" name="QC_6_AN.131_1#c8e4afd59.bracket?pid=7aa5c755b&amp;color=0,55,96&amp;vpa=38&amp;vtp=1"/>
          <p:cNvSpPr/>
          <p:nvPr/>
        </p:nvSpPr>
        <p:spPr>
          <a:xfrm>
            <a:off x="972026" y="1495425"/>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a:t>
            </a:r>
            <a:endParaRPr lang="en-US" altLang="zh-CN" dirty="0"/>
          </a:p>
        </p:txBody>
      </p:sp>
      <p:sp>
        <p:nvSpPr>
          <p:cNvPr id="4" name="QC_6_AS.132_1#c8e4afd59?pid=7aa5c755b&amp;color=0,55,96&amp;vtp=1&amp;bbb=1&amp;hb=1"/>
          <p:cNvSpPr/>
          <p:nvPr/>
        </p:nvSpPr>
        <p:spPr>
          <a:xfrm>
            <a:off x="502920" y="1913255"/>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根据上文dancing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songs和下文the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music可知</a:t>
            </a:r>
            <a:r>
              <a:rPr lang="en-US" altLang="zh-CN" sz="1800" b="0" i="0">
                <a:solidFill>
                  <a:srgbClr val="003760"/>
                </a:solidFill>
                <a:latin typeface="Times New Roman" pitchFamily="34" charset="0"/>
                <a:ea typeface="微软雅黑" pitchFamily="34" charset="-122"/>
                <a:cs typeface="Times New Roman" pitchFamily="34" charset="-120"/>
              </a:rPr>
              <a:t>，跳尊巴舞时是伴随着拉丁和流行歌</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曲的</a:t>
            </a:r>
            <a:r>
              <a:rPr lang="en-US" altLang="zh-CN" b="0" i="0" dirty="0">
                <a:solidFill>
                  <a:srgbClr val="003760"/>
                </a:solidFill>
                <a:latin typeface="Times New Roman" pitchFamily="34" charset="0"/>
                <a:ea typeface="微软雅黑" pitchFamily="34" charset="-122"/>
                <a:cs typeface="Times New Roman" pitchFamily="34" charset="-120"/>
              </a:rPr>
              <a:t>，因此是去感受音乐，然后舞动。故选B顶。</a:t>
            </a:r>
            <a:endParaRPr lang="en-US" altLang="zh-CN" dirty="0"/>
          </a:p>
        </p:txBody>
      </p:sp>
      <p:sp>
        <p:nvSpPr>
          <p:cNvPr id="5" name="QC_6_BD.133_1#9ad1f2813.choices?pid=7aa5c755b&amp;color=0,55,96&amp;vtp=1&amp;bbb=1"/>
          <p:cNvSpPr/>
          <p:nvPr/>
        </p:nvSpPr>
        <p:spPr>
          <a:xfrm>
            <a:off x="502920" y="2740723"/>
            <a:ext cx="10570464" cy="351155"/>
          </a:xfrm>
          <a:prstGeom prst="rect">
            <a:avLst/>
          </a:prstGeom>
          <a:noFill/>
          <a:ln/>
        </p:spPr>
        <p:txBody>
          <a:bodyPr wrap="none" lIns="0" tIns="0" rIns="0" bIns="0" rtlCol="0" anchor="t"/>
          <a:lstStyle/>
          <a:p>
            <a:pPr>
              <a:lnSpc>
                <a:spcPts val="31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34.(</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.watch</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B.separate</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C.discourage</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.save</a:t>
            </a:r>
            <a:endParaRPr lang="en-US" altLang="zh-CN" sz="1800" dirty="0"/>
          </a:p>
        </p:txBody>
      </p:sp>
      <p:sp>
        <p:nvSpPr>
          <p:cNvPr id="6" name="QC_6_AN.134_1#9ad1f2813.bracket?pid=7aa5c755b&amp;color=0,55,96&amp;vpa=39&amp;vtp=1"/>
          <p:cNvSpPr/>
          <p:nvPr/>
        </p:nvSpPr>
        <p:spPr>
          <a:xfrm>
            <a:off x="959326" y="2727388"/>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a:t>
            </a:r>
            <a:endParaRPr lang="en-US" altLang="zh-CN" dirty="0"/>
          </a:p>
        </p:txBody>
      </p:sp>
      <p:sp>
        <p:nvSpPr>
          <p:cNvPr id="7" name="QC_6_AS.135_1#9ad1f2813?pid=7aa5c755b&amp;color=0,55,96&amp;vtp=1&amp;bbb=1&amp;hb=1"/>
          <p:cNvSpPr/>
          <p:nvPr/>
        </p:nvSpPr>
        <p:spPr>
          <a:xfrm>
            <a:off x="502920" y="3151505"/>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根据下文it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more可知，尊巴舞还有更多的作用</a:t>
            </a:r>
            <a:r>
              <a:rPr lang="en-US" altLang="zh-CN" sz="1800" b="0" i="0">
                <a:solidFill>
                  <a:srgbClr val="003760"/>
                </a:solidFill>
                <a:latin typeface="Times New Roman" pitchFamily="34" charset="0"/>
                <a:ea typeface="微软雅黑" pitchFamily="34" charset="-122"/>
                <a:cs typeface="Times New Roman" pitchFamily="34" charset="-120"/>
              </a:rPr>
              <a:t>，因此这项运动应该已经起到基</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本的运动健身的效果</a:t>
            </a:r>
            <a:r>
              <a:rPr lang="en-US" altLang="zh-CN" b="0" i="0" dirty="0">
                <a:solidFill>
                  <a:srgbClr val="003760"/>
                </a:solidFill>
                <a:latin typeface="Times New Roman" pitchFamily="34" charset="0"/>
                <a:ea typeface="微软雅黑" pitchFamily="34" charset="-122"/>
                <a:cs typeface="Times New Roman" pitchFamily="34" charset="-120"/>
              </a:rPr>
              <a:t>，让作者免于大一一年胖15磅。故选D项。</a:t>
            </a:r>
            <a:endParaRPr lang="en-US" altLang="zh-CN" dirty="0"/>
          </a:p>
        </p:txBody>
      </p:sp>
      <p:sp>
        <p:nvSpPr>
          <p:cNvPr id="8" name="QC_6_BD.136_1#07289ef43.choices?pid=7aa5c755b&amp;color=0,55,96&amp;vtp=1&amp;bbb=1"/>
          <p:cNvSpPr/>
          <p:nvPr/>
        </p:nvSpPr>
        <p:spPr>
          <a:xfrm>
            <a:off x="502920" y="3978973"/>
            <a:ext cx="10570464" cy="351155"/>
          </a:xfrm>
          <a:prstGeom prst="rect">
            <a:avLst/>
          </a:prstGeom>
          <a:noFill/>
          <a:ln/>
        </p:spPr>
        <p:txBody>
          <a:bodyPr wrap="none" lIns="0" tIns="0" rIns="0" bIns="0" rtlCol="0" anchor="t"/>
          <a:lstStyle/>
          <a:p>
            <a:pPr>
              <a:lnSpc>
                <a:spcPts val="31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35.(</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.pleasant</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B.happy</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C.unpleasant</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.exciting</a:t>
            </a:r>
            <a:endParaRPr lang="en-US" altLang="zh-CN" sz="1800" dirty="0"/>
          </a:p>
        </p:txBody>
      </p:sp>
      <p:sp>
        <p:nvSpPr>
          <p:cNvPr id="9" name="QC_6_AN.137_1#07289ef43.bracket?pid=7aa5c755b&amp;color=0,55,96&amp;vpa=40&amp;vtp=1"/>
          <p:cNvSpPr/>
          <p:nvPr/>
        </p:nvSpPr>
        <p:spPr>
          <a:xfrm>
            <a:off x="972026" y="3965638"/>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
        <p:nvSpPr>
          <p:cNvPr id="10" name="QC_6_AS.138_1#07289ef43?pid=7aa5c755b&amp;color=0,55,96&amp;vtp=1&amp;bbb=1&amp;hb=1"/>
          <p:cNvSpPr/>
          <p:nvPr/>
        </p:nvSpPr>
        <p:spPr>
          <a:xfrm>
            <a:off x="502920" y="4389755"/>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根据上文“Exercise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relationship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due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sports.”可知</a:t>
            </a:r>
            <a:r>
              <a:rPr lang="en-US" altLang="zh-CN" sz="1800" b="0" i="0">
                <a:solidFill>
                  <a:srgbClr val="003760"/>
                </a:solidFill>
                <a:latin typeface="Times New Roman" pitchFamily="34" charset="0"/>
                <a:ea typeface="微软雅黑" pitchFamily="34" charset="-122"/>
                <a:cs typeface="Times New Roman" pitchFamily="34" charset="-120"/>
              </a:rPr>
              <a:t>，作</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者这里指尊巴舞让作者用健康的身体与</a:t>
            </a:r>
            <a:r>
              <a:rPr lang="en-US" altLang="zh-CN" b="0" i="0" dirty="0">
                <a:solidFill>
                  <a:srgbClr val="003760"/>
                </a:solidFill>
                <a:latin typeface="Times New Roman" pitchFamily="34" charset="0"/>
                <a:ea typeface="微软雅黑" pitchFamily="34" charset="-122"/>
                <a:cs typeface="Times New Roman" pitchFamily="34" charset="-120"/>
              </a:rPr>
              <a:t>“不愉快的”过去，即“害怕运动”和解。故选C项。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fade">
                                      <p:cBhvr>
                                        <p:cTn id="40" dur="500"/>
                                        <p:tgtEl>
                                          <p:spTgt spid="7">
                                            <p:txEl>
                                              <p:pRg st="1" end="1"/>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9">
                                            <p:bg/>
                                          </p:spTgt>
                                        </p:tgtEl>
                                        <p:attrNameLst>
                                          <p:attrName>style.visibility</p:attrName>
                                        </p:attrNameLst>
                                      </p:cBhvr>
                                      <p:to>
                                        <p:strVal val="visible"/>
                                      </p:to>
                                    </p:set>
                                    <p:animEffect transition="in" filter="fade">
                                      <p:cBhvr>
                                        <p:cTn id="45" dur="500"/>
                                        <p:tgtEl>
                                          <p:spTgt spid="9">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9">
                                            <p:txEl>
                                              <p:pRg st="0" end="0"/>
                                            </p:txEl>
                                          </p:spTgt>
                                        </p:tgtEl>
                                        <p:attrNameLst>
                                          <p:attrName>style.visibility</p:attrName>
                                        </p:attrNameLst>
                                      </p:cBhvr>
                                      <p:to>
                                        <p:strVal val="visible"/>
                                      </p:to>
                                    </p:set>
                                    <p:animEffect transition="in" filter="fade">
                                      <p:cBhvr>
                                        <p:cTn id="48" dur="500"/>
                                        <p:tgtEl>
                                          <p:spTgt spid="9">
                                            <p:txEl>
                                              <p:pRg st="0" end="0"/>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0">
                                            <p:bg/>
                                          </p:spTgt>
                                        </p:tgtEl>
                                        <p:attrNameLst>
                                          <p:attrName>style.visibility</p:attrName>
                                        </p:attrNameLst>
                                      </p:cBhvr>
                                      <p:to>
                                        <p:strVal val="visible"/>
                                      </p:to>
                                    </p:set>
                                    <p:animEffect transition="in" filter="fade">
                                      <p:cBhvr>
                                        <p:cTn id="53" dur="500"/>
                                        <p:tgtEl>
                                          <p:spTgt spid="10">
                                            <p:bg/>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
                                            <p:txEl>
                                              <p:pRg st="0" end="0"/>
                                            </p:txEl>
                                          </p:spTgt>
                                        </p:tgtEl>
                                        <p:attrNameLst>
                                          <p:attrName>style.visibility</p:attrName>
                                        </p:attrNameLst>
                                      </p:cBhvr>
                                      <p:to>
                                        <p:strVal val="visible"/>
                                      </p:to>
                                    </p:set>
                                    <p:animEffect transition="in" filter="fade">
                                      <p:cBhvr>
                                        <p:cTn id="56" dur="500"/>
                                        <p:tgtEl>
                                          <p:spTgt spid="10">
                                            <p:txEl>
                                              <p:pRg st="0" end="0"/>
                                            </p:txEl>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0">
                                            <p:txEl>
                                              <p:pRg st="1" end="1"/>
                                            </p:txEl>
                                          </p:spTgt>
                                        </p:tgtEl>
                                        <p:attrNameLst>
                                          <p:attrName>style.visibility</p:attrName>
                                        </p:attrNameLst>
                                      </p:cBhvr>
                                      <p:to>
                                        <p:strVal val="visible"/>
                                      </p:to>
                                    </p:set>
                                    <p:animEffect transition="in" filter="fade">
                                      <p:cBhvr>
                                        <p:cTn id="59"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33">
    <p:spTree>
      <p:nvGrpSpPr>
        <p:cNvPr id="1" name=""/>
        <p:cNvGrpSpPr/>
        <p:nvPr/>
      </p:nvGrpSpPr>
      <p:grpSpPr>
        <a:xfrm>
          <a:off x="0" y="0"/>
          <a:ext cx="0" cy="0"/>
          <a:chOff x="0" y="0"/>
          <a:chExt cx="0" cy="0"/>
        </a:xfrm>
      </p:grpSpPr>
      <p:sp>
        <p:nvSpPr>
          <p:cNvPr id="2" name="C_4_BD#9158b6cb3?pid=017c1014a&amp;color=0,55,96&amp;vtp=1&amp;bt=1&amp;bbb=1"/>
          <p:cNvSpPr/>
          <p:nvPr/>
        </p:nvSpPr>
        <p:spPr>
          <a:xfrm>
            <a:off x="502920" y="1508760"/>
            <a:ext cx="10570464" cy="657352"/>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第二节（</a:t>
            </a:r>
            <a:r>
              <a:rPr lang="en-US" altLang="zh-CN" sz="2200" b="1" i="0" dirty="0">
                <a:solidFill>
                  <a:srgbClr val="003760"/>
                </a:solidFill>
                <a:latin typeface="Times New Roman" pitchFamily="34" charset="0"/>
                <a:ea typeface="楷体" pitchFamily="34" charset="-122"/>
                <a:cs typeface="Times New Roman" pitchFamily="34" charset="-120"/>
              </a:rPr>
              <a:t>共</a:t>
            </a:r>
            <a:r>
              <a:rPr lang="en-US" altLang="zh-CN" sz="2200" b="1" i="0" dirty="0">
                <a:solidFill>
                  <a:srgbClr val="003760"/>
                </a:solidFill>
                <a:latin typeface="Times New Roman" pitchFamily="34" charset="0"/>
                <a:ea typeface="微软雅黑" pitchFamily="34" charset="-122"/>
                <a:cs typeface="Times New Roman" pitchFamily="34" charset="-120"/>
              </a:rPr>
              <a:t>10</a:t>
            </a:r>
            <a:r>
              <a:rPr lang="en-US" altLang="zh-CN" sz="2200" b="1" i="0" dirty="0">
                <a:solidFill>
                  <a:srgbClr val="003760"/>
                </a:solidFill>
                <a:latin typeface="Times New Roman" pitchFamily="34" charset="0"/>
                <a:ea typeface="楷体" pitchFamily="34" charset="-122"/>
                <a:cs typeface="Times New Roman" pitchFamily="34" charset="-120"/>
              </a:rPr>
              <a:t>小题</a:t>
            </a:r>
            <a:r>
              <a:rPr lang="en-US" altLang="zh-CN" sz="2200" b="1" i="0" dirty="0">
                <a:solidFill>
                  <a:srgbClr val="003760"/>
                </a:solidFill>
                <a:latin typeface="Times New Roman" pitchFamily="34" charset="0"/>
                <a:ea typeface="微软雅黑" pitchFamily="34" charset="-122"/>
                <a:cs typeface="Times New Roman" pitchFamily="34" charset="-120"/>
              </a:rPr>
              <a:t>；</a:t>
            </a:r>
            <a:r>
              <a:rPr lang="en-US" altLang="zh-CN" sz="2200" b="1" i="0" dirty="0">
                <a:solidFill>
                  <a:srgbClr val="003760"/>
                </a:solidFill>
                <a:latin typeface="Times New Roman" pitchFamily="34" charset="0"/>
                <a:ea typeface="楷体" pitchFamily="34" charset="-122"/>
                <a:cs typeface="Times New Roman" pitchFamily="34" charset="-120"/>
              </a:rPr>
              <a:t>每小题</a:t>
            </a:r>
            <a:r>
              <a:rPr lang="en-US" altLang="zh-CN" sz="2200" b="1" i="0" dirty="0">
                <a:solidFill>
                  <a:srgbClr val="003760"/>
                </a:solidFill>
                <a:latin typeface="Times New Roman" pitchFamily="34" charset="0"/>
                <a:ea typeface="微软雅黑" pitchFamily="34" charset="-122"/>
                <a:cs typeface="Times New Roman" pitchFamily="34" charset="-120"/>
              </a:rPr>
              <a:t>1.5</a:t>
            </a:r>
            <a:r>
              <a:rPr lang="en-US" altLang="zh-CN" sz="2200" b="1" i="0" dirty="0">
                <a:solidFill>
                  <a:srgbClr val="003760"/>
                </a:solidFill>
                <a:latin typeface="Times New Roman" pitchFamily="34" charset="0"/>
                <a:ea typeface="楷体" pitchFamily="34" charset="-122"/>
                <a:cs typeface="Times New Roman" pitchFamily="34" charset="-120"/>
              </a:rPr>
              <a:t>分</a:t>
            </a:r>
            <a:r>
              <a:rPr lang="en-US" altLang="zh-CN" sz="2200" b="1" i="0" dirty="0">
                <a:solidFill>
                  <a:srgbClr val="003760"/>
                </a:solidFill>
                <a:latin typeface="Times New Roman" pitchFamily="34" charset="0"/>
                <a:ea typeface="微软雅黑" pitchFamily="34" charset="-122"/>
                <a:cs typeface="Times New Roman" pitchFamily="34" charset="-120"/>
              </a:rPr>
              <a:t>，</a:t>
            </a:r>
            <a:r>
              <a:rPr lang="en-US" altLang="zh-CN" sz="2200" b="1" i="0" dirty="0">
                <a:solidFill>
                  <a:srgbClr val="003760"/>
                </a:solidFill>
                <a:latin typeface="Times New Roman" pitchFamily="34" charset="0"/>
                <a:ea typeface="楷体" pitchFamily="34" charset="-122"/>
                <a:cs typeface="Times New Roman" pitchFamily="34" charset="-120"/>
              </a:rPr>
              <a:t>满分</a:t>
            </a:r>
            <a:r>
              <a:rPr lang="en-US" altLang="zh-CN" sz="2200" b="1" i="0" dirty="0">
                <a:solidFill>
                  <a:srgbClr val="003760"/>
                </a:solidFill>
                <a:latin typeface="Times New Roman" pitchFamily="34" charset="0"/>
                <a:ea typeface="微软雅黑" pitchFamily="34" charset="-122"/>
                <a:cs typeface="Times New Roman" pitchFamily="34" charset="-120"/>
              </a:rPr>
              <a:t>15</a:t>
            </a:r>
            <a:r>
              <a:rPr lang="en-US" altLang="zh-CN" sz="2200" b="1" i="0" dirty="0">
                <a:solidFill>
                  <a:srgbClr val="003760"/>
                </a:solidFill>
                <a:latin typeface="Times New Roman" pitchFamily="34" charset="0"/>
                <a:ea typeface="楷体" pitchFamily="34" charset="-122"/>
                <a:cs typeface="Times New Roman" pitchFamily="34" charset="-120"/>
              </a:rPr>
              <a:t>分</a:t>
            </a:r>
            <a:r>
              <a:rPr lang="en-US" altLang="zh-CN" sz="2200" b="1" i="0" dirty="0">
                <a:solidFill>
                  <a:srgbClr val="003760"/>
                </a:solidFill>
                <a:latin typeface="Times New Roman" pitchFamily="34" charset="0"/>
                <a:ea typeface="微软雅黑" pitchFamily="34" charset="-122"/>
                <a:cs typeface="Times New Roman" pitchFamily="34" charset="-120"/>
              </a:rPr>
              <a:t>）</a:t>
            </a:r>
            <a:endParaRPr lang="en-US" altLang="zh-CN" sz="2200" dirty="0"/>
          </a:p>
        </p:txBody>
      </p:sp>
      <p:sp>
        <p:nvSpPr>
          <p:cNvPr id="3" name="QM_5_BD.139_1#bcd3e63e9?pid=9158b6cb3&amp;color=0,55,96&amp;vtp=1&amp;bbb=1"/>
          <p:cNvSpPr/>
          <p:nvPr/>
        </p:nvSpPr>
        <p:spPr>
          <a:xfrm>
            <a:off x="502920" y="2001396"/>
            <a:ext cx="10570464" cy="351155"/>
          </a:xfrm>
          <a:prstGeom prst="rect">
            <a:avLst/>
          </a:prstGeom>
          <a:noFill/>
          <a:ln/>
        </p:spPr>
        <p:txBody>
          <a:bodyPr wrap="none" lIns="0" tIns="0" rIns="0" bIns="0" rtlCol="0" anchor="t"/>
          <a:lstStyle/>
          <a:p>
            <a:pPr algn="l">
              <a:lnSpc>
                <a:spcPts val="3100"/>
              </a:lnSpc>
            </a:pPr>
            <a:r>
              <a:rPr lang="en-US" altLang="zh-CN" sz="1800" b="0" i="0" spc="-50" dirty="0">
                <a:solidFill>
                  <a:srgbClr val="003760"/>
                </a:solidFill>
                <a:latin typeface="SimSun" pitchFamily="34" charset="0"/>
                <a:ea typeface="SimSun" pitchFamily="34" charset="-122"/>
                <a:cs typeface="SimSun" pitchFamily="34" charset="-120"/>
              </a:rPr>
              <a:t>    </a:t>
            </a:r>
            <a:r>
              <a:rPr lang="en-US" altLang="zh-CN" sz="1800" b="0" i="0" spc="-50" dirty="0">
                <a:solidFill>
                  <a:srgbClr val="003760"/>
                </a:solidFill>
                <a:latin typeface="仿宋" pitchFamily="34" charset="0"/>
                <a:ea typeface="仿宋" pitchFamily="34" charset="-122"/>
                <a:cs typeface="仿宋" pitchFamily="34" charset="-120"/>
              </a:rPr>
              <a:t>[黑龙江龙东联盟2024高一期末]</a:t>
            </a:r>
            <a:r>
              <a:rPr lang="en-US" altLang="zh-CN" sz="1800" b="0" i="0" spc="-50" dirty="0">
                <a:solidFill>
                  <a:srgbClr val="003760"/>
                </a:solidFill>
                <a:latin typeface="SimSun" pitchFamily="34" charset="0"/>
                <a:ea typeface="SimSun" pitchFamily="34" charset="-122"/>
                <a:cs typeface="SimSun" pitchFamily="34" charset="-120"/>
              </a:rPr>
              <a:t> </a:t>
            </a:r>
            <a:r>
              <a:rPr lang="en-US" altLang="zh-CN" sz="1800" b="0" i="0" spc="-50" dirty="0">
                <a:solidFill>
                  <a:srgbClr val="003760"/>
                </a:solidFill>
                <a:latin typeface="Times New Roman" pitchFamily="34" charset="0"/>
                <a:ea typeface="微软雅黑" pitchFamily="34" charset="-122"/>
                <a:cs typeface="Times New Roman" pitchFamily="34" charset="-120"/>
              </a:rPr>
              <a:t>阅读下面短文，在空白处填入1个适当的单词或括号内单词的正确形式。</a:t>
            </a:r>
            <a:endParaRPr lang="en-US" altLang="zh-CN" sz="1800" spc="-50" dirty="0"/>
          </a:p>
        </p:txBody>
      </p:sp>
      <p:sp>
        <p:nvSpPr>
          <p:cNvPr id="4" name="QM_5_BD.139_2#bcd3e63e9?sp=1&amp;pid=9158b6cb3&amp;color=0,55,96&amp;vtp=1&amp;bbb=1&amp;hb=1"/>
          <p:cNvSpPr/>
          <p:nvPr/>
        </p:nvSpPr>
        <p:spPr>
          <a:xfrm>
            <a:off x="502920" y="2402840"/>
            <a:ext cx="10570464" cy="119234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China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kung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says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Max</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Yollando,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d'Ivoire,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36.</a:t>
            </a:r>
            <a:r>
              <a:rPr lang="en-US" altLang="zh-CN" sz="1800" i="0">
                <a:solidFill>
                  <a:srgbClr val="003760"/>
                </a:solidFill>
                <a:latin typeface="SimSun" pitchFamily="34" charset="0"/>
                <a:ea typeface="SimSun" pitchFamily="34" charset="-122"/>
                <a:cs typeface="SimSun" pitchFamily="34" charset="-120"/>
              </a:rPr>
              <a:t>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affection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Chinese</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culture</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
        <p:nvSpPr>
          <p:cNvPr id="5" name="QM_5_BD.139_3#bcd3e63e9?sp=1&amp;pid=9158b6cb3&amp;color=0,55,96&amp;vtp=1&amp;bbb=1&amp;hb=1"/>
          <p:cNvSpPr/>
          <p:nvPr/>
        </p:nvSpPr>
        <p:spPr>
          <a:xfrm>
            <a:off x="502920" y="3644455"/>
            <a:ext cx="10570464" cy="20275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Yollando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known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Yanming,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Chinese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name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37.</a:t>
            </a:r>
            <a:r>
              <a:rPr lang="en-US" altLang="zh-CN" sz="1800" i="0">
                <a:solidFill>
                  <a:srgbClr val="003760"/>
                </a:solidFill>
                <a:latin typeface="SimSun" pitchFamily="34" charset="0"/>
                <a:ea typeface="SimSun" pitchFamily="34" charset="-122"/>
                <a:cs typeface="SimSun" pitchFamily="34" charset="-120"/>
              </a:rPr>
              <a:t>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his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teacher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Shaolin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Temple,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38.</a:t>
            </a:r>
            <a:r>
              <a:rPr lang="en-US" altLang="zh-CN" sz="1800" i="0">
                <a:solidFill>
                  <a:srgbClr val="003760"/>
                </a:solidFill>
                <a:latin typeface="SimSun" pitchFamily="34" charset="0"/>
                <a:ea typeface="SimSun" pitchFamily="34" charset="-122"/>
                <a:cs typeface="SimSun" pitchFamily="34" charset="-120"/>
              </a:rPr>
              <a:t>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well-known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Due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39.</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his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passion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Chinese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Yollando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took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Confucius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Institute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Chinese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opportunity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visit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temple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Henan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Province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three-month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exchange.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remained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there</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for</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six</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years.</a:t>
            </a:r>
            <a:endParaRPr lang="en-US" altLang="zh-CN" dirty="0"/>
          </a:p>
        </p:txBody>
      </p:sp>
      <p:sp>
        <p:nvSpPr>
          <p:cNvPr id="8" name="QM_5_AN.140_1#bcd3e63e9.blank?pid=9158b6cb3&amp;color=0,55,96&amp;vpa=41&amp;vtp=1&amp;bbb=1"/>
          <p:cNvSpPr/>
          <p:nvPr/>
        </p:nvSpPr>
        <p:spPr>
          <a:xfrm>
            <a:off x="5841841" y="2778760"/>
            <a:ext cx="839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sharing</a:t>
            </a:r>
            <a:endParaRPr lang="en-US" altLang="zh-CN" dirty="0"/>
          </a:p>
        </p:txBody>
      </p:sp>
      <p:sp>
        <p:nvSpPr>
          <p:cNvPr id="9" name="QM_5_AN.141_1#bcd3e63e9.blank?pid=9158b6cb3&amp;color=0,55,96&amp;vpa=42&amp;vtp=1&amp;bbb=1"/>
          <p:cNvSpPr/>
          <p:nvPr/>
        </p:nvSpPr>
        <p:spPr>
          <a:xfrm>
            <a:off x="7600156" y="3601275"/>
            <a:ext cx="1144588"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was</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given</a:t>
            </a:r>
            <a:endParaRPr lang="en-US" altLang="zh-CN" dirty="0"/>
          </a:p>
        </p:txBody>
      </p:sp>
      <p:sp>
        <p:nvSpPr>
          <p:cNvPr id="10" name="QM_5_AN.142_1#bcd3e63e9.blank?pid=9158b6cb3&amp;color=0,55,96&amp;vpa=43&amp;vtp=1&amp;bbb=1"/>
          <p:cNvSpPr/>
          <p:nvPr/>
        </p:nvSpPr>
        <p:spPr>
          <a:xfrm>
            <a:off x="3921538" y="4033075"/>
            <a:ext cx="725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which</a:t>
            </a:r>
            <a:endParaRPr lang="en-US" altLang="zh-CN" dirty="0"/>
          </a:p>
        </p:txBody>
      </p:sp>
      <p:sp>
        <p:nvSpPr>
          <p:cNvPr id="11" name="QM_5_AN.143_1#bcd3e63e9.blank?pid=9158b6cb3&amp;color=0,55,96&amp;vpa=44&amp;vtp=1&amp;bbb=1"/>
          <p:cNvSpPr/>
          <p:nvPr/>
        </p:nvSpPr>
        <p:spPr>
          <a:xfrm>
            <a:off x="9636538" y="4033075"/>
            <a:ext cx="344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to</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fade">
                                      <p:cBhvr>
                                        <p:cTn id="7" dur="500"/>
                                        <p:tgtEl>
                                          <p:spTgt spid="8">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500"/>
                                        <p:tgtEl>
                                          <p:spTgt spid="8">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bg/>
                                          </p:spTgt>
                                        </p:tgtEl>
                                        <p:attrNameLst>
                                          <p:attrName>style.visibility</p:attrName>
                                        </p:attrNameLst>
                                      </p:cBhvr>
                                      <p:to>
                                        <p:strVal val="visible"/>
                                      </p:to>
                                    </p:set>
                                    <p:animEffect transition="in" filter="fade">
                                      <p:cBhvr>
                                        <p:cTn id="15" dur="500"/>
                                        <p:tgtEl>
                                          <p:spTgt spid="9">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
                                            <p:txEl>
                                              <p:pRg st="0" end="0"/>
                                            </p:txEl>
                                          </p:spTgt>
                                        </p:tgtEl>
                                        <p:attrNameLst>
                                          <p:attrName>style.visibility</p:attrName>
                                        </p:attrNameLst>
                                      </p:cBhvr>
                                      <p:to>
                                        <p:strVal val="visible"/>
                                      </p:to>
                                    </p:set>
                                    <p:animEffect transition="in" filter="fade">
                                      <p:cBhvr>
                                        <p:cTn id="18" dur="500"/>
                                        <p:tgtEl>
                                          <p:spTgt spid="9">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0">
                                            <p:bg/>
                                          </p:spTgt>
                                        </p:tgtEl>
                                        <p:attrNameLst>
                                          <p:attrName>style.visibility</p:attrName>
                                        </p:attrNameLst>
                                      </p:cBhvr>
                                      <p:to>
                                        <p:strVal val="visible"/>
                                      </p:to>
                                    </p:set>
                                    <p:animEffect transition="in" filter="fade">
                                      <p:cBhvr>
                                        <p:cTn id="23" dur="500"/>
                                        <p:tgtEl>
                                          <p:spTgt spid="10">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0">
                                            <p:txEl>
                                              <p:pRg st="0" end="0"/>
                                            </p:txEl>
                                          </p:spTgt>
                                        </p:tgtEl>
                                        <p:attrNameLst>
                                          <p:attrName>style.visibility</p:attrName>
                                        </p:attrNameLst>
                                      </p:cBhvr>
                                      <p:to>
                                        <p:strVal val="visible"/>
                                      </p:to>
                                    </p:set>
                                    <p:animEffect transition="in" filter="fade">
                                      <p:cBhvr>
                                        <p:cTn id="26" dur="500"/>
                                        <p:tgtEl>
                                          <p:spTgt spid="10">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1">
                                            <p:bg/>
                                          </p:spTgt>
                                        </p:tgtEl>
                                        <p:attrNameLst>
                                          <p:attrName>style.visibility</p:attrName>
                                        </p:attrNameLst>
                                      </p:cBhvr>
                                      <p:to>
                                        <p:strVal val="visible"/>
                                      </p:to>
                                    </p:set>
                                    <p:animEffect transition="in" filter="fade">
                                      <p:cBhvr>
                                        <p:cTn id="31" dur="500"/>
                                        <p:tgtEl>
                                          <p:spTgt spid="11">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1">
                                            <p:txEl>
                                              <p:pRg st="0" end="0"/>
                                            </p:txEl>
                                          </p:spTgt>
                                        </p:tgtEl>
                                        <p:attrNameLst>
                                          <p:attrName>style.visibility</p:attrName>
                                        </p:attrNameLst>
                                      </p:cBhvr>
                                      <p:to>
                                        <p:strVal val="visible"/>
                                      </p:to>
                                    </p:set>
                                    <p:animEffect transition="in" filter="fade">
                                      <p:cBhvr>
                                        <p:cTn id="34"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animBg="1"/>
      <p:bldP spid="9" grpId="0" build="p" animBg="1"/>
      <p:bldP spid="10" grpId="0" build="p" animBg="1"/>
      <p:bldP spid="11"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39_4#bcd3e63e9?sp=1&amp;pid=9158b6cb3&amp;color=0,55,96&amp;vtp=1&amp;bbb=1&amp;hb=1">
            <a:extLst>
              <a:ext uri="{FF2B5EF4-FFF2-40B4-BE49-F238E27FC236}">
                <a16:creationId xmlns:a16="http://schemas.microsoft.com/office/drawing/2014/main" id="{092D8294-06D8-F7E8-FB6A-E019729BB216}"/>
              </a:ext>
            </a:extLst>
          </p:cNvPr>
          <p:cNvSpPr/>
          <p:nvPr/>
        </p:nvSpPr>
        <p:spPr>
          <a:xfrm>
            <a:off x="502920" y="1512000"/>
            <a:ext cx="10570464" cy="16084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temple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exercising,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practising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kung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40.</a:t>
            </a:r>
            <a:r>
              <a:rPr lang="en-US" altLang="zh-CN" sz="1800" i="0">
                <a:solidFill>
                  <a:srgbClr val="003760"/>
                </a:solidFill>
                <a:latin typeface="SimSun" pitchFamily="34" charset="0"/>
                <a:ea typeface="SimSun" pitchFamily="34" charset="-122"/>
                <a:cs typeface="SimSun" pitchFamily="34" charset="-120"/>
              </a:rPr>
              <a:t>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changed</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him</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allowed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better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understand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appreciate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41.</a:t>
            </a:r>
            <a:r>
              <a:rPr lang="en-US" altLang="zh-CN" sz="1800" i="0">
                <a:solidFill>
                  <a:srgbClr val="003760"/>
                </a:solidFill>
                <a:latin typeface="SimSun" pitchFamily="34" charset="0"/>
                <a:ea typeface="SimSun" pitchFamily="34" charset="-122"/>
                <a:cs typeface="SimSun" pitchFamily="34" charset="-120"/>
              </a:rPr>
              <a:t>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（tradition）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Chinese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culture</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impressive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things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noticed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deeply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rooted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Chinese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work</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respect,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42.</a:t>
            </a:r>
            <a:r>
              <a:rPr lang="en-US" altLang="zh-CN" i="0">
                <a:solidFill>
                  <a:srgbClr val="003760"/>
                </a:solidFill>
                <a:latin typeface="SimSun" pitchFamily="34" charset="0"/>
                <a:ea typeface="SimSun" pitchFamily="34" charset="-122"/>
                <a:cs typeface="SimSun" pitchFamily="34" charset="-120"/>
              </a:rPr>
              <a:t>___________</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（recognise）.</a:t>
            </a:r>
            <a:endParaRPr lang="en-US" altLang="zh-CN" dirty="0"/>
          </a:p>
        </p:txBody>
      </p:sp>
      <p:sp>
        <p:nvSpPr>
          <p:cNvPr id="3" name="QM_5_BD.139_5#bcd3e63e9?sp=1&amp;pid=9158b6cb3&amp;color=0,55,96&amp;vtp=1&amp;bbb=1&amp;hb=1">
            <a:extLst>
              <a:ext uri="{FF2B5EF4-FFF2-40B4-BE49-F238E27FC236}">
                <a16:creationId xmlns:a16="http://schemas.microsoft.com/office/drawing/2014/main" id="{83231CAF-0F55-1CA8-1A69-553EEA718AB9}"/>
              </a:ext>
            </a:extLst>
          </p:cNvPr>
          <p:cNvSpPr/>
          <p:nvPr/>
        </p:nvSpPr>
        <p:spPr>
          <a:xfrm>
            <a:off x="502920" y="3158490"/>
            <a:ext cx="10570464" cy="16084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purpose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studying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Chinese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introduce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Chinese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values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country.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culture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fascinated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because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China,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effort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43.</a:t>
            </a:r>
            <a:r>
              <a:rPr lang="en-US" altLang="zh-CN" sz="1800" i="0">
                <a:solidFill>
                  <a:srgbClr val="003760"/>
                </a:solidFill>
                <a:latin typeface="SimSun" pitchFamily="34" charset="0"/>
                <a:ea typeface="SimSun" pitchFamily="34" charset="-122"/>
                <a:cs typeface="SimSun" pitchFamily="34" charset="-120"/>
              </a:rPr>
              <a:t>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better,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very</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respectful</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grateful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44.</a:t>
            </a:r>
            <a:r>
              <a:rPr lang="en-US" altLang="zh-CN" sz="1800" i="0">
                <a:solidFill>
                  <a:srgbClr val="003760"/>
                </a:solidFill>
                <a:latin typeface="SimSun" pitchFamily="34" charset="0"/>
                <a:ea typeface="SimSun" pitchFamily="34" charset="-122"/>
                <a:cs typeface="SimSun" pitchFamily="34" charset="-120"/>
              </a:rPr>
              <a:t>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family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country.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connections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between</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Chinese</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45.</a:t>
            </a:r>
            <a:r>
              <a:rPr lang="en-US" altLang="zh-CN" i="0">
                <a:solidFill>
                  <a:srgbClr val="003760"/>
                </a:solidFill>
                <a:latin typeface="SimSun" pitchFamily="34" charset="0"/>
                <a:ea typeface="SimSun" pitchFamily="34" charset="-122"/>
                <a:cs typeface="SimSun" pitchFamily="34" charset="-120"/>
              </a:rPr>
              <a:t>_____</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African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culture,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seems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that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have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lot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common,”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says.</a:t>
            </a:r>
            <a:endParaRPr lang="en-US" altLang="zh-CN" dirty="0"/>
          </a:p>
        </p:txBody>
      </p:sp>
      <p:sp>
        <p:nvSpPr>
          <p:cNvPr id="4" name="QM_5_AN.144_1#bcd3e63e9.blank?pid=9158b6cb3&amp;color=0,55,96&amp;vpa=45&amp;vtp=1&amp;bbb=1">
            <a:extLst>
              <a:ext uri="{FF2B5EF4-FFF2-40B4-BE49-F238E27FC236}">
                <a16:creationId xmlns:a16="http://schemas.microsoft.com/office/drawing/2014/main" id="{6C6CAA83-994E-CC05-29ED-7BC9B03FAAD5}"/>
              </a:ext>
            </a:extLst>
          </p:cNvPr>
          <p:cNvSpPr/>
          <p:nvPr/>
        </p:nvSpPr>
        <p:spPr>
          <a:xfrm>
            <a:off x="7969725" y="1468820"/>
            <a:ext cx="801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greatly</a:t>
            </a:r>
            <a:endParaRPr lang="en-US" altLang="zh-CN" dirty="0"/>
          </a:p>
        </p:txBody>
      </p:sp>
      <p:sp>
        <p:nvSpPr>
          <p:cNvPr id="5" name="QM_5_AN.145_1#bcd3e63e9.blank?pid=9158b6cb3&amp;color=0,55,96&amp;vpa=46&amp;vtp=1&amp;bbb=1">
            <a:extLst>
              <a:ext uri="{FF2B5EF4-FFF2-40B4-BE49-F238E27FC236}">
                <a16:creationId xmlns:a16="http://schemas.microsoft.com/office/drawing/2014/main" id="{8E7445FA-4D1F-5E3B-E497-E223299CF2A3}"/>
              </a:ext>
            </a:extLst>
          </p:cNvPr>
          <p:cNvSpPr/>
          <p:nvPr/>
        </p:nvSpPr>
        <p:spPr>
          <a:xfrm>
            <a:off x="6604475" y="1900620"/>
            <a:ext cx="1106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traditional</a:t>
            </a:r>
            <a:endParaRPr lang="en-US" altLang="zh-CN" dirty="0"/>
          </a:p>
        </p:txBody>
      </p:sp>
      <p:sp>
        <p:nvSpPr>
          <p:cNvPr id="6" name="QM_5_AN.146_1#bcd3e63e9.blank?pid=9158b6cb3&amp;color=0,55,96&amp;vpa=47&amp;vtp=1&amp;bbb=1">
            <a:extLst>
              <a:ext uri="{FF2B5EF4-FFF2-40B4-BE49-F238E27FC236}">
                <a16:creationId xmlns:a16="http://schemas.microsoft.com/office/drawing/2014/main" id="{EF79D542-8888-F764-3620-EA5109FDE6F4}"/>
              </a:ext>
            </a:extLst>
          </p:cNvPr>
          <p:cNvSpPr/>
          <p:nvPr/>
        </p:nvSpPr>
        <p:spPr>
          <a:xfrm>
            <a:off x="2699226" y="2705165"/>
            <a:ext cx="1208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recognition</a:t>
            </a:r>
            <a:endParaRPr lang="en-US" altLang="zh-CN" dirty="0"/>
          </a:p>
        </p:txBody>
      </p:sp>
      <p:sp>
        <p:nvSpPr>
          <p:cNvPr id="7" name="QM_5_AN.147_1#bcd3e63e9.blank?pid=9158b6cb3&amp;color=0,55,96&amp;vpa=48&amp;vtp=1&amp;bbb=1">
            <a:extLst>
              <a:ext uri="{FF2B5EF4-FFF2-40B4-BE49-F238E27FC236}">
                <a16:creationId xmlns:a16="http://schemas.microsoft.com/office/drawing/2014/main" id="{7AA63390-B143-71C2-F84E-580A26BF07FB}"/>
              </a:ext>
            </a:extLst>
          </p:cNvPr>
          <p:cNvSpPr/>
          <p:nvPr/>
        </p:nvSpPr>
        <p:spPr>
          <a:xfrm>
            <a:off x="6320949" y="3547110"/>
            <a:ext cx="928688"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to</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work</a:t>
            </a:r>
            <a:endParaRPr lang="en-US" altLang="zh-CN" dirty="0"/>
          </a:p>
        </p:txBody>
      </p:sp>
      <p:sp>
        <p:nvSpPr>
          <p:cNvPr id="8" name="QM_5_AN.148_1#bcd3e63e9.blank?pid=9158b6cb3&amp;color=0,55,96&amp;vpa=49&amp;vtp=1&amp;bbb=1">
            <a:extLst>
              <a:ext uri="{FF2B5EF4-FFF2-40B4-BE49-F238E27FC236}">
                <a16:creationId xmlns:a16="http://schemas.microsoft.com/office/drawing/2014/main" id="{38397CE3-E9E8-EC46-67F6-7A7F57646042}"/>
              </a:ext>
            </a:extLst>
          </p:cNvPr>
          <p:cNvSpPr/>
          <p:nvPr/>
        </p:nvSpPr>
        <p:spPr>
          <a:xfrm>
            <a:off x="3334226" y="3966210"/>
            <a:ext cx="585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their</a:t>
            </a:r>
            <a:endParaRPr lang="en-US" altLang="zh-CN" dirty="0"/>
          </a:p>
        </p:txBody>
      </p:sp>
      <p:sp>
        <p:nvSpPr>
          <p:cNvPr id="9" name="QM_5_AN.149_1#bcd3e63e9.blank?pid=9158b6cb3&amp;color=0,55,96&amp;vpa=50&amp;vtp=1&amp;bbb=1">
            <a:extLst>
              <a:ext uri="{FF2B5EF4-FFF2-40B4-BE49-F238E27FC236}">
                <a16:creationId xmlns:a16="http://schemas.microsoft.com/office/drawing/2014/main" id="{725FCEE4-69E5-095C-CD05-EB27E7C999A9}"/>
              </a:ext>
            </a:extLst>
          </p:cNvPr>
          <p:cNvSpPr/>
          <p:nvPr/>
        </p:nvSpPr>
        <p:spPr>
          <a:xfrm>
            <a:off x="1657826" y="4364355"/>
            <a:ext cx="4968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and</a:t>
            </a:r>
            <a:endParaRPr lang="en-US" altLang="zh-CN" dirty="0"/>
          </a:p>
        </p:txBody>
      </p:sp>
    </p:spTree>
    <p:extLst>
      <p:ext uri="{BB962C8B-B14F-4D97-AF65-F5344CB8AC3E}">
        <p14:creationId xmlns:p14="http://schemas.microsoft.com/office/powerpoint/2010/main" val="230025827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P spid="7" grpId="0" build="p" animBg="1"/>
      <p:bldP spid="8" grpId="0" build="p" animBg="1"/>
      <p:bldP spid="9"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
    <p:spTree>
      <p:nvGrpSpPr>
        <p:cNvPr id="1" name=""/>
        <p:cNvGrpSpPr/>
        <p:nvPr/>
      </p:nvGrpSpPr>
      <p:grpSpPr>
        <a:xfrm>
          <a:off x="0" y="0"/>
          <a:ext cx="0" cy="0"/>
          <a:chOff x="0" y="0"/>
          <a:chExt cx="0" cy="0"/>
        </a:xfrm>
      </p:grpSpPr>
    </p:spTree>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name="Slide 34">
    <p:spTree>
      <p:nvGrpSpPr>
        <p:cNvPr id="1" name=""/>
        <p:cNvGrpSpPr/>
        <p:nvPr/>
      </p:nvGrpSpPr>
      <p:grpSpPr>
        <a:xfrm>
          <a:off x="0" y="0"/>
          <a:ext cx="0" cy="0"/>
          <a:chOff x="0" y="0"/>
          <a:chExt cx="0" cy="0"/>
        </a:xfrm>
      </p:grpSpPr>
      <p:sp>
        <p:nvSpPr>
          <p:cNvPr id="2" name="QM_5_EX.150_1#bcd3e63e9?pid=9158b6cb3&amp;color=0,55,96&amp;vtp=1&amp;bt=1&amp;bbb=1"/>
          <p:cNvSpPr/>
          <p:nvPr/>
        </p:nvSpPr>
        <p:spPr>
          <a:xfrm>
            <a:off x="502920" y="1512000"/>
            <a:ext cx="10570464" cy="351155"/>
          </a:xfrm>
          <a:prstGeom prst="rect">
            <a:avLst/>
          </a:prstGeom>
          <a:noFill/>
          <a:ln/>
        </p:spPr>
        <p:txBody>
          <a:bodyPr wrap="none" lIns="0" tIns="0" rIns="0" bIns="0" rtlCol="0" anchor="t"/>
          <a:lstStyle/>
          <a:p>
            <a:pPr algn="l">
              <a:lnSpc>
                <a:spcPts val="3100"/>
              </a:lnSpc>
            </a:pPr>
            <a:r>
              <a:rPr lang="en-US" altLang="zh-CN" sz="1800" b="0" i="0" spc="-50" dirty="0">
                <a:solidFill>
                  <a:srgbClr val="003760"/>
                </a:solidFill>
                <a:latin typeface="Times New Roman" pitchFamily="34" charset="0"/>
                <a:ea typeface="微软雅黑" pitchFamily="34" charset="-122"/>
                <a:cs typeface="Times New Roman" pitchFamily="34" charset="-120"/>
              </a:rPr>
              <a:t>【</a:t>
            </a:r>
            <a:r>
              <a:rPr lang="en-US" altLang="zh-CN" sz="1800" b="1" i="0" spc="-50" dirty="0">
                <a:solidFill>
                  <a:srgbClr val="003760"/>
                </a:solidFill>
                <a:latin typeface="Times New Roman" pitchFamily="34" charset="0"/>
                <a:ea typeface="微软雅黑" pitchFamily="34" charset="-122"/>
                <a:cs typeface="Times New Roman" pitchFamily="34" charset="-120"/>
              </a:rPr>
              <a:t>语篇导读</a:t>
            </a:r>
            <a:r>
              <a:rPr lang="en-US" altLang="zh-CN" sz="1800" b="0" i="0" spc="-50" dirty="0">
                <a:solidFill>
                  <a:srgbClr val="003760"/>
                </a:solidFill>
                <a:latin typeface="Times New Roman" pitchFamily="34" charset="0"/>
                <a:ea typeface="微软雅黑" pitchFamily="34" charset="-122"/>
                <a:cs typeface="Times New Roman" pitchFamily="34" charset="-120"/>
              </a:rPr>
              <a:t>】</a:t>
            </a:r>
            <a:r>
              <a:rPr lang="en-US" altLang="zh-CN" sz="1800" b="0" i="0" spc="-50" dirty="0">
                <a:solidFill>
                  <a:srgbClr val="003760"/>
                </a:solidFill>
                <a:latin typeface="Times New Roman" pitchFamily="34" charset="0"/>
                <a:ea typeface="楷体" pitchFamily="34" charset="-122"/>
                <a:cs typeface="Times New Roman" pitchFamily="34" charset="-120"/>
              </a:rPr>
              <a:t>本文是一篇记叙文</a:t>
            </a:r>
            <a:r>
              <a:rPr lang="en-US" altLang="zh-CN" sz="1800" b="0" i="0" spc="-50" dirty="0">
                <a:solidFill>
                  <a:srgbClr val="003760"/>
                </a:solidFill>
                <a:latin typeface="Times New Roman" pitchFamily="34" charset="0"/>
                <a:ea typeface="微软雅黑" pitchFamily="34" charset="-122"/>
                <a:cs typeface="Times New Roman" pitchFamily="34" charset="-120"/>
              </a:rPr>
              <a:t>，</a:t>
            </a:r>
            <a:r>
              <a:rPr lang="en-US" altLang="zh-CN" sz="1800" b="0" i="0" spc="-50" dirty="0">
                <a:solidFill>
                  <a:srgbClr val="003760"/>
                </a:solidFill>
                <a:latin typeface="Times New Roman" pitchFamily="34" charset="0"/>
                <a:ea typeface="楷体" pitchFamily="34" charset="-122"/>
                <a:cs typeface="Times New Roman" pitchFamily="34" charset="-120"/>
              </a:rPr>
              <a:t>主要介绍了科特迪瓦年轻人马克斯</a:t>
            </a:r>
            <a:r>
              <a:rPr lang="en-US" altLang="zh-CN" sz="1800" b="0" i="0" spc="-50" dirty="0">
                <a:solidFill>
                  <a:srgbClr val="003760"/>
                </a:solidFill>
                <a:latin typeface="Times New Roman" pitchFamily="34" charset="0"/>
                <a:ea typeface="微软雅黑" pitchFamily="34" charset="-122"/>
                <a:cs typeface="Times New Roman" pitchFamily="34" charset="-120"/>
              </a:rPr>
              <a:t>·</a:t>
            </a:r>
            <a:r>
              <a:rPr lang="en-US" altLang="zh-CN" sz="1800" b="0" i="0" spc="-50" dirty="0">
                <a:solidFill>
                  <a:srgbClr val="003760"/>
                </a:solidFill>
                <a:latin typeface="Times New Roman" pitchFamily="34" charset="0"/>
                <a:ea typeface="楷体" pitchFamily="34" charset="-122"/>
                <a:cs typeface="Times New Roman" pitchFamily="34" charset="-120"/>
              </a:rPr>
              <a:t>约兰多在中国学习功夫的经历和感悟</a:t>
            </a:r>
            <a:r>
              <a:rPr lang="en-US" altLang="zh-CN" sz="1800" b="0" i="0" spc="-50" dirty="0">
                <a:solidFill>
                  <a:srgbClr val="003760"/>
                </a:solidFill>
                <a:latin typeface="Times New Roman" pitchFamily="34" charset="0"/>
                <a:ea typeface="微软雅黑" pitchFamily="34" charset="-122"/>
                <a:cs typeface="Times New Roman" pitchFamily="34" charset="-120"/>
              </a:rPr>
              <a:t>。</a:t>
            </a:r>
            <a:endParaRPr lang="en-US" altLang="zh-CN" sz="1800" spc="-50" dirty="0"/>
          </a:p>
        </p:txBody>
      </p:sp>
      <p:sp>
        <p:nvSpPr>
          <p:cNvPr id="3" name="QB_6_BD.151_1#3658ec801?pid=bcd3e63e9&amp;color=0,55,96&amp;vtp=1&amp;bbb=1"/>
          <p:cNvSpPr/>
          <p:nvPr/>
        </p:nvSpPr>
        <p:spPr>
          <a:xfrm>
            <a:off x="502920" y="1905382"/>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36.</a:t>
            </a:r>
            <a:r>
              <a:rPr lang="en-US" altLang="zh-CN" sz="1800" i="0">
                <a:solidFill>
                  <a:srgbClr val="003760"/>
                </a:solidFill>
                <a:latin typeface="SimSun" pitchFamily="34" charset="0"/>
                <a:ea typeface="SimSun" pitchFamily="34" charset="-122"/>
                <a:cs typeface="SimSun" pitchFamily="34" charset="-120"/>
              </a:rPr>
              <a:t>________</a:t>
            </a:r>
            <a:endParaRPr lang="en-US" altLang="zh-CN" sz="1800" dirty="0"/>
          </a:p>
        </p:txBody>
      </p:sp>
      <p:sp>
        <p:nvSpPr>
          <p:cNvPr id="4" name="QB_6_AN.152_1#3658ec801.blank?pid=bcd3e63e9&amp;color=0,55,96&amp;vpa=51&amp;vtp=1&amp;bbb=1"/>
          <p:cNvSpPr/>
          <p:nvPr/>
        </p:nvSpPr>
        <p:spPr>
          <a:xfrm>
            <a:off x="806926" y="1841247"/>
            <a:ext cx="839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sharing</a:t>
            </a:r>
            <a:endParaRPr lang="en-US" altLang="zh-CN" dirty="0"/>
          </a:p>
        </p:txBody>
      </p:sp>
      <p:sp>
        <p:nvSpPr>
          <p:cNvPr id="5" name="QB_6_AS.153_1#3658ec801?pid=bcd3e63e9&amp;color=0,55,96&amp;vtp=1&amp;bbb=1&amp;hb=1"/>
          <p:cNvSpPr/>
          <p:nvPr/>
        </p:nvSpPr>
        <p:spPr>
          <a:xfrm>
            <a:off x="502920" y="2316164"/>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分析句子结构可知，句中已有谓语动词says，设空处应用非谓语动词作状语，且Max</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Yollando和</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share</a:t>
            </a:r>
            <a:r>
              <a:rPr lang="en-US" altLang="zh-CN" b="0" i="0" dirty="0">
                <a:solidFill>
                  <a:srgbClr val="003760"/>
                </a:solidFill>
                <a:latin typeface="Times New Roman" pitchFamily="34" charset="0"/>
                <a:ea typeface="微软雅黑" pitchFamily="34" charset="-122"/>
                <a:cs typeface="Times New Roman" pitchFamily="34" charset="-120"/>
              </a:rPr>
              <a:t>之间为逻辑上的主动关系，应用现在分词形式。故填sharing。</a:t>
            </a:r>
            <a:endParaRPr lang="en-US" altLang="zh-CN" dirty="0"/>
          </a:p>
        </p:txBody>
      </p:sp>
      <p:sp>
        <p:nvSpPr>
          <p:cNvPr id="6" name="QB_6_BD.154_1#93e1cb5de?pid=bcd3e63e9&amp;color=0,55,96&amp;vtp=1&amp;bbb=1"/>
          <p:cNvSpPr/>
          <p:nvPr/>
        </p:nvSpPr>
        <p:spPr>
          <a:xfrm>
            <a:off x="502920" y="3143632"/>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37.</a:t>
            </a:r>
            <a:r>
              <a:rPr lang="en-US" altLang="zh-CN" sz="1800" i="0">
                <a:solidFill>
                  <a:srgbClr val="003760"/>
                </a:solidFill>
                <a:latin typeface="SimSun" pitchFamily="34" charset="0"/>
                <a:ea typeface="SimSun" pitchFamily="34" charset="-122"/>
                <a:cs typeface="SimSun" pitchFamily="34" charset="-120"/>
              </a:rPr>
              <a:t>__________</a:t>
            </a:r>
            <a:endParaRPr lang="en-US" altLang="zh-CN" sz="1800" dirty="0"/>
          </a:p>
        </p:txBody>
      </p:sp>
      <p:sp>
        <p:nvSpPr>
          <p:cNvPr id="7" name="QB_6_AN.155_1#93e1cb5de.blank?pid=bcd3e63e9&amp;color=0,55,96&amp;vpa=52&amp;vtp=1&amp;bbb=1"/>
          <p:cNvSpPr/>
          <p:nvPr/>
        </p:nvSpPr>
        <p:spPr>
          <a:xfrm>
            <a:off x="768826" y="3079497"/>
            <a:ext cx="1144588"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was</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given</a:t>
            </a:r>
            <a:endParaRPr lang="en-US" altLang="zh-CN" dirty="0"/>
          </a:p>
        </p:txBody>
      </p:sp>
      <p:sp>
        <p:nvSpPr>
          <p:cNvPr id="8" name="QB_6_AS.156_1#93e1cb5de?pid=bcd3e63e9&amp;color=0,55,96&amp;vtp=1&amp;bbb=1&amp;hb=1"/>
          <p:cNvSpPr/>
          <p:nvPr/>
        </p:nvSpPr>
        <p:spPr>
          <a:xfrm>
            <a:off x="502920" y="3554414"/>
            <a:ext cx="10570464" cy="7702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设空处在定语从句中作谓语，此处描述过去的动作，应用一般过去时，从句主语he和</a:t>
            </a:r>
            <a:r>
              <a:rPr lang="en-US" altLang="zh-CN" sz="1800" b="0" i="0">
                <a:solidFill>
                  <a:srgbClr val="003760"/>
                </a:solidFill>
                <a:latin typeface="Times New Roman" pitchFamily="34" charset="0"/>
                <a:ea typeface="微软雅黑" pitchFamily="34" charset="-122"/>
                <a:cs typeface="Times New Roman" pitchFamily="34" charset="-120"/>
              </a:rPr>
              <a:t>give之间为被</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动关系</a:t>
            </a:r>
            <a:r>
              <a:rPr lang="en-US" altLang="zh-CN" b="0" i="0" dirty="0">
                <a:solidFill>
                  <a:srgbClr val="003760"/>
                </a:solidFill>
                <a:latin typeface="Times New Roman" pitchFamily="34" charset="0"/>
                <a:ea typeface="微软雅黑" pitchFamily="34" charset="-122"/>
                <a:cs typeface="Times New Roman" pitchFamily="34" charset="-120"/>
              </a:rPr>
              <a:t>，应用被动语态。故填was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given。</a:t>
            </a:r>
            <a:endParaRPr lang="en-US" altLang="zh-CN" dirty="0"/>
          </a:p>
        </p:txBody>
      </p:sp>
      <p:sp>
        <p:nvSpPr>
          <p:cNvPr id="9" name="QB_6_BD.157_1#351914b21?pid=bcd3e63e9&amp;color=0,55,96&amp;vtp=1&amp;bbb=1"/>
          <p:cNvSpPr/>
          <p:nvPr/>
        </p:nvSpPr>
        <p:spPr>
          <a:xfrm>
            <a:off x="502920" y="4369182"/>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38.</a:t>
            </a:r>
            <a:r>
              <a:rPr lang="en-US" altLang="zh-CN" sz="1800" i="0">
                <a:solidFill>
                  <a:srgbClr val="003760"/>
                </a:solidFill>
                <a:latin typeface="SimSun" pitchFamily="34" charset="0"/>
                <a:ea typeface="SimSun" pitchFamily="34" charset="-122"/>
                <a:cs typeface="SimSun" pitchFamily="34" charset="-120"/>
              </a:rPr>
              <a:t>_______</a:t>
            </a:r>
            <a:endParaRPr lang="en-US" altLang="zh-CN" sz="1800" dirty="0"/>
          </a:p>
        </p:txBody>
      </p:sp>
      <p:sp>
        <p:nvSpPr>
          <p:cNvPr id="10" name="QB_6_AN.158_1#351914b21.blank?pid=bcd3e63e9&amp;color=0,55,96&amp;vpa=53&amp;vtp=1&amp;bbb=1"/>
          <p:cNvSpPr/>
          <p:nvPr/>
        </p:nvSpPr>
        <p:spPr>
          <a:xfrm>
            <a:off x="806926" y="4317747"/>
            <a:ext cx="725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which</a:t>
            </a:r>
            <a:endParaRPr lang="en-US" altLang="zh-CN" dirty="0"/>
          </a:p>
        </p:txBody>
      </p:sp>
      <p:sp>
        <p:nvSpPr>
          <p:cNvPr id="11" name="QB_6_AS.159_1#351914b21?pid=bcd3e63e9&amp;color=0,55,96&amp;vtp=1&amp;bbb=1&amp;hb=1"/>
          <p:cNvSpPr/>
          <p:nvPr/>
        </p:nvSpPr>
        <p:spPr>
          <a:xfrm>
            <a:off x="502920" y="4779964"/>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设空处引导非限制性定语从句，先行词是the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Shaolin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Temple，指物，关系词在从句中作主语</a:t>
            </a:r>
            <a:r>
              <a:rPr lang="en-US" altLang="zh-CN" sz="1800" b="0" i="0">
                <a:solidFill>
                  <a:srgbClr val="003760"/>
                </a:solidFill>
                <a:latin typeface="Times New Roman" pitchFamily="34" charset="0"/>
                <a:ea typeface="微软雅黑" pitchFamily="34" charset="-122"/>
                <a:cs typeface="Times New Roman" pitchFamily="34" charset="-120"/>
              </a:rPr>
              <a:t>，应</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用关系代词</a:t>
            </a:r>
            <a:r>
              <a:rPr lang="en-US" altLang="zh-CN" b="0" i="0" dirty="0">
                <a:solidFill>
                  <a:srgbClr val="003760"/>
                </a:solidFill>
                <a:latin typeface="Times New Roman" pitchFamily="34" charset="0"/>
                <a:ea typeface="微软雅黑" pitchFamily="34" charset="-122"/>
                <a:cs typeface="Times New Roman" pitchFamily="34" charset="-120"/>
              </a:rPr>
              <a:t>which引导。故填which。</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
                                            <p:bg/>
                                          </p:spTgt>
                                        </p:tgtEl>
                                        <p:attrNameLst>
                                          <p:attrName>style.visibility</p:attrName>
                                        </p:attrNameLst>
                                      </p:cBhvr>
                                      <p:to>
                                        <p:strVal val="visible"/>
                                      </p:to>
                                    </p:set>
                                    <p:animEffect transition="in" filter="fade">
                                      <p:cBhvr>
                                        <p:cTn id="42" dur="500"/>
                                        <p:tgtEl>
                                          <p:spTgt spid="8">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8">
                                            <p:txEl>
                                              <p:pRg st="0" end="0"/>
                                            </p:txEl>
                                          </p:spTgt>
                                        </p:tgtEl>
                                        <p:attrNameLst>
                                          <p:attrName>style.visibility</p:attrName>
                                        </p:attrNameLst>
                                      </p:cBhvr>
                                      <p:to>
                                        <p:strVal val="visible"/>
                                      </p:to>
                                    </p:set>
                                    <p:animEffect transition="in" filter="fade">
                                      <p:cBhvr>
                                        <p:cTn id="45" dur="500"/>
                                        <p:tgtEl>
                                          <p:spTgt spid="8">
                                            <p:txEl>
                                              <p:pRg st="0" end="0"/>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1" end="1"/>
                                            </p:txEl>
                                          </p:spTgt>
                                        </p:tgtEl>
                                        <p:attrNameLst>
                                          <p:attrName>style.visibility</p:attrName>
                                        </p:attrNameLst>
                                      </p:cBhvr>
                                      <p:to>
                                        <p:strVal val="visible"/>
                                      </p:to>
                                    </p:set>
                                    <p:animEffect transition="in" filter="fade">
                                      <p:cBhvr>
                                        <p:cTn id="48" dur="500"/>
                                        <p:tgtEl>
                                          <p:spTgt spid="8">
                                            <p:txEl>
                                              <p:pRg st="1" end="1"/>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0">
                                            <p:bg/>
                                          </p:spTgt>
                                        </p:tgtEl>
                                        <p:attrNameLst>
                                          <p:attrName>style.visibility</p:attrName>
                                        </p:attrNameLst>
                                      </p:cBhvr>
                                      <p:to>
                                        <p:strVal val="visible"/>
                                      </p:to>
                                    </p:set>
                                    <p:animEffect transition="in" filter="fade">
                                      <p:cBhvr>
                                        <p:cTn id="53" dur="500"/>
                                        <p:tgtEl>
                                          <p:spTgt spid="10">
                                            <p:bg/>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
                                            <p:txEl>
                                              <p:pRg st="0" end="0"/>
                                            </p:txEl>
                                          </p:spTgt>
                                        </p:tgtEl>
                                        <p:attrNameLst>
                                          <p:attrName>style.visibility</p:attrName>
                                        </p:attrNameLst>
                                      </p:cBhvr>
                                      <p:to>
                                        <p:strVal val="visible"/>
                                      </p:to>
                                    </p:set>
                                    <p:animEffect transition="in" filter="fade">
                                      <p:cBhvr>
                                        <p:cTn id="56" dur="500"/>
                                        <p:tgtEl>
                                          <p:spTgt spid="10">
                                            <p:txEl>
                                              <p:pRg st="0" end="0"/>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11">
                                            <p:bg/>
                                          </p:spTgt>
                                        </p:tgtEl>
                                        <p:attrNameLst>
                                          <p:attrName>style.visibility</p:attrName>
                                        </p:attrNameLst>
                                      </p:cBhvr>
                                      <p:to>
                                        <p:strVal val="visible"/>
                                      </p:to>
                                    </p:set>
                                    <p:animEffect transition="in" filter="fade">
                                      <p:cBhvr>
                                        <p:cTn id="61" dur="500"/>
                                        <p:tgtEl>
                                          <p:spTgt spid="11">
                                            <p:bg/>
                                          </p:spTgt>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1">
                                            <p:txEl>
                                              <p:pRg st="0" end="0"/>
                                            </p:txEl>
                                          </p:spTgt>
                                        </p:tgtEl>
                                        <p:attrNameLst>
                                          <p:attrName>style.visibility</p:attrName>
                                        </p:attrNameLst>
                                      </p:cBhvr>
                                      <p:to>
                                        <p:strVal val="visible"/>
                                      </p:to>
                                    </p:set>
                                    <p:animEffect transition="in" filter="fade">
                                      <p:cBhvr>
                                        <p:cTn id="64" dur="500"/>
                                        <p:tgtEl>
                                          <p:spTgt spid="11">
                                            <p:txEl>
                                              <p:pRg st="0" end="0"/>
                                            </p:txEl>
                                          </p:spTgt>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1">
                                            <p:txEl>
                                              <p:pRg st="1" end="1"/>
                                            </p:txEl>
                                          </p:spTgt>
                                        </p:tgtEl>
                                        <p:attrNameLst>
                                          <p:attrName>style.visibility</p:attrName>
                                        </p:attrNameLst>
                                      </p:cBhvr>
                                      <p:to>
                                        <p:strVal val="visible"/>
                                      </p:to>
                                    </p:set>
                                    <p:animEffect transition="in" filter="fade">
                                      <p:cBhvr>
                                        <p:cTn id="67" dur="500"/>
                                        <p:tgtEl>
                                          <p:spTgt spid="1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P spid="5" grpId="0" build="p" animBg="1"/>
      <p:bldP spid="7" grpId="0" build="p" animBg="1"/>
      <p:bldP spid="8" grpId="0" build="p" animBg="1"/>
      <p:bldP spid="10" grpId="0" build="p" animBg="1"/>
      <p:bldP spid="11"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35">
    <p:spTree>
      <p:nvGrpSpPr>
        <p:cNvPr id="1" name=""/>
        <p:cNvGrpSpPr/>
        <p:nvPr/>
      </p:nvGrpSpPr>
      <p:grpSpPr>
        <a:xfrm>
          <a:off x="0" y="0"/>
          <a:ext cx="0" cy="0"/>
          <a:chOff x="0" y="0"/>
          <a:chExt cx="0" cy="0"/>
        </a:xfrm>
      </p:grpSpPr>
      <p:sp>
        <p:nvSpPr>
          <p:cNvPr id="2" name="QB_6_BD.160_1#6c48b9163?pid=bcd3e63e9&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39.</a:t>
            </a:r>
            <a:r>
              <a:rPr lang="en-US" altLang="zh-CN" sz="1800" i="0">
                <a:solidFill>
                  <a:srgbClr val="003760"/>
                </a:solidFill>
                <a:latin typeface="SimSun" pitchFamily="34" charset="0"/>
                <a:ea typeface="SimSun" pitchFamily="34" charset="-122"/>
                <a:cs typeface="SimSun" pitchFamily="34" charset="-120"/>
              </a:rPr>
              <a:t>___</a:t>
            </a:r>
            <a:endParaRPr lang="en-US" altLang="zh-CN" sz="1800" dirty="0"/>
          </a:p>
        </p:txBody>
      </p:sp>
      <p:sp>
        <p:nvSpPr>
          <p:cNvPr id="3" name="QB_6_AN.161_1#6c48b9163.blank?pid=bcd3e63e9&amp;color=0,55,96&amp;vpa=54&amp;vtp=1&amp;bbb=1"/>
          <p:cNvSpPr/>
          <p:nvPr/>
        </p:nvSpPr>
        <p:spPr>
          <a:xfrm>
            <a:off x="768826" y="1457325"/>
            <a:ext cx="344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to</a:t>
            </a:r>
            <a:endParaRPr lang="en-US" altLang="zh-CN" dirty="0"/>
          </a:p>
        </p:txBody>
      </p:sp>
      <p:sp>
        <p:nvSpPr>
          <p:cNvPr id="4" name="QB_6_AS.162_1#6c48b9163?pid=bcd3e63e9&amp;color=0,55,96&amp;vtp=1&amp;bbb=1"/>
          <p:cNvSpPr/>
          <p:nvPr/>
        </p:nvSpPr>
        <p:spPr>
          <a:xfrm>
            <a:off x="502920" y="190823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due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to为固定搭配，意为“因为；由于”。故填to。</a:t>
            </a:r>
            <a:endParaRPr lang="en-US" altLang="zh-CN" sz="1800" dirty="0"/>
          </a:p>
        </p:txBody>
      </p:sp>
      <p:sp>
        <p:nvSpPr>
          <p:cNvPr id="5" name="QB_6_BD.163_1#9fc1f56dc?pid=bcd3e63e9&amp;color=0,55,96&amp;vtp=1&amp;bbb=1"/>
          <p:cNvSpPr/>
          <p:nvPr/>
        </p:nvSpPr>
        <p:spPr>
          <a:xfrm>
            <a:off x="502920" y="2314003"/>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40.</a:t>
            </a:r>
            <a:r>
              <a:rPr lang="en-US" altLang="zh-CN" sz="1800" i="0">
                <a:solidFill>
                  <a:srgbClr val="003760"/>
                </a:solidFill>
                <a:latin typeface="SimSun" pitchFamily="34" charset="0"/>
                <a:ea typeface="SimSun" pitchFamily="34" charset="-122"/>
                <a:cs typeface="SimSun" pitchFamily="34" charset="-120"/>
              </a:rPr>
              <a:t>_______</a:t>
            </a:r>
            <a:endParaRPr lang="en-US" altLang="zh-CN" sz="1800" dirty="0"/>
          </a:p>
        </p:txBody>
      </p:sp>
      <p:sp>
        <p:nvSpPr>
          <p:cNvPr id="6" name="QB_6_AN.164_1#9fc1f56dc.blank?pid=bcd3e63e9&amp;color=0,55,96&amp;vpa=55&amp;vtp=1&amp;bbb=1"/>
          <p:cNvSpPr/>
          <p:nvPr/>
        </p:nvSpPr>
        <p:spPr>
          <a:xfrm>
            <a:off x="768826" y="2249868"/>
            <a:ext cx="801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greatly</a:t>
            </a:r>
            <a:endParaRPr lang="en-US" altLang="zh-CN" dirty="0"/>
          </a:p>
        </p:txBody>
      </p:sp>
      <p:sp>
        <p:nvSpPr>
          <p:cNvPr id="7" name="QB_6_AS.165_1#9fc1f56dc?pid=bcd3e63e9&amp;color=0,55,96&amp;vtp=1&amp;bbb=1"/>
          <p:cNvSpPr/>
          <p:nvPr/>
        </p:nvSpPr>
        <p:spPr>
          <a:xfrm>
            <a:off x="502920" y="271976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设空处修饰动词changed，应用副词形式。故填greatly。</a:t>
            </a:r>
            <a:endParaRPr lang="en-US" altLang="zh-CN" sz="1800" dirty="0"/>
          </a:p>
        </p:txBody>
      </p:sp>
      <p:sp>
        <p:nvSpPr>
          <p:cNvPr id="8" name="QB_6_BD.166_1#7c8c28eca?pid=bcd3e63e9&amp;color=0,55,96&amp;vtp=1&amp;bbb=1"/>
          <p:cNvSpPr/>
          <p:nvPr/>
        </p:nvSpPr>
        <p:spPr>
          <a:xfrm>
            <a:off x="502920" y="3125533"/>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41.</a:t>
            </a:r>
            <a:r>
              <a:rPr lang="en-US" altLang="zh-CN" sz="1800" i="0">
                <a:solidFill>
                  <a:srgbClr val="003760"/>
                </a:solidFill>
                <a:latin typeface="SimSun" pitchFamily="34" charset="0"/>
                <a:ea typeface="SimSun" pitchFamily="34" charset="-122"/>
                <a:cs typeface="SimSun" pitchFamily="34" charset="-120"/>
              </a:rPr>
              <a:t>__________</a:t>
            </a:r>
            <a:endParaRPr lang="en-US" altLang="zh-CN" sz="1800" dirty="0"/>
          </a:p>
        </p:txBody>
      </p:sp>
      <p:sp>
        <p:nvSpPr>
          <p:cNvPr id="9" name="QB_6_AN.167_1#7c8c28eca.blank?pid=bcd3e63e9&amp;color=0,55,96&amp;vpa=56&amp;vtp=1&amp;bbb=1"/>
          <p:cNvSpPr/>
          <p:nvPr/>
        </p:nvSpPr>
        <p:spPr>
          <a:xfrm>
            <a:off x="781526" y="3074098"/>
            <a:ext cx="1106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traditional</a:t>
            </a:r>
            <a:endParaRPr lang="en-US" altLang="zh-CN" dirty="0"/>
          </a:p>
        </p:txBody>
      </p:sp>
      <p:sp>
        <p:nvSpPr>
          <p:cNvPr id="10" name="QB_6_AS.168_1#7c8c28eca?pid=bcd3e63e9&amp;color=0,55,96&amp;vtp=1&amp;bbb=1"/>
          <p:cNvSpPr/>
          <p:nvPr/>
        </p:nvSpPr>
        <p:spPr>
          <a:xfrm>
            <a:off x="502920" y="353129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设空处作定语，修饰名词短语Chinese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culture，应用形容词形式。故填traditional。</a:t>
            </a:r>
            <a:endParaRPr lang="en-US" altLang="zh-CN" sz="1800" dirty="0"/>
          </a:p>
        </p:txBody>
      </p:sp>
      <p:sp>
        <p:nvSpPr>
          <p:cNvPr id="11" name="QB_6_BD.169_1#c8d02821d?pid=bcd3e63e9&amp;color=0,55,96&amp;vtp=1&amp;bbb=1"/>
          <p:cNvSpPr/>
          <p:nvPr/>
        </p:nvSpPr>
        <p:spPr>
          <a:xfrm>
            <a:off x="502920" y="3937063"/>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42.</a:t>
            </a:r>
            <a:r>
              <a:rPr lang="en-US" altLang="zh-CN" sz="1800" i="0">
                <a:solidFill>
                  <a:srgbClr val="003760"/>
                </a:solidFill>
                <a:latin typeface="SimSun" pitchFamily="34" charset="0"/>
                <a:ea typeface="SimSun" pitchFamily="34" charset="-122"/>
                <a:cs typeface="SimSun" pitchFamily="34" charset="-120"/>
              </a:rPr>
              <a:t>___________</a:t>
            </a:r>
            <a:endParaRPr lang="en-US" altLang="zh-CN" sz="1800" dirty="0"/>
          </a:p>
        </p:txBody>
      </p:sp>
      <p:sp>
        <p:nvSpPr>
          <p:cNvPr id="12" name="QB_6_AN.170_1#c8d02821d.blank?pid=bcd3e63e9&amp;color=0,55,96&amp;vpa=57&amp;vtp=1&amp;bbb=1"/>
          <p:cNvSpPr/>
          <p:nvPr/>
        </p:nvSpPr>
        <p:spPr>
          <a:xfrm>
            <a:off x="794226" y="3872928"/>
            <a:ext cx="1208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recognition</a:t>
            </a:r>
            <a:endParaRPr lang="en-US" altLang="zh-CN" dirty="0"/>
          </a:p>
        </p:txBody>
      </p:sp>
      <p:sp>
        <p:nvSpPr>
          <p:cNvPr id="13" name="QB_6_AS.171_1#c8d02821d?pid=bcd3e63e9&amp;color=0,55,96&amp;vtp=1&amp;bbb=1&amp;hb=1"/>
          <p:cNvSpPr/>
          <p:nvPr/>
        </p:nvSpPr>
        <p:spPr>
          <a:xfrm>
            <a:off x="502920" y="4347845"/>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设空处与the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work和respect并列作表语，应用名词形式，recognition为不可数名词</a:t>
            </a:r>
            <a:r>
              <a:rPr lang="en-US" altLang="zh-CN" sz="1800" b="0" i="0">
                <a:solidFill>
                  <a:srgbClr val="003760"/>
                </a:solidFill>
                <a:latin typeface="Times New Roman" pitchFamily="34" charset="0"/>
                <a:ea typeface="微软雅黑" pitchFamily="34" charset="-122"/>
                <a:cs typeface="Times New Roman" pitchFamily="34" charset="-120"/>
              </a:rPr>
              <a:t>。故填</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recognition</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3">
                                            <p:txEl>
                                              <p:pRg st="1" end="1"/>
                                            </p:txEl>
                                          </p:spTgt>
                                        </p:tgtEl>
                                        <p:attrNameLst>
                                          <p:attrName>style.visibility</p:attrName>
                                        </p:attrNameLst>
                                      </p:cBhvr>
                                      <p:to>
                                        <p:strVal val="visible"/>
                                      </p:to>
                                    </p:set>
                                    <p:animEffect transition="in" filter="fade">
                                      <p:cBhvr>
                                        <p:cTn id="69" dur="500"/>
                                        <p:tgtEl>
                                          <p:spTgt spid="1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36">
    <p:spTree>
      <p:nvGrpSpPr>
        <p:cNvPr id="1" name=""/>
        <p:cNvGrpSpPr/>
        <p:nvPr/>
      </p:nvGrpSpPr>
      <p:grpSpPr>
        <a:xfrm>
          <a:off x="0" y="0"/>
          <a:ext cx="0" cy="0"/>
          <a:chOff x="0" y="0"/>
          <a:chExt cx="0" cy="0"/>
        </a:xfrm>
      </p:grpSpPr>
      <p:sp>
        <p:nvSpPr>
          <p:cNvPr id="2" name="QB_6_BD.172_1#48e3594eb?pid=bcd3e63e9&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43.</a:t>
            </a:r>
            <a:r>
              <a:rPr lang="en-US" altLang="zh-CN" sz="1800" i="0">
                <a:solidFill>
                  <a:srgbClr val="003760"/>
                </a:solidFill>
                <a:latin typeface="SimSun" pitchFamily="34" charset="0"/>
                <a:ea typeface="SimSun" pitchFamily="34" charset="-122"/>
                <a:cs typeface="SimSun" pitchFamily="34" charset="-120"/>
              </a:rPr>
              <a:t>________</a:t>
            </a:r>
            <a:endParaRPr lang="en-US" altLang="zh-CN" sz="1800" dirty="0"/>
          </a:p>
        </p:txBody>
      </p:sp>
      <p:sp>
        <p:nvSpPr>
          <p:cNvPr id="3" name="QB_6_AN.173_1#48e3594eb.blank?pid=bcd3e63e9&amp;color=0,55,96&amp;vpa=58&amp;vtp=1&amp;bbb=1"/>
          <p:cNvSpPr/>
          <p:nvPr/>
        </p:nvSpPr>
        <p:spPr>
          <a:xfrm>
            <a:off x="756126" y="1457325"/>
            <a:ext cx="928688"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to</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work</a:t>
            </a:r>
            <a:endParaRPr lang="en-US" altLang="zh-CN" dirty="0"/>
          </a:p>
        </p:txBody>
      </p:sp>
      <p:sp>
        <p:nvSpPr>
          <p:cNvPr id="4" name="QB_6_AS.174_1#48e3594eb?pid=bcd3e63e9&amp;color=0,55,96&amp;vtp=1&amp;bbb=1"/>
          <p:cNvSpPr/>
          <p:nvPr/>
        </p:nvSpPr>
        <p:spPr>
          <a:xfrm>
            <a:off x="502920" y="190823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effort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sth为固定搭配，意为“努力做某事”。故填to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work。</a:t>
            </a:r>
            <a:endParaRPr lang="en-US" altLang="zh-CN" sz="1800" dirty="0"/>
          </a:p>
        </p:txBody>
      </p:sp>
      <p:sp>
        <p:nvSpPr>
          <p:cNvPr id="5" name="QB_6_BD.175_1#327c3f073?pid=bcd3e63e9&amp;color=0,55,96&amp;vtp=1&amp;bbb=1"/>
          <p:cNvSpPr/>
          <p:nvPr/>
        </p:nvSpPr>
        <p:spPr>
          <a:xfrm>
            <a:off x="502920" y="2314003"/>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44.</a:t>
            </a:r>
            <a:r>
              <a:rPr lang="en-US" altLang="zh-CN" sz="1800" i="0">
                <a:solidFill>
                  <a:srgbClr val="003760"/>
                </a:solidFill>
                <a:latin typeface="SimSun" pitchFamily="34" charset="0"/>
                <a:ea typeface="SimSun" pitchFamily="34" charset="-122"/>
                <a:cs typeface="SimSun" pitchFamily="34" charset="-120"/>
              </a:rPr>
              <a:t>_____</a:t>
            </a:r>
            <a:endParaRPr lang="en-US" altLang="zh-CN" sz="1800" dirty="0"/>
          </a:p>
        </p:txBody>
      </p:sp>
      <p:sp>
        <p:nvSpPr>
          <p:cNvPr id="6" name="QB_6_AN.176_1#327c3f073.blank?pid=bcd3e63e9&amp;color=0,55,96&amp;vpa=59&amp;vtp=1&amp;bbb=1"/>
          <p:cNvSpPr/>
          <p:nvPr/>
        </p:nvSpPr>
        <p:spPr>
          <a:xfrm>
            <a:off x="756126" y="2262568"/>
            <a:ext cx="585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their</a:t>
            </a:r>
            <a:endParaRPr lang="en-US" altLang="zh-CN" dirty="0"/>
          </a:p>
        </p:txBody>
      </p:sp>
      <p:sp>
        <p:nvSpPr>
          <p:cNvPr id="7" name="QB_6_AS.177_1#327c3f073?pid=bcd3e63e9&amp;color=0,55,96&amp;vtp=1&amp;bbb=1"/>
          <p:cNvSpPr/>
          <p:nvPr/>
        </p:nvSpPr>
        <p:spPr>
          <a:xfrm>
            <a:off x="502920" y="271976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设空处作定语，修饰family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country，应用形容词性物主代词。故填their。</a:t>
            </a:r>
            <a:endParaRPr lang="en-US" altLang="zh-CN" sz="1800" dirty="0"/>
          </a:p>
        </p:txBody>
      </p:sp>
      <p:sp>
        <p:nvSpPr>
          <p:cNvPr id="8" name="QB_6_BD.178_1#f22dbc511?pid=bcd3e63e9&amp;color=0,55,96&amp;vtp=1&amp;bbb=1"/>
          <p:cNvSpPr/>
          <p:nvPr/>
        </p:nvSpPr>
        <p:spPr>
          <a:xfrm>
            <a:off x="502920" y="3125533"/>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45.</a:t>
            </a:r>
            <a:r>
              <a:rPr lang="en-US" altLang="zh-CN" sz="1800" i="0">
                <a:solidFill>
                  <a:srgbClr val="003760"/>
                </a:solidFill>
                <a:latin typeface="SimSun" pitchFamily="34" charset="0"/>
                <a:ea typeface="SimSun" pitchFamily="34" charset="-122"/>
                <a:cs typeface="SimSun" pitchFamily="34" charset="-120"/>
              </a:rPr>
              <a:t>_____</a:t>
            </a:r>
            <a:endParaRPr lang="en-US" altLang="zh-CN" sz="1800" dirty="0"/>
          </a:p>
        </p:txBody>
      </p:sp>
      <p:sp>
        <p:nvSpPr>
          <p:cNvPr id="9" name="QB_6_AN.179_1#f22dbc511.blank?pid=bcd3e63e9&amp;color=0,55,96&amp;vpa=60&amp;vtp=1&amp;bbb=1"/>
          <p:cNvSpPr/>
          <p:nvPr/>
        </p:nvSpPr>
        <p:spPr>
          <a:xfrm>
            <a:off x="806926" y="3074098"/>
            <a:ext cx="4968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and</a:t>
            </a:r>
            <a:endParaRPr lang="en-US" altLang="zh-CN" dirty="0"/>
          </a:p>
        </p:txBody>
      </p:sp>
      <p:sp>
        <p:nvSpPr>
          <p:cNvPr id="10" name="QB_6_AS.180_1#f22dbc511?pid=bcd3e63e9&amp;color=0,55,96&amp;vtp=1&amp;bbb=1"/>
          <p:cNvSpPr/>
          <p:nvPr/>
        </p:nvSpPr>
        <p:spPr>
          <a:xfrm>
            <a:off x="502920" y="353129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between</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为固定搭配，意为“在</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和</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之间”。故填and。</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37">
    <p:spTree>
      <p:nvGrpSpPr>
        <p:cNvPr id="1" name=""/>
        <p:cNvGrpSpPr/>
        <p:nvPr/>
      </p:nvGrpSpPr>
      <p:grpSpPr>
        <a:xfrm>
          <a:off x="0" y="0"/>
          <a:ext cx="0" cy="0"/>
          <a:chOff x="0" y="0"/>
          <a:chExt cx="0" cy="0"/>
        </a:xfrm>
      </p:grpSpPr>
      <p:sp>
        <p:nvSpPr>
          <p:cNvPr id="2" name="C_3_BD#b26b33202?pid=d12414fbc&amp;color=0,55,96&amp;vtp=1&amp;bt=1&amp;bbb=1"/>
          <p:cNvSpPr/>
          <p:nvPr/>
        </p:nvSpPr>
        <p:spPr>
          <a:xfrm>
            <a:off x="502920" y="1508760"/>
            <a:ext cx="10570464" cy="895096"/>
          </a:xfrm>
          <a:prstGeom prst="rect">
            <a:avLst/>
          </a:prstGeom>
          <a:noFill/>
          <a:ln/>
        </p:spPr>
        <p:txBody>
          <a:bodyPr wrap="none" lIns="0" tIns="0" rIns="0" bIns="0" rtlCol="0" anchor="t"/>
          <a:lstStyle/>
          <a:p>
            <a:pPr algn="ctr">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第三部分</a:t>
            </a:r>
            <a:r>
              <a:rPr lang="en-US" altLang="zh-CN" sz="2400" b="1" i="0" dirty="0">
                <a:solidFill>
                  <a:srgbClr val="003760"/>
                </a:solidFill>
                <a:latin typeface="SimSun" pitchFamily="34" charset="0"/>
                <a:ea typeface="SimSun" pitchFamily="34" charset="-122"/>
                <a:cs typeface="SimSun" pitchFamily="34" charset="-120"/>
              </a:rPr>
              <a:t> </a:t>
            </a:r>
            <a:r>
              <a:rPr lang="en-US" altLang="zh-CN" sz="2400" b="1" i="0" dirty="0">
                <a:solidFill>
                  <a:srgbClr val="003760"/>
                </a:solidFill>
                <a:latin typeface="Times New Roman" pitchFamily="34" charset="0"/>
                <a:ea typeface="微软雅黑" pitchFamily="34" charset="-122"/>
                <a:cs typeface="Times New Roman" pitchFamily="34" charset="-120"/>
              </a:rPr>
              <a:t>写作</a:t>
            </a:r>
            <a:endParaRPr lang="en-US" altLang="zh-CN" sz="2400" dirty="0"/>
          </a:p>
        </p:txBody>
      </p:sp>
      <p:sp>
        <p:nvSpPr>
          <p:cNvPr id="3" name="C_4_BD#772fd0df7?pid=b26b33202&amp;color=0,55,96&amp;vtp=1&amp;bbb=1"/>
          <p:cNvSpPr/>
          <p:nvPr/>
        </p:nvSpPr>
        <p:spPr>
          <a:xfrm>
            <a:off x="502920" y="2040953"/>
            <a:ext cx="10570464" cy="657352"/>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第一节（</a:t>
            </a:r>
            <a:r>
              <a:rPr lang="en-US" altLang="zh-CN" sz="2200" b="1" i="0" dirty="0">
                <a:solidFill>
                  <a:srgbClr val="003760"/>
                </a:solidFill>
                <a:latin typeface="Times New Roman" pitchFamily="34" charset="0"/>
                <a:ea typeface="楷体" pitchFamily="34" charset="-122"/>
                <a:cs typeface="Times New Roman" pitchFamily="34" charset="-120"/>
              </a:rPr>
              <a:t>满分</a:t>
            </a:r>
            <a:r>
              <a:rPr lang="en-US" altLang="zh-CN" sz="2200" b="1" i="0" dirty="0">
                <a:solidFill>
                  <a:srgbClr val="003760"/>
                </a:solidFill>
                <a:latin typeface="Times New Roman" pitchFamily="34" charset="0"/>
                <a:ea typeface="微软雅黑" pitchFamily="34" charset="-122"/>
                <a:cs typeface="Times New Roman" pitchFamily="34" charset="-120"/>
              </a:rPr>
              <a:t>15</a:t>
            </a:r>
            <a:r>
              <a:rPr lang="en-US" altLang="zh-CN" sz="2200" b="1" i="0" dirty="0">
                <a:solidFill>
                  <a:srgbClr val="003760"/>
                </a:solidFill>
                <a:latin typeface="Times New Roman" pitchFamily="34" charset="0"/>
                <a:ea typeface="楷体" pitchFamily="34" charset="-122"/>
                <a:cs typeface="Times New Roman" pitchFamily="34" charset="-120"/>
              </a:rPr>
              <a:t>分</a:t>
            </a:r>
            <a:r>
              <a:rPr lang="en-US" altLang="zh-CN" sz="2200" b="1" i="0" dirty="0">
                <a:solidFill>
                  <a:srgbClr val="003760"/>
                </a:solidFill>
                <a:latin typeface="Times New Roman" pitchFamily="34" charset="0"/>
                <a:ea typeface="微软雅黑" pitchFamily="34" charset="-122"/>
                <a:cs typeface="Times New Roman" pitchFamily="34" charset="-120"/>
              </a:rPr>
              <a:t>）</a:t>
            </a:r>
            <a:endParaRPr lang="en-US" altLang="zh-CN" sz="2200" dirty="0"/>
          </a:p>
        </p:txBody>
      </p:sp>
      <p:sp>
        <p:nvSpPr>
          <p:cNvPr id="4" name="QO_5_BD.181_1#21243874e?pid=772fd0df7&amp;color=0,55,96&amp;vtp=1&amp;bbb=1&amp;hb=1"/>
          <p:cNvSpPr/>
          <p:nvPr/>
        </p:nvSpPr>
        <p:spPr>
          <a:xfrm>
            <a:off x="502920" y="2530206"/>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[福建福州三中2024高一期中]</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假定你是李华，本月学校将举办科技节，你决定参加英语社的“</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Internet</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Life”主题演讲比赛。请你写一份演讲稿参赛，内容包括：</a:t>
            </a:r>
            <a:endParaRPr lang="en-US" altLang="zh-CN" dirty="0"/>
          </a:p>
        </p:txBody>
      </p:sp>
      <p:sp>
        <p:nvSpPr>
          <p:cNvPr id="5" name="QO_5_BD.181_2#21243874e?sp=1&amp;pid=772fd0df7&amp;color=0,55,96&amp;vtp=1&amp;bbb=1"/>
          <p:cNvSpPr/>
          <p:nvPr/>
        </p:nvSpPr>
        <p:spPr>
          <a:xfrm>
            <a:off x="502920" y="3346513"/>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1.你使用因特网的情况；</a:t>
            </a:r>
            <a:endParaRPr lang="en-US" altLang="zh-CN" sz="1800" dirty="0"/>
          </a:p>
        </p:txBody>
      </p:sp>
      <p:sp>
        <p:nvSpPr>
          <p:cNvPr id="6" name="QO_5_BD.181_3#21243874e?sp=1&amp;pid=772fd0df7&amp;color=0,55,96&amp;vtp=1&amp;bbb=1"/>
          <p:cNvSpPr/>
          <p:nvPr/>
        </p:nvSpPr>
        <p:spPr>
          <a:xfrm>
            <a:off x="502920" y="3752278"/>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2.因特网对你的影响；</a:t>
            </a:r>
            <a:endParaRPr lang="en-US" altLang="zh-CN" sz="1800" dirty="0"/>
          </a:p>
        </p:txBody>
      </p:sp>
      <p:sp>
        <p:nvSpPr>
          <p:cNvPr id="7" name="QO_5_BD.181_4#21243874e?sp=1&amp;pid=772fd0df7&amp;color=0,55,96&amp;vtp=1&amp;bbb=1"/>
          <p:cNvSpPr/>
          <p:nvPr/>
        </p:nvSpPr>
        <p:spPr>
          <a:xfrm>
            <a:off x="502920" y="4163061"/>
            <a:ext cx="10570464" cy="77324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3.发挥因特网积极作用的建议。</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注</a:t>
            </a:r>
            <a:r>
              <a:rPr lang="en-US" altLang="zh-CN" sz="1800" b="0" i="0">
                <a:solidFill>
                  <a:srgbClr val="003760"/>
                </a:solidFill>
                <a:latin typeface="Times New Roman" pitchFamily="34" charset="0"/>
                <a:ea typeface="微软雅黑" pitchFamily="34" charset="-122"/>
                <a:cs typeface="Times New Roman" pitchFamily="34" charset="-120"/>
              </a:rPr>
              <a:t>意</a:t>
            </a:r>
            <a:r>
              <a:rPr lang="en-US" altLang="zh-CN" sz="1800" b="0" i="0" dirty="0">
                <a:solidFill>
                  <a:srgbClr val="003760"/>
                </a:solidFill>
                <a:latin typeface="Times New Roman" pitchFamily="34" charset="0"/>
                <a:ea typeface="微软雅黑" pitchFamily="34" charset="-122"/>
                <a:cs typeface="Times New Roman" pitchFamily="34" charset="-120"/>
              </a:rPr>
              <a:t>：写作词数应为80个左右。</a:t>
            </a:r>
            <a:endParaRPr lang="en-US" altLang="zh-CN" sz="1800" dirty="0"/>
          </a:p>
        </p:txBody>
      </p:sp>
      <p:sp>
        <p:nvSpPr>
          <p:cNvPr id="8" name="QO_5_BD.181_5#21243874e?sp=1&amp;pid=772fd0df7&amp;color=0,55,96&amp;vtp=1&amp;bbb=1&amp;hb=1"/>
          <p:cNvSpPr/>
          <p:nvPr/>
        </p:nvSpPr>
        <p:spPr>
          <a:xfrm>
            <a:off x="502920" y="4992560"/>
            <a:ext cx="10570464" cy="1192340"/>
          </a:xfrm>
          <a:prstGeom prst="rect">
            <a:avLst/>
          </a:prstGeom>
          <a:noFill/>
          <a:ln/>
        </p:spPr>
        <p:txBody>
          <a:bodyPr wrap="none" lIns="0" tIns="0" rIns="0" bIns="0" rtlCol="0" anchor="t"/>
          <a:lstStyle/>
          <a:p>
            <a:pPr algn="ctr">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The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Internet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and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My</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Life</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Good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fellow</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schoolmates</a:t>
            </a:r>
            <a:r>
              <a:rPr lang="en-US" altLang="zh-CN" b="0" i="0" dirty="0">
                <a:solidFill>
                  <a:srgbClr val="003760"/>
                </a:solidFill>
                <a:latin typeface="Times New Roman" pitchFamily="34" charset="0"/>
                <a:ea typeface="微软雅黑" pitchFamily="34" charset="-122"/>
                <a:cs typeface="Times New Roman" pitchFamily="34" charset="-120"/>
              </a:rPr>
              <a:t>!_____________________________________________________</a:t>
            </a:r>
            <a:endParaRPr lang="en-US" altLang="zh-CN" dirty="0"/>
          </a:p>
        </p:txBody>
      </p:sp>
    </p:spTree>
  </p:cSld>
  <p:clrMapOvr>
    <a:masterClrMapping/>
  </p:clrMapOvr>
  <p:transition>
    <p:fade/>
  </p:transition>
</p:sld>
</file>

<file path=ppt/slides/slide44.xml><?xml version="1.0" encoding="utf-8"?>
<p:sld xmlns:a="http://schemas.openxmlformats.org/drawingml/2006/main" xmlns:r="http://schemas.openxmlformats.org/officeDocument/2006/relationships" xmlns:p="http://schemas.openxmlformats.org/presentationml/2006/main">
  <p:cSld name="Slide 38">
    <p:spTree>
      <p:nvGrpSpPr>
        <p:cNvPr id="1" name=""/>
        <p:cNvGrpSpPr/>
        <p:nvPr/>
      </p:nvGrpSpPr>
      <p:grpSpPr>
        <a:xfrm>
          <a:off x="0" y="0"/>
          <a:ext cx="0" cy="0"/>
          <a:chOff x="0" y="0"/>
          <a:chExt cx="0" cy="0"/>
        </a:xfrm>
      </p:grpSpPr>
      <p:sp>
        <p:nvSpPr>
          <p:cNvPr id="2" name="QO_5_AN.182_1#21243874e?pid=772fd0df7&amp;color=0,55,96&amp;vtp=1&amp;bt=1&amp;bbb=1&amp;hb=1"/>
          <p:cNvSpPr/>
          <p:nvPr/>
        </p:nvSpPr>
        <p:spPr>
          <a:xfrm>
            <a:off x="502920" y="1512000"/>
            <a:ext cx="10570464" cy="4542155"/>
          </a:xfrm>
          <a:prstGeom prst="rect">
            <a:avLst/>
          </a:prstGeom>
          <a:noFill/>
          <a:ln/>
        </p:spPr>
        <p:txBody>
          <a:bodyPr wrap="none" lIns="0" tIns="0" rIns="0" bIns="0" rtlCol="0" anchor="t"/>
          <a:lstStyle/>
          <a:p>
            <a:pPr algn="l">
              <a:lnSpc>
                <a:spcPts val="3300"/>
              </a:lnSpc>
            </a:pPr>
            <a:r>
              <a:rPr lang="en-US" altLang="zh-CN" sz="1800" b="0" i="0" dirty="0">
                <a:solidFill>
                  <a:srgbClr val="FF0000"/>
                </a:solidFill>
                <a:latin typeface="Times New Roman" pitchFamily="34" charset="0"/>
                <a:ea typeface="微软雅黑" pitchFamily="34" charset="-122"/>
                <a:cs typeface="Times New Roman" pitchFamily="34" charset="-120"/>
              </a:rPr>
              <a:t>【</a:t>
            </a:r>
            <a:r>
              <a:rPr lang="en-US" altLang="zh-CN" sz="1800" b="1" i="0" dirty="0">
                <a:solidFill>
                  <a:srgbClr val="FF0000"/>
                </a:solidFill>
                <a:latin typeface="Times New Roman" pitchFamily="34" charset="0"/>
                <a:ea typeface="微软雅黑" pitchFamily="34" charset="-122"/>
                <a:cs typeface="Times New Roman" pitchFamily="34" charset="-120"/>
              </a:rPr>
              <a:t>参考范文</a:t>
            </a:r>
            <a:r>
              <a:rPr lang="en-US" altLang="zh-CN" sz="1800" b="0" i="0" dirty="0">
                <a:solidFill>
                  <a:srgbClr val="FF0000"/>
                </a:solidFill>
                <a:latin typeface="Times New Roman" pitchFamily="34" charset="0"/>
                <a:ea typeface="微软雅黑" pitchFamily="34" charset="-122"/>
                <a:cs typeface="Times New Roman" pitchFamily="34" charset="-120"/>
              </a:rPr>
              <a:t>】</a:t>
            </a:r>
            <a:endParaRPr lang="en-US" altLang="zh-CN" sz="1800" dirty="0"/>
          </a:p>
          <a:p>
            <a:pPr algn="ctr">
              <a:lnSpc>
                <a:spcPts val="3300"/>
              </a:lnSpc>
            </a:pPr>
            <a:r>
              <a:rPr lang="en-US" altLang="zh-CN" b="1" i="0">
                <a:solidFill>
                  <a:srgbClr val="FF0000"/>
                </a:solidFill>
                <a:latin typeface="Times New Roman" pitchFamily="34" charset="0"/>
                <a:ea typeface="微软雅黑" pitchFamily="34" charset="-122"/>
                <a:cs typeface="Times New Roman" pitchFamily="34" charset="-120"/>
              </a:rPr>
              <a:t>T</a:t>
            </a:r>
            <a:r>
              <a:rPr lang="en-US" altLang="zh-CN" sz="1800" b="1" i="0">
                <a:solidFill>
                  <a:srgbClr val="FF0000"/>
                </a:solidFill>
                <a:latin typeface="Times New Roman" pitchFamily="34" charset="0"/>
                <a:ea typeface="微软雅黑" pitchFamily="34" charset="-122"/>
                <a:cs typeface="Times New Roman" pitchFamily="34" charset="-120"/>
              </a:rPr>
              <a:t>he</a:t>
            </a:r>
            <a:r>
              <a:rPr lang="en-US" altLang="zh-CN" sz="1800" b="1" i="0">
                <a:solidFill>
                  <a:srgbClr val="FF0000"/>
                </a:solidFill>
                <a:latin typeface="SimSun" pitchFamily="34" charset="0"/>
                <a:ea typeface="SimSun" pitchFamily="34" charset="-122"/>
                <a:cs typeface="SimSun" pitchFamily="34" charset="-120"/>
              </a:rPr>
              <a:t> </a:t>
            </a:r>
            <a:r>
              <a:rPr lang="en-US" altLang="zh-CN" sz="1800" b="1" i="0" dirty="0">
                <a:solidFill>
                  <a:srgbClr val="FF0000"/>
                </a:solidFill>
                <a:latin typeface="Times New Roman" pitchFamily="34" charset="0"/>
                <a:ea typeface="微软雅黑" pitchFamily="34" charset="-122"/>
                <a:cs typeface="Times New Roman" pitchFamily="34" charset="-120"/>
              </a:rPr>
              <a:t>Internet</a:t>
            </a:r>
            <a:r>
              <a:rPr lang="en-US" altLang="zh-CN" sz="1800" b="1" i="0" dirty="0">
                <a:solidFill>
                  <a:srgbClr val="FF0000"/>
                </a:solidFill>
                <a:latin typeface="SimSun" pitchFamily="34" charset="0"/>
                <a:ea typeface="SimSun" pitchFamily="34" charset="-122"/>
                <a:cs typeface="SimSun" pitchFamily="34" charset="-120"/>
              </a:rPr>
              <a:t> </a:t>
            </a:r>
            <a:r>
              <a:rPr lang="en-US" altLang="zh-CN" sz="1800" b="1" i="0" dirty="0">
                <a:solidFill>
                  <a:srgbClr val="FF0000"/>
                </a:solidFill>
                <a:latin typeface="Times New Roman" pitchFamily="34" charset="0"/>
                <a:ea typeface="微软雅黑" pitchFamily="34" charset="-122"/>
                <a:cs typeface="Times New Roman" pitchFamily="34" charset="-120"/>
              </a:rPr>
              <a:t>and</a:t>
            </a:r>
            <a:r>
              <a:rPr lang="en-US" altLang="zh-CN" sz="1800" b="1" i="0" dirty="0">
                <a:solidFill>
                  <a:srgbClr val="FF0000"/>
                </a:solidFill>
                <a:latin typeface="SimSun" pitchFamily="34" charset="0"/>
                <a:ea typeface="SimSun" pitchFamily="34" charset="-122"/>
                <a:cs typeface="SimSun" pitchFamily="34" charset="-120"/>
              </a:rPr>
              <a:t> </a:t>
            </a:r>
            <a:r>
              <a:rPr lang="en-US" altLang="zh-CN" sz="1800" b="1" i="0" dirty="0">
                <a:solidFill>
                  <a:srgbClr val="FF0000"/>
                </a:solidFill>
                <a:latin typeface="Times New Roman" pitchFamily="34" charset="0"/>
                <a:ea typeface="微软雅黑" pitchFamily="34" charset="-122"/>
                <a:cs typeface="Times New Roman" pitchFamily="34" charset="-120"/>
              </a:rPr>
              <a:t>My</a:t>
            </a:r>
            <a:r>
              <a:rPr lang="en-US" altLang="zh-CN" sz="1800" b="1" i="0" dirty="0">
                <a:solidFill>
                  <a:srgbClr val="FF0000"/>
                </a:solidFill>
                <a:latin typeface="SimSun" pitchFamily="34" charset="0"/>
                <a:ea typeface="SimSun" pitchFamily="34" charset="-122"/>
                <a:cs typeface="SimSun" pitchFamily="34" charset="-120"/>
              </a:rPr>
              <a:t> </a:t>
            </a:r>
            <a:r>
              <a:rPr lang="en-US" altLang="zh-CN" sz="1800" b="1" i="0" dirty="0">
                <a:solidFill>
                  <a:srgbClr val="FF0000"/>
                </a:solidFill>
                <a:latin typeface="Times New Roman" pitchFamily="34" charset="0"/>
                <a:ea typeface="微软雅黑" pitchFamily="34" charset="-122"/>
                <a:cs typeface="Times New Roman" pitchFamily="34" charset="-120"/>
              </a:rPr>
              <a:t>Life</a:t>
            </a:r>
            <a:endParaRPr lang="en-US" altLang="zh-CN" sz="1800" dirty="0"/>
          </a:p>
          <a:p>
            <a:pPr>
              <a:lnSpc>
                <a:spcPts val="3300"/>
              </a:lnSpc>
            </a:pPr>
            <a:r>
              <a:rPr lang="en-US" altLang="zh-CN" b="0" i="0">
                <a:solidFill>
                  <a:srgbClr val="FF0000"/>
                </a:solidFill>
                <a:latin typeface="SimSun" panose="02010600030101010101" pitchFamily="2" charset="-122"/>
                <a:ea typeface="微软雅黑" pitchFamily="34" charset="-122"/>
                <a:cs typeface="Times New Roma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Good</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morning,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dear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fellow</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schoolmates!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Today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am</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very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glad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have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opportunity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make</a:t>
            </a:r>
            <a:r>
              <a:rPr lang="en-US" altLang="zh-CN" sz="1800" b="0" i="0">
                <a:solidFill>
                  <a:srgbClr val="FF0000"/>
                </a:solidFill>
                <a:latin typeface="SimSun" pitchFamily="34" charset="0"/>
                <a:ea typeface="SimSun" pitchFamily="34" charset="-122"/>
                <a:cs typeface="SimSun" pitchFamily="34" charset="-120"/>
              </a:rPr>
              <a:t> </a:t>
            </a:r>
          </a:p>
          <a:p>
            <a:pPr>
              <a:lnSpc>
                <a:spcPts val="3300"/>
              </a:lnSpc>
            </a:pPr>
            <a:r>
              <a:rPr lang="en-US" altLang="zh-CN" sz="1800" b="0" i="0">
                <a:solidFill>
                  <a:srgbClr val="FF0000"/>
                </a:solidFill>
                <a:latin typeface="Times New Roman" pitchFamily="34" charset="0"/>
                <a:ea typeface="微软雅黑" pitchFamily="34" charset="-122"/>
                <a:cs typeface="Times New Roman" pitchFamily="34" charset="-120"/>
              </a:rPr>
              <a:t>this</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presentation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about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Internet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Life”.</a:t>
            </a:r>
            <a:endParaRPr lang="en-US" altLang="zh-CN" sz="1800" dirty="0"/>
          </a:p>
          <a:p>
            <a:pPr>
              <a:lnSpc>
                <a:spcPts val="3300"/>
              </a:lnSpc>
            </a:pPr>
            <a:r>
              <a:rPr lang="en-US" altLang="zh-CN" b="0" i="0">
                <a:solidFill>
                  <a:srgbClr val="FF0000"/>
                </a:solidFill>
                <a:latin typeface="SimSun" panose="02010600030101010101" pitchFamily="2" charset="-122"/>
                <a:ea typeface="微软雅黑" pitchFamily="34" charset="-122"/>
                <a:cs typeface="Times New Roma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My</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daily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routine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intertwined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with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digital</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threads: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news,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learning,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staying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touch.The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Internet,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a</a:t>
            </a:r>
            <a:r>
              <a:rPr lang="en-US" altLang="zh-CN" sz="1800" b="0" i="0">
                <a:solidFill>
                  <a:srgbClr val="FF0000"/>
                </a:solidFill>
                <a:latin typeface="SimSun" pitchFamily="34" charset="0"/>
                <a:ea typeface="SimSun" pitchFamily="34" charset="-122"/>
                <a:cs typeface="SimSun" pitchFamily="34" charset="-120"/>
              </a:rPr>
              <a:t> </a:t>
            </a:r>
          </a:p>
          <a:p>
            <a:pPr>
              <a:lnSpc>
                <a:spcPts val="3300"/>
              </a:lnSpc>
            </a:pPr>
            <a:r>
              <a:rPr lang="en-US" altLang="zh-CN" sz="1800" b="0" i="0">
                <a:solidFill>
                  <a:srgbClr val="FF0000"/>
                </a:solidFill>
                <a:latin typeface="Times New Roman" pitchFamily="34" charset="0"/>
                <a:ea typeface="微软雅黑" pitchFamily="34" charset="-122"/>
                <a:cs typeface="Times New Roman" pitchFamily="34" charset="-120"/>
              </a:rPr>
              <a:t>vast</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universe,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broadens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horizons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fuels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growth.To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truly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harness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Internet's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positive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potential,</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I</a:t>
            </a:r>
            <a:r>
              <a:rPr lang="en-US" altLang="zh-CN" sz="1800" b="0" i="0">
                <a:solidFill>
                  <a:srgbClr val="FF0000"/>
                </a:solidFill>
                <a:latin typeface="SimSun" pitchFamily="34" charset="0"/>
                <a:ea typeface="SimSun" pitchFamily="34" charset="-122"/>
                <a:cs typeface="SimSun" pitchFamily="34" charset="-120"/>
              </a:rPr>
              <a:t> </a:t>
            </a:r>
          </a:p>
          <a:p>
            <a:pPr>
              <a:lnSpc>
                <a:spcPts val="3300"/>
              </a:lnSpc>
            </a:pPr>
            <a:r>
              <a:rPr lang="en-US" altLang="zh-CN" sz="1800" b="0" i="0">
                <a:solidFill>
                  <a:srgbClr val="FF0000"/>
                </a:solidFill>
                <a:latin typeface="Times New Roman" pitchFamily="34" charset="0"/>
                <a:ea typeface="微软雅黑" pitchFamily="34" charset="-122"/>
                <a:cs typeface="Times New Roman" pitchFamily="34" charset="-120"/>
              </a:rPr>
              <a:t>propose</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three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key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strategies.First,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enhance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digital</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literacy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for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responsible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browsing.Second,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foster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empathy</a:t>
            </a:r>
            <a:r>
              <a:rPr lang="en-US" altLang="zh-CN" sz="1800" b="0" i="0">
                <a:solidFill>
                  <a:srgbClr val="FF0000"/>
                </a:solidFill>
                <a:latin typeface="SimSun" pitchFamily="34" charset="0"/>
                <a:ea typeface="SimSun" pitchFamily="34" charset="-122"/>
                <a:cs typeface="SimSun" pitchFamily="34" charset="-120"/>
              </a:rPr>
              <a:t> </a:t>
            </a:r>
          </a:p>
          <a:p>
            <a:pPr>
              <a:lnSpc>
                <a:spcPts val="3300"/>
              </a:lnSpc>
            </a:pPr>
            <a:r>
              <a:rPr lang="en-US" altLang="zh-CN" sz="1800" b="0" i="0">
                <a:solidFill>
                  <a:srgbClr val="FF0000"/>
                </a:solidFill>
                <a:latin typeface="Times New Roman" pitchFamily="34" charset="0"/>
                <a:ea typeface="微软雅黑" pitchFamily="34" charset="-122"/>
                <a:cs typeface="Times New Roman" pitchFamily="34" charset="-120"/>
              </a:rPr>
              <a:t>online</a:t>
            </a:r>
            <a:r>
              <a:rPr lang="en-US" altLang="zh-CN" sz="1800" b="0" i="0" dirty="0">
                <a:solidFill>
                  <a:srgbClr val="FF0000"/>
                </a:solidFill>
                <a:latin typeface="Times New Roman" pitchFamily="34" charset="0"/>
                <a:ea typeface="微软雅黑" pitchFamily="34" charset="-122"/>
                <a:cs typeface="Times New Roman" pitchFamily="34" charset="-120"/>
              </a:rPr>
              <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promoting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positive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discourse.Lastly,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regularly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unplug,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cherishing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real-life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moments.Setting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aside</a:t>
            </a:r>
            <a:r>
              <a:rPr lang="en-US" altLang="zh-CN" sz="1800" b="0" i="0">
                <a:solidFill>
                  <a:srgbClr val="FF0000"/>
                </a:solidFill>
                <a:latin typeface="SimSun" pitchFamily="34" charset="0"/>
                <a:ea typeface="SimSun" pitchFamily="34" charset="-122"/>
                <a:cs typeface="SimSun" pitchFamily="34" charset="-120"/>
              </a:rPr>
              <a:t> </a:t>
            </a:r>
          </a:p>
          <a:p>
            <a:pPr>
              <a:lnSpc>
                <a:spcPts val="3300"/>
              </a:lnSpc>
            </a:pPr>
            <a:r>
              <a:rPr lang="en-US" altLang="zh-CN" sz="1800" b="0" i="0">
                <a:solidFill>
                  <a:srgbClr val="FF0000"/>
                </a:solidFill>
                <a:latin typeface="Times New Roman" pitchFamily="34" charset="0"/>
                <a:ea typeface="微软雅黑" pitchFamily="34" charset="-122"/>
                <a:cs typeface="Times New Roman" pitchFamily="34" charset="-120"/>
              </a:rPr>
              <a:t>dedicated</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offline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time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helps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maintain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mental</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well-being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fosters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creativity.</a:t>
            </a:r>
            <a:endParaRPr lang="en-US" altLang="zh-CN" sz="1800" dirty="0"/>
          </a:p>
          <a:p>
            <a:pPr>
              <a:lnSpc>
                <a:spcPts val="3300"/>
              </a:lnSpc>
            </a:pPr>
            <a:r>
              <a:rPr lang="en-US" altLang="zh-CN" b="0" i="0">
                <a:solidFill>
                  <a:srgbClr val="FF0000"/>
                </a:solidFill>
                <a:latin typeface="SimSun" panose="02010600030101010101" pitchFamily="2" charset="-122"/>
                <a:ea typeface="微软雅黑" pitchFamily="34" charset="-122"/>
                <a:cs typeface="Times New Roma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In</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essence,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Internet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powerful</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ally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when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harnessed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wisely.Let's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embrace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its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potential</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uplift</a:t>
            </a:r>
            <a:r>
              <a:rPr lang="en-US" altLang="zh-CN" sz="1800" b="0" i="0">
                <a:solidFill>
                  <a:srgbClr val="FF0000"/>
                </a:solidFill>
                <a:latin typeface="Times New Roman" pitchFamily="34" charset="0"/>
                <a:ea typeface="微软雅黑" pitchFamily="34" charset="-122"/>
                <a:cs typeface="Times New Roman" pitchFamily="34" charset="-120"/>
              </a:rPr>
              <a:t>,</a:t>
            </a:r>
            <a:r>
              <a:rPr lang="en-US" altLang="zh-CN" sz="1800" b="0" i="0">
                <a:solidFill>
                  <a:srgbClr val="FF0000"/>
                </a:solidFill>
                <a:latin typeface="SimSun" pitchFamily="34" charset="0"/>
                <a:ea typeface="SimSun" pitchFamily="34" charset="-122"/>
                <a:cs typeface="SimSun" pitchFamily="34" charset="-120"/>
              </a:rPr>
              <a:t> </a:t>
            </a:r>
          </a:p>
          <a:p>
            <a:pPr>
              <a:lnSpc>
                <a:spcPts val="3100"/>
              </a:lnSpc>
            </a:pPr>
            <a:r>
              <a:rPr lang="en-US" altLang="zh-CN" b="0" i="0">
                <a:solidFill>
                  <a:srgbClr val="FF0000"/>
                </a:solidFill>
                <a:latin typeface="Times New Roman" pitchFamily="34" charset="0"/>
                <a:ea typeface="微软雅黑" pitchFamily="34" charset="-122"/>
                <a:cs typeface="Times New Roman" pitchFamily="34" charset="-120"/>
              </a:rPr>
              <a:t>not</a:t>
            </a:r>
            <a:r>
              <a:rPr lang="en-US" altLang="zh-CN" b="0" i="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define,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our</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lives.</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39">
    <p:spTree>
      <p:nvGrpSpPr>
        <p:cNvPr id="1" name=""/>
        <p:cNvGrpSpPr/>
        <p:nvPr/>
      </p:nvGrpSpPr>
      <p:grpSpPr>
        <a:xfrm>
          <a:off x="0" y="0"/>
          <a:ext cx="0" cy="0"/>
          <a:chOff x="0" y="0"/>
          <a:chExt cx="0" cy="0"/>
        </a:xfrm>
      </p:grpSpPr>
      <p:sp>
        <p:nvSpPr>
          <p:cNvPr id="2" name="QO_5_AS.183_1#21243874e?pid=772fd0df7&amp;color=0,55,96&amp;vtp=1&amp;bt=1&amp;bbb=1&amp;hb=1"/>
          <p:cNvSpPr/>
          <p:nvPr/>
        </p:nvSpPr>
        <p:spPr>
          <a:xfrm>
            <a:off x="502920" y="1512000"/>
            <a:ext cx="10570464" cy="28657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Times New Roman" pitchFamily="34" charset="0"/>
                <a:ea typeface="微软雅黑" pitchFamily="34" charset="-122"/>
                <a:cs typeface="Times New Roman" pitchFamily="34" charset="-120"/>
              </a:rPr>
              <a:t>写作提示</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写作要点</a:t>
            </a: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003760"/>
                </a:solidFill>
                <a:latin typeface="Times New Roman" pitchFamily="34" charset="0"/>
                <a:ea typeface="楷体" pitchFamily="34" charset="-122"/>
                <a:cs typeface="Times New Roman" pitchFamily="34" charset="-120"/>
              </a:rPr>
              <a:t>点明演讲主题</a:t>
            </a: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003760"/>
                </a:solidFill>
                <a:latin typeface="Times New Roman" pitchFamily="34" charset="0"/>
                <a:ea typeface="楷体" pitchFamily="34" charset="-122"/>
                <a:cs typeface="Times New Roman" pitchFamily="34" charset="-120"/>
              </a:rPr>
              <a:t>简要说明使用因特网的情况和因特网的影响</a:t>
            </a:r>
            <a:r>
              <a:rPr lang="en-US" altLang="zh-CN" sz="1800" b="0" i="0" dirty="0">
                <a:solidFill>
                  <a:srgbClr val="003760"/>
                </a:solidFill>
                <a:latin typeface="Times New Roman" pitchFamily="34" charset="0"/>
                <a:ea typeface="微软雅黑" pitchFamily="34" charset="-122"/>
                <a:cs typeface="Times New Roman" pitchFamily="34" charset="-120"/>
              </a:rPr>
              <a:t>；（3</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提出发挥因</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特网积极作用的建议</a:t>
            </a:r>
            <a:r>
              <a:rPr lang="en-US" altLang="zh-CN" sz="1800" b="0" i="0" dirty="0">
                <a:solidFill>
                  <a:srgbClr val="003760"/>
                </a:solidFill>
                <a:latin typeface="Times New Roman" pitchFamily="34" charset="0"/>
                <a:ea typeface="微软雅黑" pitchFamily="34" charset="-122"/>
                <a:cs typeface="Times New Roman" pitchFamily="34" charset="-120"/>
              </a:rPr>
              <a:t>；（4）</a:t>
            </a:r>
            <a:r>
              <a:rPr lang="en-US" altLang="zh-CN" sz="1800" b="0" i="0" dirty="0">
                <a:solidFill>
                  <a:srgbClr val="003760"/>
                </a:solidFill>
                <a:latin typeface="Times New Roman" pitchFamily="34" charset="0"/>
                <a:ea typeface="楷体" pitchFamily="34" charset="-122"/>
                <a:cs typeface="Times New Roman" pitchFamily="34" charset="-120"/>
              </a:rPr>
              <a:t>作出总结</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发出呼吁</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提分词句</a:t>
            </a:r>
            <a:r>
              <a:rPr lang="en-US" altLang="zh-CN" sz="1800" b="0" i="0" dirty="0">
                <a:solidFill>
                  <a:srgbClr val="003760"/>
                </a:solidFill>
                <a:latin typeface="Times New Roman" pitchFamily="34" charset="0"/>
                <a:ea typeface="微软雅黑" pitchFamily="34" charset="-122"/>
                <a:cs typeface="Times New Roman" pitchFamily="34" charset="-120"/>
              </a:rPr>
              <a:t>：broaden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horizons，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essence，</a:t>
            </a:r>
            <a:r>
              <a:rPr lang="en-US" altLang="zh-CN" sz="1800" b="0" i="0" dirty="0">
                <a:solidFill>
                  <a:srgbClr val="003760"/>
                </a:solidFill>
                <a:latin typeface="Times New Roman" pitchFamily="34" charset="0"/>
                <a:ea typeface="楷体" pitchFamily="34" charset="-122"/>
                <a:cs typeface="Times New Roman" pitchFamily="34" charset="-120"/>
              </a:rPr>
              <a:t>不定式短语作后置定语</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presentation），</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不定式短语作目的状语</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truly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harness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Internet's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positive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potential</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现在分词短语作伴随状语</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promoting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positive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discourse；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cherishing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real-life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moments），</a:t>
            </a:r>
            <a:r>
              <a:rPr lang="en-US" altLang="zh-CN" sz="1800" b="0" i="0" dirty="0">
                <a:solidFill>
                  <a:srgbClr val="003760"/>
                </a:solidFill>
                <a:latin typeface="Times New Roman" pitchFamily="34" charset="0"/>
                <a:ea typeface="楷体" pitchFamily="34" charset="-122"/>
                <a:cs typeface="Times New Roman" pitchFamily="34" charset="-120"/>
              </a:rPr>
              <a:t>动名词短语作主语</a:t>
            </a:r>
            <a:r>
              <a:rPr lang="en-US" altLang="zh-CN" sz="1800" b="0" i="0" dirty="0">
                <a:solidFill>
                  <a:srgbClr val="003760"/>
                </a:solidFill>
                <a:latin typeface="Times New Roman" pitchFamily="34" charset="0"/>
                <a:ea typeface="微软雅黑" pitchFamily="34" charset="-122"/>
                <a:cs typeface="Times New Roman" pitchFamily="34" charset="-120"/>
              </a:rPr>
              <a:t>（Setting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aside</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dedicated</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offline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time），when</a:t>
            </a:r>
            <a:r>
              <a:rPr lang="en-US" altLang="zh-CN" b="0" i="0" dirty="0">
                <a:solidFill>
                  <a:srgbClr val="003760"/>
                </a:solidFill>
                <a:latin typeface="Times New Roman" pitchFamily="34" charset="0"/>
                <a:ea typeface="楷体" pitchFamily="34" charset="-122"/>
                <a:cs typeface="Times New Roman" pitchFamily="34" charset="-120"/>
              </a:rPr>
              <a:t>引导的时间状语从句的省略</a:t>
            </a:r>
            <a:r>
              <a:rPr lang="en-US" altLang="zh-CN" b="0" i="0" dirty="0">
                <a:solidFill>
                  <a:srgbClr val="003760"/>
                </a:solidFill>
                <a:latin typeface="Times New Roman" pitchFamily="34" charset="0"/>
                <a:ea typeface="微软雅黑" pitchFamily="34" charset="-122"/>
                <a:cs typeface="Times New Roman" pitchFamily="34" charset="-120"/>
              </a:rPr>
              <a:t>（when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harnessed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wisely）</a:t>
            </a:r>
            <a:r>
              <a:rPr lang="en-US" altLang="zh-CN" b="0" i="0" dirty="0">
                <a:solidFill>
                  <a:srgbClr val="003760"/>
                </a:solidFill>
                <a:latin typeface="Times New Roman" pitchFamily="34" charset="0"/>
                <a:ea typeface="楷体" pitchFamily="34" charset="-122"/>
                <a:cs typeface="Times New Roman" pitchFamily="34" charset="-120"/>
              </a:rPr>
              <a:t>等</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name="Slide 40">
    <p:spTree>
      <p:nvGrpSpPr>
        <p:cNvPr id="1" name=""/>
        <p:cNvGrpSpPr/>
        <p:nvPr/>
      </p:nvGrpSpPr>
      <p:grpSpPr>
        <a:xfrm>
          <a:off x="0" y="0"/>
          <a:ext cx="0" cy="0"/>
          <a:chOff x="0" y="0"/>
          <a:chExt cx="0" cy="0"/>
        </a:xfrm>
      </p:grpSpPr>
      <p:sp>
        <p:nvSpPr>
          <p:cNvPr id="2" name="C_4_BD#2fcd1fb55?pid=b26b33202&amp;color=0,55,96&amp;vtp=1&amp;bt=1&amp;bbb=1"/>
          <p:cNvSpPr/>
          <p:nvPr/>
        </p:nvSpPr>
        <p:spPr>
          <a:xfrm>
            <a:off x="502920" y="1508760"/>
            <a:ext cx="10570464" cy="657352"/>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第二节（</a:t>
            </a:r>
            <a:r>
              <a:rPr lang="en-US" altLang="zh-CN" sz="2200" b="1" i="0" dirty="0">
                <a:solidFill>
                  <a:srgbClr val="003760"/>
                </a:solidFill>
                <a:latin typeface="Times New Roman" pitchFamily="34" charset="0"/>
                <a:ea typeface="楷体" pitchFamily="34" charset="-122"/>
                <a:cs typeface="Times New Roman" pitchFamily="34" charset="-120"/>
              </a:rPr>
              <a:t>满分</a:t>
            </a:r>
            <a:r>
              <a:rPr lang="en-US" altLang="zh-CN" sz="2200" b="1" i="0" dirty="0">
                <a:solidFill>
                  <a:srgbClr val="003760"/>
                </a:solidFill>
                <a:latin typeface="Times New Roman" pitchFamily="34" charset="0"/>
                <a:ea typeface="微软雅黑" pitchFamily="34" charset="-122"/>
                <a:cs typeface="Times New Roman" pitchFamily="34" charset="-120"/>
              </a:rPr>
              <a:t>25</a:t>
            </a:r>
            <a:r>
              <a:rPr lang="en-US" altLang="zh-CN" sz="2200" b="1" i="0" dirty="0">
                <a:solidFill>
                  <a:srgbClr val="003760"/>
                </a:solidFill>
                <a:latin typeface="Times New Roman" pitchFamily="34" charset="0"/>
                <a:ea typeface="楷体" pitchFamily="34" charset="-122"/>
                <a:cs typeface="Times New Roman" pitchFamily="34" charset="-120"/>
              </a:rPr>
              <a:t>分</a:t>
            </a:r>
            <a:r>
              <a:rPr lang="en-US" altLang="zh-CN" sz="2200" b="1" i="0" dirty="0">
                <a:solidFill>
                  <a:srgbClr val="003760"/>
                </a:solidFill>
                <a:latin typeface="Times New Roman" pitchFamily="34" charset="0"/>
                <a:ea typeface="微软雅黑" pitchFamily="34" charset="-122"/>
                <a:cs typeface="Times New Roman" pitchFamily="34" charset="-120"/>
              </a:rPr>
              <a:t>）</a:t>
            </a:r>
            <a:endParaRPr lang="en-US" altLang="zh-CN" sz="2200" dirty="0"/>
          </a:p>
        </p:txBody>
      </p:sp>
      <p:sp>
        <p:nvSpPr>
          <p:cNvPr id="3" name="QO_5_BD.184_1#45796f890?pid=2fcd1fb55&amp;color=0,55,96&amp;vtp=1&amp;bbb=1&amp;hb=1"/>
          <p:cNvSpPr/>
          <p:nvPr/>
        </p:nvSpPr>
        <p:spPr>
          <a:xfrm>
            <a:off x="502920" y="1995536"/>
            <a:ext cx="10570464" cy="419100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[江苏镇江十校联考2024高一期中]</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阅读下面材料，根据其内容和所给段落开头语续写两段</a:t>
            </a:r>
            <a:r>
              <a:rPr lang="en-US" altLang="zh-CN" sz="1800" b="0" i="0">
                <a:solidFill>
                  <a:srgbClr val="003760"/>
                </a:solidFill>
                <a:latin typeface="Times New Roman" pitchFamily="34" charset="0"/>
                <a:ea typeface="微软雅黑" pitchFamily="34" charset="-122"/>
                <a:cs typeface="Times New Roman" pitchFamily="34" charset="-120"/>
              </a:rPr>
              <a:t>，使之构</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成一篇完整的短文</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When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customer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left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already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10:30</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Adam,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18-year-old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college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student</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dragged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himself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summer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vacation.</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Entering</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Adam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found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younger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sitting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edge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uneasy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expression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face.</a:t>
            </a:r>
            <a:endParaRPr lang="en-US" altLang="zh-CN" sz="1800" dirty="0"/>
          </a:p>
          <a:p>
            <a:pPr>
              <a:lnSpc>
                <a:spcPts val="3300"/>
              </a:lnSpc>
            </a:pPr>
            <a:r>
              <a:rPr lang="en-US" altLang="zh-CN"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“Sorry,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Adam.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something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wrong,”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sprang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nervously.</a:t>
            </a:r>
            <a:endParaRPr lang="en-US" altLang="zh-CN" sz="1800" dirty="0"/>
          </a:p>
          <a:p>
            <a:pPr>
              <a:lnSpc>
                <a:spcPts val="3300"/>
              </a:lnSpc>
            </a:pPr>
            <a:r>
              <a:rPr lang="en-US" altLang="zh-CN"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endParaRPr lang="en-US" altLang="zh-CN" sz="1800" dirty="0"/>
          </a:p>
          <a:p>
            <a:pPr>
              <a:lnSpc>
                <a:spcPts val="3300"/>
              </a:lnSpc>
            </a:pPr>
            <a:r>
              <a:rPr lang="en-US" altLang="zh-CN"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afternoon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sneaked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（溜）</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motorcycle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accidentally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our</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neighbour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Osman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Brook's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scared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hurried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panic.”</a:t>
            </a:r>
            <a:endParaRPr lang="en-US" altLang="zh-CN" sz="1800" dirty="0"/>
          </a:p>
          <a:p>
            <a:pPr>
              <a:lnSpc>
                <a:spcPct val="150000"/>
              </a:lnSpc>
            </a:pPr>
            <a:endParaRPr lang="en-US" altLang="zh-CN" dirty="0"/>
          </a:p>
        </p:txBody>
      </p:sp>
    </p:spTree>
  </p:cSld>
  <p:clrMapOvr>
    <a:masterClrMapping/>
  </p:clrMapOvr>
  <p:transition>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84_1#45796f890?pid=2fcd1fb55&amp;color=0,55,96&amp;vtp=1&amp;bbb=1&amp;hb=1">
            <a:extLst>
              <a:ext uri="{FF2B5EF4-FFF2-40B4-BE49-F238E27FC236}">
                <a16:creationId xmlns:a16="http://schemas.microsoft.com/office/drawing/2014/main" id="{ABBB919C-DAB9-A311-2581-57B1B3945B82}"/>
              </a:ext>
            </a:extLst>
          </p:cNvPr>
          <p:cNvSpPr/>
          <p:nvPr/>
        </p:nvSpPr>
        <p:spPr>
          <a:xfrm>
            <a:off x="502920" y="1512000"/>
            <a:ext cx="10570464" cy="4610100"/>
          </a:xfrm>
          <a:prstGeom prst="rect">
            <a:avLst/>
          </a:prstGeom>
          <a:noFill/>
          <a:ln/>
        </p:spPr>
        <p:txBody>
          <a:bodyPr wrap="none" lIns="0" tIns="0" rIns="0" bIns="0" rtlCol="0" anchor="t"/>
          <a:lstStyle/>
          <a:p>
            <a:pPr>
              <a:lnSpc>
                <a:spcPts val="3300"/>
              </a:lnSpc>
            </a:pPr>
            <a:r>
              <a:rPr lang="en-US" altLang="zh-CN"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seriously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damaged?”</a:t>
            </a:r>
            <a:endParaRPr lang="en-US" altLang="zh-CN" sz="1800" dirty="0"/>
          </a:p>
          <a:p>
            <a:pPr>
              <a:lnSpc>
                <a:spcPts val="3300"/>
              </a:lnSpc>
            </a:pPr>
            <a:r>
              <a:rPr lang="en-US" altLang="zh-CN"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left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headlight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broken.”</a:t>
            </a:r>
            <a:endParaRPr lang="en-US" altLang="zh-CN" sz="1800" dirty="0"/>
          </a:p>
          <a:p>
            <a:pPr>
              <a:lnSpc>
                <a:spcPts val="3300"/>
              </a:lnSpc>
            </a:pPr>
            <a:r>
              <a:rPr lang="en-US" altLang="zh-CN"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truly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fault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dangerous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motorcycle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Besides,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illegal</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Adam</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raised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voice,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obviously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annoyed.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lowered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hard.</a:t>
            </a:r>
            <a:endParaRPr lang="en-US" altLang="zh-CN" sz="1800" dirty="0"/>
          </a:p>
          <a:p>
            <a:pPr>
              <a:lnSpc>
                <a:spcPts val="3300"/>
              </a:lnSpc>
            </a:pPr>
            <a:r>
              <a:rPr lang="en-US" altLang="zh-CN"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“Anyway,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crying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spilt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milk.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tomorrow.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have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sleep.”</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next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Adam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sleeping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soundly.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Adam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determined</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about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elder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brother.</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After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breakfast,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Adam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took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earned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house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yard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motorcycle,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scratches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（划痕）</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clearly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visible.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Adam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shook</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his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sighed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slightly.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squared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shoulders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quickened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Osman's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house.</a:t>
            </a:r>
            <a:endParaRPr lang="en-US" altLang="zh-CN" sz="1800" dirty="0"/>
          </a:p>
          <a:p>
            <a:pPr>
              <a:lnSpc>
                <a:spcPct val="150000"/>
              </a:lnSpc>
            </a:pPr>
            <a:endParaRPr lang="en-US" altLang="zh-CN" dirty="0"/>
          </a:p>
        </p:txBody>
      </p:sp>
    </p:spTree>
    <p:extLst>
      <p:ext uri="{BB962C8B-B14F-4D97-AF65-F5344CB8AC3E}">
        <p14:creationId xmlns:p14="http://schemas.microsoft.com/office/powerpoint/2010/main" val="537755551"/>
      </p:ext>
    </p:extLst>
  </p:cSld>
  <p:clrMapOvr>
    <a:masterClrMapping/>
  </p:clrMapOvr>
  <p:transition>
    <p:fad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84_1#45796f890?pid=2fcd1fb55&amp;color=0,55,96&amp;vtp=1&amp;bbb=1&amp;hb=1">
            <a:extLst>
              <a:ext uri="{FF2B5EF4-FFF2-40B4-BE49-F238E27FC236}">
                <a16:creationId xmlns:a16="http://schemas.microsoft.com/office/drawing/2014/main" id="{CF21D768-E23C-DF78-2F42-B6D1CA1FBA32}"/>
              </a:ext>
            </a:extLst>
          </p:cNvPr>
          <p:cNvSpPr/>
          <p:nvPr/>
        </p:nvSpPr>
        <p:spPr>
          <a:xfrm>
            <a:off x="502920" y="1511999"/>
            <a:ext cx="10570464" cy="4824540"/>
          </a:xfrm>
          <a:prstGeom prst="rect">
            <a:avLst/>
          </a:prstGeom>
          <a:noFill/>
          <a:ln/>
        </p:spPr>
        <p:txBody>
          <a:bodyPr wrap="none" lIns="0" tIns="0" rIns="0" bIns="0" rtlCol="0" anchor="t"/>
          <a:lstStyle/>
          <a:p>
            <a:pPr>
              <a:lnSpc>
                <a:spcPts val="32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When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arrived,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welcomed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Osman's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wife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Osman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garage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repaired.</a:t>
            </a:r>
            <a:endParaRPr lang="en-US" altLang="zh-CN" sz="1800" dirty="0"/>
          </a:p>
          <a:p>
            <a:pPr>
              <a:lnSpc>
                <a:spcPts val="3200"/>
              </a:lnSpc>
            </a:pPr>
            <a:r>
              <a:rPr lang="en-US" altLang="zh-CN"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something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important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until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Adam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requested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eagerly.</a:t>
            </a:r>
            <a:endParaRPr lang="en-US" altLang="zh-CN" sz="1800" dirty="0"/>
          </a:p>
          <a:p>
            <a:pPr>
              <a:lnSpc>
                <a:spcPts val="3200"/>
              </a:lnSpc>
            </a:pPr>
            <a:r>
              <a:rPr lang="en-US" altLang="zh-CN"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course.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invited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Adam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served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coffee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began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chatting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him.</a:t>
            </a:r>
            <a:endParaRPr lang="en-US" altLang="zh-CN" sz="1800" dirty="0"/>
          </a:p>
          <a:p>
            <a:pPr>
              <a:lnSpc>
                <a:spcPts val="32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After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half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opened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Osman.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hello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Osman</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Adam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sofa.</a:t>
            </a:r>
            <a:endParaRPr lang="en-US" altLang="zh-CN" sz="1800" dirty="0"/>
          </a:p>
          <a:p>
            <a:pPr>
              <a:lnSpc>
                <a:spcPts val="3200"/>
              </a:lnSpc>
            </a:pPr>
            <a:r>
              <a:rPr lang="en-US" altLang="zh-CN" b="0" i="0">
                <a:solidFill>
                  <a:srgbClr val="003760"/>
                </a:solidFill>
                <a:latin typeface="Times New Roman" pitchFamily="34" charset="0"/>
                <a:ea typeface="微软雅黑" pitchFamily="34" charset="-122"/>
                <a:cs typeface="Times New Roman" pitchFamily="34" charset="-120"/>
              </a:rPr>
              <a:t>注</a:t>
            </a:r>
            <a:r>
              <a:rPr lang="en-US" altLang="zh-CN" sz="1800" b="0" i="0">
                <a:solidFill>
                  <a:srgbClr val="003760"/>
                </a:solidFill>
                <a:latin typeface="Times New Roman" pitchFamily="34" charset="0"/>
                <a:ea typeface="微软雅黑" pitchFamily="34" charset="-122"/>
                <a:cs typeface="Times New Roman" pitchFamily="34" charset="-120"/>
              </a:rPr>
              <a:t>意</a:t>
            </a:r>
            <a:r>
              <a:rPr lang="en-US" altLang="zh-CN" sz="1800" b="0" i="0" dirty="0">
                <a:solidFill>
                  <a:srgbClr val="003760"/>
                </a:solidFill>
                <a:latin typeface="Times New Roman" pitchFamily="34" charset="0"/>
                <a:ea typeface="微软雅黑" pitchFamily="34" charset="-122"/>
                <a:cs typeface="Times New Roman" pitchFamily="34" charset="-120"/>
              </a:rPr>
              <a:t>：续写词数应为150个左右。</a:t>
            </a:r>
            <a:endParaRPr lang="en-US" altLang="zh-CN" sz="1800" dirty="0"/>
          </a:p>
          <a:p>
            <a:pPr>
              <a:lnSpc>
                <a:spcPts val="32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Adam</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cleared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throat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began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speak._________________________________________________</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______</a:t>
            </a:r>
            <a:endParaRPr lang="en-US" altLang="zh-CN" sz="1800" dirty="0"/>
          </a:p>
          <a:p>
            <a:pPr>
              <a:lnSpc>
                <a:spcPts val="32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Just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knock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door.___________________________________________________</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__________</a:t>
            </a:r>
            <a:endParaRPr lang="en-US" altLang="zh-CN" dirty="0"/>
          </a:p>
        </p:txBody>
      </p:sp>
    </p:spTree>
    <p:extLst>
      <p:ext uri="{BB962C8B-B14F-4D97-AF65-F5344CB8AC3E}">
        <p14:creationId xmlns:p14="http://schemas.microsoft.com/office/powerpoint/2010/main" val="3830655048"/>
      </p:ext>
    </p:extLst>
  </p:cSld>
  <p:clrMapOvr>
    <a:masterClrMapping/>
  </p:clrMapOvr>
  <p:transition>
    <p:fade/>
  </p:transition>
</p:sld>
</file>

<file path=ppt/slides/slide49.xml><?xml version="1.0" encoding="utf-8"?>
<p:sld xmlns:a="http://schemas.openxmlformats.org/drawingml/2006/main" xmlns:r="http://schemas.openxmlformats.org/officeDocument/2006/relationships" xmlns:p="http://schemas.openxmlformats.org/presentationml/2006/main">
  <p:cSld name="Slide 41">
    <p:spTree>
      <p:nvGrpSpPr>
        <p:cNvPr id="1" name=""/>
        <p:cNvGrpSpPr/>
        <p:nvPr/>
      </p:nvGrpSpPr>
      <p:grpSpPr>
        <a:xfrm>
          <a:off x="0" y="0"/>
          <a:ext cx="0" cy="0"/>
          <a:chOff x="0" y="0"/>
          <a:chExt cx="0" cy="0"/>
        </a:xfrm>
      </p:grpSpPr>
      <p:sp>
        <p:nvSpPr>
          <p:cNvPr id="2" name="QO_5_AN.185_1#45796f890?pid=2fcd1fb55&amp;color=0,55,96&amp;vtp=1&amp;bt=1&amp;bbb=1&amp;hb=1"/>
          <p:cNvSpPr/>
          <p:nvPr/>
        </p:nvSpPr>
        <p:spPr>
          <a:xfrm>
            <a:off x="502920" y="1512000"/>
            <a:ext cx="10570464" cy="4812030"/>
          </a:xfrm>
          <a:prstGeom prst="rect">
            <a:avLst/>
          </a:prstGeom>
          <a:noFill/>
          <a:ln/>
        </p:spPr>
        <p:txBody>
          <a:bodyPr wrap="none" lIns="0" tIns="0" rIns="0" bIns="0" rtlCol="0" anchor="t"/>
          <a:lstStyle/>
          <a:p>
            <a:pPr algn="l">
              <a:lnSpc>
                <a:spcPts val="3200"/>
              </a:lnSpc>
            </a:pPr>
            <a:r>
              <a:rPr lang="en-US" altLang="zh-CN" sz="1800" b="0" i="0" dirty="0">
                <a:solidFill>
                  <a:srgbClr val="FF0000"/>
                </a:solidFill>
                <a:latin typeface="Times New Roman" pitchFamily="34" charset="0"/>
                <a:ea typeface="微软雅黑" pitchFamily="34" charset="-122"/>
                <a:cs typeface="Times New Roman" pitchFamily="34" charset="-120"/>
              </a:rPr>
              <a:t>【</a:t>
            </a:r>
            <a:r>
              <a:rPr lang="en-US" altLang="zh-CN" sz="1800" b="1" i="0" dirty="0">
                <a:solidFill>
                  <a:srgbClr val="FF0000"/>
                </a:solidFill>
                <a:latin typeface="Times New Roman" pitchFamily="34" charset="0"/>
                <a:ea typeface="微软雅黑" pitchFamily="34" charset="-122"/>
                <a:cs typeface="Times New Roman" pitchFamily="34" charset="-120"/>
              </a:rPr>
              <a:t>参考范文</a:t>
            </a:r>
            <a:r>
              <a:rPr lang="en-US" altLang="zh-CN" sz="1800" b="0" i="0" dirty="0">
                <a:solidFill>
                  <a:srgbClr val="FF0000"/>
                </a:solidFill>
                <a:latin typeface="Times New Roman" pitchFamily="34" charset="0"/>
                <a:ea typeface="微软雅黑" pitchFamily="34" charset="-122"/>
                <a:cs typeface="Times New Roman" pitchFamily="34" charset="-120"/>
              </a:rPr>
              <a:t>】</a:t>
            </a:r>
            <a:endParaRPr lang="en-US" altLang="zh-CN" sz="1800" dirty="0"/>
          </a:p>
          <a:p>
            <a:pPr>
              <a:lnSpc>
                <a:spcPts val="3200"/>
              </a:lnSpc>
            </a:pPr>
            <a:r>
              <a:rPr lang="en-US" altLang="zh-CN" b="0" i="0">
                <a:solidFill>
                  <a:srgbClr val="FF0000"/>
                </a:solidFill>
                <a:latin typeface="SimSun" panose="02010600030101010101" pitchFamily="2" charset="-122"/>
                <a:ea typeface="微软雅黑" pitchFamily="34" charset="-122"/>
                <a:cs typeface="Times New Roma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Adam</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cleared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his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throat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began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speak.“Mr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Brook,</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I'm</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here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make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apology.</a:t>
            </a:r>
            <a:r>
              <a:rPr lang="en-US" altLang="zh-CN" sz="1800" b="0" i="0">
                <a:solidFill>
                  <a:srgbClr val="FF0000"/>
                </a:solidFill>
                <a:latin typeface="Times New Roman" pitchFamily="34" charset="0"/>
                <a:ea typeface="微软雅黑" pitchFamily="34" charset="-122"/>
                <a:cs typeface="Times New Roman" pitchFamily="34" charset="-120"/>
              </a:rPr>
              <a:t>Yesterday</a:t>
            </a:r>
            <a:r>
              <a:rPr lang="en-US" altLang="zh-CN" sz="1800" b="0" i="0">
                <a:solidFill>
                  <a:srgbClr val="FF0000"/>
                </a:solidFill>
                <a:latin typeface="SimSun" pitchFamily="34" charset="0"/>
                <a:ea typeface="SimSun" pitchFamily="34" charset="-122"/>
                <a:cs typeface="SimSun" pitchFamily="34" charset="-120"/>
              </a:rPr>
              <a:t> </a:t>
            </a:r>
          </a:p>
          <a:p>
            <a:pPr>
              <a:lnSpc>
                <a:spcPts val="3200"/>
              </a:lnSpc>
            </a:pPr>
            <a:r>
              <a:rPr lang="en-US" altLang="zh-CN" sz="1800" b="0" i="0">
                <a:solidFill>
                  <a:srgbClr val="FF0000"/>
                </a:solidFill>
                <a:latin typeface="Times New Roman" pitchFamily="34" charset="0"/>
                <a:ea typeface="微软雅黑" pitchFamily="34" charset="-122"/>
                <a:cs typeface="Times New Roman" pitchFamily="34" charset="-120"/>
              </a:rPr>
              <a:t>afternoon</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brother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Bill</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damaged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your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car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ran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away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panic.We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are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awfully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sorry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for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“Oh</a:t>
            </a:r>
            <a:r>
              <a:rPr lang="en-US" altLang="zh-CN" sz="1800" b="0" i="0">
                <a:solidFill>
                  <a:srgbClr val="FF0000"/>
                </a:solidFill>
                <a:latin typeface="Times New Roman" pitchFamily="34" charset="0"/>
                <a:ea typeface="微软雅黑" pitchFamily="34" charset="-122"/>
                <a:cs typeface="Times New Roman" pitchFamily="34" charset="-120"/>
              </a:rPr>
              <a:t>,</a:t>
            </a:r>
            <a:r>
              <a:rPr lang="en-US" altLang="zh-CN" sz="1800" b="0" i="0">
                <a:solidFill>
                  <a:srgbClr val="FF0000"/>
                </a:solidFill>
                <a:latin typeface="SimSun" pitchFamily="34" charset="0"/>
                <a:ea typeface="SimSun" pitchFamily="34" charset="-122"/>
                <a:cs typeface="SimSun" pitchFamily="34" charset="-120"/>
              </a:rPr>
              <a:t> </a:t>
            </a:r>
          </a:p>
          <a:p>
            <a:pPr>
              <a:lnSpc>
                <a:spcPts val="3200"/>
              </a:lnSpc>
            </a:pPr>
            <a:r>
              <a:rPr lang="en-US" altLang="zh-CN" sz="1800" b="0" i="0">
                <a:solidFill>
                  <a:srgbClr val="FF0000"/>
                </a:solidFill>
                <a:latin typeface="Times New Roman" pitchFamily="34" charset="0"/>
                <a:ea typeface="微软雅黑" pitchFamily="34" charset="-122"/>
                <a:cs typeface="Times New Roman" pitchFamily="34" charset="-120"/>
              </a:rPr>
              <a:t>I</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see.But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it's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no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big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deal,”</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Osman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said,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with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smile.Then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Adam</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drew</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out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money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from</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his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pocket</a:t>
            </a:r>
            <a:r>
              <a:rPr lang="en-US" altLang="zh-CN" sz="1800" b="0" i="0">
                <a:solidFill>
                  <a:srgbClr val="FF0000"/>
                </a:solidFill>
                <a:latin typeface="SimSun" pitchFamily="34" charset="0"/>
                <a:ea typeface="SimSun" pitchFamily="34" charset="-122"/>
                <a:cs typeface="SimSun" pitchFamily="34" charset="-120"/>
              </a:rPr>
              <a:t> </a:t>
            </a:r>
          </a:p>
          <a:p>
            <a:pPr>
              <a:lnSpc>
                <a:spcPts val="3200"/>
              </a:lnSpc>
            </a:pPr>
            <a:r>
              <a:rPr lang="en-US" altLang="zh-CN" sz="1800" b="0" i="0">
                <a:solidFill>
                  <a:srgbClr val="FF0000"/>
                </a:solidFill>
                <a:latin typeface="Times New Roman" pitchFamily="34" charset="0"/>
                <a:ea typeface="微软雅黑" pitchFamily="34" charset="-122"/>
                <a:cs typeface="Times New Roman" pitchFamily="34" charset="-120"/>
              </a:rPr>
              <a:t>and</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said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Osman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with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sincerity,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“This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all</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money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have.I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wonder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can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pay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for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your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loss</a:t>
            </a:r>
            <a:r>
              <a:rPr lang="en-US" altLang="zh-CN" sz="1800" b="0" i="0">
                <a:solidFill>
                  <a:srgbClr val="FF0000"/>
                </a:solidFill>
                <a:latin typeface="Times New Roman" pitchFamily="34" charset="0"/>
                <a:ea typeface="微软雅黑" pitchFamily="34" charset="-122"/>
                <a:cs typeface="Times New Roman" pitchFamily="34" charset="-120"/>
              </a:rPr>
              <a:t>.”</a:t>
            </a:r>
            <a:r>
              <a:rPr lang="en-US" altLang="zh-CN" sz="1800" b="0" i="0">
                <a:solidFill>
                  <a:srgbClr val="FF0000"/>
                </a:solidFill>
                <a:latin typeface="SimSun" pitchFamily="34" charset="0"/>
                <a:ea typeface="SimSun" pitchFamily="34" charset="-122"/>
                <a:cs typeface="SimSun" pitchFamily="34" charset="-120"/>
              </a:rPr>
              <a:t> </a:t>
            </a:r>
          </a:p>
          <a:p>
            <a:pPr>
              <a:lnSpc>
                <a:spcPts val="3200"/>
              </a:lnSpc>
            </a:pPr>
            <a:r>
              <a:rPr lang="en-US" altLang="zh-CN" sz="1800" b="0" i="0">
                <a:solidFill>
                  <a:srgbClr val="FF0000"/>
                </a:solidFill>
                <a:latin typeface="Times New Roman" pitchFamily="34" charset="0"/>
                <a:ea typeface="微软雅黑" pitchFamily="34" charset="-122"/>
                <a:cs typeface="Times New Roman" pitchFamily="34" charset="-120"/>
              </a:rPr>
              <a:t>However</a:t>
            </a:r>
            <a:r>
              <a:rPr lang="en-US" altLang="zh-CN" sz="1800" b="0" i="0" dirty="0">
                <a:solidFill>
                  <a:srgbClr val="FF0000"/>
                </a:solidFill>
                <a:latin typeface="Times New Roman" pitchFamily="34" charset="0"/>
                <a:ea typeface="微软雅黑" pitchFamily="34" charset="-122"/>
                <a:cs typeface="Times New Roman" pitchFamily="34" charset="-120"/>
              </a:rPr>
              <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Osman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insisted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was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only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minor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damage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declined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take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it.</a:t>
            </a:r>
            <a:endParaRPr lang="en-US" altLang="zh-CN" sz="1800" dirty="0"/>
          </a:p>
          <a:p>
            <a:pPr>
              <a:lnSpc>
                <a:spcPts val="3200"/>
              </a:lnSpc>
            </a:pPr>
            <a:r>
              <a:rPr lang="en-US" altLang="zh-CN" b="0" i="0">
                <a:solidFill>
                  <a:srgbClr val="FF0000"/>
                </a:solidFill>
                <a:latin typeface="SimSun" panose="02010600030101010101" pitchFamily="2" charset="-122"/>
                <a:ea typeface="微软雅黑" pitchFamily="34" charset="-122"/>
                <a:cs typeface="Times New Roma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Just</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there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came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knock</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door.Osman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went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answer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only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find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Bill</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standing</a:t>
            </a:r>
            <a:r>
              <a:rPr lang="en-US" altLang="zh-CN" sz="1800" b="0" i="0">
                <a:solidFill>
                  <a:srgbClr val="FF0000"/>
                </a:solidFill>
                <a:latin typeface="SimSun" pitchFamily="34" charset="0"/>
                <a:ea typeface="SimSun" pitchFamily="34" charset="-122"/>
                <a:cs typeface="SimSun" pitchFamily="34" charset="-120"/>
              </a:rPr>
              <a:t> </a:t>
            </a:r>
          </a:p>
          <a:p>
            <a:pPr>
              <a:lnSpc>
                <a:spcPts val="3200"/>
              </a:lnSpc>
            </a:pPr>
            <a:r>
              <a:rPr lang="en-US" altLang="zh-CN" sz="1800" b="0" i="0">
                <a:solidFill>
                  <a:srgbClr val="FF0000"/>
                </a:solidFill>
                <a:latin typeface="Times New Roman" pitchFamily="34" charset="0"/>
                <a:ea typeface="微软雅黑" pitchFamily="34" charset="-122"/>
                <a:cs typeface="Times New Roman" pitchFamily="34" charset="-120"/>
              </a:rPr>
              <a:t>outside</a:t>
            </a:r>
            <a:r>
              <a:rPr lang="en-US" altLang="zh-CN" sz="1800" b="0" i="0" dirty="0">
                <a:solidFill>
                  <a:srgbClr val="FF0000"/>
                </a:solidFill>
                <a:latin typeface="Times New Roman" pitchFamily="34" charset="0"/>
                <a:ea typeface="微软雅黑" pitchFamily="34" charset="-122"/>
                <a:cs typeface="Times New Roman" pitchFamily="34" charset="-120"/>
              </a:rPr>
              <a:t>.“Morning,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Brook.I</a:t>
            </a:r>
            <a:r>
              <a:rPr lang="en-US" altLang="zh-CN" sz="1800" b="0" i="0" dirty="0">
                <a:solidFill>
                  <a:srgbClr val="FF000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I've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come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say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sorry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for</a:t>
            </a:r>
            <a:r>
              <a:rPr lang="en-US" altLang="zh-CN" sz="1800" b="0" i="0" dirty="0">
                <a:solidFill>
                  <a:srgbClr val="FF000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Bill</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stammered.But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Osman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laughed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and</a:t>
            </a:r>
            <a:r>
              <a:rPr lang="en-US" altLang="zh-CN" sz="1800" b="0" i="0">
                <a:solidFill>
                  <a:srgbClr val="FF0000"/>
                </a:solidFill>
                <a:latin typeface="SimSun" pitchFamily="34" charset="0"/>
                <a:ea typeface="SimSun" pitchFamily="34" charset="-122"/>
                <a:cs typeface="SimSun" pitchFamily="34" charset="-120"/>
              </a:rPr>
              <a:t> </a:t>
            </a:r>
          </a:p>
          <a:p>
            <a:pPr>
              <a:lnSpc>
                <a:spcPts val="3200"/>
              </a:lnSpc>
            </a:pPr>
            <a:r>
              <a:rPr lang="en-US" altLang="zh-CN" sz="1800" b="0" i="0">
                <a:solidFill>
                  <a:srgbClr val="FF0000"/>
                </a:solidFill>
                <a:latin typeface="Times New Roman" pitchFamily="34" charset="0"/>
                <a:ea typeface="微软雅黑" pitchFamily="34" charset="-122"/>
                <a:cs typeface="Times New Roman" pitchFamily="34" charset="-120"/>
              </a:rPr>
              <a:t>let</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him</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in.The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two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brothers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were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both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surprised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glad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see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each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other.Osman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gave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them</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a</a:t>
            </a:r>
            <a:r>
              <a:rPr lang="en-US" altLang="zh-CN" sz="1800" b="0" i="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thumbs-</a:t>
            </a:r>
          </a:p>
          <a:p>
            <a:pPr>
              <a:lnSpc>
                <a:spcPts val="3200"/>
              </a:lnSpc>
            </a:pPr>
            <a:r>
              <a:rPr lang="en-US" altLang="zh-CN" sz="1800" b="0" i="0">
                <a:solidFill>
                  <a:srgbClr val="FF0000"/>
                </a:solidFill>
                <a:latin typeface="Times New Roman" pitchFamily="34" charset="0"/>
                <a:ea typeface="微软雅黑" pitchFamily="34" charset="-122"/>
                <a:cs typeface="Times New Roman" pitchFamily="34" charset="-120"/>
              </a:rPr>
              <a:t>up</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sign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praised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them</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happily,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“Good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boys,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truly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appreciate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your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honesty.Just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forget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about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car</a:t>
            </a:r>
            <a:r>
              <a:rPr lang="en-US" altLang="zh-CN" sz="1800" b="0" i="0">
                <a:solidFill>
                  <a:srgbClr val="FF0000"/>
                </a:solidFill>
                <a:latin typeface="Times New Roman" pitchFamily="34" charset="0"/>
                <a:ea typeface="微软雅黑" pitchFamily="34" charset="-122"/>
                <a:cs typeface="Times New Roman" pitchFamily="34" charset="-120"/>
              </a:rPr>
              <a:t>.”</a:t>
            </a:r>
            <a:r>
              <a:rPr lang="en-US" altLang="zh-CN" sz="1800" b="0" i="0">
                <a:solidFill>
                  <a:srgbClr val="FF0000"/>
                </a:solidFill>
                <a:latin typeface="SimSun" pitchFamily="34" charset="0"/>
                <a:ea typeface="SimSun" pitchFamily="34" charset="-122"/>
                <a:cs typeface="SimSun" pitchFamily="34" charset="-120"/>
              </a:rPr>
              <a:t> </a:t>
            </a:r>
          </a:p>
          <a:p>
            <a:pPr>
              <a:lnSpc>
                <a:spcPts val="3200"/>
              </a:lnSpc>
            </a:pPr>
            <a:r>
              <a:rPr lang="en-US" altLang="zh-CN" sz="1800" b="0" i="0">
                <a:solidFill>
                  <a:srgbClr val="FF0000"/>
                </a:solidFill>
                <a:latin typeface="Times New Roman" pitchFamily="34" charset="0"/>
                <a:ea typeface="微软雅黑" pitchFamily="34" charset="-122"/>
                <a:cs typeface="Times New Roman" pitchFamily="34" charset="-120"/>
              </a:rPr>
              <a:t>Whatever</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boys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said,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Osman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wouldn't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take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money.Finally,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accepted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their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suggestion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they</a:t>
            </a:r>
            <a:r>
              <a:rPr lang="en-US" altLang="zh-CN" sz="1800" b="0" i="0">
                <a:solidFill>
                  <a:srgbClr val="FF0000"/>
                </a:solidFill>
                <a:latin typeface="SimSun" pitchFamily="34" charset="0"/>
                <a:ea typeface="SimSun" pitchFamily="34" charset="-122"/>
                <a:cs typeface="SimSun" pitchFamily="34" charset="-120"/>
              </a:rPr>
              <a:t> </a:t>
            </a:r>
          </a:p>
          <a:p>
            <a:pPr>
              <a:lnSpc>
                <a:spcPts val="3000"/>
              </a:lnSpc>
            </a:pPr>
            <a:r>
              <a:rPr lang="en-US" altLang="zh-CN" b="0" i="0">
                <a:solidFill>
                  <a:srgbClr val="FF0000"/>
                </a:solidFill>
                <a:latin typeface="Times New Roman" pitchFamily="34" charset="0"/>
                <a:ea typeface="微软雅黑" pitchFamily="34" charset="-122"/>
                <a:cs typeface="Times New Roman" pitchFamily="34" charset="-120"/>
              </a:rPr>
              <a:t>made</a:t>
            </a:r>
            <a:r>
              <a:rPr lang="en-US" altLang="zh-CN" b="0" i="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it</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up</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to</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him</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by</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doing</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some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work</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in</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his</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garden.</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
                                            <p:txEl>
                                              <p:pRg st="11" end="11"/>
                                            </p:txEl>
                                          </p:spTgt>
                                        </p:tgtEl>
                                        <p:attrNameLst>
                                          <p:attrName>style.visibility</p:attrName>
                                        </p:attrNameLst>
                                      </p:cBhvr>
                                      <p:to>
                                        <p:strVal val="visible"/>
                                      </p:to>
                                    </p:set>
                                    <p:animEffect transition="in" filter="fade">
                                      <p:cBhvr>
                                        <p:cTn id="43" dur="5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
    <p:spTree>
      <p:nvGrpSpPr>
        <p:cNvPr id="1" name=""/>
        <p:cNvGrpSpPr/>
        <p:nvPr/>
      </p:nvGrpSpPr>
      <p:grpSpPr>
        <a:xfrm>
          <a:off x="0" y="0"/>
          <a:ext cx="0" cy="0"/>
          <a:chOff x="0" y="0"/>
          <a:chExt cx="0" cy="0"/>
        </a:xfrm>
      </p:grpSpPr>
      <p:sp>
        <p:nvSpPr>
          <p:cNvPr id="2" name="C_3_BD#82141b575?pid=d12414fbc&amp;color=0,55,96&amp;vtp=1&amp;bt=1&amp;bbb=1"/>
          <p:cNvSpPr/>
          <p:nvPr/>
        </p:nvSpPr>
        <p:spPr>
          <a:xfrm>
            <a:off x="502920" y="1508760"/>
            <a:ext cx="10570464" cy="486029"/>
          </a:xfrm>
          <a:prstGeom prst="rect">
            <a:avLst/>
          </a:prstGeom>
          <a:noFill/>
          <a:ln/>
        </p:spPr>
        <p:txBody>
          <a:bodyPr wrap="none" lIns="0" tIns="0" rIns="0" bIns="0" rtlCol="0" anchor="t"/>
          <a:lstStyle/>
          <a:p>
            <a:pPr algn="ctr">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第一部分</a:t>
            </a:r>
            <a:r>
              <a:rPr lang="en-US" altLang="zh-CN" sz="2400" b="1" i="0" dirty="0">
                <a:solidFill>
                  <a:srgbClr val="003760"/>
                </a:solidFill>
                <a:latin typeface="SimSun" pitchFamily="34" charset="0"/>
                <a:ea typeface="SimSun" pitchFamily="34" charset="-122"/>
                <a:cs typeface="SimSun" pitchFamily="34" charset="-120"/>
              </a:rPr>
              <a:t> </a:t>
            </a:r>
            <a:r>
              <a:rPr lang="en-US" altLang="zh-CN" sz="2400" b="1" i="0" dirty="0">
                <a:solidFill>
                  <a:srgbClr val="003760"/>
                </a:solidFill>
                <a:latin typeface="Times New Roman" pitchFamily="34" charset="0"/>
                <a:ea typeface="微软雅黑" pitchFamily="34" charset="-122"/>
                <a:cs typeface="Times New Roman" pitchFamily="34" charset="-120"/>
              </a:rPr>
              <a:t>阅读</a:t>
            </a:r>
            <a:endParaRPr lang="en-US" altLang="zh-CN" sz="2400" dirty="0"/>
          </a:p>
        </p:txBody>
      </p:sp>
      <p:sp>
        <p:nvSpPr>
          <p:cNvPr id="3" name="C_4_BD#17dda4f32?pid=82141b575&amp;color=0,55,96&amp;vtp=1&amp;bbb=1"/>
          <p:cNvSpPr/>
          <p:nvPr/>
        </p:nvSpPr>
        <p:spPr>
          <a:xfrm>
            <a:off x="502920" y="2040953"/>
            <a:ext cx="10570464" cy="445580"/>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第一节（</a:t>
            </a:r>
            <a:r>
              <a:rPr lang="en-US" altLang="zh-CN" sz="2200" b="1" i="0" dirty="0">
                <a:solidFill>
                  <a:srgbClr val="003760"/>
                </a:solidFill>
                <a:latin typeface="Times New Roman" pitchFamily="34" charset="0"/>
                <a:ea typeface="楷体" pitchFamily="34" charset="-122"/>
                <a:cs typeface="Times New Roman" pitchFamily="34" charset="-120"/>
              </a:rPr>
              <a:t>共</a:t>
            </a:r>
            <a:r>
              <a:rPr lang="en-US" altLang="zh-CN" sz="2200" b="1" i="0" dirty="0">
                <a:solidFill>
                  <a:srgbClr val="003760"/>
                </a:solidFill>
                <a:latin typeface="Times New Roman" pitchFamily="34" charset="0"/>
                <a:ea typeface="微软雅黑" pitchFamily="34" charset="-122"/>
                <a:cs typeface="Times New Roman" pitchFamily="34" charset="-120"/>
              </a:rPr>
              <a:t>15</a:t>
            </a:r>
            <a:r>
              <a:rPr lang="en-US" altLang="zh-CN" sz="2200" b="1" i="0" dirty="0">
                <a:solidFill>
                  <a:srgbClr val="003760"/>
                </a:solidFill>
                <a:latin typeface="Times New Roman" pitchFamily="34" charset="0"/>
                <a:ea typeface="楷体" pitchFamily="34" charset="-122"/>
                <a:cs typeface="Times New Roman" pitchFamily="34" charset="-120"/>
              </a:rPr>
              <a:t>小题</a:t>
            </a:r>
            <a:r>
              <a:rPr lang="en-US" altLang="zh-CN" sz="2200" b="1" i="0" dirty="0">
                <a:solidFill>
                  <a:srgbClr val="003760"/>
                </a:solidFill>
                <a:latin typeface="Times New Roman" pitchFamily="34" charset="0"/>
                <a:ea typeface="微软雅黑" pitchFamily="34" charset="-122"/>
                <a:cs typeface="Times New Roman" pitchFamily="34" charset="-120"/>
              </a:rPr>
              <a:t>；</a:t>
            </a:r>
            <a:r>
              <a:rPr lang="en-US" altLang="zh-CN" sz="2200" b="1" i="0" dirty="0">
                <a:solidFill>
                  <a:srgbClr val="003760"/>
                </a:solidFill>
                <a:latin typeface="Times New Roman" pitchFamily="34" charset="0"/>
                <a:ea typeface="楷体" pitchFamily="34" charset="-122"/>
                <a:cs typeface="Times New Roman" pitchFamily="34" charset="-120"/>
              </a:rPr>
              <a:t>每小题</a:t>
            </a:r>
            <a:r>
              <a:rPr lang="en-US" altLang="zh-CN" sz="2200" b="1" i="0" dirty="0">
                <a:solidFill>
                  <a:srgbClr val="003760"/>
                </a:solidFill>
                <a:latin typeface="Times New Roman" pitchFamily="34" charset="0"/>
                <a:ea typeface="微软雅黑" pitchFamily="34" charset="-122"/>
                <a:cs typeface="Times New Roman" pitchFamily="34" charset="-120"/>
              </a:rPr>
              <a:t>2.5</a:t>
            </a:r>
            <a:r>
              <a:rPr lang="en-US" altLang="zh-CN" sz="2200" b="1" i="0" dirty="0">
                <a:solidFill>
                  <a:srgbClr val="003760"/>
                </a:solidFill>
                <a:latin typeface="Times New Roman" pitchFamily="34" charset="0"/>
                <a:ea typeface="楷体" pitchFamily="34" charset="-122"/>
                <a:cs typeface="Times New Roman" pitchFamily="34" charset="-120"/>
              </a:rPr>
              <a:t>分</a:t>
            </a:r>
            <a:r>
              <a:rPr lang="en-US" altLang="zh-CN" sz="2200" b="1" i="0" dirty="0">
                <a:solidFill>
                  <a:srgbClr val="003760"/>
                </a:solidFill>
                <a:latin typeface="Times New Roman" pitchFamily="34" charset="0"/>
                <a:ea typeface="微软雅黑" pitchFamily="34" charset="-122"/>
                <a:cs typeface="Times New Roman" pitchFamily="34" charset="-120"/>
              </a:rPr>
              <a:t>，</a:t>
            </a:r>
            <a:r>
              <a:rPr lang="en-US" altLang="zh-CN" sz="2200" b="1" i="0" dirty="0">
                <a:solidFill>
                  <a:srgbClr val="003760"/>
                </a:solidFill>
                <a:latin typeface="Times New Roman" pitchFamily="34" charset="0"/>
                <a:ea typeface="楷体" pitchFamily="34" charset="-122"/>
                <a:cs typeface="Times New Roman" pitchFamily="34" charset="-120"/>
              </a:rPr>
              <a:t>满分</a:t>
            </a:r>
            <a:r>
              <a:rPr lang="en-US" altLang="zh-CN" sz="2200" b="1" i="0" dirty="0">
                <a:solidFill>
                  <a:srgbClr val="003760"/>
                </a:solidFill>
                <a:latin typeface="Times New Roman" pitchFamily="34" charset="0"/>
                <a:ea typeface="微软雅黑" pitchFamily="34" charset="-122"/>
                <a:cs typeface="Times New Roman" pitchFamily="34" charset="-120"/>
              </a:rPr>
              <a:t>37.5</a:t>
            </a:r>
            <a:r>
              <a:rPr lang="en-US" altLang="zh-CN" sz="2200" b="1" i="0" dirty="0">
                <a:solidFill>
                  <a:srgbClr val="003760"/>
                </a:solidFill>
                <a:latin typeface="Times New Roman" pitchFamily="34" charset="0"/>
                <a:ea typeface="楷体" pitchFamily="34" charset="-122"/>
                <a:cs typeface="Times New Roman" pitchFamily="34" charset="-120"/>
              </a:rPr>
              <a:t>分</a:t>
            </a:r>
            <a:r>
              <a:rPr lang="en-US" altLang="zh-CN" sz="2200" b="1" i="0" dirty="0">
                <a:solidFill>
                  <a:srgbClr val="003760"/>
                </a:solidFill>
                <a:latin typeface="Times New Roman" pitchFamily="34" charset="0"/>
                <a:ea typeface="微软雅黑" pitchFamily="34" charset="-122"/>
                <a:cs typeface="Times New Roman" pitchFamily="34" charset="-120"/>
              </a:rPr>
              <a:t>）</a:t>
            </a:r>
            <a:endParaRPr lang="en-US" altLang="zh-CN" sz="2200" dirty="0"/>
          </a:p>
        </p:txBody>
      </p:sp>
      <p:sp>
        <p:nvSpPr>
          <p:cNvPr id="4" name="QM_5_BD.1_1#165eefb74?pid=17dda4f32&amp;color=0,55,96&amp;vtp=1&amp;bbb=1&amp;hb=1"/>
          <p:cNvSpPr/>
          <p:nvPr/>
        </p:nvSpPr>
        <p:spPr>
          <a:xfrm>
            <a:off x="502920" y="2530206"/>
            <a:ext cx="10570464" cy="377190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阅读下列短文，从每题所给的A、B、C、D四个选项中选出最佳选项。</a:t>
            </a:r>
            <a:endParaRPr lang="en-US" altLang="zh-CN" sz="1800" dirty="0"/>
          </a:p>
          <a:p>
            <a:pPr algn="ctr">
              <a:lnSpc>
                <a:spcPts val="3300"/>
              </a:lnSpc>
            </a:pPr>
            <a:r>
              <a:rPr lang="en-US" altLang="zh-CN" b="1" i="0">
                <a:solidFill>
                  <a:srgbClr val="003760"/>
                </a:solidFill>
                <a:latin typeface="Times New Roman" pitchFamily="34" charset="0"/>
                <a:ea typeface="微软雅黑" pitchFamily="34" charset="-122"/>
                <a:cs typeface="Times New Roman" pitchFamily="34" charset="-120"/>
              </a:rPr>
              <a:t>A</a:t>
            </a:r>
            <a:endParaRPr lang="en-US" altLang="zh-CN" dirty="0"/>
          </a:p>
          <a:p>
            <a:pPr>
              <a:lnSpc>
                <a:spcPts val="3300"/>
              </a:lnSpc>
            </a:pPr>
            <a:r>
              <a:rPr lang="en-US" altLang="zh-CN"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[江西九江2024高一期末]</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pick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lamb</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dishes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menus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mutton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plates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worldwide</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1" i="0">
                <a:solidFill>
                  <a:srgbClr val="003760"/>
                </a:solidFill>
                <a:latin typeface="SimSun" panose="02010600030101010101" pitchFamily="2" charset="-122"/>
                <a:ea typeface="微软雅黑" pitchFamily="34" charset="-122"/>
                <a:cs typeface="Times New Roma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Hand-pulled</a:t>
            </a:r>
            <a:r>
              <a:rPr lang="en-US" altLang="zh-CN" sz="1800" b="1" i="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Belt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Noodles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With</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Cumin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Lamb</a:t>
            </a:r>
            <a:endParaRPr lang="en-US" altLang="zh-CN" sz="1800" dirty="0"/>
          </a:p>
          <a:p>
            <a:pPr>
              <a:lnSpc>
                <a:spcPts val="3300"/>
              </a:lnSpc>
            </a:pPr>
            <a:r>
              <a:rPr lang="en-US" altLang="zh-CN" b="1" i="0">
                <a:solidFill>
                  <a:srgbClr val="003760"/>
                </a:solidFill>
                <a:latin typeface="SimSun" panose="02010600030101010101" pitchFamily="2" charset="-122"/>
                <a:ea typeface="微软雅黑" pitchFamily="34" charset="-122"/>
                <a:cs typeface="Times New Roma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Xi'an</a:t>
            </a:r>
            <a:r>
              <a:rPr lang="en-US" altLang="zh-CN" sz="1800" b="1" i="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Biang</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Biang</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Noodles,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London</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cuisine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China's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northwestern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Shaanxi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Province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known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complex</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flavours,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its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lamb</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mutton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dishes,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hand-pulled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noodles.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no-frills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canteen-style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Xi'an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Biang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Biang</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Noodles</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London's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Spitalfields,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three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together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hugely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popular,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generously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proportioned</a:t>
            </a:r>
            <a:r>
              <a:rPr lang="en-US" altLang="zh-CN" sz="1800" b="0" i="0">
                <a:solidFill>
                  <a:srgbClr val="003760"/>
                </a:solidFill>
                <a:latin typeface="SimSun" pitchFamily="34" charset="0"/>
                <a:ea typeface="SimSun" pitchFamily="34" charset="-122"/>
                <a:cs typeface="SimSun" pitchFamily="34" charset="-120"/>
              </a:rPr>
              <a:t> </a:t>
            </a:r>
          </a:p>
          <a:p>
            <a:pPr>
              <a:lnSpc>
                <a:spcPct val="150000"/>
              </a:lnSpc>
            </a:pPr>
            <a:endParaRPr lang="en-US" altLang="zh-CN" dirty="0"/>
          </a:p>
        </p:txBody>
      </p:sp>
    </p:spTree>
  </p:cSld>
  <p:clrMapOvr>
    <a:masterClrMapping/>
  </p:clrMapOvr>
  <p:transition>
    <p:fade/>
  </p:transition>
</p:sld>
</file>

<file path=ppt/slides/slide50.xml><?xml version="1.0" encoding="utf-8"?>
<p:sld xmlns:a="http://schemas.openxmlformats.org/drawingml/2006/main" xmlns:r="http://schemas.openxmlformats.org/officeDocument/2006/relationships" xmlns:p="http://schemas.openxmlformats.org/presentationml/2006/main">
  <p:cSld name="Slide 42">
    <p:spTree>
      <p:nvGrpSpPr>
        <p:cNvPr id="1" name=""/>
        <p:cNvGrpSpPr/>
        <p:nvPr/>
      </p:nvGrpSpPr>
      <p:grpSpPr>
        <a:xfrm>
          <a:off x="0" y="0"/>
          <a:ext cx="0" cy="0"/>
          <a:chOff x="0" y="0"/>
          <a:chExt cx="0" cy="0"/>
        </a:xfrm>
      </p:grpSpPr>
      <p:sp>
        <p:nvSpPr>
          <p:cNvPr id="2" name="QO_5_AS.186_1#45796f890?pid=2fcd1fb55&amp;color=0,55,96&amp;vtp=1&amp;bt=1&amp;bbb=1&amp;hb=1"/>
          <p:cNvSpPr/>
          <p:nvPr/>
        </p:nvSpPr>
        <p:spPr>
          <a:xfrm>
            <a:off x="502920" y="1512000"/>
            <a:ext cx="10570464" cy="20275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Times New Roman" pitchFamily="34" charset="0"/>
                <a:ea typeface="微软雅黑" pitchFamily="34" charset="-122"/>
                <a:cs typeface="Times New Roman" pitchFamily="34" charset="-120"/>
              </a:rPr>
              <a:t>写作提示</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楷体" pitchFamily="34" charset="-122"/>
                <a:cs typeface="Times New Roman" pitchFamily="34" charset="-120"/>
              </a:rPr>
              <a:t>    </a:t>
            </a:r>
            <a:r>
              <a:rPr lang="en-US" altLang="zh-CN" sz="1800" b="0" i="0">
                <a:solidFill>
                  <a:srgbClr val="003760"/>
                </a:solidFill>
                <a:latin typeface="Times New Roman" pitchFamily="34" charset="0"/>
                <a:ea typeface="楷体" pitchFamily="34" charset="-122"/>
                <a:cs typeface="Times New Roman" pitchFamily="34" charset="-120"/>
              </a:rPr>
              <a:t>所给材料讲述了在商店打暑假工的亚当深夜回家后得知弟弟比尔偷开了他的摩托车</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还把邻居奥斯</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曼</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布鲁克的汽车左前灯撞坏了</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他感到很生气</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尽管生气</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但第二天一早亚当就带着打工挣的钱去奥斯</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曼</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布鲁克家道歉</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文章续写第一段应写亚当为弟弟的过错道歉并答应赔偿</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续写第二段可写弟弟比尔的</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道歉及邻居奥斯曼</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布鲁克的反应</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_1#165eefb74?pid=17dda4f32&amp;color=0,55,96&amp;vtp=1&amp;bbb=1&amp;hb=1">
            <a:extLst>
              <a:ext uri="{FF2B5EF4-FFF2-40B4-BE49-F238E27FC236}">
                <a16:creationId xmlns:a16="http://schemas.microsoft.com/office/drawing/2014/main" id="{A7EA7F35-686F-DEC2-7537-302E86D6441A}"/>
              </a:ext>
            </a:extLst>
          </p:cNvPr>
          <p:cNvSpPr/>
          <p:nvPr/>
        </p:nvSpPr>
        <p:spPr>
          <a:xfrm>
            <a:off x="502920" y="1512000"/>
            <a:ext cx="10570464" cy="1189355"/>
          </a:xfrm>
          <a:prstGeom prst="rect">
            <a:avLst/>
          </a:prstGeom>
          <a:noFill/>
          <a:ln/>
        </p:spPr>
        <p:txBody>
          <a:bodyPr wrap="none" lIns="0" tIns="0" rIns="0" bIns="0" rtlCol="0" anchor="t"/>
          <a:lstStyle/>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dish</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which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combines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tender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pieces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cumin-spiced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lamb</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chewy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biang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biang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noodles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known</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belt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noodles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due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impressive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width）.</a:t>
            </a:r>
            <a:endParaRPr lang="en-US" altLang="zh-CN" sz="1800" dirty="0"/>
          </a:p>
          <a:p>
            <a:pPr>
              <a:lnSpc>
                <a:spcPts val="31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微软雅黑" pitchFamily="34" charset="-122"/>
                <a:cs typeface="Times New Roman" pitchFamily="34" charset="-120"/>
              </a:rPr>
              <a:t>13.80.</a:t>
            </a:r>
            <a:endParaRPr lang="en-US" altLang="zh-CN" dirty="0"/>
          </a:p>
        </p:txBody>
      </p:sp>
      <p:sp>
        <p:nvSpPr>
          <p:cNvPr id="3" name="QM_5_BD.1_2#165eefb74?pid=17dda4f32&amp;color=0,55,96&amp;vtp=1&amp;bt=1&amp;bbb=1&amp;hb=1">
            <a:extLst>
              <a:ext uri="{FF2B5EF4-FFF2-40B4-BE49-F238E27FC236}">
                <a16:creationId xmlns:a16="http://schemas.microsoft.com/office/drawing/2014/main" id="{1D1E74E7-C024-A1A8-2B7F-6B4DEE363607}"/>
              </a:ext>
            </a:extLst>
          </p:cNvPr>
          <p:cNvSpPr/>
          <p:nvPr/>
        </p:nvSpPr>
        <p:spPr>
          <a:xfrm>
            <a:off x="502920" y="2749550"/>
            <a:ext cx="10570464" cy="28657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Cevapi</a:t>
            </a:r>
            <a:endParaRPr lang="en-US" altLang="zh-CN" sz="1800" dirty="0"/>
          </a:p>
          <a:p>
            <a:pPr>
              <a:lnSpc>
                <a:spcPts val="3300"/>
              </a:lnSpc>
            </a:pPr>
            <a:r>
              <a:rPr lang="en-US" altLang="zh-CN" b="1" i="0">
                <a:solidFill>
                  <a:srgbClr val="003760"/>
                </a:solidFill>
                <a:latin typeface="SimSun" panose="02010600030101010101" pitchFamily="2" charset="-122"/>
                <a:ea typeface="微软雅黑" pitchFamily="34" charset="-122"/>
                <a:cs typeface="Times New Roma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Rose</a:t>
            </a:r>
            <a:r>
              <a:rPr lang="en-US" altLang="zh-CN" sz="1800" b="1" i="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Mary,</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Chicago</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There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regional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variations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cevapi,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grilled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minced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dish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popular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across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Balkans</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mixed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lamb</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beef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version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served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sweet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spicy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ajvar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smoky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roasted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pepper</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aubergine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tangy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kaymak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dairy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product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similar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clotted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cream）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all</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sandwiched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soft,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fluffy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flatbread.</a:t>
            </a:r>
            <a:endParaRPr lang="en-US" altLang="zh-CN" sz="1800" dirty="0"/>
          </a:p>
          <a:p>
            <a:pPr>
              <a:lnSpc>
                <a:spcPts val="31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微软雅黑" pitchFamily="34" charset="-122"/>
                <a:cs typeface="Times New Roman" pitchFamily="34" charset="-120"/>
              </a:rPr>
              <a:t>20</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（￡15.15）.</a:t>
            </a:r>
            <a:endParaRPr lang="en-US" altLang="zh-CN" dirty="0"/>
          </a:p>
        </p:txBody>
      </p:sp>
    </p:spTree>
    <p:extLst>
      <p:ext uri="{BB962C8B-B14F-4D97-AF65-F5344CB8AC3E}">
        <p14:creationId xmlns:p14="http://schemas.microsoft.com/office/powerpoint/2010/main" val="3320303305"/>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name="Slide 7">
    <p:spTree>
      <p:nvGrpSpPr>
        <p:cNvPr id="1" name=""/>
        <p:cNvGrpSpPr/>
        <p:nvPr/>
      </p:nvGrpSpPr>
      <p:grpSpPr>
        <a:xfrm>
          <a:off x="0" y="0"/>
          <a:ext cx="0" cy="0"/>
          <a:chOff x="0" y="0"/>
          <a:chExt cx="0" cy="0"/>
        </a:xfrm>
      </p:grpSpPr>
      <p:sp>
        <p:nvSpPr>
          <p:cNvPr id="2" name="QM_5_BD.1_3#165eefb74?pid=17dda4f32&amp;color=0,55,96&amp;vtp=1&amp;bt=1&amp;bbb=1&amp;hb=1"/>
          <p:cNvSpPr/>
          <p:nvPr/>
        </p:nvSpPr>
        <p:spPr>
          <a:xfrm>
            <a:off x="502920" y="1512000"/>
            <a:ext cx="10570464" cy="4732655"/>
          </a:xfrm>
          <a:prstGeom prst="rect">
            <a:avLst/>
          </a:prstGeom>
          <a:noFill/>
          <a:ln/>
        </p:spPr>
        <p:txBody>
          <a:bodyPr wrap="none" lIns="0" tIns="0" rIns="0" bIns="0" rtlCol="0" anchor="t"/>
          <a:lstStyle/>
          <a:p>
            <a:pPr algn="l">
              <a:lnSpc>
                <a:spcPts val="29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Slow-roasted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leg</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of</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Lamb</a:t>
            </a:r>
            <a:endParaRPr lang="en-US" altLang="zh-CN" sz="1800" dirty="0"/>
          </a:p>
          <a:p>
            <a:pPr>
              <a:lnSpc>
                <a:spcPts val="2900"/>
              </a:lnSpc>
            </a:pPr>
            <a:r>
              <a:rPr lang="en-US" altLang="zh-CN" b="1" i="0">
                <a:solidFill>
                  <a:srgbClr val="003760"/>
                </a:solidFill>
                <a:latin typeface="SimSun" panose="02010600030101010101" pitchFamily="2" charset="-122"/>
                <a:ea typeface="微软雅黑" pitchFamily="34" charset="-122"/>
                <a:cs typeface="Times New Roma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The</a:t>
            </a:r>
            <a:r>
              <a:rPr lang="en-US" altLang="zh-CN" sz="1800" b="1" i="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Cotley</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Inn,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Somerset</a:t>
            </a:r>
            <a:endParaRPr lang="en-US" altLang="zh-CN" sz="1800" dirty="0"/>
          </a:p>
          <a:p>
            <a:pPr>
              <a:lnSpc>
                <a:spcPts val="29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rural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pub,</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chef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endeavours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source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ingredients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locally.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lamb</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for</a:t>
            </a:r>
            <a:r>
              <a:rPr lang="en-US" altLang="zh-CN" sz="1800" b="0" i="0">
                <a:solidFill>
                  <a:srgbClr val="003760"/>
                </a:solidFill>
                <a:latin typeface="SimSun" pitchFamily="34" charset="0"/>
                <a:ea typeface="SimSun" pitchFamily="34" charset="-122"/>
                <a:cs typeface="SimSun" pitchFamily="34" charset="-120"/>
              </a:rPr>
              <a:t> </a:t>
            </a:r>
          </a:p>
          <a:p>
            <a:pPr>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his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Sunday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field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opposite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pub</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vegetables—honey-glazed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beetroot,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spring</a:t>
            </a:r>
            <a:r>
              <a:rPr lang="en-US" altLang="zh-CN" sz="1800" b="0" i="0">
                <a:solidFill>
                  <a:srgbClr val="003760"/>
                </a:solidFill>
                <a:latin typeface="SimSun" pitchFamily="34" charset="0"/>
                <a:ea typeface="SimSun" pitchFamily="34" charset="-122"/>
                <a:cs typeface="SimSun" pitchFamily="34" charset="-120"/>
              </a:rPr>
              <a:t> </a:t>
            </a:r>
          </a:p>
          <a:p>
            <a:pPr>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greens</a:t>
            </a:r>
            <a:r>
              <a:rPr lang="en-US" altLang="zh-CN" sz="1800" b="0" i="0" dirty="0">
                <a:solidFill>
                  <a:srgbClr val="003760"/>
                </a:solidFill>
                <a:latin typeface="Times New Roman" pitchFamily="34" charset="0"/>
                <a:ea typeface="微软雅黑" pitchFamily="34" charset="-122"/>
                <a:cs typeface="Times New Roman" pitchFamily="34" charset="-120"/>
              </a:rPr>
              <a:t>,courgette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puree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potatoes—are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supplied,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possible,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25-mile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radius.</a:t>
            </a:r>
            <a:endParaRPr lang="en-US" altLang="zh-CN" sz="1800" dirty="0"/>
          </a:p>
          <a:p>
            <a:pPr>
              <a:lnSpc>
                <a:spcPts val="29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18.</a:t>
            </a:r>
            <a:endParaRPr lang="en-US" altLang="zh-CN" sz="1800" dirty="0"/>
          </a:p>
          <a:p>
            <a:pPr>
              <a:lnSpc>
                <a:spcPts val="2900"/>
              </a:lnSpc>
            </a:pPr>
            <a:r>
              <a:rPr lang="en-US" altLang="zh-CN" b="1" i="0">
                <a:solidFill>
                  <a:srgbClr val="003760"/>
                </a:solidFill>
                <a:latin typeface="SimSun" panose="02010600030101010101" pitchFamily="2" charset="-122"/>
                <a:ea typeface="微软雅黑" pitchFamily="34" charset="-122"/>
                <a:cs typeface="Times New Roma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Sch</a:t>
            </a:r>
            <a:r>
              <a:rPr lang="en-US" altLang="zh-CN" sz="1800" b="1" i="0" dirty="0">
                <a:solidFill>
                  <a:srgbClr val="003760"/>
                </a:solidFill>
                <a:latin typeface="Times New Roman" pitchFamily="34" charset="0"/>
                <a:ea typeface="微软雅黑" pitchFamily="34" charset="-122"/>
                <a:cs typeface="Times New Roman" pitchFamily="34" charset="-120"/>
              </a:rPr>
              <a:t>psernes</a:t>
            </a:r>
            <a:endParaRPr lang="en-US" altLang="zh-CN" sz="1800" dirty="0"/>
          </a:p>
          <a:p>
            <a:pPr>
              <a:lnSpc>
                <a:spcPts val="2900"/>
              </a:lnSpc>
            </a:pPr>
            <a:r>
              <a:rPr lang="en-US" altLang="zh-CN" b="1" i="0">
                <a:solidFill>
                  <a:srgbClr val="003760"/>
                </a:solidFill>
                <a:latin typeface="SimSun" panose="02010600030101010101" pitchFamily="2" charset="-122"/>
                <a:ea typeface="微软雅黑" pitchFamily="34" charset="-122"/>
                <a:cs typeface="Times New Roma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Gasthof</a:t>
            </a:r>
            <a:r>
              <a:rPr lang="en-US" altLang="zh-CN" sz="1800" b="1" i="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Hotel</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Andlwirt,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St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Andr</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im</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Lungau</a:t>
            </a:r>
            <a:endParaRPr lang="en-US" altLang="zh-CN" sz="1800" dirty="0"/>
          </a:p>
          <a:p>
            <a:pPr>
              <a:lnSpc>
                <a:spcPts val="29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Traditional</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Austria's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Lungau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region,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schpsernes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harvest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festival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dish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from</a:t>
            </a:r>
            <a:r>
              <a:rPr lang="en-US" altLang="zh-CN" sz="1800" b="0" i="0">
                <a:solidFill>
                  <a:srgbClr val="003760"/>
                </a:solidFill>
                <a:latin typeface="SimSun" pitchFamily="34" charset="0"/>
                <a:ea typeface="SimSun" pitchFamily="34" charset="-122"/>
                <a:cs typeface="SimSun" pitchFamily="34" charset="-120"/>
              </a:rPr>
              <a:t> </a:t>
            </a:r>
          </a:p>
          <a:p>
            <a:pPr>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first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lambs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brought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summer's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grazing.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Gasthof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Hotel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Andlwirt,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generous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platter</a:t>
            </a:r>
            <a:r>
              <a:rPr lang="en-US" altLang="zh-CN" sz="1800" b="0" i="0">
                <a:solidFill>
                  <a:srgbClr val="003760"/>
                </a:solidFill>
                <a:latin typeface="SimSun" pitchFamily="34" charset="0"/>
                <a:ea typeface="SimSun" pitchFamily="34" charset="-122"/>
                <a:cs typeface="SimSun" pitchFamily="34" charset="-120"/>
              </a:rPr>
              <a:t> </a:t>
            </a:r>
          </a:p>
          <a:p>
            <a:pPr>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roasted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lamb</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aromatic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rosemary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garlic,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served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alongside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white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cabbage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salad</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potatoes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cranberries.</a:t>
            </a:r>
            <a:endParaRPr lang="en-US" altLang="zh-CN" sz="1800" dirty="0"/>
          </a:p>
          <a:p>
            <a:pPr>
              <a:lnSpc>
                <a:spcPts val="27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Available</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from</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mid-September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1</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November.€24</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（￡26.71）.</a:t>
            </a:r>
            <a:endParaRPr lang="en-US" altLang="zh-CN" dirty="0"/>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name="Slide 8">
    <p:spTree>
      <p:nvGrpSpPr>
        <p:cNvPr id="1" name=""/>
        <p:cNvGrpSpPr/>
        <p:nvPr/>
      </p:nvGrpSpPr>
      <p:grpSpPr>
        <a:xfrm>
          <a:off x="0" y="0"/>
          <a:ext cx="0" cy="0"/>
          <a:chOff x="0" y="0"/>
          <a:chExt cx="0" cy="0"/>
        </a:xfrm>
      </p:grpSpPr>
      <p:sp>
        <p:nvSpPr>
          <p:cNvPr id="2" name="QM_5_EX.2_1#165eefb74?pid=17dda4f32&amp;color=0,55,96&amp;vtp=1&amp;bt=1&amp;bbb=1&amp;hb=1"/>
          <p:cNvSpPr/>
          <p:nvPr/>
        </p:nvSpPr>
        <p:spPr>
          <a:xfrm>
            <a:off x="502920" y="1512000"/>
            <a:ext cx="10570464" cy="11893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Times New Roman" pitchFamily="34" charset="0"/>
                <a:ea typeface="微软雅黑" pitchFamily="34" charset="-122"/>
                <a:cs typeface="Times New Roman" pitchFamily="34" charset="-120"/>
              </a:rPr>
              <a:t>语篇导读</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本文是一篇应用文</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文章主要介绍了世界各地精选的羊肉菜肴</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包括中国西北陕西省特色的</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手拉宽面条配孜然羊肉</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楷体" pitchFamily="34" charset="-122"/>
                <a:cs typeface="Times New Roman" pitchFamily="34" charset="-120"/>
              </a:rPr>
              <a:t>芝加哥的烤碎肉卷</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英国萨默塞特乡村酒吧的慢烤羊腿以及奥地利隆高地区传</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统的丰收节菜肴</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
    <p:spTree>
      <p:nvGrpSpPr>
        <p:cNvPr id="1" name=""/>
        <p:cNvGrpSpPr/>
        <p:nvPr/>
      </p:nvGrpSpPr>
      <p:grpSpPr>
        <a:xfrm>
          <a:off x="0" y="0"/>
          <a:ext cx="0" cy="0"/>
          <a:chOff x="0" y="0"/>
          <a:chExt cx="0" cy="0"/>
        </a:xfrm>
      </p:grpSpPr>
      <p:sp>
        <p:nvSpPr>
          <p:cNvPr id="2" name="QC_6_BD.3_1#a537369c5?pid=165eefb74&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1.Which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dish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originally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China?(</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4_1#a537369c5.bracket?pid=165eefb74&amp;color=0,55,96&amp;vpa=1&amp;vtp=1"/>
          <p:cNvSpPr/>
          <p:nvPr/>
        </p:nvSpPr>
        <p:spPr>
          <a:xfrm>
            <a:off x="4553426" y="1495425"/>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a:t>
            </a:r>
            <a:endParaRPr lang="en-US" altLang="zh-CN" dirty="0"/>
          </a:p>
        </p:txBody>
      </p:sp>
      <p:sp>
        <p:nvSpPr>
          <p:cNvPr id="4" name="QC_6_BD.5_1#a537369c5.choices?pid=165eefb74&amp;color=0,55,96&amp;vtp=1&amp;bbb=1"/>
          <p:cNvSpPr/>
          <p:nvPr/>
        </p:nvSpPr>
        <p:spPr>
          <a:xfrm>
            <a:off x="502920" y="1913255"/>
            <a:ext cx="10570464" cy="770255"/>
          </a:xfrm>
          <a:prstGeom prst="rect">
            <a:avLst/>
          </a:prstGeom>
          <a:noFill/>
          <a:ln/>
        </p:spPr>
        <p:txBody>
          <a:bodyPr wrap="none" lIns="0" tIns="0" rIns="0" bIns="0" rtlCol="0" anchor="t"/>
          <a:lstStyle/>
          <a:p>
            <a:pPr>
              <a:lnSpc>
                <a:spcPts val="33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Cevapi.</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.Biang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biang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noodles.</a:t>
            </a:r>
            <a:endParaRPr lang="en-US" altLang="zh-CN" sz="1800" dirty="0"/>
          </a:p>
          <a:p>
            <a:pPr>
              <a:lnSpc>
                <a:spcPts val="31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.Sch</a:t>
            </a:r>
            <a:r>
              <a:rPr lang="en-US" altLang="zh-CN" sz="1800" b="0" i="0">
                <a:solidFill>
                  <a:srgbClr val="003760"/>
                </a:solidFill>
                <a:latin typeface="Times New Roman" pitchFamily="34" charset="0"/>
                <a:ea typeface="微软雅黑" pitchFamily="34" charset="-122"/>
                <a:cs typeface="Times New Roman" pitchFamily="34" charset="-120"/>
              </a:rPr>
              <a:t>psernes.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.Slow-roasted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lamb.</a:t>
            </a:r>
            <a:endParaRPr lang="en-US" altLang="zh-CN" sz="1800" dirty="0"/>
          </a:p>
        </p:txBody>
      </p:sp>
      <p:sp>
        <p:nvSpPr>
          <p:cNvPr id="5" name="QC_6_AS.6_1#a537369c5?pid=165eefb74&amp;color=0,55,96&amp;vtp=1&amp;bbb=1&amp;hb=1"/>
          <p:cNvSpPr/>
          <p:nvPr/>
        </p:nvSpPr>
        <p:spPr>
          <a:xfrm>
            <a:off x="502920" y="2733040"/>
            <a:ext cx="10570464" cy="11893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细节理解题。根据“Xi'an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Biang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Biang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Noodles,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London”部分中的“The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cuisine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China's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northwestern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Shaanxi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Province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known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complex</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flavours,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lamb</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mutton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dishes,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for</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its</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hand-pulled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noodles.”可知，biang</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biang</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noodles是来自中国西北陕西省的特色菜肴。故选B项。</a:t>
            </a:r>
            <a:endParaRPr lang="en-US" altLang="zh-CN" dirty="0"/>
          </a:p>
        </p:txBody>
      </p:sp>
      <p:sp>
        <p:nvSpPr>
          <p:cNvPr id="6" name="QC_6_BD.7_1#6f1492b55?pid=165eefb74&amp;color=0,55,96&amp;vtp=1&amp;bbb=1"/>
          <p:cNvSpPr/>
          <p:nvPr/>
        </p:nvSpPr>
        <p:spPr>
          <a:xfrm>
            <a:off x="502920" y="3972623"/>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2.How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dish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Cotley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Somerset?(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7" name="QC_6_AN.8_1#6f1492b55.bracket?pid=165eefb74&amp;color=0,55,96&amp;vpa=2&amp;vtp=1"/>
          <p:cNvSpPr/>
          <p:nvPr/>
        </p:nvSpPr>
        <p:spPr>
          <a:xfrm>
            <a:off x="7201375" y="3959288"/>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a:t>
            </a:r>
            <a:endParaRPr lang="en-US" altLang="zh-CN" dirty="0"/>
          </a:p>
        </p:txBody>
      </p:sp>
      <p:sp>
        <p:nvSpPr>
          <p:cNvPr id="8" name="QC_6_BD.9_1#6f1492b55.choices?pid=165eefb74&amp;color=0,55,96&amp;vtp=1&amp;bbb=1"/>
          <p:cNvSpPr/>
          <p:nvPr/>
        </p:nvSpPr>
        <p:spPr>
          <a:xfrm>
            <a:off x="502920" y="4378388"/>
            <a:ext cx="10570464" cy="351155"/>
          </a:xfrm>
          <a:prstGeom prst="rect">
            <a:avLst/>
          </a:prstGeom>
          <a:noFill/>
          <a:ln/>
        </p:spPr>
        <p:txBody>
          <a:bodyPr wrap="none" lIns="0" tIns="0" rIns="0" bIns="0" rtlCol="0" anchor="t"/>
          <a:lstStyle/>
          <a:p>
            <a:pPr>
              <a:lnSpc>
                <a:spcPts val="3100"/>
              </a:lnSpc>
              <a:tabLst>
                <a:tab pos="2779141" algn="l"/>
                <a:tab pos="5532882" algn="l"/>
                <a:tab pos="828662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13.80.</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15.15.</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26.71.</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.￡18.</a:t>
            </a:r>
            <a:endParaRPr lang="en-US" altLang="zh-CN" sz="1800" dirty="0"/>
          </a:p>
        </p:txBody>
      </p:sp>
      <p:sp>
        <p:nvSpPr>
          <p:cNvPr id="9" name="QC_6_AS.10_1#6f1492b55?pid=165eefb74&amp;color=0,55,96&amp;vtp=1&amp;bbb=1&amp;hb=1"/>
          <p:cNvSpPr/>
          <p:nvPr/>
        </p:nvSpPr>
        <p:spPr>
          <a:xfrm>
            <a:off x="502920" y="4789170"/>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细节理解题。根据“The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Cotley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Somerset”部分中的“￡18.”可知，在萨默塞特的Cotley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Inn餐厅</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点一盘菜需要支付</a:t>
            </a:r>
            <a:r>
              <a:rPr lang="en-US" altLang="zh-CN" b="0" i="0" dirty="0">
                <a:solidFill>
                  <a:srgbClr val="003760"/>
                </a:solidFill>
                <a:latin typeface="Times New Roman" pitchFamily="34" charset="0"/>
                <a:ea typeface="微软雅黑" pitchFamily="34" charset="-122"/>
                <a:cs typeface="Times New Roman" pitchFamily="34" charset="-120"/>
              </a:rPr>
              <a:t>18镑。故选D项。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7">
                                            <p:bg/>
                                          </p:spTgt>
                                        </p:tgtEl>
                                        <p:attrNameLst>
                                          <p:attrName>style.visibility</p:attrName>
                                        </p:attrNameLst>
                                      </p:cBhvr>
                                      <p:to>
                                        <p:strVal val="visible"/>
                                      </p:to>
                                    </p:set>
                                    <p:animEffect transition="in" filter="fade">
                                      <p:cBhvr>
                                        <p:cTn id="29" dur="500"/>
                                        <p:tgtEl>
                                          <p:spTgt spid="7">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xEl>
                                              <p:pRg st="0" end="0"/>
                                            </p:txEl>
                                          </p:spTgt>
                                        </p:tgtEl>
                                        <p:attrNameLst>
                                          <p:attrName>style.visibility</p:attrName>
                                        </p:attrNameLst>
                                      </p:cBhvr>
                                      <p:to>
                                        <p:strVal val="visible"/>
                                      </p:to>
                                    </p:set>
                                    <p:animEffect transition="in" filter="fade">
                                      <p:cBhvr>
                                        <p:cTn id="32" dur="500"/>
                                        <p:tgtEl>
                                          <p:spTgt spid="7">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9">
                                            <p:bg/>
                                          </p:spTgt>
                                        </p:tgtEl>
                                        <p:attrNameLst>
                                          <p:attrName>style.visibility</p:attrName>
                                        </p:attrNameLst>
                                      </p:cBhvr>
                                      <p:to>
                                        <p:strVal val="visible"/>
                                      </p:to>
                                    </p:set>
                                    <p:animEffect transition="in" filter="fade">
                                      <p:cBhvr>
                                        <p:cTn id="37" dur="500"/>
                                        <p:tgtEl>
                                          <p:spTgt spid="9">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9">
                                            <p:txEl>
                                              <p:pRg st="0" end="0"/>
                                            </p:txEl>
                                          </p:spTgt>
                                        </p:tgtEl>
                                        <p:attrNameLst>
                                          <p:attrName>style.visibility</p:attrName>
                                        </p:attrNameLst>
                                      </p:cBhvr>
                                      <p:to>
                                        <p:strVal val="visible"/>
                                      </p:to>
                                    </p:set>
                                    <p:animEffect transition="in" filter="fade">
                                      <p:cBhvr>
                                        <p:cTn id="40" dur="500"/>
                                        <p:tgtEl>
                                          <p:spTgt spid="9">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9">
                                            <p:txEl>
                                              <p:pRg st="1" end="1"/>
                                            </p:txEl>
                                          </p:spTgt>
                                        </p:tgtEl>
                                        <p:attrNameLst>
                                          <p:attrName>style.visibility</p:attrName>
                                        </p:attrNameLst>
                                      </p:cBhvr>
                                      <p:to>
                                        <p:strVal val="visible"/>
                                      </p:to>
                                    </p:set>
                                    <p:animEffect transition="in" filter="fade">
                                      <p:cBhvr>
                                        <p:cTn id="43"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7" grpId="0" build="p" animBg="1"/>
      <p:bldP spid="9"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5</TotalTime>
  <Words>6414</Words>
  <Application>Microsoft Office PowerPoint</Application>
  <PresentationFormat>宽屏</PresentationFormat>
  <Paragraphs>547</Paragraphs>
  <Slides>50</Slides>
  <Notes>41</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50</vt:i4>
      </vt:variant>
    </vt:vector>
  </HeadingPairs>
  <TitlesOfParts>
    <vt:vector size="58" baseType="lpstr">
      <vt:lpstr>Arial (正文)</vt:lpstr>
      <vt:lpstr>仿宋</vt:lpstr>
      <vt:lpstr>SimSun</vt:lpstr>
      <vt:lpstr>微软雅黑</vt:lpstr>
      <vt:lpstr>印品黑体</vt:lpstr>
      <vt:lpstr>Arial</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2</cp:revision>
  <dcterms:created xsi:type="dcterms:W3CDTF">2024-10-09T05:38:23Z</dcterms:created>
  <dcterms:modified xsi:type="dcterms:W3CDTF">2024-10-09T05:44:12Z</dcterms:modified>
  <cp:category/>
  <cp:contentStatus/>
</cp:coreProperties>
</file>