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260" r:id="rId6"/>
    <p:sldId id="299" r:id="rId7"/>
    <p:sldId id="300" r:id="rId8"/>
    <p:sldId id="261" r:id="rId9"/>
    <p:sldId id="262" r:id="rId10"/>
    <p:sldId id="263" r:id="rId11"/>
    <p:sldId id="301" r:id="rId12"/>
    <p:sldId id="302" r:id="rId13"/>
    <p:sldId id="264" r:id="rId14"/>
    <p:sldId id="265" r:id="rId15"/>
    <p:sldId id="266" r:id="rId16"/>
    <p:sldId id="267" r:id="rId17"/>
    <p:sldId id="268" r:id="rId18"/>
    <p:sldId id="303" r:id="rId19"/>
    <p:sldId id="269" r:id="rId20"/>
    <p:sldId id="270" r:id="rId21"/>
    <p:sldId id="271" r:id="rId22"/>
    <p:sldId id="272" r:id="rId23"/>
    <p:sldId id="273" r:id="rId24"/>
    <p:sldId id="304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305" r:id="rId37"/>
    <p:sldId id="306" r:id="rId38"/>
    <p:sldId id="285" r:id="rId39"/>
    <p:sldId id="286" r:id="rId40"/>
    <p:sldId id="287" r:id="rId41"/>
    <p:sldId id="288" r:id="rId42"/>
    <p:sldId id="289" r:id="rId43"/>
    <p:sldId id="307" r:id="rId44"/>
    <p:sldId id="290" r:id="rId45"/>
    <p:sldId id="291" r:id="rId46"/>
    <p:sldId id="292" r:id="rId47"/>
    <p:sldId id="293" r:id="rId48"/>
    <p:sldId id="294" r:id="rId49"/>
    <p:sldId id="295" r:id="rId50"/>
    <p:sldId id="296" r:id="rId51"/>
    <p:sldId id="308" r:id="rId52"/>
    <p:sldId id="297" r:id="rId53"/>
    <p:sldId id="298" r:id="rId5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528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47.xml"/><Relationship Id="rId3" Type="http://schemas.openxmlformats.org/officeDocument/2006/relationships/image" Target="../media/image6.png"/><Relationship Id="rId7" Type="http://schemas.openxmlformats.org/officeDocument/2006/relationships/slide" Target="../slides/slide35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7f3f500000971b74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d6e6de3c7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2880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阅读</a:t>
            </a:r>
            <a:endParaRPr lang="en-US" sz="2400" dirty="0"/>
          </a:p>
        </p:txBody>
      </p:sp>
      <p:sp>
        <p:nvSpPr>
          <p:cNvPr id="11" name="MasterShapeName?linknodeid=40654eb6b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2880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语言运用</a:t>
            </a:r>
            <a:endParaRPr lang="en-US" sz="2400" dirty="0"/>
          </a:p>
        </p:txBody>
      </p:sp>
      <p:sp>
        <p:nvSpPr>
          <p:cNvPr id="12" name="MasterShapeName?linknodeid=2f0f6a147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2880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单元素养检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单元素养检测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ef2267aef?pid=e9a996064&amp;color=0,55,96&amp;vtp=1&amp;bt=1&amp;bbb=1&amp;hb=1"/>
          <p:cNvSpPr/>
          <p:nvPr/>
        </p:nvSpPr>
        <p:spPr>
          <a:xfrm>
            <a:off x="502920" y="1512000"/>
            <a:ext cx="1057046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[广东广州三校联考2024高一期末]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Wolff,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89,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bioengineering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pioneer.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established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discipline,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60-year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contributions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dotty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fronted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colour-coded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engineering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vehicle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bands）.With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trademark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half-moon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glasses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Mittel-European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Branestawm,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described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W.Heath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Robinson.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cheerfully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reputation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“odd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egghead”,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careers.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Berlin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1928,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Wolff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Jewish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1938,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declared.“We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ef2267aef?pid=e9a996064&amp;color=0,55,96&amp;vtp=1&amp;bt=1&amp;bbb=1&amp;hb=1">
            <a:extLst>
              <a:ext uri="{FF2B5EF4-FFF2-40B4-BE49-F238E27FC236}">
                <a16:creationId xmlns:a16="http://schemas.microsoft.com/office/drawing/2014/main" id="{AA210C94-C30E-714B-9F0D-5DCE3A27C661}"/>
              </a:ext>
            </a:extLst>
          </p:cNvPr>
          <p:cNvSpPr/>
          <p:nvPr/>
        </p:nvSpPr>
        <p:spPr>
          <a:xfrm>
            <a:off x="502920" y="1512000"/>
            <a:ext cx="1057046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fine,”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Desert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Island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1998.After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technician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Radcliffe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Infirmary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Oxford,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machine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cells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Institute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pneumoconiosis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（尘肺病）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Cardiff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physiology.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1983,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Institute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Bioengineering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Brunel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technologies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involved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adviser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European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Agency.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Wolff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Panorama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1966,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Dimbleby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swallow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“radio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pill”.On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Egg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1979,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opponent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chemical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ICI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engineering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4378758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ef2267aef?pid=e9a996064&amp;color=0,55,96&amp;vtp=1&amp;bt=1&amp;bbb=1&amp;hb=1">
            <a:extLst>
              <a:ext uri="{FF2B5EF4-FFF2-40B4-BE49-F238E27FC236}">
                <a16:creationId xmlns:a16="http://schemas.microsoft.com/office/drawing/2014/main" id="{89073317-43AA-CD15-7A27-8E21A457ADA9}"/>
              </a:ext>
            </a:extLst>
          </p:cNvPr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hovercraft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（气垫船）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lawnmower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（割草机）,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bicycle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entertainment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technical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accomplishments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mid-1980s,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Wolff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elsewhere.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entertainer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inexhaustible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curiosity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he'd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clown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science.</a:t>
            </a:r>
            <a:endParaRPr lang="en-US" altLang="zh-CN" dirty="0"/>
          </a:p>
        </p:txBody>
      </p:sp>
      <p:sp>
        <p:nvSpPr>
          <p:cNvPr id="3" name="QM_5_EX.16_1#ef2267aef?pid=e9a996064&amp;color=0,55,96&amp;vtp=1&amp;bbb=1">
            <a:extLst>
              <a:ext uri="{FF2B5EF4-FFF2-40B4-BE49-F238E27FC236}">
                <a16:creationId xmlns:a16="http://schemas.microsoft.com/office/drawing/2014/main" id="{4A883909-A7EC-A921-B3A0-BF7A2DFCE62D}"/>
              </a:ext>
            </a:extLst>
          </p:cNvPr>
          <p:cNvSpPr/>
          <p:nvPr/>
        </p:nvSpPr>
        <p:spPr>
          <a:xfrm>
            <a:off x="502920" y="35725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主要介绍了生物工程先驱海因茨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沃尔夫教授的个人生平和贡献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509592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_1#5c63053a5?pid=ef2267ae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“dotty”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18_1#5c63053a5.bracket?pid=ef2267aef&amp;color=0,55,96&amp;vpa=4&amp;vtp=1"/>
          <p:cNvSpPr/>
          <p:nvPr/>
        </p:nvSpPr>
        <p:spPr>
          <a:xfrm>
            <a:off x="7245825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19_1#5c63053a5.choices?pid=ef2267aef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718816" algn="l"/>
                <a:tab pos="5399532" algn="l"/>
                <a:tab pos="8118348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Strange.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.Genius.</a:t>
            </a:r>
            <a:endParaRPr lang="en-US" altLang="zh-CN" sz="1800" dirty="0"/>
          </a:p>
        </p:txBody>
      </p:sp>
      <p:sp>
        <p:nvSpPr>
          <p:cNvPr id="5" name="QC_6_AS.20_1#5c63053a5?pid=ef2267aef&amp;color=0,55,96&amp;vtp=1&amp;bbb=1&amp;hb=1"/>
          <p:cNvSpPr/>
          <p:nvPr/>
        </p:nvSpPr>
        <p:spPr>
          <a:xfrm>
            <a:off x="502920" y="231902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词义猜测题。根据第一段中的“With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trademark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half-moon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glasses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Mittel-European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accent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”以及第三段中的“Wolff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Panorama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1966,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Richard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Dimbleby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swallow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‘radio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pill’.”可知，海因茨·沃尔夫教授的表现和行为比较古怪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，由此可推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，画线单词的意思应与“奇怪的”相近。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1_1#2c0e60558?pid=ef2267ae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Wolff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passage?(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22_1#2c0e60558.bracket?pid=ef2267aef&amp;color=0,55,96&amp;vpa=5&amp;vtp=1"/>
          <p:cNvSpPr/>
          <p:nvPr/>
        </p:nvSpPr>
        <p:spPr>
          <a:xfrm>
            <a:off x="9458610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23_1#2c0e60558.choices?pid=ef2267aef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Berlin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WarⅡ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physiology.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machine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war-stricken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areas.</a:t>
            </a:r>
            <a:endParaRPr lang="en-US" altLang="zh-CN" sz="1800" dirty="0"/>
          </a:p>
        </p:txBody>
      </p:sp>
      <p:sp>
        <p:nvSpPr>
          <p:cNvPr id="5" name="QC_6_AS.24_1#2c0e60558?pid=ef2267aef&amp;color=0,55,96&amp;vtp=1&amp;bbb=1&amp;hb=1"/>
          <p:cNvSpPr/>
          <p:nvPr/>
        </p:nvSpPr>
        <p:spPr>
          <a:xfrm>
            <a:off x="502920" y="3564255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细节理解题。根据第二段中的“He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physiology.”可知，他在伦敦大学学院学习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，并且以物理学和生理学的第一名毕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业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。由此可知，海因茨·沃尔夫以前主修物理学和生理学。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5_1#8aa9f819b?pid=ef2267ae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6.Heinz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Wolff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ridiculous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C_6_AN.26_1#8aa9f819b.blank?pid=ef2267aef&amp;color=0,55,96&amp;vpa=6&amp;vtp=1"/>
          <p:cNvSpPr/>
          <p:nvPr/>
        </p:nvSpPr>
        <p:spPr>
          <a:xfrm>
            <a:off x="6147086" y="14573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27_1#8aa9f819b.choices?pid=ef2267aef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combine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entertainment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competitions</a:t>
            </a:r>
            <a:endParaRPr lang="en-US" altLang="zh-CN" sz="1800" dirty="0"/>
          </a:p>
        </p:txBody>
      </p:sp>
      <p:sp>
        <p:nvSpPr>
          <p:cNvPr id="5" name="QC_6_AS.28_1#8aa9f819b?pid=ef2267aef&amp;color=0,55,96&amp;vtp=1&amp;bbb=1&amp;hb=1"/>
          <p:cNvSpPr/>
          <p:nvPr/>
        </p:nvSpPr>
        <p:spPr>
          <a:xfrm>
            <a:off x="502920" y="3564255"/>
            <a:ext cx="10570464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细节理解题。根据最后一段中的“As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entertainer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inexhaustible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curiosity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，海因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·沃尔夫说，只要能让孩子对科学感兴趣，他愿意打扮成小丑的模样。由此可知，海因茨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·沃尔夫教授不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介意自己看起来有多滑稽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，只要孩子们对科学感兴趣。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9_1#36ea70704?pid=ef2267ae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Wolff?(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30_1#36ea70704.bracket?pid=ef2267aef&amp;color=0,55,96&amp;vpa=7&amp;vtp=1"/>
          <p:cNvSpPr/>
          <p:nvPr/>
        </p:nvSpPr>
        <p:spPr>
          <a:xfrm>
            <a:off x="7375810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31_1#36ea70704.choices?pid=ef2267aef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A.Representing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chemical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.Designing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method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cells.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subject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bioengineering.</a:t>
            </a:r>
            <a:endParaRPr lang="en-US" altLang="zh-CN" sz="1800" dirty="0"/>
          </a:p>
        </p:txBody>
      </p:sp>
      <p:sp>
        <p:nvSpPr>
          <p:cNvPr id="5" name="QC_6_AS.32_1#36ea70704?pid=ef2267aef&amp;color=0,55,96&amp;vtp=1&amp;bbb=1&amp;hb=1"/>
          <p:cNvSpPr/>
          <p:nvPr/>
        </p:nvSpPr>
        <p:spPr>
          <a:xfrm>
            <a:off x="502920" y="3564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细节理解题。根据第一段中的“Professor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Wolff,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89,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bioengineering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pioneer.He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established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discipline,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60-year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contributions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research.”可知，海因茨·沃尔夫教授取得的成就是创立了生物工程学科。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1#f4ff0ece9?pid=e9a996064&amp;color=0,55,96&amp;vtp=1&amp;bt=1&amp;bbb=1&amp;hb=1"/>
          <p:cNvSpPr/>
          <p:nvPr/>
        </p:nvSpPr>
        <p:spPr>
          <a:xfrm>
            <a:off x="502920" y="1512000"/>
            <a:ext cx="1057046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[四川眉山2024高一期末]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Nowadays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digital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devices.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health—something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decrease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tweens.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connection.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adolescents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（青少年）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exposed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harmful.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2022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bullied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（伤害）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adolescents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hate-based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1#f4ff0ece9?pid=e9a996064&amp;color=0,55,96&amp;vtp=1&amp;bt=1&amp;bbb=1&amp;hb=1">
            <a:extLst>
              <a:ext uri="{FF2B5EF4-FFF2-40B4-BE49-F238E27FC236}">
                <a16:creationId xmlns:a16="http://schemas.microsoft.com/office/drawing/2014/main" id="{855610AC-202E-1FC9-A454-CDBDD77E4ACE}"/>
              </a:ext>
            </a:extLst>
          </p:cNvPr>
          <p:cNvSpPr/>
          <p:nvPr/>
        </p:nvSpPr>
        <p:spPr>
          <a:xfrm>
            <a:off x="502920" y="1512000"/>
            <a:ext cx="10570464" cy="4821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repeatedly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pretty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Whitlock,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psychologist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adolescents,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explains,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6,600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depression,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anxiety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image.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plenty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Whitlock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（有意的）.By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purposeful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2919740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34_1#f4ff0ece9?pid=e9a996064&amp;color=0,55,96&amp;vtp=1&amp;bt=1&amp;bbb=1&amp;hb=1"/>
          <p:cNvSpPr/>
          <p:nvPr/>
        </p:nvSpPr>
        <p:spPr>
          <a:xfrm>
            <a:off x="502920" y="1512000"/>
            <a:ext cx="10570464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文章主要介绍了社交媒体对青少年心理健康的影响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并呼吁青少年在使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用社交媒体时应该更加谨慎和理智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e991bb8b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1_BD#de991bb8b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Morals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Virtues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5_1#932cbe070?pid=f4ff0ece9&amp;color=0,55,96&amp;vtp=1&amp;bt=1&amp;bbb=1"/>
          <p:cNvSpPr/>
          <p:nvPr/>
        </p:nvSpPr>
        <p:spPr>
          <a:xfrm>
            <a:off x="502920" y="150876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36_1#932cbe070.bracket?pid=f4ff0ece9&amp;color=0,55,96&amp;vpa=8&amp;vtp=1"/>
          <p:cNvSpPr/>
          <p:nvPr/>
        </p:nvSpPr>
        <p:spPr>
          <a:xfrm>
            <a:off x="6877525" y="1492250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37_1#932cbe070.choices?pid=f4ff0ece9&amp;color=0,55,96&amp;vtp=1&amp;bbb=1"/>
          <p:cNvSpPr/>
          <p:nvPr/>
        </p:nvSpPr>
        <p:spPr>
          <a:xfrm>
            <a:off x="502920" y="186696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700"/>
              </a:lnSpc>
              <a:tabLst>
                <a:tab pos="2369566" algn="l"/>
                <a:tab pos="5158232" algn="l"/>
                <a:tab pos="7819898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A.Job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hunting.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shopping.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Homeschooling.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networking.</a:t>
            </a:r>
            <a:endParaRPr lang="en-US" altLang="zh-CN" sz="1800" dirty="0"/>
          </a:p>
        </p:txBody>
      </p:sp>
      <p:sp>
        <p:nvSpPr>
          <p:cNvPr id="5" name="QC_6_AS.38_1#932cbe070?pid=f4ff0ece9&amp;color=0,55,96&amp;vtp=1&amp;bbb=1&amp;hb=1"/>
          <p:cNvSpPr/>
          <p:nvPr/>
        </p:nvSpPr>
        <p:spPr>
          <a:xfrm>
            <a:off x="502920" y="2224786"/>
            <a:ext cx="10570464" cy="694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细节理解题。根据第二段内容可知，近年来，因特网把人们更紧密地联系在一起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，它帮助人们在世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界上形成了大社区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，因此第二段主要关注的是社交网络的用途。</a:t>
            </a:r>
            <a:endParaRPr lang="en-US" altLang="zh-CN" dirty="0"/>
          </a:p>
        </p:txBody>
      </p:sp>
      <p:sp>
        <p:nvSpPr>
          <p:cNvPr id="6" name="QC_6_BD.39_1#e65dd3049?pid=f4ff0ece9&amp;color=0,55,96&amp;vtp=1&amp;bbb=1"/>
          <p:cNvSpPr/>
          <p:nvPr/>
        </p:nvSpPr>
        <p:spPr>
          <a:xfrm>
            <a:off x="502920" y="2964497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negatively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6_AN.40_1#e65dd3049.bracket?pid=f4ff0ece9&amp;color=0,55,96&amp;vpa=9&amp;vtp=1"/>
          <p:cNvSpPr/>
          <p:nvPr/>
        </p:nvSpPr>
        <p:spPr>
          <a:xfrm>
            <a:off x="9172098" y="2947987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8" name="QC_6_BD.41_1#e65dd3049.choices?pid=f4ff0ece9&amp;color=0,55,96&amp;vtp=1&amp;bbb=1"/>
          <p:cNvSpPr/>
          <p:nvPr/>
        </p:nvSpPr>
        <p:spPr>
          <a:xfrm>
            <a:off x="502920" y="3322320"/>
            <a:ext cx="10570464" cy="1417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surveys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relaxed.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cyberbullying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strength.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properly.</a:t>
            </a:r>
            <a:endParaRPr lang="en-US" altLang="zh-CN" sz="1800" dirty="0"/>
          </a:p>
        </p:txBody>
      </p:sp>
      <p:sp>
        <p:nvSpPr>
          <p:cNvPr id="9" name="QC_6_AS.42_1#e65dd3049?pid=f4ff0ece9&amp;color=0,55,96&amp;vtp=1&amp;bbb=1&amp;hb=1"/>
          <p:cNvSpPr/>
          <p:nvPr/>
        </p:nvSpPr>
        <p:spPr>
          <a:xfrm>
            <a:off x="502920" y="4776597"/>
            <a:ext cx="10570464" cy="1430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推理判断题。根据第三段中的“For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bullied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adolescents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hate-based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media.”可知，青少年在使用社交媒体时很容易在网络上受到欺凌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，其产生的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负面影响会导致他们的心理健康受到影响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baa20ab18?pid=f4ff0ece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Whitlock,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44_1#baa20ab18.bracket?pid=f4ff0ece9&amp;color=0,55,96&amp;vpa=10&amp;vtp=1"/>
          <p:cNvSpPr/>
          <p:nvPr/>
        </p:nvSpPr>
        <p:spPr>
          <a:xfrm>
            <a:off x="7074375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45_1#baa20ab18.choices?pid=f4ff0ece9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comparisons.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.Improper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users.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.Limited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periods.</a:t>
            </a:r>
            <a:endParaRPr lang="en-US" altLang="zh-CN" sz="1800" dirty="0"/>
          </a:p>
        </p:txBody>
      </p:sp>
      <p:sp>
        <p:nvSpPr>
          <p:cNvPr id="5" name="QC_6_AS.46_1#baa20ab18?pid=f4ff0ece9&amp;color=0,55,96&amp;vtp=1&amp;bbb=1&amp;hb=1"/>
          <p:cNvSpPr/>
          <p:nvPr/>
        </p:nvSpPr>
        <p:spPr>
          <a:xfrm>
            <a:off x="502920" y="2733040"/>
            <a:ext cx="10570464" cy="203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细节理解题。根据倒数第二段中的“‘It's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,’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Whitlock,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psychologist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adolescents,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explains,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it.’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，惠特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洛克认为研究社交媒体对心理健康的影响很难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，因为每个人都使用社交媒体，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没有可供比较的其他大群体。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由此可知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，对于研究者来说，挑战在于没有足够的比较对象。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7_1#57611965d?pid=f4ff0ece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Whitlock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48_1#57611965d.bracket?pid=f4ff0ece9&amp;color=0,55,96&amp;vpa=11&amp;vtp=1"/>
          <p:cNvSpPr/>
          <p:nvPr/>
        </p:nvSpPr>
        <p:spPr>
          <a:xfrm>
            <a:off x="8024717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49_1#57611965d.choices?pid=f4ff0ece9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carefully,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purpose.</a:t>
            </a:r>
            <a:endParaRPr lang="en-US" altLang="zh-CN" sz="1800" dirty="0"/>
          </a:p>
        </p:txBody>
      </p:sp>
      <p:sp>
        <p:nvSpPr>
          <p:cNvPr id="5" name="QC_6_AS.50_1#57611965d?pid=f4ff0ece9&amp;color=0,55,96&amp;vtp=1&amp;bbb=1&amp;hb=1"/>
          <p:cNvSpPr/>
          <p:nvPr/>
        </p:nvSpPr>
        <p:spPr>
          <a:xfrm>
            <a:off x="502920" y="3564255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细节理解题。根据最后一段中的“The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Whitlock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intentional.By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goals’,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惠特洛克认为社交媒体需要用于有实际目的的目标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，而不仅仅是用它消磨时间。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1_1#69564cd5d?pid=e9a996064&amp;color=0,55,96&amp;vtp=1&amp;bt=1&amp;bbb=1&amp;hb=1"/>
          <p:cNvSpPr/>
          <p:nvPr/>
        </p:nvSpPr>
        <p:spPr>
          <a:xfrm>
            <a:off x="502920" y="1512000"/>
            <a:ext cx="1057046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[湖南名校联考2024高一期中]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Freilla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says.“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Bronx,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birthplace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hip-hop.”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Bronx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polluted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crowded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poisonous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industrial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amidst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envisioned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discarded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materials.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perfectly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garbage”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destroying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cooperative”,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profits?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1_1#69564cd5d?pid=e9a996064&amp;color=0,55,96&amp;vtp=1&amp;bt=1&amp;bbb=1&amp;hb=1">
            <a:extLst>
              <a:ext uri="{FF2B5EF4-FFF2-40B4-BE49-F238E27FC236}">
                <a16:creationId xmlns:a16="http://schemas.microsoft.com/office/drawing/2014/main" id="{5D034D17-A076-6E37-E24E-A31BDE98A1FA}"/>
              </a:ext>
            </a:extLst>
          </p:cNvPr>
          <p:cNvSpPr/>
          <p:nvPr/>
        </p:nvSpPr>
        <p:spPr>
          <a:xfrm>
            <a:off x="502920" y="1512000"/>
            <a:ext cx="10570464" cy="4894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flyers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truck-jammed,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trash-filled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neighbourhood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dedicated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rented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warehouse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（仓库）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materials.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（五金店）,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distributors,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contractors,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warehouse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2,000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gallons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expiration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有效期）.A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distributor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toilets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cancelled.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Contractors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unwanted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sinks,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ceiling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fans—even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theatre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popcorn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machine!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April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2008,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Omar's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cooperative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doors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supplies—at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prices—to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neighbourhood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homeowners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residents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cooperatives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122938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52_1#69564cd5d?pid=e9a996064&amp;color=0,55,96&amp;vtp=1&amp;bt=1&amp;bbb=1&amp;hb=1"/>
          <p:cNvSpPr/>
          <p:nvPr/>
        </p:nvSpPr>
        <p:spPr>
          <a:xfrm>
            <a:off x="502920" y="1512000"/>
            <a:ext cx="10570464" cy="703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文章主要讲述了奥马尔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弗雷拉和他的团队在南布朗克斯创办企业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人们丢弃的材料重新利用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并为社区的居民提供就业机会的故事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3_1#8fefcaac4?pid=69564cd5d&amp;color=0,55,96&amp;vtp=1&amp;bt=1&amp;bbb=1&amp;h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primary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Omar's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Bronx?(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dirty="0"/>
          </a:p>
        </p:txBody>
      </p:sp>
      <p:sp>
        <p:nvSpPr>
          <p:cNvPr id="3" name="QC_6_AN.54_1#8fefcaac4.bracket?pid=69564cd5d&amp;color=0,55,96&amp;vpa=12&amp;vtp=1"/>
          <p:cNvSpPr/>
          <p:nvPr/>
        </p:nvSpPr>
        <p:spPr>
          <a:xfrm>
            <a:off x="1359376" y="19145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55_1#8fefcaac4.choices?pid=69564cd5d&amp;color=0,55,96&amp;vtp=1&amp;bbb=1"/>
          <p:cNvSpPr/>
          <p:nvPr/>
        </p:nvSpPr>
        <p:spPr>
          <a:xfrm>
            <a:off x="502920" y="232727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supplies.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existing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distributors.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area.</a:t>
            </a:r>
            <a:endParaRPr lang="en-US" altLang="zh-CN" sz="1800" dirty="0"/>
          </a:p>
        </p:txBody>
      </p:sp>
      <p:sp>
        <p:nvSpPr>
          <p:cNvPr id="5" name="QC_6_AS.56_1#8fefcaac4?pid=69564cd5d&amp;color=0,55,96&amp;vtp=1&amp;bbb=1"/>
          <p:cNvSpPr/>
          <p:nvPr/>
        </p:nvSpPr>
        <p:spPr>
          <a:xfrm>
            <a:off x="502920" y="3973258"/>
            <a:ext cx="108934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细节理解题。根据第三段内容可知，奥马尔的主要动机是通过创办企业来解决社区面临的环境问题。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7_1#4857ee128?pid=69564cd5d&amp;color=0,55,96&amp;vtp=1&amp;bt=1&amp;bbb=1"/>
          <p:cNvSpPr/>
          <p:nvPr/>
        </p:nvSpPr>
        <p:spPr>
          <a:xfrm>
            <a:off x="502920" y="1508760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Bronx?(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58_1#4857ee128.bracket?pid=69564cd5d&amp;color=0,55,96&amp;vpa=13&amp;vtp=1"/>
          <p:cNvSpPr/>
          <p:nvPr/>
        </p:nvSpPr>
        <p:spPr>
          <a:xfrm>
            <a:off x="6344126" y="1492250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59_1#4857ee128.choices?pid=69564cd5d&amp;color=0,55,96&amp;vtp=1&amp;bbb=1"/>
          <p:cNvSpPr/>
          <p:nvPr/>
        </p:nvSpPr>
        <p:spPr>
          <a:xfrm>
            <a:off x="502920" y="1860296"/>
            <a:ext cx="10570464" cy="1417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distributed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flyers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establish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resources.</a:t>
            </a:r>
            <a:endParaRPr lang="en-US" altLang="zh-CN" sz="1800" dirty="0"/>
          </a:p>
        </p:txBody>
      </p:sp>
      <p:sp>
        <p:nvSpPr>
          <p:cNvPr id="5" name="QC_6_AS.60_1#4857ee128?pid=69564cd5d&amp;color=0,55,96&amp;vtp=1&amp;bbb=1&amp;hb=1"/>
          <p:cNvSpPr/>
          <p:nvPr/>
        </p:nvSpPr>
        <p:spPr>
          <a:xfrm>
            <a:off x="502920" y="3314573"/>
            <a:ext cx="10570464" cy="694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细节理解题。根据第三段中的make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“cooperative”以及第四段内容可知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，奥马尔通过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积极参与社区活动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、与社区紧密合作来获得支持和资源，这是他创办企业的策略之一。</a:t>
            </a:r>
            <a:endParaRPr lang="en-US" altLang="zh-CN" dirty="0"/>
          </a:p>
        </p:txBody>
      </p:sp>
      <p:sp>
        <p:nvSpPr>
          <p:cNvPr id="6" name="QC_6_BD.61_1#293bb4ed7?pid=69564cd5d&amp;color=0,55,96&amp;vtp=1&amp;bbb=1"/>
          <p:cNvSpPr/>
          <p:nvPr/>
        </p:nvSpPr>
        <p:spPr>
          <a:xfrm>
            <a:off x="502920" y="405428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Omar's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6_AN.62_1#293bb4ed7.bracket?pid=69564cd5d&amp;color=0,55,96&amp;vpa=14&amp;vtp=1"/>
          <p:cNvSpPr/>
          <p:nvPr/>
        </p:nvSpPr>
        <p:spPr>
          <a:xfrm>
            <a:off x="7363300" y="4037774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8" name="QC_6_BD.63_1#293bb4ed7.choices?pid=69564cd5d&amp;color=0,55,96&amp;vtp=1&amp;bbb=1"/>
          <p:cNvSpPr/>
          <p:nvPr/>
        </p:nvSpPr>
        <p:spPr>
          <a:xfrm>
            <a:off x="502920" y="4412107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shipping.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resources.</a:t>
            </a:r>
            <a:endParaRPr lang="en-US" altLang="zh-CN" sz="1800" dirty="0"/>
          </a:p>
          <a:p>
            <a:pPr>
              <a:lnSpc>
                <a:spcPts val="27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financial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cheap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workforce.</a:t>
            </a:r>
            <a:endParaRPr lang="en-US" altLang="zh-CN" sz="1800" dirty="0"/>
          </a:p>
        </p:txBody>
      </p:sp>
      <p:sp>
        <p:nvSpPr>
          <p:cNvPr id="9" name="QC_6_AS.64_1#293bb4ed7?pid=69564cd5d&amp;color=0,55,96&amp;vtp=1&amp;bbb=1&amp;hb=1"/>
          <p:cNvSpPr/>
          <p:nvPr/>
        </p:nvSpPr>
        <p:spPr>
          <a:xfrm>
            <a:off x="502920" y="5135626"/>
            <a:ext cx="10570464" cy="1062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细节理解题。根据倒数第二段中的“A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gallons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expiration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date.”可知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，五金店提供有用的资源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以帮助奥马尔的生意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5_1#384776cb3?pid=69564cd5d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passage?(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66_1#384776cb3.bracket?pid=69564cd5d&amp;color=0,55,96&amp;vpa=15&amp;vtp=1"/>
          <p:cNvSpPr/>
          <p:nvPr/>
        </p:nvSpPr>
        <p:spPr>
          <a:xfrm>
            <a:off x="8249125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67_1#384776cb3.choices?pid=69564cd5d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Bronx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Cooperation: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Transforming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.Omar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Freilla: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Hip-Hop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Industry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.Navigating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Bronx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endParaRPr lang="en-US" altLang="zh-CN" sz="1800" dirty="0"/>
          </a:p>
        </p:txBody>
      </p:sp>
      <p:sp>
        <p:nvSpPr>
          <p:cNvPr id="5" name="QC_6_AS.68_1#384776cb3?pid=69564cd5d&amp;color=0,55,96&amp;vtp=1&amp;bbb=1&amp;hb=1"/>
          <p:cNvSpPr/>
          <p:nvPr/>
        </p:nvSpPr>
        <p:spPr>
          <a:xfrm>
            <a:off x="502920" y="3564255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主旨大意题。根据第二段内容并结合全文可知，文章主要讲述了奥马尔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·弗雷拉和他的团队在南布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朗克斯创办企业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，通过与当地社区合作，将人们丢弃的材料重新利用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，并为社区的居民提供就业机会的故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。由此可知，B项“社区合作：变废为宝”最适合作本文的标题。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cc67a6a0?pid=d6e6de3c7&amp;color=0,55,96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共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3" name="QM_5_BD.69_1#34f38bc44?pid=3cc67a6a0&amp;color=0,55,96&amp;vtp=1&amp;bbb=1&amp;hb=1"/>
          <p:cNvSpPr/>
          <p:nvPr/>
        </p:nvSpPr>
        <p:spPr>
          <a:xfrm>
            <a:off x="502920" y="1995536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[山东德州2024高一期中]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阅读下面短文，从短文后的选项中选出可以填入空白处的最佳选项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。选项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中有两项为多余选项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wandering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Despite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it.16.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follows.</a:t>
            </a:r>
            <a:endParaRPr lang="en-US" altLang="zh-CN" dirty="0"/>
          </a:p>
        </p:txBody>
      </p:sp>
      <p:sp>
        <p:nvSpPr>
          <p:cNvPr id="4" name="QM_5_AN.70_1#34f38bc44.blank?pid=3cc67a6a0&amp;color=0,55,96&amp;vpa=16&amp;vtp=1"/>
          <p:cNvSpPr/>
          <p:nvPr/>
        </p:nvSpPr>
        <p:spPr>
          <a:xfrm>
            <a:off x="2997676" y="3641456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a8661142.fixed?sp=1&amp;pid=de991bb8b&amp;color=61,88,159&amp;vtp=1&amp;bbb=1"/>
          <p:cNvSpPr/>
          <p:nvPr/>
        </p:nvSpPr>
        <p:spPr>
          <a:xfrm>
            <a:off x="0" y="2414016"/>
            <a:ext cx="12188952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单元素养检测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1_1#34f38bc44?sp=1&amp;pid=3cc67a6a0&amp;color=0,55,96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SMART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change.17.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elements: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specific,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measurable,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achievable,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relevant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time-bound.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accomplish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identify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exactly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take.19.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Besides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beneficial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outcomes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specific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milestones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progress.</a:t>
            </a:r>
            <a:endParaRPr lang="en-US" altLang="zh-CN" dirty="0"/>
          </a:p>
        </p:txBody>
      </p:sp>
      <p:sp>
        <p:nvSpPr>
          <p:cNvPr id="3" name="QM_5_AN.72_1#34f38bc44.blank?pid=3cc67a6a0&amp;color=0,55,96&amp;vpa=17&amp;vtp=1"/>
          <p:cNvSpPr/>
          <p:nvPr/>
        </p:nvSpPr>
        <p:spPr>
          <a:xfrm>
            <a:off x="7722075" y="190062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M_5_AN.73_1#34f38bc44.blank?pid=3cc67a6a0&amp;color=0,55,96&amp;vpa=18&amp;vtp=1"/>
          <p:cNvSpPr/>
          <p:nvPr/>
        </p:nvSpPr>
        <p:spPr>
          <a:xfrm>
            <a:off x="1238726" y="315792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M_5_AN.74_1#34f38bc44.blank?pid=3cc67a6a0&amp;color=0,55,96&amp;vpa=19&amp;vtp=1"/>
          <p:cNvSpPr/>
          <p:nvPr/>
        </p:nvSpPr>
        <p:spPr>
          <a:xfrm>
            <a:off x="9547065" y="399612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5_1#34f38bc44?sp=1&amp;pid=3cc67a6a0&amp;color=0,55,96&amp;vtp=1&amp;bt=1&amp;bbb=1&amp;hb=1"/>
          <p:cNvSpPr/>
          <p:nvPr/>
        </p:nvSpPr>
        <p:spPr>
          <a:xfrm>
            <a:off x="502920" y="1512000"/>
            <a:ext cx="10570464" cy="42564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consistent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（持续的）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Consistency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average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66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habit.20.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attention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.Reconsider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.Keeping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focused.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behaviour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“automatic”.</a:t>
            </a:r>
            <a:endParaRPr lang="en-US" altLang="zh-CN" sz="1800" dirty="0"/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.Identify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strategies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step.</a:t>
            </a:r>
            <a:endParaRPr lang="en-US" altLang="zh-CN" dirty="0"/>
          </a:p>
        </p:txBody>
      </p:sp>
      <p:sp>
        <p:nvSpPr>
          <p:cNvPr id="3" name="QM_5_AN.76_1#34f38bc44.blank?pid=3cc67a6a0&amp;color=0,55,96&amp;vpa=20&amp;vtp=1"/>
          <p:cNvSpPr/>
          <p:nvPr/>
        </p:nvSpPr>
        <p:spPr>
          <a:xfrm>
            <a:off x="6210776" y="2465516"/>
            <a:ext cx="2936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  <p:sp>
        <p:nvSpPr>
          <p:cNvPr id="4" name="QM_5_EX.77_1#34f38bc44?pid=3cc67a6a0&amp;color=0,55,96&amp;vtp=1&amp;bbb=1"/>
          <p:cNvSpPr/>
          <p:nvPr/>
        </p:nvSpPr>
        <p:spPr>
          <a:xfrm>
            <a:off x="502920" y="5817617"/>
            <a:ext cx="10570464" cy="2844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4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主要介绍了如何设定并实现目标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8_1#9e01cce7a?pid=34f38bc4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79_1#9e01cce7a.blank?pid=34f38bc44&amp;color=0,55,96&amp;vpa=21&amp;vtp=1"/>
          <p:cNvSpPr/>
          <p:nvPr/>
        </p:nvSpPr>
        <p:spPr>
          <a:xfrm>
            <a:off x="768826" y="14573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B_6_AS.80_1#9e01cce7a?pid=34f38bc44&amp;color=0,55,96&amp;vtp=1&amp;bbb=1&amp;hb=1"/>
          <p:cNvSpPr/>
          <p:nvPr/>
        </p:nvSpPr>
        <p:spPr>
          <a:xfrm>
            <a:off x="502920" y="191325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根据前文“Without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wandering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direction.Despite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it.”和后文“Others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.”可知，设空处应是未能实现目标的某种情况，D项“Some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.”符合语境。</a:t>
            </a:r>
            <a:endParaRPr lang="en-US" altLang="zh-CN" dirty="0"/>
          </a:p>
        </p:txBody>
      </p:sp>
      <p:sp>
        <p:nvSpPr>
          <p:cNvPr id="5" name="QB_6_BD.81_1#8fb6f0c19?pid=34f38bc44&amp;color=0,55,96&amp;vtp=1&amp;bbb=1"/>
          <p:cNvSpPr/>
          <p:nvPr/>
        </p:nvSpPr>
        <p:spPr>
          <a:xfrm>
            <a:off x="502920" y="39783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6_AN.82_1#8fb6f0c19.blank?pid=34f38bc44&amp;color=0,55,96&amp;vpa=22&amp;vtp=1"/>
          <p:cNvSpPr/>
          <p:nvPr/>
        </p:nvSpPr>
        <p:spPr>
          <a:xfrm>
            <a:off x="781526" y="3926903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B_6_AS.83_1#8fb6f0c19?pid=34f38bc44&amp;color=0,55,96&amp;vtp=1&amp;bbb=1&amp;hb=1"/>
          <p:cNvSpPr/>
          <p:nvPr/>
        </p:nvSpPr>
        <p:spPr>
          <a:xfrm>
            <a:off x="502920" y="438912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根据本段小标题“Set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down.”、前文“The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change.”以及后文It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goal可知，设空处应与设定明智的目标有关。C项“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SMART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goal.”承上启下，符合语境，且其中的SMART为原词复现。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4_1#87dc357fc?pid=34f38bc4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85_1#87dc357fc.blank?pid=34f38bc44&amp;color=0,55,96&amp;vpa=23&amp;vtp=1"/>
          <p:cNvSpPr/>
          <p:nvPr/>
        </p:nvSpPr>
        <p:spPr>
          <a:xfrm>
            <a:off x="781526" y="14573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B_6_AS.86_1#87dc357fc?pid=34f38bc44&amp;color=0,55,96&amp;vtp=1&amp;bbb=1&amp;h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分析文章结构可知，设空处为本段小标题。根据后文“After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identify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exactly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take.”可知，本段主要介绍了制订一个具体的计划来实现目标。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B项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started.”符合本段主题。</a:t>
            </a:r>
            <a:endParaRPr lang="en-US" altLang="zh-CN" dirty="0"/>
          </a:p>
        </p:txBody>
      </p:sp>
      <p:sp>
        <p:nvSpPr>
          <p:cNvPr id="5" name="QB_6_BD.87_1#932950d75?pid=34f38bc44&amp;color=0,55,96&amp;vtp=1&amp;bbb=1"/>
          <p:cNvSpPr/>
          <p:nvPr/>
        </p:nvSpPr>
        <p:spPr>
          <a:xfrm>
            <a:off x="502920" y="3559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6_AN.88_1#932950d75.blank?pid=34f38bc44&amp;color=0,55,96&amp;vpa=24&amp;vtp=1"/>
          <p:cNvSpPr/>
          <p:nvPr/>
        </p:nvSpPr>
        <p:spPr>
          <a:xfrm>
            <a:off x="768826" y="350780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7" name="QB_6_AS.89_1#932950d75?pid=34f38bc44&amp;color=0,55,96&amp;vtp=1&amp;bbb=1&amp;hb=1"/>
          <p:cNvSpPr/>
          <p:nvPr/>
        </p:nvSpPr>
        <p:spPr>
          <a:xfrm>
            <a:off x="502920" y="397002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根据前文“You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空处应与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step有关，G项“Identify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strategies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.”是对前文的进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一步说明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，其中的step为原词复现，符合语境。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0_1#d6571360e?pid=34f38bc4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91_1#d6571360e.blank?pid=34f38bc44&amp;color=0,55,96&amp;vpa=25&amp;vtp=1"/>
          <p:cNvSpPr/>
          <p:nvPr/>
        </p:nvSpPr>
        <p:spPr>
          <a:xfrm>
            <a:off x="794226" y="1457325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  <p:sp>
        <p:nvSpPr>
          <p:cNvPr id="4" name="QB_6_AS.92_1#d6571360e?pid=34f38bc44&amp;color=0,55,96&amp;vtp=1&amp;bbb=1&amp;hb=1"/>
          <p:cNvSpPr/>
          <p:nvPr/>
        </p:nvSpPr>
        <p:spPr>
          <a:xfrm>
            <a:off x="502920" y="191325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根据前文“Early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once.Consistency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goal.Research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average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66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habit.”和后文“It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goal.”可知，设空处应进一步说明前文内容，同时引出新的概念与后文的It对应。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F项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happens,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behaviour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‘automatic’.”符合语境。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0654eb6b?pid=ba866114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第二部分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语言运用</a:t>
            </a:r>
            <a:endParaRPr lang="en-US" altLang="zh-CN" sz="2400" dirty="0"/>
          </a:p>
        </p:txBody>
      </p:sp>
      <p:sp>
        <p:nvSpPr>
          <p:cNvPr id="3" name="C_4_BD#780dead4f?pid=40654eb6b&amp;color=0,55,96&amp;vtp=1&amp;bbb=1"/>
          <p:cNvSpPr/>
          <p:nvPr/>
        </p:nvSpPr>
        <p:spPr>
          <a:xfrm>
            <a:off x="502920" y="2040953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共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4" name="QM_5_BD.93_1#989baaa4f?pid=780dead4f&amp;color=0,55,96&amp;vtp=1&amp;bbb=1&amp;hb=1"/>
          <p:cNvSpPr/>
          <p:nvPr/>
        </p:nvSpPr>
        <p:spPr>
          <a:xfrm>
            <a:off x="502920" y="2530206"/>
            <a:ext cx="10570464" cy="335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[湖南长沙雅礼中学2024高一期中]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阅读下面短文，从每题所给的A、B、C、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D四个选项中选出最佳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Connecticut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extraordinary: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functioning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（电动车）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afford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adaptive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wheelchairs.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Go”,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a（n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self-governed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mobility.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mobility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,”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Boman,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93_1#989baaa4f?pid=780dead4f&amp;color=0,55,96&amp;vtp=1&amp;bbb=1&amp;hb=1">
            <a:extLst>
              <a:ext uri="{FF2B5EF4-FFF2-40B4-BE49-F238E27FC236}">
                <a16:creationId xmlns:a16="http://schemas.microsoft.com/office/drawing/2014/main" id="{DCB3D851-49EB-353A-429E-63A3D923E01E}"/>
              </a:ext>
            </a:extLst>
          </p:cNvPr>
          <p:cNvSpPr/>
          <p:nvPr/>
        </p:nvSpPr>
        <p:spPr>
          <a:xfrm>
            <a:off x="502920" y="1512000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entirely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voluntary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Connecticut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seven-year-old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Kelicia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eight-year-old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Mosiah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Kelicia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Mosiah's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forward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Mosiah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Mosiah,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unable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34925706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93_1#989baaa4f?pid=780dead4f&amp;color=0,55,96&amp;vtp=1&amp;bbb=1&amp;hb=1">
            <a:extLst>
              <a:ext uri="{FF2B5EF4-FFF2-40B4-BE49-F238E27FC236}">
                <a16:creationId xmlns:a16="http://schemas.microsoft.com/office/drawing/2014/main" id="{9F681E8B-1874-6010-865B-1A8BDAC88AE5}"/>
              </a:ext>
            </a:extLst>
          </p:cNvPr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recipient,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Kelicia,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stop—and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Kechisa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Mathis,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daughter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Onlookers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laughed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kept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Kelicia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that—they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disabled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35</a:t>
            </a:r>
            <a:r>
              <a:rPr lang="en-US" altLang="zh-CN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huge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92523487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94_1#989baaa4f?pid=780dead4f&amp;color=0,55,96&amp;vtp=1&amp;bt=1&amp;bbb=1&amp;h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康涅狄格州的学生志愿者建造电动车免费赠予行动不便的儿童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使他们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获得自主移动的快乐与自由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文章展现了科技公益的力量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C_6_BD.95_1#59cd3b475.choices?pid=989baaa4f&amp;color=0,55,96&amp;vtp=1&amp;bbb=1"/>
          <p:cNvSpPr/>
          <p:nvPr/>
        </p:nvSpPr>
        <p:spPr>
          <a:xfrm>
            <a:off x="502920" y="233210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.committee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B.academy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C.university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.organisation</a:t>
            </a:r>
            <a:endParaRPr lang="en-US" altLang="zh-CN" sz="1800" dirty="0"/>
          </a:p>
        </p:txBody>
      </p:sp>
      <p:sp>
        <p:nvSpPr>
          <p:cNvPr id="4" name="QC_6_AN.96_1#59cd3b475.bracket?pid=989baaa4f&amp;color=0,55,96&amp;vpa=26&amp;vtp=1"/>
          <p:cNvSpPr/>
          <p:nvPr/>
        </p:nvSpPr>
        <p:spPr>
          <a:xfrm>
            <a:off x="959326" y="2318767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C_6_AS.97_1#59cd3b475?pid=989baaa4f&amp;color=0,55,96&amp;vtp=1&amp;bbb=1&amp;hb=1"/>
          <p:cNvSpPr/>
          <p:nvPr/>
        </p:nvSpPr>
        <p:spPr>
          <a:xfrm>
            <a:off x="502920" y="2742884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Go”和后文that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，这是一个能够帮助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孩子的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“组织”。</a:t>
            </a:r>
            <a:endParaRPr lang="en-US" altLang="zh-CN" dirty="0"/>
          </a:p>
        </p:txBody>
      </p:sp>
      <p:sp>
        <p:nvSpPr>
          <p:cNvPr id="6" name="QC_6_BD.98_1#96a755f5a.choices?pid=989baaa4f&amp;color=0,55,96&amp;vtp=1&amp;bbb=1"/>
          <p:cNvSpPr/>
          <p:nvPr/>
        </p:nvSpPr>
        <p:spPr>
          <a:xfrm>
            <a:off x="502920" y="357035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.misfortunes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B.disabilities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C.mercies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.solutions</a:t>
            </a:r>
            <a:endParaRPr lang="en-US" altLang="zh-CN" sz="1800" dirty="0"/>
          </a:p>
        </p:txBody>
      </p:sp>
      <p:sp>
        <p:nvSpPr>
          <p:cNvPr id="7" name="QC_6_AN.99_1#96a755f5a.bracket?pid=989baaa4f&amp;color=0,55,96&amp;vpa=27&amp;vtp=1"/>
          <p:cNvSpPr/>
          <p:nvPr/>
        </p:nvSpPr>
        <p:spPr>
          <a:xfrm>
            <a:off x="972026" y="3557017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8" name="QC_6_AS.100_1#96a755f5a?pid=989baaa4f&amp;color=0,55,96&amp;vtp=1&amp;bbb=1&amp;hb=1"/>
          <p:cNvSpPr/>
          <p:nvPr/>
        </p:nvSpPr>
        <p:spPr>
          <a:xfrm>
            <a:off x="502920" y="3981134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根据后文receive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self-governed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mobility可知，他们帮助孩子获得自主行动的机会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这里指的是帮助行动不便的孩子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9" name="QC_6_BD.101_1#160060a23.choices?pid=989baaa4f&amp;color=0,55,96&amp;vtp=1&amp;bbb=1"/>
          <p:cNvSpPr/>
          <p:nvPr/>
        </p:nvSpPr>
        <p:spPr>
          <a:xfrm>
            <a:off x="502920" y="480860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.care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B.account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C.control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.hold</a:t>
            </a:r>
            <a:endParaRPr lang="en-US" altLang="zh-CN" sz="1800" dirty="0"/>
          </a:p>
        </p:txBody>
      </p:sp>
      <p:sp>
        <p:nvSpPr>
          <p:cNvPr id="10" name="QC_6_AN.102_1#160060a23.bracket?pid=989baaa4f&amp;color=0,55,96&amp;vpa=28&amp;vtp=1"/>
          <p:cNvSpPr/>
          <p:nvPr/>
        </p:nvSpPr>
        <p:spPr>
          <a:xfrm>
            <a:off x="972026" y="4795267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1" name="QC_6_AS.103_1#160060a23?pid=989baaa4f&amp;color=0,55,96&amp;vtp=1&amp;bbb=1&amp;hb=1"/>
          <p:cNvSpPr/>
          <p:nvPr/>
        </p:nvSpPr>
        <p:spPr>
          <a:xfrm>
            <a:off x="502920" y="5219384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根据前文receive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self-governed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mobility可知，这里指的是让孩子“控制”自己的行动。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control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of为固定搭配，意为“控制”。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4_1#80197cf9a.choices?pid=989baaa4f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.prepared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B.volunteered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C.purchased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.cooperated</a:t>
            </a:r>
            <a:endParaRPr lang="en-US" altLang="zh-CN" sz="1800" dirty="0"/>
          </a:p>
        </p:txBody>
      </p:sp>
      <p:sp>
        <p:nvSpPr>
          <p:cNvPr id="3" name="QC_6_AN.105_1#80197cf9a.bracket?pid=989baaa4f&amp;color=0,55,96&amp;vpa=29&amp;vtp=1"/>
          <p:cNvSpPr/>
          <p:nvPr/>
        </p:nvSpPr>
        <p:spPr>
          <a:xfrm>
            <a:off x="972026" y="1499743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06_1#80197cf9a?pid=989baaa4f&amp;color=0,55,96&amp;vtp=1&amp;bbb=1&amp;hb=1"/>
          <p:cNvSpPr/>
          <p:nvPr/>
        </p:nvSpPr>
        <p:spPr>
          <a:xfrm>
            <a:off x="502920" y="1868488"/>
            <a:ext cx="10570464" cy="690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build和“Go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shaped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cars.”可知，Go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Go是志愿者组织，所以成员自愿参与。</a:t>
            </a:r>
            <a:endParaRPr lang="en-US" altLang="zh-CN" dirty="0"/>
          </a:p>
        </p:txBody>
      </p:sp>
      <p:sp>
        <p:nvSpPr>
          <p:cNvPr id="5" name="QC_6_BD.107_1#3b366daaa.choices?pid=989baaa4f&amp;color=0,55,96&amp;vtp=1&amp;bbb=1"/>
          <p:cNvSpPr/>
          <p:nvPr/>
        </p:nvSpPr>
        <p:spPr>
          <a:xfrm>
            <a:off x="502920" y="2602737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</a:t>
            </a:r>
            <a:endParaRPr lang="en-US" altLang="zh-CN" sz="1800" dirty="0"/>
          </a:p>
        </p:txBody>
      </p:sp>
      <p:sp>
        <p:nvSpPr>
          <p:cNvPr id="6" name="QC_6_AN.108_1#3b366daaa.bracket?pid=989baaa4f&amp;color=0,55,96&amp;vpa=30&amp;vtp=1"/>
          <p:cNvSpPr/>
          <p:nvPr/>
        </p:nvSpPr>
        <p:spPr>
          <a:xfrm>
            <a:off x="972026" y="2593720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6_AS.109_1#3b366daaa?pid=989baaa4f&amp;color=0,55,96&amp;vtp=1&amp;bbb=1&amp;hb=1"/>
          <p:cNvSpPr/>
          <p:nvPr/>
        </p:nvSpPr>
        <p:spPr>
          <a:xfrm>
            <a:off x="502920" y="2968752"/>
            <a:ext cx="10570464" cy="1062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entirely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可知，Go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Go志愿者学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习如何制造形状像汽车的特殊电动车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，为买不起适应性轮椅的家庭制造了一种非凡的东西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，资金由自愿捐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赠提供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，故此处指当地有需要的孩子们会免费得到这些车。</a:t>
            </a:r>
            <a:endParaRPr lang="en-US" altLang="zh-CN" dirty="0"/>
          </a:p>
        </p:txBody>
      </p:sp>
      <p:sp>
        <p:nvSpPr>
          <p:cNvPr id="8" name="QC_6_BD.110_1#b4d0be684.choices?pid=989baaa4f&amp;color=0,55,96&amp;vtp=1&amp;bbb=1"/>
          <p:cNvSpPr/>
          <p:nvPr/>
        </p:nvSpPr>
        <p:spPr>
          <a:xfrm>
            <a:off x="502920" y="408470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.governments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B.donations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C.regions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.residents</a:t>
            </a:r>
            <a:endParaRPr lang="en-US" altLang="zh-CN" sz="1800" dirty="0"/>
          </a:p>
        </p:txBody>
      </p:sp>
      <p:sp>
        <p:nvSpPr>
          <p:cNvPr id="9" name="QC_6_AN.111_1#b4d0be684.bracket?pid=989baaa4f&amp;color=0,55,96&amp;vpa=31&amp;vtp=1"/>
          <p:cNvSpPr/>
          <p:nvPr/>
        </p:nvSpPr>
        <p:spPr>
          <a:xfrm>
            <a:off x="972026" y="4075683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6_AS.112_1#b4d0be684?pid=989baaa4f&amp;color=0,55,96&amp;vtp=1&amp;bbb=1&amp;hb=1"/>
          <p:cNvSpPr/>
          <p:nvPr/>
        </p:nvSpPr>
        <p:spPr>
          <a:xfrm>
            <a:off x="502920" y="4450715"/>
            <a:ext cx="10570464" cy="694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entirely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voluntary可知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，建造电动车的资金通常完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全来自自愿捐款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1" name="QC_6_BD.113_1#6958f3a02.choices?pid=989baaa4f&amp;color=0,55,96&amp;vtp=1&amp;bbb=1"/>
          <p:cNvSpPr/>
          <p:nvPr/>
        </p:nvSpPr>
        <p:spPr>
          <a:xfrm>
            <a:off x="502920" y="5197664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.test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B.figure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C.carry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.work</a:t>
            </a:r>
            <a:endParaRPr lang="en-US" altLang="zh-CN" sz="1800" dirty="0"/>
          </a:p>
        </p:txBody>
      </p:sp>
      <p:sp>
        <p:nvSpPr>
          <p:cNvPr id="12" name="QC_6_AN.114_1#6958f3a02.bracket?pid=989baaa4f&amp;color=0,55,96&amp;vpa=32&amp;vtp=1"/>
          <p:cNvSpPr/>
          <p:nvPr/>
        </p:nvSpPr>
        <p:spPr>
          <a:xfrm>
            <a:off x="959326" y="5188647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6_AS.115_1#6958f3a02?pid=989baaa4f&amp;color=0,55,96&amp;vtp=1&amp;bbb=1&amp;hb=1"/>
          <p:cNvSpPr/>
          <p:nvPr/>
        </p:nvSpPr>
        <p:spPr>
          <a:xfrm>
            <a:off x="502920" y="5563679"/>
            <a:ext cx="10570464" cy="690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根据前文finished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carts和后文them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，此处指完工后这两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家人去进行第一次试用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。test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out意为“测试”。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6_1#e4880479f.choices?pid=989baaa4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.calmed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endParaRPr lang="en-US" altLang="zh-CN" sz="1800" dirty="0"/>
          </a:p>
        </p:txBody>
      </p:sp>
      <p:sp>
        <p:nvSpPr>
          <p:cNvPr id="3" name="QC_6_AN.117_1#e4880479f.bracket?pid=989baaa4f&amp;color=0,55,96&amp;vpa=33&amp;vtp=1"/>
          <p:cNvSpPr/>
          <p:nvPr/>
        </p:nvSpPr>
        <p:spPr>
          <a:xfrm>
            <a:off x="972026" y="1503616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118_1#e4880479f?pid=989baaa4f&amp;color=0,55,96&amp;vtp=1&amp;bbb=1&amp;hb=1"/>
          <p:cNvSpPr/>
          <p:nvPr/>
        </p:nvSpPr>
        <p:spPr>
          <a:xfrm>
            <a:off x="502920" y="1905952"/>
            <a:ext cx="10570464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forward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，这是建造者们最期待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的时刻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——行动不便的儿童能够自主行动，而孩子们能自主行动，他们的脸上应是“露出喜色”。</a:t>
            </a:r>
            <a:endParaRPr lang="en-US" altLang="zh-CN" dirty="0"/>
          </a:p>
        </p:txBody>
      </p:sp>
      <p:sp>
        <p:nvSpPr>
          <p:cNvPr id="5" name="QC_6_BD.119_1#355670edf.choices?pid=989baaa4f&amp;color=0,55,96&amp;vtp=1&amp;bbb=1"/>
          <p:cNvSpPr/>
          <p:nvPr/>
        </p:nvSpPr>
        <p:spPr>
          <a:xfrm>
            <a:off x="502920" y="271652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.demand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B.sight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C.protest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.disbelief</a:t>
            </a:r>
            <a:endParaRPr lang="en-US" altLang="zh-CN" sz="1800" dirty="0"/>
          </a:p>
        </p:txBody>
      </p:sp>
      <p:sp>
        <p:nvSpPr>
          <p:cNvPr id="6" name="QC_6_AN.120_1#355670edf.bracket?pid=989baaa4f&amp;color=0,55,96&amp;vpa=34&amp;vtp=1"/>
          <p:cNvSpPr/>
          <p:nvPr/>
        </p:nvSpPr>
        <p:spPr>
          <a:xfrm>
            <a:off x="959326" y="271138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6_AS.121_1#355670edf?pid=989baaa4f&amp;color=0,55,96&amp;vtp=1&amp;bbb=1"/>
          <p:cNvSpPr/>
          <p:nvPr/>
        </p:nvSpPr>
        <p:spPr>
          <a:xfrm>
            <a:off x="502920" y="311778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根据前文Mosiah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head可知，莫西亚一开始还摇头，这说明他不相信是他在开车。</a:t>
            </a:r>
            <a:endParaRPr lang="en-US" altLang="zh-CN" sz="1800" dirty="0"/>
          </a:p>
        </p:txBody>
      </p:sp>
      <p:sp>
        <p:nvSpPr>
          <p:cNvPr id="8" name="QC_6_BD.122_1#160207443.choices?pid=989baaa4f&amp;color=0,55,96&amp;vtp=1&amp;bbb=1"/>
          <p:cNvSpPr/>
          <p:nvPr/>
        </p:nvSpPr>
        <p:spPr>
          <a:xfrm>
            <a:off x="502920" y="35190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endParaRPr lang="en-US" altLang="zh-CN" sz="1800" dirty="0"/>
          </a:p>
        </p:txBody>
      </p:sp>
      <p:sp>
        <p:nvSpPr>
          <p:cNvPr id="9" name="QC_6_AN.123_1#160207443.bracket?pid=989baaa4f&amp;color=0,55,96&amp;vpa=35&amp;vtp=1"/>
          <p:cNvSpPr/>
          <p:nvPr/>
        </p:nvSpPr>
        <p:spPr>
          <a:xfrm>
            <a:off x="972026" y="3513897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6_AS.124_1#160207443?pid=989baaa4f&amp;color=0,55,96&amp;vtp=1&amp;bbb=1&amp;hb=1"/>
          <p:cNvSpPr/>
          <p:nvPr/>
        </p:nvSpPr>
        <p:spPr>
          <a:xfrm>
            <a:off x="502920" y="3922520"/>
            <a:ext cx="10570464" cy="11669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try和后文“the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Mosiah,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own”可知，前后句意存在让步关系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，这里需要一个表示让步的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连词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，表示“尽管”。</a:t>
            </a:r>
            <a:endParaRPr lang="en-US" altLang="zh-CN" dirty="0"/>
          </a:p>
        </p:txBody>
      </p:sp>
      <p:sp>
        <p:nvSpPr>
          <p:cNvPr id="11" name="QC_6_BD.125_1#0572a8e7a.choices?pid=989baaa4f&amp;color=0,55,96&amp;vtp=1&amp;bbb=1"/>
          <p:cNvSpPr/>
          <p:nvPr/>
        </p:nvSpPr>
        <p:spPr>
          <a:xfrm>
            <a:off x="502920" y="512679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.efforts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B.energies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C.methods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.strategies</a:t>
            </a:r>
            <a:endParaRPr lang="en-US" altLang="zh-CN" sz="1800" dirty="0"/>
          </a:p>
        </p:txBody>
      </p:sp>
      <p:sp>
        <p:nvSpPr>
          <p:cNvPr id="12" name="QC_6_AN.126_1#0572a8e7a.bracket?pid=989baaa4f&amp;color=0,55,96&amp;vpa=36&amp;vtp=1"/>
          <p:cNvSpPr/>
          <p:nvPr/>
        </p:nvSpPr>
        <p:spPr>
          <a:xfrm>
            <a:off x="959326" y="512165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6_AS.127_1#0572a8e7a?pid=989baaa4f&amp;color=0,55,96&amp;vtp=1&amp;bbb=1&amp;hb=1"/>
          <p:cNvSpPr/>
          <p:nvPr/>
        </p:nvSpPr>
        <p:spPr>
          <a:xfrm>
            <a:off x="502920" y="5530276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根据后文“for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recipient,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Kelicia,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，凯利西亚开始的时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候不适应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，做了一些努力才习惯开车。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8_1#a42d639fc.choices?pid=989baaa4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.running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B.laughing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C.crying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.sighing</a:t>
            </a:r>
            <a:endParaRPr lang="en-US" altLang="zh-CN" sz="1800" dirty="0"/>
          </a:p>
        </p:txBody>
      </p:sp>
      <p:sp>
        <p:nvSpPr>
          <p:cNvPr id="3" name="QC_6_AN.129_1#a42d639fc.bracket?pid=989baaa4f&amp;color=0,55,96&amp;vpa=37&amp;vtp=1"/>
          <p:cNvSpPr/>
          <p:nvPr/>
        </p:nvSpPr>
        <p:spPr>
          <a:xfrm>
            <a:off x="9720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AS.130_1#a42d639fc?pid=989baaa4f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tears可知，此处应指她的妈妈凯茜莎·马西斯也哭个不停。</a:t>
            </a:r>
            <a:endParaRPr lang="en-US" altLang="zh-CN" sz="1800" dirty="0"/>
          </a:p>
        </p:txBody>
      </p:sp>
      <p:sp>
        <p:nvSpPr>
          <p:cNvPr id="5" name="QC_6_BD.131_1#b798daa28.choices?pid=989baaa4f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.instruments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B.books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C.medals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.tissues</a:t>
            </a:r>
            <a:endParaRPr lang="en-US" altLang="zh-CN" sz="1800" dirty="0"/>
          </a:p>
        </p:txBody>
      </p:sp>
      <p:sp>
        <p:nvSpPr>
          <p:cNvPr id="6" name="QC_6_AN.132_1#b798daa28.bracket?pid=989baaa4f&amp;color=0,55,96&amp;vpa=38&amp;vtp=1"/>
          <p:cNvSpPr/>
          <p:nvPr/>
        </p:nvSpPr>
        <p:spPr>
          <a:xfrm>
            <a:off x="959326" y="23006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6_AS.133_1#b798daa28?pid=989baaa4f&amp;color=0,55,96&amp;vtp=1&amp;bbb=1"/>
          <p:cNvSpPr/>
          <p:nvPr/>
        </p:nvSpPr>
        <p:spPr>
          <a:xfrm>
            <a:off x="502920" y="2719768"/>
            <a:ext cx="106648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根据前文内容可知，马西斯不停地哭，所以此处指有人很体贴地拿着一大盒纸巾跑到马西斯面前。</a:t>
            </a:r>
            <a:endParaRPr lang="en-US" altLang="zh-CN" sz="1800" dirty="0"/>
          </a:p>
        </p:txBody>
      </p:sp>
      <p:sp>
        <p:nvSpPr>
          <p:cNvPr id="8" name="QC_6_BD.134_1#ce4fc9b5e.choices?pid=989baaa4f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.cheering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B.applying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C.searching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.praying</a:t>
            </a:r>
            <a:endParaRPr lang="en-US" altLang="zh-CN" sz="1800" dirty="0"/>
          </a:p>
        </p:txBody>
      </p:sp>
      <p:sp>
        <p:nvSpPr>
          <p:cNvPr id="9" name="QC_6_AN.135_1#ce4fc9b5e.bracket?pid=989baaa4f&amp;color=0,55,96&amp;vpa=39&amp;vtp=1"/>
          <p:cNvSpPr/>
          <p:nvPr/>
        </p:nvSpPr>
        <p:spPr>
          <a:xfrm>
            <a:off x="959326" y="311219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6_AS.136_1#ce4fc9b5e?pid=989baaa4f&amp;color=0,55,96&amp;vtp=1&amp;bbb=1"/>
          <p:cNvSpPr/>
          <p:nvPr/>
        </p:nvSpPr>
        <p:spPr>
          <a:xfrm>
            <a:off x="502920" y="3531298"/>
            <a:ext cx="106394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根据前文Onlookers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laughed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kindly可知，旁观者应是笑马西斯一边流着眼泪一边为凯利西亚加油。</a:t>
            </a:r>
            <a:endParaRPr lang="en-US" altLang="zh-CN" sz="1800" dirty="0"/>
          </a:p>
        </p:txBody>
      </p:sp>
      <p:sp>
        <p:nvSpPr>
          <p:cNvPr id="11" name="QC_6_BD.137_1#6a1f709b0.choices?pid=989baaa4f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.luckily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B.firmly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C.skillfully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.independently</a:t>
            </a:r>
            <a:endParaRPr lang="en-US" altLang="zh-CN" sz="1800" dirty="0"/>
          </a:p>
        </p:txBody>
      </p:sp>
      <p:sp>
        <p:nvSpPr>
          <p:cNvPr id="12" name="QC_6_AN.138_1#6a1f709b0.bracket?pid=989baaa4f&amp;color=0,55,96&amp;vpa=40&amp;vtp=1"/>
          <p:cNvSpPr/>
          <p:nvPr/>
        </p:nvSpPr>
        <p:spPr>
          <a:xfrm>
            <a:off x="959326" y="392372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3" name="QC_6_AS.139_1#6a1f709b0?pid=989baaa4f&amp;color=0,55,96&amp;vtp=1&amp;bbb=1&amp;hb=1"/>
          <p:cNvSpPr/>
          <p:nvPr/>
        </p:nvSpPr>
        <p:spPr>
          <a:xfrm>
            <a:off x="502920" y="434784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这些车被建造出来以帮助行动不便的儿童获得自主行动的机会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，所以此处指这些车能让行动不便的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儿童独立地四处走动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6760d80e?pid=40654eb6b&amp;color=0,55,96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共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3" name="QM_5_BD.140_1#3b8e742fa?pid=f6760d80e&amp;color=0,55,96&amp;vtp=1&amp;bbb=1"/>
          <p:cNvSpPr/>
          <p:nvPr/>
        </p:nvSpPr>
        <p:spPr>
          <a:xfrm>
            <a:off x="502920" y="2001396"/>
            <a:ext cx="108537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[陕西师大附中2024高一期中]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阅读下面短文，在空白处填入1个适当的单词或括号内单词的正确形式。</a:t>
            </a:r>
            <a:endParaRPr lang="en-US" altLang="zh-CN" sz="1800" dirty="0"/>
          </a:p>
        </p:txBody>
      </p:sp>
      <p:sp>
        <p:nvSpPr>
          <p:cNvPr id="4" name="QM_5_BD.140_2#3b8e742fa?sp=1&amp;pid=f6760d80e&amp;color=0,55,96&amp;vtp=1&amp;bbb=1&amp;hb=1"/>
          <p:cNvSpPr/>
          <p:nvPr/>
        </p:nvSpPr>
        <p:spPr>
          <a:xfrm>
            <a:off x="502920" y="240284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78th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Assembly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resolution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（决议）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December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（announce）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（significance）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38.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promotion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Civilization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Initiative.</a:t>
            </a:r>
            <a:endParaRPr lang="en-US" altLang="zh-CN" dirty="0"/>
          </a:p>
        </p:txBody>
      </p:sp>
      <p:sp>
        <p:nvSpPr>
          <p:cNvPr id="5" name="QM_5_BD.140_3#3b8e742fa?sp=1&amp;pid=f6760d80e&amp;color=0,55,96&amp;vtp=1&amp;bbb=1&amp;hb=1"/>
          <p:cNvSpPr/>
          <p:nvPr/>
        </p:nvSpPr>
        <p:spPr>
          <a:xfrm>
            <a:off x="502920" y="405384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harmony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（value）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civilization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harmony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harmonious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coexistence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nature.</a:t>
            </a:r>
            <a:endParaRPr lang="en-US" altLang="zh-CN" dirty="0"/>
          </a:p>
        </p:txBody>
      </p:sp>
      <p:sp>
        <p:nvSpPr>
          <p:cNvPr id="6" name="QM_5_BD.140_4#3b8e742fa?sp=1&amp;pid=f6760d80e&amp;color=0,55,96&amp;vtp=1&amp;bbb=1&amp;hb=1"/>
          <p:cNvSpPr/>
          <p:nvPr/>
        </p:nvSpPr>
        <p:spPr>
          <a:xfrm>
            <a:off x="502920" y="5298440"/>
            <a:ext cx="1057046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borders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（lie）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heritage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  <p:sp>
        <p:nvSpPr>
          <p:cNvPr id="8" name="QM_5_AN.141_1#3b8e742fa.blank?pid=f6760d80e&amp;color=0,55,96&amp;vpa=41&amp;vtp=1&amp;bbb=1"/>
          <p:cNvSpPr/>
          <p:nvPr/>
        </p:nvSpPr>
        <p:spPr>
          <a:xfrm>
            <a:off x="1729899" y="2778760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announcing</a:t>
            </a:r>
            <a:endParaRPr lang="en-US" altLang="zh-CN" dirty="0"/>
          </a:p>
        </p:txBody>
      </p:sp>
      <p:sp>
        <p:nvSpPr>
          <p:cNvPr id="9" name="QM_5_AN.142_1#3b8e742fa.blank?pid=f6760d80e&amp;color=0,55,96&amp;vpa=42&amp;vtp=1&amp;bbb=1"/>
          <p:cNvSpPr/>
          <p:nvPr/>
        </p:nvSpPr>
        <p:spPr>
          <a:xfrm>
            <a:off x="6399117" y="3197860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endParaRPr lang="en-US" altLang="zh-CN" dirty="0"/>
          </a:p>
        </p:txBody>
      </p:sp>
      <p:sp>
        <p:nvSpPr>
          <p:cNvPr id="10" name="QM_5_AN.143_1#3b8e742fa.blank?pid=f6760d80e&amp;color=0,55,96&amp;vpa=43&amp;vtp=1&amp;bbb=1"/>
          <p:cNvSpPr/>
          <p:nvPr/>
        </p:nvSpPr>
        <p:spPr>
          <a:xfrm>
            <a:off x="4540726" y="3608705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to/towards</a:t>
            </a:r>
            <a:endParaRPr lang="en-US" altLang="zh-CN" dirty="0"/>
          </a:p>
        </p:txBody>
      </p:sp>
      <p:sp>
        <p:nvSpPr>
          <p:cNvPr id="11" name="QM_5_AN.144_1#3b8e742fa.blank?pid=f6760d80e&amp;color=0,55,96&amp;vpa=44&amp;vtp=1&amp;bbb=1"/>
          <p:cNvSpPr/>
          <p:nvPr/>
        </p:nvSpPr>
        <p:spPr>
          <a:xfrm>
            <a:off x="8264365" y="402336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valued</a:t>
            </a:r>
            <a:endParaRPr lang="en-US" altLang="zh-CN" dirty="0"/>
          </a:p>
        </p:txBody>
      </p:sp>
      <p:sp>
        <p:nvSpPr>
          <p:cNvPr id="12" name="QM_5_AN.145_1#3b8e742fa.blank?pid=f6760d80e&amp;color=0,55,96&amp;vpa=45&amp;vtp=1&amp;bbb=1"/>
          <p:cNvSpPr/>
          <p:nvPr/>
        </p:nvSpPr>
        <p:spPr>
          <a:xfrm>
            <a:off x="4883626" y="4840605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13" name="QM_5_AN.146_1#3b8e742fa.blank?pid=f6760d80e&amp;color=0,55,96&amp;vpa=46&amp;vtp=1&amp;bbb=1"/>
          <p:cNvSpPr/>
          <p:nvPr/>
        </p:nvSpPr>
        <p:spPr>
          <a:xfrm>
            <a:off x="2381726" y="5687060"/>
            <a:ext cx="484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40_4#3b8e742fa?sp=1&amp;pid=f6760d80e&amp;color=0,55,96&amp;vtp=1&amp;bbb=1&amp;hb=1">
            <a:extLst>
              <a:ext uri="{FF2B5EF4-FFF2-40B4-BE49-F238E27FC236}">
                <a16:creationId xmlns:a16="http://schemas.microsoft.com/office/drawing/2014/main" id="{7C87AC22-6EEF-6810-BA15-43FBBDCCB529}"/>
              </a:ext>
            </a:extLst>
          </p:cNvPr>
          <p:cNvSpPr/>
          <p:nvPr/>
        </p:nvSpPr>
        <p:spPr>
          <a:xfrm>
            <a:off x="502920" y="151200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globalisation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second-largest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economy,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economic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globalisation,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43.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（communicate）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connect.</a:t>
            </a:r>
            <a:endParaRPr lang="en-US" altLang="zh-CN" dirty="0"/>
          </a:p>
        </p:txBody>
      </p:sp>
      <p:sp>
        <p:nvSpPr>
          <p:cNvPr id="3" name="QM_5_BD.140_5#3b8e742fa?sp=1&amp;pid=f6760d80e&amp;color=0,55,96&amp;vtp=1&amp;bbb=1&amp;hb=1">
            <a:extLst>
              <a:ext uri="{FF2B5EF4-FFF2-40B4-BE49-F238E27FC236}">
                <a16:creationId xmlns:a16="http://schemas.microsoft.com/office/drawing/2014/main" id="{617D035E-3E0D-A714-A629-9645B99C9D5D}"/>
              </a:ext>
            </a:extLst>
          </p:cNvPr>
          <p:cNvSpPr/>
          <p:nvPr/>
        </p:nvSpPr>
        <p:spPr>
          <a:xfrm>
            <a:off x="502920" y="315849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Therefore,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（recognise）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reflects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emphasis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inheritance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innovation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civilisation,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promote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exchanges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mutual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embody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inclusive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ideals.</a:t>
            </a:r>
            <a:endParaRPr lang="en-US" altLang="zh-CN" dirty="0"/>
          </a:p>
        </p:txBody>
      </p:sp>
      <p:sp>
        <p:nvSpPr>
          <p:cNvPr id="4" name="QM_5_AN.147_1#3b8e742fa.blank?pid=f6760d80e&amp;color=0,55,96&amp;vpa=47&amp;vtp=1&amp;bbb=1">
            <a:extLst>
              <a:ext uri="{FF2B5EF4-FFF2-40B4-BE49-F238E27FC236}">
                <a16:creationId xmlns:a16="http://schemas.microsoft.com/office/drawing/2014/main" id="{4EBC0E1E-9DCB-9C3E-4582-B1A61AEDD661}"/>
              </a:ext>
            </a:extLst>
          </p:cNvPr>
          <p:cNvSpPr/>
          <p:nvPr/>
        </p:nvSpPr>
        <p:spPr>
          <a:xfrm>
            <a:off x="9547700" y="1887920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gradually</a:t>
            </a:r>
            <a:endParaRPr lang="en-US" altLang="zh-CN" dirty="0"/>
          </a:p>
        </p:txBody>
      </p:sp>
      <p:sp>
        <p:nvSpPr>
          <p:cNvPr id="5" name="QM_5_AN.148_1#3b8e742fa.blank?pid=f6760d80e&amp;color=0,55,96&amp;vpa=48&amp;vtp=1&amp;bbb=1">
            <a:extLst>
              <a:ext uri="{FF2B5EF4-FFF2-40B4-BE49-F238E27FC236}">
                <a16:creationId xmlns:a16="http://schemas.microsoft.com/office/drawing/2014/main" id="{5FE25BF8-0DB8-B4C2-61FA-2BDC6B762B51}"/>
              </a:ext>
            </a:extLst>
          </p:cNvPr>
          <p:cNvSpPr/>
          <p:nvPr/>
        </p:nvSpPr>
        <p:spPr>
          <a:xfrm>
            <a:off x="781526" y="2717865"/>
            <a:ext cx="1690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communicate</a:t>
            </a:r>
            <a:endParaRPr lang="en-US" altLang="zh-CN" dirty="0"/>
          </a:p>
        </p:txBody>
      </p:sp>
      <p:sp>
        <p:nvSpPr>
          <p:cNvPr id="6" name="QM_5_AN.149_1#3b8e742fa.blank?pid=f6760d80e&amp;color=0,55,96&amp;vpa=49&amp;vtp=1&amp;bbb=1">
            <a:extLst>
              <a:ext uri="{FF2B5EF4-FFF2-40B4-BE49-F238E27FC236}">
                <a16:creationId xmlns:a16="http://schemas.microsoft.com/office/drawing/2014/main" id="{36C2F544-C35B-887C-9900-C9C97A19D770}"/>
              </a:ext>
            </a:extLst>
          </p:cNvPr>
          <p:cNvSpPr/>
          <p:nvPr/>
        </p:nvSpPr>
        <p:spPr>
          <a:xfrm>
            <a:off x="3488849" y="3115310"/>
            <a:ext cx="1208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recognition</a:t>
            </a:r>
            <a:endParaRPr lang="en-US" altLang="zh-CN" dirty="0"/>
          </a:p>
        </p:txBody>
      </p:sp>
      <p:sp>
        <p:nvSpPr>
          <p:cNvPr id="7" name="QM_5_AN.150_1#3b8e742fa.blank?pid=f6760d80e&amp;color=0,55,96&amp;vpa=50&amp;vtp=1&amp;bbb=1">
            <a:extLst>
              <a:ext uri="{FF2B5EF4-FFF2-40B4-BE49-F238E27FC236}">
                <a16:creationId xmlns:a16="http://schemas.microsoft.com/office/drawing/2014/main" id="{C225ADA2-1CE9-D5CA-658A-84CE34E3A81D}"/>
              </a:ext>
            </a:extLst>
          </p:cNvPr>
          <p:cNvSpPr/>
          <p:nvPr/>
        </p:nvSpPr>
        <p:spPr>
          <a:xfrm>
            <a:off x="8331675" y="3547110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870212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151_1#3b8e742fa?pid=f6760d80e&amp;color=0,55,96&amp;vtp=1&amp;bt=1&amp;bbb=1&amp;h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78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届联合国大会正式宣布农历新年为联合国浮动假日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这表明了中国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文化的影响力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这也有助于推动全球文明倡议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6_BD.152_1#9528add2a?pid=3b8e742fa&amp;color=0,55,96&amp;vtp=1&amp;bbb=1"/>
          <p:cNvSpPr/>
          <p:nvPr/>
        </p:nvSpPr>
        <p:spPr>
          <a:xfrm>
            <a:off x="502920" y="233210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4" name="QB_6_AN.153_1#9528add2a.blank?pid=3b8e742fa&amp;color=0,55,96&amp;vpa=51&amp;vtp=1&amp;bbb=1"/>
          <p:cNvSpPr/>
          <p:nvPr/>
        </p:nvSpPr>
        <p:spPr>
          <a:xfrm>
            <a:off x="781526" y="2267967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announcing</a:t>
            </a:r>
            <a:endParaRPr lang="en-US" altLang="zh-CN" dirty="0"/>
          </a:p>
        </p:txBody>
      </p:sp>
      <p:sp>
        <p:nvSpPr>
          <p:cNvPr id="5" name="QB_6_AS.154_1#9528add2a?pid=3b8e742fa&amp;color=0,55,96&amp;vtp=1&amp;bbb=1&amp;hb=1"/>
          <p:cNvSpPr/>
          <p:nvPr/>
        </p:nvSpPr>
        <p:spPr>
          <a:xfrm>
            <a:off x="502920" y="2742884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句意为：第78届联合国大会于2023年12月22日通过一项决议，正式宣布农历新年（又称春节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）为联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合国浮动假日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。分析句子结构可知，设空处应用非谓语形式作状语，announce和主语The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78th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Assembly之间为逻辑上的主动关系，应用现在分词形式。</a:t>
            </a:r>
            <a:endParaRPr lang="en-US" altLang="zh-CN" dirty="0"/>
          </a:p>
        </p:txBody>
      </p:sp>
      <p:sp>
        <p:nvSpPr>
          <p:cNvPr id="6" name="QB_6_BD.155_1#e33b05edc?pid=3b8e742fa&amp;color=0,55,96&amp;vtp=1&amp;bbb=1"/>
          <p:cNvSpPr/>
          <p:nvPr/>
        </p:nvSpPr>
        <p:spPr>
          <a:xfrm>
            <a:off x="502920" y="398246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7" name="QB_6_AN.156_1#e33b05edc.blank?pid=3b8e742fa&amp;color=0,55,96&amp;vpa=52&amp;vtp=1&amp;bbb=1"/>
          <p:cNvSpPr/>
          <p:nvPr/>
        </p:nvSpPr>
        <p:spPr>
          <a:xfrm>
            <a:off x="768826" y="3918332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endParaRPr lang="en-US" altLang="zh-CN" dirty="0"/>
          </a:p>
        </p:txBody>
      </p:sp>
      <p:sp>
        <p:nvSpPr>
          <p:cNvPr id="8" name="QB_6_AS.157_1#e33b05edc?pid=3b8e742fa&amp;color=0,55,96&amp;vtp=1&amp;bbb=1"/>
          <p:cNvSpPr/>
          <p:nvPr/>
        </p:nvSpPr>
        <p:spPr>
          <a:xfrm>
            <a:off x="502920" y="438823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设空处作定语，修饰名词influence，应用形容词形式。</a:t>
            </a:r>
            <a:endParaRPr lang="en-US" altLang="zh-CN" sz="1800" dirty="0"/>
          </a:p>
        </p:txBody>
      </p:sp>
      <p:sp>
        <p:nvSpPr>
          <p:cNvPr id="9" name="QB_6_BD.158_1#73b0e6580?pid=3b8e742fa&amp;color=0,55,96&amp;vtp=1&amp;bbb=1"/>
          <p:cNvSpPr/>
          <p:nvPr/>
        </p:nvSpPr>
        <p:spPr>
          <a:xfrm>
            <a:off x="502920" y="479399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10" name="QB_6_AN.159_1#73b0e6580.blank?pid=3b8e742fa&amp;color=0,55,96&amp;vpa=53&amp;vtp=1&amp;bbb=1"/>
          <p:cNvSpPr/>
          <p:nvPr/>
        </p:nvSpPr>
        <p:spPr>
          <a:xfrm>
            <a:off x="768826" y="4742562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to/towards</a:t>
            </a:r>
            <a:endParaRPr lang="en-US" altLang="zh-CN" dirty="0"/>
          </a:p>
        </p:txBody>
      </p:sp>
      <p:sp>
        <p:nvSpPr>
          <p:cNvPr id="11" name="QB_6_AS.160_1#73b0e6580?pid=3b8e742fa&amp;color=0,55,96&amp;vtp=1&amp;bbb=1"/>
          <p:cNvSpPr/>
          <p:nvPr/>
        </p:nvSpPr>
        <p:spPr>
          <a:xfrm>
            <a:off x="502920" y="519976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to/towards为固定搭配，在此处意为“有助于”。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61_1#d6056f25d?pid=3b8e742fa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162_1#d6056f25d.blank?pid=3b8e742fa&amp;color=0,55,96&amp;vpa=54&amp;vtp=1&amp;bbb=1"/>
          <p:cNvSpPr/>
          <p:nvPr/>
        </p:nvSpPr>
        <p:spPr>
          <a:xfrm>
            <a:off x="781526" y="1457325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valued</a:t>
            </a:r>
            <a:endParaRPr lang="en-US" altLang="zh-CN" dirty="0"/>
          </a:p>
        </p:txBody>
      </p:sp>
      <p:sp>
        <p:nvSpPr>
          <p:cNvPr id="4" name="QB_6_AS.163_1#d6056f25d?pid=3b8e742fa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设空处应用非谓语形式作后置定语，且value与the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harmony之间为逻辑上的被动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，应用过去分词形式。</a:t>
            </a:r>
            <a:endParaRPr lang="en-US" altLang="zh-CN" dirty="0"/>
          </a:p>
        </p:txBody>
      </p:sp>
      <p:sp>
        <p:nvSpPr>
          <p:cNvPr id="5" name="QB_6_BD.164_1#9094bed0e?pid=3b8e742fa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6" name="QB_6_AN.165_1#9094bed0e.blank?pid=3b8e742fa&amp;color=0,55,96&amp;vpa=55&amp;vtp=1&amp;bbb=1"/>
          <p:cNvSpPr/>
          <p:nvPr/>
        </p:nvSpPr>
        <p:spPr>
          <a:xfrm>
            <a:off x="806926" y="2689288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7" name="QB_6_AS.166_1#9094bed0e?pid=3b8e742fa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之间”。</a:t>
            </a:r>
            <a:endParaRPr lang="en-US" altLang="zh-CN" sz="1800" dirty="0"/>
          </a:p>
        </p:txBody>
      </p:sp>
      <p:sp>
        <p:nvSpPr>
          <p:cNvPr id="8" name="QB_6_BD.167_1#c8dea09ad?pid=3b8e742fa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9" name="QB_6_AN.168_1#c8dea09ad.blank?pid=3b8e742fa&amp;color=0,55,96&amp;vpa=56&amp;vtp=1&amp;bbb=1"/>
          <p:cNvSpPr/>
          <p:nvPr/>
        </p:nvSpPr>
        <p:spPr>
          <a:xfrm>
            <a:off x="806926" y="3500818"/>
            <a:ext cx="484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</a:t>
            </a:r>
            <a:endParaRPr lang="en-US" altLang="zh-CN" dirty="0"/>
          </a:p>
        </p:txBody>
      </p:sp>
      <p:sp>
        <p:nvSpPr>
          <p:cNvPr id="10" name="QB_6_AS.169_1#c8dea09ad?pid=3b8e742fa&amp;color=0,55,96&amp;vtp=1&amp;bbb=1&amp;hb=1"/>
          <p:cNvSpPr/>
          <p:nvPr/>
        </p:nvSpPr>
        <p:spPr>
          <a:xfrm>
            <a:off x="502920" y="396303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设空处在句中作谓语，根据语境可知，此处陈述事实，应用一般现在时；主语The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reason为单数概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念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，谓语动词应用第三人称单数形式。</a:t>
            </a:r>
            <a:endParaRPr lang="en-US" altLang="zh-CN" dirty="0"/>
          </a:p>
        </p:txBody>
      </p:sp>
      <p:sp>
        <p:nvSpPr>
          <p:cNvPr id="11" name="QB_6_BD.170_1#af41bc01f?pid=3b8e742fa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12" name="QB_6_AN.171_1#af41bc01f.blank?pid=3b8e742fa&amp;color=0,55,96&amp;vpa=57&amp;vtp=1&amp;bbb=1"/>
          <p:cNvSpPr/>
          <p:nvPr/>
        </p:nvSpPr>
        <p:spPr>
          <a:xfrm>
            <a:off x="768826" y="4726368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gradually</a:t>
            </a:r>
            <a:endParaRPr lang="en-US" altLang="zh-CN" dirty="0"/>
          </a:p>
        </p:txBody>
      </p:sp>
      <p:sp>
        <p:nvSpPr>
          <p:cNvPr id="13" name="QB_6_AS.172_1#af41bc01f?pid=3b8e742fa&amp;color=0,55,96&amp;vtp=1&amp;bbb=1"/>
          <p:cNvSpPr/>
          <p:nvPr/>
        </p:nvSpPr>
        <p:spPr>
          <a:xfrm>
            <a:off x="502920" y="51962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设空处修饰increasing，应用副词形式。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3_1#c3f036c67?pid=3b8e742fa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endParaRPr lang="en-US" altLang="zh-CN" sz="1800" dirty="0"/>
          </a:p>
        </p:txBody>
      </p:sp>
      <p:sp>
        <p:nvSpPr>
          <p:cNvPr id="3" name="QB_6_AN.174_1#c3f036c67.blank?pid=3b8e742fa&amp;color=0,55,96&amp;vpa=58&amp;vtp=1&amp;bbb=1"/>
          <p:cNvSpPr/>
          <p:nvPr/>
        </p:nvSpPr>
        <p:spPr>
          <a:xfrm>
            <a:off x="781526" y="1457325"/>
            <a:ext cx="1690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communicate</a:t>
            </a:r>
            <a:endParaRPr lang="en-US" altLang="zh-CN" dirty="0"/>
          </a:p>
        </p:txBody>
      </p:sp>
      <p:sp>
        <p:nvSpPr>
          <p:cNvPr id="4" name="QB_6_AS.175_1#c3f036c67?pid=3b8e742fa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分析句子结构可知，此处应用非谓语形式作后置定语，修饰名词way；way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sth为固定搭配。</a:t>
            </a:r>
            <a:endParaRPr lang="en-US" altLang="zh-CN" sz="1800" dirty="0"/>
          </a:p>
        </p:txBody>
      </p:sp>
      <p:sp>
        <p:nvSpPr>
          <p:cNvPr id="5" name="QB_6_BD.176_1#86d43a498?pid=3b8e742fa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6" name="QB_6_AN.177_1#86d43a498.blank?pid=3b8e742fa&amp;color=0,55,96&amp;vpa=59&amp;vtp=1&amp;bbb=1"/>
          <p:cNvSpPr/>
          <p:nvPr/>
        </p:nvSpPr>
        <p:spPr>
          <a:xfrm>
            <a:off x="794226" y="2249868"/>
            <a:ext cx="1208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recognition</a:t>
            </a:r>
            <a:endParaRPr lang="en-US" altLang="zh-CN" dirty="0"/>
          </a:p>
        </p:txBody>
      </p:sp>
      <p:sp>
        <p:nvSpPr>
          <p:cNvPr id="7" name="QB_6_AS.178_1#86d43a498?pid=3b8e742fa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设空处作主语，应用名词形式。</a:t>
            </a:r>
            <a:endParaRPr lang="en-US" altLang="zh-CN" sz="1800" dirty="0"/>
          </a:p>
        </p:txBody>
      </p:sp>
      <p:sp>
        <p:nvSpPr>
          <p:cNvPr id="8" name="QB_6_BD.179_1#bf8d2fb5e?pid=3b8e742fa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9" name="QB_6_AN.180_1#bf8d2fb5e.blank?pid=3b8e742fa&amp;color=0,55,96&amp;vpa=60&amp;vtp=1&amp;bbb=1"/>
          <p:cNvSpPr/>
          <p:nvPr/>
        </p:nvSpPr>
        <p:spPr>
          <a:xfrm>
            <a:off x="806926" y="3074098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10" name="QB_6_AS.181_1#bf8d2fb5e?pid=3b8e742fa&amp;color=0,55,96&amp;vtp=1&amp;bbb=1&amp;hb=1"/>
          <p:cNvSpPr/>
          <p:nvPr/>
        </p:nvSpPr>
        <p:spPr>
          <a:xfrm>
            <a:off x="502920" y="353631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分析句子结构可知，设空处引导非限制性定语从句，先行词是the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____，指物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，关系词代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替先行词在从句中作主语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，应用关系代词which引导。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f0f6a147?pid=ba866114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第三部分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</a:t>
            </a:r>
            <a:endParaRPr lang="en-US" altLang="zh-CN" sz="2400" dirty="0"/>
          </a:p>
        </p:txBody>
      </p:sp>
      <p:sp>
        <p:nvSpPr>
          <p:cNvPr id="3" name="C_4_BD#8596609c5?pid=2f0f6a147&amp;color=0,55,96&amp;vtp=1&amp;bbb=1"/>
          <p:cNvSpPr/>
          <p:nvPr/>
        </p:nvSpPr>
        <p:spPr>
          <a:xfrm>
            <a:off x="502920" y="2040953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4" name="QO_5_BD.182_1#583d09788?pid=8596609c5&amp;color=0,55,96&amp;vtp=1&amp;bbb=1&amp;hb=1"/>
          <p:cNvSpPr/>
          <p:nvPr/>
        </p:nvSpPr>
        <p:spPr>
          <a:xfrm>
            <a:off x="502920" y="2530206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[江苏镇江中学2024高一期中]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假定你是学校英语杂志社记者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，上周你校开展了给贫困地区学生捐赠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爱心包裹”的活动，请写一篇新闻报道，内容包括：</a:t>
            </a:r>
            <a:endParaRPr lang="en-US" altLang="zh-CN" dirty="0"/>
          </a:p>
        </p:txBody>
      </p:sp>
      <p:sp>
        <p:nvSpPr>
          <p:cNvPr id="5" name="QO_5_BD.182_2#583d09788?sp=1&amp;pid=8596609c5&amp;color=0,55,96&amp;vtp=1&amp;bbb=1"/>
          <p:cNvSpPr/>
          <p:nvPr/>
        </p:nvSpPr>
        <p:spPr>
          <a:xfrm>
            <a:off x="502920" y="33465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1.活动时间、地点、目的；</a:t>
            </a:r>
            <a:endParaRPr lang="en-US" altLang="zh-CN" sz="1800" dirty="0"/>
          </a:p>
        </p:txBody>
      </p:sp>
      <p:sp>
        <p:nvSpPr>
          <p:cNvPr id="6" name="QO_5_BD.182_3#583d09788?sp=1&amp;pid=8596609c5&amp;color=0,55,96&amp;vtp=1&amp;bbb=1"/>
          <p:cNvSpPr/>
          <p:nvPr/>
        </p:nvSpPr>
        <p:spPr>
          <a:xfrm>
            <a:off x="502920" y="37522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2.活动内容；</a:t>
            </a:r>
            <a:endParaRPr lang="en-US" altLang="zh-CN" sz="1800" dirty="0"/>
          </a:p>
        </p:txBody>
      </p:sp>
      <p:sp>
        <p:nvSpPr>
          <p:cNvPr id="7" name="QO_5_BD.182_4#583d09788?sp=1&amp;pid=8596609c5&amp;color=0,55,96&amp;vtp=1&amp;bbb=1"/>
          <p:cNvSpPr/>
          <p:nvPr/>
        </p:nvSpPr>
        <p:spPr>
          <a:xfrm>
            <a:off x="502920" y="4163061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3.活动意义。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：写作词数应为80个左右。</a:t>
            </a:r>
            <a:endParaRPr lang="en-US" altLang="zh-CN" sz="1800" dirty="0"/>
          </a:p>
        </p:txBody>
      </p:sp>
      <p:sp>
        <p:nvSpPr>
          <p:cNvPr id="8" name="QO_5_BD.182_5#583d09788?sp=1&amp;pid=8596609c5&amp;color=0,55,96&amp;vtp=1&amp;bbb=1"/>
          <p:cNvSpPr/>
          <p:nvPr/>
        </p:nvSpPr>
        <p:spPr>
          <a:xfrm>
            <a:off x="502920" y="49778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Parcels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endParaRPr lang="en-US" altLang="zh-CN" sz="1800" dirty="0"/>
          </a:p>
        </p:txBody>
      </p:sp>
      <p:sp>
        <p:nvSpPr>
          <p:cNvPr id="9" name="QO_5_BD.182_6#583d09788?sp=1&amp;pid=8596609c5&amp;color=0,55,96&amp;vtp=1&amp;bbb=1"/>
          <p:cNvSpPr/>
          <p:nvPr/>
        </p:nvSpPr>
        <p:spPr>
          <a:xfrm>
            <a:off x="502920" y="5344605"/>
            <a:ext cx="1057046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__________________________________________________________________________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183_1#583d09788?pid=8596609c5&amp;color=0,55,96&amp;vtp=1&amp;bt=1&amp;bbb=1&amp;h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oving</a:t>
            </a:r>
            <a:r>
              <a:rPr lang="en-US" altLang="zh-CN" sz="1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Parcels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Saturday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hosted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charity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parcels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gymnasium.The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essential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supplies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underprivileged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rural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assemble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parcels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stationery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clothing,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necessities.These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parcels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distribution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disadvantaged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access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heart-warming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initiative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promotes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empathy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solidarity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highlights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adversity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84_1#583d09788?pid=8596609c5&amp;color=0,55,96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【写作提示】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spc="-5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写作要点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：（1）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点明活动时间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地点和目的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；（2）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简要介绍活动内容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；（3）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作出总结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表明活动意义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spc="-5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提分词句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：aim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不定式短语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作目的状语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assemble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parcels），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现在分词短语作后置定语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（containing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stationery,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clothing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necessities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lacking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basics），who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引导的限制性定语从句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adversity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6e6de3c7?pid=ba8661142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第一部分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</a:t>
            </a:r>
            <a:endParaRPr lang="en-US" altLang="zh-CN" sz="2400" dirty="0"/>
          </a:p>
        </p:txBody>
      </p:sp>
      <p:sp>
        <p:nvSpPr>
          <p:cNvPr id="3" name="C_4_BD#e9a996064?pid=d6e6de3c7&amp;color=0,55,96&amp;vtp=1&amp;bbb=1"/>
          <p:cNvSpPr/>
          <p:nvPr/>
        </p:nvSpPr>
        <p:spPr>
          <a:xfrm>
            <a:off x="502920" y="2040953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共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37.5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4" name="QM_5_BD.1_1#83257a37a?pid=e9a996064&amp;color=0,55,96&amp;vtp=1&amp;bbb=1"/>
          <p:cNvSpPr/>
          <p:nvPr/>
        </p:nvSpPr>
        <p:spPr>
          <a:xfrm>
            <a:off x="502920" y="2530206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阅读下列短文，从每题所给的A、B、C、D四个选项中选出最佳选项。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[浙江杭州二中2024高一期中]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5" name="QM_5_BD.1_2#83257a37a?sp=1&amp;pid=e9a996064&amp;color=0,55,96&amp;vtp=1&amp;bbb=1&amp;hb=1"/>
          <p:cNvSpPr/>
          <p:nvPr/>
        </p:nvSpPr>
        <p:spPr>
          <a:xfrm>
            <a:off x="502920" y="3776346"/>
            <a:ext cx="10570464" cy="20955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Europe.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Browse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Rick's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vacation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packages.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Europe: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$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4,995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161adc0b?pid=2f0f6a147&amp;color=0,55,96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3" name="QO_5_BD.185_1#b80be585c?pid=f161adc0b&amp;color=0,55,96&amp;vtp=1&amp;bbb=1&amp;hb=1"/>
          <p:cNvSpPr/>
          <p:nvPr/>
        </p:nvSpPr>
        <p:spPr>
          <a:xfrm>
            <a:off x="502920" y="1995536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[山东潍坊2024高一期末]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阅读下面材料，根据其内容和所给段落开头语续写两段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，使之构成一篇完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整的短文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eye-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residents,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Brown,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unhappy.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reputation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名声）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“difficult”.She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odd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（古怪的）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unwilling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communicate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breakfast,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conversation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breakfast.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cared.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5_1#b80be585c?pid=f161adc0b&amp;color=0,55,96&amp;vtp=1&amp;bbb=1&amp;hb=1">
            <a:extLst>
              <a:ext uri="{FF2B5EF4-FFF2-40B4-BE49-F238E27FC236}">
                <a16:creationId xmlns:a16="http://schemas.microsoft.com/office/drawing/2014/main" id="{E9FCEF59-63E6-806D-0E42-74B949C9E920}"/>
              </a:ext>
            </a:extLst>
          </p:cNvPr>
          <p:cNvSpPr/>
          <p:nvPr/>
        </p:nvSpPr>
        <p:spPr>
          <a:xfrm>
            <a:off x="502920" y="1511999"/>
            <a:ext cx="10570464" cy="4897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attentively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explaining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breakfast,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breakfast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（手推车）.It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minutes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fifteen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noises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inside.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empty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chair.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covered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：续写词数应为150个左右。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________________________________</a:t>
            </a:r>
          </a:p>
          <a:p>
            <a:pPr>
              <a:lnSpc>
                <a:spcPts val="30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__________________________________________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chatted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_________________________________________</a:t>
            </a:r>
          </a:p>
          <a:p>
            <a:pPr>
              <a:lnSpc>
                <a:spcPts val="28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_________________________________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5087729"/>
      </p:ext>
    </p:extLst>
  </p:cSld>
  <p:clrMapOvr>
    <a:masterClrMapping/>
  </p:clrMapOvr>
  <p:transition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186_1#b80be585c?pid=f161adc0b&amp;color=0,55,96&amp;vtp=1&amp;bt=1&amp;bbb=1&amp;hb=1"/>
          <p:cNvSpPr/>
          <p:nvPr/>
        </p:nvSpPr>
        <p:spPr>
          <a:xfrm>
            <a:off x="502920" y="1512000"/>
            <a:ext cx="10570464" cy="4812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of.One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sunny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favourite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Brown,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nodded.Then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emotion.As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vividly,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immersed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facial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expression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constantly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story.Unconsciously,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conversation,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whatever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Brown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Brown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chatted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day.Gradually,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hobbies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young.However,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grew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older,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lonely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well.So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stories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her.Finally,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Brown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easy-going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enthusiastic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instead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“difficult”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87_1#b80be585c?pid=f161adc0b&amp;color=0,55,96&amp;vtp=1&amp;bt=1&amp;bbb=1&amp;h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【写作提示】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所给材料讲述了作者在一家疗养院做志愿者时负责照顾以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难相处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闻名的布朗女士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她整天独自待着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不愿意与他人交流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作者照顾她时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进入房间后总是立即开始聊天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尽管布朗女士从不说话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但作者知道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她能听到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一天早上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作者将她安置在椅子上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出门给她拿早餐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回来后发现本该坐在椅子上的布朗女士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已经回到床上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盖好被子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舒服地躺着了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作者意识到布朗女士的内心并不是死气沉沉的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因此作者想找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到一些东西来重新激发她对生活的兴趣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文章续写第一段可写作者为激发布朗女士对生活的兴趣所采取的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行动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续写第二段可描写布朗女士改变后的状态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2#83257a37a?sp=1&amp;pid=e9a996064&amp;color=0,55,96&amp;vtp=1&amp;bbb=1&amp;hb=1">
            <a:extLst>
              <a:ext uri="{FF2B5EF4-FFF2-40B4-BE49-F238E27FC236}">
                <a16:creationId xmlns:a16="http://schemas.microsoft.com/office/drawing/2014/main" id="{83799F99-A2A6-31FB-B474-AE6DD5EB34EA}"/>
              </a:ext>
            </a:extLst>
          </p:cNvPr>
          <p:cNvSpPr/>
          <p:nvPr/>
        </p:nvSpPr>
        <p:spPr>
          <a:xfrm>
            <a:off x="502920" y="1512000"/>
            <a:ext cx="1057046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Europe: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delivers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colourful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must-see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cities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encounter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fascinating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culture—as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castles,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plenty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swimming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stress-free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Europe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vacation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package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hotels,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sightseeing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lifetime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8—19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$200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discount!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$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2,895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flights,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theatre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planet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corner.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week-long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Steves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Westminster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Abbey,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Paul's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Cathedral,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Castle.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0820205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2#83257a37a?sp=1&amp;pid=e9a996064&amp;color=0,55,96&amp;vtp=1&amp;bbb=1&amp;hb=1">
            <a:extLst>
              <a:ext uri="{FF2B5EF4-FFF2-40B4-BE49-F238E27FC236}">
                <a16:creationId xmlns:a16="http://schemas.microsoft.com/office/drawing/2014/main" id="{1D7F6A13-ABB0-69FB-C52F-B15598283DC0}"/>
              </a:ext>
            </a:extLst>
          </p:cNvPr>
          <p:cNvSpPr/>
          <p:nvPr/>
        </p:nvSpPr>
        <p:spPr>
          <a:xfrm>
            <a:off x="502920" y="1511999"/>
            <a:ext cx="10570464" cy="43768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$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5,295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two-week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delightful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big-city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elegant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Georgian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Bath.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Arthur's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Glastonbury,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flower-boxed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Cotswolds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Caernarfon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Castle.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spectacular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District.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$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5,095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Canterbury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delicious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Cornish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pasties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M_5_EX.2_1#83257a37a?pid=e9a996064&amp;color=0,55,96&amp;vtp=1&amp;bbb=1">
            <a:extLst>
              <a:ext uri="{FF2B5EF4-FFF2-40B4-BE49-F238E27FC236}">
                <a16:creationId xmlns:a16="http://schemas.microsoft.com/office/drawing/2014/main" id="{AEE4A4B8-4998-7321-BC18-3D61CC33CEFB}"/>
              </a:ext>
            </a:extLst>
          </p:cNvPr>
          <p:cNvSpPr/>
          <p:nvPr/>
        </p:nvSpPr>
        <p:spPr>
          <a:xfrm>
            <a:off x="502920" y="593344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本文是一篇应用文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主要介绍了四个英国旅游和度假套餐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8889694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_1#83da76368?pid=83257a37a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cheapest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teenager?(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4_1#83da76368.bracket?pid=83257a37a&amp;color=0,55,96&amp;vpa=1&amp;vtp=1"/>
          <p:cNvSpPr/>
          <p:nvPr/>
        </p:nvSpPr>
        <p:spPr>
          <a:xfrm>
            <a:off x="6026626" y="1499743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5_1#83da76368.choices?pid=83257a37a&amp;color=0,55,96&amp;vtp=1&amp;bbb=1"/>
          <p:cNvSpPr/>
          <p:nvPr/>
        </p:nvSpPr>
        <p:spPr>
          <a:xfrm>
            <a:off x="502920" y="1868488"/>
            <a:ext cx="10570464" cy="690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Europe: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Florence.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London.</a:t>
            </a:r>
            <a:endParaRPr lang="en-US" altLang="zh-CN" sz="1800" dirty="0"/>
          </a:p>
          <a:p>
            <a:pPr>
              <a:lnSpc>
                <a:spcPts val="28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England.</a:t>
            </a:r>
            <a:endParaRPr lang="en-US" altLang="zh-CN" sz="1800" dirty="0"/>
          </a:p>
        </p:txBody>
      </p:sp>
      <p:sp>
        <p:nvSpPr>
          <p:cNvPr id="5" name="QC_6_AS.6_1#83da76368?pid=83257a37a&amp;color=0,55,96&amp;vtp=1&amp;bbb=1&amp;hb=1"/>
          <p:cNvSpPr/>
          <p:nvPr/>
        </p:nvSpPr>
        <p:spPr>
          <a:xfrm>
            <a:off x="502920" y="2596769"/>
            <a:ext cx="10570464" cy="14274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细节理解题。根据“Family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Europe: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Days”中的$4,995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person和“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8—19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$200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discount!”、Best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Days中的$2,895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person、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Days中的$5,295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Days中的$5,095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可知，Best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London旅行套餐的费用为2,895美元，因此该旅行套餐对青少年来说可能是最便宜的。</a:t>
            </a:r>
            <a:endParaRPr lang="en-US" altLang="zh-CN" dirty="0"/>
          </a:p>
        </p:txBody>
      </p:sp>
      <p:sp>
        <p:nvSpPr>
          <p:cNvPr id="6" name="QC_6_BD.7_1#ed80b2e3a?pid=83257a37a&amp;color=0,55,96&amp;vtp=1&amp;bbb=1"/>
          <p:cNvSpPr/>
          <p:nvPr/>
        </p:nvSpPr>
        <p:spPr>
          <a:xfrm>
            <a:off x="502920" y="4069015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6_AN.8_1#ed80b2e3a.bracket?pid=83257a37a&amp;color=0,55,96&amp;vpa=2&amp;vtp=1"/>
          <p:cNvSpPr/>
          <p:nvPr/>
        </p:nvSpPr>
        <p:spPr>
          <a:xfrm>
            <a:off x="6750525" y="4059998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8" name="QC_6_BD.9_1#ed80b2e3a.choices?pid=83257a37a&amp;color=0,55,96&amp;vtp=1&amp;bbb=1"/>
          <p:cNvSpPr/>
          <p:nvPr/>
        </p:nvSpPr>
        <p:spPr>
          <a:xfrm>
            <a:off x="502920" y="4435030"/>
            <a:ext cx="10570464" cy="690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Sea-bathing.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visits.</a:t>
            </a:r>
            <a:endParaRPr lang="en-US" altLang="zh-CN" sz="1800" dirty="0"/>
          </a:p>
          <a:p>
            <a:pPr>
              <a:lnSpc>
                <a:spcPts val="28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stories.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.North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Ireland's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history.</a:t>
            </a:r>
            <a:endParaRPr lang="en-US" altLang="zh-CN" sz="1800" dirty="0"/>
          </a:p>
        </p:txBody>
      </p:sp>
      <p:sp>
        <p:nvSpPr>
          <p:cNvPr id="9" name="QC_6_AS.10_1#ed80b2e3a?pid=83257a37a&amp;color=0,55,96&amp;vtp=1&amp;bbb=1&amp;hb=1"/>
          <p:cNvSpPr/>
          <p:nvPr/>
        </p:nvSpPr>
        <p:spPr>
          <a:xfrm>
            <a:off x="502920" y="5163311"/>
            <a:ext cx="10570464" cy="1062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Days中的“Your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tell.”可知，游客在这个旅行中可以接触当地人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，听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他们讲当地的故事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_1#e456fc6d3?pid=83257a37a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tours?(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12_1#e456fc6d3.bracket?pid=83257a37a&amp;color=0,55,96&amp;vpa=3&amp;vtp=1"/>
          <p:cNvSpPr/>
          <p:nvPr/>
        </p:nvSpPr>
        <p:spPr>
          <a:xfrm>
            <a:off x="5654199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3_1#e456fc6d3.choices?pid=83257a37a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633091" algn="l"/>
                <a:tab pos="5202682" algn="l"/>
                <a:tab pos="78611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flight.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.Delicious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seafood.</a:t>
            </a:r>
            <a:endParaRPr lang="en-US" altLang="zh-CN" sz="1800" dirty="0"/>
          </a:p>
        </p:txBody>
      </p:sp>
      <p:sp>
        <p:nvSpPr>
          <p:cNvPr id="5" name="QC_6_AS.14_1#e456fc6d3?pid=83257a37a&amp;color=0,55,96&amp;vtp=1&amp;bbb=1&amp;hb=1"/>
          <p:cNvSpPr/>
          <p:nvPr/>
        </p:nvSpPr>
        <p:spPr>
          <a:xfrm>
            <a:off x="502920" y="2319020"/>
            <a:ext cx="10570464" cy="3288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细节理解题。根据“Family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Europe: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Days”中的“Our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stress-free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Europe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vacation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package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hotels,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sightseeing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lifetime.”、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Days中的“During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week-long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Westminster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Abbey,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Paul's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Cathedral,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Castle.”、Best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Days中的“Your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elegant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Georgian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Bath.”和Best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Days中的“Your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，四个旅行的共同之处是都提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供导游服务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6699</Words>
  <Application>Microsoft Office PowerPoint</Application>
  <PresentationFormat>宽屏</PresentationFormat>
  <Paragraphs>571</Paragraphs>
  <Slides>53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61" baseType="lpstr">
      <vt:lpstr>Arial (正文)</vt:lpstr>
      <vt:lpstr>仿宋</vt:lpstr>
      <vt:lpstr>SimSun</vt:lpstr>
      <vt:lpstr>微软雅黑</vt:lpstr>
      <vt:lpstr>印品黑体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2024-10-09T03:15:07Z</dcterms:created>
  <dcterms:modified xsi:type="dcterms:W3CDTF">2024-10-09T03:36:41Z</dcterms:modified>
  <cp:category/>
  <cp:contentStatus/>
</cp:coreProperties>
</file>