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305" r:id="rId31"/>
    <p:sldId id="287" r:id="rId32"/>
    <p:sldId id="288" r:id="rId33"/>
    <p:sldId id="289" r:id="rId34"/>
    <p:sldId id="306" r:id="rId35"/>
    <p:sldId id="290" r:id="rId36"/>
    <p:sldId id="291" r:id="rId37"/>
    <p:sldId id="293" r:id="rId38"/>
    <p:sldId id="294" r:id="rId39"/>
    <p:sldId id="296" r:id="rId40"/>
    <p:sldId id="297" r:id="rId41"/>
    <p:sldId id="307" r:id="rId42"/>
    <p:sldId id="298" r:id="rId43"/>
    <p:sldId id="299" r:id="rId44"/>
    <p:sldId id="300" r:id="rId45"/>
    <p:sldId id="301" r:id="rId46"/>
    <p:sldId id="302" r:id="rId47"/>
    <p:sldId id="303" r:id="rId48"/>
    <p:sldId id="304"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7883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7.xml"/><Relationship Id="rId3" Type="http://schemas.openxmlformats.org/officeDocument/2006/relationships/image" Target="../media/image6.png"/><Relationship Id="rId7" Type="http://schemas.openxmlformats.org/officeDocument/2006/relationships/slide" Target="../slides/slide18.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8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112f97d65&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d16c0d474&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0b36569b6&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8d0bbf819?sp=1&amp;pid=112f97d65&amp;color=0,55,96&amp;vtp=1&amp;bt=1&amp;bbb=1&amp;hb=1"/>
          <p:cNvSpPr/>
          <p:nvPr/>
        </p:nvSpPr>
        <p:spPr>
          <a:xfrm>
            <a:off x="502920" y="1512000"/>
            <a:ext cx="10570464" cy="17862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4.advantage</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在语法填空中的考法涉及：①考查名词单复数；②考查其固定搭配take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of及</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an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advantage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sb）。</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[广东珠海六校联考2024高一期中]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（advantage）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learning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instrument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pleasure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producing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enjoyable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sound.</a:t>
            </a:r>
            <a:endParaRPr lang="en-US" altLang="zh-CN" dirty="0"/>
          </a:p>
        </p:txBody>
      </p:sp>
      <p:sp>
        <p:nvSpPr>
          <p:cNvPr id="4" name="QB_4_AN.33_1#8d0bbf819.blank?pid=112f97d65&amp;color=0,55,96&amp;vpa=12&amp;vtp=1&amp;bbb=1"/>
          <p:cNvSpPr/>
          <p:nvPr/>
        </p:nvSpPr>
        <p:spPr>
          <a:xfrm>
            <a:off x="4991576" y="2572323"/>
            <a:ext cx="1182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advantages</a:t>
            </a:r>
            <a:endParaRPr lang="en-US" altLang="zh-CN" dirty="0"/>
          </a:p>
        </p:txBody>
      </p:sp>
      <p:sp>
        <p:nvSpPr>
          <p:cNvPr id="5" name="QB_4_AS.34_1#942995620?pid=112f97d65&amp;color=0,55,96&amp;vtp=1&amp;bbb=1"/>
          <p:cNvSpPr/>
          <p:nvPr/>
        </p:nvSpPr>
        <p:spPr>
          <a:xfrm>
            <a:off x="502920" y="3341117"/>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句意为：学习一种乐器的好处远不止于发出令人愉快的声音的乐趣。</a:t>
            </a:r>
            <a:endParaRPr lang="en-US" altLang="zh-CN" sz="1800" dirty="0"/>
          </a:p>
        </p:txBody>
      </p:sp>
      <p:sp>
        <p:nvSpPr>
          <p:cNvPr id="6" name="QB_4_BD.35_1#5249aaf24?pid=112f97d65&amp;color=0,55,96&amp;vtp=1&amp;bbb=1&amp;hb=1"/>
          <p:cNvSpPr/>
          <p:nvPr/>
        </p:nvSpPr>
        <p:spPr>
          <a:xfrm>
            <a:off x="502920" y="3700336"/>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[浙江宁波2023高二期中]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advantage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videos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networking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sites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classes.</a:t>
            </a:r>
            <a:endParaRPr lang="en-US" altLang="zh-CN" dirty="0"/>
          </a:p>
        </p:txBody>
      </p:sp>
      <p:sp>
        <p:nvSpPr>
          <p:cNvPr id="7" name="QB_4_AN.36_1#5249aaf24.blank?pid=112f97d65&amp;color=0,55,96&amp;vpa=13&amp;vtp=1&amp;bbb=1"/>
          <p:cNvSpPr/>
          <p:nvPr/>
        </p:nvSpPr>
        <p:spPr>
          <a:xfrm>
            <a:off x="6909275" y="3668459"/>
            <a:ext cx="3571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8" name="QB_4_AS.37_1#5249aaf24?pid=112f97d65&amp;color=0,55,96&amp;vtp=1&amp;bbb=1"/>
          <p:cNvSpPr/>
          <p:nvPr/>
        </p:nvSpPr>
        <p:spPr>
          <a:xfrm>
            <a:off x="502920" y="4436110"/>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句意为:学生们还可以利用众多社交网站上的实时视频来上课。</a:t>
            </a:r>
            <a:endParaRPr lang="en-US" altLang="zh-CN" sz="1800" dirty="0"/>
          </a:p>
        </p:txBody>
      </p:sp>
      <p:sp>
        <p:nvSpPr>
          <p:cNvPr id="9" name="QB_4_BD.38_1#4e280f43e?pid=112f97d65&amp;color=0,55,96&amp;vtp=1&amp;bbb=1&amp;hb=1"/>
          <p:cNvSpPr/>
          <p:nvPr/>
        </p:nvSpPr>
        <p:spPr>
          <a:xfrm>
            <a:off x="502920" y="4795329"/>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[河南南阳2023高二期末]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self-developed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C919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advantages</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i="0">
                <a:solidFill>
                  <a:srgbClr val="003760"/>
                </a:solidFill>
                <a:latin typeface="SimSun" pitchFamily="34" charset="0"/>
                <a:ea typeface="SimSun" pitchFamily="34" charset="-122"/>
                <a:cs typeface="SimSun" pitchFamily="34" charset="-120"/>
              </a:rPr>
              <a:t>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established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foreign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rivals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（竞争对手），</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leading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European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expert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sector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endParaRPr lang="en-US" altLang="zh-CN" dirty="0"/>
          </a:p>
        </p:txBody>
      </p:sp>
      <p:sp>
        <p:nvSpPr>
          <p:cNvPr id="10" name="QB_4_AN.39_1#4e280f43e.blank?pid=112f97d65&amp;color=0,55,96&amp;vpa=14&amp;vtp=1&amp;bbb=1"/>
          <p:cNvSpPr/>
          <p:nvPr/>
        </p:nvSpPr>
        <p:spPr>
          <a:xfrm>
            <a:off x="483076" y="5111114"/>
            <a:ext cx="573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over</a:t>
            </a:r>
            <a:endParaRPr lang="en-US" altLang="zh-CN" dirty="0"/>
          </a:p>
        </p:txBody>
      </p:sp>
      <p:sp>
        <p:nvSpPr>
          <p:cNvPr id="11" name="QB_4_AS.40_1#4e280f43e?pid=112f97d65&amp;color=0,55,96&amp;vtp=1&amp;bbb=1&amp;hb=1"/>
          <p:cNvSpPr/>
          <p:nvPr/>
        </p:nvSpPr>
        <p:spPr>
          <a:xfrm>
            <a:off x="502920" y="5523737"/>
            <a:ext cx="10570464" cy="6813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句意为:该领域的一位欧洲的杰出专家表示，中国自主研发的大型客机</a:t>
            </a:r>
            <a:r>
              <a:rPr lang="en-US" altLang="zh-CN" sz="1800" b="0" i="0">
                <a:solidFill>
                  <a:srgbClr val="003760"/>
                </a:solidFill>
                <a:latin typeface="Times New Roman" pitchFamily="34" charset="0"/>
                <a:ea typeface="微软雅黑" pitchFamily="34" charset="-122"/>
                <a:cs typeface="Times New Roman" pitchFamily="34" charset="-120"/>
              </a:rPr>
              <a:t>C919与知名的外国竞争对手</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相比具有一定优势</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advantage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sb为固定用法，意为“比某人有优势，占上风”。故填over。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
                                            <p:txEl>
                                              <p:pRg st="1" end="1"/>
                                            </p:txEl>
                                          </p:spTgt>
                                        </p:tgtEl>
                                        <p:attrNameLst>
                                          <p:attrName>style.visibility</p:attrName>
                                        </p:attrNameLst>
                                      </p:cBhvr>
                                      <p:to>
                                        <p:strVal val="visible"/>
                                      </p:to>
                                    </p:set>
                                    <p:animEffect transition="in" filter="fade">
                                      <p:cBhvr>
                                        <p:cTn id="53"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c2df66467?sp=1&amp;pid=112f97d65&amp;color=0,55,96&amp;vtp=1&amp;bt=1&amp;bbb=1&amp;h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5.reflect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reflect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在语法填空中的考法涉及：①考查其固定搭配reflect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on/upon；②考查词性转换</a:t>
            </a:r>
            <a:r>
              <a:rPr lang="en-US" altLang="zh-CN" sz="1800" b="0" i="0">
                <a:solidFill>
                  <a:srgbClr val="003760"/>
                </a:solidFill>
                <a:latin typeface="Times New Roman" pitchFamily="34" charset="0"/>
                <a:ea typeface="微软雅黑" pitchFamily="34" charset="-122"/>
                <a:cs typeface="Times New Roman" pitchFamily="34" charset="-120"/>
              </a:rPr>
              <a:t>，其名词形式为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reflection</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4_BD.41_1#d99150588?pid=112f97d65&amp;color=0,55,96&amp;vtp=1&amp;bbb=1&amp;hb=1"/>
          <p:cNvSpPr/>
          <p:nvPr/>
        </p:nvSpPr>
        <p:spPr>
          <a:xfrm>
            <a:off x="502920" y="275894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[福建福州一中2023高一期末]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Hindus,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Diwali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charitable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（慈善的）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selfless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reflect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shine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light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well.</a:t>
            </a:r>
            <a:endParaRPr lang="en-US" altLang="zh-CN" dirty="0"/>
          </a:p>
        </p:txBody>
      </p:sp>
      <p:sp>
        <p:nvSpPr>
          <p:cNvPr id="4" name="QB_4_AN.42_1#d99150588.blank?pid=112f97d65&amp;color=0,55,96&amp;vpa=15&amp;vtp=1&amp;bbb=1"/>
          <p:cNvSpPr/>
          <p:nvPr/>
        </p:nvSpPr>
        <p:spPr>
          <a:xfrm>
            <a:off x="4934426" y="3134869"/>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on/upon</a:t>
            </a:r>
            <a:endParaRPr lang="en-US" altLang="zh-CN" dirty="0"/>
          </a:p>
        </p:txBody>
      </p:sp>
      <p:sp>
        <p:nvSpPr>
          <p:cNvPr id="5" name="QB_4_AS.43_1#d99150588?pid=112f97d65&amp;color=0,55,96&amp;vtp=1&amp;bbb=1"/>
          <p:cNvSpPr/>
          <p:nvPr/>
        </p:nvSpPr>
        <p:spPr>
          <a:xfrm>
            <a:off x="502920" y="39888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设空句句意为：他们需要反思他们对何心怀感激，以及他们如何也能照亮他人。</a:t>
            </a:r>
            <a:endParaRPr lang="en-US" altLang="zh-CN" sz="1800" dirty="0"/>
          </a:p>
        </p:txBody>
      </p:sp>
      <p:sp>
        <p:nvSpPr>
          <p:cNvPr id="6" name="QB_4_BD.44_1#f33f01974?pid=112f97d65&amp;color=0,55,96&amp;vtp=1&amp;bbb=1&amp;hb=1"/>
          <p:cNvSpPr/>
          <p:nvPr/>
        </p:nvSpPr>
        <p:spPr>
          <a:xfrm>
            <a:off x="502920" y="43995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[江苏扬州2023高一开学考]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Characterised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style,Qinqiang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（reflect）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ancient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Chinese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daily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emotions.</a:t>
            </a:r>
            <a:endParaRPr lang="en-US" altLang="zh-CN" dirty="0"/>
          </a:p>
        </p:txBody>
      </p:sp>
      <p:sp>
        <p:nvSpPr>
          <p:cNvPr id="7" name="QB_4_AN.45_1#f33f01974.blank?pid=112f97d65&amp;color=0,55,96&amp;vpa=16&amp;vtp=1&amp;bbb=1"/>
          <p:cNvSpPr/>
          <p:nvPr/>
        </p:nvSpPr>
        <p:spPr>
          <a:xfrm>
            <a:off x="571976" y="4767264"/>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reflection</a:t>
            </a:r>
            <a:endParaRPr lang="en-US" altLang="zh-CN" dirty="0"/>
          </a:p>
        </p:txBody>
      </p:sp>
      <p:sp>
        <p:nvSpPr>
          <p:cNvPr id="8" name="QB_4_AS.46_1#f33f01974?pid=112f97d65&amp;color=0,55,96&amp;vtp=1&amp;bbb=1"/>
          <p:cNvSpPr/>
          <p:nvPr/>
        </p:nvSpPr>
        <p:spPr>
          <a:xfrm>
            <a:off x="502920" y="521436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句意为:秦腔以其简单、大胆、独特的风格为特色，反映了中国古代人民的日常生活和情感。</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227e18121?sp=1&amp;pid=112f97d65&amp;color=0,55,96&amp;vtp=1&amp;bt=1&amp;bbb=1&amp;hb=1"/>
          <p:cNvSpPr/>
          <p:nvPr/>
        </p:nvSpPr>
        <p:spPr>
          <a:xfrm>
            <a:off x="502920" y="1512000"/>
            <a:ext cx="10570464" cy="21545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6.occasion</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在语法填空中的考法涉及：①考查其单复数的用法；②考查词性转换</a:t>
            </a:r>
            <a:r>
              <a:rPr lang="en-US" altLang="zh-CN" sz="1800" b="0" i="0">
                <a:solidFill>
                  <a:srgbClr val="003760"/>
                </a:solidFill>
                <a:latin typeface="Times New Roman" pitchFamily="34" charset="0"/>
                <a:ea typeface="微软雅黑" pitchFamily="34" charset="-122"/>
                <a:cs typeface="Times New Roman" pitchFamily="34" charset="-120"/>
              </a:rPr>
              <a:t>，其形容词形式为</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occasional</a:t>
            </a:r>
            <a:r>
              <a:rPr lang="en-US" altLang="zh-CN" b="0" i="0" dirty="0">
                <a:solidFill>
                  <a:srgbClr val="003760"/>
                </a:solidFill>
                <a:latin typeface="Times New Roman" pitchFamily="34" charset="0"/>
                <a:ea typeface="微软雅黑" pitchFamily="34" charset="-122"/>
                <a:cs typeface="Times New Roman" pitchFamily="34" charset="-120"/>
              </a:rPr>
              <a:t>，其副词形式为occasionally；③考查固定搭配on</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occasion。</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special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Mid-Autumn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Festival,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unique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floating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lantern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released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skies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China.</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cities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Europe.</a:t>
            </a:r>
            <a:endParaRPr lang="en-US" altLang="zh-CN" dirty="0"/>
          </a:p>
        </p:txBody>
      </p:sp>
      <p:sp>
        <p:nvSpPr>
          <p:cNvPr id="4" name="QB_4_AN.48_1#227e18121.blank?pid=112f97d65&amp;color=0,55,96&amp;vpa=17&amp;vtp=1&amp;bbb=1"/>
          <p:cNvSpPr/>
          <p:nvPr/>
        </p:nvSpPr>
        <p:spPr>
          <a:xfrm>
            <a:off x="2121376" y="2587754"/>
            <a:ext cx="10556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occasions</a:t>
            </a:r>
            <a:endParaRPr lang="en-US" altLang="zh-CN" dirty="0"/>
          </a:p>
        </p:txBody>
      </p:sp>
      <p:sp>
        <p:nvSpPr>
          <p:cNvPr id="6" name="QB_4_AN.50_1#227e18121.blank?pid=112f97d65&amp;color=0,55,96&amp;vpa=18&amp;vtp=1&amp;bbb=1"/>
          <p:cNvSpPr/>
          <p:nvPr/>
        </p:nvSpPr>
        <p:spPr>
          <a:xfrm>
            <a:off x="4426426" y="3303018"/>
            <a:ext cx="11318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occasional</a:t>
            </a:r>
            <a:endParaRPr lang="en-US" altLang="zh-CN" dirty="0"/>
          </a:p>
        </p:txBody>
      </p:sp>
      <p:sp>
        <p:nvSpPr>
          <p:cNvPr id="7" name="QB_4_AS.51_1#d165cdb84?pid=112f97d65&amp;color=0,55,96&amp;vtp=1&amp;bbb=1"/>
          <p:cNvSpPr/>
          <p:nvPr/>
        </p:nvSpPr>
        <p:spPr>
          <a:xfrm>
            <a:off x="502920" y="3654745"/>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设空处作定语，修饰名词visits，应用形容词形式。</a:t>
            </a:r>
            <a:endParaRPr lang="en-US" altLang="zh-CN" sz="1800" dirty="0"/>
          </a:p>
        </p:txBody>
      </p:sp>
      <p:sp>
        <p:nvSpPr>
          <p:cNvPr id="8" name="QB_4_BD.52_1#e40d2f965?pid=112f97d65&amp;color=0,55,96&amp;vtp=1&amp;bbb=1&amp;hb=1"/>
          <p:cNvSpPr/>
          <p:nvPr/>
        </p:nvSpPr>
        <p:spPr>
          <a:xfrm>
            <a:off x="502920" y="3993770"/>
            <a:ext cx="10570464" cy="10496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[四川成都石室中学2023高二期中]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loss</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strategies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primarily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reduced</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caloric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intake.</a:t>
            </a:r>
            <a:endParaRPr lang="en-US" altLang="zh-CN" dirty="0"/>
          </a:p>
        </p:txBody>
      </p:sp>
      <p:sp>
        <p:nvSpPr>
          <p:cNvPr id="9" name="QB_4_AN.53_1#e40d2f965.blank?pid=112f97d65&amp;color=0,55,96&amp;vpa=19&amp;vtp=1&amp;bbb=1"/>
          <p:cNvSpPr/>
          <p:nvPr/>
        </p:nvSpPr>
        <p:spPr>
          <a:xfrm>
            <a:off x="508476" y="4320224"/>
            <a:ext cx="13096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occasionally</a:t>
            </a:r>
            <a:endParaRPr lang="en-US" altLang="zh-CN" dirty="0"/>
          </a:p>
        </p:txBody>
      </p:sp>
      <p:sp>
        <p:nvSpPr>
          <p:cNvPr id="10" name="QB_4_AS.54_1#e40d2f965?pid=112f97d65&amp;color=0,55,96&amp;vtp=1&amp;bbb=1"/>
          <p:cNvSpPr/>
          <p:nvPr/>
        </p:nvSpPr>
        <p:spPr>
          <a:xfrm>
            <a:off x="502920" y="5081334"/>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设空处作状语，应用副词形式。</a:t>
            </a:r>
            <a:endParaRPr lang="en-US" altLang="zh-CN" sz="1800" dirty="0"/>
          </a:p>
        </p:txBody>
      </p:sp>
      <p:sp>
        <p:nvSpPr>
          <p:cNvPr id="11" name="QB_4_BD.55_1#30b8b789f?pid=112f97d65&amp;color=0,55,96&amp;vtp=1&amp;bbb=1&amp;hb=1"/>
          <p:cNvSpPr/>
          <p:nvPr/>
        </p:nvSpPr>
        <p:spPr>
          <a:xfrm>
            <a:off x="502920" y="5429187"/>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[江苏·改编</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started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walking.</a:t>
            </a:r>
            <a:endParaRPr lang="en-US" altLang="zh-CN" dirty="0"/>
          </a:p>
        </p:txBody>
      </p:sp>
      <p:sp>
        <p:nvSpPr>
          <p:cNvPr id="12" name="QB_4_AN.56_1#30b8b789f.blank?pid=112f97d65&amp;color=0,55,96&amp;vpa=20&amp;vtp=1&amp;bbb=1"/>
          <p:cNvSpPr/>
          <p:nvPr/>
        </p:nvSpPr>
        <p:spPr>
          <a:xfrm>
            <a:off x="2426176" y="5400040"/>
            <a:ext cx="4460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9" grpId="0" build="p" animBg="1"/>
      <p:bldP spid="10" grpId="0" build="p" animBg="1"/>
      <p:bldP spid="1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4#2bae9fe07?sp=1&amp;pid=112f97d65&amp;color=0,55,96&amp;vtp=1&amp;bt=1&amp;bb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a:t>
            </a:r>
            <a:r>
              <a:rPr lang="en-US" altLang="zh-CN" sz="1800" b="1" i="0">
                <a:solidFill>
                  <a:srgbClr val="003760"/>
                </a:solidFill>
                <a:latin typeface="Times New Roman" pitchFamily="34" charset="0"/>
                <a:ea typeface="微软雅黑" pitchFamily="34" charset="-122"/>
                <a:cs typeface="Times New Roman" pitchFamily="34" charset="-120"/>
              </a:rPr>
              <a:t>.respect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（1）respect在语法填空中的考法涉及：①考查其作动词时的时态和语态；②考查其作名词时与介词</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for的搭配；③考查词性转换，常考查其转换为形容词respected和respectable。</a:t>
            </a:r>
            <a:endParaRPr lang="en-US" altLang="zh-CN" sz="1800" dirty="0"/>
          </a:p>
        </p:txBody>
      </p:sp>
      <p:sp>
        <p:nvSpPr>
          <p:cNvPr id="4" name="QB_4_BD.57_1#c48a9e40f?pid=112f97d65&amp;color=0,55,96&amp;vtp=1&amp;bbb=1&amp;hb=1"/>
          <p:cNvSpPr/>
          <p:nvPr/>
        </p:nvSpPr>
        <p:spPr>
          <a:xfrm>
            <a:off x="502920" y="275894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[黑龙江双鸭山一中2023高二开学考·改编]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engaging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conversation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confidence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listeners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respect）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
        <p:nvSpPr>
          <p:cNvPr id="5" name="QB_4_AN.58_1#c48a9e40f.blank?pid=112f97d65&amp;color=0,55,96&amp;vpa=21&amp;vtp=1&amp;bbb=1"/>
          <p:cNvSpPr/>
          <p:nvPr/>
        </p:nvSpPr>
        <p:spPr>
          <a:xfrm>
            <a:off x="8924258" y="3134869"/>
            <a:ext cx="14239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respected</a:t>
            </a:r>
            <a:endParaRPr lang="en-US" altLang="zh-CN" dirty="0"/>
          </a:p>
        </p:txBody>
      </p:sp>
      <p:sp>
        <p:nvSpPr>
          <p:cNvPr id="6" name="QB_4_AS.59_1#c48a9e40f?pid=112f97d65&amp;color=0,55,96&amp;vtp=1&amp;bbb=1&amp;hb=1"/>
          <p:cNvSpPr/>
          <p:nvPr/>
        </p:nvSpPr>
        <p:spPr>
          <a:xfrm>
            <a:off x="502920" y="399383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句意为：除此之外，积极倾听并充分参与对话对信心和个人清晰的思维能力都有很大帮助。</a:t>
            </a:r>
            <a:r>
              <a:rPr lang="en-US" altLang="zh-CN" sz="1800" b="0" i="0">
                <a:solidFill>
                  <a:srgbClr val="003760"/>
                </a:solidFill>
                <a:latin typeface="Times New Roman" pitchFamily="34" charset="0"/>
                <a:ea typeface="微软雅黑" pitchFamily="34" charset="-122"/>
                <a:cs typeface="Times New Roman" pitchFamily="34" charset="-120"/>
              </a:rPr>
              <a:t>首先，</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好的听众总是会受到尊重</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QB_4_BD.60_1#00b7047fe?pid=112f97d65&amp;color=0,55,96&amp;vtp=1&amp;bbb=1&amp;hb=1"/>
          <p:cNvSpPr/>
          <p:nvPr/>
        </p:nvSpPr>
        <p:spPr>
          <a:xfrm>
            <a:off x="502920" y="482314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[江苏泰州2023高一期末]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respect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contributions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society.</a:t>
            </a:r>
            <a:endParaRPr lang="en-US" altLang="zh-CN" dirty="0"/>
          </a:p>
        </p:txBody>
      </p:sp>
      <p:sp>
        <p:nvSpPr>
          <p:cNvPr id="8" name="QB_4_AN.61_1#00b7047fe.blank?pid=112f97d65&amp;color=0,55,96&amp;vpa=22&amp;vtp=1&amp;bbb=1"/>
          <p:cNvSpPr/>
          <p:nvPr/>
        </p:nvSpPr>
        <p:spPr>
          <a:xfrm>
            <a:off x="5303488" y="4792664"/>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9" name="QB_4_AS.62_1#00b7047fe?pid=112f97d65&amp;color=0,55,96&amp;vtp=1&amp;bbb=1"/>
          <p:cNvSpPr/>
          <p:nvPr/>
        </p:nvSpPr>
        <p:spPr>
          <a:xfrm>
            <a:off x="502920" y="564108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句意为：我们尊敬袁隆平，因为他对社会做出了巨大贡献。</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B_4_BD.63_1#e8d2c387e?pid=112f97d65&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[江苏淮安2024高一期末]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respect）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technicians,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maybe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conditions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become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better.</a:t>
            </a:r>
            <a:endParaRPr lang="en-US" altLang="zh-CN" dirty="0"/>
          </a:p>
        </p:txBody>
      </p:sp>
      <p:sp>
        <p:nvSpPr>
          <p:cNvPr id="3" name="QB_4_AN.64_1#e8d2c387e.blank?pid=112f97d65&amp;color=0,55,96&amp;vpa=23&amp;vtp=1&amp;bbb=1"/>
          <p:cNvSpPr/>
          <p:nvPr/>
        </p:nvSpPr>
        <p:spPr>
          <a:xfrm>
            <a:off x="8331675" y="1465580"/>
            <a:ext cx="212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respected/respectable</a:t>
            </a:r>
            <a:endParaRPr lang="en-US" altLang="zh-CN" dirty="0"/>
          </a:p>
        </p:txBody>
      </p:sp>
      <p:sp>
        <p:nvSpPr>
          <p:cNvPr id="4" name="QB_4_AS.65_1#e8d2c387e?pid=112f97d65&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句意为：如果整个社会都把我们的工人视为值得尊敬的技术人员，也许情况会变得更好</a:t>
            </a:r>
            <a:r>
              <a:rPr lang="en-US" altLang="zh-CN" sz="1800" b="0" i="0">
                <a:solidFill>
                  <a:srgbClr val="003760"/>
                </a:solidFill>
                <a:latin typeface="Times New Roman" pitchFamily="34" charset="0"/>
                <a:ea typeface="微软雅黑" pitchFamily="34" charset="-122"/>
                <a:cs typeface="Times New Roman" pitchFamily="34" charset="-120"/>
              </a:rPr>
              <a:t>。设空处在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句中作定语</a:t>
            </a:r>
            <a:r>
              <a:rPr lang="en-US" altLang="zh-CN" b="0" i="0" dirty="0">
                <a:solidFill>
                  <a:srgbClr val="003760"/>
                </a:solidFill>
                <a:latin typeface="Times New Roman" pitchFamily="34" charset="0"/>
                <a:ea typeface="微软雅黑" pitchFamily="34" charset="-122"/>
                <a:cs typeface="Times New Roman" pitchFamily="34" charset="-120"/>
              </a:rPr>
              <a:t>，修饰technicians，应用形容词形式。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4_BD#a25f48e75?sp=1&amp;pid=112f97d65&amp;color=0,55,96&amp;vtp=1&amp;bt=1&amp;bbb=1&amp;hb=1"/>
          <p:cNvSpPr/>
          <p:nvPr/>
        </p:nvSpPr>
        <p:spPr>
          <a:xfrm>
            <a:off x="502920" y="1508760"/>
            <a:ext cx="10570464" cy="7734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（2）respect在完形填空中常考查对其词义的把握，respect有动词和名词词性，常考查“尊重；敬重</a:t>
            </a:r>
            <a:r>
              <a:rPr lang="en-US" altLang="zh-CN" sz="1800" b="0" i="0">
                <a:solidFill>
                  <a:srgbClr val="003760"/>
                </a:solidFill>
                <a:latin typeface="Times New Roman" pitchFamily="34" charset="0"/>
                <a:ea typeface="微软雅黑" pitchFamily="34" charset="-122"/>
                <a:cs typeface="Times New Roman" pitchFamily="34" charset="-120"/>
              </a:rPr>
              <a:t>”这</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一含义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4_BD.66_1#ae5e64eb6?pid=112f97d65&amp;color=0,55,96&amp;vtp=1&amp;bbb=1&amp;hb=1"/>
          <p:cNvSpPr/>
          <p:nvPr/>
        </p:nvSpPr>
        <p:spPr>
          <a:xfrm>
            <a:off x="502920" y="23368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coaching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Flora's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Steve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formed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housemates.</a:t>
            </a:r>
            <a:endParaRPr lang="en-US" altLang="zh-CN" dirty="0"/>
          </a:p>
        </p:txBody>
      </p:sp>
      <p:sp>
        <p:nvSpPr>
          <p:cNvPr id="4" name="QC_4_AN.67_1#ae5e64eb6.blank?pid=112f97d65&amp;color=0,55,96&amp;vpa=24&amp;vtp=1"/>
          <p:cNvSpPr/>
          <p:nvPr/>
        </p:nvSpPr>
        <p:spPr>
          <a:xfrm>
            <a:off x="9328625" y="23063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68_1#ae5e64eb6.choices?pid=112f97d65&amp;color=0,55,96&amp;vtp=1&amp;bbb=1"/>
          <p:cNvSpPr/>
          <p:nvPr/>
        </p:nvSpPr>
        <p:spPr>
          <a:xfrm>
            <a:off x="502920" y="3154743"/>
            <a:ext cx="10570464" cy="351155"/>
          </a:xfrm>
          <a:prstGeom prst="rect">
            <a:avLst/>
          </a:prstGeom>
          <a:noFill/>
          <a:ln/>
        </p:spPr>
        <p:txBody>
          <a:bodyPr wrap="none" lIns="0" tIns="0" rIns="0" bIns="0" rtlCol="0" anchor="t"/>
          <a:lstStyle/>
          <a:p>
            <a:pPr>
              <a:lnSpc>
                <a:spcPts val="3100"/>
              </a:lnSpc>
              <a:tabLst>
                <a:tab pos="2591816" algn="l"/>
                <a:tab pos="5285232" algn="l"/>
                <a:tab pos="79405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.emptied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B.respected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C.occupied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.discovered</a:t>
            </a:r>
            <a:endParaRPr lang="en-US" altLang="zh-CN" sz="1800" dirty="0"/>
          </a:p>
        </p:txBody>
      </p:sp>
      <p:sp>
        <p:nvSpPr>
          <p:cNvPr id="6" name="QC_4_AS.69_1#ae5e64eb6?pid=112f97d65&amp;color=0,55,96&amp;vtp=1&amp;bbb=1&amp;hb=1"/>
          <p:cNvSpPr/>
          <p:nvPr/>
        </p:nvSpPr>
        <p:spPr>
          <a:xfrm>
            <a:off x="502920" y="356552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fine.”和下文“We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housemates.”可知，一切进展顺利</a:t>
            </a:r>
            <a:r>
              <a:rPr lang="en-US" altLang="zh-CN" sz="1800" b="0" i="0">
                <a:solidFill>
                  <a:srgbClr val="003760"/>
                </a:solidFill>
                <a:latin typeface="Times New Roman" pitchFamily="34" charset="0"/>
                <a:ea typeface="微软雅黑" pitchFamily="34" charset="-122"/>
                <a:cs typeface="Times New Roman" pitchFamily="34" charset="-120"/>
              </a:rPr>
              <a:t>，故此处应指</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三只狗经过训练</a:t>
            </a:r>
            <a:r>
              <a:rPr lang="en-US" altLang="zh-CN" b="0" i="0" dirty="0">
                <a:solidFill>
                  <a:srgbClr val="003760"/>
                </a:solidFill>
                <a:latin typeface="Times New Roman" pitchFamily="34" charset="0"/>
                <a:ea typeface="微软雅黑" pitchFamily="34" charset="-122"/>
                <a:cs typeface="Times New Roman" pitchFamily="34" charset="-120"/>
              </a:rPr>
              <a:t>，学会了尊重弗洛拉（生活）的空间，即弗洛拉和狗和平相处，互相尊重。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4#7424801cf?sp=1&amp;pid=112f97d65&amp;color=0,55,96&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8</a:t>
            </a:r>
            <a:r>
              <a:rPr lang="en-US" altLang="zh-CN" sz="1800" b="1" i="0">
                <a:solidFill>
                  <a:srgbClr val="003760"/>
                </a:solidFill>
                <a:latin typeface="Times New Roman" pitchFamily="34" charset="0"/>
                <a:ea typeface="微软雅黑" pitchFamily="34" charset="-122"/>
                <a:cs typeface="Times New Roman" pitchFamily="34" charset="-120"/>
              </a:rPr>
              <a:t>.现在分词作定语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[全国新课标Ⅱ2023]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talk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flood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international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tourists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zookeepers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check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pandas,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China.</a:t>
            </a:r>
            <a:endParaRPr lang="en-US" altLang="zh-CN" sz="1800" dirty="0"/>
          </a:p>
        </p:txBody>
      </p:sp>
      <p:sp>
        <p:nvSpPr>
          <p:cNvPr id="4" name="QB_4_AN.71_1#7424801cf.blank?pid=112f97d65&amp;color=0,55,96&amp;vpa=25&amp;vtp=1&amp;bbb=1"/>
          <p:cNvSpPr/>
          <p:nvPr/>
        </p:nvSpPr>
        <p:spPr>
          <a:xfrm>
            <a:off x="8445975" y="1887920"/>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visiting</a:t>
            </a:r>
            <a:endParaRPr lang="en-US" altLang="zh-CN" dirty="0"/>
          </a:p>
        </p:txBody>
      </p:sp>
      <p:sp>
        <p:nvSpPr>
          <p:cNvPr id="5" name="QB_4_AS.72_1#e81074e6c?pid=112f97d65&amp;color=0,55,96&amp;vtp=1&amp;bbb=1&amp;hb=1"/>
          <p:cNvSpPr/>
          <p:nvPr/>
        </p:nvSpPr>
        <p:spPr>
          <a:xfrm>
            <a:off x="502920" y="274923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句意为：他们与蜂拥而至的国际游客交谈</a:t>
            </a:r>
            <a:r>
              <a:rPr lang="en-US" altLang="zh-CN" sz="1800" b="0" i="0">
                <a:solidFill>
                  <a:srgbClr val="003760"/>
                </a:solidFill>
                <a:latin typeface="Times New Roman" pitchFamily="34" charset="0"/>
                <a:ea typeface="微软雅黑" pitchFamily="34" charset="-122"/>
                <a:cs typeface="Times New Roman" pitchFamily="34" charset="-120"/>
              </a:rPr>
              <a:t>，与经常来为这些从中国租借的大熊猫做检查的中国巡查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动物饲养员们交谈</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。设空处作定语，修饰空后的名词短语Chinese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zookeepers，</a:t>
            </a:r>
            <a:r>
              <a:rPr lang="en-US" altLang="zh-CN" sz="1800" b="0" i="0">
                <a:solidFill>
                  <a:srgbClr val="003760"/>
                </a:solidFill>
                <a:latin typeface="Times New Roman" pitchFamily="34" charset="0"/>
                <a:ea typeface="微软雅黑" pitchFamily="34" charset="-122"/>
                <a:cs typeface="Times New Roman" pitchFamily="34" charset="-120"/>
              </a:rPr>
              <a:t>且与其为逻辑上的主动关系，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应用现在分词形式</a:t>
            </a:r>
            <a:r>
              <a:rPr lang="en-US" altLang="zh-CN" b="0" i="0" dirty="0">
                <a:solidFill>
                  <a:srgbClr val="003760"/>
                </a:solidFill>
                <a:latin typeface="Times New Roman" pitchFamily="34" charset="0"/>
                <a:ea typeface="微软雅黑" pitchFamily="34" charset="-122"/>
                <a:cs typeface="Times New Roman" pitchFamily="34" charset="-120"/>
              </a:rPr>
              <a:t>visiting。</a:t>
            </a:r>
            <a:endParaRPr lang="en-US" altLang="zh-CN" dirty="0"/>
          </a:p>
        </p:txBody>
      </p:sp>
      <p:sp>
        <p:nvSpPr>
          <p:cNvPr id="6" name="QB_4_BD.73_1#e27a85428?pid=112f97d65&amp;color=0,55,96&amp;vtp=1&amp;bbb=1&amp;hb=1"/>
          <p:cNvSpPr/>
          <p:nvPr/>
        </p:nvSpPr>
        <p:spPr>
          <a:xfrm>
            <a:off x="502920" y="399085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sixth-floor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apartment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balcony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阳台）,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jumped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1.2-metre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catch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child.</a:t>
            </a:r>
            <a:endParaRPr lang="en-US" altLang="zh-CN" dirty="0"/>
          </a:p>
        </p:txBody>
      </p:sp>
      <p:sp>
        <p:nvSpPr>
          <p:cNvPr id="7" name="QB_4_AN.74_1#e27a85428.blank?pid=112f97d65&amp;color=0,55,96&amp;vpa=26&amp;vtp=1&amp;bbb=1"/>
          <p:cNvSpPr/>
          <p:nvPr/>
        </p:nvSpPr>
        <p:spPr>
          <a:xfrm>
            <a:off x="889476" y="4764915"/>
            <a:ext cx="763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falling</a:t>
            </a:r>
            <a:endParaRPr lang="en-US" altLang="zh-CN" dirty="0"/>
          </a:p>
        </p:txBody>
      </p:sp>
      <p:sp>
        <p:nvSpPr>
          <p:cNvPr id="8" name="QB_4_AS.75_1#e27a85428?pid=112f97d65&amp;color=0,55,96&amp;vtp=1&amp;bbb=1&amp;hb=1"/>
          <p:cNvSpPr/>
          <p:nvPr/>
        </p:nvSpPr>
        <p:spPr>
          <a:xfrm>
            <a:off x="502920" y="522573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分析句子结构可知，设空处作定语，修饰child；child和fall之间是逻辑上的主动关系</a:t>
            </a:r>
            <a:r>
              <a:rPr lang="en-US" altLang="zh-CN" sz="1800" b="0" i="0">
                <a:solidFill>
                  <a:srgbClr val="003760"/>
                </a:solidFill>
                <a:latin typeface="Times New Roman" pitchFamily="34" charset="0"/>
                <a:ea typeface="微软雅黑" pitchFamily="34" charset="-122"/>
                <a:cs typeface="Times New Roman" pitchFamily="34" charset="-120"/>
              </a:rPr>
              <a:t>，同时表示正</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在进行的含义</a:t>
            </a:r>
            <a:r>
              <a:rPr lang="en-US" altLang="zh-CN" b="0" i="0" dirty="0">
                <a:solidFill>
                  <a:srgbClr val="003760"/>
                </a:solidFill>
                <a:latin typeface="Times New Roman" pitchFamily="34" charset="0"/>
                <a:ea typeface="微软雅黑" pitchFamily="34" charset="-122"/>
                <a:cs typeface="Times New Roman" pitchFamily="34" charset="-120"/>
              </a:rPr>
              <a:t>，应用现在分词形式。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1" end="1"/>
                                            </p:txEl>
                                          </p:spTgt>
                                        </p:tgtEl>
                                        <p:attrNameLst>
                                          <p:attrName>style.visibility</p:attrName>
                                        </p:attrNameLst>
                                      </p:cBhvr>
                                      <p:to>
                                        <p:strVal val="visible"/>
                                      </p:to>
                                    </p:set>
                                    <p:animEffect transition="in" filter="fade">
                                      <p:cBhvr>
                                        <p:cTn id="43"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B_4_BD.76_1#52d201624?pid=112f97d65&amp;color=0,55,96&amp;vtp=1&amp;bt=1&amp;bbb=1&amp;h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highlights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adventure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legs</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4_AN.77_1#52d201624.blank?pid=112f97d65&amp;color=0,55,96&amp;vpa=27&amp;vtp=1&amp;bbb=1"/>
          <p:cNvSpPr/>
          <p:nvPr/>
        </p:nvSpPr>
        <p:spPr>
          <a:xfrm>
            <a:off x="9292748" y="1887920"/>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aching</a:t>
            </a:r>
            <a:endParaRPr lang="en-US" altLang="zh-CN" dirty="0"/>
          </a:p>
        </p:txBody>
      </p:sp>
      <p:sp>
        <p:nvSpPr>
          <p:cNvPr id="4" name="QB_4_AS.78_1#52d201624?pid=112f97d65&amp;color=0,55,96&amp;vtp=1&amp;bbb=1&amp;hb=1"/>
          <p:cNvSpPr/>
          <p:nvPr/>
        </p:nvSpPr>
        <p:spPr>
          <a:xfrm>
            <a:off x="502920" y="2758949"/>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分析句子结构可知，设空处在句中作定语，修饰legs，应用非谓语形式。ache与</a:t>
            </a:r>
            <a:r>
              <a:rPr lang="en-US" altLang="zh-CN" sz="1800" b="0" i="0">
                <a:solidFill>
                  <a:srgbClr val="003760"/>
                </a:solidFill>
                <a:latin typeface="Times New Roman" pitchFamily="34" charset="0"/>
                <a:ea typeface="微软雅黑" pitchFamily="34" charset="-122"/>
                <a:cs typeface="Times New Roman" pitchFamily="34" charset="-120"/>
              </a:rPr>
              <a:t>legs之间是逻辑上的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主动关系</a:t>
            </a:r>
            <a:r>
              <a:rPr lang="en-US" altLang="zh-CN" b="0" i="0" dirty="0">
                <a:solidFill>
                  <a:srgbClr val="003760"/>
                </a:solidFill>
                <a:latin typeface="Times New Roman" pitchFamily="34" charset="0"/>
                <a:ea typeface="微软雅黑" pitchFamily="34" charset="-122"/>
                <a:cs typeface="Times New Roman" pitchFamily="34" charset="-120"/>
              </a:rPr>
              <a:t>，应用现在分词形式。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C_4_BD#1efbaef40?pid=d16c0d474&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sp>
        <p:nvSpPr>
          <p:cNvPr id="3" name="P_5#0467fb33c?pid=1efbaef40&amp;color=0,55,96&amp;vtp=1&amp;bbb=1"/>
          <p:cNvSpPr/>
          <p:nvPr/>
        </p:nvSpPr>
        <p:spPr>
          <a:xfrm>
            <a:off x="502920" y="2045175"/>
            <a:ext cx="10570464" cy="37071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时文领读</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主</a:t>
            </a:r>
            <a:r>
              <a:rPr lang="en-US" altLang="zh-CN" sz="1800" b="1" i="0">
                <a:solidFill>
                  <a:srgbClr val="003760"/>
                </a:solidFill>
                <a:latin typeface="Times New Roman" pitchFamily="34" charset="0"/>
                <a:ea typeface="微软雅黑" pitchFamily="34" charset="-122"/>
                <a:cs typeface="Times New Roman" pitchFamily="34" charset="-120"/>
              </a:rPr>
              <a:t>题</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人与社会——不同民族的文化习俗与传统节日</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体</a:t>
            </a:r>
            <a:r>
              <a:rPr lang="en-US" altLang="zh-CN" sz="1800" b="1" i="0">
                <a:solidFill>
                  <a:srgbClr val="003760"/>
                </a:solidFill>
                <a:latin typeface="Times New Roman" pitchFamily="34" charset="0"/>
                <a:ea typeface="微软雅黑" pitchFamily="34" charset="-122"/>
                <a:cs typeface="Times New Roman" pitchFamily="34" charset="-120"/>
              </a:rPr>
              <a:t>裁</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数：</a:t>
            </a:r>
            <a:r>
              <a:rPr lang="en-US" altLang="zh-CN" sz="1800" b="0" i="0">
                <a:solidFill>
                  <a:srgbClr val="003760"/>
                </a:solidFill>
                <a:latin typeface="Times New Roman" pitchFamily="34" charset="0"/>
                <a:ea typeface="微软雅黑" pitchFamily="34" charset="-122"/>
                <a:cs typeface="Times New Roman" pitchFamily="34" charset="-120"/>
              </a:rPr>
              <a:t>341</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阅读用时：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8分钟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背景导入：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端午节是中国传统节日中最古老、最受欢迎的节日之一。关于端午节你了解多少？端午节为什</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么有吃粽子和赛龙舟的习俗？请阅读选自《中国日报》的文章</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Origin</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Dragon</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Boat</a:t>
            </a:r>
            <a:r>
              <a:rPr kumimoji="0" lang="en-US" altLang="zh-CN" sz="1800" b="0" i="1"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Festival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阅读技巧：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训练学生根据上下文的逻辑关系猜测词义的能力。</a:t>
            </a:r>
            <a:endParaRPr lang="en-US" altLang="zh-CN" sz="1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graphicFrame>
        <p:nvGraphicFramePr>
          <p:cNvPr id="22" name="P_5_BD#0467fb33c?colgroup=11,19,12&amp;pid=1efbaef40&amp;color=0,55,96&amp;vtp=1&amp;bt=1&amp;bbb=1&amp;hb=1"/>
          <p:cNvGraphicFramePr>
            <a:graphicFrameLocks noGrp="1"/>
          </p:cNvGraphicFramePr>
          <p:nvPr>
            <p:extLst>
              <p:ext uri="{D42A27DB-BD31-4B8C-83A1-F6EECF244321}">
                <p14:modId xmlns:p14="http://schemas.microsoft.com/office/powerpoint/2010/main" val="3567637382"/>
              </p:ext>
            </p:extLst>
          </p:nvPr>
        </p:nvGraphicFramePr>
        <p:xfrm>
          <a:off x="502920" y="1508760"/>
          <a:ext cx="10524744" cy="3671253"/>
        </p:xfrm>
        <a:graphic>
          <a:graphicData uri="http://schemas.openxmlformats.org/drawingml/2006/table">
            <a:tbl>
              <a:tblPr/>
              <a:tblGrid>
                <a:gridCol w="2816352">
                  <a:extLst>
                    <a:ext uri="{9D8B030D-6E8A-4147-A177-3AD203B41FA5}">
                      <a16:colId xmlns:a16="http://schemas.microsoft.com/office/drawing/2014/main" val="20000"/>
                    </a:ext>
                  </a:extLst>
                </a:gridCol>
                <a:gridCol w="4654296">
                  <a:extLst>
                    <a:ext uri="{9D8B030D-6E8A-4147-A177-3AD203B41FA5}">
                      <a16:colId xmlns:a16="http://schemas.microsoft.com/office/drawing/2014/main" val="20001"/>
                    </a:ext>
                  </a:extLst>
                </a:gridCol>
                <a:gridCol w="305409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59865">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Origin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Dragon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Boat</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Festival</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主旨大意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标题是文章内容的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提炼</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概括与浓缩</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理解标</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题有助于把握文章的主要内</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容</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2600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celebrated</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为过去分词短</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语作后置定语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celebrated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the</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fifth</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fifth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month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Chinese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lunar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calendar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popular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：开门见</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山</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指出端午节是最古老</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最受欢迎的中国传统节日之</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一</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并介绍其庆祝时间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3cd84cb19.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1</a:t>
            </a:r>
            <a:endParaRPr lang="en-US" altLang="zh-CN" sz="5400" dirty="0"/>
          </a:p>
        </p:txBody>
      </p:sp>
      <p:sp>
        <p:nvSpPr>
          <p:cNvPr id="3" name="C_1_BD#3cd84cb19.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Festivals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Celebrations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3" name="P_5_BD#0467fb33c?colgroup=10,23,9&amp;pid=1efbaef40&amp;color=0,55,96&amp;vtp=1&amp;bt=1&amp;bbb=1&amp;hb=1"/>
              <p:cNvGraphicFramePr>
                <a:graphicFrameLocks noGrp="1"/>
              </p:cNvGraphicFramePr>
              <p:nvPr>
                <p:extLst>
                  <p:ext uri="{D42A27DB-BD31-4B8C-83A1-F6EECF244321}">
                    <p14:modId xmlns:p14="http://schemas.microsoft.com/office/powerpoint/2010/main" val="4256599936"/>
                  </p:ext>
                </p:extLst>
              </p:nvPr>
            </p:nvGraphicFramePr>
            <p:xfrm>
              <a:off x="502920" y="1993265"/>
              <a:ext cx="10533888" cy="4143249"/>
            </p:xfrm>
            <a:graphic>
              <a:graphicData uri="http://schemas.openxmlformats.org/drawingml/2006/table">
                <a:tbl>
                  <a:tblPr/>
                  <a:tblGrid>
                    <a:gridCol w="2660904">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gridCol w="22951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5786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honour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为了纪</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念</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contained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1" dirty="0">
                              <a:solidFill>
                                <a:srgbClr val="003760"/>
                              </a:solidFill>
                              <a:latin typeface="Times New Roman" pitchFamily="34" charset="0"/>
                              <a:ea typeface="微软雅黑" pitchFamily="34" charset="-122"/>
                              <a:cs typeface="Times New Roman" pitchFamily="34" charset="-120"/>
                            </a:rPr>
                            <a:t>Chu</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Ci</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honour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Tian</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Wen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The</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Heavenly</a:t>
                          </a:r>
                          <a:r>
                            <a:rPr lang="en-US" altLang="zh-CN" sz="1800" b="0" i="1">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1">
                              <a:solidFill>
                                <a:srgbClr val="003760"/>
                              </a:solidFill>
                              <a:latin typeface="Times New Roman" pitchFamily="34" charset="0"/>
                              <a:ea typeface="微软雅黑" pitchFamily="34" charset="-122"/>
                              <a:cs typeface="Times New Roman" pitchFamily="34" charset="-120"/>
                            </a:rPr>
                            <a:t>Questions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contained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classical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Chinese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poetry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collection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1" dirty="0">
                              <a:solidFill>
                                <a:srgbClr val="FF8827"/>
                              </a:solidFill>
                              <a:latin typeface="Times New Roman" pitchFamily="34" charset="0"/>
                              <a:ea typeface="微软雅黑" pitchFamily="34" charset="-122"/>
                              <a:cs typeface="Times New Roman" pitchFamily="34" charset="-120"/>
                            </a:rPr>
                            <a:t>Chu</a:t>
                          </a:r>
                          <a:r>
                            <a:rPr lang="en-US" altLang="zh-CN" sz="1800" b="0" i="1" dirty="0">
                              <a:solidFill>
                                <a:srgbClr val="FF8827"/>
                              </a:solidFill>
                              <a:latin typeface="SimSun" pitchFamily="34" charset="0"/>
                              <a:ea typeface="SimSun" pitchFamily="34" charset="-122"/>
                              <a:cs typeface="SimSun" pitchFamily="34" charset="-120"/>
                            </a:rPr>
                            <a:t> </a:t>
                          </a:r>
                          <a:r>
                            <a:rPr lang="en-US" altLang="zh-CN" sz="1800" b="0" i="1" dirty="0">
                              <a:solidFill>
                                <a:srgbClr val="FF8827"/>
                              </a:solidFill>
                              <a:latin typeface="Times New Roman" pitchFamily="34" charset="0"/>
                              <a:ea typeface="微软雅黑" pitchFamily="34" charset="-122"/>
                              <a:cs typeface="Times New Roman" pitchFamily="34" charset="-120"/>
                            </a:rPr>
                            <a:t>Ci</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anthology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period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1">
                              <a:solidFill>
                                <a:srgbClr val="003760"/>
                              </a:solidFill>
                              <a:latin typeface="Times New Roman" pitchFamily="34" charset="0"/>
                              <a:ea typeface="微软雅黑" pitchFamily="34" charset="-122"/>
                              <a:cs typeface="Times New Roman" pitchFamily="34" charset="-120"/>
                            </a:rPr>
                            <a:t>Tian</a:t>
                          </a:r>
                          <a:r>
                            <a:rPr lang="en-US" altLang="zh-CN" sz="1800" b="0" i="1">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Wen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written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170</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questions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mythology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religious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answers</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第二至四</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段：首先介绍了庆祝</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端午节的目的——纪</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念屈原</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接着介绍了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屈原的文学成就</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国情怀以及楚国人民</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对屈原的爱戴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3" name="P_5_BD#0467fb33c?colgroup=10,23,9&amp;pid=1efbaef40&amp;color=0,55,96&amp;vtp=1&amp;bt=1&amp;bbb=1&amp;hb=1"/>
              <p:cNvGraphicFramePr>
                <a:graphicFrameLocks noGrp="1"/>
              </p:cNvGraphicFramePr>
              <p:nvPr>
                <p:extLst>
                  <p:ext uri="{D42A27DB-BD31-4B8C-83A1-F6EECF244321}">
                    <p14:modId xmlns:p14="http://schemas.microsoft.com/office/powerpoint/2010/main" val="4256599936"/>
                  </p:ext>
                </p:extLst>
              </p:nvPr>
            </p:nvGraphicFramePr>
            <p:xfrm>
              <a:off x="502920" y="1993265"/>
              <a:ext cx="10533888" cy="4143249"/>
            </p:xfrm>
            <a:graphic>
              <a:graphicData uri="http://schemas.openxmlformats.org/drawingml/2006/table">
                <a:tbl>
                  <a:tblPr/>
                  <a:tblGrid>
                    <a:gridCol w="2660904">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gridCol w="229514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5786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honour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为了纪</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念</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contained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1" dirty="0">
                              <a:solidFill>
                                <a:srgbClr val="003760"/>
                              </a:solidFill>
                              <a:latin typeface="Times New Roman" pitchFamily="34" charset="0"/>
                              <a:ea typeface="微软雅黑" pitchFamily="34" charset="-122"/>
                              <a:cs typeface="Times New Roman" pitchFamily="34" charset="-120"/>
                            </a:rPr>
                            <a:t>Chu</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Ci</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7869" t="-10194" r="-41421" b="-1942"/>
                          </a:stretch>
                        </a:blipFill>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第二至四</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段：首先介绍了庆祝</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端午节的目的——纪</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念屈原</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接着介绍了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屈原的文学成就</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国情怀以及楚国人民</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对屈原的爱戴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467fb33c?colgroup=10,23,9&amp;pid=1efbaef40&amp;color=0,55,96&amp;vtp=1&amp;bt=1&amp;bbb=1">
            <a:extLst>
              <a:ext uri="{FF2B5EF4-FFF2-40B4-BE49-F238E27FC236}">
                <a16:creationId xmlns:a16="http://schemas.microsoft.com/office/drawing/2014/main" id="{4811F734-496D-9D8F-E7A2-2F378505CBDF}"/>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4" name="P_5_BD#0467fb33c?colgroup=10,20,12&amp;pid=1efbaef40&amp;color=0,55,96&amp;vtp=1&amp;bt=1&amp;bbb=1&amp;hb=1"/>
              <p:cNvGraphicFramePr>
                <a:graphicFrameLocks noGrp="1"/>
              </p:cNvGraphicFramePr>
              <p:nvPr>
                <p:extLst>
                  <p:ext uri="{D42A27DB-BD31-4B8C-83A1-F6EECF244321}">
                    <p14:modId xmlns:p14="http://schemas.microsoft.com/office/powerpoint/2010/main" val="810153959"/>
                  </p:ext>
                </p:extLst>
              </p:nvPr>
            </p:nvGraphicFramePr>
            <p:xfrm>
              <a:off x="502920" y="1993265"/>
              <a:ext cx="10533888" cy="4073716"/>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88334">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Seeing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语作时间状语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Times New Roman" pitchFamily="34" charset="0"/>
                              <a:ea typeface="微软雅黑" pitchFamily="34" charset="-122"/>
                              <a:cs typeface="Times New Roman" pitchFamily="34" charset="-120"/>
                            </a:rPr>
                            <a:t>引导非限制性定语从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all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全程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直</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stop</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阻止</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exile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278</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conquered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state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Seeing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beloved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country</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ruined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heartbroken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drowned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paddled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Miluo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way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Dongting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Lake.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“conquered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根据画线词后一句中的Seeing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ruined可</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猜测</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此处表示</a:t>
                          </a:r>
                          <a:r>
                            <a:rPr lang="en-US" altLang="zh-CN" sz="1800" b="0" i="0">
                              <a:solidFill>
                                <a:srgbClr val="003760"/>
                              </a:solidFill>
                              <a:latin typeface="Times New Roman" pitchFamily="34" charset="0"/>
                              <a:ea typeface="微软雅黑" pitchFamily="34" charset="-122"/>
                              <a:cs typeface="Times New Roman" pitchFamily="34" charset="-120"/>
                            </a:rPr>
                            <a:t>“楚国被秦国</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征服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故画线词意为</a:t>
                          </a:r>
                          <a:r>
                            <a:rPr lang="en-US" altLang="zh-CN" sz="1800" b="0" i="0">
                              <a:solidFill>
                                <a:srgbClr val="003760"/>
                              </a:solidFill>
                              <a:latin typeface="Times New Roman" pitchFamily="34" charset="0"/>
                              <a:ea typeface="微软雅黑" pitchFamily="34" charset="-122"/>
                              <a:cs typeface="Times New Roman" pitchFamily="34" charset="-120"/>
                            </a:rPr>
                            <a:t>“占</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领</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征服”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4" name="P_5_BD#0467fb33c?colgroup=10,20,12&amp;pid=1efbaef40&amp;color=0,55,96&amp;vtp=1&amp;bt=1&amp;bbb=1&amp;hb=1"/>
              <p:cNvGraphicFramePr>
                <a:graphicFrameLocks noGrp="1"/>
              </p:cNvGraphicFramePr>
              <p:nvPr>
                <p:extLst>
                  <p:ext uri="{D42A27DB-BD31-4B8C-83A1-F6EECF244321}">
                    <p14:modId xmlns:p14="http://schemas.microsoft.com/office/powerpoint/2010/main" val="810153959"/>
                  </p:ext>
                </p:extLst>
              </p:nvPr>
            </p:nvGraphicFramePr>
            <p:xfrm>
              <a:off x="502920" y="1993265"/>
              <a:ext cx="10533888" cy="4073716"/>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88334">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Seeing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语作时间状语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Times New Roman" pitchFamily="34" charset="0"/>
                              <a:ea typeface="微软雅黑" pitchFamily="34" charset="-122"/>
                              <a:cs typeface="Times New Roman" pitchFamily="34" charset="-120"/>
                            </a:rPr>
                            <a:t>引导非限制性定语从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all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全程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直</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stop</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阻止</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做某事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3375" t="-10379" r="-63125" b="-2965"/>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“conquered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根据画线词后一句中的Seeing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ruined可</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猜测</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此处表示</a:t>
                          </a:r>
                          <a:r>
                            <a:rPr lang="en-US" altLang="zh-CN" sz="1800" b="0" i="0">
                              <a:solidFill>
                                <a:srgbClr val="003760"/>
                              </a:solidFill>
                              <a:latin typeface="Times New Roman" pitchFamily="34" charset="0"/>
                              <a:ea typeface="微软雅黑" pitchFamily="34" charset="-122"/>
                              <a:cs typeface="Times New Roman" pitchFamily="34" charset="-120"/>
                            </a:rPr>
                            <a:t>“楚国被秦国</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征服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故画线词意为</a:t>
                          </a:r>
                          <a:r>
                            <a:rPr lang="en-US" altLang="zh-CN" sz="1800" b="0" i="0">
                              <a:solidFill>
                                <a:srgbClr val="003760"/>
                              </a:solidFill>
                              <a:latin typeface="Times New Roman" pitchFamily="34" charset="0"/>
                              <a:ea typeface="微软雅黑" pitchFamily="34" charset="-122"/>
                              <a:cs typeface="Times New Roman" pitchFamily="34" charset="-120"/>
                            </a:rPr>
                            <a:t>“占</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领</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征服”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467fb33c?colgroup=10,20,12&amp;pid=1efbaef40&amp;color=0,55,96&amp;vtp=1&amp;bt=1&amp;bbb=1">
            <a:extLst>
              <a:ext uri="{FF2B5EF4-FFF2-40B4-BE49-F238E27FC236}">
                <a16:creationId xmlns:a16="http://schemas.microsoft.com/office/drawing/2014/main" id="{31B770BB-ABC8-B158-1028-F83D06717558}"/>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graphicFrame>
        <p:nvGraphicFramePr>
          <p:cNvPr id="25" name="P_5_BD#0467fb33c?colgroup=10,20,12&amp;pid=1efbaef40&amp;color=0,55,96&amp;vtp=1&amp;bt=1&amp;bbb=1&amp;hb=1"/>
          <p:cNvGraphicFramePr>
            <a:graphicFrameLocks noGrp="1"/>
          </p:cNvGraphicFramePr>
          <p:nvPr>
            <p:extLst>
              <p:ext uri="{D42A27DB-BD31-4B8C-83A1-F6EECF244321}">
                <p14:modId xmlns:p14="http://schemas.microsoft.com/office/powerpoint/2010/main" val="82181556"/>
              </p:ext>
            </p:extLst>
          </p:nvPr>
        </p:nvGraphicFramePr>
        <p:xfrm>
          <a:off x="502920" y="1993265"/>
          <a:ext cx="10533888" cy="2927605"/>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42223">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stop</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fish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from</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eating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disturbing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waters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origin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race.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第五至六段</a:t>
                      </a:r>
                      <a:r>
                        <a:rPr lang="en-US" altLang="zh-CN" sz="1800" b="0" i="0">
                          <a:solidFill>
                            <a:srgbClr val="003760"/>
                          </a:solidFill>
                          <a:latin typeface="Times New Roman" pitchFamily="34" charset="0"/>
                          <a:ea typeface="微软雅黑" pitchFamily="34" charset="-122"/>
                          <a:cs typeface="Times New Roman" pitchFamily="34" charset="-120"/>
                        </a:rPr>
                        <a:t>：介绍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赛龙舟的起源以及端午节吃</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粽子这一习俗的起因</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细节理解</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zongzi</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liquor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467fb33c?colgroup=10,20,12&amp;pid=1efbaef40&amp;color=0,55,96&amp;vtp=1&amp;bt=1&amp;bbb=1">
            <a:extLst>
              <a:ext uri="{FF2B5EF4-FFF2-40B4-BE49-F238E27FC236}">
                <a16:creationId xmlns:a16="http://schemas.microsoft.com/office/drawing/2014/main" id="{BE2D7CCD-4F97-9769-7A7A-646D0A399506}"/>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graphicFrame>
        <p:nvGraphicFramePr>
          <p:cNvPr id="26" name="P_5_BD#0467fb33c?colgroup=10,20,12&amp;pid=1efbaef40&amp;color=0,55,96&amp;mp=1&amp;vtp=1&amp;bt=1&amp;bbb=1&amp;hb=1"/>
          <p:cNvGraphicFramePr>
            <a:graphicFrameLocks noGrp="1"/>
          </p:cNvGraphicFramePr>
          <p:nvPr>
            <p:extLst>
              <p:ext uri="{D42A27DB-BD31-4B8C-83A1-F6EECF244321}">
                <p14:modId xmlns:p14="http://schemas.microsoft.com/office/powerpoint/2010/main" val="3648981450"/>
              </p:ext>
            </p:extLst>
          </p:nvPr>
        </p:nvGraphicFramePr>
        <p:xfrm>
          <a:off x="502920" y="1993265"/>
          <a:ext cx="10533888" cy="3647822"/>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42755">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said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It是形</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式主语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that引导的从句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为真正的主语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so</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引导目的状语从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pour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把某物</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倒入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said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started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throwing</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zongzi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（glutinous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stuffed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different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wrapped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bamboo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leaves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fish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poet's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poured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strong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liquor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his</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根据第六段中的so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poet's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微软雅黑" pitchFamily="34" charset="-122"/>
                          <a:cs typeface="Times New Roman" pitchFamily="34" charset="-120"/>
                        </a:rPr>
                        <a:t>和so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body可知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答案是：</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body</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eaten.</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467fb33c?colgroup=10,20,12&amp;pid=1efbaef40&amp;color=0,55,96&amp;mp=1&amp;vtp=1&amp;bt=1&amp;bbb=1">
            <a:extLst>
              <a:ext uri="{FF2B5EF4-FFF2-40B4-BE49-F238E27FC236}">
                <a16:creationId xmlns:a16="http://schemas.microsoft.com/office/drawing/2014/main" id="{8596BD69-6754-905E-66F9-2E2A56C6A744}"/>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graphicFrame>
        <p:nvGraphicFramePr>
          <p:cNvPr id="27" name="P_5_BD#0467fb33c?colgroup=10,20,12&amp;pid=1efbaef40&amp;color=0,55,96&amp;vtp=1&amp;bt=1&amp;bbb=1&amp;hb=1"/>
          <p:cNvGraphicFramePr>
            <a:graphicFrameLocks noGrp="1"/>
          </p:cNvGraphicFramePr>
          <p:nvPr>
            <p:extLst>
              <p:ext uri="{D42A27DB-BD31-4B8C-83A1-F6EECF244321}">
                <p14:modId xmlns:p14="http://schemas.microsoft.com/office/powerpoint/2010/main" val="2520361452"/>
              </p:ext>
            </p:extLst>
          </p:nvPr>
        </p:nvGraphicFramePr>
        <p:xfrm>
          <a:off x="502920" y="1993265"/>
          <a:ext cx="10533888" cy="2911920"/>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2653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up</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itchFamily="34" charset="0"/>
                          <a:ea typeface="微软雅黑" pitchFamily="34" charset="-122"/>
                          <a:cs typeface="Times New Roman" pitchFamily="34" charset="-120"/>
                        </a:rPr>
                        <a:t>直到</a:t>
                      </a:r>
                      <a:r>
                        <a:rPr lang="en-US" altLang="zh-CN" sz="1800" b="0" i="0">
                          <a:solidFill>
                            <a:srgbClr val="003760"/>
                          </a:solidFill>
                          <a:latin typeface="Times New Roman" pitchFamily="34" charset="0"/>
                          <a:ea typeface="微软雅黑" pitchFamily="34" charset="-122"/>
                          <a:cs typeface="Times New Roman" pitchFamily="34" charset="-120"/>
                        </a:rPr>
                        <a:t>（某个时刻或</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日期</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develop</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发展</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along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除</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以</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zongzi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up</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today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developed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varieties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Along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ingredients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include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jujubes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Nowadays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Korea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Japan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southeastern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also</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enjoy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zongzi</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第七段</a:t>
                      </a:r>
                      <a:r>
                        <a:rPr lang="en-US" altLang="zh-CN" sz="1800" b="0" i="0">
                          <a:solidFill>
                            <a:srgbClr val="003760"/>
                          </a:solidFill>
                          <a:latin typeface="Times New Roman" pitchFamily="34" charset="0"/>
                          <a:ea typeface="微软雅黑" pitchFamily="34" charset="-122"/>
                          <a:cs typeface="Times New Roman" pitchFamily="34" charset="-120"/>
                        </a:rPr>
                        <a:t>：介绍了粽</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子的种类及制作粽子的习俗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的传播</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467fb33c?colgroup=10,20,12&amp;pid=1efbaef40&amp;color=0,55,96&amp;vtp=1&amp;bt=1&amp;bbb=1">
            <a:extLst>
              <a:ext uri="{FF2B5EF4-FFF2-40B4-BE49-F238E27FC236}">
                <a16:creationId xmlns:a16="http://schemas.microsoft.com/office/drawing/2014/main" id="{F53608A8-B55C-F390-2B4B-676030F1A657}"/>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8" name="P_5_BD#0467fb33c?colgroup=10,20,12&amp;pid=1efbaef40&amp;color=0,55,96&amp;mp=1&amp;vtp=1&amp;bt=1&amp;bbb=1&amp;hb=1"/>
              <p:cNvGraphicFramePr>
                <a:graphicFrameLocks noGrp="1"/>
              </p:cNvGraphicFramePr>
              <p:nvPr>
                <p:extLst>
                  <p:ext uri="{D42A27DB-BD31-4B8C-83A1-F6EECF244321}">
                    <p14:modId xmlns:p14="http://schemas.microsoft.com/office/powerpoint/2010/main" val="369982239"/>
                  </p:ext>
                </p:extLst>
              </p:nvPr>
            </p:nvGraphicFramePr>
            <p:xfrm>
              <a:off x="502920" y="1993265"/>
              <a:ext cx="10533888" cy="2357184"/>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7180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put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emphasis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Times New Roman" pitchFamily="34" charset="0"/>
                              <a:ea typeface="微软雅黑" pitchFamily="34" charset="-122"/>
                              <a:cs typeface="Times New Roman" pitchFamily="34" charset="-120"/>
                            </a:rPr>
                            <a:t>doing）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重视</a:t>
                          </a:r>
                          <a:r>
                            <a:rPr lang="en-US" altLang="zh-CN" sz="1800" b="0" i="0">
                              <a:solidFill>
                                <a:srgbClr val="003760"/>
                              </a:solidFill>
                              <a:latin typeface="Times New Roman" pitchFamily="34" charset="0"/>
                              <a:ea typeface="微软雅黑" pitchFamily="34" charset="-122"/>
                              <a:cs typeface="Times New Roman" pitchFamily="34" charset="-120"/>
                            </a:rPr>
                            <a:t>/强调</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legend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puts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much</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emphasis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maintaining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integrity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body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vividly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depicted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surrounds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Dragon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第八段</a:t>
                          </a:r>
                          <a:r>
                            <a:rPr lang="en-US" altLang="zh-CN" sz="1800" b="0" i="0">
                              <a:solidFill>
                                <a:srgbClr val="003760"/>
                              </a:solidFill>
                              <a:latin typeface="Times New Roman" pitchFamily="34" charset="0"/>
                              <a:ea typeface="微软雅黑" pitchFamily="34" charset="-122"/>
                              <a:cs typeface="Times New Roman" pitchFamily="34" charset="-120"/>
                            </a:rPr>
                            <a:t>：点明端午</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节传说体现了中国的传统文</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化</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8" name="P_5_BD#0467fb33c?colgroup=10,20,12&amp;pid=1efbaef40&amp;color=0,55,96&amp;mp=1&amp;vtp=1&amp;bt=1&amp;bbb=1&amp;hb=1"/>
              <p:cNvGraphicFramePr>
                <a:graphicFrameLocks noGrp="1"/>
              </p:cNvGraphicFramePr>
              <p:nvPr>
                <p:extLst>
                  <p:ext uri="{D42A27DB-BD31-4B8C-83A1-F6EECF244321}">
                    <p14:modId xmlns:p14="http://schemas.microsoft.com/office/powerpoint/2010/main" val="369982239"/>
                  </p:ext>
                </p:extLst>
              </p:nvPr>
            </p:nvGraphicFramePr>
            <p:xfrm>
              <a:off x="502920" y="1993265"/>
              <a:ext cx="10533888" cy="2357184"/>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7180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put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emphasis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Times New Roman" pitchFamily="34" charset="0"/>
                              <a:ea typeface="微软雅黑" pitchFamily="34" charset="-122"/>
                              <a:cs typeface="Times New Roman" pitchFamily="34" charset="-120"/>
                            </a:rPr>
                            <a:t>doing）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重视</a:t>
                          </a:r>
                          <a:r>
                            <a:rPr lang="en-US" altLang="zh-CN" sz="1800" b="0" i="0">
                              <a:solidFill>
                                <a:srgbClr val="003760"/>
                              </a:solidFill>
                              <a:latin typeface="Times New Roman" pitchFamily="34" charset="0"/>
                              <a:ea typeface="微软雅黑" pitchFamily="34" charset="-122"/>
                              <a:cs typeface="Times New Roman" pitchFamily="34" charset="-120"/>
                            </a:rPr>
                            <a:t>/强调</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做）某事</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legend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3375" t="-19385" r="-63125" b="-2462"/>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第八段</a:t>
                          </a:r>
                          <a:r>
                            <a:rPr lang="en-US" altLang="zh-CN" sz="1800" b="0" i="0">
                              <a:solidFill>
                                <a:srgbClr val="003760"/>
                              </a:solidFill>
                              <a:latin typeface="Times New Roman" pitchFamily="34" charset="0"/>
                              <a:ea typeface="微软雅黑" pitchFamily="34" charset="-122"/>
                              <a:cs typeface="Times New Roman" pitchFamily="34" charset="-120"/>
                            </a:rPr>
                            <a:t>：点明端午</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节传说体现了中国的传统文</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化</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0467fb33c?colgroup=10,20,12&amp;pid=1efbaef40&amp;color=0,55,96&amp;mp=1&amp;vtp=1&amp;bt=1&amp;bbb=1">
            <a:extLst>
              <a:ext uri="{FF2B5EF4-FFF2-40B4-BE49-F238E27FC236}">
                <a16:creationId xmlns:a16="http://schemas.microsoft.com/office/drawing/2014/main" id="{04E36F3E-213F-3E5C-FD08-E40881A9787A}"/>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graphicFrame>
        <p:nvGraphicFramePr>
          <p:cNvPr id="29" name="P_5_BD#0467fb33c?colgroup=10,20,12&amp;pid=1efbaef40&amp;color=0,55,96&amp;vtp=1&amp;bt=1&amp;bbb=1"/>
          <p:cNvGraphicFramePr>
            <a:graphicFrameLocks noGrp="1"/>
          </p:cNvGraphicFramePr>
          <p:nvPr>
            <p:extLst>
              <p:ext uri="{D42A27DB-BD31-4B8C-83A1-F6EECF244321}">
                <p14:modId xmlns:p14="http://schemas.microsoft.com/office/powerpoint/2010/main" val="4022544568"/>
              </p:ext>
            </p:extLst>
          </p:nvPr>
        </p:nvGraphicFramePr>
        <p:xfrm>
          <a:off x="502920" y="1993265"/>
          <a:ext cx="10533888" cy="2249488"/>
        </p:xfrm>
        <a:graphic>
          <a:graphicData uri="http://schemas.openxmlformats.org/drawingml/2006/table">
            <a:tbl>
              <a:tblPr/>
              <a:tblGrid>
                <a:gridCol w="2596896">
                  <a:extLst>
                    <a:ext uri="{9D8B030D-6E8A-4147-A177-3AD203B41FA5}">
                      <a16:colId xmlns:a16="http://schemas.microsoft.com/office/drawing/2014/main" val="20000"/>
                    </a:ext>
                  </a:extLst>
                </a:gridCol>
                <a:gridCol w="4873752">
                  <a:extLst>
                    <a:ext uri="{9D8B030D-6E8A-4147-A177-3AD203B41FA5}">
                      <a16:colId xmlns:a16="http://schemas.microsoft.com/office/drawing/2014/main" val="20001"/>
                    </a:ext>
                  </a:extLst>
                </a:gridCol>
                <a:gridCol w="306324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64106">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①anthology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.（不同作家作品的）选集</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mythology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.神话</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exile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.流放</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流亡</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integrity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.完整</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完好</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depict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.描绘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0467fb33c?colgroup=10,20,12&amp;pid=1efbaef40&amp;color=0,55,96&amp;vtp=1&amp;bt=1&amp;bbb=1">
            <a:extLst>
              <a:ext uri="{FF2B5EF4-FFF2-40B4-BE49-F238E27FC236}">
                <a16:creationId xmlns:a16="http://schemas.microsoft.com/office/drawing/2014/main" id="{B3B77B52-E45D-5DCD-2B97-C0609D59683E}"/>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0467fb33c?pid=1efbaef40&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端午节的起源</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端午节在中国农历五月初五这一天庆祝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它是中国传统节日中最古老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最受欢迎的节日之一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这个节日是为了纪念中国最优秀的诗人之一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屈原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天问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是中国经典古诗集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楚辞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中的一篇</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楚辞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是战国时期的中国诗歌选集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天问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由屈原所写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广受世人推崇</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这首诗里屈原向上苍提出了</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多个关于中国神话和宗教信仰的问题</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但他没有给出答案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公元前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278</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屈原被流放时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楚国被秦国攻占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看到深爱的国家被毁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他伤心欲绝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没多久就投江</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自尽了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5_BD#0467fb33c?pid=1efbaef40&amp;color=0,55,96&amp;mp=1&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楚国人民非常景仰屈原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屈原去世的消息传开后</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他们就划着小船从汨罗江一路到洞庭湖去紧急搜救</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他的遗体</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为了防止屈原的遗体被鱼吃掉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人们通过划船来扰乱水域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据说这就是一年一度的龙舟竞赛的起源</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据说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楚国人开始把粽子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将带有不同馅料的糯米包在竹叶里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扔进水里以吸引鱼儿</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以免它们会吃</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掉屈原的身体</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他们还往水里倒了一大罐烈性酒</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让水里的龙平静下来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这样水龙也不会吃掉他的身体了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制作粽子的传统一直延续到今天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并发展出多种样式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除了米和鸡蛋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原料可能还包括红豆沙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肉和</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红枣</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现在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韩国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日本和东南亚的人们也很喜欢制作粽子</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中国传统文化非常重视在人死后保持遗体的完整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在这个围绕端午节的传说中</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这一点被生动地描绘</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了出来</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C_4_BD#fd1d6169b?pid=d16c0d474&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79_1#e919b39b7?pid=fd1d6169b&amp;color=0,55,96&amp;vtp=1&amp;bbb=1&amp;hb=1"/>
          <p:cNvSpPr/>
          <p:nvPr/>
        </p:nvSpPr>
        <p:spPr>
          <a:xfrm>
            <a:off x="502920" y="2045175"/>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[全国Ⅲ·C篇]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grower—or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itself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October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October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around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Britain</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Visiting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limited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Royal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Gala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supermarkets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knobbly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（多疙瘩的）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curiosity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a:t>
            </a:r>
            <a:endParaRPr lang="en-US" altLang="zh-CN" sz="1800" dirty="0"/>
          </a:p>
          <a:p>
            <a:pPr>
              <a:lnSpc>
                <a:spcPct val="150000"/>
              </a:lnSpc>
            </a:pPr>
            <a:endParaRPr lang="en-US" altLang="zh-CN"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25918c28e.fixed?sp=1&amp;pid=3cd84cb19&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9_1#e919b39b7?pid=fd1d6169b&amp;color=0,55,96&amp;vtp=1&amp;bbb=1&amp;hb=1">
            <a:extLst>
              <a:ext uri="{FF2B5EF4-FFF2-40B4-BE49-F238E27FC236}">
                <a16:creationId xmlns:a16="http://schemas.microsoft.com/office/drawing/2014/main" id="{74DA02FB-6EEE-F929-6050-65EF08CEE2A3}"/>
              </a:ext>
            </a:extLst>
          </p:cNvPr>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eating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Orleans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Reinette,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pipe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affairs,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apple-themed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games.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gardens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commercial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orchards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（果园）.If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orchard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National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Fruit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Collection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Brogdale,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Faversham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Kent.</a:t>
            </a:r>
            <a:endParaRPr lang="en-US" altLang="zh-CN" dirty="0"/>
          </a:p>
        </p:txBody>
      </p:sp>
    </p:spTree>
    <p:extLst>
      <p:ext uri="{BB962C8B-B14F-4D97-AF65-F5344CB8AC3E}">
        <p14:creationId xmlns:p14="http://schemas.microsoft.com/office/powerpoint/2010/main" val="3322870445"/>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M_5_EX.80_1#e919b39b7?pid=fd1d6169b&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如果你是一个苹果种植者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那么请到苹果节来看看吧</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本文向我们介绍了几乎持续整个十</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月的苹果节的盛况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包括在此期间的各项亮点活动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在此活动中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游客不仅可以参观</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品尝到各种各样的</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苹果</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还可以了解苹果的种植</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C_6_BD.81_1#90d126625?pid=e919b39b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82_1#90d126625.bracket?pid=e919b39b7&amp;color=0,55,96&amp;vpa=28&amp;vtp=1"/>
          <p:cNvSpPr/>
          <p:nvPr/>
        </p:nvSpPr>
        <p:spPr>
          <a:xfrm>
            <a:off x="49217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83_1#90d126625.choices?pid=e919b39b7&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lectures.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fruit-loving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orchard.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endParaRPr lang="en-US" altLang="zh-CN" sz="1800" dirty="0"/>
          </a:p>
        </p:txBody>
      </p:sp>
      <p:sp>
        <p:nvSpPr>
          <p:cNvPr id="5" name="QC_6_AS.84_1#90d126625?pid=e919b39b7&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细节理解题。根据第二段的第一句“Visiting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often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taste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variety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apples.”可知，参加苹果节是一次观赏并品尝各种各样的苹果的好机会。故选D项。</a:t>
            </a:r>
            <a:endParaRPr lang="en-US" altLang="zh-CN" dirty="0"/>
          </a:p>
        </p:txBody>
      </p:sp>
      <p:sp>
        <p:nvSpPr>
          <p:cNvPr id="6" name="QC_6_BD.85_1#07c1d380a?pid=e919b39b7&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Decio?(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86_1#07c1d380a.bracket?pid=e919b39b7&amp;color=0,55,96&amp;vpa=29&amp;vtp=1"/>
          <p:cNvSpPr/>
          <p:nvPr/>
        </p:nvSpPr>
        <p:spPr>
          <a:xfrm>
            <a:off x="4121626" y="353447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87_1#07c1d380a.choices?pid=e919b39b7&amp;color=0,55,96&amp;vtp=1&amp;bbb=1"/>
          <p:cNvSpPr/>
          <p:nvPr/>
        </p:nvSpPr>
        <p:spPr>
          <a:xfrm>
            <a:off x="502920" y="3958590"/>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variety.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rarely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now.</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a:t>
            </a:r>
            <a:endParaRPr lang="en-US" altLang="zh-CN" sz="1800" dirty="0"/>
          </a:p>
        </p:txBody>
      </p:sp>
      <p:sp>
        <p:nvSpPr>
          <p:cNvPr id="9" name="QC_6_AS.88_1#07c1d380a?pid=e919b39b7&amp;color=0,55,96&amp;vtp=1&amp;bbb=1&amp;hb=1"/>
          <p:cNvSpPr/>
          <p:nvPr/>
        </p:nvSpPr>
        <p:spPr>
          <a:xfrm>
            <a:off x="502920" y="477837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细节理解题。根据第二段第二句“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classical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apples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Romans.”可知，</a:t>
            </a:r>
            <a:r>
              <a:rPr lang="en-US" altLang="zh-CN" sz="1800" b="0" i="0">
                <a:solidFill>
                  <a:srgbClr val="003760"/>
                </a:solidFill>
                <a:latin typeface="Times New Roman" pitchFamily="34" charset="0"/>
                <a:ea typeface="微软雅黑" pitchFamily="34" charset="-122"/>
                <a:cs typeface="Times New Roman" pitchFamily="34" charset="-120"/>
              </a:rPr>
              <a:t>Decio这种苹果是以前古</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罗马人种植的</a:t>
            </a:r>
            <a:r>
              <a:rPr lang="en-US" altLang="zh-CN" b="0" i="0" dirty="0">
                <a:solidFill>
                  <a:srgbClr val="003760"/>
                </a:solidFill>
                <a:latin typeface="Times New Roman" pitchFamily="34" charset="0"/>
                <a:ea typeface="微软雅黑" pitchFamily="34" charset="-122"/>
                <a:cs typeface="Times New Roman" pitchFamily="34" charset="-120"/>
              </a:rPr>
              <a:t>，属于古老的品种，现在仍能见到，但比较罕见。由此可知选C项。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C_6_BD.89_1#260f26afd?pid=e919b39b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phrase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0_1#260f26afd.bracket?pid=e919b39b7&amp;color=0,55,96&amp;vpa=30&amp;vtp=1"/>
          <p:cNvSpPr/>
          <p:nvPr/>
        </p:nvSpPr>
        <p:spPr>
          <a:xfrm>
            <a:off x="7969725"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91_1#260f26afd.choices?pid=e919b39b7&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810891" algn="l"/>
                <a:tab pos="5266182" algn="l"/>
                <a:tab pos="8000873" algn="l"/>
              </a:tabLst>
            </a:pPr>
            <a:r>
              <a:rPr lang="en-US" altLang="zh-CN" sz="1800" b="0" i="0" dirty="0">
                <a:solidFill>
                  <a:srgbClr val="003760"/>
                </a:solidFill>
                <a:latin typeface="Times New Roman" pitchFamily="34" charset="0"/>
                <a:ea typeface="微软雅黑" pitchFamily="34" charset="-122"/>
                <a:cs typeface="Times New Roman" pitchFamily="34" charset="-120"/>
              </a:rPr>
              <a:t>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idea.</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hope.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brilliant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desire.</a:t>
            </a:r>
            <a:endParaRPr lang="en-US" altLang="zh-CN" sz="1800" dirty="0"/>
          </a:p>
        </p:txBody>
      </p:sp>
      <p:sp>
        <p:nvSpPr>
          <p:cNvPr id="5" name="QC_6_AS.92_1#260f26afd?pid=e919b39b7&amp;color=0,55,96&amp;vtp=1&amp;bbb=1&amp;hb=1"/>
          <p:cNvSpPr/>
          <p:nvPr/>
        </p:nvSpPr>
        <p:spPr>
          <a:xfrm>
            <a:off x="502920" y="2319020"/>
            <a:ext cx="10570464" cy="377190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词义猜测题。根据第三段中的“There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conditions.”</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可知</a:t>
            </a:r>
            <a:r>
              <a:rPr lang="en-US" altLang="zh-CN" sz="1800" b="0" i="0" dirty="0">
                <a:solidFill>
                  <a:srgbClr val="003760"/>
                </a:solidFill>
                <a:latin typeface="Times New Roman" pitchFamily="34" charset="0"/>
                <a:ea typeface="微软雅黑" pitchFamily="34" charset="-122"/>
                <a:cs typeface="Times New Roman" pitchFamily="34" charset="-120"/>
              </a:rPr>
              <a:t>,有些品种是为特定的地理环境而栽培的。再根据画线词语前的“</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sheltered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place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”和画线词语后的for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it可知</a:t>
            </a:r>
            <a:r>
              <a:rPr lang="en-US" altLang="zh-CN" sz="1800" b="0" i="0">
                <a:solidFill>
                  <a:srgbClr val="003760"/>
                </a:solidFill>
                <a:latin typeface="Times New Roman" pitchFamily="34" charset="0"/>
                <a:ea typeface="微软雅黑" pitchFamily="34" charset="-122"/>
                <a:cs typeface="Times New Roman" pitchFamily="34" charset="-120"/>
              </a:rPr>
              <a:t>,种植这个品</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种需要温暖</a:t>
            </a:r>
            <a:r>
              <a:rPr lang="en-US" altLang="zh-CN" sz="1800" b="0" i="0" dirty="0">
                <a:solidFill>
                  <a:srgbClr val="003760"/>
                </a:solidFill>
                <a:latin typeface="Times New Roman" pitchFamily="34" charset="0"/>
                <a:ea typeface="微软雅黑" pitchFamily="34" charset="-122"/>
                <a:cs typeface="Times New Roman" pitchFamily="34" charset="-120"/>
              </a:rPr>
              <a:t>、避风的环境和肥沃的土壤，因此大多数喜爱这个品种的苹果爱好者只能望“果”兴叹，</a:t>
            </a:r>
            <a:r>
              <a:rPr lang="en-US" altLang="zh-CN" sz="1800" b="0" i="0">
                <a:solidFill>
                  <a:srgbClr val="003760"/>
                </a:solidFill>
                <a:latin typeface="Times New Roman" pitchFamily="34" charset="0"/>
                <a:ea typeface="微软雅黑" pitchFamily="34" charset="-122"/>
                <a:cs typeface="Times New Roman" pitchFamily="34" charset="-120"/>
              </a:rPr>
              <a:t>空欢喜，</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因为没有条件种植</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hope意为“空指望”，与画线词语含义相同，故选B项。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微技能】根据上下文的逻辑关系解词义猜测题</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英语行文中常常用一些表示逻辑关系的词来衔接上下文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使文章行文流畅</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在解答词义猜测类题目时</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我们往往能够从上下文之间的逻辑关系中找到线索</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解答此类题目时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我们可以使用以下步骤</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8" end="8"/>
                                            </p:txEl>
                                          </p:spTgt>
                                        </p:tgtEl>
                                        <p:attrNameLst>
                                          <p:attrName>style.visibility</p:attrName>
                                        </p:attrNameLst>
                                      </p:cBhvr>
                                      <p:to>
                                        <p:strVal val="visible"/>
                                      </p:to>
                                    </p:set>
                                    <p:animEffect transition="in" filter="fade">
                                      <p:cBhvr>
                                        <p:cTn id="42"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2_1#260f26afd?pid=e919b39b7&amp;color=0,55,96&amp;vtp=1&amp;bbb=1&amp;hb=1">
            <a:extLst>
              <a:ext uri="{FF2B5EF4-FFF2-40B4-BE49-F238E27FC236}">
                <a16:creationId xmlns:a16="http://schemas.microsoft.com/office/drawing/2014/main" id="{ED85EEF5-64B1-49E4-CDC1-6C720E69BC48}"/>
              </a:ext>
            </a:extLst>
          </p:cNvPr>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通读画线词所在的句子及句子前后衔接的几句话</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掌握本句及其前后文的大意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查看画线词前后是否有表达逻辑关系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如因果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对比</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转折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并列</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递进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的词或短语</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根据</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其所表达的逻辑关系推断画线词前后的语义变化</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分析四个选项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排除掉明显不符合语境的选项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然后再对比剩余的选项</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看哪个选项与自己推测</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的意思最为接近</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并且再代入画线部分所在句进行最后验证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以本题为例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画线部分所在段落主要介绍了苹果的品种培育需要适应当地的气候条件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并以</a:t>
            </a:r>
            <a:r>
              <a:rPr lang="en-US" altLang="zh-CN" sz="1800" b="0" i="0">
                <a:solidFill>
                  <a:srgbClr val="003760"/>
                </a:solidFill>
                <a:latin typeface="Times New Roman" pitchFamily="34" charset="0"/>
                <a:ea typeface="微软雅黑" pitchFamily="34" charset="-122"/>
                <a:cs typeface="Times New Roman" pitchFamily="34" charset="-120"/>
              </a:rPr>
              <a:t>Orleans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Reinette</a:t>
            </a:r>
            <a:r>
              <a:rPr lang="en-US" altLang="zh-CN" sz="1800" b="0" i="0" dirty="0">
                <a:solidFill>
                  <a:srgbClr val="003760"/>
                </a:solidFill>
                <a:latin typeface="Times New Roman" pitchFamily="34" charset="0"/>
                <a:ea typeface="楷体" pitchFamily="34" charset="-122"/>
                <a:cs typeface="Times New Roman" pitchFamily="34" charset="-120"/>
              </a:rPr>
              <a:t>这一品种为例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说明种植这种苹果所需的气候和土壤条件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根据该段落第二句中的</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Times New Roman" pitchFamily="34" charset="0"/>
                <a:ea typeface="楷体" pitchFamily="34" charset="-122"/>
                <a:cs typeface="Times New Roman" pitchFamily="34" charset="-120"/>
              </a:rPr>
              <a:t>可以判断</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此处句意发生转折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前后语义相反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说明这种苹果虽然好吃</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但是对种植条件的要求高</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根据画线部分前</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Times New Roman" pitchFamily="34" charset="0"/>
                <a:ea typeface="楷体" pitchFamily="34" charset="-122"/>
                <a:cs typeface="Times New Roman" pitchFamily="34" charset="-120"/>
              </a:rPr>
              <a:t>可知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此处表示得出结论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即对大多数人来说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这种种植条件难以达到</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所以只能空想</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将这一推断</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和四个选项对比</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便可得出正确答案</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18117786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C_6_BD.93_1#3330caa6b?pid=e919b39b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94_1#3330caa6b.bracket?pid=e919b39b7&amp;color=0,55,96&amp;vpa=31&amp;vtp=1"/>
          <p:cNvSpPr/>
          <p:nvPr/>
        </p:nvSpPr>
        <p:spPr>
          <a:xfrm>
            <a:off x="5699601"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95_1#3330caa6b.choices?pid=e919b39b7&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apples.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introduce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apples.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C_6_AS.96_1#3330caa6b?pid=e919b39b7&amp;color=0,55,96&amp;vtp=1&amp;bt=1&amp;bbb=1&amp;hb=1"/>
          <p:cNvSpPr/>
          <p:nvPr/>
        </p:nvSpPr>
        <p:spPr>
          <a:xfrm>
            <a:off x="502920" y="1512000"/>
            <a:ext cx="10570464" cy="48120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推理判断题。文章第一段介绍了苹果节的时间、地点及影响</a:t>
            </a:r>
            <a:r>
              <a:rPr lang="en-US" altLang="zh-CN" sz="1800" b="0" i="0">
                <a:solidFill>
                  <a:srgbClr val="003760"/>
                </a:solidFill>
                <a:latin typeface="Times New Roman" pitchFamily="34" charset="0"/>
                <a:ea typeface="微软雅黑" pitchFamily="34" charset="-122"/>
                <a:cs typeface="Times New Roman" pitchFamily="34" charset="-120"/>
              </a:rPr>
              <a:t>；接下来的三段重点介绍了在苹果节上</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的活动及见闻</a:t>
            </a:r>
            <a:r>
              <a:rPr lang="en-US" altLang="zh-CN" sz="1800" b="0" i="0" dirty="0">
                <a:solidFill>
                  <a:srgbClr val="003760"/>
                </a:solidFill>
                <a:latin typeface="Times New Roman" pitchFamily="34" charset="0"/>
                <a:ea typeface="微软雅黑" pitchFamily="34" charset="-122"/>
                <a:cs typeface="Times New Roman" pitchFamily="34" charset="-120"/>
              </a:rPr>
              <a:t>；最后一段总结并建议读者参观the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Brogdale。</a:t>
            </a:r>
            <a:r>
              <a:rPr lang="en-US" altLang="zh-CN" sz="1800" b="0" i="0">
                <a:solidFill>
                  <a:srgbClr val="003760"/>
                </a:solidFill>
                <a:latin typeface="Times New Roman" pitchFamily="34" charset="0"/>
                <a:ea typeface="微软雅黑" pitchFamily="34" charset="-122"/>
                <a:cs typeface="Times New Roman" pitchFamily="34" charset="-120"/>
              </a:rPr>
              <a:t>由此可推断出，</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作者写作本文的目的是向读者介绍苹果节</a:t>
            </a:r>
            <a:r>
              <a:rPr lang="en-US" altLang="zh-CN" sz="1800" b="0" i="0" dirty="0">
                <a:solidFill>
                  <a:srgbClr val="003760"/>
                </a:solidFill>
                <a:latin typeface="Times New Roman" pitchFamily="34" charset="0"/>
                <a:ea typeface="微软雅黑" pitchFamily="34" charset="-122"/>
                <a:cs typeface="Times New Roman" pitchFamily="34" charset="-120"/>
              </a:rPr>
              <a:t>。故选B项。</a:t>
            </a:r>
            <a:endParaRPr lang="en-US" altLang="zh-CN" sz="1800" dirty="0"/>
          </a:p>
          <a:p>
            <a:pPr>
              <a:lnSpc>
                <a:spcPts val="32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长难句分析】</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limited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Royal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Gala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supermarkets,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existence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Romans.</a:t>
            </a:r>
            <a:endParaRPr lang="en-US" altLang="zh-CN" sz="1800" dirty="0"/>
          </a:p>
          <a:p>
            <a:pPr>
              <a:lnSpc>
                <a:spcPts val="3200"/>
              </a:lnSpc>
            </a:pPr>
            <a:r>
              <a:rPr lang="en-US" altLang="zh-CN" b="1" i="0">
                <a:solidFill>
                  <a:srgbClr val="003760"/>
                </a:solidFill>
                <a:latin typeface="Times New Roman" pitchFamily="34" charset="0"/>
                <a:ea typeface="微软雅黑" pitchFamily="34" charset="-122"/>
                <a:cs typeface="Times New Roman" pitchFamily="34" charset="-120"/>
              </a:rPr>
              <a:t>句</a:t>
            </a:r>
            <a:r>
              <a:rPr lang="en-US" altLang="zh-CN" sz="1800" b="1" i="0">
                <a:solidFill>
                  <a:srgbClr val="003760"/>
                </a:solidFill>
                <a:latin typeface="Times New Roman" pitchFamily="34" charset="0"/>
                <a:ea typeface="微软雅黑" pitchFamily="34" charset="-122"/>
                <a:cs typeface="Times New Roman" pitchFamily="34" charset="-120"/>
              </a:rPr>
              <a:t>式分析</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本句是一个复合句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分析句子结构可知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句子主干部分是</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是介词短语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在句中作状语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在这个介词短语中又包含一个</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Times New Roman" pitchFamily="34" charset="0"/>
                <a:ea typeface="楷体" pitchFamily="34" charset="-122"/>
                <a:cs typeface="Times New Roman" pitchFamily="34" charset="-120"/>
              </a:rPr>
              <a:t>引导的定语从句</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200"/>
              </a:lnSpc>
            </a:pPr>
            <a:r>
              <a:rPr lang="en-US" altLang="zh-CN" sz="1800" b="0" i="0">
                <a:solidFill>
                  <a:srgbClr val="003760"/>
                </a:solidFill>
                <a:latin typeface="Times New Roman" pitchFamily="34" charset="0"/>
                <a:ea typeface="楷体" pitchFamily="34" charset="-122"/>
                <a:cs typeface="Times New Roman" pitchFamily="34" charset="-120"/>
              </a:rPr>
              <a:t>主干部分</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Times New Roman" pitchFamily="34" charset="0"/>
                <a:ea typeface="楷体" pitchFamily="34" charset="-122"/>
                <a:cs typeface="Times New Roman" pitchFamily="34" charset="-120"/>
              </a:rPr>
              <a:t>是形式主语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真正的主语是动词不定式短语</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existence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举例说明</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apples,</a:t>
            </a:r>
            <a:r>
              <a:rPr lang="en-US" altLang="zh-CN" sz="1800" b="0" i="0" dirty="0">
                <a:solidFill>
                  <a:srgbClr val="003760"/>
                </a:solidFill>
                <a:latin typeface="Times New Roman" pitchFamily="34" charset="0"/>
                <a:ea typeface="楷体" pitchFamily="34" charset="-122"/>
                <a:cs typeface="Times New Roman" pitchFamily="34" charset="-120"/>
              </a:rPr>
              <a:t>在这个短语中又含有一个</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楷体" pitchFamily="34" charset="-122"/>
                <a:cs typeface="Times New Roman" pitchFamily="34" charset="-120"/>
              </a:rPr>
              <a:t>引导的定语从句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修饰先行词</a:t>
            </a:r>
            <a:r>
              <a:rPr lang="en-US" altLang="zh-CN" sz="1800" b="0" i="0" dirty="0">
                <a:solidFill>
                  <a:srgbClr val="003760"/>
                </a:solidFill>
                <a:latin typeface="Times New Roman" pitchFamily="34" charset="0"/>
                <a:ea typeface="微软雅黑" pitchFamily="34" charset="-122"/>
                <a:cs typeface="Times New Roman" pitchFamily="34" charset="-120"/>
              </a:rPr>
              <a:t>Decio。</a:t>
            </a:r>
            <a:endParaRPr lang="en-US" altLang="zh-CN" sz="1800" dirty="0"/>
          </a:p>
          <a:p>
            <a:pPr>
              <a:lnSpc>
                <a:spcPts val="3200"/>
              </a:lnSpc>
            </a:pPr>
            <a:r>
              <a:rPr lang="en-US" altLang="zh-CN" b="1" i="0">
                <a:solidFill>
                  <a:srgbClr val="003760"/>
                </a:solidFill>
                <a:latin typeface="Times New Roman" pitchFamily="34" charset="0"/>
                <a:ea typeface="微软雅黑" pitchFamily="34" charset="-122"/>
                <a:cs typeface="Times New Roman" pitchFamily="34" charset="-120"/>
              </a:rPr>
              <a:t>句</a:t>
            </a:r>
            <a:r>
              <a:rPr lang="en-US" altLang="zh-CN" sz="1800" b="1" i="0">
                <a:solidFill>
                  <a:srgbClr val="003760"/>
                </a:solidFill>
                <a:latin typeface="Times New Roman" pitchFamily="34" charset="0"/>
                <a:ea typeface="微软雅黑" pitchFamily="34" charset="-122"/>
                <a:cs typeface="Times New Roman" pitchFamily="34" charset="-120"/>
              </a:rPr>
              <a:t>意</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对于那些习惯了超市里诸如金冠苹果和皇家嘎啦苹果等有限品种苹果的人来说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看到各种各样如古</a:t>
            </a:r>
          </a:p>
          <a:p>
            <a:pPr>
              <a:lnSpc>
                <a:spcPts val="3000"/>
              </a:lnSpc>
            </a:pPr>
            <a:r>
              <a:rPr lang="en-US" altLang="zh-CN" b="0" i="0">
                <a:solidFill>
                  <a:srgbClr val="003760"/>
                </a:solidFill>
                <a:latin typeface="Times New Roman" pitchFamily="34" charset="0"/>
                <a:ea typeface="楷体" pitchFamily="34" charset="-122"/>
                <a:cs typeface="Times New Roman" pitchFamily="34" charset="-120"/>
              </a:rPr>
              <a:t>罗马人种植的</a:t>
            </a:r>
            <a:r>
              <a:rPr lang="en-US" altLang="zh-CN" b="0" i="0" dirty="0">
                <a:solidFill>
                  <a:srgbClr val="003760"/>
                </a:solidFill>
                <a:latin typeface="Times New Roman" pitchFamily="34" charset="0"/>
                <a:ea typeface="微软雅黑" pitchFamily="34" charset="-122"/>
                <a:cs typeface="Times New Roman" pitchFamily="34" charset="-120"/>
              </a:rPr>
              <a:t>Decio</a:t>
            </a:r>
            <a:r>
              <a:rPr lang="en-US" altLang="zh-CN" b="0" i="0" dirty="0">
                <a:solidFill>
                  <a:srgbClr val="003760"/>
                </a:solidFill>
                <a:latin typeface="Times New Roman" pitchFamily="34" charset="0"/>
                <a:ea typeface="楷体" pitchFamily="34" charset="-122"/>
                <a:cs typeface="Times New Roman" pitchFamily="34" charset="-120"/>
              </a:rPr>
              <a:t>之类的经典苹果仍然存在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大概会让他们大开眼界</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C_4_BD#f7df8e5a9?pid=0b36569b6&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试题分析</a:t>
            </a:r>
            <a:endParaRPr lang="en-US" altLang="zh-CN" sz="2400" dirty="0"/>
          </a:p>
        </p:txBody>
      </p:sp>
      <p:sp>
        <p:nvSpPr>
          <p:cNvPr id="3" name="P_5_BD#44a4d85a9?pid=f7df8e5a9&amp;color=0,55,96&amp;vtp=1&amp;bbb=1&amp;hb=1"/>
          <p:cNvSpPr/>
          <p:nvPr/>
        </p:nvSpPr>
        <p:spPr>
          <a:xfrm>
            <a:off x="502920" y="2045175"/>
            <a:ext cx="10570464" cy="24498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读后续写是近几年新高考模式下出现的新型作文形式。这类作文题目通常会提供一段</a:t>
            </a:r>
            <a:r>
              <a:rPr lang="en-US" altLang="zh-CN" sz="1800" b="0" i="0">
                <a:solidFill>
                  <a:srgbClr val="003760"/>
                </a:solidFill>
                <a:latin typeface="Times New Roman" pitchFamily="34" charset="0"/>
                <a:ea typeface="微软雅黑" pitchFamily="34" charset="-122"/>
                <a:cs typeface="Times New Roman" pitchFamily="34" charset="-120"/>
              </a:rPr>
              <a:t>350词左右的材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料</a:t>
            </a:r>
            <a:r>
              <a:rPr lang="en-US" altLang="zh-CN" sz="1800" b="0" i="0" dirty="0">
                <a:solidFill>
                  <a:srgbClr val="003760"/>
                </a:solidFill>
                <a:latin typeface="Times New Roman" pitchFamily="34" charset="0"/>
                <a:ea typeface="微软雅黑" pitchFamily="34" charset="-122"/>
                <a:cs typeface="Times New Roman" pitchFamily="34" charset="-120"/>
              </a:rPr>
              <a:t>，材料体裁多为记叙文，少有夹叙夹议文。故事情节大多浅显易懂，与真实生活相关，</a:t>
            </a:r>
            <a:r>
              <a:rPr lang="en-US" altLang="zh-CN" sz="1800" b="0" i="0">
                <a:solidFill>
                  <a:srgbClr val="003760"/>
                </a:solidFill>
                <a:latin typeface="Times New Roman" pitchFamily="34" charset="0"/>
                <a:ea typeface="微软雅黑" pitchFamily="34" charset="-122"/>
                <a:cs typeface="Times New Roman" pitchFamily="34" charset="-120"/>
              </a:rPr>
              <a:t>且情节跌宕起伏，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逻辑清晰</a:t>
            </a:r>
            <a:r>
              <a:rPr lang="en-US" altLang="zh-CN" sz="1800" b="0" i="0" dirty="0">
                <a:solidFill>
                  <a:srgbClr val="003760"/>
                </a:solidFill>
                <a:latin typeface="Times New Roman" pitchFamily="34" charset="0"/>
                <a:ea typeface="微软雅黑" pitchFamily="34" charset="-122"/>
                <a:cs typeface="Times New Roman" pitchFamily="34" charset="-120"/>
              </a:rPr>
              <a:t>，对考生在续写时发挥想象力和创造力有一定帮助</a:t>
            </a:r>
            <a:r>
              <a:rPr lang="en-US" altLang="zh-CN" sz="1800" b="0" i="0">
                <a:solidFill>
                  <a:srgbClr val="003760"/>
                </a:solidFill>
                <a:latin typeface="Times New Roman" pitchFamily="34" charset="0"/>
                <a:ea typeface="微软雅黑" pitchFamily="34" charset="-122"/>
                <a:cs typeface="Times New Roman" pitchFamily="34" charset="-120"/>
              </a:rPr>
              <a:t>。在提供的材料下面有两个需要补充完整的段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落</a:t>
            </a:r>
            <a:r>
              <a:rPr lang="en-US" altLang="zh-CN" sz="1800" b="0" i="0" dirty="0">
                <a:solidFill>
                  <a:srgbClr val="003760"/>
                </a:solidFill>
                <a:latin typeface="Times New Roman" pitchFamily="34" charset="0"/>
                <a:ea typeface="微软雅黑" pitchFamily="34" charset="-122"/>
                <a:cs typeface="Times New Roman" pitchFamily="34" charset="-120"/>
              </a:rPr>
              <a:t>，考生需要根据该材料内容和所给的两个段落开头语，使用150词左右补全故事的后续情节</a:t>
            </a:r>
            <a:r>
              <a:rPr lang="en-US" altLang="zh-CN" sz="1800" b="0" i="0">
                <a:solidFill>
                  <a:srgbClr val="003760"/>
                </a:solidFill>
                <a:latin typeface="Times New Roman" pitchFamily="34" charset="0"/>
                <a:ea typeface="微软雅黑" pitchFamily="34" charset="-122"/>
                <a:cs typeface="Times New Roman" pitchFamily="34" charset="-120"/>
              </a:rPr>
              <a:t>，将其发展</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成一篇与给定材料有逻辑衔接</a:t>
            </a:r>
            <a:r>
              <a:rPr lang="en-US" altLang="zh-CN" sz="1800" b="0" i="0" dirty="0">
                <a:solidFill>
                  <a:srgbClr val="003760"/>
                </a:solidFill>
                <a:latin typeface="Times New Roman" pitchFamily="34" charset="0"/>
                <a:ea typeface="微软雅黑" pitchFamily="34" charset="-122"/>
                <a:cs typeface="Times New Roman" pitchFamily="34" charset="-120"/>
              </a:rPr>
              <a:t>、情节和结构完整的短文。读后续写需要考生兼具阅读能力和写作能力</a:t>
            </a:r>
            <a:r>
              <a:rPr lang="en-US" altLang="zh-CN" sz="1800" b="0" i="0">
                <a:solidFill>
                  <a:srgbClr val="003760"/>
                </a:solidFill>
                <a:latin typeface="Times New Roman" pitchFamily="34" charset="0"/>
                <a:ea typeface="微软雅黑" pitchFamily="34" charset="-122"/>
                <a:cs typeface="Times New Roman" pitchFamily="34" charset="-120"/>
              </a:rPr>
              <a:t>，还</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要融合想象力</a:t>
            </a:r>
            <a:r>
              <a:rPr lang="en-US" altLang="zh-CN" b="0" i="0" dirty="0">
                <a:solidFill>
                  <a:srgbClr val="003760"/>
                </a:solidFill>
                <a:latin typeface="Times New Roman" pitchFamily="34" charset="0"/>
                <a:ea typeface="微软雅黑" pitchFamily="34" charset="-122"/>
                <a:cs typeface="Times New Roman" pitchFamily="34" charset="-120"/>
              </a:rPr>
              <a:t>、创造力和逻辑能力。</a:t>
            </a:r>
            <a:endParaRPr lang="en-US" altLang="zh-CN"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P_5#44a4d85a9?sp=1&amp;pid=f7df8e5a9&amp;color=0,55,96&amp;vtp=1&amp;bt=1&amp;bbb=1"/>
          <p:cNvSpPr/>
          <p:nvPr/>
        </p:nvSpPr>
        <p:spPr>
          <a:xfrm>
            <a:off x="502920" y="1512000"/>
            <a:ext cx="10570464" cy="45453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1.续写文本得高分的关键</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内容上脉络清晰、故事完整；</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与所给短文及段落开头语衔接合理；</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语言表达上用词丰富、准确，句式多样；</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书写美观、卷面整洁，</a:t>
            </a:r>
            <a:r>
              <a:rPr lang="en-US" altLang="zh-CN" sz="1800" b="0" i="0">
                <a:solidFill>
                  <a:srgbClr val="003760"/>
                </a:solidFill>
                <a:latin typeface="Times New Roman" pitchFamily="34" charset="0"/>
                <a:ea typeface="微软雅黑" pitchFamily="34" charset="-122"/>
                <a:cs typeface="Times New Roman" pitchFamily="34" charset="-120"/>
              </a:rPr>
              <a:t>词数在规定范围内。</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2.读后续写的语言表达技巧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在进行续写时，可恰当运用心理描写、动作描写、神态描写、语言描写、环境描写等勾勒情节，使续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写文章更为真实。在运用这些描写手法时要注意与续写情节相结合，不要将各种描写随意堆砌在一起，而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是要根据自己想象出来的续写情境合理运用。此外，续写时还可以使用一些修辞手法，如比喻、排比、拟</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人等。但无论是运用描写手法还是修辞手法，素材的积累是必不可少的，想要在续写时得心应手，最关键</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的是要在学习过程中积累相关的语言表达。</a:t>
            </a:r>
            <a:endParaRPr lang="en-US" altLang="zh-CN" sz="18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P_5#44a4d85a9?sp=1&amp;pid=f7df8e5a9&amp;color=0,55,96&amp;vtp=1&amp;bt=1&amp;bbb=1&amp;hb=1"/>
          <p:cNvSpPr/>
          <p:nvPr/>
        </p:nvSpPr>
        <p:spPr>
          <a:xfrm>
            <a:off x="502920" y="1512000"/>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3.读后续写的写作思路与步骤</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Reading读取信息：获取主要人物、时间、地点、事件背景等信息，把握所给材料中的故事情节。</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Predicting预测发展：在读懂材料的基础上，结合两个段落开头语，预测故事的发展方向</a:t>
            </a:r>
            <a:r>
              <a:rPr lang="en-US" altLang="zh-CN" sz="1800" b="0" i="0">
                <a:solidFill>
                  <a:srgbClr val="003760"/>
                </a:solidFill>
                <a:latin typeface="Times New Roman" pitchFamily="34" charset="0"/>
                <a:ea typeface="微软雅黑" pitchFamily="34" charset="-122"/>
                <a:cs typeface="Times New Roman" pitchFamily="34" charset="-120"/>
              </a:rPr>
              <a:t>，例如人物的行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、心理活动、感受、产生的结果、最后的结局等。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Writing续写故事：确定续写的情节后，运用恰当的语言将其表达出来</a:t>
            </a:r>
            <a:r>
              <a:rPr lang="en-US" altLang="zh-CN" sz="1800" b="0" i="0">
                <a:solidFill>
                  <a:srgbClr val="003760"/>
                </a:solidFill>
                <a:latin typeface="Times New Roman" pitchFamily="34" charset="0"/>
                <a:ea typeface="微软雅黑" pitchFamily="34" charset="-122"/>
                <a:cs typeface="Times New Roman" pitchFamily="34" charset="-120"/>
              </a:rPr>
              <a:t>，并注意使用衔接词从而使文章脉</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络清晰</a:t>
            </a:r>
            <a:r>
              <a:rPr lang="en-US" altLang="zh-CN" sz="1800" b="0" i="0" dirty="0">
                <a:solidFill>
                  <a:srgbClr val="003760"/>
                </a:solidFill>
                <a:latin typeface="Times New Roman" pitchFamily="34" charset="0"/>
                <a:ea typeface="微软雅黑" pitchFamily="34" charset="-122"/>
                <a:cs typeface="Times New Roman" pitchFamily="34" charset="-120"/>
              </a:rPr>
              <a:t>、逻辑通顺。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Polishing润色定稿：如果时间充分，可对已完成的续写内容进行检查或优化</a:t>
            </a:r>
            <a:r>
              <a:rPr lang="en-US" altLang="zh-CN" sz="1800" b="0" i="0">
                <a:solidFill>
                  <a:srgbClr val="003760"/>
                </a:solidFill>
                <a:latin typeface="Times New Roman" pitchFamily="34" charset="0"/>
                <a:ea typeface="微软雅黑" pitchFamily="34" charset="-122"/>
                <a:cs typeface="Times New Roman" pitchFamily="34" charset="-120"/>
              </a:rPr>
              <a:t>，主要注意文章时态是否统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a:t>
            </a:r>
            <a:r>
              <a:rPr lang="en-US" altLang="zh-CN" b="0" i="0" dirty="0">
                <a:solidFill>
                  <a:srgbClr val="003760"/>
                </a:solidFill>
                <a:latin typeface="Times New Roman" pitchFamily="34" charset="0"/>
                <a:ea typeface="微软雅黑" pitchFamily="34" charset="-122"/>
                <a:cs typeface="Times New Roman" pitchFamily="34" charset="-120"/>
              </a:rPr>
              <a:t>、单词拼写是否正确及语言表达是否合理等。</a:t>
            </a:r>
            <a:endParaRPr lang="en-US" altLang="zh-CN"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C_4_BD#9b82de88e?pid=0b36569b6&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97_1#bfcb2c266?pid=9b82de88e&amp;color=0,55,96&amp;vtp=1&amp;bbb=1&amp;hb=1"/>
          <p:cNvSpPr/>
          <p:nvPr/>
        </p:nvSpPr>
        <p:spPr>
          <a:xfrm>
            <a:off x="502920" y="2045175"/>
            <a:ext cx="10570464" cy="33528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[河北张家口2024高一期末]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，使之构成一篇</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Weeks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anxiety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cross-country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Mrs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Smith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mess.“We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suggested</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kid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relieved!</a:t>
            </a:r>
            <a:endParaRPr lang="en-US" altLang="zh-CN" sz="1800" dirty="0"/>
          </a:p>
          <a:p>
            <a:pPr>
              <a:lnSpc>
                <a:spcPct val="150000"/>
              </a:lnSpc>
            </a:pPr>
            <a:endParaRPr lang="en-US" altLang="zh-CN"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97_1#bfcb2c266?pid=9b82de88e&amp;color=0,55,96&amp;vtp=1&amp;bbb=1&amp;hb=1">
            <a:extLst>
              <a:ext uri="{FF2B5EF4-FFF2-40B4-BE49-F238E27FC236}">
                <a16:creationId xmlns:a16="http://schemas.microsoft.com/office/drawing/2014/main" id="{4B2C27D3-9426-D097-6A79-247851BBF633}"/>
              </a:ext>
            </a:extLst>
          </p:cNvPr>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job</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rate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crafts.“Let's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excitement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Leonard,”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eyed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curiously.“Are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I've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got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prepare.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grocery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open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twenty-four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hours.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store!”</a:t>
            </a:r>
            <a:endParaRPr lang="en-US" altLang="zh-CN" dirty="0"/>
          </a:p>
        </p:txBody>
      </p:sp>
    </p:spTree>
    <p:extLst>
      <p:ext uri="{BB962C8B-B14F-4D97-AF65-F5344CB8AC3E}">
        <p14:creationId xmlns:p14="http://schemas.microsoft.com/office/powerpoint/2010/main" val="1588792683"/>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5_BD.97_2#bfcb2c266?pid=9b82de88e&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Unfortunately,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thirty-pound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Early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bagged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finish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explained.“</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husband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Jill.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us.____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Soon</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house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smile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faces.____</a:t>
            </a:r>
            <a:endParaRPr lang="en-US" altLang="zh-CN"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QO_5_EX.98_1#bfcb2c266?pid=9b82de88e&amp;color=0,55,96&amp;vtp=1&amp;bt=1&amp;bbb=1&amp;hb=1"/>
          <p:cNvSpPr/>
          <p:nvPr/>
        </p:nvSpPr>
        <p:spPr>
          <a:xfrm>
            <a:off x="502920" y="1512000"/>
            <a:ext cx="10570464" cy="28689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最近作者和她的丈夫带着儿子</a:t>
            </a:r>
            <a:r>
              <a:rPr lang="en-US" altLang="zh-CN" sz="1800" b="0" i="0" dirty="0">
                <a:solidFill>
                  <a:srgbClr val="003760"/>
                </a:solidFill>
                <a:latin typeface="Times New Roman" pitchFamily="34" charset="0"/>
                <a:ea typeface="微软雅黑" pitchFamily="34" charset="-122"/>
                <a:cs typeface="Times New Roman" pitchFamily="34" charset="-120"/>
              </a:rPr>
              <a:t>Jill进行了一次跨国的搬家，恰逢感恩节即将到来，</a:t>
            </a:r>
            <a:r>
              <a:rPr lang="en-US" altLang="zh-CN" sz="1800" b="0" i="0">
                <a:solidFill>
                  <a:srgbClr val="003760"/>
                </a:solidFill>
                <a:latin typeface="Times New Roman" pitchFamily="34" charset="0"/>
                <a:ea typeface="微软雅黑" pitchFamily="34" charset="-122"/>
                <a:cs typeface="Times New Roman" pitchFamily="34" charset="-120"/>
              </a:rPr>
              <a:t>作者感到有些焦虑，</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认为应该开始考虑</a:t>
            </a:r>
            <a:r>
              <a:rPr lang="en-US" altLang="zh-CN" sz="1800" b="0" i="0" u="sng">
                <a:solidFill>
                  <a:srgbClr val="003760"/>
                </a:solidFill>
                <a:latin typeface="Times New Roman" pitchFamily="34" charset="0"/>
                <a:ea typeface="微软雅黑" pitchFamily="34" charset="-122"/>
                <a:cs typeface="Times New Roman" pitchFamily="34" charset="-120"/>
              </a:rPr>
              <a:t>感恩节计划</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事件</a:t>
            </a:r>
            <a:r>
              <a:rPr lang="en-US" altLang="zh-CN" sz="1800" b="0" i="0" dirty="0">
                <a:solidFill>
                  <a:srgbClr val="003760"/>
                </a:solidFill>
                <a:latin typeface="Times New Roman" pitchFamily="34" charset="0"/>
                <a:ea typeface="微软雅黑" pitchFamily="34" charset="-122"/>
                <a:cs typeface="Times New Roman" pitchFamily="34" charset="-120"/>
              </a:rPr>
              <a:t>）。但在此之前，作者从未负责做过感恩节大餐</a:t>
            </a:r>
            <a:r>
              <a:rPr lang="en-US" altLang="zh-CN" sz="1800" b="0" i="0">
                <a:solidFill>
                  <a:srgbClr val="003760"/>
                </a:solidFill>
                <a:latin typeface="Times New Roman" pitchFamily="34" charset="0"/>
                <a:ea typeface="微软雅黑" pitchFamily="34" charset="-122"/>
                <a:cs typeface="Times New Roman" pitchFamily="34" charset="-120"/>
              </a:rPr>
              <a:t>，她本想准备一些热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狗和奶酪</a:t>
            </a:r>
            <a:r>
              <a:rPr lang="en-US" altLang="zh-CN" sz="1800" b="0" i="0" dirty="0">
                <a:solidFill>
                  <a:srgbClr val="003760"/>
                </a:solidFill>
                <a:latin typeface="Times New Roman" pitchFamily="34" charset="0"/>
                <a:ea typeface="微软雅黑" pitchFamily="34" charset="-122"/>
                <a:cs typeface="Times New Roman" pitchFamily="34" charset="-120"/>
              </a:rPr>
              <a:t>，但在看到儿子向她兴奋地展示新制作的火鸡工艺品后，她决定好好准备感恩节的食物。</a:t>
            </a:r>
            <a:r>
              <a:rPr lang="en-US" altLang="zh-CN" sz="1800" b="0" i="0">
                <a:solidFill>
                  <a:srgbClr val="003760"/>
                </a:solidFill>
                <a:latin typeface="Times New Roman" pitchFamily="34" charset="0"/>
                <a:ea typeface="微软雅黑" pitchFamily="34" charset="-122"/>
                <a:cs typeface="Times New Roman" pitchFamily="34" charset="-120"/>
              </a:rPr>
              <a:t>然而，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当作者去杂货店时</a:t>
            </a:r>
            <a:r>
              <a:rPr lang="en-US" altLang="zh-CN" sz="1800" b="0" i="0" dirty="0">
                <a:solidFill>
                  <a:srgbClr val="003760"/>
                </a:solidFill>
                <a:latin typeface="Times New Roman" pitchFamily="34" charset="0"/>
                <a:ea typeface="微软雅黑" pitchFamily="34" charset="-122"/>
                <a:cs typeface="Times New Roman" pitchFamily="34" charset="-120"/>
              </a:rPr>
              <a:t>，只剩下了一只巨大的火鸡，她别无选择，只好把那只火鸡买了下来。回到家后</a:t>
            </a:r>
            <a:r>
              <a:rPr lang="en-US" altLang="zh-CN" sz="1800" b="0" i="0">
                <a:solidFill>
                  <a:srgbClr val="003760"/>
                </a:solidFill>
                <a:latin typeface="Times New Roman" pitchFamily="34" charset="0"/>
                <a:ea typeface="微软雅黑" pitchFamily="34" charset="-122"/>
                <a:cs typeface="Times New Roman" pitchFamily="34" charset="-120"/>
              </a:rPr>
              <a:t>，她的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家人们看到那只巨大的火鸡非常惊讶</a:t>
            </a:r>
            <a:r>
              <a:rPr lang="en-US" altLang="zh-CN" sz="1800" b="0" i="0" dirty="0">
                <a:solidFill>
                  <a:srgbClr val="003760"/>
                </a:solidFill>
                <a:latin typeface="Times New Roman" pitchFamily="34" charset="0"/>
                <a:ea typeface="微软雅黑" pitchFamily="34" charset="-122"/>
                <a:cs typeface="Times New Roman" pitchFamily="34" charset="-120"/>
              </a:rPr>
              <a:t>，作者瞬间意识到，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他们是不可能把这只火鸡吃完的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问题</a:t>
            </a:r>
            <a:r>
              <a:rPr lang="en-US" altLang="zh-CN" sz="1800" b="0" i="0">
                <a:solidFill>
                  <a:srgbClr val="003760"/>
                </a:solidFill>
                <a:latin typeface="Times New Roman" pitchFamily="34" charset="0"/>
                <a:ea typeface="微软雅黑" pitchFamily="34" charset="-122"/>
                <a:cs typeface="Times New Roman" pitchFamily="34" charset="-120"/>
              </a:rPr>
              <a:t>）。这</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让作者有些苦恼</a:t>
            </a:r>
            <a:r>
              <a:rPr lang="en-US" altLang="zh-CN" b="0" i="0" dirty="0">
                <a:solidFill>
                  <a:srgbClr val="003760"/>
                </a:solidFill>
                <a:latin typeface="Times New Roman" pitchFamily="34" charset="0"/>
                <a:ea typeface="微软雅黑" pitchFamily="34" charset="-122"/>
                <a:cs typeface="Times New Roman" pitchFamily="34" charset="-120"/>
              </a:rPr>
              <a:t>，不知道该怎么把这只火鸡吃完。</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QO_5_EX.98_2#bfcb2c266?pid=9b82de88e&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98_3#bfcb2c266?pid=9b82de88e&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212080"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QO_5_EX.98_4#bfcb2c266?pid=9b82de88e&amp;color=0,55,96&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感谢：thankful,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appreciative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开心：glad,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delighted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blink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吃惊地眨眼</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面带笑容</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面带温暖的微笑</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sp>
        <p:nvSpPr>
          <p:cNvPr id="2" name="QO_5_EX.98_5#bfcb2c266?pid=9b82de88e&amp;color=0,55,96&amp;mp=1&amp;vtp=1&amp;bt=1&amp;bb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拜访某人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invite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邀请某人做某事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一起准备感恩节晚餐</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享用一顿美味的晚餐</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Knowing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得知那一点后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楷体" pitchFamily="34" charset="-122"/>
                <a:cs typeface="Times New Roman" pitchFamily="34" charset="-120"/>
              </a:rPr>
              <a:t>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的帮助下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很快完成了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8">
    <p:spTree>
      <p:nvGrpSpPr>
        <p:cNvPr id="1" name=""/>
        <p:cNvGrpSpPr/>
        <p:nvPr/>
      </p:nvGrpSpPr>
      <p:grpSpPr>
        <a:xfrm>
          <a:off x="0" y="0"/>
          <a:ext cx="0" cy="0"/>
          <a:chOff x="0" y="0"/>
          <a:chExt cx="0" cy="0"/>
        </a:xfrm>
      </p:grpSpPr>
      <p:sp>
        <p:nvSpPr>
          <p:cNvPr id="2" name="QO_5_AN.99_1#bfcb2c266?pid=9b82de88e&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Jill</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neighbour,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old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couple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lonely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because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visit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moved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Besides,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didn't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see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anything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Thanksgiving.”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reached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agreement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couple</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Jill</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responsible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husband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charge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were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surprised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gratefully.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realising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busied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ourselves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entire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dinner.</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Soon</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greeted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gladly</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introduction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husband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clumsily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preparing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couple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fancy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Obviously</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Mrs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great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talent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cooking.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special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treat,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beautiful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cloth</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candles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china.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gathered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delicious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Thanksgiving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making</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promise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spend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Christmas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together.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9">
    <p:spTree>
      <p:nvGrpSpPr>
        <p:cNvPr id="1" name=""/>
        <p:cNvGrpSpPr/>
        <p:nvPr/>
      </p:nvGrpSpPr>
      <p:grpSpPr>
        <a:xfrm>
          <a:off x="0" y="0"/>
          <a:ext cx="0" cy="0"/>
          <a:chOff x="0" y="0"/>
          <a:chExt cx="0" cy="0"/>
        </a:xfrm>
      </p:grpSpPr>
      <p:pic>
        <p:nvPicPr>
          <p:cNvPr id="2" name="P_5#d143bad6f?pid=9b82de88e&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19626" y="1608902"/>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d143bad6f?pid=9b82de88e&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套卷练习见</a:t>
            </a:r>
            <a:r>
              <a:rPr lang="en-US" altLang="zh-CN" sz="1800" b="1" i="0" dirty="0">
                <a:solidFill>
                  <a:srgbClr val="003760"/>
                </a:solidFill>
                <a:latin typeface="Times New Roman" pitchFamily="34" charset="0"/>
                <a:ea typeface="微软雅黑" pitchFamily="34" charset="-122"/>
                <a:cs typeface="Times New Roman" pitchFamily="34" charset="-120"/>
              </a:rPr>
              <a:t>《巩固练》单元素养检测L8</a:t>
            </a:r>
            <a:endParaRPr lang="en-US" altLang="zh-CN" sz="1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6edf66c09?pid=112f97d65&amp;color=0,55,96&amp;vtp=1&amp;bt=1&amp;bbb=1"/>
          <p:cNvSpPr/>
          <p:nvPr/>
        </p:nvSpPr>
        <p:spPr>
          <a:xfrm>
            <a:off x="502920" y="1512000"/>
            <a:ext cx="10570464" cy="11290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1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000"/>
              </a:lnSpc>
              <a:spcBef>
                <a:spcPts val="0"/>
              </a:spcBef>
              <a:spcAft>
                <a:spcPts val="0"/>
              </a:spcAft>
              <a:buClrTx/>
              <a:buSzTx/>
              <a:buFontTx/>
              <a:buNone/>
              <a:tabLst>
                <a:tab pos="1971853" algn="l"/>
                <a:tab pos="4134206" algn="l"/>
                <a:tab pos="6360059" algn="l"/>
                <a:tab pos="8738312"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1.range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2.grateful</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3.decorate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4.advantage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5.reflect</a:t>
            </a:r>
            <a:endParaRPr lang="en-US" altLang="zh-CN" sz="1800" dirty="0"/>
          </a:p>
        </p:txBody>
      </p:sp>
      <p:sp>
        <p:nvSpPr>
          <p:cNvPr id="4" name="P_4_BD#6edf66c09?sp=1&amp;pid=112f97d65&amp;color=0,55,96&amp;vtp=1&amp;bbb=1"/>
          <p:cNvSpPr/>
          <p:nvPr/>
        </p:nvSpPr>
        <p:spPr>
          <a:xfrm>
            <a:off x="502920" y="2687893"/>
            <a:ext cx="10570464" cy="2703830"/>
          </a:xfrm>
          <a:prstGeom prst="rect">
            <a:avLst/>
          </a:prstGeom>
          <a:noFill/>
          <a:ln/>
        </p:spPr>
        <p:txBody>
          <a:bodyPr wrap="none" lIns="0" tIns="0" rIns="0" bIns="0" rtlCol="0" anchor="t"/>
          <a:lstStyle/>
          <a:p>
            <a:pPr>
              <a:lnSpc>
                <a:spcPts val="3100"/>
              </a:lnSpc>
              <a:tabLst>
                <a:tab pos="3383788" algn="l"/>
                <a:tab pos="6602476" algn="l"/>
              </a:tabLst>
            </a:pP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a:solidFill>
                  <a:srgbClr val="003760"/>
                </a:solidFill>
                <a:latin typeface="Times New Roman" pitchFamily="34" charset="0"/>
                <a:ea typeface="微软雅黑" pitchFamily="34" charset="-122"/>
                <a:cs typeface="Times New Roman" pitchFamily="34" charset="-120"/>
              </a:rPr>
              <a:t>.occasion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7.respect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8.现在分词作定语</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1.range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range在语法填空中的考法涉及：①考查其作动词时的非谓语形式，常涉及固定搭配range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②考查其固定搭配range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中介词的选用；③考查其作名词时的固定搭配a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of，常考查冠</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词的选用，以及其后接可数名词复数形式的用法。</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[河北承德2023高二期末]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wetlands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diverse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widely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distributed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（分布）,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temperate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zone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zone.</a:t>
            </a:r>
            <a:endParaRPr lang="en-US" altLang="zh-CN" sz="1800" dirty="0"/>
          </a:p>
        </p:txBody>
      </p:sp>
      <p:sp>
        <p:nvSpPr>
          <p:cNvPr id="7" name="QB_4_AN.2_1#6edf66c09.blank?pid=112f97d65&amp;color=0,55,96&amp;vpa=1&amp;vtp=1&amp;bbb=1"/>
          <p:cNvSpPr/>
          <p:nvPr/>
        </p:nvSpPr>
        <p:spPr>
          <a:xfrm>
            <a:off x="508476" y="4990784"/>
            <a:ext cx="865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ranging</a:t>
            </a:r>
            <a:endParaRPr lang="en-US" altLang="zh-CN" dirty="0"/>
          </a:p>
        </p:txBody>
      </p:sp>
      <p:sp>
        <p:nvSpPr>
          <p:cNvPr id="8" name="QB_4_AS.3_1#83e46fe4d?pid=112f97d65&amp;color=0,55,96&amp;vtp=1&amp;bbb=1&amp;hb=1"/>
          <p:cNvSpPr/>
          <p:nvPr/>
        </p:nvSpPr>
        <p:spPr>
          <a:xfrm>
            <a:off x="502920" y="5443666"/>
            <a:ext cx="10570464" cy="7289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分析句子结构可知，设空处应用非谓语形式作状语，且设空处与主语China's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wetlands之间为逻辑上</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的主动关系</a:t>
            </a:r>
            <a:r>
              <a:rPr lang="en-US" altLang="zh-CN" b="0" i="0" dirty="0">
                <a:solidFill>
                  <a:srgbClr val="003760"/>
                </a:solidFill>
                <a:latin typeface="Times New Roman" pitchFamily="34" charset="0"/>
                <a:ea typeface="微软雅黑" pitchFamily="34" charset="-122"/>
                <a:cs typeface="Times New Roman" pitchFamily="34" charset="-120"/>
              </a:rPr>
              <a:t>，故用现在分词形式。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4_1#00605eedc?pid=112f97d65&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[山西大同2023高二期末]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range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mountains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plains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forests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lakes.</a:t>
            </a:r>
            <a:endParaRPr lang="en-US" altLang="zh-CN" dirty="0"/>
          </a:p>
        </p:txBody>
      </p:sp>
      <p:sp>
        <p:nvSpPr>
          <p:cNvPr id="3" name="QB_4_AN.5_1#00605eedc.blank?pid=112f97d65&amp;color=0,55,96&amp;vpa=2&amp;vtp=1&amp;bbb=1"/>
          <p:cNvSpPr/>
          <p:nvPr/>
        </p:nvSpPr>
        <p:spPr>
          <a:xfrm>
            <a:off x="10107517" y="147828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from</a:t>
            </a:r>
            <a:endParaRPr lang="en-US" altLang="zh-CN" dirty="0"/>
          </a:p>
        </p:txBody>
      </p:sp>
      <p:sp>
        <p:nvSpPr>
          <p:cNvPr id="4" name="QB_4_AS.6_1#00605eedc?pid=112f97d65&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为固定搭配，在此处意为“包括从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到</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之间”。</a:t>
            </a:r>
            <a:endParaRPr lang="en-US" altLang="zh-CN" sz="1800" dirty="0"/>
          </a:p>
        </p:txBody>
      </p:sp>
      <p:sp>
        <p:nvSpPr>
          <p:cNvPr id="5" name="QB_4_BD.7_1#3e88b9d91?pid=112f97d65&amp;color=0,55,96&amp;vtp=1&amp;bbb=1&amp;hb=1"/>
          <p:cNvSpPr/>
          <p:nvPr/>
        </p:nvSpPr>
        <p:spPr>
          <a:xfrm>
            <a:off x="502920" y="273304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[福建宁德2024高一期末]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offer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souvenirs,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clothing</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AN.8_1#3e88b9d91.blank?pid=112f97d65&amp;color=0,55,96&amp;vpa=3&amp;vtp=1"/>
          <p:cNvSpPr/>
          <p:nvPr/>
        </p:nvSpPr>
        <p:spPr>
          <a:xfrm>
            <a:off x="7082948" y="270256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B_4_AS.9_1#3e88b9d91?pid=112f97d65&amp;color=0,55,96&amp;vtp=1&amp;bbb=1&amp;hb=1"/>
          <p:cNvSpPr/>
          <p:nvPr/>
        </p:nvSpPr>
        <p:spPr>
          <a:xfrm>
            <a:off x="502920" y="356254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句意为:唐人街的商店提供各种各样的纪念品、商品和服装。固定短语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of意为</a:t>
            </a:r>
            <a:r>
              <a:rPr lang="en-US" altLang="zh-CN" sz="1800" b="0" i="0">
                <a:solidFill>
                  <a:srgbClr val="003760"/>
                </a:solidFill>
                <a:latin typeface="Times New Roman" pitchFamily="34" charset="0"/>
                <a:ea typeface="微软雅黑" pitchFamily="34" charset="-122"/>
                <a:cs typeface="Times New Roman" pitchFamily="34" charset="-120"/>
              </a:rPr>
              <a:t>“各种各样</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a:t>
            </a:r>
            <a:r>
              <a:rPr lang="en-US" altLang="zh-CN" b="0" i="0" dirty="0">
                <a:solidFill>
                  <a:srgbClr val="003760"/>
                </a:solidFill>
                <a:latin typeface="Times New Roman" pitchFamily="34" charset="0"/>
                <a:ea typeface="微软雅黑" pitchFamily="34" charset="-122"/>
                <a:cs typeface="Times New Roman" pitchFamily="34" charset="-120"/>
              </a:rPr>
              <a:t>”。故填a。</a:t>
            </a:r>
            <a:endParaRPr lang="en-US" altLang="zh-CN" dirty="0"/>
          </a:p>
        </p:txBody>
      </p:sp>
      <p:sp>
        <p:nvSpPr>
          <p:cNvPr id="8" name="QB_4_BD.10_1#1ee787d46?pid=112f97d65&amp;color=0,55,96&amp;vtp=1&amp;bbb=1&amp;hb=1"/>
          <p:cNvSpPr/>
          <p:nvPr/>
        </p:nvSpPr>
        <p:spPr>
          <a:xfrm>
            <a:off x="502920" y="43823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[广东茂名2024高一期末]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（apply）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industry.</a:t>
            </a:r>
            <a:endParaRPr lang="en-US" altLang="zh-CN" dirty="0"/>
          </a:p>
        </p:txBody>
      </p:sp>
      <p:sp>
        <p:nvSpPr>
          <p:cNvPr id="9" name="QB_4_AN.11_1#1ee787d46.blank?pid=112f97d65&amp;color=0,55,96&amp;vpa=4&amp;vtp=1&amp;bbb=1"/>
          <p:cNvSpPr/>
          <p:nvPr/>
        </p:nvSpPr>
        <p:spPr>
          <a:xfrm>
            <a:off x="470376" y="4737290"/>
            <a:ext cx="1271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applications</a:t>
            </a:r>
            <a:endParaRPr lang="en-US" altLang="zh-CN" dirty="0"/>
          </a:p>
        </p:txBody>
      </p:sp>
      <p:sp>
        <p:nvSpPr>
          <p:cNvPr id="10" name="QB_4_AS.12_1#1ee787d46?pid=112f97d65&amp;color=0,55,96&amp;vtp=1&amp;bbb=1&amp;hb=1"/>
          <p:cNvSpPr/>
          <p:nvPr/>
        </p:nvSpPr>
        <p:spPr>
          <a:xfrm>
            <a:off x="502920" y="520509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句意为:据发明者说，这项发明将在工业上有广泛的应用。由空前的a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a:solidFill>
                  <a:srgbClr val="003760"/>
                </a:solidFill>
                <a:latin typeface="Times New Roman" pitchFamily="34" charset="0"/>
                <a:ea typeface="微软雅黑" pitchFamily="34" charset="-122"/>
                <a:cs typeface="Times New Roman" pitchFamily="34" charset="-120"/>
              </a:rPr>
              <a:t>，设空处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应用复数形式</a:t>
            </a:r>
            <a:r>
              <a:rPr lang="en-US" altLang="zh-CN" b="0" i="0" dirty="0">
                <a:solidFill>
                  <a:srgbClr val="003760"/>
                </a:solidFill>
                <a:latin typeface="Times New Roman" pitchFamily="34" charset="0"/>
                <a:ea typeface="微软雅黑" pitchFamily="34" charset="-122"/>
                <a:cs typeface="Times New Roman" pitchFamily="34" charset="-120"/>
              </a:rPr>
              <a:t>。故填applications。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1fcbf3fb0?sp=1&amp;pid=112f97d65&amp;color=0,55,96&amp;vtp=1&amp;bt=1&amp;bbb=1"/>
          <p:cNvSpPr/>
          <p:nvPr/>
        </p:nvSpPr>
        <p:spPr>
          <a:xfrm>
            <a:off x="502920" y="1512000"/>
            <a:ext cx="10570464" cy="259588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.grateful</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（1）grateful在语法填空中的考法涉及：①考查词性转换，其名词形式为gratitude，副词形式为</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gratefully；②考查固定搭配be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[重庆西南大学附中2024高二段考]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rolling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embraced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mentor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saved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depths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despair.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took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saying,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“Thank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4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support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community.</a:t>
            </a:r>
            <a:endParaRPr lang="en-US" altLang="zh-CN" sz="1800" dirty="0"/>
          </a:p>
        </p:txBody>
      </p:sp>
      <p:sp>
        <p:nvSpPr>
          <p:cNvPr id="5" name="QB_4_AN.14_1#1fcbf3fb0.blank?pid=112f97d65&amp;color=0,55,96&amp;vpa=5&amp;vtp=1&amp;bbb=1"/>
          <p:cNvSpPr/>
          <p:nvPr/>
        </p:nvSpPr>
        <p:spPr>
          <a:xfrm>
            <a:off x="5420138" y="2452816"/>
            <a:ext cx="9794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gratitude</a:t>
            </a:r>
            <a:endParaRPr lang="en-US" altLang="zh-CN" dirty="0"/>
          </a:p>
        </p:txBody>
      </p:sp>
      <p:sp>
        <p:nvSpPr>
          <p:cNvPr id="7" name="QB_4_AN.16_1#1fcbf3fb0.blank?pid=112f97d65&amp;color=0,55,96&amp;vpa=6&amp;vtp=1&amp;bbb=1"/>
          <p:cNvSpPr/>
          <p:nvPr/>
        </p:nvSpPr>
        <p:spPr>
          <a:xfrm>
            <a:off x="1003776" y="3443416"/>
            <a:ext cx="10556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gratefully</a:t>
            </a:r>
            <a:endParaRPr lang="en-US" altLang="zh-CN" dirty="0"/>
          </a:p>
        </p:txBody>
      </p:sp>
      <p:sp>
        <p:nvSpPr>
          <p:cNvPr id="9" name="QB_4_AN.18_1#1fcbf3fb0.blank?pid=112f97d65&amp;color=0,55,96&amp;vpa=7&amp;vtp=1&amp;bbb=1"/>
          <p:cNvSpPr/>
          <p:nvPr/>
        </p:nvSpPr>
        <p:spPr>
          <a:xfrm>
            <a:off x="3607276" y="3767012"/>
            <a:ext cx="4333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10" name="P_4_BD#dbd9c7a5f?sp=1&amp;pid=112f97d65&amp;color=0,55,96&amp;vtp=1&amp;bbb=1"/>
          <p:cNvSpPr/>
          <p:nvPr/>
        </p:nvSpPr>
        <p:spPr>
          <a:xfrm>
            <a:off x="502920" y="4155442"/>
            <a:ext cx="10570464" cy="284480"/>
          </a:xfrm>
          <a:prstGeom prst="rect">
            <a:avLst/>
          </a:prstGeom>
          <a:noFill/>
          <a:ln/>
        </p:spPr>
        <p:txBody>
          <a:bodyPr wrap="none" lIns="0" tIns="0" rIns="0" bIns="0" rtlCol="0" anchor="t"/>
          <a:lstStyle/>
          <a:p>
            <a:pPr algn="l">
              <a:lnSpc>
                <a:spcPts val="24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（2）grateful在完形填空中常考查对其词义的把握。</a:t>
            </a:r>
            <a:endParaRPr lang="en-US" altLang="zh-CN" sz="1800" dirty="0"/>
          </a:p>
        </p:txBody>
      </p:sp>
      <p:sp>
        <p:nvSpPr>
          <p:cNvPr id="11" name="QC_4_BD.19_1#4d16c02e1?pid=112f97d65&amp;color=0,55,96&amp;vtp=1&amp;bbb=1&amp;hb=1"/>
          <p:cNvSpPr/>
          <p:nvPr/>
        </p:nvSpPr>
        <p:spPr>
          <a:xfrm>
            <a:off x="502920" y="4477197"/>
            <a:ext cx="10570464" cy="944880"/>
          </a:xfrm>
          <a:prstGeom prst="rect">
            <a:avLst/>
          </a:prstGeom>
          <a:noFill/>
          <a:ln/>
        </p:spPr>
        <p:txBody>
          <a:bodyPr wrap="none" lIns="0" tIns="0" rIns="0" bIns="0" rtlCol="0" anchor="t"/>
          <a:lstStyle/>
          <a:p>
            <a:pPr algn="l">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despair,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gift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envelope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us</a:t>
            </a:r>
            <a:r>
              <a:rPr lang="en-US" altLang="zh-CN" sz="1800" b="0" i="0">
                <a:solidFill>
                  <a:srgbClr val="003760"/>
                </a:solidFill>
                <a:latin typeface="SimSun" pitchFamily="34" charset="0"/>
                <a:ea typeface="SimSun" pitchFamily="34" charset="-122"/>
                <a:cs typeface="SimSun" pitchFamily="34" charset="-120"/>
              </a:rPr>
              <a:t> </a:t>
            </a:r>
          </a:p>
          <a:p>
            <a:pPr>
              <a:lnSpc>
                <a:spcPts val="2400"/>
              </a:lnSpc>
            </a:pPr>
            <a:r>
              <a:rPr lang="en-US" altLang="zh-CN" b="0" i="0">
                <a:solidFill>
                  <a:srgbClr val="003760"/>
                </a:solidFill>
                <a:latin typeface="Times New Roman" pitchFamily="34" charset="0"/>
                <a:ea typeface="微软雅黑" pitchFamily="34" charset="-122"/>
                <a:cs typeface="Times New Roman" pitchFamily="34" charset="-120"/>
              </a:rPr>
              <a:t>go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through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desperate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
        <p:nvSpPr>
          <p:cNvPr id="12" name="QC_4_AN.20_1#4d16c02e1.blank?pid=112f97d65&amp;color=0,55,96&amp;vpa=8&amp;vtp=1"/>
          <p:cNvSpPr/>
          <p:nvPr/>
        </p:nvSpPr>
        <p:spPr>
          <a:xfrm>
            <a:off x="5293011" y="4770313"/>
            <a:ext cx="3317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3" name="QC_4_BD.21_1#4d16c02e1.choices?pid=112f97d65&amp;color=0,55,96&amp;vtp=1&amp;bbb=1"/>
          <p:cNvSpPr/>
          <p:nvPr/>
        </p:nvSpPr>
        <p:spPr>
          <a:xfrm>
            <a:off x="502920" y="5467098"/>
            <a:ext cx="10570464" cy="284480"/>
          </a:xfrm>
          <a:prstGeom prst="rect">
            <a:avLst/>
          </a:prstGeom>
          <a:noFill/>
          <a:ln/>
        </p:spPr>
        <p:txBody>
          <a:bodyPr wrap="none" lIns="0" tIns="0" rIns="0" bIns="0" rtlCol="0" anchor="t"/>
          <a:lstStyle/>
          <a:p>
            <a:pPr>
              <a:lnSpc>
                <a:spcPts val="2400"/>
              </a:lnSpc>
              <a:tabLst>
                <a:tab pos="2661666" algn="l"/>
                <a:tab pos="5424932" algn="l"/>
                <a:tab pos="81373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.grateful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B.shameful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C.regretful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.hopeful</a:t>
            </a:r>
            <a:endParaRPr lang="en-US" altLang="zh-CN" sz="1800" dirty="0"/>
          </a:p>
        </p:txBody>
      </p:sp>
      <p:sp>
        <p:nvSpPr>
          <p:cNvPr id="14" name="QC_4_AS.22_1#4d16c02e1?pid=112f97d65&amp;color=0,55,96&amp;vtp=1&amp;bbb=1"/>
          <p:cNvSpPr/>
          <p:nvPr/>
        </p:nvSpPr>
        <p:spPr>
          <a:xfrm>
            <a:off x="502920" y="5804410"/>
            <a:ext cx="10570464" cy="284480"/>
          </a:xfrm>
          <a:prstGeom prst="rect">
            <a:avLst/>
          </a:prstGeom>
          <a:noFill/>
          <a:ln/>
        </p:spPr>
        <p:txBody>
          <a:bodyPr wrap="none" lIns="0" tIns="0" rIns="0" bIns="0" rtlCol="0" anchor="t"/>
          <a:lstStyle/>
          <a:p>
            <a:pPr algn="l">
              <a:lnSpc>
                <a:spcPts val="2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设空句句意为：我们很感激收到一大笔钱，这笔钱足以帮助我们度过那段绝望的时光。</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bg/>
                                          </p:spTgt>
                                        </p:tgtEl>
                                        <p:attrNameLst>
                                          <p:attrName>style.visibility</p:attrName>
                                        </p:attrNameLst>
                                      </p:cBhvr>
                                      <p:to>
                                        <p:strVal val="visible"/>
                                      </p:to>
                                    </p:set>
                                    <p:animEffect transition="in" filter="fade">
                                      <p:cBhvr>
                                        <p:cTn id="31" dur="500"/>
                                        <p:tgtEl>
                                          <p:spTgt spid="12">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xEl>
                                              <p:pRg st="0" end="0"/>
                                            </p:txEl>
                                          </p:spTgt>
                                        </p:tgtEl>
                                        <p:attrNameLst>
                                          <p:attrName>style.visibility</p:attrName>
                                        </p:attrNameLst>
                                      </p:cBhvr>
                                      <p:to>
                                        <p:strVal val="visible"/>
                                      </p:to>
                                    </p:set>
                                    <p:animEffect transition="in" filter="fade">
                                      <p:cBhvr>
                                        <p:cTn id="34" dur="500"/>
                                        <p:tgtEl>
                                          <p:spTgt spid="12">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bg/>
                                          </p:spTgt>
                                        </p:tgtEl>
                                        <p:attrNameLst>
                                          <p:attrName>style.visibility</p:attrName>
                                        </p:attrNameLst>
                                      </p:cBhvr>
                                      <p:to>
                                        <p:strVal val="visible"/>
                                      </p:to>
                                    </p:set>
                                    <p:animEffect transition="in" filter="fade">
                                      <p:cBhvr>
                                        <p:cTn id="39" dur="500"/>
                                        <p:tgtEl>
                                          <p:spTgt spid="14">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xEl>
                                              <p:pRg st="0" end="0"/>
                                            </p:txEl>
                                          </p:spTgt>
                                        </p:tgtEl>
                                        <p:attrNameLst>
                                          <p:attrName>style.visibility</p:attrName>
                                        </p:attrNameLst>
                                      </p:cBhvr>
                                      <p:to>
                                        <p:strVal val="visible"/>
                                      </p:to>
                                    </p:set>
                                    <p:animEffect transition="in" filter="fade">
                                      <p:cBhvr>
                                        <p:cTn id="42"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9" grpId="0" build="p" animBg="1"/>
      <p:bldP spid="12" grpId="0" build="p" animBg="1"/>
      <p:bldP spid="1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c0dd63a9a?sp=1&amp;pid=112f97d65&amp;color=0,55,96&amp;vtp=1&amp;bt=1&amp;bbb=1&amp;hb=1"/>
          <p:cNvSpPr/>
          <p:nvPr/>
        </p:nvSpPr>
        <p:spPr>
          <a:xfrm>
            <a:off x="502920" y="1512000"/>
            <a:ext cx="10570464" cy="21545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3.decorate</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decorate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在语法填空中的考法涉及：①考查固定搭配decorate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；②考查其非谓语形式</a:t>
            </a:r>
            <a:r>
              <a:rPr lang="en-US" altLang="zh-CN" sz="1800" b="0" i="0">
                <a:solidFill>
                  <a:srgbClr val="003760"/>
                </a:solidFill>
                <a:latin typeface="Times New Roman" pitchFamily="34" charset="0"/>
                <a:ea typeface="微软雅黑" pitchFamily="34" charset="-122"/>
                <a:cs typeface="Times New Roman" pitchFamily="34" charset="-120"/>
              </a:rPr>
              <a:t>，常结</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合前述搭配进行考查</a:t>
            </a:r>
            <a:r>
              <a:rPr lang="en-US" altLang="zh-CN" sz="1800" b="0" i="0" dirty="0">
                <a:solidFill>
                  <a:srgbClr val="003760"/>
                </a:solidFill>
                <a:latin typeface="Times New Roman" pitchFamily="34" charset="0"/>
                <a:ea typeface="微软雅黑" pitchFamily="34" charset="-122"/>
                <a:cs typeface="Times New Roman" pitchFamily="34" charset="-120"/>
              </a:rPr>
              <a:t>；③考查词性转换，其名词形式为decoration，意为“装饰”时为不可数名词，意为</a:t>
            </a:r>
            <a:r>
              <a:rPr lang="en-US" altLang="zh-CN" sz="1800" b="0" i="0">
                <a:solidFill>
                  <a:srgbClr val="003760"/>
                </a:solidFill>
                <a:latin typeface="Times New Roman" pitchFamily="34" charset="0"/>
                <a:ea typeface="微软雅黑" pitchFamily="34" charset="-122"/>
                <a:cs typeface="Times New Roman" pitchFamily="34" charset="-120"/>
              </a:rPr>
              <a:t>“装</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饰物</a:t>
            </a:r>
            <a:r>
              <a:rPr lang="en-US" altLang="zh-CN" b="0" i="0" dirty="0">
                <a:solidFill>
                  <a:srgbClr val="003760"/>
                </a:solidFill>
                <a:latin typeface="Times New Roman" pitchFamily="34" charset="0"/>
                <a:ea typeface="微软雅黑" pitchFamily="34" charset="-122"/>
                <a:cs typeface="Times New Roman" pitchFamily="34" charset="-120"/>
              </a:rPr>
              <a:t>；装饰品”</a:t>
            </a:r>
            <a:r>
              <a:rPr lang="en-US" altLang="zh-CN" b="0" i="0">
                <a:solidFill>
                  <a:srgbClr val="003760"/>
                </a:solidFill>
                <a:latin typeface="Times New Roman" pitchFamily="34" charset="0"/>
                <a:ea typeface="微软雅黑" pitchFamily="34" charset="-122"/>
                <a:cs typeface="Times New Roman" pitchFamily="34" charset="-120"/>
              </a:rPr>
              <a:t>时为可数名词。</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[广东东莞东华高级中学2023高一月考]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KTV</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individual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karaoke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rooms,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decorated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lights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comfortable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sofas.</a:t>
            </a:r>
            <a:endParaRPr lang="en-US" altLang="zh-CN" dirty="0"/>
          </a:p>
        </p:txBody>
      </p:sp>
      <p:sp>
        <p:nvSpPr>
          <p:cNvPr id="4" name="QB_4_AN.24_1#c0dd63a9a.blank?pid=112f97d65&amp;color=0,55,96&amp;vpa=9&amp;vtp=1&amp;bbb=1"/>
          <p:cNvSpPr/>
          <p:nvPr/>
        </p:nvSpPr>
        <p:spPr>
          <a:xfrm>
            <a:off x="1486376" y="3300985"/>
            <a:ext cx="573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5" name="QB_4_AS.25_1#21129e469?pid=112f97d65&amp;color=0,55,96&amp;vtp=1&amp;bbb=1"/>
          <p:cNvSpPr/>
          <p:nvPr/>
        </p:nvSpPr>
        <p:spPr>
          <a:xfrm>
            <a:off x="502920" y="3696717"/>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句意为：KTV酒吧内部是独立的卡拉OK室，里面装饰着派对灯和舒适的沙发。</a:t>
            </a:r>
            <a:endParaRPr lang="en-US" altLang="zh-CN" sz="1800" dirty="0"/>
          </a:p>
        </p:txBody>
      </p:sp>
      <p:sp>
        <p:nvSpPr>
          <p:cNvPr id="6" name="QB_4_BD.26_1#b4cd88126?pid=112f97d65&amp;color=0,55,96&amp;vtp=1&amp;bbb=1&amp;hb=1"/>
          <p:cNvSpPr/>
          <p:nvPr/>
        </p:nvSpPr>
        <p:spPr>
          <a:xfrm>
            <a:off x="502920" y="4055936"/>
            <a:ext cx="10570464" cy="10496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[浙江宁波二中2024高一期中]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embroidery,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Christmas.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even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notebook</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（decorate）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embroidery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embroidery</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pendant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families.</a:t>
            </a:r>
            <a:endParaRPr lang="en-US" altLang="zh-CN" dirty="0"/>
          </a:p>
        </p:txBody>
      </p:sp>
      <p:sp>
        <p:nvSpPr>
          <p:cNvPr id="7" name="QB_4_AN.27_1#b4cd88126.blank?pid=112f97d65&amp;color=0,55,96&amp;vpa=10&amp;vtp=1&amp;bbb=1"/>
          <p:cNvSpPr/>
          <p:nvPr/>
        </p:nvSpPr>
        <p:spPr>
          <a:xfrm>
            <a:off x="4445476" y="4392359"/>
            <a:ext cx="1055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decorated</a:t>
            </a:r>
            <a:endParaRPr lang="en-US" altLang="zh-CN" dirty="0"/>
          </a:p>
        </p:txBody>
      </p:sp>
      <p:sp>
        <p:nvSpPr>
          <p:cNvPr id="8" name="QB_4_AS.28_1#b4cd88126?pid=112f97d65&amp;color=0,55,96&amp;vtp=1&amp;bbb=1&amp;hb=1"/>
          <p:cNvSpPr/>
          <p:nvPr/>
        </p:nvSpPr>
        <p:spPr>
          <a:xfrm>
            <a:off x="502920" y="5146167"/>
            <a:ext cx="10570464" cy="10623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设空句句意为：他们甚至排队，只为给家人购买用刺绣装饰的笔记本或刺绣吊坠</a:t>
            </a:r>
            <a:r>
              <a:rPr lang="en-US" altLang="zh-CN" sz="1800" b="0" i="0">
                <a:solidFill>
                  <a:srgbClr val="003760"/>
                </a:solidFill>
                <a:latin typeface="Times New Roman" pitchFamily="34" charset="0"/>
                <a:ea typeface="微软雅黑" pitchFamily="34" charset="-122"/>
                <a:cs typeface="Times New Roman" pitchFamily="34" charset="-120"/>
              </a:rPr>
              <a:t>。分析句子结构可</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知</a:t>
            </a:r>
            <a:r>
              <a:rPr lang="en-US" altLang="zh-CN" sz="1800" b="0" i="0" dirty="0">
                <a:solidFill>
                  <a:srgbClr val="003760"/>
                </a:solidFill>
                <a:latin typeface="Times New Roman" pitchFamily="34" charset="0"/>
                <a:ea typeface="微软雅黑" pitchFamily="34" charset="-122"/>
                <a:cs typeface="Times New Roman" pitchFamily="34" charset="-120"/>
              </a:rPr>
              <a:t>，设空处应用非谓语形式作后置定语，修饰名词notebook；notebook和decorate</a:t>
            </a:r>
            <a:r>
              <a:rPr lang="en-US" altLang="zh-CN" sz="1800" b="0" i="0">
                <a:solidFill>
                  <a:srgbClr val="003760"/>
                </a:solidFill>
                <a:latin typeface="Times New Roman" pitchFamily="34" charset="0"/>
                <a:ea typeface="微软雅黑" pitchFamily="34" charset="-122"/>
                <a:cs typeface="Times New Roman" pitchFamily="34" charset="-120"/>
              </a:rPr>
              <a:t>之间为逻辑上的被动关系，</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应用过去分词形式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B_4_BD.29_1#8f2d6c798?pid=112f97d65&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[福建泉州2023高一期中]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firecrackers,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sweets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i="0">
                <a:solidFill>
                  <a:srgbClr val="003760"/>
                </a:solidFill>
                <a:latin typeface="SimSun" pitchFamily="34" charset="0"/>
                <a:ea typeface="SimSun" pitchFamily="34" charset="-122"/>
                <a:cs typeface="SimSun" pitchFamily="34" charset="-120"/>
              </a:rPr>
              <a:t>___________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（decorate）.</a:t>
            </a:r>
            <a:endParaRPr lang="en-US" altLang="zh-CN" dirty="0"/>
          </a:p>
        </p:txBody>
      </p:sp>
      <p:sp>
        <p:nvSpPr>
          <p:cNvPr id="3" name="QB_4_AN.30_1#8f2d6c798.blank?pid=112f97d65&amp;color=0,55,96&amp;vpa=11&amp;vtp=1&amp;bbb=1"/>
          <p:cNvSpPr/>
          <p:nvPr/>
        </p:nvSpPr>
        <p:spPr>
          <a:xfrm>
            <a:off x="825976" y="1876425"/>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decorations</a:t>
            </a:r>
            <a:endParaRPr lang="en-US" altLang="zh-CN" dirty="0"/>
          </a:p>
        </p:txBody>
      </p:sp>
      <p:sp>
        <p:nvSpPr>
          <p:cNvPr id="4" name="QB_4_AS.31_1#8f2d6c798?pid=112f97d65&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分析句子结构可知，设空处与firecrackers,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sweets并列作介词about的宾语,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应用名词形式</a:t>
            </a:r>
            <a:r>
              <a:rPr lang="en-US" altLang="zh-CN" sz="1800" b="0" i="0">
                <a:solidFill>
                  <a:srgbClr val="003760"/>
                </a:solidFill>
                <a:latin typeface="Times New Roman" pitchFamily="34" charset="0"/>
                <a:ea typeface="微软雅黑" pitchFamily="34" charset="-122"/>
                <a:cs typeface="Times New Roman" pitchFamily="34" charset="-120"/>
              </a:rPr>
              <a:t>。分析语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境可知</a:t>
            </a:r>
            <a:r>
              <a:rPr lang="en-US" altLang="zh-CN" b="0" i="0" dirty="0">
                <a:solidFill>
                  <a:srgbClr val="003760"/>
                </a:solidFill>
                <a:latin typeface="Times New Roman" pitchFamily="34" charset="0"/>
                <a:ea typeface="微软雅黑" pitchFamily="34" charset="-122"/>
                <a:cs typeface="Times New Roman" pitchFamily="34" charset="-120"/>
              </a:rPr>
              <a:t>，此处表示“装饰品”，应用复数形式。故填decorations。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4546</Words>
  <Application>Microsoft Office PowerPoint</Application>
  <PresentationFormat>宽屏</PresentationFormat>
  <Paragraphs>560</Paragraphs>
  <Slides>48</Slides>
  <Notes>45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48</vt:i4>
      </vt:variant>
    </vt:vector>
  </HeadingPairs>
  <TitlesOfParts>
    <vt:vector size="58"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2024-10-10T06:18:19Z</dcterms:created>
  <dcterms:modified xsi:type="dcterms:W3CDTF">2024-10-10T06:21:52Z</dcterms:modified>
  <cp:category/>
  <cp:contentStatus/>
</cp:coreProperties>
</file>