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56" r:id="rId2"/>
    <p:sldId id="257" r:id="rId3"/>
    <p:sldId id="258" r:id="rId4"/>
    <p:sldId id="259" r:id="rId5"/>
    <p:sldId id="261" r:id="rId6"/>
    <p:sldId id="303" r:id="rId7"/>
    <p:sldId id="262" r:id="rId8"/>
    <p:sldId id="263" r:id="rId9"/>
    <p:sldId id="264" r:id="rId10"/>
    <p:sldId id="265" r:id="rId11"/>
    <p:sldId id="266" r:id="rId12"/>
    <p:sldId id="268" r:id="rId13"/>
    <p:sldId id="269" r:id="rId14"/>
    <p:sldId id="270" r:id="rId15"/>
    <p:sldId id="272" r:id="rId16"/>
    <p:sldId id="273" r:id="rId17"/>
    <p:sldId id="275" r:id="rId18"/>
    <p:sldId id="277" r:id="rId19"/>
    <p:sldId id="278" r:id="rId20"/>
    <p:sldId id="280" r:id="rId21"/>
    <p:sldId id="281" r:id="rId22"/>
    <p:sldId id="282" r:id="rId23"/>
    <p:sldId id="284" r:id="rId24"/>
    <p:sldId id="286" r:id="rId25"/>
    <p:sldId id="288" r:id="rId26"/>
    <p:sldId id="289" r:id="rId27"/>
    <p:sldId id="290" r:id="rId28"/>
    <p:sldId id="291" r:id="rId29"/>
    <p:sldId id="292" r:id="rId30"/>
    <p:sldId id="293" r:id="rId31"/>
    <p:sldId id="294" r:id="rId32"/>
    <p:sldId id="296" r:id="rId33"/>
    <p:sldId id="304" r:id="rId34"/>
    <p:sldId id="305" r:id="rId35"/>
    <p:sldId id="297" r:id="rId36"/>
    <p:sldId id="298" r:id="rId37"/>
    <p:sldId id="299" r:id="rId38"/>
    <p:sldId id="300" r:id="rId39"/>
    <p:sldId id="301" r:id="rId40"/>
    <p:sldId id="302" r:id="rId4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9201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32.xml"/><Relationship Id="rId3" Type="http://schemas.openxmlformats.org/officeDocument/2006/relationships/image" Target="../media/image6.png"/><Relationship Id="rId7" Type="http://schemas.openxmlformats.org/officeDocument/2006/relationships/slide" Target="../slides/slide12.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读后续写攻略">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188720"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读后续写攻略</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1cd493884c1ed47f632#tid=67073f7f99802500095f1a8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f7156d28f&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语言知识运用</a:t>
            </a:r>
            <a:endParaRPr lang="en-US" sz="2400" dirty="0"/>
          </a:p>
        </p:txBody>
      </p:sp>
      <p:sp>
        <p:nvSpPr>
          <p:cNvPr id="11" name="MasterShapeName?linknodeid=15c2a21f7&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阅读技能突破</a:t>
            </a:r>
            <a:endParaRPr lang="en-US" sz="2400" dirty="0"/>
          </a:p>
        </p:txBody>
      </p:sp>
      <p:sp>
        <p:nvSpPr>
          <p:cNvPr id="12" name="MasterShapeName?linknodeid=eb75a1eca&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读后续写攻略</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 语言知识运用">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语言知识运用</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阅读技能突破">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阅读技能突破</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P_4#23132f850?sp=1&amp;pid=f7156d28f&amp;color=0,55,96&amp;vtp=1&amp;bt=1&amp;bb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4.escape</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escape</a:t>
            </a:r>
            <a:r>
              <a:rPr lang="en-US" altLang="zh-CN" sz="1800" b="0" i="0" dirty="0">
                <a:solidFill>
                  <a:srgbClr val="003760"/>
                </a:solidFill>
                <a:latin typeface="Times New Roman" pitchFamily="34" charset="0"/>
                <a:ea typeface="微软雅黑" pitchFamily="34" charset="-122"/>
                <a:cs typeface="Times New Roman" pitchFamily="34" charset="-120"/>
              </a:rPr>
              <a:t>在完形填空中常考查对其词义的把握。</a:t>
            </a:r>
            <a:endParaRPr lang="en-US" altLang="zh-CN" sz="1800" dirty="0"/>
          </a:p>
        </p:txBody>
      </p:sp>
      <p:sp>
        <p:nvSpPr>
          <p:cNvPr id="3" name="QC_4_BD.27_1#db70376d2?pid=f7156d28f&amp;color=0,55,96&amp;vtp=1&amp;bbb=1&amp;hb=1"/>
          <p:cNvSpPr/>
          <p:nvPr/>
        </p:nvSpPr>
        <p:spPr>
          <a:xfrm>
            <a:off x="502920" y="233711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[全国新高考Ⅱ]</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dangerous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situations,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（柔道）</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master.“</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long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get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enough,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criminal</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can</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said.</a:t>
            </a:r>
            <a:endParaRPr lang="en-US" altLang="zh-CN" dirty="0"/>
          </a:p>
        </p:txBody>
      </p:sp>
      <p:sp>
        <p:nvSpPr>
          <p:cNvPr id="4" name="QC_4_AN.28_1#db70376d2.blank?pid=f7156d28f&amp;color=0,55,96&amp;vpa=11&amp;vtp=1"/>
          <p:cNvSpPr/>
          <p:nvPr/>
        </p:nvSpPr>
        <p:spPr>
          <a:xfrm>
            <a:off x="4985226" y="2704784"/>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5" name="QC_4_BD.29_1#db70376d2.choices?pid=f7156d28f&amp;color=0,55,96&amp;vtp=1&amp;bbb=1"/>
          <p:cNvSpPr/>
          <p:nvPr/>
        </p:nvSpPr>
        <p:spPr>
          <a:xfrm>
            <a:off x="502920" y="3151887"/>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.separate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B.recover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C.escape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.hear</a:t>
            </a:r>
            <a:endParaRPr lang="en-US" altLang="zh-CN" sz="1800" dirty="0"/>
          </a:p>
        </p:txBody>
      </p:sp>
      <p:sp>
        <p:nvSpPr>
          <p:cNvPr id="6" name="QC_4_BD.30_1#f596665d2?pid=f7156d28f&amp;color=0,55,96&amp;vtp=1&amp;bbb=1&amp;hb=1"/>
          <p:cNvSpPr/>
          <p:nvPr/>
        </p:nvSpPr>
        <p:spPr>
          <a:xfrm>
            <a:off x="502920" y="356266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[全国乙2022]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making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oneself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unable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seen.</a:t>
            </a:r>
            <a:endParaRPr lang="en-US" altLang="zh-CN" dirty="0"/>
          </a:p>
        </p:txBody>
      </p:sp>
      <p:sp>
        <p:nvSpPr>
          <p:cNvPr id="7" name="QC_4_AN.31_1#f596665d2.blank?pid=f7156d28f&amp;color=0,55,96&amp;vpa=12&amp;vtp=1"/>
          <p:cNvSpPr/>
          <p:nvPr/>
        </p:nvSpPr>
        <p:spPr>
          <a:xfrm>
            <a:off x="7439500" y="3532189"/>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4_BD.32_1#f596665d2.choices?pid=f7156d28f&amp;color=0,55,96&amp;vtp=1&amp;bbb=1"/>
          <p:cNvSpPr/>
          <p:nvPr/>
        </p:nvSpPr>
        <p:spPr>
          <a:xfrm>
            <a:off x="502920" y="4377437"/>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.following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B.taking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C.escaping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.directing</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4#c85595b1d?sp=1&amp;pid=f7156d28f&amp;color=0,55,96&amp;mp=1&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5.construction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construction</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在语法填空中的考法涉及：①考查词性转换，常给出动词construct</a:t>
            </a:r>
            <a:r>
              <a:rPr lang="en-US" altLang="zh-CN" sz="1800" b="0" i="0">
                <a:solidFill>
                  <a:srgbClr val="003760"/>
                </a:solidFill>
                <a:latin typeface="Times New Roman" pitchFamily="34" charset="0"/>
                <a:ea typeface="微软雅黑" pitchFamily="34" charset="-122"/>
                <a:cs typeface="Times New Roman" pitchFamily="34" charset="-120"/>
              </a:rPr>
              <a:t>，考查其转换为名词</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construction</a:t>
            </a:r>
            <a:r>
              <a:rPr lang="en-US" altLang="zh-CN" b="0" i="0" dirty="0">
                <a:solidFill>
                  <a:srgbClr val="003760"/>
                </a:solidFill>
                <a:latin typeface="Times New Roman" pitchFamily="34" charset="0"/>
                <a:ea typeface="微软雅黑" pitchFamily="34" charset="-122"/>
                <a:cs typeface="Times New Roman" pitchFamily="34" charset="-120"/>
              </a:rPr>
              <a:t>；②考查固定搭配under</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construction。</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decided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accelerate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（加快）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（construct）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finish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building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gymnasium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sports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fields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earlier.</a:t>
            </a:r>
            <a:endParaRPr lang="en-US" altLang="zh-CN" dirty="0"/>
          </a:p>
        </p:txBody>
      </p:sp>
      <p:sp>
        <p:nvSpPr>
          <p:cNvPr id="4" name="QB_4_AN.34_1#c85595b1d.blank?pid=f7156d28f&amp;color=0,55,96&amp;vpa=13&amp;vtp=1&amp;bbb=1"/>
          <p:cNvSpPr/>
          <p:nvPr/>
        </p:nvSpPr>
        <p:spPr>
          <a:xfrm>
            <a:off x="6299676" y="2738820"/>
            <a:ext cx="1296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construction</a:t>
            </a:r>
            <a:endParaRPr lang="en-US" altLang="zh-CN" dirty="0"/>
          </a:p>
        </p:txBody>
      </p:sp>
      <p:sp>
        <p:nvSpPr>
          <p:cNvPr id="5" name="QB_4_AS.35_1#b42bf7f4f?pid=f7156d28f&amp;color=0,55,96&amp;vtp=1&amp;bbb=1&amp;hb=1"/>
          <p:cNvSpPr/>
          <p:nvPr/>
        </p:nvSpPr>
        <p:spPr>
          <a:xfrm>
            <a:off x="502920" y="3574734"/>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句意为：该团队决定加快建造速度，以早日完成体育馆和运动场的建设。此处作介词of的宾语</a:t>
            </a:r>
            <a:r>
              <a:rPr lang="en-US" altLang="zh-CN" sz="1800" b="0" i="0">
                <a:solidFill>
                  <a:srgbClr val="003760"/>
                </a:solidFill>
                <a:latin typeface="Times New Roman" pitchFamily="34" charset="0"/>
                <a:ea typeface="微软雅黑" pitchFamily="34" charset="-122"/>
                <a:cs typeface="Times New Roman" pitchFamily="34" charset="-120"/>
              </a:rPr>
              <a:t>，应</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用名词形式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6" name="QB_4_BD.36_1#7508fa748?pid=f7156d28f&amp;color=0,55,96&amp;vtp=1&amp;bbb=1"/>
          <p:cNvSpPr/>
          <p:nvPr/>
        </p:nvSpPr>
        <p:spPr>
          <a:xfrm>
            <a:off x="502920" y="4402202"/>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building</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Times New Roman" pitchFamily="34" charset="0"/>
                <a:ea typeface="微软雅黑" pitchFamily="34" charset="-122"/>
                <a:cs typeface="Times New Roman" pitchFamily="34" charset="-120"/>
              </a:rPr>
              <a:t>construction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completed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March.</a:t>
            </a:r>
            <a:endParaRPr lang="en-US" altLang="zh-CN" sz="1800" dirty="0"/>
          </a:p>
        </p:txBody>
      </p:sp>
      <p:sp>
        <p:nvSpPr>
          <p:cNvPr id="7" name="QB_4_AN.37_1#7508fa748.blank?pid=f7156d28f&amp;color=0,55,96&amp;vpa=14&amp;vtp=1&amp;bbb=1"/>
          <p:cNvSpPr/>
          <p:nvPr/>
        </p:nvSpPr>
        <p:spPr>
          <a:xfrm>
            <a:off x="2286476" y="4350767"/>
            <a:ext cx="687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under</a:t>
            </a:r>
            <a:endParaRPr lang="en-US" altLang="zh-CN" dirty="0"/>
          </a:p>
        </p:txBody>
      </p:sp>
      <p:sp>
        <p:nvSpPr>
          <p:cNvPr id="8" name="QB_4_AS.38_1#7508fa748?pid=f7156d28f&amp;color=0,55,96&amp;vtp=1&amp;bbb=1&amp;hb=1"/>
          <p:cNvSpPr/>
          <p:nvPr/>
        </p:nvSpPr>
        <p:spPr>
          <a:xfrm>
            <a:off x="502920" y="4807967"/>
            <a:ext cx="10570464" cy="351155"/>
          </a:xfrm>
          <a:prstGeom prst="rect">
            <a:avLst/>
          </a:prstGeom>
          <a:noFill/>
          <a:ln/>
        </p:spPr>
        <p:txBody>
          <a:bodyPr wrap="none" lIns="0" tIns="0" rIns="0" bIns="0" rtlCol="0" anchor="t"/>
          <a:lstStyle/>
          <a:p>
            <a:pPr>
              <a:lnSpc>
                <a:spcPts val="3100"/>
              </a:lnSpc>
            </a:pPr>
            <a:r>
              <a:rPr lang="en-US" altLang="zh-CN" b="1" i="0" dirty="0">
                <a:solidFill>
                  <a:srgbClr val="003760"/>
                </a:solidFill>
                <a:latin typeface="Times New Roman" pitchFamily="34" charset="0"/>
                <a:ea typeface="微软雅黑" pitchFamily="34" charset="-122"/>
                <a:cs typeface="Times New Roman" pitchFamily="34" charset="-120"/>
              </a:rPr>
              <a:t>[解析]</a:t>
            </a:r>
            <a:r>
              <a:rPr lang="en-US" altLang="zh-CN" b="1"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句意为：这栋正在为留守儿童建设的楼房将于3月竣工。under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construction作The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building的后置定语。</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C_4_BD#923d914d0?pid=15c2a21f7&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时文领读</a:t>
            </a:r>
            <a:endParaRPr lang="en-US" altLang="zh-CN" sz="2400" dirty="0"/>
          </a:p>
        </p:txBody>
      </p:sp>
      <p:sp>
        <p:nvSpPr>
          <p:cNvPr id="3" name="P_5_BD#95307a652?pid=923d914d0&amp;color=0,55,96&amp;vtp=1&amp;bbb=1"/>
          <p:cNvSpPr/>
          <p:nvPr/>
        </p:nvSpPr>
        <p:spPr>
          <a:xfrm>
            <a:off x="502920" y="2045175"/>
            <a:ext cx="10570464" cy="32880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主题：</a:t>
            </a:r>
            <a:r>
              <a:rPr lang="en-US" altLang="zh-CN" sz="1800" b="0" i="0" dirty="0">
                <a:solidFill>
                  <a:srgbClr val="003760"/>
                </a:solidFill>
                <a:latin typeface="Times New Roman" pitchFamily="34" charset="0"/>
                <a:ea typeface="微软雅黑" pitchFamily="34" charset="-122"/>
                <a:cs typeface="Times New Roman" pitchFamily="34" charset="-120"/>
              </a:rPr>
              <a:t>人与社会——不同民族的文化习俗与传统节日</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体</a:t>
            </a:r>
            <a:r>
              <a:rPr lang="en-US" altLang="zh-CN" sz="1800" b="1" i="0">
                <a:solidFill>
                  <a:srgbClr val="003760"/>
                </a:solidFill>
                <a:latin typeface="Times New Roman" pitchFamily="34" charset="0"/>
                <a:ea typeface="微软雅黑" pitchFamily="34" charset="-122"/>
                <a:cs typeface="Times New Roman" pitchFamily="34" charset="-120"/>
              </a:rPr>
              <a:t>裁</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说明文</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词</a:t>
            </a:r>
            <a:r>
              <a:rPr lang="en-US" altLang="zh-CN" sz="1800" b="1" i="0">
                <a:solidFill>
                  <a:srgbClr val="003760"/>
                </a:solidFill>
                <a:latin typeface="Times New Roman" pitchFamily="34" charset="0"/>
                <a:ea typeface="微软雅黑" pitchFamily="34" charset="-122"/>
                <a:cs typeface="Times New Roman" pitchFamily="34" charset="-120"/>
              </a:rPr>
              <a:t>数：</a:t>
            </a:r>
            <a:r>
              <a:rPr lang="en-US" altLang="zh-CN" sz="1800" b="0" i="0">
                <a:solidFill>
                  <a:srgbClr val="003760"/>
                </a:solidFill>
                <a:latin typeface="Times New Roman" pitchFamily="34" charset="0"/>
                <a:ea typeface="微软雅黑" pitchFamily="34" charset="-122"/>
                <a:cs typeface="Times New Roman" pitchFamily="34" charset="-120"/>
              </a:rPr>
              <a:t>313</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难度：</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阅读用时：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7分钟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背景导入：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中秋节是中国的传统节日，自古便有赏月、吃月饼等习俗。有些习俗流传至今，经久不息。本</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文介绍了人们在这一节日除赏月、吃月饼外的其他几个传统习俗。</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阅读技巧：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训练学生运用原文定位法查找事实细节的能力。</a:t>
            </a:r>
            <a:endParaRPr lang="en-US" altLang="zh-CN" sz="18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graphicFrame>
        <p:nvGraphicFramePr>
          <p:cNvPr id="15" name="P_5_BD#95307a652?colgroup=9,24,9&amp;pid=923d914d0&amp;color=0,55,96&amp;vtp=1&amp;bt=1&amp;bbb=1&amp;hb=1"/>
          <p:cNvGraphicFramePr>
            <a:graphicFrameLocks noGrp="1"/>
          </p:cNvGraphicFramePr>
          <p:nvPr>
            <p:extLst>
              <p:ext uri="{D42A27DB-BD31-4B8C-83A1-F6EECF244321}">
                <p14:modId xmlns:p14="http://schemas.microsoft.com/office/powerpoint/2010/main" val="3683908345"/>
              </p:ext>
            </p:extLst>
          </p:nvPr>
        </p:nvGraphicFramePr>
        <p:xfrm>
          <a:off x="502920" y="1508760"/>
          <a:ext cx="10533888" cy="2940305"/>
        </p:xfrm>
        <a:graphic>
          <a:graphicData uri="http://schemas.openxmlformats.org/drawingml/2006/table">
            <a:tbl>
              <a:tblPr/>
              <a:tblGrid>
                <a:gridCol w="2331720">
                  <a:extLst>
                    <a:ext uri="{9D8B030D-6E8A-4147-A177-3AD203B41FA5}">
                      <a16:colId xmlns:a16="http://schemas.microsoft.com/office/drawing/2014/main" val="20000"/>
                    </a:ext>
                  </a:extLst>
                </a:gridCol>
                <a:gridCol w="5852160">
                  <a:extLst>
                    <a:ext uri="{9D8B030D-6E8A-4147-A177-3AD203B41FA5}">
                      <a16:colId xmlns:a16="http://schemas.microsoft.com/office/drawing/2014/main" val="20001"/>
                    </a:ext>
                  </a:extLst>
                </a:gridCol>
                <a:gridCol w="235000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54923">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grand</a:t>
                      </a:r>
                      <a:r>
                        <a:rPr lang="en-US" altLang="zh-CN" sz="1800" b="0" i="0" dirty="0">
                          <a:solidFill>
                            <a:srgbClr val="003760"/>
                          </a:solidFill>
                          <a:latin typeface="Times New Roman" pitchFamily="34" charset="0"/>
                          <a:ea typeface="微软雅黑" pitchFamily="34" charset="-122"/>
                          <a:cs typeface="Times New Roman" pitchFamily="34" charset="-120"/>
                        </a:rPr>
                        <a:t>重大的</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隆重的</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Times New Roman" pitchFamily="34" charset="0"/>
                          <a:ea typeface="微软雅黑" pitchFamily="34" charset="-122"/>
                          <a:cs typeface="Times New Roman" pitchFamily="34" charset="-120"/>
                        </a:rPr>
                        <a:t>引导定语从句</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先行词为</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关系</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词在从句中作时间状</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appreciate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full</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Times New Roman" pitchFamily="34" charset="0"/>
                          <a:ea typeface="微软雅黑" pitchFamily="34" charset="-122"/>
                          <a:cs typeface="Times New Roman" pitchFamily="34" charset="-120"/>
                        </a:rPr>
                        <a:t>欣赏满月</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赏月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Traditions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You</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May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Not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Know</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About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endParaRPr lang="en-US" altLang="zh-CN" sz="1200" dirty="0"/>
                    </a:p>
                    <a:p>
                      <a:pPr marL="0" indent="0" algn="l" hangingPunct="0">
                        <a:lnSpc>
                          <a:spcPts val="2900"/>
                        </a:lnSpc>
                      </a:pPr>
                      <a:r>
                        <a:rPr lang="en-US" altLang="zh-CN" sz="1800" b="1" i="0" u="none">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Mid-Autumn</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Festival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China</a:t>
                      </a:r>
                      <a:endParaRPr lang="en-US" altLang="zh-CN" sz="1200" dirty="0"/>
                    </a:p>
                    <a:p>
                      <a:pPr marL="0" indent="0" algn="l" hangingPunct="0">
                        <a:lnSpc>
                          <a:spcPts val="2900"/>
                        </a:lnSpc>
                      </a:pPr>
                      <a:r>
                        <a:rPr lang="en-US" altLang="zh-CN" sz="1800" b="0" i="0" u="none">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Mid-Autumn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grandest</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traditional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appreciate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full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moon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mooncakes.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besides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文章结构</a:t>
                      </a:r>
                      <a:r>
                        <a:rPr lang="en-US" altLang="zh-CN" sz="1800" b="1"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全文为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总——分”结构</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第</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一段引出了文章的主</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题</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接下来介绍了关</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于中秋节的五个习</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俗</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6" name="P_5_BD#95307a652?colgroup=9,24,9&amp;pid=923d914d0&amp;color=0,55,96&amp;vtp=1&amp;bt=1&amp;bbb=1&amp;hb=1"/>
              <p:cNvGraphicFramePr>
                <a:graphicFrameLocks noGrp="1"/>
              </p:cNvGraphicFramePr>
              <p:nvPr>
                <p:extLst>
                  <p:ext uri="{D42A27DB-BD31-4B8C-83A1-F6EECF244321}">
                    <p14:modId xmlns:p14="http://schemas.microsoft.com/office/powerpoint/2010/main" val="678017732"/>
                  </p:ext>
                </p:extLst>
              </p:nvPr>
            </p:nvGraphicFramePr>
            <p:xfrm>
              <a:off x="502920" y="1993265"/>
              <a:ext cx="10533888" cy="3373184"/>
            </p:xfrm>
            <a:graphic>
              <a:graphicData uri="http://schemas.openxmlformats.org/drawingml/2006/table">
                <a:tbl>
                  <a:tblPr/>
                  <a:tblGrid>
                    <a:gridCol w="2331720">
                      <a:extLst>
                        <a:ext uri="{9D8B030D-6E8A-4147-A177-3AD203B41FA5}">
                          <a16:colId xmlns:a16="http://schemas.microsoft.com/office/drawing/2014/main" val="20000"/>
                        </a:ext>
                      </a:extLst>
                    </a:gridCol>
                    <a:gridCol w="5852160">
                      <a:extLst>
                        <a:ext uri="{9D8B030D-6E8A-4147-A177-3AD203B41FA5}">
                          <a16:colId xmlns:a16="http://schemas.microsoft.com/office/drawing/2014/main" val="20001"/>
                        </a:ext>
                      </a:extLst>
                    </a:gridCol>
                    <a:gridCol w="235000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87802">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watching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tide</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为单个动名词短语作</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主语</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谓语动词用单</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数形式</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characteristic</a:t>
                          </a:r>
                          <a:r>
                            <a:rPr lang="en-US" altLang="zh-CN" sz="1800" b="0" i="0">
                              <a:solidFill>
                                <a:srgbClr val="003760"/>
                              </a:solidFill>
                              <a:latin typeface="Times New Roman" pitchFamily="34" charset="0"/>
                              <a:ea typeface="微软雅黑" pitchFamily="34" charset="-122"/>
                              <a:cs typeface="Times New Roman" pitchFamily="34" charset="-120"/>
                            </a:rPr>
                            <a:t>典型的</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独特的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1.Watching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tide</a:t>
                          </a:r>
                          <a:endParaRPr lang="en-US" altLang="zh-CN" sz="1200" dirty="0"/>
                        </a:p>
                        <a:p>
                          <a:pPr marL="0" indent="0" algn="l" hangingPunct="0">
                            <a:lnSpc>
                              <a:spcPts val="2900"/>
                            </a:lnSpc>
                          </a:pPr>
                          <a:r>
                            <a:rPr lang="en-US" altLang="zh-CN" sz="1800" b="0" i="0" u="none">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watching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tide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Qiantang</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River</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East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China's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Zhejiang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Province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another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grand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Mid-Autumn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very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torrential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（倾泻的）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magnificent</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attracts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onlookers.</a:t>
                          </a:r>
                          <a:endParaRPr lang="en-US" altLang="zh-CN" sz="1200" dirty="0"/>
                        </a:p>
                        <a:p>
                          <a:pPr marL="0" indent="0" algn="l" hangingPunct="0">
                            <a:lnSpc>
                              <a:spcPts val="2900"/>
                            </a:lnSpc>
                          </a:pPr>
                          <a:r>
                            <a:rPr lang="en-US" altLang="zh-CN" sz="1800" b="0" i="0" u="none">
                              <a:solidFill>
                                <a:srgbClr val="FF8827"/>
                              </a:solidFill>
                              <a:latin typeface="SimSun" panose="02010600030101010101" pitchFamily="2" charset="-122"/>
                              <a:ea typeface="微软雅黑" pitchFamily="34" charset="-122"/>
                              <a:cs typeface="Times New Roma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Today</a:t>
                          </a:r>
                          <a:r>
                            <a:rPr lang="en-US" altLang="zh-CN" sz="1800" b="0" i="0" dirty="0">
                              <a:solidFill>
                                <a:srgbClr val="FF8827"/>
                              </a:solidFill>
                              <a:latin typeface="Times New Roman" pitchFamily="34"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watching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tide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Qiantang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River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is</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still</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characteristic</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event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festival.</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第一部分：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介绍观潮这一习俗</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观看钱塘江的潮水至</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今仍然是中秋节的一</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项特色活动</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6" name="P_5_BD#95307a652?colgroup=9,24,9&amp;pid=923d914d0&amp;color=0,55,96&amp;vtp=1&amp;bt=1&amp;bbb=1&amp;hb=1"/>
              <p:cNvGraphicFramePr>
                <a:graphicFrameLocks noGrp="1"/>
              </p:cNvGraphicFramePr>
              <p:nvPr>
                <p:extLst>
                  <p:ext uri="{D42A27DB-BD31-4B8C-83A1-F6EECF244321}">
                    <p14:modId xmlns:p14="http://schemas.microsoft.com/office/powerpoint/2010/main" val="678017732"/>
                  </p:ext>
                </p:extLst>
              </p:nvPr>
            </p:nvGraphicFramePr>
            <p:xfrm>
              <a:off x="502920" y="1993265"/>
              <a:ext cx="10533888" cy="3373184"/>
            </p:xfrm>
            <a:graphic>
              <a:graphicData uri="http://schemas.openxmlformats.org/drawingml/2006/table">
                <a:tbl>
                  <a:tblPr/>
                  <a:tblGrid>
                    <a:gridCol w="2331720">
                      <a:extLst>
                        <a:ext uri="{9D8B030D-6E8A-4147-A177-3AD203B41FA5}">
                          <a16:colId xmlns:a16="http://schemas.microsoft.com/office/drawing/2014/main" val="20000"/>
                        </a:ext>
                      </a:extLst>
                    </a:gridCol>
                    <a:gridCol w="5852160">
                      <a:extLst>
                        <a:ext uri="{9D8B030D-6E8A-4147-A177-3AD203B41FA5}">
                          <a16:colId xmlns:a16="http://schemas.microsoft.com/office/drawing/2014/main" val="20001"/>
                        </a:ext>
                      </a:extLst>
                    </a:gridCol>
                    <a:gridCol w="235000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87802">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watching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tide</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为单个动名词短语作</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主语</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谓语动词用单</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数形式</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characteristic</a:t>
                          </a:r>
                          <a:r>
                            <a:rPr lang="en-US" altLang="zh-CN" sz="1800" b="0" i="0">
                              <a:solidFill>
                                <a:srgbClr val="003760"/>
                              </a:solidFill>
                              <a:latin typeface="Times New Roman" pitchFamily="34" charset="0"/>
                              <a:ea typeface="微软雅黑" pitchFamily="34" charset="-122"/>
                              <a:cs typeface="Times New Roman" pitchFamily="34" charset="-120"/>
                            </a:rPr>
                            <a:t>典型的</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独特的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0000" t="-12805" r="-40417" b="-3049"/>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第一部分：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介绍观潮这一习俗</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观看钱塘江的潮水至</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今仍然是中秋节的一</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项特色活动</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95307a652?colgroup=9,24,9&amp;pid=923d914d0&amp;color=0,55,96&amp;vtp=1&amp;bt=1&amp;bbb=1">
            <a:extLst>
              <a:ext uri="{FF2B5EF4-FFF2-40B4-BE49-F238E27FC236}">
                <a16:creationId xmlns:a16="http://schemas.microsoft.com/office/drawing/2014/main" id="{81B40079-6F98-F7C4-A80F-C854A5A49069}"/>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graphicFrame>
        <p:nvGraphicFramePr>
          <p:cNvPr id="18" name="P_5_BD#95307a652?colgroup=13,22,8&amp;pid=923d914d0&amp;color=0,55,96&amp;mp=1&amp;vtp=1&amp;bt=1&amp;bbb=1&amp;hb=1"/>
          <p:cNvGraphicFramePr>
            <a:graphicFrameLocks noGrp="1"/>
          </p:cNvGraphicFramePr>
          <p:nvPr>
            <p:extLst>
              <p:ext uri="{D42A27DB-BD31-4B8C-83A1-F6EECF244321}">
                <p14:modId xmlns:p14="http://schemas.microsoft.com/office/powerpoint/2010/main" val="388412411"/>
              </p:ext>
            </p:extLst>
          </p:nvPr>
        </p:nvGraphicFramePr>
        <p:xfrm>
          <a:off x="502920" y="1508760"/>
          <a:ext cx="10533888" cy="2580704"/>
        </p:xfrm>
        <a:graphic>
          <a:graphicData uri="http://schemas.openxmlformats.org/drawingml/2006/table">
            <a:tbl>
              <a:tblPr/>
              <a:tblGrid>
                <a:gridCol w="3154680">
                  <a:extLst>
                    <a:ext uri="{9D8B030D-6E8A-4147-A177-3AD203B41FA5}">
                      <a16:colId xmlns:a16="http://schemas.microsoft.com/office/drawing/2014/main" val="20000"/>
                    </a:ext>
                  </a:extLst>
                </a:gridCol>
                <a:gridCol w="5321808">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195322">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decorate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beautiful</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night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为不定式短语作目的状语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2.Making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colourful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lanterns</a:t>
                      </a:r>
                      <a:endParaRPr lang="en-US" altLang="zh-CN" sz="1200" dirty="0"/>
                    </a:p>
                    <a:p>
                      <a:pPr marL="0" indent="0" algn="l" hangingPunct="0">
                        <a:lnSpc>
                          <a:spcPts val="2900"/>
                        </a:lnSpc>
                      </a:pPr>
                      <a:r>
                        <a:rPr lang="en-US" altLang="zh-CN" sz="1800" b="0" i="0" u="none">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Mid-Autumn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sky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bright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mirror.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People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usually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make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colourful</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lanterns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decorate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beautiful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night.</a:t>
                      </a:r>
                      <a:endParaRPr lang="en-US" altLang="zh-CN" sz="1200" dirty="0"/>
                    </a:p>
                    <a:p>
                      <a:pPr algn="l" hangingPunct="0">
                        <a:lnSpc>
                          <a:spcPct val="1300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段落大意</a:t>
                      </a:r>
                      <a:r>
                        <a:rPr lang="en-US" altLang="zh-CN" sz="1800" b="1"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第二部</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分:介绍制作灯笼这</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一习俗</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graphicFrame>
        <p:nvGraphicFramePr>
          <p:cNvPr id="19" name="P_5_BD#95307a652?colgroup=13,22,8&amp;pid=923d914d0&amp;color=0,55,96&amp;vtp=1&amp;bt=1&amp;bbb=1&amp;hb=1"/>
          <p:cNvGraphicFramePr>
            <a:graphicFrameLocks noGrp="1"/>
          </p:cNvGraphicFramePr>
          <p:nvPr>
            <p:extLst>
              <p:ext uri="{D42A27DB-BD31-4B8C-83A1-F6EECF244321}">
                <p14:modId xmlns:p14="http://schemas.microsoft.com/office/powerpoint/2010/main" val="4274159173"/>
              </p:ext>
            </p:extLst>
          </p:nvPr>
        </p:nvGraphicFramePr>
        <p:xfrm>
          <a:off x="502920" y="1993265"/>
          <a:ext cx="10533888" cy="3297111"/>
        </p:xfrm>
        <a:graphic>
          <a:graphicData uri="http://schemas.openxmlformats.org/drawingml/2006/table">
            <a:tbl>
              <a:tblPr/>
              <a:tblGrid>
                <a:gridCol w="3154680">
                  <a:extLst>
                    <a:ext uri="{9D8B030D-6E8A-4147-A177-3AD203B41FA5}">
                      <a16:colId xmlns:a16="http://schemas.microsoft.com/office/drawing/2014/main" val="20000"/>
                    </a:ext>
                  </a:extLst>
                </a:gridCol>
                <a:gridCol w="5321808">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11729">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different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shapes</a:t>
                      </a:r>
                      <a:r>
                        <a:rPr lang="en-US" altLang="zh-CN" sz="1800" b="0" i="0">
                          <a:solidFill>
                            <a:srgbClr val="003760"/>
                          </a:solidFill>
                          <a:latin typeface="Times New Roman" pitchFamily="34" charset="0"/>
                          <a:ea typeface="微软雅黑" pitchFamily="34" charset="-122"/>
                          <a:cs typeface="Times New Roman" pitchFamily="34" charset="-120"/>
                        </a:rPr>
                        <a:t>以不同的形</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状</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hang</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把</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悬挂</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在</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Times New Roman" pitchFamily="34" charset="0"/>
                          <a:ea typeface="微软雅黑" pitchFamily="34" charset="-122"/>
                          <a:cs typeface="Times New Roman" pitchFamily="34" charset="-120"/>
                        </a:rPr>
                        <a:t>引导非限制性定语从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先行词为</a:t>
                      </a:r>
                      <a:r>
                        <a:rPr lang="en-US" altLang="zh-CN" sz="1800" b="0" i="0">
                          <a:solidFill>
                            <a:srgbClr val="003760"/>
                          </a:solidFill>
                          <a:latin typeface="Times New Roman" pitchFamily="34" charset="0"/>
                          <a:ea typeface="微软雅黑" pitchFamily="34" charset="-122"/>
                          <a:cs typeface="Times New Roman" pitchFamily="34" charset="-120"/>
                        </a:rPr>
                        <a:t>Kongming</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lanterns,关系词在从句中作主</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lanterns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different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shapes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hung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rivers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Kongming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lanterns,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which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fly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because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candles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lanterns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wishes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lanterns</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95307a652?colgroup=13,22,8&amp;pid=923d914d0&amp;color=0,55,96&amp;vtp=1&amp;bt=1&amp;bbb=1">
            <a:extLst>
              <a:ext uri="{FF2B5EF4-FFF2-40B4-BE49-F238E27FC236}">
                <a16:creationId xmlns:a16="http://schemas.microsoft.com/office/drawing/2014/main" id="{43E3D094-1B3B-C42A-B789-834C581F0C74}"/>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1" name="P_5_BD#95307a652?colgroup=10,24,8&amp;pid=923d914d0&amp;color=0,55,96&amp;mp=1&amp;vtp=1&amp;bt=1&amp;bbb=1&amp;hb=1"/>
              <p:cNvGraphicFramePr>
                <a:graphicFrameLocks noGrp="1"/>
              </p:cNvGraphicFramePr>
              <p:nvPr>
                <p:extLst>
                  <p:ext uri="{D42A27DB-BD31-4B8C-83A1-F6EECF244321}">
                    <p14:modId xmlns:p14="http://schemas.microsoft.com/office/powerpoint/2010/main" val="4219691203"/>
                  </p:ext>
                </p:extLst>
              </p:nvPr>
            </p:nvGraphicFramePr>
            <p:xfrm>
              <a:off x="502920" y="1508760"/>
              <a:ext cx="10543032" cy="4680776"/>
            </p:xfrm>
            <a:graphic>
              <a:graphicData uri="http://schemas.openxmlformats.org/drawingml/2006/table">
                <a:tbl>
                  <a:tblPr/>
                  <a:tblGrid>
                    <a:gridCol w="2633472">
                      <a:extLst>
                        <a:ext uri="{9D8B030D-6E8A-4147-A177-3AD203B41FA5}">
                          <a16:colId xmlns:a16="http://schemas.microsoft.com/office/drawing/2014/main" val="20000"/>
                        </a:ext>
                      </a:extLst>
                    </a:gridCol>
                    <a:gridCol w="5705856">
                      <a:extLst>
                        <a:ext uri="{9D8B030D-6E8A-4147-A177-3AD203B41FA5}">
                          <a16:colId xmlns:a16="http://schemas.microsoft.com/office/drawing/2014/main" val="20001"/>
                        </a:ext>
                      </a:extLst>
                    </a:gridCol>
                    <a:gridCol w="220370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95394">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Based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image</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过去分词短语作状语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from</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story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介词短语作后置定语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Times New Roman" pitchFamily="34" charset="0"/>
                              <a:ea typeface="微软雅黑" pitchFamily="34" charset="-122"/>
                              <a:cs typeface="Times New Roman" pitchFamily="34" charset="-120"/>
                            </a:rPr>
                            <a:t>以</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的方式</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with</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为介词短语作后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置定语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riding</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riding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为并列</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的现在分词短语作后置</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定语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3.Making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clay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rabbits</a:t>
                          </a:r>
                          <a:endParaRPr lang="en-US" altLang="zh-CN" sz="1200" dirty="0"/>
                        </a:p>
                        <a:p>
                          <a:pPr marL="0" indent="0" algn="l" hangingPunct="0">
                            <a:lnSpc>
                              <a:spcPts val="2900"/>
                            </a:lnSpc>
                          </a:pPr>
                          <a:r>
                            <a:rPr lang="en-US" altLang="zh-CN" sz="1800" b="0" i="0" u="none">
                              <a:solidFill>
                                <a:srgbClr val="FF8827"/>
                              </a:solidFill>
                              <a:latin typeface="SimSun" panose="02010600030101010101" pitchFamily="2" charset="-122"/>
                              <a:ea typeface="微软雅黑" pitchFamily="34" charset="-122"/>
                              <a:cs typeface="Times New Roma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clay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rabbit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traditional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handicraft</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②</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Beijing</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Mid-Autumn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Festival.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Based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image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Jade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Rabbit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from</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story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Chang'e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Moon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Palace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rabbit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personalised</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③</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made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artistic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a:t>
                          </a:r>
                          <a:endParaRPr lang="en-US" altLang="zh-CN" sz="1200" dirty="0"/>
                        </a:p>
                        <a:p>
                          <a:pPr marL="0" indent="0" algn="l" hangingPunct="0">
                            <a:lnSpc>
                              <a:spcPts val="2900"/>
                            </a:lnSpc>
                          </a:pPr>
                          <a:r>
                            <a:rPr lang="en-US" altLang="zh-CN" sz="1800" b="0" i="0" u="none">
                              <a:solidFill>
                                <a:srgbClr val="FF8827"/>
                              </a:solidFill>
                              <a:latin typeface="SimSun" panose="02010600030101010101" pitchFamily="2" charset="-122"/>
                              <a:ea typeface="微软雅黑" pitchFamily="34" charset="-122"/>
                              <a:cs typeface="Times New Roma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Some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people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imitate</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④</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Peking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Opera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characters</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and</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carve</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⑤</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rabbit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stylised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warriors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with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golden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helmets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armour</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riding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lions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elephants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riding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peacocks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cranes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birds.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第三部分: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在北京,兔儿爷是中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秋节时人们制作的一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种传统手工艺品</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有</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些人还会模仿京剧中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的角色</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用非写实的</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手法雕刻兔儿爷</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1" name="P_5_BD#95307a652?colgroup=10,24,8&amp;pid=923d914d0&amp;color=0,55,96&amp;mp=1&amp;vtp=1&amp;bt=1&amp;bbb=1&amp;hb=1"/>
              <p:cNvGraphicFramePr>
                <a:graphicFrameLocks noGrp="1"/>
              </p:cNvGraphicFramePr>
              <p:nvPr>
                <p:extLst>
                  <p:ext uri="{D42A27DB-BD31-4B8C-83A1-F6EECF244321}">
                    <p14:modId xmlns:p14="http://schemas.microsoft.com/office/powerpoint/2010/main" val="4219691203"/>
                  </p:ext>
                </p:extLst>
              </p:nvPr>
            </p:nvGraphicFramePr>
            <p:xfrm>
              <a:off x="502920" y="1508760"/>
              <a:ext cx="10543032" cy="4680776"/>
            </p:xfrm>
            <a:graphic>
              <a:graphicData uri="http://schemas.openxmlformats.org/drawingml/2006/table">
                <a:tbl>
                  <a:tblPr/>
                  <a:tblGrid>
                    <a:gridCol w="2633472">
                      <a:extLst>
                        <a:ext uri="{9D8B030D-6E8A-4147-A177-3AD203B41FA5}">
                          <a16:colId xmlns:a16="http://schemas.microsoft.com/office/drawing/2014/main" val="20000"/>
                        </a:ext>
                      </a:extLst>
                    </a:gridCol>
                    <a:gridCol w="5705856">
                      <a:extLst>
                        <a:ext uri="{9D8B030D-6E8A-4147-A177-3AD203B41FA5}">
                          <a16:colId xmlns:a16="http://schemas.microsoft.com/office/drawing/2014/main" val="20001"/>
                        </a:ext>
                      </a:extLst>
                    </a:gridCol>
                    <a:gridCol w="2203704">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95394">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Based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image</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过去分词短语作状语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from</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story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介词短语作后置定语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Times New Roman" pitchFamily="34" charset="0"/>
                              <a:ea typeface="微软雅黑" pitchFamily="34" charset="-122"/>
                              <a:cs typeface="Times New Roman" pitchFamily="34" charset="-120"/>
                            </a:rPr>
                            <a:t>以</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的方式</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with</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为介词短语作后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置定语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riding</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riding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为并列</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的现在分词短语作后置</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定语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6261" t="-9065" r="-38889" b="-142"/>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第三部分: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在北京,兔儿爷是中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秋节时人们制作的一</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种传统手工艺品</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有</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些人还会模仿京剧中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的角色</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用非写实的</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手法雕刻兔儿爷</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3" name="P_5_BD#95307a652?colgroup=11,14,18&amp;pid=923d914d0&amp;color=0,55,96&amp;mp=1&amp;vtp=1&amp;bt=1&amp;bbb=1&amp;hb=1"/>
              <p:cNvGraphicFramePr>
                <a:graphicFrameLocks noGrp="1"/>
              </p:cNvGraphicFramePr>
              <p:nvPr>
                <p:extLst>
                  <p:ext uri="{D42A27DB-BD31-4B8C-83A1-F6EECF244321}">
                    <p14:modId xmlns:p14="http://schemas.microsoft.com/office/powerpoint/2010/main" val="2073947017"/>
                  </p:ext>
                </p:extLst>
              </p:nvPr>
            </p:nvGraphicFramePr>
            <p:xfrm>
              <a:off x="502920" y="1508760"/>
              <a:ext cx="10533888" cy="3363469"/>
            </p:xfrm>
            <a:graphic>
              <a:graphicData uri="http://schemas.openxmlformats.org/drawingml/2006/table">
                <a:tbl>
                  <a:tblPr/>
                  <a:tblGrid>
                    <a:gridCol w="2798064">
                      <a:extLst>
                        <a:ext uri="{9D8B030D-6E8A-4147-A177-3AD203B41FA5}">
                          <a16:colId xmlns:a16="http://schemas.microsoft.com/office/drawing/2014/main" val="20000"/>
                        </a:ext>
                      </a:extLst>
                    </a:gridCol>
                    <a:gridCol w="3465576">
                      <a:extLst>
                        <a:ext uri="{9D8B030D-6E8A-4147-A177-3AD203B41FA5}">
                          <a16:colId xmlns:a16="http://schemas.microsoft.com/office/drawing/2014/main" val="20001"/>
                        </a:ext>
                      </a:extLst>
                    </a:gridCol>
                    <a:gridCol w="427024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78087">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引导宾语从句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作</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believe</a:t>
                          </a:r>
                          <a:r>
                            <a:rPr lang="en-US" altLang="zh-CN" sz="1800" b="0" i="0" dirty="0">
                              <a:solidFill>
                                <a:srgbClr val="003760"/>
                              </a:solidFill>
                              <a:latin typeface="Times New Roman" pitchFamily="34" charset="0"/>
                              <a:ea typeface="微软雅黑" pitchFamily="34" charset="-122"/>
                              <a:cs typeface="Times New Roman" pitchFamily="34" charset="-120"/>
                            </a:rPr>
                            <a:t>的宾语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rich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富含</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引导非限制性定语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先行词为</a:t>
                          </a:r>
                          <a:r>
                            <a:rPr lang="en-US" altLang="zh-CN" sz="1800" b="0" i="0">
                              <a:solidFill>
                                <a:srgbClr val="003760"/>
                              </a:solidFill>
                              <a:latin typeface="Times New Roman" pitchFamily="34" charset="0"/>
                              <a:ea typeface="微软雅黑" pitchFamily="34" charset="-122"/>
                              <a:cs typeface="Times New Roman" pitchFamily="34" charset="-120"/>
                            </a:rPr>
                            <a:t>vitamin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关系词在从句中作主</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4.Eating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river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snails</a:t>
                          </a:r>
                          <a:endParaRPr lang="en-US" altLang="zh-CN" sz="1200" dirty="0"/>
                        </a:p>
                        <a:p>
                          <a:pPr marL="0" indent="0" algn="l" hangingPunct="0">
                            <a:lnSpc>
                              <a:spcPts val="2900"/>
                            </a:lnSpc>
                          </a:pPr>
                          <a:r>
                            <a:rPr lang="en-US" altLang="zh-CN" sz="1800" b="0" i="0" u="none">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eating</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river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snails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Mid-Autumn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Festival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clear</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River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snails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are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rich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vitamin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which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important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substance</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⑥</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pigments</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视色素）.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第四部分</a:t>
                          </a:r>
                          <a:r>
                            <a:rPr lang="en-US" altLang="zh-CN" sz="1800" b="0" i="0">
                              <a:solidFill>
                                <a:srgbClr val="003760"/>
                              </a:solidFill>
                              <a:latin typeface="Times New Roman" pitchFamily="34" charset="0"/>
                              <a:ea typeface="微软雅黑" pitchFamily="34" charset="-122"/>
                              <a:cs typeface="Times New Roman" pitchFamily="34" charset="-120"/>
                            </a:rPr>
                            <a:t>:吃田螺也是中秋节的</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一个传统</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如今</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广州的很多家庭会在中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秋节吃炒田螺</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细节理解</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river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snails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especially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delicious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Mid-</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Autumn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a:solidFill>
                                <a:srgbClr val="003760"/>
                              </a:solidFill>
                              <a:latin typeface="Times New Roman" pitchFamily="34" charset="0"/>
                              <a:ea typeface="微软雅黑" pitchFamily="34" charset="-122"/>
                              <a:cs typeface="Times New Roman" pitchFamily="34" charset="-120"/>
                            </a:rPr>
                            <a:t>?首先准确定位此题的具</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体语境</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找到关键词Therefore</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3" name="P_5_BD#95307a652?colgroup=11,14,18&amp;pid=923d914d0&amp;color=0,55,96&amp;mp=1&amp;vtp=1&amp;bt=1&amp;bbb=1&amp;hb=1"/>
              <p:cNvGraphicFramePr>
                <a:graphicFrameLocks noGrp="1"/>
              </p:cNvGraphicFramePr>
              <p:nvPr>
                <p:extLst>
                  <p:ext uri="{D42A27DB-BD31-4B8C-83A1-F6EECF244321}">
                    <p14:modId xmlns:p14="http://schemas.microsoft.com/office/powerpoint/2010/main" val="2073947017"/>
                  </p:ext>
                </p:extLst>
              </p:nvPr>
            </p:nvGraphicFramePr>
            <p:xfrm>
              <a:off x="502920" y="1508760"/>
              <a:ext cx="10533888" cy="3363469"/>
            </p:xfrm>
            <a:graphic>
              <a:graphicData uri="http://schemas.openxmlformats.org/drawingml/2006/table">
                <a:tbl>
                  <a:tblPr/>
                  <a:tblGrid>
                    <a:gridCol w="2798064">
                      <a:extLst>
                        <a:ext uri="{9D8B030D-6E8A-4147-A177-3AD203B41FA5}">
                          <a16:colId xmlns:a16="http://schemas.microsoft.com/office/drawing/2014/main" val="20000"/>
                        </a:ext>
                      </a:extLst>
                    </a:gridCol>
                    <a:gridCol w="3465576">
                      <a:extLst>
                        <a:ext uri="{9D8B030D-6E8A-4147-A177-3AD203B41FA5}">
                          <a16:colId xmlns:a16="http://schemas.microsoft.com/office/drawing/2014/main" val="20001"/>
                        </a:ext>
                      </a:extLst>
                    </a:gridCol>
                    <a:gridCol w="427024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78087">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引导宾语从句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作</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believe</a:t>
                          </a:r>
                          <a:r>
                            <a:rPr lang="en-US" altLang="zh-CN" sz="1800" b="0" i="0" dirty="0">
                              <a:solidFill>
                                <a:srgbClr val="003760"/>
                              </a:solidFill>
                              <a:latin typeface="Times New Roman" pitchFamily="34" charset="0"/>
                              <a:ea typeface="微软雅黑" pitchFamily="34" charset="-122"/>
                              <a:cs typeface="Times New Roman" pitchFamily="34" charset="-120"/>
                            </a:rPr>
                            <a:t>的宾语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rich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富含</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引导非限制性定语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先行词为</a:t>
                          </a:r>
                          <a:r>
                            <a:rPr lang="en-US" altLang="zh-CN" sz="1800" b="0" i="0">
                              <a:solidFill>
                                <a:srgbClr val="003760"/>
                              </a:solidFill>
                              <a:latin typeface="Times New Roman" pitchFamily="34" charset="0"/>
                              <a:ea typeface="微软雅黑" pitchFamily="34" charset="-122"/>
                              <a:cs typeface="Times New Roman" pitchFamily="34" charset="-120"/>
                            </a:rPr>
                            <a:t>vitamin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关系词在从句中作主</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0844" t="-13061" r="-123550" b="-3061"/>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第四部分</a:t>
                          </a:r>
                          <a:r>
                            <a:rPr lang="en-US" altLang="zh-CN" sz="1800" b="0" i="0">
                              <a:solidFill>
                                <a:srgbClr val="003760"/>
                              </a:solidFill>
                              <a:latin typeface="Times New Roman" pitchFamily="34" charset="0"/>
                              <a:ea typeface="微软雅黑" pitchFamily="34" charset="-122"/>
                              <a:cs typeface="Times New Roman" pitchFamily="34" charset="-120"/>
                            </a:rPr>
                            <a:t>:吃田螺也是中秋节的</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一个传统</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如今</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广州的很多家庭会在中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秋节吃炒田螺</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细节理解</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river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snails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especially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delicious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Mid-</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Autumn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a:solidFill>
                                <a:srgbClr val="003760"/>
                              </a:solidFill>
                              <a:latin typeface="Times New Roman" pitchFamily="34" charset="0"/>
                              <a:ea typeface="微软雅黑" pitchFamily="34" charset="-122"/>
                              <a:cs typeface="Times New Roman" pitchFamily="34" charset="-120"/>
                            </a:rPr>
                            <a:t>?首先准确定位此题的具</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体语境</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找到关键词Therefore</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graphicFrame>
        <p:nvGraphicFramePr>
          <p:cNvPr id="24" name="P_5_BD#95307a652?colgroup=11,14,18&amp;pid=923d914d0&amp;color=0,55,96&amp;mp=1&amp;vtp=1&amp;bt=1&amp;bbb=1&amp;hb=1"/>
          <p:cNvGraphicFramePr>
            <a:graphicFrameLocks noGrp="1"/>
          </p:cNvGraphicFramePr>
          <p:nvPr>
            <p:extLst>
              <p:ext uri="{D42A27DB-BD31-4B8C-83A1-F6EECF244321}">
                <p14:modId xmlns:p14="http://schemas.microsoft.com/office/powerpoint/2010/main" val="1464134431"/>
              </p:ext>
            </p:extLst>
          </p:nvPr>
        </p:nvGraphicFramePr>
        <p:xfrm>
          <a:off x="502920" y="1993265"/>
          <a:ext cx="10533888" cy="3647822"/>
        </p:xfrm>
        <a:graphic>
          <a:graphicData uri="http://schemas.openxmlformats.org/drawingml/2006/table">
            <a:tbl>
              <a:tblPr/>
              <a:tblGrid>
                <a:gridCol w="2798064">
                  <a:extLst>
                    <a:ext uri="{9D8B030D-6E8A-4147-A177-3AD203B41FA5}">
                      <a16:colId xmlns:a16="http://schemas.microsoft.com/office/drawing/2014/main" val="20000"/>
                    </a:ext>
                  </a:extLst>
                </a:gridCol>
                <a:gridCol w="3465576">
                  <a:extLst>
                    <a:ext uri="{9D8B030D-6E8A-4147-A177-3AD203B41FA5}">
                      <a16:colId xmlns:a16="http://schemas.microsoft.com/office/drawing/2014/main" val="20001"/>
                    </a:ext>
                  </a:extLst>
                </a:gridCol>
                <a:gridCol w="427024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42755">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best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time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do</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sth.</a:t>
                      </a:r>
                      <a:r>
                        <a:rPr lang="en-US" altLang="zh-CN" sz="1800" b="0" i="0">
                          <a:solidFill>
                            <a:srgbClr val="003760"/>
                          </a:solidFill>
                          <a:latin typeface="Times New Roman" pitchFamily="34" charset="0"/>
                          <a:ea typeface="微软雅黑" pitchFamily="34" charset="-122"/>
                          <a:cs typeface="Times New Roman" pitchFamily="34" charset="-120"/>
                        </a:rPr>
                        <a:t>这是做某事的最好时</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间</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fried</a:t>
                      </a:r>
                      <a:r>
                        <a:rPr lang="en-US" altLang="zh-CN" sz="1800" b="0" i="0" dirty="0">
                          <a:solidFill>
                            <a:srgbClr val="003760"/>
                          </a:solidFill>
                          <a:latin typeface="Times New Roman" pitchFamily="34" charset="0"/>
                          <a:ea typeface="微软雅黑" pitchFamily="34" charset="-122"/>
                          <a:cs typeface="Times New Roman" pitchFamily="34" charset="-120"/>
                        </a:rPr>
                        <a:t>为过去分词作定语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Around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festival,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there</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are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small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river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snails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the</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abdomens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（腹部）</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larger</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river</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snails.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especially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delicious.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It</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best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time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river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snails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Nowadays,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many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families</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Guangzhou</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fried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river</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snails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during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festival.</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therefore意为“因此</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表明下文和上文之</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间是因果关系</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因此此题的答案可定位到</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Times New Roman" pitchFamily="34" charset="0"/>
                          <a:ea typeface="微软雅黑" pitchFamily="34" charset="-122"/>
                          <a:cs typeface="Times New Roman" pitchFamily="34" charset="-120"/>
                        </a:rPr>
                        <a:t>前面的内容</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此句句意为</a:t>
                      </a:r>
                      <a:r>
                        <a:rPr lang="en-US" altLang="zh-CN" sz="1800" b="0" i="0">
                          <a:solidFill>
                            <a:srgbClr val="003760"/>
                          </a:solidFill>
                          <a:latin typeface="Times New Roman" pitchFamily="34" charset="0"/>
                          <a:ea typeface="微软雅黑" pitchFamily="34" charset="-122"/>
                          <a:cs typeface="Times New Roman" pitchFamily="34" charset="-120"/>
                        </a:rPr>
                        <a:t>：中秋</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节前后</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较大田螺的腹内没有小田螺</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正</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确答案可设置为</a:t>
                      </a:r>
                      <a:r>
                        <a:rPr lang="en-US" altLang="zh-CN" sz="1800" b="0" i="0" dirty="0">
                          <a:solidFill>
                            <a:srgbClr val="003760"/>
                          </a:solidFill>
                          <a:latin typeface="Times New Roman" pitchFamily="34" charset="0"/>
                          <a:ea typeface="微软雅黑" pitchFamily="34" charset="-122"/>
                          <a:cs typeface="Times New Roman" pitchFamily="34" charset="-120"/>
                        </a:rPr>
                        <a:t>：Larger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snails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pregnant.</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此句中的are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pregnant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对应文中的</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river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snails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abdomens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larger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river</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snails</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95307a652?colgroup=11,14,18&amp;pid=923d914d0&amp;color=0,55,96&amp;mp=1&amp;vtp=1&amp;bt=1&amp;bbb=1">
            <a:extLst>
              <a:ext uri="{FF2B5EF4-FFF2-40B4-BE49-F238E27FC236}">
                <a16:creationId xmlns:a16="http://schemas.microsoft.com/office/drawing/2014/main" id="{32069799-CA7C-24C7-6F27-E2014E94BC6C}"/>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6cd299084.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3</a:t>
            </a:r>
            <a:endParaRPr lang="en-US" altLang="zh-CN" sz="5400" dirty="0"/>
          </a:p>
        </p:txBody>
      </p:sp>
      <p:sp>
        <p:nvSpPr>
          <p:cNvPr id="3" name="C_1_BD#6cd299084.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Diverse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Cultures</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6" name="P_5_BD#95307a652?colgroup=6,22,14&amp;pid=923d914d0&amp;color=0,55,96&amp;mp=1&amp;vtp=1&amp;bt=1&amp;bbb=1&amp;hb=1"/>
              <p:cNvGraphicFramePr>
                <a:graphicFrameLocks noGrp="1"/>
              </p:cNvGraphicFramePr>
              <p:nvPr>
                <p:extLst>
                  <p:ext uri="{D42A27DB-BD31-4B8C-83A1-F6EECF244321}">
                    <p14:modId xmlns:p14="http://schemas.microsoft.com/office/powerpoint/2010/main" val="3939640886"/>
                  </p:ext>
                </p:extLst>
              </p:nvPr>
            </p:nvGraphicFramePr>
            <p:xfrm>
              <a:off x="502920" y="1508760"/>
              <a:ext cx="10543032" cy="2986850"/>
            </p:xfrm>
            <a:graphic>
              <a:graphicData uri="http://schemas.openxmlformats.org/drawingml/2006/table">
                <a:tbl>
                  <a:tblPr/>
                  <a:tblGrid>
                    <a:gridCol w="1746504">
                      <a:extLst>
                        <a:ext uri="{9D8B030D-6E8A-4147-A177-3AD203B41FA5}">
                          <a16:colId xmlns:a16="http://schemas.microsoft.com/office/drawing/2014/main" val="20000"/>
                        </a:ext>
                      </a:extLst>
                    </a:gridCol>
                    <a:gridCol w="5340096">
                      <a:extLst>
                        <a:ext uri="{9D8B030D-6E8A-4147-A177-3AD203B41FA5}">
                          <a16:colId xmlns:a16="http://schemas.microsoft.com/office/drawing/2014/main" val="20001"/>
                        </a:ext>
                      </a:extLst>
                    </a:gridCol>
                    <a:gridCol w="345643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601468">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imply</a:t>
                          </a:r>
                          <a:r>
                            <a:rPr lang="en-US" altLang="zh-CN" sz="1800" b="0" i="0" dirty="0">
                              <a:solidFill>
                                <a:srgbClr val="003760"/>
                              </a:solidFill>
                              <a:latin typeface="Times New Roman" pitchFamily="34" charset="0"/>
                              <a:ea typeface="微软雅黑" pitchFamily="34" charset="-122"/>
                              <a:cs typeface="Times New Roman" pitchFamily="34" charset="-120"/>
                            </a:rPr>
                            <a:t>暗示</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暗</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指</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意味着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5.Drinking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osmanthus-flavoured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（桂花酒）</a:t>
                          </a:r>
                          <a:endParaRPr lang="en-US" altLang="zh-CN" sz="1200" dirty="0"/>
                        </a:p>
                        <a:p>
                          <a:pPr marL="0" indent="0" algn="l" hangingPunct="0">
                            <a:lnSpc>
                              <a:spcPts val="2900"/>
                            </a:lnSpc>
                          </a:pPr>
                          <a:r>
                            <a:rPr lang="en-US" altLang="zh-CN" sz="1800" b="0" i="0" u="none">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Osmanthus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sweet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scent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autumn.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Osmanthus-flavoured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gift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during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Drinking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osmanthus-flavoured</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wine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Mid-Autumn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Festivalimplies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sweetness</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wealth</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auspiciousness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（吉祥）,</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and</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3100"/>
                            </a:lnSpc>
                          </a:pPr>
                          <a:r>
                            <a:rPr lang="en-US" altLang="zh-CN" sz="1800" b="0" i="0">
                              <a:solidFill>
                                <a:srgbClr val="FF8827"/>
                              </a:solidFill>
                              <a:latin typeface="Times New Roman" pitchFamily="34" charset="0"/>
                              <a:ea typeface="微软雅黑" pitchFamily="34" charset="-122"/>
                              <a:cs typeface="Times New Roman" pitchFamily="34" charset="-120"/>
                            </a:rPr>
                            <a:t>prosperity</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⑦</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family.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第五部分</a:t>
                          </a:r>
                          <a:r>
                            <a:rPr lang="en-US" altLang="zh-CN" sz="1800" b="0" i="0">
                              <a:solidFill>
                                <a:srgbClr val="003760"/>
                              </a:solidFill>
                              <a:latin typeface="Times New Roman" pitchFamily="34" charset="0"/>
                              <a:ea typeface="微软雅黑" pitchFamily="34" charset="-122"/>
                              <a:cs typeface="Times New Roman" pitchFamily="34" charset="-120"/>
                            </a:rPr>
                            <a:t>:介绍人们在</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中秋节喝桂花酒这一习俗</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在中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秋节喝桂花酒</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寓意甜甜蜜蜜</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富贵吉祥和家庭兴旺</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6" name="P_5_BD#95307a652?colgroup=6,22,14&amp;pid=923d914d0&amp;color=0,55,96&amp;mp=1&amp;vtp=1&amp;bt=1&amp;bbb=1&amp;hb=1"/>
              <p:cNvGraphicFramePr>
                <a:graphicFrameLocks noGrp="1"/>
              </p:cNvGraphicFramePr>
              <p:nvPr>
                <p:extLst>
                  <p:ext uri="{D42A27DB-BD31-4B8C-83A1-F6EECF244321}">
                    <p14:modId xmlns:p14="http://schemas.microsoft.com/office/powerpoint/2010/main" val="3939640886"/>
                  </p:ext>
                </p:extLst>
              </p:nvPr>
            </p:nvGraphicFramePr>
            <p:xfrm>
              <a:off x="502920" y="1508760"/>
              <a:ext cx="10543032" cy="2986850"/>
            </p:xfrm>
            <a:graphic>
              <a:graphicData uri="http://schemas.openxmlformats.org/drawingml/2006/table">
                <a:tbl>
                  <a:tblPr/>
                  <a:tblGrid>
                    <a:gridCol w="1746504">
                      <a:extLst>
                        <a:ext uri="{9D8B030D-6E8A-4147-A177-3AD203B41FA5}">
                          <a16:colId xmlns:a16="http://schemas.microsoft.com/office/drawing/2014/main" val="20000"/>
                        </a:ext>
                      </a:extLst>
                    </a:gridCol>
                    <a:gridCol w="5340096">
                      <a:extLst>
                        <a:ext uri="{9D8B030D-6E8A-4147-A177-3AD203B41FA5}">
                          <a16:colId xmlns:a16="http://schemas.microsoft.com/office/drawing/2014/main" val="20001"/>
                        </a:ext>
                      </a:extLst>
                    </a:gridCol>
                    <a:gridCol w="345643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601468">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imply</a:t>
                          </a:r>
                          <a:r>
                            <a:rPr lang="en-US" altLang="zh-CN" sz="1800" b="0" i="0" dirty="0">
                              <a:solidFill>
                                <a:srgbClr val="003760"/>
                              </a:solidFill>
                              <a:latin typeface="Times New Roman" pitchFamily="34" charset="0"/>
                              <a:ea typeface="微软雅黑" pitchFamily="34" charset="-122"/>
                              <a:cs typeface="Times New Roman" pitchFamily="34" charset="-120"/>
                            </a:rPr>
                            <a:t>暗示</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暗</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指</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意味着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2877" t="-14953" r="-64954" b="-4439"/>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第五部分</a:t>
                          </a:r>
                          <a:r>
                            <a:rPr lang="en-US" altLang="zh-CN" sz="1800" b="0" i="0">
                              <a:solidFill>
                                <a:srgbClr val="003760"/>
                              </a:solidFill>
                              <a:latin typeface="Times New Roman" pitchFamily="34" charset="0"/>
                              <a:ea typeface="微软雅黑" pitchFamily="34" charset="-122"/>
                              <a:cs typeface="Times New Roman" pitchFamily="34" charset="-120"/>
                            </a:rPr>
                            <a:t>:介绍人们在</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中秋节喝桂花酒这一习俗</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在中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秋节喝桂花酒</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寓意甜甜蜜蜜</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富贵吉祥和家庭兴旺</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graphicFrame>
        <p:nvGraphicFramePr>
          <p:cNvPr id="27" name="P_5_BD#95307a652?colgroup=6,22,14&amp;pid=923d914d0&amp;color=0,55,96&amp;mp=1&amp;vtp=1&amp;bt=1&amp;bbb=1"/>
          <p:cNvGraphicFramePr>
            <a:graphicFrameLocks noGrp="1"/>
          </p:cNvGraphicFramePr>
          <p:nvPr>
            <p:extLst>
              <p:ext uri="{D42A27DB-BD31-4B8C-83A1-F6EECF244321}">
                <p14:modId xmlns:p14="http://schemas.microsoft.com/office/powerpoint/2010/main" val="2200502653"/>
              </p:ext>
            </p:extLst>
          </p:nvPr>
        </p:nvGraphicFramePr>
        <p:xfrm>
          <a:off x="502920" y="1993265"/>
          <a:ext cx="10543032" cy="2988120"/>
        </p:xfrm>
        <a:graphic>
          <a:graphicData uri="http://schemas.openxmlformats.org/drawingml/2006/table">
            <a:tbl>
              <a:tblPr/>
              <a:tblGrid>
                <a:gridCol w="1746504">
                  <a:extLst>
                    <a:ext uri="{9D8B030D-6E8A-4147-A177-3AD203B41FA5}">
                      <a16:colId xmlns:a16="http://schemas.microsoft.com/office/drawing/2014/main" val="20000"/>
                    </a:ext>
                  </a:extLst>
                </a:gridCol>
                <a:gridCol w="5340096">
                  <a:extLst>
                    <a:ext uri="{9D8B030D-6E8A-4147-A177-3AD203B41FA5}">
                      <a16:colId xmlns:a16="http://schemas.microsoft.com/office/drawing/2014/main" val="20001"/>
                    </a:ext>
                  </a:extLst>
                </a:gridCol>
                <a:gridCol w="345643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602738">
                <a:tc>
                  <a:txBody>
                    <a:bodyPr/>
                    <a:lstStyle/>
                    <a:p>
                      <a:pPr algn="l" hangingPunct="0">
                        <a:lnSpc>
                          <a:spcPct val="1300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①magnificent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.壮丽的</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宏伟的</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handicraft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.手工艺品</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personalise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.使个性化</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imitate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.模仿</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carve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.&amp;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vi</a:t>
                      </a:r>
                      <a:r>
                        <a:rPr lang="en-US" altLang="zh-CN" sz="1800" b="0" i="0" dirty="0">
                          <a:solidFill>
                            <a:srgbClr val="003760"/>
                          </a:solidFill>
                          <a:latin typeface="Times New Roman" pitchFamily="34" charset="0"/>
                          <a:ea typeface="微软雅黑" pitchFamily="34" charset="-122"/>
                          <a:cs typeface="Times New Roman" pitchFamily="34" charset="-120"/>
                        </a:rPr>
                        <a:t>.雕刻</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⑥</a:t>
                      </a:r>
                      <a:r>
                        <a:rPr lang="en-US" altLang="zh-CN" sz="1800" b="0" i="0" dirty="0">
                          <a:solidFill>
                            <a:srgbClr val="003760"/>
                          </a:solidFill>
                          <a:latin typeface="Times New Roman" pitchFamily="34" charset="0"/>
                          <a:ea typeface="微软雅黑" pitchFamily="34" charset="-122"/>
                          <a:cs typeface="Times New Roman" pitchFamily="34" charset="-120"/>
                        </a:rPr>
                        <a:t>substance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.物质</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⑦</a:t>
                      </a:r>
                      <a:r>
                        <a:rPr lang="en-US" altLang="zh-CN" sz="1800" b="0" i="0" dirty="0">
                          <a:solidFill>
                            <a:srgbClr val="003760"/>
                          </a:solidFill>
                          <a:latin typeface="Times New Roman" pitchFamily="34" charset="0"/>
                          <a:ea typeface="微软雅黑" pitchFamily="34" charset="-122"/>
                          <a:cs typeface="Times New Roman" pitchFamily="34" charset="-120"/>
                        </a:rPr>
                        <a:t>prosperity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.昌盛</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繁荣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ct val="1300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95307a652?colgroup=6,22,14&amp;pid=923d914d0&amp;color=0,55,96&amp;mp=1&amp;vtp=1&amp;bt=1&amp;bbb=1">
            <a:extLst>
              <a:ext uri="{FF2B5EF4-FFF2-40B4-BE49-F238E27FC236}">
                <a16:creationId xmlns:a16="http://schemas.microsoft.com/office/drawing/2014/main" id="{86202B53-33E6-B9E8-3E9C-2F16575396D9}"/>
              </a:ext>
            </a:extLst>
          </p:cNvPr>
          <p:cNvSpPr txBox="1"/>
          <p:nvPr/>
        </p:nvSpPr>
        <p:spPr>
          <a:xfrm>
            <a:off x="10584286"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P_5#95307a652?pid=923d914d0&amp;color=0,55,96&amp;vtp=1&amp;bt=1&amp;bb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Times New Roman" pitchFamily="34" charset="0"/>
                <a:ea typeface="微软雅黑" pitchFamily="34" charset="-122"/>
                <a:cs typeface="Times New Roman" pitchFamily="34" charset="-120"/>
              </a:rPr>
              <a:t>译文】</a:t>
            </a:r>
          </a:p>
          <a:p>
            <a:pPr marL="0" marR="0" lvl="0" indent="0" algn="ctr"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你可能不知道的中国中秋节习俗</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中秋节是中国第二盛大的传统节日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仅次于春节</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这是一个一家人聚在一起欣赏满月</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品尝月饼的时</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事实上</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除了这两个传统习俗以外</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中秋节还有很多其他习俗</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1.观潮</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在古代</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在中国东部浙江省的钱塘江观潮是中秋节的又一盛事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潮水汹涌奔腾</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场面</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极为壮观</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吸引了许多观看者</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现在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在钱塘江观潮仍然是中秋节的一项特色活动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P_5#95307a652?sp=1&amp;pid=923d914d0&amp;color=0,55,96&amp;vtp=1&amp;bt=1&amp;bbb=1&amp;h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2.制作五颜六色的灯笼</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spc="-50">
                <a:solidFill>
                  <a:srgbClr val="003760"/>
                </a:solidFill>
                <a:latin typeface="Times New Roman" pitchFamily="34" charset="0"/>
                <a:ea typeface="楷体" pitchFamily="34" charset="-122"/>
                <a:cs typeface="Times New Roman" pitchFamily="34" charset="-120"/>
              </a:rPr>
              <a:t>中秋节的夜晚</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天空澄澈如水</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满月明亮如镜</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人们通常会制作五颜六色的灯笼来点缀这样美丽的夜晚</a:t>
            </a:r>
            <a:r>
              <a:rPr lang="en-US" altLang="zh-CN" sz="1800" b="0" i="0" spc="-50" dirty="0">
                <a:solidFill>
                  <a:srgbClr val="003760"/>
                </a:solidFill>
                <a:latin typeface="Times New Roman" pitchFamily="34" charset="0"/>
                <a:ea typeface="微软雅黑" pitchFamily="34" charset="-122"/>
                <a:cs typeface="Times New Roman" pitchFamily="34" charset="-120"/>
              </a:rPr>
              <a:t>。</a:t>
            </a:r>
            <a:endParaRPr lang="en-US" altLang="zh-CN" sz="1800" spc="-5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人们会把灯笼做成不同的形状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挂到树上或房屋上</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或者使其漂浮在河水之上</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他们还会制作孔明灯</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这种灯笼可以飞上天空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因为燃烧的蜡烛会加热灯笼里的空气</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孩子们会在灯笼上写下美好的心愿</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然后</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让灯笼飞上天空</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3.制作兔儿爷</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在北京</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兔儿爷</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黏土兔子</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是中秋节时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人们制作</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的传统手工艺品</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人们根据月宫里的嫦娥这一</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故事中玉兔的形象</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把兔儿爷个性化</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并以艺术形式呈现出来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有的人则模仿京剧人物雕刻出非写实的兔子</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例如头戴金盔</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身穿盔甲</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一副武士模样的兔儿爷骑着</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狮子</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大象或其他猛兽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或者有的骑着孔雀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鹤或其他鸟类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P_5#95307a652?sp=1&amp;pid=923d914d0&amp;color=0,55,96&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4.吃田螺</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人们认为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在中秋节吃田螺可以明目</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田螺富含维生素</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Times New Roman" pitchFamily="34" charset="0"/>
                <a:ea typeface="楷体" pitchFamily="34" charset="-122"/>
                <a:cs typeface="Times New Roman" pitchFamily="34" charset="-120"/>
              </a:rPr>
              <a:t>而维生素</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Times New Roman" pitchFamily="34" charset="0"/>
                <a:ea typeface="楷体" pitchFamily="34" charset="-122"/>
                <a:cs typeface="Times New Roman" pitchFamily="34" charset="-120"/>
              </a:rPr>
              <a:t>是视色素的重要成分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中秋节前后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较大田螺的腹内没有小田螺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因此</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田螺肉会特别肥美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中秋节是吃田螺的最佳时期</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现今</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不少广州家庭都会在中秋节期间吃炒田螺</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5.喝桂花酒</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桂花于秋天盛放</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散发出香甜的气味</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桂花酒是这一季节的馈赠</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在中秋节喝桂花酒</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寓意甜甜蜜蜜</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富贵吉祥和家庭兴旺</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C_4_BD#cb5525dfb?pid=15c2a21f7&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真题展示</a:t>
            </a:r>
            <a:endParaRPr lang="en-US" altLang="zh-CN" sz="2400" dirty="0"/>
          </a:p>
        </p:txBody>
      </p:sp>
      <p:sp>
        <p:nvSpPr>
          <p:cNvPr id="3" name="QM_5_BD.39_1#50e7ab041?pid=cb5525dfb&amp;color=0,55,96&amp;vtp=1&amp;bbb=1&amp;hb=1"/>
          <p:cNvSpPr/>
          <p:nvPr/>
        </p:nvSpPr>
        <p:spPr>
          <a:xfrm>
            <a:off x="502920" y="2045175"/>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[全国甲2022·D篇]</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1960s,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significant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Sydney,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Australia</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discovered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harbor.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Sydney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discovered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just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sort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there—broad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superb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beaches,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diverse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population.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harbor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makes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Andrew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Reynolds,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cheerful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fellow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pilots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Sydney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ferryboats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spent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shuttling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harbor.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Andrew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engine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separate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parted.</a:t>
            </a:r>
            <a:endParaRPr lang="en-US" altLang="zh-CN" sz="1800" dirty="0"/>
          </a:p>
          <a:p>
            <a:pPr>
              <a:lnSpc>
                <a:spcPts val="3100"/>
              </a:lnSpc>
            </a:pP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asked.</a:t>
            </a:r>
            <a:endParaRPr lang="en-US" altLang="zh-CN"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M_5_BD.39_2#50e7ab041?pid=cb5525dfb&amp;color=0,55,96&amp;mp=1&amp;vtp=1&amp;bt=1&amp;bbb=1&amp;h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replacing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catamarans.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Catamarans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elegant,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they're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guess.”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Everywhere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Sydney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watchwords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（口号）,</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traditions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increasingly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Fitzgerald,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official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modernity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1970s,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Sydney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Sydney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modern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city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traditional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conflict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getting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better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resolving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（解决）.”</a:t>
            </a:r>
            <a:endParaRPr lang="en-US" altLang="zh-CN"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M_5_BD.39_3#50e7ab041?pid=cb5525dfb&amp;color=0,55,96&amp;mp=1&amp;vtp=1&amp;bt=1&amp;bbb=1&amp;h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attractions.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considered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businessman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Anthony.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Italians,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Australia,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2000</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years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foundation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built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dynamism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pretty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hard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combination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right,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help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wishing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would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keep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ferries.</a:t>
            </a:r>
            <a:endParaRPr lang="en-US" altLang="zh-CN" dirty="0"/>
          </a:p>
        </p:txBody>
      </p:sp>
      <p:sp>
        <p:nvSpPr>
          <p:cNvPr id="3" name="QM_5_EX.40_1#50e7ab041?pid=cb5525dfb&amp;color=0,55,96&amp;vtp=1&amp;bbb=1&amp;hb=1"/>
          <p:cNvSpPr/>
          <p:nvPr/>
        </p:nvSpPr>
        <p:spPr>
          <a:xfrm>
            <a:off x="502920" y="439039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本文通过介绍不同身份的人对悉尼这座城市在发展的过程中产生的现代文化与传统文化之间</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的冲突的看法</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论述了一座城市可以新旧并存</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C_6_BD.41_1#0c28987ac?pid=50e7ab041&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2_1#0c28987ac.bracket?pid=50e7ab041&amp;color=0,55,96&amp;vpa=15&amp;vtp=1"/>
          <p:cNvSpPr/>
          <p:nvPr/>
        </p:nvSpPr>
        <p:spPr>
          <a:xfrm>
            <a:off x="4997926" y="1503616"/>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43_1#0c28987ac.choices?pid=50e7ab041&amp;color=0,55,96&amp;vtp=1&amp;bbb=1"/>
          <p:cNvSpPr/>
          <p:nvPr/>
        </p:nvSpPr>
        <p:spPr>
          <a:xfrm>
            <a:off x="502920" y="1905952"/>
            <a:ext cx="10570464" cy="757555"/>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A.Sydney's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striking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architecture.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diversity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Sydney.</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Sydney's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development.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.Sydney's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tourist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attractions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1960s.</a:t>
            </a:r>
            <a:endParaRPr lang="en-US" altLang="zh-CN" sz="1800" dirty="0"/>
          </a:p>
        </p:txBody>
      </p:sp>
      <p:sp>
        <p:nvSpPr>
          <p:cNvPr id="5" name="QC_6_AS.44_1#0c28987ac?pid=50e7ab041&amp;color=0,55,96&amp;vtp=1&amp;bbb=1&amp;hb=1"/>
          <p:cNvSpPr/>
          <p:nvPr/>
        </p:nvSpPr>
        <p:spPr>
          <a:xfrm>
            <a:off x="502920" y="2718753"/>
            <a:ext cx="10570464" cy="7605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主旨大意题。第一段主要介绍了从20世纪60年代初，悉尼发现了港口之后的一系列发展</a:t>
            </a:r>
            <a:r>
              <a:rPr lang="en-US" altLang="zh-CN" sz="1800" b="0" i="0">
                <a:solidFill>
                  <a:srgbClr val="003760"/>
                </a:solidFill>
                <a:latin typeface="Times New Roman" pitchFamily="34" charset="0"/>
                <a:ea typeface="微软雅黑" pitchFamily="34" charset="-122"/>
                <a:cs typeface="Times New Roman" pitchFamily="34" charset="-120"/>
              </a:rPr>
              <a:t>，并强调了</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是港口造就了悉尼这座城市</a:t>
            </a:r>
            <a:r>
              <a:rPr lang="en-US" altLang="zh-CN" b="0" i="0" dirty="0">
                <a:solidFill>
                  <a:srgbClr val="003760"/>
                </a:solidFill>
                <a:latin typeface="Times New Roman" pitchFamily="34" charset="0"/>
                <a:ea typeface="微软雅黑" pitchFamily="34" charset="-122"/>
                <a:cs typeface="Times New Roman" pitchFamily="34" charset="-120"/>
              </a:rPr>
              <a:t>。C项（悉尼发展的关键）最能概括本段的大意，故选C项。</a:t>
            </a:r>
            <a:endParaRPr lang="en-US" altLang="zh-CN" dirty="0"/>
          </a:p>
        </p:txBody>
      </p:sp>
      <p:sp>
        <p:nvSpPr>
          <p:cNvPr id="6" name="QC_6_BD.45_1#c50245386?pid=50e7ab041&amp;color=0,55,96&amp;vtp=1&amp;bbb=1"/>
          <p:cNvSpPr/>
          <p:nvPr/>
        </p:nvSpPr>
        <p:spPr>
          <a:xfrm>
            <a:off x="502920" y="3529329"/>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Andrew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Reynolds?(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46_1#c50245386.bracket?pid=50e7ab041&amp;color=0,55,96&amp;vpa=16&amp;vtp=1"/>
          <p:cNvSpPr/>
          <p:nvPr/>
        </p:nvSpPr>
        <p:spPr>
          <a:xfrm>
            <a:off x="5277326" y="352418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8" name="QC_6_BD.47_1#c50245386.choices?pid=50e7ab041&amp;color=0,55,96&amp;vtp=1&amp;bbb=1"/>
          <p:cNvSpPr/>
          <p:nvPr/>
        </p:nvSpPr>
        <p:spPr>
          <a:xfrm>
            <a:off x="502920" y="3932808"/>
            <a:ext cx="10570464" cy="757555"/>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boat.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forward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pilots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catamarans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well.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attached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ferries.</a:t>
            </a:r>
            <a:endParaRPr lang="en-US" altLang="zh-CN" sz="1800" dirty="0"/>
          </a:p>
        </p:txBody>
      </p:sp>
      <p:sp>
        <p:nvSpPr>
          <p:cNvPr id="9" name="QC_6_AS.48_1#c50245386?pid=50e7ab041&amp;color=0,55,96&amp;vtp=1&amp;bbb=1&amp;hb=1"/>
          <p:cNvSpPr/>
          <p:nvPr/>
        </p:nvSpPr>
        <p:spPr>
          <a:xfrm>
            <a:off x="502920" y="4745609"/>
            <a:ext cx="10570464" cy="15733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细节理解题。根据第二段中的pilots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Sydney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ferryboats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living以及第三段中的I'll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these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old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boats和第五段中的“Catamarans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elegant,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pilot</a:t>
            </a:r>
            <a:r>
              <a:rPr lang="en-US" altLang="zh-CN" sz="1800" b="0" i="0">
                <a:solidFill>
                  <a:srgbClr val="003760"/>
                </a:solidFill>
                <a:latin typeface="Times New Roman" pitchFamily="34" charset="0"/>
                <a:ea typeface="微软雅黑" pitchFamily="34" charset="-122"/>
                <a:cs typeface="Times New Roman" pitchFamily="34" charset="-120"/>
              </a:rPr>
              <a:t>.”可</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知</a:t>
            </a:r>
            <a:r>
              <a:rPr lang="en-US" altLang="zh-CN" sz="1800" b="0" i="0" dirty="0">
                <a:solidFill>
                  <a:srgbClr val="003760"/>
                </a:solidFill>
                <a:latin typeface="Times New Roman" pitchFamily="34" charset="0"/>
                <a:ea typeface="微软雅黑" pitchFamily="34" charset="-122"/>
                <a:cs typeface="Times New Roman" pitchFamily="34" charset="-120"/>
              </a:rPr>
              <a:t>，安德鲁·雷诺兹在悉尼以驾驶渡船为生，现在双体船要取代渡船，他却很留恋这些旧的渡船</a:t>
            </a:r>
            <a:r>
              <a:rPr lang="en-US" altLang="zh-CN" sz="1800" b="0" i="0">
                <a:solidFill>
                  <a:srgbClr val="003760"/>
                </a:solidFill>
                <a:latin typeface="Times New Roman" pitchFamily="34" charset="0"/>
                <a:ea typeface="微软雅黑" pitchFamily="34" charset="-122"/>
                <a:cs typeface="Times New Roman" pitchFamily="34" charset="-120"/>
              </a:rPr>
              <a:t>，且他认</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为双体船不够优雅</a:t>
            </a:r>
            <a:r>
              <a:rPr lang="en-US" altLang="zh-CN" b="0" i="0" dirty="0">
                <a:solidFill>
                  <a:srgbClr val="003760"/>
                </a:solidFill>
                <a:latin typeface="Times New Roman" pitchFamily="34" charset="0"/>
                <a:ea typeface="微软雅黑" pitchFamily="34" charset="-122"/>
                <a:cs typeface="Times New Roman" pitchFamily="34" charset="-120"/>
              </a:rPr>
              <a:t>，驾驶起来也不够有趣。由此可知，他还是更喜欢旧的渡船。故选D项。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3" end="3"/>
                                            </p:txEl>
                                          </p:spTgt>
                                        </p:tgtEl>
                                        <p:attrNameLst>
                                          <p:attrName>style.visibility</p:attrName>
                                        </p:attrNameLst>
                                      </p:cBhvr>
                                      <p:to>
                                        <p:strVal val="visible"/>
                                      </p:to>
                                    </p:set>
                                    <p:animEffect transition="in" filter="fade">
                                      <p:cBhvr>
                                        <p:cTn id="46"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QC_6_BD.49_1#9bde5c54b?pid=50e7ab041&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Shirley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Fitzgerald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Sydney?(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50_1#9bde5c54b.bracket?pid=50e7ab041&amp;color=0,55,96&amp;vpa=17&amp;vtp=1"/>
          <p:cNvSpPr/>
          <p:nvPr/>
        </p:nvSpPr>
        <p:spPr>
          <a:xfrm>
            <a:off x="54805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51_1#9bde5c54b.choices?pid=50e7ab041&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traditions.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progress.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population.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international.</a:t>
            </a:r>
            <a:endParaRPr lang="en-US" altLang="zh-CN" sz="1800" dirty="0"/>
          </a:p>
        </p:txBody>
      </p:sp>
      <p:sp>
        <p:nvSpPr>
          <p:cNvPr id="5" name="QC_6_AS.52_1#9bde5c54b?pid=50e7ab041&amp;color=0,55,96&amp;vtp=1&amp;bbb=1&amp;hb=1"/>
          <p:cNvSpPr/>
          <p:nvPr/>
        </p:nvSpPr>
        <p:spPr>
          <a:xfrm>
            <a:off x="502920" y="273304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细节理解题。根据第六段第二句中的“Sydney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finest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buildings”可知，雪莉·菲茨杰拉德认为悉尼在迅速走向现代化的过程中</a:t>
            </a:r>
            <a:r>
              <a:rPr lang="en-US" altLang="zh-CN" sz="1800" b="0" i="0">
                <a:solidFill>
                  <a:srgbClr val="003760"/>
                </a:solidFill>
                <a:latin typeface="Times New Roman" pitchFamily="34" charset="0"/>
                <a:ea typeface="微软雅黑" pitchFamily="34" charset="-122"/>
                <a:cs typeface="Times New Roman" pitchFamily="34" charset="-120"/>
              </a:rPr>
              <a:t>，把许多过去的事物都抛在了</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一边</a:t>
            </a:r>
            <a:r>
              <a:rPr lang="en-US" altLang="zh-CN" b="0" i="0" dirty="0">
                <a:solidFill>
                  <a:srgbClr val="003760"/>
                </a:solidFill>
                <a:latin typeface="Times New Roman" pitchFamily="34" charset="0"/>
                <a:ea typeface="微软雅黑" pitchFamily="34" charset="-122"/>
                <a:cs typeface="Times New Roman" pitchFamily="34" charset="-120"/>
              </a:rPr>
              <a:t>，包括许多最漂亮的建筑，即丢失了它的传统。故选A项。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23c8a2d91.fixed?sp=1&amp;pid=6cd299084&amp;color=61,88,159&amp;vtp=1&amp;bbb=1"/>
          <p:cNvSpPr/>
          <p:nvPr/>
        </p:nvSpPr>
        <p:spPr>
          <a:xfrm>
            <a:off x="0" y="2414016"/>
            <a:ext cx="12188952" cy="1755648"/>
          </a:xfrm>
          <a:prstGeom prst="rect">
            <a:avLst/>
          </a:prstGeom>
          <a:noFill/>
          <a:ln/>
        </p:spPr>
        <p:txBody>
          <a:bodyPr wrap="none" lIns="0" tIns="0" rIns="0" bIns="0" rtlCol="0" anchor="ctr"/>
          <a:lstStyle/>
          <a:p>
            <a:pPr algn="ctr">
              <a:lnSpc>
                <a:spcPts val="8900"/>
              </a:lnSpc>
            </a:pPr>
            <a:r>
              <a:rPr lang="en-US" altLang="zh-CN" sz="7200" b="1" i="0" dirty="0">
                <a:solidFill>
                  <a:srgbClr val="3D589F"/>
                </a:solidFill>
                <a:latin typeface="Times New Roman" pitchFamily="34" charset="0"/>
                <a:ea typeface="微软雅黑" pitchFamily="34" charset="-122"/>
                <a:cs typeface="Times New Roman" pitchFamily="34" charset="-120"/>
              </a:rPr>
              <a:t>知识·技能·考试</a:t>
            </a:r>
            <a:endParaRPr lang="en-US" altLang="zh-CN" sz="72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QC_6_AS.52_2#9bde5c54b?pid=50e7ab041&amp;color=0,55,96&amp;mp=1&amp;vtp=1&amp;bt=1&amp;bbb=1&amp;h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【微技能】运用原文定位法解细节理解题</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对于考查事实细节的题目</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不仅需要在阅读材料中获取相关信息</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还需要对文章中出现的客观事实做</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出解释或判断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此类细节理解题题干中往往包含了可定位解题信息的关键词</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这些关键词多是整篇阅读材</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料中某一或某几个段落的中心词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所以考生需要在做题时记住相关的重要细节</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并准确迅速地定位其所在</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位置</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考生也可以在时间允许的情况下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先阅读此类题目下方列出的四个选项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并画出关键词</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以免错过</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重要信息</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解答此类题目适合使用原文定位法</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把题干和选项中的关键词画出后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在文中找到</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包含关键词或关键词相关信息的句子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之后将选项内容和原文内容进行比较</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判断是否为原文直接信</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或者是原文直接信息的转化信息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然后进行排除</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从而得出答案</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b="0" i="0">
                <a:solidFill>
                  <a:srgbClr val="003760"/>
                </a:solidFill>
                <a:latin typeface="Times New Roman" pitchFamily="34" charset="0"/>
                <a:ea typeface="楷体" pitchFamily="34" charset="-122"/>
                <a:cs typeface="Times New Roman" pitchFamily="34" charset="-120"/>
              </a:rPr>
              <a:t>如本篇第</a:t>
            </a:r>
            <a:r>
              <a:rPr lang="en-US" altLang="zh-CN" b="0" i="0" dirty="0">
                <a:solidFill>
                  <a:srgbClr val="003760"/>
                </a:solidFill>
                <a:latin typeface="Times New Roman" pitchFamily="34" charset="0"/>
                <a:ea typeface="微软雅黑" pitchFamily="34" charset="-122"/>
                <a:cs typeface="Times New Roman" pitchFamily="34" charset="-120"/>
              </a:rPr>
              <a:t>3</a:t>
            </a:r>
            <a:r>
              <a:rPr lang="en-US" altLang="zh-CN" b="0" i="0" dirty="0">
                <a:solidFill>
                  <a:srgbClr val="003760"/>
                </a:solidFill>
                <a:latin typeface="Times New Roman" pitchFamily="34" charset="0"/>
                <a:ea typeface="楷体" pitchFamily="34" charset="-122"/>
                <a:cs typeface="Times New Roman" pitchFamily="34" charset="-120"/>
              </a:rPr>
              <a:t>题</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可根据题干中的人名</a:t>
            </a:r>
            <a:r>
              <a:rPr lang="en-US" altLang="zh-CN" b="0" i="0" dirty="0">
                <a:solidFill>
                  <a:srgbClr val="003760"/>
                </a:solidFill>
                <a:latin typeface="Times New Roman" pitchFamily="34" charset="0"/>
                <a:ea typeface="微软雅黑" pitchFamily="34" charset="-122"/>
                <a:cs typeface="Times New Roman" pitchFamily="34" charset="-120"/>
              </a:rPr>
              <a:t>Shirley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Fitzgerald</a:t>
            </a:r>
            <a:r>
              <a:rPr lang="en-US" altLang="zh-CN" b="0" i="0" dirty="0">
                <a:solidFill>
                  <a:srgbClr val="003760"/>
                </a:solidFill>
                <a:latin typeface="Times New Roman" pitchFamily="34" charset="0"/>
                <a:ea typeface="楷体" pitchFamily="34" charset="-122"/>
                <a:cs typeface="Times New Roman" pitchFamily="34" charset="-120"/>
              </a:rPr>
              <a:t>定位到文章第六段查找相关信息</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QC_6_BD.53_1#66398113c?pid=50e7ab041&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probably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54_1#66398113c.bracket?pid=50e7ab041&amp;color=0,55,96&amp;vpa=18&amp;vtp=1"/>
          <p:cNvSpPr/>
          <p:nvPr/>
        </p:nvSpPr>
        <p:spPr>
          <a:xfrm>
            <a:off x="61663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55_1#66398113c.choices?pid=50e7ab041&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dynamic.</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.Modernity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achieved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elegance.</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.Compromise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foreign.</a:t>
            </a:r>
            <a:endParaRPr lang="en-US" altLang="zh-CN" sz="1800" dirty="0"/>
          </a:p>
        </p:txBody>
      </p:sp>
      <p:sp>
        <p:nvSpPr>
          <p:cNvPr id="5" name="QC_6_AS.56_1#66398113c?pid=50e7ab041&amp;color=0,55,96&amp;vtp=1&amp;bbb=1&amp;hb=1"/>
          <p:cNvSpPr/>
          <p:nvPr/>
        </p:nvSpPr>
        <p:spPr>
          <a:xfrm>
            <a:off x="502920" y="3564255"/>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推理判断题。根据倒数第二段的第一句“On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attractions.”可知，作者认为一座城市新旧并存也是有吸引力的</a:t>
            </a:r>
            <a:r>
              <a:rPr lang="en-US" altLang="zh-CN" sz="1800" b="0" i="0">
                <a:solidFill>
                  <a:srgbClr val="003760"/>
                </a:solidFill>
                <a:latin typeface="Times New Roman" pitchFamily="34" charset="0"/>
                <a:ea typeface="微软雅黑" pitchFamily="34" charset="-122"/>
                <a:cs typeface="Times New Roman" pitchFamily="34" charset="-120"/>
              </a:rPr>
              <a:t>。同时结合本段后文引用的安东尼的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话</a:t>
            </a:r>
            <a:r>
              <a:rPr lang="en-US" altLang="zh-CN" sz="1800" b="0" i="0" dirty="0">
                <a:solidFill>
                  <a:srgbClr val="003760"/>
                </a:solidFill>
                <a:latin typeface="Times New Roman" pitchFamily="34" charset="0"/>
                <a:ea typeface="微软雅黑" pitchFamily="34" charset="-122"/>
                <a:cs typeface="Times New Roman" pitchFamily="34" charset="-120"/>
              </a:rPr>
              <a:t>“We've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dynamism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pretty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combination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beat.”以及最后一段中的He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right可推知，作者同意安东尼的观点</a:t>
            </a:r>
            <a:r>
              <a:rPr lang="en-US" altLang="zh-CN" sz="1800" b="0" i="0">
                <a:solidFill>
                  <a:srgbClr val="003760"/>
                </a:solidFill>
                <a:latin typeface="Times New Roman" pitchFamily="34" charset="0"/>
                <a:ea typeface="微软雅黑" pitchFamily="34" charset="-122"/>
                <a:cs typeface="Times New Roman" pitchFamily="34" charset="-120"/>
              </a:rPr>
              <a:t>，即</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一座城市可以新旧并存</a:t>
            </a:r>
            <a:r>
              <a:rPr lang="en-US" altLang="zh-CN" b="0" i="0" dirty="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C_4_BD#364a6d364?pid=eb75a1eca&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模拟演练</a:t>
            </a:r>
            <a:endParaRPr lang="en-US" altLang="zh-CN" sz="2400" dirty="0"/>
          </a:p>
        </p:txBody>
      </p:sp>
      <p:sp>
        <p:nvSpPr>
          <p:cNvPr id="3" name="QO_5_BD.57_1#857a8dac9?pid=364a6d364&amp;color=0,55,96&amp;vtp=1&amp;bbb=1&amp;hb=1"/>
          <p:cNvSpPr/>
          <p:nvPr/>
        </p:nvSpPr>
        <p:spPr>
          <a:xfrm>
            <a:off x="502920" y="2045175"/>
            <a:ext cx="10570464" cy="41910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阅读下面材料，根据其内容和所给段落开头语续写两段，使之构成一篇完整的短文。</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unzipped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lunchbox,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spicy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（咖喱）</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immediately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Mum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masala—our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favourite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India—for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wasn't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Ricky,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transfer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India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lunch.</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Ricky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gesturing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awkward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lunchtimes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Kansas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flooded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wrinkle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curiously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unpacked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outsider,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endParaRPr lang="en-US" altLang="zh-CN" sz="1800" dirty="0"/>
          </a:p>
          <a:p>
            <a:pPr>
              <a:lnSpc>
                <a:spcPct val="150000"/>
              </a:lnSpc>
            </a:pPr>
            <a:endParaRPr lang="en-US" altLang="zh-CN"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7_1#857a8dac9?pid=364a6d364&amp;color=0,55,96&amp;vtp=1&amp;bbb=1&amp;hb=1">
            <a:extLst>
              <a:ext uri="{FF2B5EF4-FFF2-40B4-BE49-F238E27FC236}">
                <a16:creationId xmlns:a16="http://schemas.microsoft.com/office/drawing/2014/main" id="{AFB0F564-114B-DADC-3CC6-5E75F4C8EE36}"/>
              </a:ext>
            </a:extLst>
          </p:cNvPr>
          <p:cNvSpPr/>
          <p:nvPr/>
        </p:nvSpPr>
        <p:spPr>
          <a:xfrm>
            <a:off x="502920" y="1512000"/>
            <a:ext cx="10570464" cy="3352800"/>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demanded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“normal</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western-</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style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remembered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disappointment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confusion,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proud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origin?”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hurting</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hurting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giggles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whispers.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Honestly,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queues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Indian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restaurants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melting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risk.</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Unfortunately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forgotten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sandwich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“normal”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leftovers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dinner.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ridicule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（嘲笑）,</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thrown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darkness.</a:t>
            </a:r>
            <a:endParaRPr lang="en-US" altLang="zh-CN" sz="1800" dirty="0"/>
          </a:p>
          <a:p>
            <a:pPr>
              <a:lnSpc>
                <a:spcPct val="150000"/>
              </a:lnSpc>
            </a:pPr>
            <a:endParaRPr lang="en-US" altLang="zh-CN" dirty="0"/>
          </a:p>
        </p:txBody>
      </p:sp>
    </p:spTree>
    <p:extLst>
      <p:ext uri="{BB962C8B-B14F-4D97-AF65-F5344CB8AC3E}">
        <p14:creationId xmlns:p14="http://schemas.microsoft.com/office/powerpoint/2010/main" val="3655418712"/>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7_1#857a8dac9?pid=364a6d364&amp;color=0,55,96&amp;vtp=1&amp;bbb=1&amp;hb=1">
            <a:extLst>
              <a:ext uri="{FF2B5EF4-FFF2-40B4-BE49-F238E27FC236}">
                <a16:creationId xmlns:a16="http://schemas.microsoft.com/office/drawing/2014/main" id="{3D92F72F-E255-2544-FE59-EBF4F5CD3B44}"/>
              </a:ext>
            </a:extLst>
          </p:cNvPr>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Ricky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sneaking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（躲躲藏藏）.“What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twinkling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brush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（搪塞）,</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claiming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wasn't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hungry.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Ricky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lunchbox</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open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prepared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responses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注</a:t>
            </a:r>
            <a:r>
              <a:rPr lang="en-US" altLang="zh-CN" sz="1800" b="0" i="0">
                <a:solidFill>
                  <a:srgbClr val="003760"/>
                </a:solidFill>
                <a:latin typeface="Times New Roman" pitchFamily="34" charset="0"/>
                <a:ea typeface="微软雅黑" pitchFamily="34" charset="-122"/>
                <a:cs typeface="Times New Roman" pitchFamily="34" charset="-120"/>
              </a:rPr>
              <a:t>意</a:t>
            </a:r>
            <a:r>
              <a:rPr lang="en-US" altLang="zh-CN" sz="1800" b="0" i="0" dirty="0">
                <a:solidFill>
                  <a:srgbClr val="003760"/>
                </a:solidFill>
                <a:latin typeface="Times New Roman" pitchFamily="34" charset="0"/>
                <a:ea typeface="微软雅黑" pitchFamily="34" charset="-122"/>
                <a:cs typeface="Times New Roman" pitchFamily="34" charset="-120"/>
              </a:rPr>
              <a:t>：续写词数应为150个左右。</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After</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school,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found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Mum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preparing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sandwich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tomorrow's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lunch.___</a:t>
            </a:r>
            <a:endParaRPr lang="en-US" altLang="zh-CN" dirty="0"/>
          </a:p>
        </p:txBody>
      </p:sp>
    </p:spTree>
    <p:extLst>
      <p:ext uri="{BB962C8B-B14F-4D97-AF65-F5344CB8AC3E}">
        <p14:creationId xmlns:p14="http://schemas.microsoft.com/office/powerpoint/2010/main" val="942367711"/>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42">
    <p:spTree>
      <p:nvGrpSpPr>
        <p:cNvPr id="1" name=""/>
        <p:cNvGrpSpPr/>
        <p:nvPr/>
      </p:nvGrpSpPr>
      <p:grpSpPr>
        <a:xfrm>
          <a:off x="0" y="0"/>
          <a:ext cx="0" cy="0"/>
          <a:chOff x="0" y="0"/>
          <a:chExt cx="0" cy="0"/>
        </a:xfrm>
      </p:grpSpPr>
      <p:sp>
        <p:nvSpPr>
          <p:cNvPr id="2" name="QO_5_EX.58_1#857a8dac9?pid=364a6d364&amp;color=0,55,96&amp;vtp=1&amp;bt=1&amp;bbb=1&amp;hb=1"/>
          <p:cNvSpPr/>
          <p:nvPr/>
        </p:nvSpPr>
        <p:spPr>
          <a:xfrm>
            <a:off x="502920" y="1512000"/>
            <a:ext cx="10570464" cy="24496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【文本分析】</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作者打开午餐盒时</a:t>
            </a:r>
            <a:r>
              <a:rPr lang="en-US" altLang="zh-CN" sz="1800" b="0" i="0" dirty="0">
                <a:solidFill>
                  <a:srgbClr val="003760"/>
                </a:solidFill>
                <a:latin typeface="Times New Roman" pitchFamily="34" charset="0"/>
                <a:ea typeface="微软雅黑" pitchFamily="34" charset="-122"/>
                <a:cs typeface="Times New Roman" pitchFamily="34" charset="-120"/>
              </a:rPr>
              <a:t>，咖喱的味道飘散出来，他立刻将餐盒藏在座位下面，</a:t>
            </a:r>
            <a:r>
              <a:rPr lang="en-US" altLang="zh-CN" sz="1800" b="0" i="0">
                <a:solidFill>
                  <a:srgbClr val="003760"/>
                </a:solidFill>
                <a:latin typeface="Times New Roman" pitchFamily="34" charset="0"/>
                <a:ea typeface="微软雅黑" pitchFamily="34" charset="-122"/>
                <a:cs typeface="Times New Roman" pitchFamily="34" charset="-120"/>
              </a:rPr>
              <a:t>因为之前在堪萨斯州学习时，</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他</a:t>
            </a:r>
            <a:r>
              <a:rPr lang="en-US" altLang="zh-CN" sz="1800" b="0" i="0" u="sng">
                <a:solidFill>
                  <a:srgbClr val="003760"/>
                </a:solidFill>
                <a:latin typeface="Times New Roman" pitchFamily="34" charset="0"/>
                <a:ea typeface="微软雅黑" pitchFamily="34" charset="-122"/>
                <a:cs typeface="Times New Roman" pitchFamily="34" charset="-120"/>
              </a:rPr>
              <a:t>因自己的印度菜午餐而受到非议</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原因</a:t>
            </a:r>
            <a:r>
              <a:rPr lang="en-US" altLang="zh-CN" sz="1800" b="0" i="0" dirty="0">
                <a:solidFill>
                  <a:srgbClr val="003760"/>
                </a:solidFill>
                <a:latin typeface="Times New Roman" pitchFamily="34" charset="0"/>
                <a:ea typeface="微软雅黑" pitchFamily="34" charset="-122"/>
                <a:cs typeface="Times New Roman" pitchFamily="34" charset="-120"/>
              </a:rPr>
              <a:t>），他为此让母亲为他准备西式食物作为午餐</a:t>
            </a:r>
            <a:r>
              <a:rPr lang="en-US" altLang="zh-CN" sz="1800" b="0" i="0">
                <a:solidFill>
                  <a:srgbClr val="003760"/>
                </a:solidFill>
                <a:latin typeface="Times New Roman" pitchFamily="34" charset="0"/>
                <a:ea typeface="微软雅黑" pitchFamily="34" charset="-122"/>
                <a:cs typeface="Times New Roman" pitchFamily="34" charset="-120"/>
              </a:rPr>
              <a:t>，即使这让母亲感</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到失望</a:t>
            </a:r>
            <a:r>
              <a:rPr lang="en-US" altLang="zh-CN" sz="1800" b="0" i="0" dirty="0">
                <a:solidFill>
                  <a:srgbClr val="003760"/>
                </a:solidFill>
                <a:latin typeface="Times New Roman" pitchFamily="34" charset="0"/>
                <a:ea typeface="微软雅黑" pitchFamily="34" charset="-122"/>
                <a:cs typeface="Times New Roman" pitchFamily="34" charset="-120"/>
              </a:rPr>
              <a:t>，但他更不想面对大家的窃窃私语。但是今天母亲忘记做西式食物了</a:t>
            </a:r>
            <a:r>
              <a:rPr lang="en-US" altLang="zh-CN" sz="1800" b="0" i="0">
                <a:solidFill>
                  <a:srgbClr val="003760"/>
                </a:solidFill>
                <a:latin typeface="Times New Roman" pitchFamily="34" charset="0"/>
                <a:ea typeface="微软雅黑" pitchFamily="34" charset="-122"/>
                <a:cs typeface="Times New Roman" pitchFamily="34" charset="-120"/>
              </a:rPr>
              <a:t>，他</a:t>
            </a:r>
            <a:r>
              <a:rPr lang="en-US" altLang="zh-CN" sz="1800" b="0" i="0" u="sng">
                <a:solidFill>
                  <a:srgbClr val="003760"/>
                </a:solidFill>
                <a:latin typeface="Times New Roman" pitchFamily="34" charset="0"/>
                <a:ea typeface="微软雅黑" pitchFamily="34" charset="-122"/>
                <a:cs typeface="Times New Roman" pitchFamily="34" charset="-120"/>
              </a:rPr>
              <a:t>不希望别人注意到他今天</a:t>
            </a:r>
          </a:p>
          <a:p>
            <a:pPr>
              <a:lnSpc>
                <a:spcPts val="3300"/>
              </a:lnSpc>
            </a:pPr>
            <a:r>
              <a:rPr lang="en-US" altLang="zh-CN" sz="1800" b="0" i="0" u="sng">
                <a:solidFill>
                  <a:srgbClr val="003760"/>
                </a:solidFill>
                <a:latin typeface="Times New Roman" pitchFamily="34" charset="0"/>
                <a:ea typeface="微软雅黑" pitchFamily="34" charset="-122"/>
                <a:cs typeface="Times New Roman" pitchFamily="34" charset="-120"/>
              </a:rPr>
              <a:t>的午餐是印度菜</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结果</a:t>
            </a:r>
            <a:r>
              <a:rPr lang="en-US" altLang="zh-CN" sz="1800" b="0" i="0" dirty="0">
                <a:solidFill>
                  <a:srgbClr val="003760"/>
                </a:solidFill>
                <a:latin typeface="Times New Roman" pitchFamily="34" charset="0"/>
                <a:ea typeface="微软雅黑" pitchFamily="34" charset="-122"/>
                <a:cs typeface="Times New Roman" pitchFamily="34" charset="-120"/>
              </a:rPr>
              <a:t>）。然而，刚从印度转到纽约市来的新学生</a:t>
            </a:r>
            <a:r>
              <a:rPr lang="en-US" altLang="zh-CN" sz="1800" b="0" i="0" u="sng" dirty="0">
                <a:solidFill>
                  <a:srgbClr val="003760"/>
                </a:solidFill>
                <a:latin typeface="Times New Roman" pitchFamily="34" charset="0"/>
                <a:ea typeface="微软雅黑" pitchFamily="34" charset="-122"/>
                <a:cs typeface="Times New Roman" pitchFamily="34" charset="-120"/>
              </a:rPr>
              <a:t>Ricky邀请作者共进午餐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事件</a:t>
            </a:r>
            <a:r>
              <a:rPr lang="en-US" altLang="zh-CN" sz="1800" b="0" i="0">
                <a:solidFill>
                  <a:srgbClr val="003760"/>
                </a:solidFill>
                <a:latin typeface="Times New Roman" pitchFamily="34" charset="0"/>
                <a:ea typeface="微软雅黑" pitchFamily="34" charset="-122"/>
                <a:cs typeface="Times New Roman" pitchFamily="34" charset="-120"/>
              </a:rPr>
              <a:t>），作</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者还来不及反对</a:t>
            </a:r>
            <a:r>
              <a:rPr lang="en-US" altLang="zh-CN" b="0" i="0" dirty="0">
                <a:solidFill>
                  <a:srgbClr val="003760"/>
                </a:solidFill>
                <a:latin typeface="Times New Roman" pitchFamily="34" charset="0"/>
                <a:ea typeface="微软雅黑" pitchFamily="34" charset="-122"/>
                <a:cs typeface="Times New Roman" pitchFamily="34" charset="-120"/>
              </a:rPr>
              <a:t>，Ricky就打开了他的午餐盒，他看到这一幕，已经准备好接受熟悉的负面评价。</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43">
    <p:spTree>
      <p:nvGrpSpPr>
        <p:cNvPr id="1" name=""/>
        <p:cNvGrpSpPr/>
        <p:nvPr/>
      </p:nvGrpSpPr>
      <p:grpSpPr>
        <a:xfrm>
          <a:off x="0" y="0"/>
          <a:ext cx="0" cy="0"/>
          <a:chOff x="0" y="0"/>
          <a:chExt cx="0" cy="0"/>
        </a:xfrm>
      </p:grpSpPr>
      <p:sp>
        <p:nvSpPr>
          <p:cNvPr id="2" name="QO_5_EX.58_2#857a8dac9?pid=364a6d364&amp;color=0,55,96&amp;mp=1&amp;vtp=1&amp;bt=1&amp;bbb=1"/>
          <p:cNvSpPr/>
          <p:nvPr/>
        </p:nvSpPr>
        <p:spPr>
          <a:xfrm>
            <a:off x="502920" y="1512000"/>
            <a:ext cx="10570464" cy="354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【思路引导】</a:t>
            </a:r>
            <a:endParaRPr lang="en-US" altLang="zh-CN" sz="1800" dirty="0"/>
          </a:p>
        </p:txBody>
      </p:sp>
      <p:pic>
        <p:nvPicPr>
          <p:cNvPr id="3" name="QO_5_EX.58_3#857a8dac9?pid=364a6d364&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2003109"/>
            <a:ext cx="5212080" cy="27249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44">
    <p:spTree>
      <p:nvGrpSpPr>
        <p:cNvPr id="1" name=""/>
        <p:cNvGrpSpPr/>
        <p:nvPr/>
      </p:nvGrpSpPr>
      <p:grpSpPr>
        <a:xfrm>
          <a:off x="0" y="0"/>
          <a:ext cx="0" cy="0"/>
          <a:chOff x="0" y="0"/>
          <a:chExt cx="0" cy="0"/>
        </a:xfrm>
      </p:grpSpPr>
      <p:sp>
        <p:nvSpPr>
          <p:cNvPr id="2" name="QO_5_EX.58_4#857a8dac9?pid=364a6d364&amp;color=0,55,96&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【词汇助写】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心</a:t>
            </a:r>
            <a:r>
              <a:rPr lang="en-US" altLang="zh-CN" sz="1800" b="0" i="0">
                <a:solidFill>
                  <a:srgbClr val="003760"/>
                </a:solidFill>
                <a:latin typeface="Times New Roman" pitchFamily="34" charset="0"/>
                <a:ea typeface="微软雅黑" pitchFamily="34" charset="-122"/>
                <a:cs typeface="Times New Roman" pitchFamily="34" charset="-120"/>
              </a:rPr>
              <a:t>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激动：excited,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thrilled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惊讶：surprised,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amazed,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astonished,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shocked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放松：relieved,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relaxed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自豪：proud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神</a:t>
            </a:r>
            <a:r>
              <a:rPr lang="en-US" altLang="zh-CN" sz="1800" b="0" i="0">
                <a:solidFill>
                  <a:srgbClr val="003760"/>
                </a:solidFill>
                <a:latin typeface="Times New Roman" pitchFamily="34" charset="0"/>
                <a:ea typeface="微软雅黑" pitchFamily="34" charset="-122"/>
                <a:cs typeface="Times New Roman" pitchFamily="34" charset="-120"/>
              </a:rPr>
              <a:t>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lights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up/brightens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面露喜色</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脸上带着灿烂的笑容</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breathe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relief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如释重负地松了口气</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5">
    <p:spTree>
      <p:nvGrpSpPr>
        <p:cNvPr id="1" name=""/>
        <p:cNvGrpSpPr/>
        <p:nvPr/>
      </p:nvGrpSpPr>
      <p:grpSpPr>
        <a:xfrm>
          <a:off x="0" y="0"/>
          <a:ext cx="0" cy="0"/>
          <a:chOff x="0" y="0"/>
          <a:chExt cx="0" cy="0"/>
        </a:xfrm>
      </p:grpSpPr>
      <p:sp>
        <p:nvSpPr>
          <p:cNvPr id="2" name="QO_5_EX.58_5#857a8dac9?pid=364a6d364&amp;color=0,55,96&amp;mp=1&amp;vtp=1&amp;bt=1&amp;bbb=1"/>
          <p:cNvSpPr/>
          <p:nvPr/>
        </p:nvSpPr>
        <p:spPr>
          <a:xfrm>
            <a:off x="502920" y="1508760"/>
            <a:ext cx="10570464" cy="244221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动作：</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品尝某物</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praise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flavour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赞美它的味道</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句型助写】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Hearing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听到这话</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我感到一种</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给了我勇气去做</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6">
    <p:spTree>
      <p:nvGrpSpPr>
        <p:cNvPr id="1" name=""/>
        <p:cNvGrpSpPr/>
        <p:nvPr/>
      </p:nvGrpSpPr>
      <p:grpSpPr>
        <a:xfrm>
          <a:off x="0" y="0"/>
          <a:ext cx="0" cy="0"/>
          <a:chOff x="0" y="0"/>
          <a:chExt cx="0" cy="0"/>
        </a:xfrm>
      </p:grpSpPr>
      <p:sp>
        <p:nvSpPr>
          <p:cNvPr id="2" name="QO_5_AN.59_1#857a8dac9?pid=364a6d364&amp;color=0,55,96&amp;vtp=1&amp;bt=1&amp;bbb=1&amp;hb=1"/>
          <p:cNvSpPr/>
          <p:nvPr/>
        </p:nvSpPr>
        <p:spPr>
          <a:xfrm>
            <a:off x="502920" y="1512000"/>
            <a:ext cx="10570464" cy="4732655"/>
          </a:xfrm>
          <a:prstGeom prst="rect">
            <a:avLst/>
          </a:prstGeom>
          <a:noFill/>
          <a:ln/>
        </p:spPr>
        <p:txBody>
          <a:bodyPr wrap="none" lIns="0" tIns="0" rIns="0" bIns="0" rtlCol="0" anchor="t"/>
          <a:lstStyle/>
          <a:p>
            <a:pPr algn="l">
              <a:lnSpc>
                <a:spcPts val="29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However</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expecting.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Ricky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took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deep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breath,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closed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eyes,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and</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savoured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aroma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masala.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Instead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usual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stares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whispers,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interest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on</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Ricky's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broad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asking,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mum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masala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lunch</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Before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response,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added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excitedly,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dying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envy!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taste?”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agreed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surprise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enjoy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bite,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nodding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approval.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welcome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change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from</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stares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whispers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grown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accustomed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After</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school,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found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Mum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preparing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sandwich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tomorrow's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lunch.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over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asked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could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masala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lunchbox,</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which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confused.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Finally,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about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my</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experience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Ricky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enjoyed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food.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Mum's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joy,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glad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liked</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even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happier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starting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feel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proud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roots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again.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Remember,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culture</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your</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traditions,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food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Hearing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felt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sense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relief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wash</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b="0" i="0">
                <a:solidFill>
                  <a:srgbClr val="FF0000"/>
                </a:solidFill>
                <a:latin typeface="Times New Roman" pitchFamily="34" charset="0"/>
                <a:ea typeface="微软雅黑" pitchFamily="34" charset="-122"/>
                <a:cs typeface="Times New Roman" pitchFamily="34" charset="-120"/>
              </a:rPr>
              <a:t>over</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me.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Mum's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words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gave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me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courage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embrace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my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identity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and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share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my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culture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with</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others.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7">
    <p:spTree>
      <p:nvGrpSpPr>
        <p:cNvPr id="1" name=""/>
        <p:cNvGrpSpPr/>
        <p:nvPr/>
      </p:nvGrpSpPr>
      <p:grpSpPr>
        <a:xfrm>
          <a:off x="0" y="0"/>
          <a:ext cx="0" cy="0"/>
          <a:chOff x="0" y="0"/>
          <a:chExt cx="0" cy="0"/>
        </a:xfrm>
      </p:grpSpPr>
      <p:pic>
        <p:nvPicPr>
          <p:cNvPr id="2" name="P_5#355308596?pid=364a6d364&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05326" y="1608902"/>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355308596?pid=364a6d364&amp;color=0,55,96&amp;vtp=1&amp;bt=1&amp;bbb=1"/>
          <p:cNvSpPr/>
          <p:nvPr/>
        </p:nvSpPr>
        <p:spPr>
          <a:xfrm>
            <a:off x="502920" y="1512000"/>
            <a:ext cx="10570464" cy="602488"/>
          </a:xfrm>
          <a:prstGeom prst="rect">
            <a:avLst/>
          </a:prstGeom>
          <a:noFill/>
          <a:ln/>
        </p:spPr>
        <p:txBody>
          <a:bodyPr wrap="none" lIns="0" tIns="0" rIns="0" bIns="0" rtlCol="0" anchor="t"/>
          <a:lstStyle/>
          <a:p>
            <a:pPr algn="r">
              <a:lnSpc>
                <a:spcPts val="31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套卷练习见</a:t>
            </a:r>
            <a:r>
              <a:rPr lang="en-US" altLang="zh-CN" sz="1800" b="1" i="0" dirty="0">
                <a:solidFill>
                  <a:srgbClr val="003760"/>
                </a:solidFill>
                <a:latin typeface="Times New Roman" pitchFamily="34" charset="0"/>
                <a:ea typeface="微软雅黑" pitchFamily="34" charset="-122"/>
                <a:cs typeface="Times New Roman" pitchFamily="34" charset="-120"/>
              </a:rPr>
              <a:t>《巩固练》单元素养检测L33</a:t>
            </a:r>
            <a:endParaRPr lang="en-US" altLang="zh-CN" sz="1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P_4#b5b76fb8b?pid=f7156d28f&amp;color=0,55,96&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戳考点</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本</a:t>
            </a:r>
            <a:r>
              <a:rPr lang="en-US" altLang="zh-CN" sz="1800" b="1" i="0">
                <a:solidFill>
                  <a:srgbClr val="003760"/>
                </a:solidFill>
                <a:latin typeface="Times New Roman" pitchFamily="34" charset="0"/>
                <a:ea typeface="微软雅黑" pitchFamily="34" charset="-122"/>
                <a:cs typeface="Times New Roman" pitchFamily="34" charset="-120"/>
              </a:rPr>
              <a:t>单元高频考点：</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1.fortune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2.admit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3.occur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4.escape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5.construction</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1.fortune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（1）fortune在语法填空中常考查词性转换，常考查其转换为形容词fortunate，副词fortunately及相应</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的反义词unfortunately。</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[黑龙江哈六中2024高一期中]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（fortune）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Hollywood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film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industry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crest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（顶峰）</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wave.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[广东东莞实验中学2023高一月考]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（fortune）,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little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bird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narrow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escape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moment.</a:t>
            </a:r>
            <a:endParaRPr lang="en-US" altLang="zh-CN" sz="1800" dirty="0"/>
          </a:p>
        </p:txBody>
      </p:sp>
      <p:sp>
        <p:nvSpPr>
          <p:cNvPr id="7" name="QB_4_AN.2_1#b5b76fb8b.blank?pid=f7156d28f&amp;color=0,55,96&amp;vpa=1&amp;vtp=1&amp;bbb=1"/>
          <p:cNvSpPr/>
          <p:nvPr/>
        </p:nvSpPr>
        <p:spPr>
          <a:xfrm>
            <a:off x="4889976" y="3996120"/>
            <a:ext cx="992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fortunate</a:t>
            </a:r>
            <a:endParaRPr lang="en-US" altLang="zh-CN" dirty="0"/>
          </a:p>
        </p:txBody>
      </p:sp>
      <p:sp>
        <p:nvSpPr>
          <p:cNvPr id="9" name="QB_4_AN.4_1#b5b76fb8b.blank?pid=f7156d28f&amp;color=0,55,96&amp;vpa=2&amp;vtp=1&amp;bbb=1"/>
          <p:cNvSpPr/>
          <p:nvPr/>
        </p:nvSpPr>
        <p:spPr>
          <a:xfrm>
            <a:off x="4496276" y="4821620"/>
            <a:ext cx="1220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Fortunately</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9"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_1#e393a6ea7?pid=f7156d28f&amp;color=0,55,96&amp;vtp=1&amp;bbb=1&amp;hb=1">
            <a:extLst>
              <a:ext uri="{FF2B5EF4-FFF2-40B4-BE49-F238E27FC236}">
                <a16:creationId xmlns:a16="http://schemas.microsoft.com/office/drawing/2014/main" id="{090B519A-51D5-E466-B93C-33D8E25117B7}"/>
              </a:ext>
            </a:extLst>
          </p:cNvPr>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[江苏常州一中2023高一期中]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（fortune）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Pandora's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box.</a:t>
            </a:r>
            <a:endParaRPr lang="en-US" altLang="zh-CN" dirty="0"/>
          </a:p>
        </p:txBody>
      </p:sp>
      <p:sp>
        <p:nvSpPr>
          <p:cNvPr id="3" name="P_4_BD#862b79036?sp=1&amp;pid=f7156d28f&amp;color=0,55,96&amp;vtp=1&amp;bbb=1">
            <a:extLst>
              <a:ext uri="{FF2B5EF4-FFF2-40B4-BE49-F238E27FC236}">
                <a16:creationId xmlns:a16="http://schemas.microsoft.com/office/drawing/2014/main" id="{805184D3-8321-23F5-16AD-057AA677ED19}"/>
              </a:ext>
            </a:extLst>
          </p:cNvPr>
          <p:cNvSpPr/>
          <p:nvPr/>
        </p:nvSpPr>
        <p:spPr>
          <a:xfrm>
            <a:off x="502920" y="233495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（2）fortune在完形填空中常考查对其反义词misfortune的词义的把握。</a:t>
            </a:r>
            <a:endParaRPr lang="en-US" altLang="zh-CN" sz="1800" dirty="0"/>
          </a:p>
        </p:txBody>
      </p:sp>
      <p:sp>
        <p:nvSpPr>
          <p:cNvPr id="4" name="QC_4_BD.7_1#70343bc1b?pid=f7156d28f&amp;color=0,55,96&amp;vtp=1&amp;bbb=1">
            <a:extLst>
              <a:ext uri="{FF2B5EF4-FFF2-40B4-BE49-F238E27FC236}">
                <a16:creationId xmlns:a16="http://schemas.microsoft.com/office/drawing/2014/main" id="{EE9A0145-517C-B651-79B9-6CA580079CFC}"/>
              </a:ext>
            </a:extLst>
          </p:cNvPr>
          <p:cNvSpPr/>
          <p:nvPr/>
        </p:nvSpPr>
        <p:spPr>
          <a:xfrm>
            <a:off x="502920" y="274072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[全国Ⅱ]</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loudest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saddest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anyone's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5" name="QC_4_BD.9_1#70343bc1b.choices?pid=f7156d28f&amp;color=0,55,96&amp;vtp=1&amp;bbb=1">
            <a:extLst>
              <a:ext uri="{FF2B5EF4-FFF2-40B4-BE49-F238E27FC236}">
                <a16:creationId xmlns:a16="http://schemas.microsoft.com/office/drawing/2014/main" id="{C6CD3B48-C071-062D-5296-B8AE473C77E2}"/>
              </a:ext>
            </a:extLst>
          </p:cNvPr>
          <p:cNvSpPr/>
          <p:nvPr/>
        </p:nvSpPr>
        <p:spPr>
          <a:xfrm>
            <a:off x="502920" y="3141979"/>
            <a:ext cx="10570464" cy="351155"/>
          </a:xfrm>
          <a:prstGeom prst="rect">
            <a:avLst/>
          </a:prstGeom>
          <a:noFill/>
          <a:ln/>
        </p:spPr>
        <p:txBody>
          <a:bodyPr wrap="none" lIns="0" tIns="0" rIns="0" bIns="0" rtlCol="0" anchor="t"/>
          <a:lstStyle/>
          <a:p>
            <a:pPr>
              <a:lnSpc>
                <a:spcPts val="3100"/>
              </a:lnSpc>
              <a:tabLst>
                <a:tab pos="2833116" algn="l"/>
                <a:tab pos="5437632" algn="l"/>
                <a:tab pos="82326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.misfortune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B.disbelief</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C.dishonesty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.mistake</a:t>
            </a:r>
            <a:endParaRPr lang="en-US" altLang="zh-CN" sz="1800" dirty="0"/>
          </a:p>
        </p:txBody>
      </p:sp>
      <p:sp>
        <p:nvSpPr>
          <p:cNvPr id="6" name="QB_4_AN.6_1#e393a6ea7.blank?pid=f7156d28f&amp;color=0,55,96&amp;vpa=3&amp;vtp=1&amp;bbb=1">
            <a:extLst>
              <a:ext uri="{FF2B5EF4-FFF2-40B4-BE49-F238E27FC236}">
                <a16:creationId xmlns:a16="http://schemas.microsoft.com/office/drawing/2014/main" id="{72B0CF12-1B16-9BA5-6F97-E952D717C835}"/>
              </a:ext>
            </a:extLst>
          </p:cNvPr>
          <p:cNvSpPr/>
          <p:nvPr/>
        </p:nvSpPr>
        <p:spPr>
          <a:xfrm>
            <a:off x="4445476" y="1468820"/>
            <a:ext cx="1398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unfortunately</a:t>
            </a:r>
            <a:endParaRPr lang="en-US" altLang="zh-CN" dirty="0"/>
          </a:p>
        </p:txBody>
      </p:sp>
      <p:sp>
        <p:nvSpPr>
          <p:cNvPr id="7" name="QC_4_AN.8_1#70343bc1b.blank?pid=f7156d28f&amp;color=0,55,96&amp;vpa=4&amp;vtp=1">
            <a:extLst>
              <a:ext uri="{FF2B5EF4-FFF2-40B4-BE49-F238E27FC236}">
                <a16:creationId xmlns:a16="http://schemas.microsoft.com/office/drawing/2014/main" id="{35D9A468-B47B-5527-0810-995A7F5CC6B0}"/>
              </a:ext>
            </a:extLst>
          </p:cNvPr>
          <p:cNvSpPr/>
          <p:nvPr/>
        </p:nvSpPr>
        <p:spPr>
          <a:xfrm>
            <a:off x="9147650" y="268928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Tree>
    <p:extLst>
      <p:ext uri="{BB962C8B-B14F-4D97-AF65-F5344CB8AC3E}">
        <p14:creationId xmlns:p14="http://schemas.microsoft.com/office/powerpoint/2010/main" val="8939848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P_4#bcbfd289e?sp=1&amp;pid=f7156d28f&amp;color=0,55,96&amp;vtp=1&amp;bt=1&amp;bbb=1"/>
          <p:cNvSpPr/>
          <p:nvPr/>
        </p:nvSpPr>
        <p:spPr>
          <a:xfrm>
            <a:off x="502920" y="1512000"/>
            <a:ext cx="10570464" cy="27800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1" i="0">
                <a:solidFill>
                  <a:srgbClr val="003760"/>
                </a:solidFill>
                <a:latin typeface="Times New Roman" pitchFamily="34" charset="0"/>
                <a:ea typeface="微软雅黑" pitchFamily="34" charset="-122"/>
                <a:cs typeface="Times New Roman" pitchFamily="34" charset="-120"/>
              </a:rPr>
              <a:t>.admit</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（1）admit在语法填空中的考法涉及：①考查固定搭配be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admitted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to/into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；②考查词性转换，其名</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词形式为admission。</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[江苏镇江2023高一期末]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Through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determination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（admit）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Nanjing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University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year.</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[广东广州二中2024高一期中]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debate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museums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charge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（admit）.</a:t>
            </a:r>
            <a:endParaRPr lang="en-US" altLang="zh-CN" sz="1800" dirty="0"/>
          </a:p>
        </p:txBody>
      </p:sp>
      <p:sp>
        <p:nvSpPr>
          <p:cNvPr id="5" name="QB_4_AN.11_1#bcbfd289e.blank?pid=f7156d28f&amp;color=0,55,96&amp;vpa=5&amp;vtp=1&amp;bbb=1"/>
          <p:cNvSpPr/>
          <p:nvPr/>
        </p:nvSpPr>
        <p:spPr>
          <a:xfrm>
            <a:off x="8198325" y="2704467"/>
            <a:ext cx="1436688" cy="341630"/>
          </a:xfrm>
          <a:prstGeom prst="rect">
            <a:avLst/>
          </a:prstGeom>
          <a:noFill/>
          <a:ln/>
        </p:spPr>
        <p:txBody>
          <a:bodyPr wrap="none" lIns="0" tIns="0" rIns="0" bIns="0" rtlCol="0" anchor="t"/>
          <a:lstStyle/>
          <a:p>
            <a:pPr algn="ctr">
              <a:lnSpc>
                <a:spcPts val="30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admitted</a:t>
            </a:r>
            <a:endParaRPr lang="en-US" altLang="zh-CN" dirty="0"/>
          </a:p>
        </p:txBody>
      </p:sp>
      <p:sp>
        <p:nvSpPr>
          <p:cNvPr id="7" name="QB_4_AN.13_1#bcbfd289e.blank?pid=f7156d28f&amp;color=0,55,96&amp;vpa=6&amp;vtp=1&amp;bbb=1"/>
          <p:cNvSpPr/>
          <p:nvPr/>
        </p:nvSpPr>
        <p:spPr>
          <a:xfrm>
            <a:off x="889476" y="3901759"/>
            <a:ext cx="10937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admission</a:t>
            </a:r>
            <a:endParaRPr lang="en-US" altLang="zh-CN" dirty="0"/>
          </a:p>
        </p:txBody>
      </p:sp>
      <p:sp>
        <p:nvSpPr>
          <p:cNvPr id="8" name="P_4_BD#9ee9587b7?sp=1&amp;pid=f7156d28f&amp;color=0,55,96&amp;vtp=1&amp;bbb=1"/>
          <p:cNvSpPr/>
          <p:nvPr/>
        </p:nvSpPr>
        <p:spPr>
          <a:xfrm>
            <a:off x="502920" y="4280918"/>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（2）admit在完形填空中常考查对其词义的把握。</a:t>
            </a:r>
            <a:endParaRPr lang="en-US" altLang="zh-CN" sz="1800" dirty="0"/>
          </a:p>
        </p:txBody>
      </p:sp>
      <p:sp>
        <p:nvSpPr>
          <p:cNvPr id="9" name="QC_4_BD.14_1#91ca1a5be?pid=f7156d28f&amp;color=0,55,96&amp;vtp=1&amp;bbb=1&amp;hb=1"/>
          <p:cNvSpPr/>
          <p:nvPr/>
        </p:nvSpPr>
        <p:spPr>
          <a:xfrm>
            <a:off x="502920" y="4677667"/>
            <a:ext cx="10570464" cy="115443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[全国Ⅰ·改编]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sliding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window.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obvious.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go</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outside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constantly.</a:t>
            </a:r>
            <a:endParaRPr lang="en-US" altLang="zh-CN" dirty="0"/>
          </a:p>
        </p:txBody>
      </p:sp>
      <p:sp>
        <p:nvSpPr>
          <p:cNvPr id="10" name="QC_4_AN.15_1#91ca1a5be.blank?pid=f7156d28f&amp;color=0,55,96&amp;vpa=7&amp;vtp=1"/>
          <p:cNvSpPr/>
          <p:nvPr/>
        </p:nvSpPr>
        <p:spPr>
          <a:xfrm>
            <a:off x="7554817" y="5057334"/>
            <a:ext cx="3317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1" name="QC_4_BD.16_1#91ca1a5be.choices?pid=f7156d28f&amp;color=0,55,96&amp;vtp=1&amp;bbb=1"/>
          <p:cNvSpPr/>
          <p:nvPr/>
        </p:nvSpPr>
        <p:spPr>
          <a:xfrm>
            <a:off x="502920" y="5870577"/>
            <a:ext cx="10570464" cy="341630"/>
          </a:xfrm>
          <a:prstGeom prst="rect">
            <a:avLst/>
          </a:prstGeom>
          <a:noFill/>
          <a:ln/>
        </p:spPr>
        <p:txBody>
          <a:bodyPr wrap="none" lIns="0" tIns="0" rIns="0" bIns="0" rtlCol="0" anchor="t"/>
          <a:lstStyle/>
          <a:p>
            <a:pPr>
              <a:lnSpc>
                <a:spcPts val="3000"/>
              </a:lnSpc>
              <a:tabLst>
                <a:tab pos="2658491" algn="l"/>
                <a:tab pos="5431282" algn="l"/>
                <a:tab pos="80389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.admit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B.believe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C.mean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.realize</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P spid="10"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P_4#5ada2a2ef?sp=1&amp;pid=f7156d28f&amp;color=0,55,96&amp;vtp=1&amp;bt=1&amp;bbb=1"/>
          <p:cNvSpPr/>
          <p:nvPr/>
        </p:nvSpPr>
        <p:spPr>
          <a:xfrm>
            <a:off x="502920" y="1512000"/>
            <a:ext cx="10570464" cy="19672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1" i="0">
                <a:solidFill>
                  <a:srgbClr val="003760"/>
                </a:solidFill>
                <a:latin typeface="Times New Roman" pitchFamily="34" charset="0"/>
                <a:ea typeface="微软雅黑" pitchFamily="34" charset="-122"/>
                <a:cs typeface="Times New Roman" pitchFamily="34" charset="-120"/>
              </a:rPr>
              <a:t>.occur</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（1）occur在语法填空中的考法涉及：①考查动词的时态，注意其过去式的拼写为occurred；②考查其</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非谓语形式。</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[江苏徐州2023高一期中]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strong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earthquake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southeastern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Turkey,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Syrian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border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February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followed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numerous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aftershocks.</a:t>
            </a:r>
            <a:endParaRPr lang="en-US" altLang="zh-CN" sz="1800" dirty="0"/>
          </a:p>
        </p:txBody>
      </p:sp>
      <p:sp>
        <p:nvSpPr>
          <p:cNvPr id="5" name="QB_4_AN.18_1#5ada2a2ef.blank?pid=f7156d28f&amp;color=0,55,96&amp;vpa=8&amp;vtp=1&amp;bbb=1"/>
          <p:cNvSpPr/>
          <p:nvPr/>
        </p:nvSpPr>
        <p:spPr>
          <a:xfrm>
            <a:off x="5677376" y="2704467"/>
            <a:ext cx="9667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occurred</a:t>
            </a:r>
            <a:endParaRPr lang="en-US" altLang="zh-CN" dirty="0"/>
          </a:p>
        </p:txBody>
      </p:sp>
      <p:sp>
        <p:nvSpPr>
          <p:cNvPr id="6" name="QB_4_AS.19_1#9146cc859?pid=f7156d28f&amp;color=0,55,96&amp;vtp=1&amp;bbb=1&amp;hb=1"/>
          <p:cNvSpPr/>
          <p:nvPr/>
        </p:nvSpPr>
        <p:spPr>
          <a:xfrm>
            <a:off x="502920" y="3494408"/>
            <a:ext cx="10570464" cy="74149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根据时间状语on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February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6th可知，此处描述过去发生的事情，应用一般过去时</a:t>
            </a:r>
            <a:r>
              <a:rPr lang="en-US" altLang="zh-CN" sz="1800" b="0" i="0">
                <a:solidFill>
                  <a:srgbClr val="003760"/>
                </a:solidFill>
                <a:latin typeface="Times New Roman" pitchFamily="34" charset="0"/>
                <a:ea typeface="微软雅黑" pitchFamily="34" charset="-122"/>
                <a:cs typeface="Times New Roman" pitchFamily="34" charset="-120"/>
              </a:rPr>
              <a:t>，谓语动词用过去</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式</a:t>
            </a:r>
            <a:r>
              <a:rPr lang="en-US" altLang="zh-CN" b="0" i="0" dirty="0">
                <a:solidFill>
                  <a:srgbClr val="003760"/>
                </a:solidFill>
                <a:latin typeface="Times New Roman" pitchFamily="34" charset="0"/>
                <a:ea typeface="微软雅黑" pitchFamily="34" charset="-122"/>
                <a:cs typeface="Times New Roman" pitchFamily="34" charset="-120"/>
              </a:rPr>
              <a:t>。故填occurred。</a:t>
            </a:r>
            <a:endParaRPr lang="en-US" altLang="zh-CN" dirty="0"/>
          </a:p>
        </p:txBody>
      </p:sp>
      <p:sp>
        <p:nvSpPr>
          <p:cNvPr id="7" name="QB_4_BD.20_1#0ba49bec2?pid=f7156d28f&amp;color=0,55,96&amp;vtp=1&amp;bbb=1&amp;hb=1"/>
          <p:cNvSpPr/>
          <p:nvPr/>
        </p:nvSpPr>
        <p:spPr>
          <a:xfrm>
            <a:off x="502920" y="4282825"/>
            <a:ext cx="10570464" cy="115443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[山东临沂2024高一期末]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（occur）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21st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signals</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official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vitality,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energy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traditional</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Chinese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philosophy.</a:t>
            </a:r>
            <a:endParaRPr lang="en-US" altLang="zh-CN" dirty="0"/>
          </a:p>
        </p:txBody>
      </p:sp>
      <p:sp>
        <p:nvSpPr>
          <p:cNvPr id="8" name="QB_4_AN.21_1#0ba49bec2.blank?pid=f7156d28f&amp;color=0,55,96&amp;vpa=9&amp;vtp=1&amp;bbb=1"/>
          <p:cNvSpPr/>
          <p:nvPr/>
        </p:nvSpPr>
        <p:spPr>
          <a:xfrm>
            <a:off x="5226526" y="4243391"/>
            <a:ext cx="10429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occurring</a:t>
            </a:r>
            <a:endParaRPr lang="en-US" altLang="zh-CN" dirty="0"/>
          </a:p>
        </p:txBody>
      </p:sp>
      <p:sp>
        <p:nvSpPr>
          <p:cNvPr id="9" name="QB_4_AS.22_1#0ba49bec2?pid=f7156d28f&amp;color=0,55,96&amp;vtp=1&amp;bbb=1&amp;hb=1"/>
          <p:cNvSpPr/>
          <p:nvPr/>
        </p:nvSpPr>
        <p:spPr>
          <a:xfrm>
            <a:off x="502920" y="5479609"/>
            <a:ext cx="10570464" cy="74168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分析句子结构可知，设空处应用非谓语动词，且occur与This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a:t>
            </a:r>
            <a:r>
              <a:rPr lang="en-US" altLang="zh-CN" sz="1800" b="0" i="0">
                <a:solidFill>
                  <a:srgbClr val="003760"/>
                </a:solidFill>
                <a:latin typeface="Times New Roman" pitchFamily="34" charset="0"/>
                <a:ea typeface="微软雅黑" pitchFamily="34" charset="-122"/>
                <a:cs typeface="Times New Roman" pitchFamily="34" charset="-120"/>
              </a:rPr>
              <a:t>之间为逻辑上的主动关系，</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应用现在分词形式作后置定语</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P_4_BD#98168f453?sp=1&amp;pid=f7156d28f&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（2）occur在完形填空中常考查对其词义及其搭配occur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to的含义的把握。</a:t>
            </a:r>
            <a:endParaRPr lang="en-US" altLang="zh-CN" sz="1800" dirty="0"/>
          </a:p>
        </p:txBody>
      </p:sp>
      <p:sp>
        <p:nvSpPr>
          <p:cNvPr id="3" name="QC_4_BD.23_1#af61a2f48?pid=f7156d28f&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[全国Ⅱ]</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unconscious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looked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face,</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something</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brown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eyes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very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familiar.</a:t>
            </a:r>
            <a:endParaRPr lang="en-US" altLang="zh-CN" dirty="0"/>
          </a:p>
        </p:txBody>
      </p:sp>
      <p:sp>
        <p:nvSpPr>
          <p:cNvPr id="4" name="QC_4_AN.24_1#af61a2f48.blank?pid=f7156d28f&amp;color=0,55,96&amp;vpa=10&amp;vtp=1"/>
          <p:cNvSpPr/>
          <p:nvPr/>
        </p:nvSpPr>
        <p:spPr>
          <a:xfrm>
            <a:off x="2775426" y="22809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C_4_BD.25_1#af61a2f48.choices?pid=f7156d28f&amp;color=0,55,96&amp;vtp=1&amp;bbb=1"/>
          <p:cNvSpPr/>
          <p:nvPr/>
        </p:nvSpPr>
        <p:spPr>
          <a:xfrm>
            <a:off x="502920" y="2728023"/>
            <a:ext cx="10570464" cy="351155"/>
          </a:xfrm>
          <a:prstGeom prst="rect">
            <a:avLst/>
          </a:prstGeom>
          <a:noFill/>
          <a:ln/>
        </p:spPr>
        <p:txBody>
          <a:bodyPr wrap="none" lIns="0" tIns="0" rIns="0" bIns="0" rtlCol="0" anchor="t"/>
          <a:lstStyle/>
          <a:p>
            <a:pPr>
              <a:lnSpc>
                <a:spcPts val="3100"/>
              </a:lnSpc>
              <a:tabLst>
                <a:tab pos="2795016" algn="l"/>
                <a:tab pos="5488432" algn="l"/>
                <a:tab pos="805484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.happened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B.occurred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C.applied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.appealed</a:t>
            </a:r>
            <a:endParaRPr lang="en-US" altLang="zh-CN" sz="1800" dirty="0"/>
          </a:p>
        </p:txBody>
      </p:sp>
      <p:sp>
        <p:nvSpPr>
          <p:cNvPr id="6" name="QC_4_AS.26_1#af61a2f48?pid=f7156d28f&amp;color=0,55,96&amp;vtp=1&amp;bbb=1&amp;hb=1"/>
          <p:cNvSpPr/>
          <p:nvPr/>
        </p:nvSpPr>
        <p:spPr>
          <a:xfrm>
            <a:off x="502920" y="313880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设空句句意为：他失去了意识，当我看着他的脸时，我突然想起了什么。occur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to意为</a:t>
            </a:r>
            <a:r>
              <a:rPr lang="en-US" altLang="zh-CN" sz="1800" b="0" i="0">
                <a:solidFill>
                  <a:srgbClr val="003760"/>
                </a:solidFill>
                <a:latin typeface="Times New Roman" pitchFamily="34" charset="0"/>
                <a:ea typeface="微软雅黑" pitchFamily="34" charset="-122"/>
                <a:cs typeface="Times New Roman" pitchFamily="34" charset="-120"/>
              </a:rPr>
              <a:t>“（观念或想</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法突然</a:t>
            </a:r>
            <a:r>
              <a:rPr lang="en-US" altLang="zh-CN" b="0" i="0" dirty="0">
                <a:solidFill>
                  <a:srgbClr val="003760"/>
                </a:solidFill>
                <a:latin typeface="Times New Roman" pitchFamily="34" charset="0"/>
                <a:ea typeface="微软雅黑" pitchFamily="34" charset="-122"/>
                <a:cs typeface="Times New Roman" pitchFamily="34" charset="-120"/>
              </a:rPr>
              <a:t>）被想到；出现在头脑中”。</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3590</Words>
  <Application>Microsoft Office PowerPoint</Application>
  <PresentationFormat>宽屏</PresentationFormat>
  <Paragraphs>467</Paragraphs>
  <Slides>40</Slides>
  <Notes>37</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40</vt:i4>
      </vt:variant>
    </vt:vector>
  </HeadingPairs>
  <TitlesOfParts>
    <vt:vector size="50" baseType="lpstr">
      <vt:lpstr>Arial (正文)</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2024-10-10T06:40:41Z</dcterms:created>
  <dcterms:modified xsi:type="dcterms:W3CDTF">2024-10-10T06:43:13Z</dcterms:modified>
  <cp:category/>
  <cp:contentStatus/>
</cp:coreProperties>
</file>