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1" r:id="rId15"/>
    <p:sldId id="272" r:id="rId16"/>
    <p:sldId id="273" r:id="rId17"/>
    <p:sldId id="274" r:id="rId18"/>
    <p:sldId id="275" r:id="rId19"/>
    <p:sldId id="276" r:id="rId20"/>
    <p:sldId id="277" r:id="rId21"/>
    <p:sldId id="278" r:id="rId22"/>
    <p:sldId id="279" r:id="rId23"/>
    <p:sldId id="280" r:id="rId24"/>
    <p:sldId id="281" r:id="rId25"/>
    <p:sldId id="295" r:id="rId26"/>
    <p:sldId id="282" r:id="rId27"/>
    <p:sldId id="296" r:id="rId28"/>
    <p:sldId id="283" r:id="rId29"/>
    <p:sldId id="284" r:id="rId30"/>
    <p:sldId id="285" r:id="rId31"/>
    <p:sldId id="286" r:id="rId32"/>
    <p:sldId id="297" r:id="rId33"/>
    <p:sldId id="298" r:id="rId34"/>
    <p:sldId id="288" r:id="rId35"/>
    <p:sldId id="299" r:id="rId36"/>
    <p:sldId id="300" r:id="rId37"/>
    <p:sldId id="289" r:id="rId38"/>
    <p:sldId id="290" r:id="rId39"/>
    <p:sldId id="291" r:id="rId40"/>
    <p:sldId id="292" r:id="rId41"/>
    <p:sldId id="293" r:id="rId42"/>
    <p:sldId id="294" r:id="rId4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6905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34.xml"/><Relationship Id="rId3" Type="http://schemas.openxmlformats.org/officeDocument/2006/relationships/image" Target="../media/image6.png"/><Relationship Id="rId7" Type="http://schemas.openxmlformats.org/officeDocument/2006/relationships/slide" Target="../slides/slide14.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读后续写攻略">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188720"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读后续写攻略</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d1cd493884c1ed47f632#tid=67073f7f99802500095f1a8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ab2c41065&amp;color=RGB(0,96,96)">
            <a:hlinkClick r:id="rId6" action="ppaction://hlinksldjump"/>
          </p:cNvPr>
          <p:cNvSpPr/>
          <p:nvPr/>
        </p:nvSpPr>
        <p:spPr>
          <a:xfrm>
            <a:off x="6803136" y="1965960"/>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语言知识运用</a:t>
            </a:r>
            <a:endParaRPr lang="en-US" sz="2400" dirty="0"/>
          </a:p>
        </p:txBody>
      </p:sp>
      <p:sp>
        <p:nvSpPr>
          <p:cNvPr id="11" name="MasterShapeName?linknodeid=eb00667d1&amp;color=RGB(0,96,96)">
            <a:hlinkClick r:id="rId7" action="ppaction://hlinksldjump"/>
          </p:cNvPr>
          <p:cNvSpPr/>
          <p:nvPr/>
        </p:nvSpPr>
        <p:spPr>
          <a:xfrm>
            <a:off x="6803136" y="33284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阅读技能突破</a:t>
            </a:r>
            <a:endParaRPr lang="en-US" sz="2400" dirty="0"/>
          </a:p>
        </p:txBody>
      </p:sp>
      <p:sp>
        <p:nvSpPr>
          <p:cNvPr id="12" name="MasterShapeName?linknodeid=eca63aa54&amp;color=RGB(0,96,96)">
            <a:hlinkClick r:id="rId8" action="ppaction://hlinksldjump"/>
          </p:cNvPr>
          <p:cNvSpPr/>
          <p:nvPr/>
        </p:nvSpPr>
        <p:spPr>
          <a:xfrm>
            <a:off x="6803136" y="47000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读后续写攻略</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 语言知识运用">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语言知识运用</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阅读技能突破">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722376" cy="576072"/>
          </a:xfrm>
          <a:prstGeom prst="rect">
            <a:avLst/>
          </a:prstGeom>
        </p:spPr>
      </p:pic>
      <p:sp>
        <p:nvSpPr>
          <p:cNvPr id="4" name="MasterShapeName"/>
          <p:cNvSpPr/>
          <p:nvPr/>
        </p:nvSpPr>
        <p:spPr>
          <a:xfrm>
            <a:off x="1371600" y="83210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阅读技能突破</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P_4#7178bb388?sp=1&amp;pid=ab2c41065&amp;color=0,55,96&amp;vtp=1&amp;bt=1&amp;bbb=1&amp;h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4.lack</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lack</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在语法填空中的考法涉及：①考查其作名词时的固定搭配（a）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Times New Roman" pitchFamily="34" charset="0"/>
                <a:ea typeface="微软雅黑" pitchFamily="34" charset="-122"/>
                <a:cs typeface="Times New Roman" pitchFamily="34" charset="-120"/>
              </a:rPr>
              <a:t>②考查其作动词时的非</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谓语形式。</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[重庆一中2023高一段考]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traditional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Chinese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forms,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Kunqu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Opera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faced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competition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culture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lack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interest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among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people.</a:t>
            </a:r>
            <a:endParaRPr lang="en-US" altLang="zh-CN" dirty="0"/>
          </a:p>
        </p:txBody>
      </p:sp>
      <p:sp>
        <p:nvSpPr>
          <p:cNvPr id="4" name="QB_4_AN.28_1#7178bb388.blank?pid=ab2c41065&amp;color=0,55,96&amp;vpa=10&amp;vtp=1&amp;bbb=1"/>
          <p:cNvSpPr/>
          <p:nvPr/>
        </p:nvSpPr>
        <p:spPr>
          <a:xfrm>
            <a:off x="4712176" y="3136965"/>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5" name="QB_4_AS.29_1#2ba3a1cef?pid=ab2c41065&amp;color=0,55,96&amp;vtp=1&amp;bbb=1&amp;hb=1"/>
          <p:cNvSpPr/>
          <p:nvPr/>
        </p:nvSpPr>
        <p:spPr>
          <a:xfrm>
            <a:off x="502920" y="357473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句意为：像许多中国传统艺术形式一样，</a:t>
            </a:r>
            <a:r>
              <a:rPr lang="en-US" altLang="zh-CN" sz="1800" b="0" i="0">
                <a:solidFill>
                  <a:srgbClr val="003760"/>
                </a:solidFill>
                <a:latin typeface="Times New Roman" pitchFamily="34" charset="0"/>
                <a:ea typeface="微软雅黑" pitchFamily="34" charset="-122"/>
                <a:cs typeface="Times New Roman" pitchFamily="34" charset="-120"/>
              </a:rPr>
              <a:t>昆曲面临着来自大众文化的竞争和年轻人缺乏兴趣的问题。</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lack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意为“缺乏</a:t>
            </a:r>
            <a:r>
              <a:rPr lang="en-US" altLang="zh-CN" b="0" i="0" dirty="0">
                <a:solidFill>
                  <a:srgbClr val="003760"/>
                </a:solidFill>
                <a:latin typeface="SimSun" panose="02010600030101010101" pitchFamily="2" charset="-122"/>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6" name="QB_4_BD.30_1#0df0db62c?pid=ab2c41065&amp;color=0,55,96&amp;vtp=1&amp;bbb=1&amp;hb=1"/>
          <p:cNvSpPr/>
          <p:nvPr/>
        </p:nvSpPr>
        <p:spPr>
          <a:xfrm>
            <a:off x="502920" y="439452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[黑龙江哈三中2024高二月考]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Though</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convinced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would</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get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higher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pay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working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hard.</a:t>
            </a:r>
            <a:endParaRPr lang="en-US" altLang="zh-CN" dirty="0"/>
          </a:p>
        </p:txBody>
      </p:sp>
      <p:sp>
        <p:nvSpPr>
          <p:cNvPr id="7" name="QB_4_AN.31_1#0df0db62c.blank?pid=ab2c41065&amp;color=0,55,96&amp;vpa=11&amp;vtp=1&amp;bbb=1"/>
          <p:cNvSpPr/>
          <p:nvPr/>
        </p:nvSpPr>
        <p:spPr>
          <a:xfrm>
            <a:off x="4889976" y="4351340"/>
            <a:ext cx="839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lacking</a:t>
            </a:r>
            <a:endParaRPr lang="en-US" altLang="zh-CN" dirty="0"/>
          </a:p>
        </p:txBody>
      </p:sp>
      <p:sp>
        <p:nvSpPr>
          <p:cNvPr id="8" name="QB_4_AS.32_1#0df0db62c?pid=ab2c41065&amp;color=0,55,96&amp;vtp=1&amp;bbb=1"/>
          <p:cNvSpPr/>
          <p:nvPr/>
        </p:nvSpPr>
        <p:spPr>
          <a:xfrm>
            <a:off x="502920" y="520928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此处为状语从句的省略，lack与主语Mike之间为逻辑上的主动关系，应用现在分词形式。</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P_4#ffc3fab0f?sp=1&amp;pid=ab2c41065&amp;color=0,55,96&amp;vtp=1&amp;bt=1&amp;bbb=1"/>
          <p:cNvSpPr/>
          <p:nvPr/>
        </p:nvSpPr>
        <p:spPr>
          <a:xfrm>
            <a:off x="502920" y="1512000"/>
            <a:ext cx="10570464" cy="141795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5</a:t>
            </a:r>
            <a:r>
              <a:rPr lang="en-US" altLang="zh-CN" sz="1800" b="1" i="0">
                <a:solidFill>
                  <a:srgbClr val="003760"/>
                </a:solidFill>
                <a:latin typeface="Times New Roman" pitchFamily="34" charset="0"/>
                <a:ea typeface="微软雅黑" pitchFamily="34" charset="-122"/>
                <a:cs typeface="Times New Roman" pitchFamily="34" charset="-120"/>
              </a:rPr>
              <a:t>.argue</a:t>
            </a:r>
          </a:p>
          <a:p>
            <a:pPr>
              <a:lnSpc>
                <a:spcPts val="2900"/>
              </a:lnSpc>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（1）argue在语法填空中常考查词性转换，其名词形式为argument。</a:t>
            </a:r>
          </a:p>
          <a:p>
            <a:pPr marL="0" marR="0" lvl="0" indent="0" defTabSz="914400" rtl="0" eaLnBrk="1" fontAlgn="auto" latinLnBrk="0" hangingPunct="1">
              <a:lnSpc>
                <a:spcPts val="29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[重庆七校联盟2024高一期末]</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（argue）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accept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27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invitation.</a:t>
            </a:r>
            <a:endParaRPr lang="en-US" altLang="zh-CN" sz="1800" dirty="0"/>
          </a:p>
        </p:txBody>
      </p:sp>
      <p:sp>
        <p:nvSpPr>
          <p:cNvPr id="5" name="QB_4_AN.34_1#ffc3fab0f.blank?pid=ab2c41065&amp;color=0,55,96&amp;vpa=12&amp;vtp=1&amp;bbb=1"/>
          <p:cNvSpPr/>
          <p:nvPr/>
        </p:nvSpPr>
        <p:spPr>
          <a:xfrm>
            <a:off x="6413976" y="2209484"/>
            <a:ext cx="1026160" cy="316040"/>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argument</a:t>
            </a:r>
            <a:endParaRPr lang="en-US" altLang="zh-CN" dirty="0"/>
          </a:p>
        </p:txBody>
      </p:sp>
      <p:sp>
        <p:nvSpPr>
          <p:cNvPr id="6" name="P_4_BD#3d518d8b7?sp=1&amp;pid=ab2c41065&amp;color=0,55,96&amp;vtp=1&amp;bbb=1"/>
          <p:cNvSpPr/>
          <p:nvPr/>
        </p:nvSpPr>
        <p:spPr>
          <a:xfrm>
            <a:off x="502920" y="2947418"/>
            <a:ext cx="10570464" cy="313055"/>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（2）argue在完形填空中常考查对其词义的把握。</a:t>
            </a:r>
            <a:endParaRPr lang="en-US" altLang="zh-CN" sz="1800" dirty="0"/>
          </a:p>
        </p:txBody>
      </p:sp>
      <p:sp>
        <p:nvSpPr>
          <p:cNvPr id="7" name="QC_4_BD.35_1#b6bfae0d5?pid=ab2c41065&amp;color=0,55,96&amp;vtp=1&amp;bbb=1&amp;hb=1"/>
          <p:cNvSpPr/>
          <p:nvPr/>
        </p:nvSpPr>
        <p:spPr>
          <a:xfrm>
            <a:off x="502920" y="3296732"/>
            <a:ext cx="10570464" cy="6813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[广东罗定中学2024高一月考·改编]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had</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phone.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We</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would</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every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day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about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why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phones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were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bad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us.</a:t>
            </a:r>
            <a:endParaRPr lang="en-US" altLang="zh-CN" dirty="0"/>
          </a:p>
        </p:txBody>
      </p:sp>
      <p:sp>
        <p:nvSpPr>
          <p:cNvPr id="8" name="QC_4_AN.36_1#b6bfae0d5.blank?pid=ab2c41065&amp;color=0,55,96&amp;vpa=13&amp;vtp=1"/>
          <p:cNvSpPr/>
          <p:nvPr/>
        </p:nvSpPr>
        <p:spPr>
          <a:xfrm>
            <a:off x="2541238" y="3616645"/>
            <a:ext cx="319088" cy="316040"/>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9" name="QC_4_BD.37_1#b6bfae0d5.choices?pid=ab2c41065&amp;color=0,55,96&amp;vtp=1&amp;bbb=1"/>
          <p:cNvSpPr/>
          <p:nvPr/>
        </p:nvSpPr>
        <p:spPr>
          <a:xfrm>
            <a:off x="502920" y="4029331"/>
            <a:ext cx="10570464" cy="313055"/>
          </a:xfrm>
          <a:prstGeom prst="rect">
            <a:avLst/>
          </a:prstGeom>
          <a:noFill/>
          <a:ln/>
        </p:spPr>
        <p:txBody>
          <a:bodyPr wrap="none" lIns="0" tIns="0" rIns="0" bIns="0" rtlCol="0" anchor="t"/>
          <a:lstStyle/>
          <a:p>
            <a:pPr>
              <a:lnSpc>
                <a:spcPts val="2700"/>
              </a:lnSpc>
              <a:tabLst>
                <a:tab pos="2702941" algn="l"/>
                <a:tab pos="5342382" algn="l"/>
                <a:tab pos="79437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.worry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B.argue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C.point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.wonder</a:t>
            </a:r>
            <a:endParaRPr lang="en-US" altLang="zh-CN" sz="1800" dirty="0"/>
          </a:p>
        </p:txBody>
      </p:sp>
      <p:sp>
        <p:nvSpPr>
          <p:cNvPr id="10" name="P_4#800fc00a6?sp=1&amp;pid=ab2c41065&amp;color=0,55,96&amp;vtp=1&amp;bbb=1"/>
          <p:cNvSpPr/>
          <p:nvPr/>
        </p:nvSpPr>
        <p:spPr>
          <a:xfrm>
            <a:off x="502920" y="4378645"/>
            <a:ext cx="10570464" cy="1420940"/>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6.attach</a:t>
            </a:r>
            <a:endParaRPr lang="en-US" altLang="zh-CN" sz="1800" dirty="0"/>
          </a:p>
          <a:p>
            <a:pPr>
              <a:lnSpc>
                <a:spcPts val="2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attach</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在语法填空中的考法涉及：①考查其和介词to的搭配；②考查其被动语态；③</a:t>
            </a:r>
            <a:r>
              <a:rPr lang="en-US" altLang="zh-CN" sz="1800" b="0" i="0">
                <a:solidFill>
                  <a:srgbClr val="003760"/>
                </a:solidFill>
                <a:latin typeface="Times New Roman" pitchFamily="34" charset="0"/>
                <a:ea typeface="微软雅黑" pitchFamily="34" charset="-122"/>
                <a:cs typeface="Times New Roman" pitchFamily="34" charset="-120"/>
              </a:rPr>
              <a:t>考查其非谓语形式。</a:t>
            </a:r>
          </a:p>
          <a:p>
            <a:pPr marL="0" marR="0" lvl="0" indent="0" defTabSz="914400" rtl="0" eaLnBrk="1" fontAlgn="auto" latinLnBrk="0" hangingPunct="1">
              <a:lnSpc>
                <a:spcPts val="29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[黑龙江齐齐哈尔2024高一期末]</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construction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team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attached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great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importance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environmental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27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protection.</a:t>
            </a:r>
            <a:endParaRPr lang="en-US" altLang="zh-CN" sz="1800" dirty="0"/>
          </a:p>
        </p:txBody>
      </p:sp>
      <p:sp>
        <p:nvSpPr>
          <p:cNvPr id="12" name="QB_4_AN.39_1#800fc00a6.blank?pid=ab2c41065&amp;color=0,55,96&amp;vpa=14&amp;vtp=1&amp;bbb=1"/>
          <p:cNvSpPr/>
          <p:nvPr/>
        </p:nvSpPr>
        <p:spPr>
          <a:xfrm>
            <a:off x="9119075" y="5088829"/>
            <a:ext cx="344488" cy="316040"/>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13" name="QB_4_AS.40_1#d4d0ea9a4?pid=ab2c41065&amp;color=0,55,96&amp;vtp=1&amp;bbb=1"/>
          <p:cNvSpPr/>
          <p:nvPr/>
        </p:nvSpPr>
        <p:spPr>
          <a:xfrm>
            <a:off x="502920" y="5822444"/>
            <a:ext cx="10570464" cy="313055"/>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句意为：施工队非常重视环境保护。</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bg/>
                                          </p:spTgt>
                                        </p:tgtEl>
                                        <p:attrNameLst>
                                          <p:attrName>style.visibility</p:attrName>
                                        </p:attrNameLst>
                                      </p:cBhvr>
                                      <p:to>
                                        <p:strVal val="visible"/>
                                      </p:to>
                                    </p:set>
                                    <p:animEffect transition="in" filter="fade">
                                      <p:cBhvr>
                                        <p:cTn id="23" dur="500"/>
                                        <p:tgtEl>
                                          <p:spTgt spid="12">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xEl>
                                              <p:pRg st="0" end="0"/>
                                            </p:txEl>
                                          </p:spTgt>
                                        </p:tgtEl>
                                        <p:attrNameLst>
                                          <p:attrName>style.visibility</p:attrName>
                                        </p:attrNameLst>
                                      </p:cBhvr>
                                      <p:to>
                                        <p:strVal val="visible"/>
                                      </p:to>
                                    </p:set>
                                    <p:animEffect transition="in" filter="fade">
                                      <p:cBhvr>
                                        <p:cTn id="26" dur="500"/>
                                        <p:tgtEl>
                                          <p:spTgt spid="12">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bg/>
                                          </p:spTgt>
                                        </p:tgtEl>
                                        <p:attrNameLst>
                                          <p:attrName>style.visibility</p:attrName>
                                        </p:attrNameLst>
                                      </p:cBhvr>
                                      <p:to>
                                        <p:strVal val="visible"/>
                                      </p:to>
                                    </p:set>
                                    <p:animEffect transition="in" filter="fade">
                                      <p:cBhvr>
                                        <p:cTn id="31" dur="500"/>
                                        <p:tgtEl>
                                          <p:spTgt spid="1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Effect transition="in" filter="fade">
                                      <p:cBhvr>
                                        <p:cTn id="34"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8" grpId="0" build="p" animBg="1"/>
      <p:bldP spid="12" grpId="0" build="p" animBg="1"/>
      <p:bldP spid="1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QB_4_BD.41_1#d2381a6d1?pid=ab2c41065&amp;color=0,55,96&amp;vtp=1&amp;bt=1&amp;bbb=1&amp;hb=1"/>
          <p:cNvSpPr/>
          <p:nvPr/>
        </p:nvSpPr>
        <p:spPr>
          <a:xfrm>
            <a:off x="502920" y="1508760"/>
            <a:ext cx="10570464" cy="7732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piece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key</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string</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3" name="QB_4_AN.42_1#d2381a6d1.blank?pid=ab2c41065&amp;color=0,55,96&amp;vpa=15&amp;vtp=1&amp;bbb=1"/>
          <p:cNvSpPr/>
          <p:nvPr/>
        </p:nvSpPr>
        <p:spPr>
          <a:xfrm>
            <a:off x="7537925" y="1478280"/>
            <a:ext cx="13985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attached</a:t>
            </a:r>
            <a:endParaRPr lang="en-US" altLang="zh-CN" dirty="0"/>
          </a:p>
        </p:txBody>
      </p:sp>
      <p:sp>
        <p:nvSpPr>
          <p:cNvPr id="4" name="QB_4_AS.43_1#d2381a6d1?pid=ab2c41065&amp;color=0,55,96&amp;vtp=1&amp;bbb=1"/>
          <p:cNvSpPr/>
          <p:nvPr/>
        </p:nvSpPr>
        <p:spPr>
          <a:xfrm>
            <a:off x="502920" y="233495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句意为：他放飞了一只风筝，风筝上系着一条细绳。细绳上绑着一把金属钥匙。</a:t>
            </a:r>
            <a:endParaRPr lang="en-US" altLang="zh-CN" sz="1800" dirty="0"/>
          </a:p>
        </p:txBody>
      </p:sp>
      <p:sp>
        <p:nvSpPr>
          <p:cNvPr id="5" name="QB_4_BD.44_1#e9fa83b9a?pid=ab2c41065&amp;color=0,55,96&amp;vtp=1&amp;bbb=1&amp;hb=1"/>
          <p:cNvSpPr/>
          <p:nvPr/>
        </p:nvSpPr>
        <p:spPr>
          <a:xfrm>
            <a:off x="502920" y="274574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[吉林一中2024高一期末]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colourful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lights</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windows,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ready</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festive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atmosphere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New</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Year's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celebration.</a:t>
            </a:r>
            <a:endParaRPr lang="en-US" altLang="zh-CN" dirty="0"/>
          </a:p>
        </p:txBody>
      </p:sp>
      <p:sp>
        <p:nvSpPr>
          <p:cNvPr id="6" name="QB_4_AN.45_1#e9fa83b9a.blank?pid=ab2c41065&amp;color=0,55,96&amp;vpa=16&amp;vtp=1&amp;bbb=1"/>
          <p:cNvSpPr/>
          <p:nvPr/>
        </p:nvSpPr>
        <p:spPr>
          <a:xfrm>
            <a:off x="5693632" y="2715260"/>
            <a:ext cx="928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attached</a:t>
            </a:r>
            <a:endParaRPr lang="en-US" altLang="zh-CN" dirty="0"/>
          </a:p>
        </p:txBody>
      </p:sp>
      <p:sp>
        <p:nvSpPr>
          <p:cNvPr id="7" name="QB_4_AS.46_1#e9fa83b9a?pid=ab2c41065&amp;color=0,55,96&amp;vtp=1&amp;bbb=1&amp;hb=1"/>
          <p:cNvSpPr/>
          <p:nvPr/>
        </p:nvSpPr>
        <p:spPr>
          <a:xfrm>
            <a:off x="502920" y="356552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句意为：窗户上挂着五颜六色的灯，房子已经为除夕庆祝活动的节日氛围做好了准备。</a:t>
            </a:r>
            <a:r>
              <a:rPr lang="en-US" altLang="zh-CN" sz="1800" b="0" i="0">
                <a:solidFill>
                  <a:srgbClr val="003760"/>
                </a:solidFill>
                <a:latin typeface="Times New Roman" pitchFamily="34" charset="0"/>
                <a:ea typeface="微软雅黑" pitchFamily="34" charset="-122"/>
                <a:cs typeface="Times New Roman" pitchFamily="34" charset="-120"/>
              </a:rPr>
              <a:t>此处是with</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复合结构</a:t>
            </a:r>
            <a:r>
              <a:rPr lang="en-US" altLang="zh-CN" b="0" i="0" dirty="0">
                <a:solidFill>
                  <a:srgbClr val="003760"/>
                </a:solidFill>
                <a:latin typeface="Times New Roman" pitchFamily="34" charset="0"/>
                <a:ea typeface="微软雅黑" pitchFamily="34" charset="-122"/>
                <a:cs typeface="Times New Roman" pitchFamily="34" charset="-120"/>
              </a:rPr>
              <a:t>，attach与lights之间为逻辑上的被动关系，应用过去分词作宾补。</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P_4#8328e983b?sp=1&amp;pid=ab2c41065&amp;color=0,55,96&amp;vtp=1&amp;bt=1&amp;bbb=1"/>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7.动词不定式作状语</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高考中常考查动词不定式作目的状语。</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[全国新课标Ⅰ2024]</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sepals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open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warm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days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（give）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inside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plants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sunshine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fresh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air.</a:t>
            </a:r>
            <a:endParaRPr lang="en-US" altLang="zh-CN" sz="1800" dirty="0"/>
          </a:p>
        </p:txBody>
      </p:sp>
      <p:sp>
        <p:nvSpPr>
          <p:cNvPr id="4" name="QB_4_AN.48_1#8328e983b.blank?pid=ab2c41065&amp;color=0,55,96&amp;vpa=17&amp;vtp=1&amp;bbb=1"/>
          <p:cNvSpPr/>
          <p:nvPr/>
        </p:nvSpPr>
        <p:spPr>
          <a:xfrm>
            <a:off x="6540975" y="2307020"/>
            <a:ext cx="8524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give</a:t>
            </a:r>
            <a:endParaRPr lang="en-US" altLang="zh-CN" dirty="0"/>
          </a:p>
        </p:txBody>
      </p:sp>
      <p:sp>
        <p:nvSpPr>
          <p:cNvPr id="5" name="QB_4_AS.49_1#d8c7ce853?pid=ab2c41065&amp;color=0,55,96&amp;vtp=1&amp;bbb=1"/>
          <p:cNvSpPr/>
          <p:nvPr/>
        </p:nvSpPr>
        <p:spPr>
          <a:xfrm>
            <a:off x="502920" y="3163317"/>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句意为：这些萼片在天气暖和时打开，给里面的植物提供阳光和新鲜空气。</a:t>
            </a:r>
            <a:endParaRPr lang="en-US" altLang="zh-CN" sz="1800" dirty="0"/>
          </a:p>
        </p:txBody>
      </p:sp>
      <p:sp>
        <p:nvSpPr>
          <p:cNvPr id="6" name="QB_4_BD.50_1#6c71c2f66?pid=ab2c41065&amp;color=0,55,96&amp;vtp=1&amp;bbb=1&amp;hb=1"/>
          <p:cNvSpPr/>
          <p:nvPr/>
        </p:nvSpPr>
        <p:spPr>
          <a:xfrm>
            <a:off x="502920" y="3574099"/>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[全国新课标Ⅰ·浙江2024年1月]</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shopping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extra</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benefit）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price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reductions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doesn't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make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sense.</a:t>
            </a:r>
            <a:endParaRPr lang="en-US" altLang="zh-CN" dirty="0"/>
          </a:p>
        </p:txBody>
      </p:sp>
      <p:sp>
        <p:nvSpPr>
          <p:cNvPr id="7" name="QB_4_AN.51_1#6c71c2f66.blank?pid=ab2c41065&amp;color=0,55,96&amp;vpa=18&amp;vtp=1&amp;bbb=1"/>
          <p:cNvSpPr/>
          <p:nvPr/>
        </p:nvSpPr>
        <p:spPr>
          <a:xfrm>
            <a:off x="9481407" y="3543619"/>
            <a:ext cx="10937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benefit</a:t>
            </a:r>
            <a:endParaRPr lang="en-US" altLang="zh-CN" dirty="0"/>
          </a:p>
        </p:txBody>
      </p:sp>
      <p:sp>
        <p:nvSpPr>
          <p:cNvPr id="8" name="QB_4_AS.52_1#6c71c2f66?pid=ab2c41065&amp;color=0,55,96&amp;vtp=1&amp;bbb=1"/>
          <p:cNvSpPr/>
          <p:nvPr/>
        </p:nvSpPr>
        <p:spPr>
          <a:xfrm>
            <a:off x="502920" y="4388867"/>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句意为：然而，如果你只为个人购物，多买一些以获得价格优惠似乎并不合理。</a:t>
            </a:r>
            <a:endParaRPr lang="en-US" altLang="zh-CN" sz="1800" dirty="0"/>
          </a:p>
        </p:txBody>
      </p:sp>
      <p:sp>
        <p:nvSpPr>
          <p:cNvPr id="9" name="QB_4_BD.53_1#9884689f3?pid=ab2c41065&amp;color=0,55,96&amp;vtp=1&amp;bbb=1&amp;hb=1"/>
          <p:cNvSpPr/>
          <p:nvPr/>
        </p:nvSpPr>
        <p:spPr>
          <a:xfrm>
            <a:off x="502920" y="4799649"/>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[全国甲2023]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thousands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fables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（寓言</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lesson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pass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wisdom.</a:t>
            </a:r>
            <a:endParaRPr lang="en-US" altLang="zh-CN" dirty="0"/>
          </a:p>
        </p:txBody>
      </p:sp>
      <p:sp>
        <p:nvSpPr>
          <p:cNvPr id="10" name="QB_4_AN.54_1#9884689f3.blank?pid=ab2c41065&amp;color=0,55,96&amp;vpa=19&amp;vtp=1&amp;bbb=1"/>
          <p:cNvSpPr/>
          <p:nvPr/>
        </p:nvSpPr>
        <p:spPr>
          <a:xfrm>
            <a:off x="8312625" y="4769169"/>
            <a:ext cx="9413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teach</a:t>
            </a:r>
            <a:endParaRPr lang="en-US" altLang="zh-CN" dirty="0"/>
          </a:p>
        </p:txBody>
      </p:sp>
      <p:sp>
        <p:nvSpPr>
          <p:cNvPr id="11" name="QB_4_AS.55_1#9884689f3?pid=ab2c41065&amp;color=0,55,96&amp;vtp=1&amp;bbb=1"/>
          <p:cNvSpPr/>
          <p:nvPr/>
        </p:nvSpPr>
        <p:spPr>
          <a:xfrm>
            <a:off x="502920" y="5614417"/>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句意为：几千年来，人们通过讲寓言来传授知识或传递智慧。</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C_4_BD#450434a10?pid=eb00667d1&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时文领读</a:t>
            </a:r>
            <a:endParaRPr lang="en-US" altLang="zh-CN" sz="2400" dirty="0"/>
          </a:p>
        </p:txBody>
      </p:sp>
      <p:sp>
        <p:nvSpPr>
          <p:cNvPr id="3" name="P_5_BD#82b66df7f?pid=450434a10&amp;color=0,55,96&amp;vtp=1&amp;bbb=1"/>
          <p:cNvSpPr/>
          <p:nvPr/>
        </p:nvSpPr>
        <p:spPr>
          <a:xfrm>
            <a:off x="502920" y="2045175"/>
            <a:ext cx="10570464" cy="32880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主题：</a:t>
            </a:r>
            <a:r>
              <a:rPr lang="en-US" altLang="zh-CN" sz="1800" b="0" i="0" dirty="0">
                <a:solidFill>
                  <a:srgbClr val="003760"/>
                </a:solidFill>
                <a:latin typeface="Times New Roman" pitchFamily="34" charset="0"/>
                <a:ea typeface="微软雅黑" pitchFamily="34" charset="-122"/>
                <a:cs typeface="Times New Roman" pitchFamily="34" charset="-120"/>
              </a:rPr>
              <a:t>人与自然——宇宙奥秘探索</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体</a:t>
            </a:r>
            <a:r>
              <a:rPr lang="en-US" altLang="zh-CN" sz="1800" b="1" i="0">
                <a:solidFill>
                  <a:srgbClr val="003760"/>
                </a:solidFill>
                <a:latin typeface="Times New Roman" pitchFamily="34" charset="0"/>
                <a:ea typeface="微软雅黑" pitchFamily="34" charset="-122"/>
                <a:cs typeface="Times New Roman" pitchFamily="34" charset="-120"/>
              </a:rPr>
              <a:t>裁</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说明文</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词</a:t>
            </a:r>
            <a:r>
              <a:rPr lang="en-US" altLang="zh-CN" sz="1800" b="1" i="0">
                <a:solidFill>
                  <a:srgbClr val="003760"/>
                </a:solidFill>
                <a:latin typeface="Times New Roman" pitchFamily="34" charset="0"/>
                <a:ea typeface="微软雅黑" pitchFamily="34" charset="-122"/>
                <a:cs typeface="Times New Roman" pitchFamily="34" charset="-120"/>
              </a:rPr>
              <a:t>数：</a:t>
            </a:r>
            <a:r>
              <a:rPr lang="en-US" altLang="zh-CN" sz="1800" b="0" i="0">
                <a:solidFill>
                  <a:srgbClr val="003760"/>
                </a:solidFill>
                <a:latin typeface="Times New Roman" pitchFamily="34" charset="0"/>
                <a:ea typeface="微软雅黑" pitchFamily="34" charset="-122"/>
                <a:cs typeface="Times New Roman" pitchFamily="34" charset="-120"/>
              </a:rPr>
              <a:t>355</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难度：</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中</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阅读用时：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8分钟</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背景导入：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火星曾经有河流、湖泊和海洋。虽然这个星球现在像沙漠一样干燥，但科学家们说大部分的水</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仍然存在，只是被封锁在岩石里了。</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阅读技巧：</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训练学生归纳主旨大意和概括文章标题的能力。</a:t>
            </a:r>
            <a:endParaRPr lang="en-US" altLang="zh-CN" sz="18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8" name="P_5_BD#82b66df7f?colgroup=10,22,10&amp;pid=450434a10&amp;color=0,55,96&amp;vtp=1&amp;bt=1&amp;bbb=1&amp;hb=1"/>
              <p:cNvGraphicFramePr>
                <a:graphicFrameLocks noGrp="1"/>
              </p:cNvGraphicFramePr>
              <p:nvPr>
                <p:extLst>
                  <p:ext uri="{D42A27DB-BD31-4B8C-83A1-F6EECF244321}">
                    <p14:modId xmlns:p14="http://schemas.microsoft.com/office/powerpoint/2010/main" val="4185164845"/>
                  </p:ext>
                </p:extLst>
              </p:nvPr>
            </p:nvGraphicFramePr>
            <p:xfrm>
              <a:off x="502920" y="1508760"/>
              <a:ext cx="10533888" cy="2201863"/>
            </p:xfrm>
            <a:graphic>
              <a:graphicData uri="http://schemas.openxmlformats.org/drawingml/2006/table">
                <a:tbl>
                  <a:tblPr/>
                  <a:tblGrid>
                    <a:gridCol w="2578608">
                      <a:extLst>
                        <a:ext uri="{9D8B030D-6E8A-4147-A177-3AD203B41FA5}">
                          <a16:colId xmlns:a16="http://schemas.microsoft.com/office/drawing/2014/main" val="20000"/>
                        </a:ext>
                      </a:extLst>
                    </a:gridCol>
                    <a:gridCol w="5385816">
                      <a:extLst>
                        <a:ext uri="{9D8B030D-6E8A-4147-A177-3AD203B41FA5}">
                          <a16:colId xmlns:a16="http://schemas.microsoft.com/office/drawing/2014/main" val="20001"/>
                        </a:ext>
                      </a:extLst>
                    </a:gridCol>
                    <a:gridCol w="256946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816481">
                    <a:tc>
                      <a:txBody>
                        <a:bodyPr/>
                        <a:lstStyle/>
                        <a:p>
                          <a:pPr algn="l" hangingPunct="0">
                            <a:lnSpc>
                              <a:spcPts val="2700"/>
                            </a:lnSpc>
                          </a:pPr>
                          <a:r>
                            <a:rPr lang="en-US" altLang="zh-CN" sz="1800" b="0" i="0" dirty="0">
                              <a:solidFill>
                                <a:srgbClr val="FF8827"/>
                              </a:solidFill>
                              <a:latin typeface="Times New Roman" pitchFamily="34" charset="0"/>
                              <a:ea typeface="微软雅黑" pitchFamily="34" charset="-122"/>
                              <a:cs typeface="Times New Roman" pitchFamily="34" charset="-120"/>
                            </a:rPr>
                            <a:t>except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Times New Roman" pitchFamily="34" charset="0"/>
                              <a:ea typeface="微软雅黑" pitchFamily="34" charset="-122"/>
                              <a:cs typeface="Times New Roman" pitchFamily="34" charset="-120"/>
                            </a:rPr>
                            <a:t>除</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surface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desert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except</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deposits</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①</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Where</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did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第一段</a:t>
                          </a:r>
                          <a:r>
                            <a:rPr lang="en-US" altLang="zh-CN" sz="1800" b="0" i="0">
                              <a:solidFill>
                                <a:srgbClr val="003760"/>
                              </a:solidFill>
                              <a:latin typeface="Times New Roman" pitchFamily="34" charset="0"/>
                              <a:ea typeface="微软雅黑" pitchFamily="34" charset="-122"/>
                              <a:cs typeface="Times New Roman" pitchFamily="34" charset="-120"/>
                            </a:rPr>
                            <a:t>：火星</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曾经很湿润</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现在火星</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的大部分表面却十分干</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因此作者提出疑</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问</a:t>
                          </a:r>
                          <a:r>
                            <a:rPr lang="en-US" altLang="zh-CN" sz="1800" b="0" i="0" dirty="0">
                              <a:solidFill>
                                <a:srgbClr val="003760"/>
                              </a:solidFill>
                              <a:latin typeface="Times New Roman" pitchFamily="34" charset="0"/>
                              <a:ea typeface="微软雅黑" pitchFamily="34" charset="-122"/>
                              <a:cs typeface="Times New Roman" pitchFamily="34" charset="-120"/>
                            </a:rPr>
                            <a:t>：水去哪里了？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8" name="P_5_BD#82b66df7f?colgroup=10,22,10&amp;pid=450434a10&amp;color=0,55,96&amp;vtp=1&amp;bt=1&amp;bbb=1&amp;hb=1"/>
              <p:cNvGraphicFramePr>
                <a:graphicFrameLocks noGrp="1"/>
              </p:cNvGraphicFramePr>
              <p:nvPr>
                <p:extLst>
                  <p:ext uri="{D42A27DB-BD31-4B8C-83A1-F6EECF244321}">
                    <p14:modId xmlns:p14="http://schemas.microsoft.com/office/powerpoint/2010/main" val="4185164845"/>
                  </p:ext>
                </p:extLst>
              </p:nvPr>
            </p:nvGraphicFramePr>
            <p:xfrm>
              <a:off x="502920" y="1508760"/>
              <a:ext cx="10533888" cy="2201863"/>
            </p:xfrm>
            <a:graphic>
              <a:graphicData uri="http://schemas.openxmlformats.org/drawingml/2006/table">
                <a:tbl>
                  <a:tblPr/>
                  <a:tblGrid>
                    <a:gridCol w="2578608">
                      <a:extLst>
                        <a:ext uri="{9D8B030D-6E8A-4147-A177-3AD203B41FA5}">
                          <a16:colId xmlns:a16="http://schemas.microsoft.com/office/drawing/2014/main" val="20000"/>
                        </a:ext>
                      </a:extLst>
                    </a:gridCol>
                    <a:gridCol w="5385816">
                      <a:extLst>
                        <a:ext uri="{9D8B030D-6E8A-4147-A177-3AD203B41FA5}">
                          <a16:colId xmlns:a16="http://schemas.microsoft.com/office/drawing/2014/main" val="20001"/>
                        </a:ext>
                      </a:extLst>
                    </a:gridCol>
                    <a:gridCol w="256946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816481">
                    <a:tc>
                      <a:txBody>
                        <a:bodyPr/>
                        <a:lstStyle/>
                        <a:p>
                          <a:pPr algn="l" hangingPunct="0">
                            <a:lnSpc>
                              <a:spcPts val="2700"/>
                            </a:lnSpc>
                          </a:pPr>
                          <a:r>
                            <a:rPr lang="en-US" altLang="zh-CN" sz="1800" b="0" i="0" dirty="0">
                              <a:solidFill>
                                <a:srgbClr val="FF8827"/>
                              </a:solidFill>
                              <a:latin typeface="Times New Roman" pitchFamily="34" charset="0"/>
                              <a:ea typeface="微软雅黑" pitchFamily="34" charset="-122"/>
                              <a:cs typeface="Times New Roman" pitchFamily="34" charset="-120"/>
                            </a:rPr>
                            <a:t>except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Times New Roman" pitchFamily="34" charset="0"/>
                              <a:ea typeface="微软雅黑" pitchFamily="34" charset="-122"/>
                              <a:cs typeface="Times New Roman" pitchFamily="34" charset="-120"/>
                            </a:rPr>
                            <a:t>除</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7964" t="-21405" r="-47964" b="-6689"/>
                          </a:stretch>
                        </a:blipFill>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第一段</a:t>
                          </a:r>
                          <a:r>
                            <a:rPr lang="en-US" altLang="zh-CN" sz="1800" b="0" i="0">
                              <a:solidFill>
                                <a:srgbClr val="003760"/>
                              </a:solidFill>
                              <a:latin typeface="Times New Roman" pitchFamily="34" charset="0"/>
                              <a:ea typeface="微软雅黑" pitchFamily="34" charset="-122"/>
                              <a:cs typeface="Times New Roman" pitchFamily="34" charset="-120"/>
                            </a:rPr>
                            <a:t>：火星</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曾经很湿润</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现在火星</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的大部分表面却十分干</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因此作者提出疑</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问</a:t>
                          </a:r>
                          <a:r>
                            <a:rPr lang="en-US" altLang="zh-CN" sz="1800" b="0" i="0" dirty="0">
                              <a:solidFill>
                                <a:srgbClr val="003760"/>
                              </a:solidFill>
                              <a:latin typeface="Times New Roman" pitchFamily="34" charset="0"/>
                              <a:ea typeface="微软雅黑" pitchFamily="34" charset="-122"/>
                              <a:cs typeface="Times New Roman" pitchFamily="34" charset="-120"/>
                            </a:rPr>
                            <a:t>：水去哪里了？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9" name="P_5_BD#82b66df7f?colgroup=11,23,8&amp;pid=450434a10&amp;color=0,55,96&amp;vtp=1&amp;bt=1&amp;bbb=1&amp;hb=1"/>
              <p:cNvGraphicFramePr>
                <a:graphicFrameLocks noGrp="1"/>
              </p:cNvGraphicFramePr>
              <p:nvPr>
                <p:extLst>
                  <p:ext uri="{D42A27DB-BD31-4B8C-83A1-F6EECF244321}">
                    <p14:modId xmlns:p14="http://schemas.microsoft.com/office/powerpoint/2010/main" val="2365105"/>
                  </p:ext>
                </p:extLst>
              </p:nvPr>
            </p:nvGraphicFramePr>
            <p:xfrm>
              <a:off x="502920" y="1993265"/>
              <a:ext cx="10543032" cy="2634552"/>
            </p:xfrm>
            <a:graphic>
              <a:graphicData uri="http://schemas.openxmlformats.org/drawingml/2006/table">
                <a:tbl>
                  <a:tblPr/>
                  <a:tblGrid>
                    <a:gridCol w="2706624">
                      <a:extLst>
                        <a:ext uri="{9D8B030D-6E8A-4147-A177-3AD203B41FA5}">
                          <a16:colId xmlns:a16="http://schemas.microsoft.com/office/drawing/2014/main" val="20000"/>
                        </a:ext>
                      </a:extLst>
                    </a:gridCol>
                    <a:gridCol w="5632704">
                      <a:extLst>
                        <a:ext uri="{9D8B030D-6E8A-4147-A177-3AD203B41FA5}">
                          <a16:colId xmlns:a16="http://schemas.microsoft.com/office/drawing/2014/main" val="20001"/>
                        </a:ext>
                      </a:extLst>
                    </a:gridCol>
                    <a:gridCol w="220370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49170">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itchFamily="34" charset="0"/>
                              <a:ea typeface="微软雅黑" pitchFamily="34" charset="-122"/>
                              <a:cs typeface="Times New Roman" pitchFamily="34" charset="-120"/>
                            </a:rPr>
                            <a:t>引导定语从句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先行</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词为</a:t>
                          </a:r>
                          <a:r>
                            <a:rPr lang="en-US" altLang="zh-CN" sz="1800" b="0" i="0" dirty="0">
                              <a:solidFill>
                                <a:srgbClr val="003760"/>
                              </a:solidFill>
                              <a:latin typeface="Times New Roman" pitchFamily="34" charset="0"/>
                              <a:ea typeface="微软雅黑" pitchFamily="34" charset="-122"/>
                              <a:cs typeface="Times New Roman" pitchFamily="34" charset="-120"/>
                            </a:rPr>
                            <a:t>99</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percent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water</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published</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journal</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1">
                              <a:solidFill>
                                <a:srgbClr val="FF8827"/>
                              </a:solidFill>
                              <a:latin typeface="Times New Roman" pitchFamily="34" charset="0"/>
                              <a:ea typeface="微软雅黑" pitchFamily="34" charset="-122"/>
                              <a:cs typeface="Times New Roman" pitchFamily="34" charset="-120"/>
                            </a:rPr>
                            <a:t>Science</a:t>
                          </a:r>
                          <a:r>
                            <a:rPr lang="en-US" altLang="zh-CN" sz="1800" b="0" i="0">
                              <a:solidFill>
                                <a:srgbClr val="003760"/>
                              </a:solidFill>
                              <a:latin typeface="Times New Roman" pitchFamily="34" charset="0"/>
                              <a:ea typeface="微软雅黑" pitchFamily="34" charset="-122"/>
                              <a:cs typeface="Times New Roman" pitchFamily="34" charset="-120"/>
                            </a:rPr>
                            <a:t>为过去分词短语作</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后置定语</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concludes,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went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sucked</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②</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rocks.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there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remains,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trapped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minerals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salts.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Indeed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99</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percent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flowed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estimated</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paper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published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journal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1" dirty="0">
                              <a:solidFill>
                                <a:srgbClr val="FF8827"/>
                              </a:solidFill>
                              <a:latin typeface="Times New Roman" pitchFamily="34" charset="0"/>
                              <a:ea typeface="微软雅黑" pitchFamily="34" charset="-122"/>
                              <a:cs typeface="Times New Roman" pitchFamily="34" charset="-120"/>
                            </a:rPr>
                            <a:t>Science</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第二段：</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一项新研究得出结</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论——水还在火星</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上</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9" name="P_5_BD#82b66df7f?colgroup=11,23,8&amp;pid=450434a10&amp;color=0,55,96&amp;vtp=1&amp;bt=1&amp;bbb=1&amp;hb=1"/>
              <p:cNvGraphicFramePr>
                <a:graphicFrameLocks noGrp="1"/>
              </p:cNvGraphicFramePr>
              <p:nvPr>
                <p:extLst>
                  <p:ext uri="{D42A27DB-BD31-4B8C-83A1-F6EECF244321}">
                    <p14:modId xmlns:p14="http://schemas.microsoft.com/office/powerpoint/2010/main" val="2365105"/>
                  </p:ext>
                </p:extLst>
              </p:nvPr>
            </p:nvGraphicFramePr>
            <p:xfrm>
              <a:off x="502920" y="1993265"/>
              <a:ext cx="10543032" cy="2634552"/>
            </p:xfrm>
            <a:graphic>
              <a:graphicData uri="http://schemas.openxmlformats.org/drawingml/2006/table">
                <a:tbl>
                  <a:tblPr/>
                  <a:tblGrid>
                    <a:gridCol w="2706624">
                      <a:extLst>
                        <a:ext uri="{9D8B030D-6E8A-4147-A177-3AD203B41FA5}">
                          <a16:colId xmlns:a16="http://schemas.microsoft.com/office/drawing/2014/main" val="20000"/>
                        </a:ext>
                      </a:extLst>
                    </a:gridCol>
                    <a:gridCol w="5632704">
                      <a:extLst>
                        <a:ext uri="{9D8B030D-6E8A-4147-A177-3AD203B41FA5}">
                          <a16:colId xmlns:a16="http://schemas.microsoft.com/office/drawing/2014/main" val="20001"/>
                        </a:ext>
                      </a:extLst>
                    </a:gridCol>
                    <a:gridCol w="220370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49170">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itchFamily="34" charset="0"/>
                              <a:ea typeface="微软雅黑" pitchFamily="34" charset="-122"/>
                              <a:cs typeface="Times New Roman" pitchFamily="34" charset="-120"/>
                            </a:rPr>
                            <a:t>引导定语从句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先行</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词为</a:t>
                          </a:r>
                          <a:r>
                            <a:rPr lang="en-US" altLang="zh-CN" sz="1800" b="0" i="0" dirty="0">
                              <a:solidFill>
                                <a:srgbClr val="003760"/>
                              </a:solidFill>
                              <a:latin typeface="Times New Roman" pitchFamily="34" charset="0"/>
                              <a:ea typeface="微软雅黑" pitchFamily="34" charset="-122"/>
                              <a:cs typeface="Times New Roman" pitchFamily="34" charset="-120"/>
                            </a:rPr>
                            <a:t>99</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percent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water</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published</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journal</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1">
                              <a:solidFill>
                                <a:srgbClr val="FF8827"/>
                              </a:solidFill>
                              <a:latin typeface="Times New Roman" pitchFamily="34" charset="0"/>
                              <a:ea typeface="微软雅黑" pitchFamily="34" charset="-122"/>
                              <a:cs typeface="Times New Roman" pitchFamily="34" charset="-120"/>
                            </a:rPr>
                            <a:t>Science</a:t>
                          </a:r>
                          <a:r>
                            <a:rPr lang="en-US" altLang="zh-CN" sz="1800" b="0" i="0">
                              <a:solidFill>
                                <a:srgbClr val="003760"/>
                              </a:solidFill>
                              <a:latin typeface="Times New Roman" pitchFamily="34" charset="0"/>
                              <a:ea typeface="微软雅黑" pitchFamily="34" charset="-122"/>
                              <a:cs typeface="Times New Roman" pitchFamily="34" charset="-120"/>
                            </a:rPr>
                            <a:t>为过去分词短语作</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后置定语</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8160" t="-16981" r="-39394" b="-3774"/>
                          </a:stretch>
                        </a:blipFill>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第二段：</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一项新研究得出结</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论——水还在火星</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上</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82b66df7f?colgroup=11,23,8&amp;pid=450434a10&amp;color=0,55,96&amp;vtp=1&amp;bt=1&amp;bbb=1">
            <a:extLst>
              <a:ext uri="{FF2B5EF4-FFF2-40B4-BE49-F238E27FC236}">
                <a16:creationId xmlns:a16="http://schemas.microsoft.com/office/drawing/2014/main" id="{6A4BE259-417A-D35A-CD6D-639AA03A393E}"/>
              </a:ext>
            </a:extLst>
          </p:cNvPr>
          <p:cNvSpPr txBox="1"/>
          <p:nvPr/>
        </p:nvSpPr>
        <p:spPr>
          <a:xfrm>
            <a:off x="10584286"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0" name="P_5_BD#82b66df7f?colgroup=11,23,8&amp;pid=450434a10&amp;color=0,55,96&amp;mp=1&amp;vtp=1&amp;bt=1&amp;bbb=1&amp;hb=1"/>
              <p:cNvGraphicFramePr>
                <a:graphicFrameLocks noGrp="1"/>
              </p:cNvGraphicFramePr>
              <p:nvPr>
                <p:extLst>
                  <p:ext uri="{D42A27DB-BD31-4B8C-83A1-F6EECF244321}">
                    <p14:modId xmlns:p14="http://schemas.microsoft.com/office/powerpoint/2010/main" val="3849201223"/>
                  </p:ext>
                </p:extLst>
              </p:nvPr>
            </p:nvGraphicFramePr>
            <p:xfrm>
              <a:off x="502920" y="1993265"/>
              <a:ext cx="10543032" cy="3149664"/>
            </p:xfrm>
            <a:graphic>
              <a:graphicData uri="http://schemas.openxmlformats.org/drawingml/2006/table">
                <a:tbl>
                  <a:tblPr/>
                  <a:tblGrid>
                    <a:gridCol w="2706624">
                      <a:extLst>
                        <a:ext uri="{9D8B030D-6E8A-4147-A177-3AD203B41FA5}">
                          <a16:colId xmlns:a16="http://schemas.microsoft.com/office/drawing/2014/main" val="20000"/>
                        </a:ext>
                      </a:extLst>
                    </a:gridCol>
                    <a:gridCol w="5632704">
                      <a:extLst>
                        <a:ext uri="{9D8B030D-6E8A-4147-A177-3AD203B41FA5}">
                          <a16:colId xmlns:a16="http://schemas.microsoft.com/office/drawing/2014/main" val="20001"/>
                        </a:ext>
                      </a:extLst>
                    </a:gridCol>
                    <a:gridCol w="220370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764282">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修饰a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paper</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Times New Roman" pitchFamily="34" charset="0"/>
                              <a:ea typeface="微软雅黑" pitchFamily="34" charset="-122"/>
                              <a:cs typeface="Times New Roman" pitchFamily="34" charset="-120"/>
                            </a:rPr>
                            <a:t>引导宾语从句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在从</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句中作</a:t>
                          </a:r>
                          <a:r>
                            <a:rPr lang="en-US" altLang="zh-CN" sz="1800" b="0" i="0" dirty="0">
                              <a:solidFill>
                                <a:srgbClr val="003760"/>
                              </a:solidFill>
                              <a:latin typeface="Times New Roman" pitchFamily="34" charset="0"/>
                              <a:ea typeface="微软雅黑" pitchFamily="34" charset="-122"/>
                              <a:cs typeface="Times New Roman" pitchFamily="34" charset="-120"/>
                            </a:rPr>
                            <a:t>call的间接宾语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Times New Roman" pitchFamily="34" charset="0"/>
                              <a:ea typeface="微软雅黑" pitchFamily="34" charset="-122"/>
                              <a:cs typeface="Times New Roman" pitchFamily="34" charset="-120"/>
                            </a:rPr>
                            <a:t>引导时间状语从句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意</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为</a:t>
                          </a:r>
                          <a:r>
                            <a:rPr lang="en-US" altLang="zh-CN" sz="1800" b="0" i="0" dirty="0">
                              <a:solidFill>
                                <a:srgbClr val="003760"/>
                              </a:solidFill>
                              <a:latin typeface="Times New Roman" pitchFamily="34" charset="0"/>
                              <a:ea typeface="微软雅黑" pitchFamily="34" charset="-122"/>
                              <a:cs typeface="Times New Roman" pitchFamily="34" charset="-120"/>
                            </a:rPr>
                            <a:t>“随着”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Data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decades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robotic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missions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Mars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distribution</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③</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geologists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call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hydrated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（含水的）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minerals.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Bethany</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L</a:t>
                          </a:r>
                          <a:r>
                            <a:rPr lang="en-US" altLang="zh-CN" sz="1800" b="0" i="0" dirty="0">
                              <a:solidFill>
                                <a:srgbClr val="003760"/>
                              </a:solidFill>
                              <a:latin typeface="Times New Roman" pitchFamily="34" charset="0"/>
                              <a:ea typeface="微软雅黑" pitchFamily="34" charset="-122"/>
                              <a:cs typeface="Times New Roman" pitchFamily="34" charset="-120"/>
                            </a:rPr>
                            <a:t>.Ehlmann,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paper,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rocks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altered</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④</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liquid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water</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molecules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（分子）</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incorporated</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⑤</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into</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minerals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clay.</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只是大部分被岩石吸</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收了</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0" name="P_5_BD#82b66df7f?colgroup=11,23,8&amp;pid=450434a10&amp;color=0,55,96&amp;mp=1&amp;vtp=1&amp;bt=1&amp;bbb=1&amp;hb=1"/>
              <p:cNvGraphicFramePr>
                <a:graphicFrameLocks noGrp="1"/>
              </p:cNvGraphicFramePr>
              <p:nvPr>
                <p:extLst>
                  <p:ext uri="{D42A27DB-BD31-4B8C-83A1-F6EECF244321}">
                    <p14:modId xmlns:p14="http://schemas.microsoft.com/office/powerpoint/2010/main" val="3849201223"/>
                  </p:ext>
                </p:extLst>
              </p:nvPr>
            </p:nvGraphicFramePr>
            <p:xfrm>
              <a:off x="502920" y="1993265"/>
              <a:ext cx="10543032" cy="3149664"/>
            </p:xfrm>
            <a:graphic>
              <a:graphicData uri="http://schemas.openxmlformats.org/drawingml/2006/table">
                <a:tbl>
                  <a:tblPr/>
                  <a:tblGrid>
                    <a:gridCol w="2706624">
                      <a:extLst>
                        <a:ext uri="{9D8B030D-6E8A-4147-A177-3AD203B41FA5}">
                          <a16:colId xmlns:a16="http://schemas.microsoft.com/office/drawing/2014/main" val="20000"/>
                        </a:ext>
                      </a:extLst>
                    </a:gridCol>
                    <a:gridCol w="5632704">
                      <a:extLst>
                        <a:ext uri="{9D8B030D-6E8A-4147-A177-3AD203B41FA5}">
                          <a16:colId xmlns:a16="http://schemas.microsoft.com/office/drawing/2014/main" val="20001"/>
                        </a:ext>
                      </a:extLst>
                    </a:gridCol>
                    <a:gridCol w="220370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764282">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修饰a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paper</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Times New Roman" pitchFamily="34" charset="0"/>
                              <a:ea typeface="微软雅黑" pitchFamily="34" charset="-122"/>
                              <a:cs typeface="Times New Roman" pitchFamily="34" charset="-120"/>
                            </a:rPr>
                            <a:t>引导宾语从句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在从</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句中作</a:t>
                          </a:r>
                          <a:r>
                            <a:rPr lang="en-US" altLang="zh-CN" sz="1800" b="0" i="0" dirty="0">
                              <a:solidFill>
                                <a:srgbClr val="003760"/>
                              </a:solidFill>
                              <a:latin typeface="Times New Roman" pitchFamily="34" charset="0"/>
                              <a:ea typeface="微软雅黑" pitchFamily="34" charset="-122"/>
                              <a:cs typeface="Times New Roman" pitchFamily="34" charset="-120"/>
                            </a:rPr>
                            <a:t>call的间接宾语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Times New Roman" pitchFamily="34" charset="0"/>
                              <a:ea typeface="微软雅黑" pitchFamily="34" charset="-122"/>
                              <a:cs typeface="Times New Roman" pitchFamily="34" charset="-120"/>
                            </a:rPr>
                            <a:t>引导时间状语从句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意</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为</a:t>
                          </a:r>
                          <a:r>
                            <a:rPr lang="en-US" altLang="zh-CN" sz="1800" b="0" i="0" dirty="0">
                              <a:solidFill>
                                <a:srgbClr val="003760"/>
                              </a:solidFill>
                              <a:latin typeface="Times New Roman" pitchFamily="34" charset="0"/>
                              <a:ea typeface="微软雅黑" pitchFamily="34" charset="-122"/>
                              <a:cs typeface="Times New Roman" pitchFamily="34" charset="-120"/>
                            </a:rPr>
                            <a:t>“随着”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8160" t="-13846" r="-39394" b="-659"/>
                          </a:stretch>
                        </a:blipFill>
                      </a:tcPr>
                    </a:tc>
                    <a:tc>
                      <a:txBody>
                        <a:bodyPr/>
                        <a:lstStyle/>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只是大部分被岩石吸</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收了</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82b66df7f?colgroup=11,23,8&amp;pid=450434a10&amp;color=0,55,96&amp;mp=1&amp;vtp=1&amp;bt=1&amp;bbb=1">
            <a:extLst>
              <a:ext uri="{FF2B5EF4-FFF2-40B4-BE49-F238E27FC236}">
                <a16:creationId xmlns:a16="http://schemas.microsoft.com/office/drawing/2014/main" id="{5CF69218-3D07-5CF2-295A-A80557D1AC69}"/>
              </a:ext>
            </a:extLst>
          </p:cNvPr>
          <p:cNvSpPr txBox="1"/>
          <p:nvPr/>
        </p:nvSpPr>
        <p:spPr>
          <a:xfrm>
            <a:off x="10584286"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graphicFrame>
        <p:nvGraphicFramePr>
          <p:cNvPr id="21" name="P_5_BD#82b66df7f?colgroup=11,23,9&amp;pid=450434a10&amp;color=0,55,96&amp;vtp=1&amp;bt=1&amp;bbb=1&amp;hb=1"/>
          <p:cNvGraphicFramePr>
            <a:graphicFrameLocks noGrp="1"/>
          </p:cNvGraphicFramePr>
          <p:nvPr>
            <p:extLst>
              <p:ext uri="{D42A27DB-BD31-4B8C-83A1-F6EECF244321}">
                <p14:modId xmlns:p14="http://schemas.microsoft.com/office/powerpoint/2010/main" val="1121977167"/>
              </p:ext>
            </p:extLst>
          </p:nvPr>
        </p:nvGraphicFramePr>
        <p:xfrm>
          <a:off x="502920" y="1993265"/>
          <a:ext cx="10533888" cy="4013137"/>
        </p:xfrm>
        <a:graphic>
          <a:graphicData uri="http://schemas.openxmlformats.org/drawingml/2006/table">
            <a:tbl>
              <a:tblPr/>
              <a:tblGrid>
                <a:gridCol w="2679192">
                  <a:extLst>
                    <a:ext uri="{9D8B030D-6E8A-4147-A177-3AD203B41FA5}">
                      <a16:colId xmlns:a16="http://schemas.microsoft.com/office/drawing/2014/main" val="20000"/>
                    </a:ext>
                  </a:extLst>
                </a:gridCol>
                <a:gridCol w="5586984">
                  <a:extLst>
                    <a:ext uri="{9D8B030D-6E8A-4147-A177-3AD203B41FA5}">
                      <a16:colId xmlns:a16="http://schemas.microsoft.com/office/drawing/2014/main" val="20001"/>
                    </a:ext>
                  </a:extLst>
                </a:gridCol>
                <a:gridCol w="226771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596386">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itchFamily="34" charset="0"/>
                          <a:ea typeface="微软雅黑" pitchFamily="34" charset="-122"/>
                          <a:cs typeface="Times New Roman" pitchFamily="34" charset="-120"/>
                        </a:rPr>
                        <a:t>引导定语从句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先行</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词为</a:t>
                      </a:r>
                      <a:r>
                        <a:rPr lang="en-US" altLang="zh-CN" sz="1800" b="0" i="0" dirty="0">
                          <a:solidFill>
                            <a:srgbClr val="003760"/>
                          </a:solidFill>
                          <a:latin typeface="Times New Roman" pitchFamily="34" charset="0"/>
                          <a:ea typeface="微软雅黑" pitchFamily="34" charset="-122"/>
                          <a:cs typeface="Times New Roman" pitchFamily="34" charset="-120"/>
                        </a:rPr>
                        <a:t>deuterium</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Times New Roman" pitchFamily="34" charset="0"/>
                          <a:ea typeface="微软雅黑" pitchFamily="34" charset="-122"/>
                          <a:cs typeface="Times New Roman" pitchFamily="34" charset="-120"/>
                        </a:rPr>
                        <a:t>引导定语从句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先行</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词为</a:t>
                      </a:r>
                      <a:r>
                        <a:rPr lang="en-US" altLang="zh-CN" sz="1800" b="0" i="0" dirty="0">
                          <a:solidFill>
                            <a:srgbClr val="003760"/>
                          </a:solidFill>
                          <a:latin typeface="Times New Roman" pitchFamily="34" charset="0"/>
                          <a:ea typeface="微软雅黑" pitchFamily="34" charset="-122"/>
                          <a:cs typeface="Times New Roman" pitchFamily="34" charset="-120"/>
                        </a:rPr>
                        <a:t>Scientists</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指人</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Mars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once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had</a:t>
                      </a:r>
                      <a:r>
                        <a:rPr lang="en-US" altLang="zh-CN" sz="1800" b="0" i="0">
                          <a:solidFill>
                            <a:srgbClr val="003760"/>
                          </a:solidFill>
                          <a:latin typeface="Times New Roman" pitchFamily="34" charset="0"/>
                          <a:ea typeface="微软雅黑" pitchFamily="34" charset="-122"/>
                          <a:cs typeface="Times New Roman" pitchFamily="34" charset="-120"/>
                        </a:rPr>
                        <a:t>为省略了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关系词的定语从句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修饰</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water</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5,000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hydrogen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atoms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deuterium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（氘</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重氢）</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twice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heavy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hydrogen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nucleus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（原子核）</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contains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neutron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（中子</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（质子）.But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concentration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deuterium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markedly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700</a:t>
                      </a:r>
                      <a:r>
                        <a:rPr lang="en-US" altLang="zh-CN" sz="1800" b="0" i="0" dirty="0">
                          <a:solidFill>
                            <a:srgbClr val="003760"/>
                          </a:solidFill>
                          <a:latin typeface="Times New Roman" pitchFamily="34" charset="0"/>
                          <a:ea typeface="微软雅黑" pitchFamily="34" charset="-122"/>
                          <a:cs typeface="Times New Roman" pitchFamily="34" charset="-120"/>
                        </a:rPr>
                        <a:t>.Scientists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NASA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Goddard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Flight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Center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reported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2015</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could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calculate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amount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Mars</a:t>
                      </a:r>
                      <a:r>
                        <a:rPr lang="en-US" altLang="zh-CN" sz="1800" b="0" i="0">
                          <a:solidFill>
                            <a:srgbClr val="FF8827"/>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once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第三段：</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解释火星上的水流失</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的原因可能是氢的流</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失</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82b66df7f?colgroup=11,23,9&amp;pid=450434a10&amp;color=0,55,96&amp;vtp=1&amp;bt=1&amp;bbb=1">
            <a:extLst>
              <a:ext uri="{FF2B5EF4-FFF2-40B4-BE49-F238E27FC236}">
                <a16:creationId xmlns:a16="http://schemas.microsoft.com/office/drawing/2014/main" id="{F1FF79D3-F6E2-C406-1BA5-2D6CEC56FAEF}"/>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2" name="P_5_BD#82b66df7f?colgroup=11,23,9&amp;pid=450434a10&amp;color=0,55,96&amp;mp=1&amp;vtp=1&amp;bt=1&amp;bbb=1&amp;hb=1"/>
              <p:cNvGraphicFramePr>
                <a:graphicFrameLocks noGrp="1"/>
              </p:cNvGraphicFramePr>
              <p:nvPr>
                <p:extLst>
                  <p:ext uri="{D42A27DB-BD31-4B8C-83A1-F6EECF244321}">
                    <p14:modId xmlns:p14="http://schemas.microsoft.com/office/powerpoint/2010/main" val="4200355094"/>
                  </p:ext>
                </p:extLst>
              </p:nvPr>
            </p:nvGraphicFramePr>
            <p:xfrm>
              <a:off x="502920" y="1993265"/>
              <a:ext cx="10533888" cy="2634552"/>
            </p:xfrm>
            <a:graphic>
              <a:graphicData uri="http://schemas.openxmlformats.org/drawingml/2006/table">
                <a:tbl>
                  <a:tblPr/>
                  <a:tblGrid>
                    <a:gridCol w="2679192">
                      <a:extLst>
                        <a:ext uri="{9D8B030D-6E8A-4147-A177-3AD203B41FA5}">
                          <a16:colId xmlns:a16="http://schemas.microsoft.com/office/drawing/2014/main" val="20000"/>
                        </a:ext>
                      </a:extLst>
                    </a:gridCol>
                    <a:gridCol w="5586984">
                      <a:extLst>
                        <a:ext uri="{9D8B030D-6E8A-4147-A177-3AD203B41FA5}">
                          <a16:colId xmlns:a16="http://schemas.microsoft.com/office/drawing/2014/main" val="20001"/>
                        </a:ext>
                      </a:extLst>
                    </a:gridCol>
                    <a:gridCol w="226771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49170">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over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Times New Roman" pitchFamily="34" charset="0"/>
                              <a:ea typeface="微软雅黑" pitchFamily="34" charset="-122"/>
                              <a:cs typeface="Times New Roman" pitchFamily="34" charset="-120"/>
                            </a:rPr>
                            <a:t>随着时间的推移</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likely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可能会</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做</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escape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熟词生</a:t>
                          </a:r>
                        </a:p>
                        <a:p>
                          <a:pPr marL="0" lvl="0" indent="0" algn="l" hangingPunct="0">
                            <a:lnSpc>
                              <a:spcPts val="2700"/>
                            </a:lnSpc>
                          </a:pPr>
                          <a:r>
                            <a:rPr lang="en-US" altLang="zh-CN" sz="1800" b="0" i="0">
                              <a:solidFill>
                                <a:srgbClr val="003760"/>
                              </a:solidFill>
                              <a:latin typeface="Times New Roman" pitchFamily="34" charset="0"/>
                              <a:ea typeface="楷体" pitchFamily="34" charset="-122"/>
                              <a:cs typeface="Times New Roman" pitchFamily="34" charset="-120"/>
                            </a:rPr>
                            <a:t>义</a:t>
                          </a:r>
                          <a:r>
                            <a:rPr lang="en-US" altLang="zh-CN" sz="1800" b="0" i="0" dirty="0">
                              <a:solidFill>
                                <a:srgbClr val="003760"/>
                              </a:solidFill>
                              <a:latin typeface="Times New Roman" pitchFamily="34" charset="0"/>
                              <a:ea typeface="微软雅黑" pitchFamily="34" charset="-122"/>
                              <a:cs typeface="Times New Roman" pitchFamily="34" charset="-120"/>
                            </a:rPr>
                            <a:t>］（气体）漏出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Mars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probably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similar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ratio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deuterium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hydrogen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fraction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少量）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deuterium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increased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over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water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evaporated</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⑥</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hydrogen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because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heavier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deuterium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likely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escape</a:t>
                          </a:r>
                          <a:r>
                            <a:rPr lang="en-US" altLang="zh-CN" sz="1800" b="0" i="0">
                              <a:solidFill>
                                <a:srgbClr val="FF8827"/>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out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atmosphere.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2" name="P_5_BD#82b66df7f?colgroup=11,23,9&amp;pid=450434a10&amp;color=0,55,96&amp;mp=1&amp;vtp=1&amp;bt=1&amp;bbb=1&amp;hb=1"/>
              <p:cNvGraphicFramePr>
                <a:graphicFrameLocks noGrp="1"/>
              </p:cNvGraphicFramePr>
              <p:nvPr>
                <p:extLst>
                  <p:ext uri="{D42A27DB-BD31-4B8C-83A1-F6EECF244321}">
                    <p14:modId xmlns:p14="http://schemas.microsoft.com/office/powerpoint/2010/main" val="4200355094"/>
                  </p:ext>
                </p:extLst>
              </p:nvPr>
            </p:nvGraphicFramePr>
            <p:xfrm>
              <a:off x="502920" y="1993265"/>
              <a:ext cx="10533888" cy="2634552"/>
            </p:xfrm>
            <a:graphic>
              <a:graphicData uri="http://schemas.openxmlformats.org/drawingml/2006/table">
                <a:tbl>
                  <a:tblPr/>
                  <a:tblGrid>
                    <a:gridCol w="2679192">
                      <a:extLst>
                        <a:ext uri="{9D8B030D-6E8A-4147-A177-3AD203B41FA5}">
                          <a16:colId xmlns:a16="http://schemas.microsoft.com/office/drawing/2014/main" val="20000"/>
                        </a:ext>
                      </a:extLst>
                    </a:gridCol>
                    <a:gridCol w="5586984">
                      <a:extLst>
                        <a:ext uri="{9D8B030D-6E8A-4147-A177-3AD203B41FA5}">
                          <a16:colId xmlns:a16="http://schemas.microsoft.com/office/drawing/2014/main" val="20001"/>
                        </a:ext>
                      </a:extLst>
                    </a:gridCol>
                    <a:gridCol w="226771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49170">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over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Times New Roman" pitchFamily="34" charset="0"/>
                              <a:ea typeface="微软雅黑" pitchFamily="34" charset="-122"/>
                              <a:cs typeface="Times New Roman" pitchFamily="34" charset="-120"/>
                            </a:rPr>
                            <a:t>随着时间的推移</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likely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可能会</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做</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escape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熟词生</a:t>
                          </a:r>
                        </a:p>
                        <a:p>
                          <a:pPr marL="0" lvl="0" indent="0" algn="l" hangingPunct="0">
                            <a:lnSpc>
                              <a:spcPts val="2700"/>
                            </a:lnSpc>
                          </a:pPr>
                          <a:r>
                            <a:rPr lang="en-US" altLang="zh-CN" sz="1800" b="0" i="0">
                              <a:solidFill>
                                <a:srgbClr val="003760"/>
                              </a:solidFill>
                              <a:latin typeface="Times New Roman" pitchFamily="34" charset="0"/>
                              <a:ea typeface="楷体" pitchFamily="34" charset="-122"/>
                              <a:cs typeface="Times New Roman" pitchFamily="34" charset="-120"/>
                            </a:rPr>
                            <a:t>义</a:t>
                          </a:r>
                          <a:r>
                            <a:rPr lang="en-US" altLang="zh-CN" sz="1800" b="0" i="0" dirty="0">
                              <a:solidFill>
                                <a:srgbClr val="003760"/>
                              </a:solidFill>
                              <a:latin typeface="Times New Roman" pitchFamily="34" charset="0"/>
                              <a:ea typeface="微软雅黑" pitchFamily="34" charset="-122"/>
                              <a:cs typeface="Times New Roman" pitchFamily="34" charset="-120"/>
                            </a:rPr>
                            <a:t>］（气体）漏出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8092" t="-16981" r="-40785" b="-3774"/>
                          </a:stretch>
                        </a:blipFill>
                      </a:tcPr>
                    </a:tc>
                    <a:tc>
                      <a:txBody>
                        <a:bodyPr/>
                        <a:lstStyle/>
                        <a:p>
                          <a:pPr algn="l" hangingPunct="0">
                            <a:lnSpc>
                              <a:spcPct val="1300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82b66df7f?colgroup=11,23,9&amp;pid=450434a10&amp;color=0,55,96&amp;mp=1&amp;vtp=1&amp;bt=1&amp;bbb=1">
            <a:extLst>
              <a:ext uri="{FF2B5EF4-FFF2-40B4-BE49-F238E27FC236}">
                <a16:creationId xmlns:a16="http://schemas.microsoft.com/office/drawing/2014/main" id="{457688BD-3C1E-FBA5-5E06-54F7BC1936C4}"/>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490484f6e.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4</a:t>
            </a:r>
            <a:endParaRPr lang="en-US" altLang="zh-CN" sz="5400" dirty="0"/>
          </a:p>
        </p:txBody>
      </p:sp>
      <p:sp>
        <p:nvSpPr>
          <p:cNvPr id="3" name="C_1_BD#490484f6e.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Space</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Exploration</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graphicFrame>
        <p:nvGraphicFramePr>
          <p:cNvPr id="23" name="P_5_BD#82b66df7f?colgroup=7,21,14&amp;pid=450434a10&amp;color=0,55,96&amp;vtp=1&amp;bt=1&amp;bbb=1&amp;hb=1"/>
          <p:cNvGraphicFramePr>
            <a:graphicFrameLocks noGrp="1"/>
          </p:cNvGraphicFramePr>
          <p:nvPr>
            <p:extLst>
              <p:ext uri="{D42A27DB-BD31-4B8C-83A1-F6EECF244321}">
                <p14:modId xmlns:p14="http://schemas.microsoft.com/office/powerpoint/2010/main" val="3507857007"/>
              </p:ext>
            </p:extLst>
          </p:nvPr>
        </p:nvGraphicFramePr>
        <p:xfrm>
          <a:off x="502920" y="1993265"/>
          <a:ext cx="10533888" cy="2198688"/>
        </p:xfrm>
        <a:graphic>
          <a:graphicData uri="http://schemas.openxmlformats.org/drawingml/2006/table">
            <a:tbl>
              <a:tblPr/>
              <a:tblGrid>
                <a:gridCol w="1965960">
                  <a:extLst>
                    <a:ext uri="{9D8B030D-6E8A-4147-A177-3AD203B41FA5}">
                      <a16:colId xmlns:a16="http://schemas.microsoft.com/office/drawing/2014/main" val="20000"/>
                    </a:ext>
                  </a:extLst>
                </a:gridCol>
                <a:gridCol w="5065776">
                  <a:extLst>
                    <a:ext uri="{9D8B030D-6E8A-4147-A177-3AD203B41FA5}">
                      <a16:colId xmlns:a16="http://schemas.microsoft.com/office/drawing/2014/main" val="20001"/>
                    </a:ext>
                  </a:extLst>
                </a:gridCol>
                <a:gridCol w="350215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813306">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story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熟词生</a:t>
                      </a:r>
                    </a:p>
                    <a:p>
                      <a:pPr marL="0" indent="0" algn="l" hangingPunct="0">
                        <a:lnSpc>
                          <a:spcPts val="2900"/>
                        </a:lnSpc>
                      </a:pPr>
                      <a:r>
                        <a:rPr lang="en-US" altLang="zh-CN" sz="1800" b="0" i="0">
                          <a:solidFill>
                            <a:srgbClr val="003760"/>
                          </a:solidFill>
                          <a:latin typeface="Times New Roman" pitchFamily="34" charset="0"/>
                          <a:ea typeface="楷体" pitchFamily="34" charset="-122"/>
                          <a:cs typeface="Times New Roman" pitchFamily="34" charset="-120"/>
                        </a:rPr>
                        <a:t>义</a:t>
                      </a:r>
                      <a:r>
                        <a:rPr lang="en-US" altLang="zh-CN" sz="1800" b="0" i="0">
                          <a:solidFill>
                            <a:srgbClr val="003760"/>
                          </a:solidFill>
                          <a:latin typeface="Times New Roman" pitchFamily="34" charset="0"/>
                          <a:ea typeface="微软雅黑" pitchFamily="34" charset="-122"/>
                          <a:cs typeface="Times New Roman" pitchFamily="34" charset="-120"/>
                        </a:rPr>
                        <a:t>］（真实情况</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的</a:t>
                      </a:r>
                      <a:r>
                        <a:rPr lang="en-US" altLang="zh-CN" sz="1800" b="0" i="0" dirty="0">
                          <a:solidFill>
                            <a:srgbClr val="003760"/>
                          </a:solidFill>
                          <a:latin typeface="Times New Roman" pitchFamily="34" charset="0"/>
                          <a:ea typeface="微软雅黑" pitchFamily="34" charset="-122"/>
                          <a:cs typeface="Times New Roman" pitchFamily="34" charset="-120"/>
                        </a:rPr>
                        <a:t>）叙述</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描述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Renyu</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Hu</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scientist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NASA's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Propulsion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Laboratory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current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1">
                          <a:solidFill>
                            <a:srgbClr val="003760"/>
                          </a:solidFill>
                          <a:latin typeface="Times New Roman" pitchFamily="34" charset="0"/>
                          <a:ea typeface="微软雅黑" pitchFamily="34" charset="-122"/>
                          <a:cs typeface="Times New Roman" pitchFamily="34" charset="-120"/>
                        </a:rPr>
                        <a:t>Science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paper,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losing</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hydrogen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第四段</a:t>
                      </a:r>
                      <a:r>
                        <a:rPr lang="en-US" altLang="zh-CN" sz="1800" b="0" i="0">
                          <a:solidFill>
                            <a:srgbClr val="003760"/>
                          </a:solidFill>
                          <a:latin typeface="Times New Roman" pitchFamily="34" charset="0"/>
                          <a:ea typeface="微软雅黑" pitchFamily="34" charset="-122"/>
                          <a:cs typeface="Times New Roman" pitchFamily="34" charset="-120"/>
                        </a:rPr>
                        <a:t>：氢的流失不能</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解释水的大量流失</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于是得出了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新的研究结论——绝大部分的水</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都进入了岩石</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82b66df7f?colgroup=7,21,14&amp;pid=450434a10&amp;color=0,55,96&amp;vtp=1&amp;bt=1&amp;bbb=1">
            <a:extLst>
              <a:ext uri="{FF2B5EF4-FFF2-40B4-BE49-F238E27FC236}">
                <a16:creationId xmlns:a16="http://schemas.microsoft.com/office/drawing/2014/main" id="{82EE5DAC-0C45-0033-7070-1681ACC8F9DC}"/>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graphicFrame>
        <p:nvGraphicFramePr>
          <p:cNvPr id="24" name="P_5_BD#82b66df7f?colgroup=6,16,21&amp;pid=450434a10&amp;color=0,55,96&amp;vtp=1&amp;bt=1&amp;bbb=1&amp;hb=1"/>
          <p:cNvGraphicFramePr>
            <a:graphicFrameLocks noGrp="1"/>
          </p:cNvGraphicFramePr>
          <p:nvPr>
            <p:extLst>
              <p:ext uri="{D42A27DB-BD31-4B8C-83A1-F6EECF244321}">
                <p14:modId xmlns:p14="http://schemas.microsoft.com/office/powerpoint/2010/main" val="2399659405"/>
              </p:ext>
            </p:extLst>
          </p:nvPr>
        </p:nvGraphicFramePr>
        <p:xfrm>
          <a:off x="502920" y="1993265"/>
          <a:ext cx="10543032" cy="2606104"/>
        </p:xfrm>
        <a:graphic>
          <a:graphicData uri="http://schemas.openxmlformats.org/drawingml/2006/table">
            <a:tbl>
              <a:tblPr/>
              <a:tblGrid>
                <a:gridCol w="1636776">
                  <a:extLst>
                    <a:ext uri="{9D8B030D-6E8A-4147-A177-3AD203B41FA5}">
                      <a16:colId xmlns:a16="http://schemas.microsoft.com/office/drawing/2014/main" val="20000"/>
                    </a:ext>
                  </a:extLst>
                </a:gridCol>
                <a:gridCol w="3886200">
                  <a:extLst>
                    <a:ext uri="{9D8B030D-6E8A-4147-A177-3AD203B41FA5}">
                      <a16:colId xmlns:a16="http://schemas.microsoft.com/office/drawing/2014/main" val="20001"/>
                    </a:ext>
                  </a:extLst>
                </a:gridCol>
                <a:gridCol w="502005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20722">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account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Times New Roman" pitchFamily="34" charset="0"/>
                          <a:ea typeface="微软雅黑" pitchFamily="34" charset="-122"/>
                          <a:cs typeface="Times New Roman" pitchFamily="34" charset="-120"/>
                        </a:rPr>
                        <a:t>解</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Measurement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NASA's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Mars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Atmosphere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Volatile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Evolution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orbiter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current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rate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extrapolated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four</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billion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account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small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fraction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loss.</a:t>
                      </a:r>
                      <a:r>
                        <a:rPr lang="en-US" altLang="zh-CN" sz="1800" b="0" i="0" dirty="0">
                          <a:solidFill>
                            <a:srgbClr val="00376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主旨大意</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suitable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text</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Times New Roman" pitchFamily="34" charset="0"/>
                          <a:ea typeface="微软雅黑" pitchFamily="34" charset="-122"/>
                          <a:cs typeface="Times New Roman" pitchFamily="34" charset="-120"/>
                        </a:rPr>
                        <a:t>.Man's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Exploration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endParaRPr lang="en-US" altLang="zh-CN" sz="1200" dirty="0"/>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Mars</a:t>
                      </a:r>
                      <a:endParaRPr lang="en-US" altLang="zh-CN" sz="1200" dirty="0"/>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Disappearing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Mars</a:t>
                      </a:r>
                      <a:endParaRPr lang="en-US" altLang="zh-CN" sz="1200" dirty="0"/>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.Hydrogen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82b66df7f?colgroup=6,16,21&amp;pid=450434a10&amp;color=0,55,96&amp;vtp=1&amp;bt=1&amp;bbb=1">
            <a:extLst>
              <a:ext uri="{FF2B5EF4-FFF2-40B4-BE49-F238E27FC236}">
                <a16:creationId xmlns:a16="http://schemas.microsoft.com/office/drawing/2014/main" id="{958E7851-7BED-8029-1BA3-C41E6AFDEFA6}"/>
              </a:ext>
            </a:extLst>
          </p:cNvPr>
          <p:cNvSpPr txBox="1"/>
          <p:nvPr/>
        </p:nvSpPr>
        <p:spPr>
          <a:xfrm>
            <a:off x="10584286"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graphicFrame>
        <p:nvGraphicFramePr>
          <p:cNvPr id="25" name="P_5_BD#82b66df7f?colgroup=10,15,18&amp;pid=450434a10&amp;color=0,55,96&amp;vtp=1&amp;bt=1&amp;bbb=1&amp;hb=1"/>
          <p:cNvGraphicFramePr>
            <a:graphicFrameLocks noGrp="1"/>
          </p:cNvGraphicFramePr>
          <p:nvPr>
            <p:extLst>
              <p:ext uri="{D42A27DB-BD31-4B8C-83A1-F6EECF244321}">
                <p14:modId xmlns:p14="http://schemas.microsoft.com/office/powerpoint/2010/main" val="2915837063"/>
              </p:ext>
            </p:extLst>
          </p:nvPr>
        </p:nvGraphicFramePr>
        <p:xfrm>
          <a:off x="502920" y="1993265"/>
          <a:ext cx="10543032" cy="2224088"/>
        </p:xfrm>
        <a:graphic>
          <a:graphicData uri="http://schemas.openxmlformats.org/drawingml/2006/table">
            <a:tbl>
              <a:tblPr/>
              <a:tblGrid>
                <a:gridCol w="2496312">
                  <a:extLst>
                    <a:ext uri="{9D8B030D-6E8A-4147-A177-3AD203B41FA5}">
                      <a16:colId xmlns:a16="http://schemas.microsoft.com/office/drawing/2014/main" val="20000"/>
                    </a:ext>
                  </a:extLst>
                </a:gridCol>
                <a:gridCol w="3630168">
                  <a:extLst>
                    <a:ext uri="{9D8B030D-6E8A-4147-A177-3AD203B41FA5}">
                      <a16:colId xmlns:a16="http://schemas.microsoft.com/office/drawing/2014/main" val="20001"/>
                    </a:ext>
                  </a:extLst>
                </a:gridCol>
                <a:gridCol w="441655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838706">
                <a:tc>
                  <a:txBody>
                    <a:bodyPr/>
                    <a:lstStyle/>
                    <a:p>
                      <a:pPr marL="0" indent="0" algn="l" hangingPunct="0">
                        <a:lnSpc>
                          <a:spcPts val="2900"/>
                        </a:lnSpc>
                      </a:pPr>
                      <a:r>
                        <a:rPr lang="en-US" altLang="zh-CN" sz="1800" b="0" i="0" dirty="0">
                          <a:solidFill>
                            <a:srgbClr val="FF8827"/>
                          </a:solidFill>
                          <a:latin typeface="SimSun" panose="02010600030101010101" pitchFamily="2" charset="-122"/>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not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enough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意</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不足以</a:t>
                      </a:r>
                      <a:r>
                        <a:rPr lang="en-US" altLang="zh-CN" sz="1800" b="0" i="0">
                          <a:solidFill>
                            <a:srgbClr val="003760"/>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不定式作结果状语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lead</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Times New Roman" pitchFamily="34" charset="0"/>
                          <a:ea typeface="微软雅黑" pitchFamily="34" charset="-122"/>
                          <a:cs typeface="Times New Roman" pitchFamily="34" charset="-120"/>
                        </a:rPr>
                        <a:t>导致</a:t>
                      </a:r>
                      <a:endParaRPr lang="en-US" altLang="zh-CN" sz="1200" dirty="0"/>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a</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majority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itchFamily="34" charset="0"/>
                          <a:ea typeface="微软雅黑" pitchFamily="34" charset="-122"/>
                          <a:cs typeface="Times New Roman" pitchFamily="34" charset="-120"/>
                        </a:rPr>
                        <a:t>大部分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not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enough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explain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great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concluding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great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majority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into</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rocks.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文章第一段提出疑问</a:t>
                      </a:r>
                      <a:r>
                        <a:rPr lang="en-US" altLang="zh-CN" sz="1800" b="0" i="0">
                          <a:solidFill>
                            <a:srgbClr val="003760"/>
                          </a:solidFill>
                          <a:latin typeface="Times New Roman" pitchFamily="34" charset="0"/>
                          <a:ea typeface="微软雅黑" pitchFamily="34" charset="-122"/>
                          <a:cs typeface="Times New Roman" pitchFamily="34" charset="-120"/>
                        </a:rPr>
                        <a:t>：火星上的水去哪里</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接着给出科学家最新的研究结论——</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水还在火星上</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绝大部分的水都进入了岩</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石</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所以C项（火星上消失的水</a:t>
                      </a:r>
                      <a:r>
                        <a:rPr lang="en-US" altLang="zh-CN" sz="1800" b="0" i="0">
                          <a:solidFill>
                            <a:srgbClr val="003760"/>
                          </a:solidFill>
                          <a:latin typeface="Times New Roman" pitchFamily="34" charset="0"/>
                          <a:ea typeface="微软雅黑" pitchFamily="34" charset="-122"/>
                          <a:cs typeface="Times New Roman" pitchFamily="34" charset="-120"/>
                        </a:rPr>
                        <a:t>）适合作本</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文标题</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82b66df7f?colgroup=10,15,18&amp;pid=450434a10&amp;color=0,55,96&amp;vtp=1&amp;bt=1&amp;bbb=1">
            <a:extLst>
              <a:ext uri="{FF2B5EF4-FFF2-40B4-BE49-F238E27FC236}">
                <a16:creationId xmlns:a16="http://schemas.microsoft.com/office/drawing/2014/main" id="{53F9E191-D01D-3726-7DB0-77BD92DDE9E6}"/>
              </a:ext>
            </a:extLst>
          </p:cNvPr>
          <p:cNvSpPr txBox="1"/>
          <p:nvPr/>
        </p:nvSpPr>
        <p:spPr>
          <a:xfrm>
            <a:off x="10584286"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graphicFrame>
        <p:nvGraphicFramePr>
          <p:cNvPr id="26" name="P_5_BD#82b66df7f?colgroup=4,27,12&amp;pid=450434a10&amp;color=0,55,96&amp;vtp=1&amp;bt=1&amp;bbb=1"/>
          <p:cNvGraphicFramePr>
            <a:graphicFrameLocks noGrp="1"/>
          </p:cNvGraphicFramePr>
          <p:nvPr>
            <p:extLst>
              <p:ext uri="{D42A27DB-BD31-4B8C-83A1-F6EECF244321}">
                <p14:modId xmlns:p14="http://schemas.microsoft.com/office/powerpoint/2010/main" val="3108127109"/>
              </p:ext>
            </p:extLst>
          </p:nvPr>
        </p:nvGraphicFramePr>
        <p:xfrm>
          <a:off x="502920" y="1993265"/>
          <a:ext cx="10543032" cy="2618804"/>
        </p:xfrm>
        <a:graphic>
          <a:graphicData uri="http://schemas.openxmlformats.org/drawingml/2006/table">
            <a:tbl>
              <a:tblPr/>
              <a:tblGrid>
                <a:gridCol w="1261872">
                  <a:extLst>
                    <a:ext uri="{9D8B030D-6E8A-4147-A177-3AD203B41FA5}">
                      <a16:colId xmlns:a16="http://schemas.microsoft.com/office/drawing/2014/main" val="20000"/>
                    </a:ext>
                  </a:extLst>
                </a:gridCol>
                <a:gridCol w="6364224">
                  <a:extLst>
                    <a:ext uri="{9D8B030D-6E8A-4147-A177-3AD203B41FA5}">
                      <a16:colId xmlns:a16="http://schemas.microsoft.com/office/drawing/2014/main" val="20001"/>
                    </a:ext>
                  </a:extLst>
                </a:gridCol>
                <a:gridCol w="2916936">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33422">
                <a:tc>
                  <a:txBody>
                    <a:bodyPr/>
                    <a:lstStyle/>
                    <a:p>
                      <a:pPr algn="l" hangingPunct="0">
                        <a:lnSpc>
                          <a:spcPct val="1300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①deposit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.（地下自然形成的）沉积物</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沉积层</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suck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.（以巨大的力量）吸</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吸引</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使卷入</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distribution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.分布</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alter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.改变</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incorporate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.吸收</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使并入</a:t>
                      </a:r>
                      <a:endParaRPr lang="en-US" altLang="zh-CN" sz="1200" dirty="0"/>
                    </a:p>
                    <a:p>
                      <a:pPr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⑥</a:t>
                      </a:r>
                      <a:r>
                        <a:rPr lang="en-US" altLang="zh-CN" sz="1800" b="0" i="0" dirty="0">
                          <a:solidFill>
                            <a:srgbClr val="003760"/>
                          </a:solidFill>
                          <a:latin typeface="Times New Roman" pitchFamily="34" charset="0"/>
                          <a:ea typeface="微软雅黑" pitchFamily="34" charset="-122"/>
                          <a:cs typeface="Times New Roman" pitchFamily="34" charset="-120"/>
                        </a:rPr>
                        <a:t>evaporate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.蒸发</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挥发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82b66df7f?colgroup=4,27,12&amp;pid=450434a10&amp;color=0,55,96&amp;vtp=1&amp;bt=1&amp;bbb=1">
            <a:extLst>
              <a:ext uri="{FF2B5EF4-FFF2-40B4-BE49-F238E27FC236}">
                <a16:creationId xmlns:a16="http://schemas.microsoft.com/office/drawing/2014/main" id="{115A2E65-BCFA-DF03-6188-BC2363ADD433}"/>
              </a:ext>
            </a:extLst>
          </p:cNvPr>
          <p:cNvSpPr txBox="1"/>
          <p:nvPr/>
        </p:nvSpPr>
        <p:spPr>
          <a:xfrm>
            <a:off x="10584286"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sp>
        <p:nvSpPr>
          <p:cNvPr id="2" name="P_5#82b66df7f?pid=450434a10&amp;color=0,55,96&amp;vtp=1&amp;bt=1&amp;bbb=1&amp;hb=1"/>
          <p:cNvSpPr/>
          <p:nvPr/>
        </p:nvSpPr>
        <p:spPr>
          <a:xfrm>
            <a:off x="502920" y="1512000"/>
            <a:ext cx="10570464" cy="472440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【译文】</a:t>
            </a:r>
            <a:endParaRPr lang="en-US" altLang="zh-CN" sz="1800" dirty="0"/>
          </a:p>
          <a:p>
            <a:pPr>
              <a:lnSpc>
                <a:spcPts val="31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星曾经是湿润的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其表面有许多的水</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现在</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除了极地地区的冰层</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火星的大部分区域就像沙漠一样</a:t>
            </a:r>
          </a:p>
          <a:p>
            <a:pPr>
              <a:lnSpc>
                <a:spcPts val="3100"/>
              </a:lnSpc>
            </a:pPr>
            <a:r>
              <a:rPr lang="en-US" altLang="zh-CN" sz="1800" b="0" i="0">
                <a:solidFill>
                  <a:srgbClr val="003760"/>
                </a:solidFill>
                <a:latin typeface="Times New Roman" pitchFamily="34" charset="0"/>
                <a:ea typeface="楷体" pitchFamily="34" charset="-122"/>
                <a:cs typeface="Times New Roman" pitchFamily="34" charset="-120"/>
              </a:rPr>
              <a:t>干燥</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其余的水去了哪里</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一项新的研究得出结论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大部分的水都被吸入了这个红色星球的岩石中</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水还在那里</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被矿物质和盐</a:t>
            </a:r>
          </a:p>
          <a:p>
            <a:pPr>
              <a:lnSpc>
                <a:spcPts val="3100"/>
              </a:lnSpc>
            </a:pPr>
            <a:r>
              <a:rPr lang="en-US" altLang="zh-CN" sz="1800" b="0" i="0">
                <a:solidFill>
                  <a:srgbClr val="003760"/>
                </a:solidFill>
                <a:latin typeface="Times New Roman" pitchFamily="34" charset="0"/>
                <a:ea typeface="楷体" pitchFamily="34" charset="-122"/>
                <a:cs typeface="Times New Roman" pitchFamily="34" charset="-120"/>
              </a:rPr>
              <a:t>分吸收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事实上</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研究人员在</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科学</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期刊上发表了一篇论文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文中估计曾经在火星上流动的水有</a:t>
            </a:r>
            <a:r>
              <a:rPr lang="en-US" altLang="zh-CN" sz="1800" b="0" i="0" dirty="0">
                <a:solidFill>
                  <a:srgbClr val="003760"/>
                </a:solidFill>
                <a:latin typeface="Times New Roman" pitchFamily="34" charset="0"/>
                <a:ea typeface="微软雅黑" pitchFamily="34" charset="-122"/>
                <a:cs typeface="Times New Roman" pitchFamily="34" charset="-120"/>
              </a:rPr>
              <a:t>99</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可</a:t>
            </a:r>
          </a:p>
          <a:p>
            <a:pPr>
              <a:lnSpc>
                <a:spcPts val="3100"/>
              </a:lnSpc>
            </a:pPr>
            <a:r>
              <a:rPr lang="en-US" altLang="zh-CN" sz="1800" b="0" i="0">
                <a:solidFill>
                  <a:srgbClr val="003760"/>
                </a:solidFill>
                <a:latin typeface="Times New Roman" pitchFamily="34" charset="0"/>
                <a:ea typeface="楷体" pitchFamily="34" charset="-122"/>
                <a:cs typeface="Times New Roman" pitchFamily="34" charset="-120"/>
              </a:rPr>
              <a:t>能还在那里</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机器人火星任务过去二十年的数据显示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地质学家所说的水合矿物质分布很广</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该论文的作</a:t>
            </a:r>
          </a:p>
          <a:p>
            <a:pPr>
              <a:lnSpc>
                <a:spcPts val="3100"/>
              </a:lnSpc>
            </a:pPr>
            <a:r>
              <a:rPr lang="en-US" altLang="zh-CN" sz="1800" b="0" i="0">
                <a:solidFill>
                  <a:srgbClr val="003760"/>
                </a:solidFill>
                <a:latin typeface="Times New Roman" pitchFamily="34" charset="0"/>
                <a:ea typeface="楷体" pitchFamily="34" charset="-122"/>
                <a:cs typeface="Times New Roman" pitchFamily="34" charset="-120"/>
              </a:rPr>
              <a:t>者之一贝瑟尼</a:t>
            </a:r>
            <a:r>
              <a:rPr lang="en-US" altLang="zh-CN" sz="1800" b="0" i="0" dirty="0">
                <a:solidFill>
                  <a:srgbClr val="003760"/>
                </a:solidFill>
                <a:latin typeface="Times New Roman" pitchFamily="34" charset="0"/>
                <a:ea typeface="微软雅黑" pitchFamily="34" charset="-122"/>
                <a:cs typeface="Times New Roman" pitchFamily="34" charset="-120"/>
              </a:rPr>
              <a:t>·L.</a:t>
            </a:r>
            <a:r>
              <a:rPr lang="en-US" altLang="zh-CN" sz="1800" b="0" i="0" dirty="0">
                <a:solidFill>
                  <a:srgbClr val="003760"/>
                </a:solidFill>
                <a:latin typeface="Times New Roman" pitchFamily="34" charset="0"/>
                <a:ea typeface="楷体" pitchFamily="34" charset="-122"/>
                <a:cs typeface="Times New Roman" pitchFamily="34" charset="-120"/>
              </a:rPr>
              <a:t>埃尔曼说</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随着岩石被液态水改变</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水分子被吸收进黏土等矿物中</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在地球上</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大约每五千个氢原子中就有一个是氘</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它的重量是氢原子的两倍</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因为它的原子核包含一</a:t>
            </a:r>
          </a:p>
          <a:p>
            <a:pPr>
              <a:lnSpc>
                <a:spcPts val="3100"/>
              </a:lnSpc>
            </a:pPr>
            <a:r>
              <a:rPr lang="en-US" altLang="zh-CN" sz="1800" b="0" i="0">
                <a:solidFill>
                  <a:srgbClr val="003760"/>
                </a:solidFill>
                <a:latin typeface="Times New Roman" pitchFamily="34" charset="0"/>
                <a:ea typeface="楷体" pitchFamily="34" charset="-122"/>
                <a:cs typeface="Times New Roman" pitchFamily="34" charset="-120"/>
              </a:rPr>
              <a:t>个中子和一个质子</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但在火星上</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氘的浓度明显更高</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大约每七百个氢原子中就有一个</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美国国家航空与</a:t>
            </a:r>
          </a:p>
          <a:p>
            <a:pPr>
              <a:lnSpc>
                <a:spcPts val="3100"/>
              </a:lnSpc>
            </a:pPr>
            <a:r>
              <a:rPr lang="en-US" altLang="zh-CN" sz="1800" b="0" i="0">
                <a:solidFill>
                  <a:srgbClr val="003760"/>
                </a:solidFill>
                <a:latin typeface="Times New Roman" pitchFamily="34" charset="0"/>
                <a:ea typeface="楷体" pitchFamily="34" charset="-122"/>
                <a:cs typeface="Times New Roman" pitchFamily="34" charset="-120"/>
              </a:rPr>
              <a:t>航天局戈达德太空飞行中心的科学家们在</a:t>
            </a:r>
            <a:r>
              <a:rPr lang="en-US" altLang="zh-CN" sz="1800" b="0" i="0" dirty="0">
                <a:solidFill>
                  <a:srgbClr val="003760"/>
                </a:solidFill>
                <a:latin typeface="Times New Roman" pitchFamily="34" charset="0"/>
                <a:ea typeface="微软雅黑" pitchFamily="34" charset="-122"/>
                <a:cs typeface="Times New Roman" pitchFamily="34" charset="-120"/>
              </a:rPr>
              <a:t>2015</a:t>
            </a:r>
            <a:r>
              <a:rPr lang="en-US" altLang="zh-CN" sz="1800" b="0" i="0" dirty="0">
                <a:solidFill>
                  <a:srgbClr val="003760"/>
                </a:solidFill>
                <a:latin typeface="Times New Roman" pitchFamily="34" charset="0"/>
                <a:ea typeface="楷体" pitchFamily="34" charset="-122"/>
                <a:cs typeface="Times New Roman" pitchFamily="34" charset="-120"/>
              </a:rPr>
              <a:t>年报告这一发现时曾说</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这可以用来计算火星曾经拥有的水</a:t>
            </a:r>
          </a:p>
          <a:p>
            <a:pPr>
              <a:lnSpc>
                <a:spcPts val="3100"/>
              </a:lnSpc>
            </a:pPr>
            <a:r>
              <a:rPr lang="en-US" altLang="zh-CN" sz="1800" b="0" i="0">
                <a:solidFill>
                  <a:srgbClr val="003760"/>
                </a:solidFill>
                <a:latin typeface="Times New Roman" pitchFamily="34" charset="0"/>
                <a:ea typeface="楷体" pitchFamily="34" charset="-122"/>
                <a:cs typeface="Times New Roman" pitchFamily="34" charset="-120"/>
              </a:rPr>
              <a:t>量</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火星开始时的氘氢比例可能与地球相似</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但随着水的蒸发</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氢流失到太空中</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氘随着时间的推移增加</a:t>
            </a:r>
          </a:p>
          <a:p>
            <a:pPr>
              <a:lnSpc>
                <a:spcPts val="3100"/>
              </a:lnSpc>
            </a:pPr>
            <a:r>
              <a:rPr lang="en-US" altLang="zh-CN" sz="1800" b="0" i="0">
                <a:solidFill>
                  <a:srgbClr val="003760"/>
                </a:solidFill>
                <a:latin typeface="Times New Roman" pitchFamily="34" charset="0"/>
                <a:ea typeface="楷体" pitchFamily="34" charset="-122"/>
                <a:cs typeface="Times New Roman" pitchFamily="34" charset="-120"/>
              </a:rPr>
              <a:t>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因为氘较重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不太可能溢出大气层</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ct val="150000"/>
              </a:lnSpc>
            </a:pPr>
            <a:endParaRPr lang="en-US" altLang="zh-CN"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82b66df7f?pid=450434a10&amp;color=0,55,96&amp;vtp=1&amp;bt=1&amp;bbb=1&amp;hb=1">
            <a:extLst>
              <a:ext uri="{FF2B5EF4-FFF2-40B4-BE49-F238E27FC236}">
                <a16:creationId xmlns:a16="http://schemas.microsoft.com/office/drawing/2014/main" id="{C5F84E87-9BDB-07D0-0904-365319751381}"/>
              </a:ext>
            </a:extLst>
          </p:cNvPr>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美国国家航空与航天局喷气推进实验室的科学家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当前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科学</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期刊论文的另一位作者胡仁宇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音译</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说</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这一描述的问题是</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火星失去氢的速度不够快</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美国国家航空与航天局的火星大气与挥发物演化任务</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轨道器的测量显示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按</a:t>
            </a:r>
            <a:r>
              <a:rPr lang="en-US" altLang="zh-CN" sz="1800" b="0" i="0" dirty="0">
                <a:solidFill>
                  <a:srgbClr val="003760"/>
                </a:solidFill>
                <a:latin typeface="Times New Roman" pitchFamily="34" charset="0"/>
                <a:ea typeface="微软雅黑" pitchFamily="34" charset="-122"/>
                <a:cs typeface="Times New Roman" pitchFamily="34" charset="-120"/>
              </a:rPr>
              <a:t>40</a:t>
            </a:r>
            <a:r>
              <a:rPr lang="en-US" altLang="zh-CN" sz="1800" b="0" i="0" dirty="0">
                <a:solidFill>
                  <a:srgbClr val="003760"/>
                </a:solidFill>
                <a:latin typeface="Times New Roman" pitchFamily="34" charset="0"/>
                <a:ea typeface="楷体" pitchFamily="34" charset="-122"/>
                <a:cs typeface="Times New Roman" pitchFamily="34" charset="-120"/>
              </a:rPr>
              <a:t>亿年推算</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目前的速度只能解释水流失了一小部分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的原因</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这还不足以解释</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火星的极度干燥</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因此</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人们在</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新的研究中得出结论</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绝大部分的水都进入了岩石</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extLst>
      <p:ext uri="{BB962C8B-B14F-4D97-AF65-F5344CB8AC3E}">
        <p14:creationId xmlns:p14="http://schemas.microsoft.com/office/powerpoint/2010/main" val="310131040"/>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C_4_BD#c2ef723fc?pid=eb00667d1&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真题展示</a:t>
            </a:r>
            <a:endParaRPr lang="en-US" altLang="zh-CN" sz="2400" dirty="0"/>
          </a:p>
        </p:txBody>
      </p:sp>
      <p:sp>
        <p:nvSpPr>
          <p:cNvPr id="3" name="QM_5_BD.56_1#d82c75099?pid=c2ef723fc&amp;color=0,55,96&amp;vtp=1&amp;bbb=1&amp;hb=1"/>
          <p:cNvSpPr/>
          <p:nvPr/>
        </p:nvSpPr>
        <p:spPr>
          <a:xfrm>
            <a:off x="502920" y="2045175"/>
            <a:ext cx="10570464" cy="41910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[全国Ⅱ·D篇]</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Bacteria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annoying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astronauts.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microorganisms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（微生物</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uncontrollably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surfaces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astronauts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spend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hours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cleaning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NASA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overcoming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bunch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NASA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HUNCH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school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classrooms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Gordon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Himmelberg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Fairport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High</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School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Fairport,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York.</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HUNCH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designed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classrooms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NASA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engineers.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two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Gordon's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bacteria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zero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gravity,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they're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close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solution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（解决方案）.“We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like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NASA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engineers,”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Florence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manager.</a:t>
            </a:r>
            <a:endParaRPr lang="en-US" altLang="zh-CN" sz="1800" dirty="0"/>
          </a:p>
          <a:p>
            <a:pPr>
              <a:lnSpc>
                <a:spcPct val="150000"/>
              </a:lnSpc>
            </a:pPr>
            <a:endParaRPr lang="en-US" altLang="zh-CN"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6_1#d82c75099?pid=c2ef723fc&amp;color=0,55,96&amp;vtp=1&amp;bbb=1&amp;hb=1">
            <a:extLst>
              <a:ext uri="{FF2B5EF4-FFF2-40B4-BE49-F238E27FC236}">
                <a16:creationId xmlns:a16="http://schemas.microsoft.com/office/drawing/2014/main" id="{FAB7DFC0-7803-F853-EAC7-E9D0AAA554CB}"/>
              </a:ext>
            </a:extLst>
          </p:cNvPr>
          <p:cNvSpPr/>
          <p:nvPr/>
        </p:nvSpPr>
        <p:spPr>
          <a:xfrm>
            <a:off x="502920" y="1512000"/>
            <a:ext cx="10570464" cy="3284855"/>
          </a:xfrm>
          <a:prstGeom prst="rect">
            <a:avLst/>
          </a:prstGeom>
          <a:noFill/>
          <a:ln/>
        </p:spPr>
        <p:txBody>
          <a:bodyPr wrap="none" lIns="0" tIns="0" rIns="0" bIns="0" rtlCol="0" anchor="t"/>
          <a:lstStyle/>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Gordon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says.“There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other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towards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goal?’Basically,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produce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product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present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NASA.'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Engineers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review,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not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business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review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product.”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Gordon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HUNCH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（影响）</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admissions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life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skills</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absorbed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annoying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bacteria</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Gordon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emailing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NASA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engineers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readying</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workable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solution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test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space.</a:t>
            </a:r>
            <a:endParaRPr lang="en-US" altLang="zh-CN" dirty="0"/>
          </a:p>
        </p:txBody>
      </p:sp>
      <p:sp>
        <p:nvSpPr>
          <p:cNvPr id="3" name="QM_5_EX.57_1#d82c75099?pid=c2ef723fc&amp;color=0,55,96&amp;vtp=1&amp;bbb=1&amp;hb=1">
            <a:extLst>
              <a:ext uri="{FF2B5EF4-FFF2-40B4-BE49-F238E27FC236}">
                <a16:creationId xmlns:a16="http://schemas.microsoft.com/office/drawing/2014/main" id="{F2918359-CA61-4F32-2A60-3B2CD09F4071}"/>
              </a:ext>
            </a:extLst>
          </p:cNvPr>
          <p:cNvSpPr/>
          <p:nvPr/>
        </p:nvSpPr>
        <p:spPr>
          <a:xfrm>
            <a:off x="502920" y="480695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本文介绍了</a:t>
            </a:r>
            <a:r>
              <a:rPr lang="en-US" altLang="zh-CN" sz="1800" b="0" i="0" dirty="0">
                <a:solidFill>
                  <a:srgbClr val="003760"/>
                </a:solidFill>
                <a:latin typeface="Times New Roman" pitchFamily="34" charset="0"/>
                <a:ea typeface="微软雅黑" pitchFamily="34" charset="-122"/>
                <a:cs typeface="Times New Roman" pitchFamily="34" charset="-120"/>
              </a:rPr>
              <a:t>“HUNCH”</a:t>
            </a:r>
            <a:r>
              <a:rPr lang="en-US" altLang="zh-CN" sz="1800" b="0" i="0" dirty="0">
                <a:solidFill>
                  <a:srgbClr val="003760"/>
                </a:solidFill>
                <a:latin typeface="Times New Roman" pitchFamily="34" charset="0"/>
                <a:ea typeface="楷体" pitchFamily="34" charset="-122"/>
                <a:cs typeface="Times New Roman" pitchFamily="34" charset="-120"/>
              </a:rPr>
              <a:t>这一项目</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该项目的设计初衷是将太空技术与学校教育联系到一起</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共同致力于解决太空中的细菌问题</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extLst>
      <p:ext uri="{BB962C8B-B14F-4D97-AF65-F5344CB8AC3E}">
        <p14:creationId xmlns:p14="http://schemas.microsoft.com/office/powerpoint/2010/main" val="38626266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QC_6_BD.58_1#1bbe97346?pid=d82c75099&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bacteria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Station?(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59_1#1bbe97346.bracket?pid=d82c75099&amp;color=0,55,96&amp;vpa=20&amp;vtp=1"/>
          <p:cNvSpPr/>
          <p:nvPr/>
        </p:nvSpPr>
        <p:spPr>
          <a:xfrm>
            <a:off x="8033225"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60_1#1bbe97346.choices?pid=d82c75099&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pollution.</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forms.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damage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instruments.</a:t>
            </a:r>
            <a:endParaRPr lang="en-US" altLang="zh-CN" sz="1800" dirty="0"/>
          </a:p>
        </p:txBody>
      </p:sp>
      <p:sp>
        <p:nvSpPr>
          <p:cNvPr id="5" name="QC_6_AS.61_1#1bbe97346?pid=d82c75099&amp;color=0,55,96&amp;vtp=1&amp;bbb=1&amp;hb=1"/>
          <p:cNvSpPr/>
          <p:nvPr/>
        </p:nvSpPr>
        <p:spPr>
          <a:xfrm>
            <a:off x="502920" y="273304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细节理解题。由题干中的bacteria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Station可定位至原文第一段</a:t>
            </a:r>
            <a:r>
              <a:rPr lang="en-US" altLang="zh-CN" sz="1800" b="0" i="0">
                <a:solidFill>
                  <a:srgbClr val="003760"/>
                </a:solidFill>
                <a:latin typeface="Times New Roman" pitchFamily="34" charset="0"/>
                <a:ea typeface="微软雅黑" pitchFamily="34" charset="-122"/>
                <a:cs typeface="Times New Roman" pitchFamily="34" charset="-120"/>
              </a:rPr>
              <a:t>。根据该段</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第一句中的</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annoying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problem以及第二句中的“grow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uncontrollably</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astronauts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cleaning</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them</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up</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each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week”可知，国际太空站的细菌很难除去。故选A项。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QC_6_BD.62_1#83112206c?pid=d82c75099&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purpose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HUNCH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program?(</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63_1#83112206c.bracket?pid=d82c75099&amp;color=0,55,96&amp;vpa=21&amp;vtp=1"/>
          <p:cNvSpPr/>
          <p:nvPr/>
        </p:nvSpPr>
        <p:spPr>
          <a:xfrm>
            <a:off x="54551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BD.64_1#83112206c.choices?pid=d82c75099&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strengthen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teacher-student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sharpen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communication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skills.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zero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gravity.</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technology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education.</a:t>
            </a:r>
            <a:endParaRPr lang="en-US" altLang="zh-CN" sz="1800" dirty="0"/>
          </a:p>
        </p:txBody>
      </p:sp>
      <p:sp>
        <p:nvSpPr>
          <p:cNvPr id="5" name="QC_6_AS.65_1#83112206c?pid=d82c75099&amp;color=0,55,96&amp;vtp=1&amp;bbb=1&amp;hb=1"/>
          <p:cNvSpPr/>
          <p:nvPr/>
        </p:nvSpPr>
        <p:spPr>
          <a:xfrm>
            <a:off x="502920" y="356425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细节理解题。根据第二段第一句“HUNCH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designed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classrooms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NASA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engineers.”可知，“HUNCH”项目的目的是将高中课堂与美国国家航空航天局（NASA</a:t>
            </a:r>
            <a:r>
              <a:rPr lang="en-US" altLang="zh-CN" sz="1800" b="0" i="0">
                <a:solidFill>
                  <a:srgbClr val="003760"/>
                </a:solidFill>
                <a:latin typeface="Times New Roman" pitchFamily="34" charset="0"/>
                <a:ea typeface="微软雅黑" pitchFamily="34" charset="-122"/>
                <a:cs typeface="Times New Roman" pitchFamily="34" charset="-120"/>
              </a:rPr>
              <a:t>）的工程师们</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连接到一起</a:t>
            </a:r>
            <a:r>
              <a:rPr lang="en-US" altLang="zh-CN" b="0" i="0" dirty="0">
                <a:solidFill>
                  <a:srgbClr val="003760"/>
                </a:solidFill>
                <a:latin typeface="Times New Roman" pitchFamily="34" charset="0"/>
                <a:ea typeface="微软雅黑" pitchFamily="34" charset="-122"/>
                <a:cs typeface="Times New Roman" pitchFamily="34" charset="-120"/>
              </a:rPr>
              <a:t>，即将学校教育与太空技术联系到一起，故选D项。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1ff2b7984.fixed?sp=1&amp;pid=490484f6e&amp;color=61,88,159&amp;vtp=1&amp;bbb=1"/>
          <p:cNvSpPr/>
          <p:nvPr/>
        </p:nvSpPr>
        <p:spPr>
          <a:xfrm>
            <a:off x="0" y="2414016"/>
            <a:ext cx="12188952" cy="1755648"/>
          </a:xfrm>
          <a:prstGeom prst="rect">
            <a:avLst/>
          </a:prstGeom>
          <a:noFill/>
          <a:ln/>
        </p:spPr>
        <p:txBody>
          <a:bodyPr wrap="none" lIns="0" tIns="0" rIns="0" bIns="0" rtlCol="0" anchor="ctr"/>
          <a:lstStyle/>
          <a:p>
            <a:pPr algn="ctr">
              <a:lnSpc>
                <a:spcPts val="8900"/>
              </a:lnSpc>
            </a:pPr>
            <a:r>
              <a:rPr lang="en-US" altLang="zh-CN" sz="7200" b="1" i="0" dirty="0">
                <a:solidFill>
                  <a:srgbClr val="3D589F"/>
                </a:solidFill>
                <a:latin typeface="Times New Roman" pitchFamily="34" charset="0"/>
                <a:ea typeface="微软雅黑" pitchFamily="34" charset="-122"/>
                <a:cs typeface="Times New Roman" pitchFamily="34" charset="-120"/>
              </a:rPr>
              <a:t>知识·技能·考试</a:t>
            </a:r>
            <a:endParaRPr lang="en-US" altLang="zh-CN" sz="72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QC_6_BD.66_1#3c5e9820e?pid=d82c75099&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NASA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engineers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program?(</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67_1#3c5e9820e.bracket?pid=d82c75099&amp;color=0,55,96&amp;vpa=22&amp;vtp=1"/>
          <p:cNvSpPr/>
          <p:nvPr/>
        </p:nvSpPr>
        <p:spPr>
          <a:xfrm>
            <a:off x="7461725"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68_1#3c5e9820e.choices?pid=d82c75099&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A.Check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product.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.Guide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designs.</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.Adjust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schedules.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.Grade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homework.</a:t>
            </a:r>
            <a:endParaRPr lang="en-US" altLang="zh-CN" sz="1800" dirty="0"/>
          </a:p>
        </p:txBody>
      </p:sp>
      <p:sp>
        <p:nvSpPr>
          <p:cNvPr id="5" name="QC_6_AS.69_1#3c5e9820e?pid=d82c75099&amp;color=0,55,96&amp;vtp=1&amp;bbb=1&amp;hb=1"/>
          <p:cNvSpPr/>
          <p:nvPr/>
        </p:nvSpPr>
        <p:spPr>
          <a:xfrm>
            <a:off x="502920" y="2733040"/>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细节理解题。根据第三段中的“Engineers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review,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hard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business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review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product.”可知</a:t>
            </a:r>
            <a:r>
              <a:rPr lang="en-US" altLang="zh-CN" sz="1800" b="0" i="0">
                <a:solidFill>
                  <a:srgbClr val="003760"/>
                </a:solidFill>
                <a:latin typeface="Times New Roman" pitchFamily="34" charset="0"/>
                <a:ea typeface="微软雅黑" pitchFamily="34" charset="-122"/>
                <a:cs typeface="Times New Roman" pitchFamily="34" charset="-120"/>
              </a:rPr>
              <a:t>，美国国家航空航天局的工程师们在这个项目中的任务是检查</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学生们的成果</a:t>
            </a:r>
            <a:r>
              <a:rPr lang="en-US" altLang="zh-CN" b="0" i="0" dirty="0">
                <a:solidFill>
                  <a:srgbClr val="003760"/>
                </a:solidFill>
                <a:latin typeface="Times New Roman" pitchFamily="34" charset="0"/>
                <a:ea typeface="微软雅黑" pitchFamily="34" charset="-122"/>
                <a:cs typeface="Times New Roman" pitchFamily="34" charset="-120"/>
              </a:rPr>
              <a:t>，故选A项。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sp>
        <p:nvSpPr>
          <p:cNvPr id="2" name="QC_6_BD.70_1#3b9c84df5?pid=d82c75099&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4.What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text?(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71_1#3b9c84df5.bracket?pid=d82c75099&amp;color=0,55,96&amp;vpa=23&amp;vtp=1"/>
          <p:cNvSpPr/>
          <p:nvPr/>
        </p:nvSpPr>
        <p:spPr>
          <a:xfrm>
            <a:off x="42994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72_1#3b9c84df5.choices?pid=d82c75099&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A.NASA: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Astronauts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.Space: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Frontier</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.Nature: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Outdoor</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Classroom</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.HUNCH: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Admission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Reform</a:t>
            </a:r>
            <a:endParaRPr lang="en-US" altLang="zh-CN" sz="1800" dirty="0"/>
          </a:p>
        </p:txBody>
      </p:sp>
      <p:sp>
        <p:nvSpPr>
          <p:cNvPr id="5" name="QC_6_AS.73_1#3b9c84df5?pid=d82c75099&amp;color=0,55,96&amp;vtp=1&amp;bbb=1&amp;hb=1"/>
          <p:cNvSpPr/>
          <p:nvPr/>
        </p:nvSpPr>
        <p:spPr>
          <a:xfrm>
            <a:off x="502920" y="2733040"/>
            <a:ext cx="10570464" cy="335280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主旨大意题。本文围绕着“HUNCH”项目而展开</a:t>
            </a:r>
            <a:r>
              <a:rPr lang="en-US" altLang="zh-CN" sz="1800" b="0" i="0">
                <a:solidFill>
                  <a:srgbClr val="003760"/>
                </a:solidFill>
                <a:latin typeface="Times New Roman" pitchFamily="34" charset="0"/>
                <a:ea typeface="微软雅黑" pitchFamily="34" charset="-122"/>
                <a:cs typeface="Times New Roman" pitchFamily="34" charset="-120"/>
              </a:rPr>
              <a:t>，这一项目的目的是将学校教育与太空技术联系到</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一起</a:t>
            </a:r>
            <a:r>
              <a:rPr lang="en-US" altLang="zh-CN" sz="1800" b="0" i="0" dirty="0">
                <a:solidFill>
                  <a:srgbClr val="003760"/>
                </a:solidFill>
                <a:latin typeface="Times New Roman" pitchFamily="34" charset="0"/>
                <a:ea typeface="微软雅黑" pitchFamily="34" charset="-122"/>
                <a:cs typeface="Times New Roman" pitchFamily="34" charset="-120"/>
              </a:rPr>
              <a:t>，共同努力解决太空问题，故B项“太空：期末作业的前沿领域”最为贴切。</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微技能】概括文章标题的解题技巧</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概括文章标题属于主旨大意题的一种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要求学生阅读文章</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运用归纳概括信息的能力</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抓住文章的主</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旨大意并将其精炼成文章题目</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这是高考阅读理解中常考的题型之一</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属于较难的能力型题目</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楷体" pitchFamily="34" charset="-122"/>
                <a:cs typeface="Times New Roman" pitchFamily="34" charset="-120"/>
              </a:rPr>
              <a:t>标题的特征</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学生在做标题概括类的题目时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要时刻牢记标题的三个特性</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即概括性</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针对性和醒目性</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楷体" pitchFamily="34" charset="-122"/>
                <a:cs typeface="Times New Roman" pitchFamily="34" charset="-120"/>
              </a:rPr>
              <a:t>概括性</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标题应在最大程度上概括文章内容</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点明文章主题</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ct val="150000"/>
              </a:lnSpc>
            </a:pP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6" end="6"/>
                                            </p:txEl>
                                          </p:spTgt>
                                        </p:tgtEl>
                                        <p:attrNameLst>
                                          <p:attrName>style.visibility</p:attrName>
                                        </p:attrNameLst>
                                      </p:cBhvr>
                                      <p:to>
                                        <p:strVal val="visible"/>
                                      </p:to>
                                    </p:set>
                                    <p:animEffect transition="in" filter="fade">
                                      <p:cBhvr>
                                        <p:cTn id="36" dur="500"/>
                                        <p:tgtEl>
                                          <p:spTgt spid="5">
                                            <p:txEl>
                                              <p:pRg st="6" end="6"/>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xEl>
                                              <p:pRg st="7" end="7"/>
                                            </p:txEl>
                                          </p:spTgt>
                                        </p:tgtEl>
                                        <p:attrNameLst>
                                          <p:attrName>style.visibility</p:attrName>
                                        </p:attrNameLst>
                                      </p:cBhvr>
                                      <p:to>
                                        <p:strVal val="visible"/>
                                      </p:to>
                                    </p:set>
                                    <p:animEffect transition="in" filter="fade">
                                      <p:cBhvr>
                                        <p:cTn id="39"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3_1#3b9c84df5?pid=d82c75099&amp;color=0,55,96&amp;vtp=1&amp;bbb=1&amp;hb=1">
            <a:extLst>
              <a:ext uri="{FF2B5EF4-FFF2-40B4-BE49-F238E27FC236}">
                <a16:creationId xmlns:a16="http://schemas.microsoft.com/office/drawing/2014/main" id="{39FFF27D-1C36-EB9F-ADB3-5E2BD4200BDB}"/>
              </a:ext>
            </a:extLst>
          </p:cNvPr>
          <p:cNvSpPr/>
          <p:nvPr/>
        </p:nvSpPr>
        <p:spPr>
          <a:xfrm>
            <a:off x="502920" y="1512000"/>
            <a:ext cx="10570464" cy="4610100"/>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楷体" pitchFamily="34" charset="-122"/>
                <a:cs typeface="Times New Roman" pitchFamily="34" charset="-120"/>
              </a:rPr>
              <a:t>针对性</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针对性是对标题外延的一种界定</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标题要直接体现文章的主要特点</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楷体" pitchFamily="34" charset="-122"/>
                <a:cs typeface="Times New Roman" pitchFamily="34" charset="-120"/>
              </a:rPr>
              <a:t>醒目性</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醒目性是为了吸引读者的注意力</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唤起读者对阅读文章的兴趣</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楷体" pitchFamily="34" charset="-122"/>
                <a:cs typeface="Times New Roman" pitchFamily="34" charset="-120"/>
              </a:rPr>
              <a:t>常见的设问方式</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passage?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following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passage?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passage?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Times New Roman" pitchFamily="34" charset="0"/>
                <a:ea typeface="楷体" pitchFamily="34" charset="-122"/>
                <a:cs typeface="Times New Roman" pitchFamily="34" charset="-120"/>
              </a:rPr>
              <a:t>解题步骤</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楷体" pitchFamily="34" charset="-122"/>
                <a:cs typeface="Times New Roman" pitchFamily="34" charset="-120"/>
              </a:rPr>
              <a:t>快速浏览全文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了解文章梗概</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注意文章中反复出现或强调的信息</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楷体" pitchFamily="34" charset="-122"/>
                <a:cs typeface="Times New Roman" pitchFamily="34" charset="-120"/>
              </a:rPr>
              <a:t>找到文章主旨句或关键句</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去掉修饰成分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保留中心词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主旨句一般出现在文章首段或者尾段</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若</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信息过于零碎</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最稳妥的方式是把每一个段落的主题句找到或者归纳</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出来</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然后把各段落的主题句的中心思想集中总结</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即为全文的主旨</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ct val="150000"/>
              </a:lnSpc>
            </a:pPr>
            <a:endParaRPr lang="en-US" altLang="zh-CN" dirty="0"/>
          </a:p>
        </p:txBody>
      </p:sp>
    </p:spTree>
    <p:extLst>
      <p:ext uri="{BB962C8B-B14F-4D97-AF65-F5344CB8AC3E}">
        <p14:creationId xmlns:p14="http://schemas.microsoft.com/office/powerpoint/2010/main" val="31849710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3_1#3b9c84df5?pid=d82c75099&amp;color=0,55,96&amp;vtp=1&amp;bbb=1&amp;hb=1">
            <a:extLst>
              <a:ext uri="{FF2B5EF4-FFF2-40B4-BE49-F238E27FC236}">
                <a16:creationId xmlns:a16="http://schemas.microsoft.com/office/drawing/2014/main" id="{CAD4E0D1-3518-8498-3DAF-9488D0FD4862}"/>
              </a:ext>
            </a:extLst>
          </p:cNvPr>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楷体" pitchFamily="34" charset="-122"/>
                <a:cs typeface="Times New Roman" pitchFamily="34" charset="-120"/>
              </a:rPr>
              <a:t>结合选项与主旨句</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排除干扰</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选出能够全面概括文章内容的标题</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体现文章的深层含义</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4）</a:t>
            </a:r>
            <a:r>
              <a:rPr lang="en-US" altLang="zh-CN" sz="1800" b="0" i="0" dirty="0">
                <a:solidFill>
                  <a:srgbClr val="003760"/>
                </a:solidFill>
                <a:latin typeface="Times New Roman" pitchFamily="34" charset="0"/>
                <a:ea typeface="楷体" pitchFamily="34" charset="-122"/>
                <a:cs typeface="Times New Roman" pitchFamily="34" charset="-120"/>
              </a:rPr>
              <a:t>干扰项的特征</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标题的选择既不能太笼统也不能太过于片面</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既要涵盖性强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能概括全文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还要表意准确</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范围恰当</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与文章的感情色彩相同</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干扰项有以下四种常见特征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楷体" pitchFamily="34" charset="-122"/>
                <a:cs typeface="Times New Roman" pitchFamily="34" charset="-120"/>
              </a:rPr>
              <a:t>以偏概全</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只出现局部信息或单个细节</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以部分代替整体</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楷体" pitchFamily="34" charset="-122"/>
                <a:cs typeface="Times New Roman" pitchFamily="34" charset="-120"/>
              </a:rPr>
              <a:t>概括过度</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标题所表达的内容超出文章所阐述的内容</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楷体" pitchFamily="34" charset="-122"/>
                <a:cs typeface="Times New Roman" pitchFamily="34" charset="-120"/>
              </a:rPr>
              <a:t>以具体代抽象</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以事实或细节代替抽象概念</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b="0" i="0" dirty="0">
                <a:solidFill>
                  <a:srgbClr val="003760"/>
                </a:solidFill>
                <a:latin typeface="Times New Roman" pitchFamily="34" charset="0"/>
                <a:ea typeface="楷体" pitchFamily="34" charset="-122"/>
                <a:cs typeface="Times New Roman" pitchFamily="34" charset="-120"/>
              </a:rPr>
              <a:t>偷换概念</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用文章中未提到或者找不到依据的信息来混淆概念</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extLst>
      <p:ext uri="{BB962C8B-B14F-4D97-AF65-F5344CB8AC3E}">
        <p14:creationId xmlns:p14="http://schemas.microsoft.com/office/powerpoint/2010/main" val="36614632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C_4_BD#04741bac5?pid=eca63aa54&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模拟演练</a:t>
            </a:r>
            <a:endParaRPr lang="en-US" altLang="zh-CN" sz="2400" dirty="0"/>
          </a:p>
        </p:txBody>
      </p:sp>
      <p:sp>
        <p:nvSpPr>
          <p:cNvPr id="3" name="QO_5_BD.74_1#09cd698cc?pid=04741bac5&amp;color=0,55,96&amp;vtp=1&amp;bbb=1"/>
          <p:cNvSpPr/>
          <p:nvPr/>
        </p:nvSpPr>
        <p:spPr>
          <a:xfrm>
            <a:off x="502920" y="2051622"/>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阅读下面材料，根据其内容和所给段落开头语续写两段，使之构成一篇完整的短文。</a:t>
            </a:r>
            <a:endParaRPr lang="en-US" altLang="zh-CN" sz="1800" dirty="0"/>
          </a:p>
        </p:txBody>
      </p:sp>
      <p:sp>
        <p:nvSpPr>
          <p:cNvPr id="4" name="QO_5_BD.74_2#09cd698cc?sp=1&amp;pid=04741bac5&amp;color=0,55,96&amp;vtp=1&amp;bbb=1&amp;hb=1"/>
          <p:cNvSpPr/>
          <p:nvPr/>
        </p:nvSpPr>
        <p:spPr>
          <a:xfrm>
            <a:off x="502920" y="2460625"/>
            <a:ext cx="10570464" cy="3771900"/>
          </a:xfrm>
          <a:prstGeom prst="rect">
            <a:avLst/>
          </a:prstGeom>
          <a:noFill/>
          <a:ln/>
        </p:spPr>
        <p:txBody>
          <a:bodyPr wrap="none" lIns="0" tIns="0" rIns="0" bIns="0" rtlCol="0" anchor="t"/>
          <a:lstStyle/>
          <a:p>
            <a:pPr algn="ct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Dream</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for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Future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busy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laboratories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Turtex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have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coffee.”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laughed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jokingly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coffee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replied,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prepare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coffee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tasty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However</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tasty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coffee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Ramu's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Coffee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Shop</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village,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Kushmandi.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Turtex</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laboratory.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entered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internally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materials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Turtex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saw</a:t>
            </a:r>
            <a:r>
              <a:rPr lang="en-US" altLang="zh-CN" sz="1800" b="0" i="0">
                <a:solidFill>
                  <a:srgbClr val="003760"/>
                </a:solidFill>
                <a:latin typeface="SimSun" pitchFamily="34" charset="0"/>
                <a:ea typeface="SimSun" pitchFamily="34" charset="-122"/>
                <a:cs typeface="SimSun" pitchFamily="34" charset="-120"/>
              </a:rPr>
              <a:t> </a:t>
            </a:r>
          </a:p>
          <a:p>
            <a:pPr>
              <a:lnSpc>
                <a:spcPct val="150000"/>
              </a:lnSpc>
            </a:pPr>
            <a:endParaRPr lang="en-US" altLang="zh-CN"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4_2#09cd698cc?sp=1&amp;pid=04741bac5&amp;color=0,55,96&amp;vtp=1&amp;bbb=1&amp;hb=1">
            <a:extLst>
              <a:ext uri="{FF2B5EF4-FFF2-40B4-BE49-F238E27FC236}">
                <a16:creationId xmlns:a16="http://schemas.microsoft.com/office/drawing/2014/main" id="{0E2C9690-7FEC-77F7-C83F-DD7860C2A8DE}"/>
              </a:ext>
            </a:extLst>
          </p:cNvPr>
          <p:cNvSpPr/>
          <p:nvPr/>
        </p:nvSpPr>
        <p:spPr>
          <a:xfrm>
            <a:off x="502920" y="1512000"/>
            <a:ext cx="10570464" cy="4610100"/>
          </a:xfrm>
          <a:prstGeom prst="rect">
            <a:avLst/>
          </a:prstGeom>
          <a:noFill/>
          <a:ln/>
        </p:spPr>
        <p:txBody>
          <a:bodyPr wrap="none" lIns="0" tIns="0" rIns="0" bIns="0" rtlCol="0" anchor="t"/>
          <a:lstStyle/>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some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colourful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seconds,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door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opened.</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Turtex</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replied,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Kushmandi.”</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amazed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skyscrapers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Turtex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loudly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What's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Eventually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entered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coffee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club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designed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five-star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restaurant.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Suddenly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display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board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electronic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Kushmandi.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Ramu's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Coffee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Shop</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Enjoy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taste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coffee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a:t>
            </a:r>
            <a:endParaRPr lang="en-US" altLang="zh-CN" sz="1800" dirty="0"/>
          </a:p>
          <a:p>
            <a:pPr>
              <a:lnSpc>
                <a:spcPct val="150000"/>
              </a:lnSpc>
            </a:pPr>
            <a:endParaRPr lang="en-US" altLang="zh-CN" dirty="0"/>
          </a:p>
        </p:txBody>
      </p:sp>
    </p:spTree>
    <p:extLst>
      <p:ext uri="{BB962C8B-B14F-4D97-AF65-F5344CB8AC3E}">
        <p14:creationId xmlns:p14="http://schemas.microsoft.com/office/powerpoint/2010/main" val="998803103"/>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4_2#09cd698cc?sp=1&amp;pid=04741bac5&amp;color=0,55,96&amp;vtp=1&amp;bbb=1&amp;hb=1">
            <a:extLst>
              <a:ext uri="{FF2B5EF4-FFF2-40B4-BE49-F238E27FC236}">
                <a16:creationId xmlns:a16="http://schemas.microsoft.com/office/drawing/2014/main" id="{00E3CB74-18E0-C567-E696-2F3FA8A3FEAB}"/>
              </a:ext>
            </a:extLst>
          </p:cNvPr>
          <p:cNvSpPr/>
          <p:nvPr/>
        </p:nvSpPr>
        <p:spPr>
          <a:xfrm>
            <a:off x="502920" y="1512000"/>
            <a:ext cx="10570464" cy="2865755"/>
          </a:xfrm>
          <a:prstGeom prst="rect">
            <a:avLst/>
          </a:prstGeom>
          <a:noFill/>
          <a:ln/>
        </p:spPr>
        <p:txBody>
          <a:bodyPr wrap="none" lIns="0" tIns="0" rIns="0" bIns="0" rtlCol="0" anchor="t"/>
          <a:lstStyle/>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Suddenly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hazy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crazy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questions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mind.</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nearby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possible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travel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enormous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distance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Mars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favourite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TV</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channel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remote?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coffee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stall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village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five-star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coffee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club?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century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注</a:t>
            </a:r>
            <a:r>
              <a:rPr lang="en-US" altLang="zh-CN" sz="1800" b="0" i="0">
                <a:solidFill>
                  <a:srgbClr val="003760"/>
                </a:solidFill>
                <a:latin typeface="Times New Roman" pitchFamily="34" charset="0"/>
                <a:ea typeface="微软雅黑" pitchFamily="34" charset="-122"/>
                <a:cs typeface="Times New Roman" pitchFamily="34" charset="-120"/>
              </a:rPr>
              <a:t>意</a:t>
            </a:r>
            <a:r>
              <a:rPr lang="en-US" altLang="zh-CN" sz="1800" b="0" i="0" dirty="0">
                <a:solidFill>
                  <a:srgbClr val="003760"/>
                </a:solidFill>
                <a:latin typeface="Times New Roman" pitchFamily="34" charset="0"/>
                <a:ea typeface="微软雅黑" pitchFamily="34" charset="-122"/>
                <a:cs typeface="Times New Roman" pitchFamily="34" charset="-120"/>
              </a:rPr>
              <a:t>：续写词数应为150个左右。</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Thinking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hazy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followed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Turtex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coffee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club.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The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waiter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brought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two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cups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coffee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left.___</a:t>
            </a:r>
            <a:endParaRPr lang="en-US" altLang="zh-CN" dirty="0"/>
          </a:p>
        </p:txBody>
      </p:sp>
    </p:spTree>
    <p:extLst>
      <p:ext uri="{BB962C8B-B14F-4D97-AF65-F5344CB8AC3E}">
        <p14:creationId xmlns:p14="http://schemas.microsoft.com/office/powerpoint/2010/main" val="191944150"/>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sp>
        <p:nvSpPr>
          <p:cNvPr id="2" name="QO_5_EX.75_1#09cd698cc?pid=04741bac5&amp;color=0,55,96&amp;vtp=1&amp;bt=1&amp;bbb=1&amp;h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【文本分析】</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作者和他的朋友</a:t>
            </a:r>
            <a:r>
              <a:rPr lang="en-US" altLang="zh-CN" sz="1800" b="0" i="0" dirty="0">
                <a:solidFill>
                  <a:srgbClr val="003760"/>
                </a:solidFill>
                <a:latin typeface="Times New Roman" pitchFamily="34" charset="0"/>
                <a:ea typeface="微软雅黑" pitchFamily="34" charset="-122"/>
                <a:cs typeface="Times New Roman" pitchFamily="34" charset="-120"/>
              </a:rPr>
              <a:t>Turtex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在火星上突然想喝地球上的咖啡</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事件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他们准备去作者村庄的一家咖啡店。</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然后</a:t>
            </a:r>
            <a:r>
              <a:rPr lang="en-US" altLang="zh-CN" sz="1800" b="0" i="0" dirty="0">
                <a:solidFill>
                  <a:srgbClr val="003760"/>
                </a:solidFill>
                <a:latin typeface="Times New Roman" pitchFamily="34" charset="0"/>
                <a:ea typeface="微软雅黑" pitchFamily="34" charset="-122"/>
                <a:cs typeface="Times New Roman" pitchFamily="34" charset="-120"/>
              </a:rPr>
              <a:t>，Turtex带作者进了他实验室旁边的一个房间，里面有一些彩色按钮，几秒钟后，</a:t>
            </a:r>
            <a:r>
              <a:rPr lang="en-US" altLang="zh-CN" sz="1800" b="0" i="0">
                <a:solidFill>
                  <a:srgbClr val="003760"/>
                </a:solidFill>
                <a:latin typeface="Times New Roman" pitchFamily="34" charset="0"/>
                <a:ea typeface="微软雅黑" pitchFamily="34" charset="-122"/>
                <a:cs typeface="Times New Roman" pitchFamily="34" charset="-120"/>
              </a:rPr>
              <a:t>随着一声拍击声，</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门开了</a:t>
            </a:r>
            <a:r>
              <a:rPr lang="en-US" altLang="zh-CN" sz="1800" b="0" i="0" dirty="0">
                <a:solidFill>
                  <a:srgbClr val="003760"/>
                </a:solidFill>
                <a:latin typeface="Times New Roman" pitchFamily="34" charset="0"/>
                <a:ea typeface="微软雅黑" pitchFamily="34" charset="-122"/>
                <a:cs typeface="Times New Roman" pitchFamily="34" charset="-120"/>
              </a:rPr>
              <a:t>，Turtex说他们已经到了作者的村庄。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作者十分讶异</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线索</a:t>
            </a:r>
            <a:r>
              <a:rPr lang="en-US" altLang="zh-CN" sz="1800" b="0" i="0" dirty="0">
                <a:solidFill>
                  <a:srgbClr val="003760"/>
                </a:solidFill>
                <a:latin typeface="Times New Roman" pitchFamily="34" charset="0"/>
                <a:ea typeface="微软雅黑" pitchFamily="34" charset="-122"/>
                <a:cs typeface="Times New Roman" pitchFamily="34" charset="-120"/>
              </a:rPr>
              <a:t>1），走出房间后</a:t>
            </a:r>
            <a:r>
              <a:rPr lang="en-US" altLang="zh-CN" sz="1800" b="0" i="0">
                <a:solidFill>
                  <a:srgbClr val="003760"/>
                </a:solidFill>
                <a:latin typeface="Times New Roman" pitchFamily="34" charset="0"/>
                <a:ea typeface="微软雅黑" pitchFamily="34" charset="-122"/>
                <a:cs typeface="Times New Roman" pitchFamily="34" charset="-120"/>
              </a:rPr>
              <a:t>，看到周围的摩天大</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楼</a:t>
            </a:r>
            <a:r>
              <a:rPr lang="en-US" altLang="zh-CN" sz="1800" b="0" i="0" dirty="0">
                <a:solidFill>
                  <a:srgbClr val="003760"/>
                </a:solidFill>
                <a:latin typeface="Times New Roman" pitchFamily="34" charset="0"/>
                <a:ea typeface="微软雅黑" pitchFamily="34" charset="-122"/>
                <a:cs typeface="Times New Roman" pitchFamily="34" charset="-120"/>
              </a:rPr>
              <a:t>，他很惊讶。之后，Turtex带领作者进入了一个设计得像五星级餐厅的咖啡俱乐部，在进入时</a:t>
            </a:r>
            <a:r>
              <a:rPr lang="en-US" altLang="zh-CN" sz="1800" b="0" i="0">
                <a:solidFill>
                  <a:srgbClr val="003760"/>
                </a:solidFill>
                <a:latin typeface="Times New Roman" pitchFamily="34" charset="0"/>
                <a:ea typeface="微软雅黑" pitchFamily="34" charset="-122"/>
                <a:cs typeface="Times New Roman" pitchFamily="34" charset="-120"/>
              </a:rPr>
              <a:t>，作者看</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到了显示板上的文字</a:t>
            </a:r>
            <a:r>
              <a:rPr lang="en-US" altLang="zh-CN" sz="1800" b="0" i="0" dirty="0">
                <a:solidFill>
                  <a:srgbClr val="003760"/>
                </a:solidFill>
                <a:latin typeface="Times New Roman" pitchFamily="34" charset="0"/>
                <a:ea typeface="微软雅黑" pitchFamily="34" charset="-122"/>
                <a:cs typeface="Times New Roman" pitchFamily="34" charset="-120"/>
              </a:rPr>
              <a:t>，许多模糊而疯狂的问题突然浮现在脑海里</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a:solidFill>
                  <a:srgbClr val="003760"/>
                </a:solidFill>
                <a:latin typeface="Times New Roman" pitchFamily="34" charset="0"/>
                <a:ea typeface="微软雅黑" pitchFamily="34" charset="-122"/>
                <a:cs typeface="Times New Roman" pitchFamily="34" charset="-120"/>
              </a:rPr>
              <a:t>作者不停地思考这一切是怎么发生的</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线索</a:t>
            </a:r>
            <a:r>
              <a:rPr lang="en-US" altLang="zh-CN" b="0" i="0" dirty="0">
                <a:solidFill>
                  <a:srgbClr val="003760"/>
                </a:solidFill>
                <a:latin typeface="Times New Roman" pitchFamily="34" charset="0"/>
                <a:ea typeface="微软雅黑" pitchFamily="34" charset="-122"/>
                <a:cs typeface="Times New Roman" pitchFamily="34" charset="-120"/>
              </a:rPr>
              <a:t>2）。</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QO_5_EX.75_2#09cd698cc?pid=04741bac5&amp;color=0,55,96&amp;mp=1&amp;vtp=1&amp;bt=1&amp;bbb=1"/>
          <p:cNvSpPr/>
          <p:nvPr/>
        </p:nvSpPr>
        <p:spPr>
          <a:xfrm>
            <a:off x="502920" y="1512000"/>
            <a:ext cx="10570464" cy="3543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【思路引导】</a:t>
            </a:r>
            <a:endParaRPr lang="en-US" altLang="zh-CN" sz="1800" dirty="0"/>
          </a:p>
        </p:txBody>
      </p:sp>
      <p:pic>
        <p:nvPicPr>
          <p:cNvPr id="3" name="QO_5_EX.75_3#09cd698cc?pid=04741bac5&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08" y="2003109"/>
            <a:ext cx="5532120" cy="30998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QO_5_EX.75_4#09cd698cc?pid=04741bac5&amp;color=0,55,96&amp;vtp=1&amp;bt=1&amp;bb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【词汇助写】</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心</a:t>
            </a:r>
            <a:r>
              <a:rPr lang="en-US" altLang="zh-CN" sz="1800" b="0" i="0">
                <a:solidFill>
                  <a:srgbClr val="003760"/>
                </a:solidFill>
                <a:latin typeface="Times New Roman" pitchFamily="34" charset="0"/>
                <a:ea typeface="微软雅黑" pitchFamily="34" charset="-122"/>
                <a:cs typeface="Times New Roman" pitchFamily="34" charset="-120"/>
              </a:rPr>
              <a:t>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兴奋：excited,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thrilled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疑惑：confused,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puzzled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神</a:t>
            </a:r>
            <a:r>
              <a:rPr lang="en-US" altLang="zh-CN" sz="1800" b="0" i="0">
                <a:solidFill>
                  <a:srgbClr val="003760"/>
                </a:solidFill>
                <a:latin typeface="Times New Roman" pitchFamily="34" charset="0"/>
                <a:ea typeface="微软雅黑" pitchFamily="34" charset="-122"/>
                <a:cs typeface="Times New Roman" pitchFamily="34" charset="-120"/>
              </a:rPr>
              <a:t>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excitement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满是兴奋</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frown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对某人/某事物皱眉</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puzzled/confused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expression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疑惑的表情</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37">
    <p:spTree>
      <p:nvGrpSpPr>
        <p:cNvPr id="1" name=""/>
        <p:cNvGrpSpPr/>
        <p:nvPr/>
      </p:nvGrpSpPr>
      <p:grpSpPr>
        <a:xfrm>
          <a:off x="0" y="0"/>
          <a:ext cx="0" cy="0"/>
          <a:chOff x="0" y="0"/>
          <a:chExt cx="0" cy="0"/>
        </a:xfrm>
      </p:grpSpPr>
      <p:sp>
        <p:nvSpPr>
          <p:cNvPr id="2" name="QO_5_EX.75_5#09cd698cc?pid=04741bac5&amp;color=0,55,96&amp;mp=1&amp;vtp=1&amp;bt=1&amp;bbb=1"/>
          <p:cNvSpPr/>
          <p:nvPr/>
        </p:nvSpPr>
        <p:spPr>
          <a:xfrm>
            <a:off x="502920" y="1508760"/>
            <a:ext cx="10570464" cy="286131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动作：</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call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waiter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叫服务员来点单</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wait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coffee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等待最好的咖啡</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wake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醒来</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句型助写】</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我是多么渴望</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absorbed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仍然沉浸在</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中</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sp>
        <p:nvSpPr>
          <p:cNvPr id="2" name="QO_5_AN.76_1#09cd698cc?pid=04741bac5&amp;color=0,55,96&amp;vtp=1&amp;bt=1&amp;bbb=1&amp;hb=1"/>
          <p:cNvSpPr/>
          <p:nvPr/>
        </p:nvSpPr>
        <p:spPr>
          <a:xfrm>
            <a:off x="502920" y="1512000"/>
            <a:ext cx="10570464" cy="4812030"/>
          </a:xfrm>
          <a:prstGeom prst="rect">
            <a:avLst/>
          </a:prstGeom>
          <a:noFill/>
          <a:ln/>
        </p:spPr>
        <p:txBody>
          <a:bodyPr wrap="none" lIns="0" tIns="0" rIns="0" bIns="0" rtlCol="0" anchor="t"/>
          <a:lstStyle/>
          <a:p>
            <a:pPr algn="l">
              <a:lnSpc>
                <a:spcPts val="3200"/>
              </a:lnSpc>
            </a:pPr>
            <a:r>
              <a:rPr lang="en-US" altLang="zh-CN" sz="1800" b="1" i="0" dirty="0">
                <a:solidFill>
                  <a:srgbClr val="FF0000"/>
                </a:solidFill>
                <a:latin typeface="Times New Roman" pitchFamily="34" charset="0"/>
                <a:ea typeface="微软雅黑" pitchFamily="34" charset="-122"/>
                <a:cs typeface="Times New Roman" pitchFamily="34" charset="-120"/>
              </a:rPr>
              <a:t>【参考范文】</a:t>
            </a:r>
            <a:endParaRPr lang="en-US" altLang="zh-CN" sz="1800" dirty="0"/>
          </a:p>
          <a:p>
            <a:pPr>
              <a:lnSpc>
                <a:spcPts val="32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Thinking</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such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hazy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things,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followed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Turtex</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coffee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club.</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delicious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smell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coffee</a:t>
            </a:r>
            <a:r>
              <a:rPr lang="en-US" altLang="zh-CN" sz="1800" b="0" i="0">
                <a:solidFill>
                  <a:srgbClr val="FF0000"/>
                </a:solidFill>
                <a:latin typeface="SimSun" pitchFamily="34" charset="0"/>
                <a:ea typeface="SimSun" pitchFamily="34" charset="-122"/>
                <a:cs typeface="SimSun" pitchFamily="34" charset="-120"/>
              </a:rPr>
              <a:t> </a:t>
            </a:r>
          </a:p>
          <a:p>
            <a:pPr>
              <a:lnSpc>
                <a:spcPts val="3200"/>
              </a:lnSpc>
            </a:pPr>
            <a:r>
              <a:rPr lang="en-US" altLang="zh-CN" sz="1800" b="0" i="0">
                <a:solidFill>
                  <a:srgbClr val="FF0000"/>
                </a:solidFill>
                <a:latin typeface="Times New Roman" pitchFamily="34" charset="0"/>
                <a:ea typeface="微软雅黑" pitchFamily="34" charset="-122"/>
                <a:cs typeface="Times New Roman" pitchFamily="34" charset="-120"/>
              </a:rPr>
              <a:t>rushed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lovable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tasty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coffee.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eager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cup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Turtex</a:t>
            </a:r>
            <a:r>
              <a:rPr lang="en-US" altLang="zh-CN" sz="1800" b="0" i="0">
                <a:solidFill>
                  <a:srgbClr val="FF0000"/>
                </a:solidFill>
                <a:latin typeface="SimSun" pitchFamily="34" charset="0"/>
                <a:ea typeface="SimSun" pitchFamily="34" charset="-122"/>
                <a:cs typeface="SimSun" pitchFamily="34" charset="-120"/>
              </a:rPr>
              <a:t> </a:t>
            </a:r>
          </a:p>
          <a:p>
            <a:pPr>
              <a:lnSpc>
                <a:spcPts val="3200"/>
              </a:lnSpc>
            </a:pPr>
            <a:r>
              <a:rPr lang="en-US" altLang="zh-CN" sz="1800" b="0" i="0">
                <a:solidFill>
                  <a:srgbClr val="FF0000"/>
                </a:solidFill>
                <a:latin typeface="Times New Roman" pitchFamily="34" charset="0"/>
                <a:ea typeface="微软雅黑" pitchFamily="34" charset="-122"/>
                <a:cs typeface="Times New Roman" pitchFamily="34" charset="-120"/>
              </a:rPr>
              <a:t>walked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straight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table,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turned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back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Still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absorbed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those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hazy</a:t>
            </a:r>
            <a:r>
              <a:rPr lang="en-US" altLang="zh-CN" sz="1800" b="0" i="0">
                <a:solidFill>
                  <a:srgbClr val="FF0000"/>
                </a:solidFill>
                <a:latin typeface="SimSun" pitchFamily="34" charset="0"/>
                <a:ea typeface="SimSun" pitchFamily="34" charset="-122"/>
                <a:cs typeface="SimSun" pitchFamily="34" charset="-120"/>
              </a:rPr>
              <a:t> </a:t>
            </a:r>
          </a:p>
          <a:p>
            <a:pPr>
              <a:lnSpc>
                <a:spcPts val="3200"/>
              </a:lnSpc>
            </a:pPr>
            <a:r>
              <a:rPr lang="en-US" altLang="zh-CN" sz="1800" b="0" i="0">
                <a:solidFill>
                  <a:srgbClr val="FF0000"/>
                </a:solidFill>
                <a:latin typeface="Times New Roman" pitchFamily="34" charset="0"/>
                <a:ea typeface="微软雅黑" pitchFamily="34" charset="-122"/>
                <a:cs typeface="Times New Roman" pitchFamily="34" charset="-120"/>
              </a:rPr>
              <a:t>questions</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followed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Turtex</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beside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table,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which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coated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strange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materials,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waiting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to</a:t>
            </a:r>
            <a:r>
              <a:rPr lang="en-US" altLang="zh-CN" sz="1800" b="0" i="0">
                <a:solidFill>
                  <a:srgbClr val="FF0000"/>
                </a:solidFill>
                <a:latin typeface="SimSun" pitchFamily="34" charset="0"/>
                <a:ea typeface="SimSun" pitchFamily="34" charset="-122"/>
                <a:cs typeface="SimSun" pitchFamily="34" charset="-120"/>
              </a:rPr>
              <a:t> </a:t>
            </a:r>
          </a:p>
          <a:p>
            <a:pPr>
              <a:lnSpc>
                <a:spcPts val="3200"/>
              </a:lnSpc>
            </a:pPr>
            <a:r>
              <a:rPr lang="en-US" altLang="zh-CN" sz="1800" b="0" i="0">
                <a:solidFill>
                  <a:srgbClr val="FF0000"/>
                </a:solidFill>
                <a:latin typeface="Times New Roman" pitchFamily="34" charset="0"/>
                <a:ea typeface="微软雅黑" pitchFamily="34" charset="-122"/>
                <a:cs typeface="Times New Roman" pitchFamily="34" charset="-120"/>
              </a:rPr>
              <a:t>enjoy</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coffee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Earth.</a:t>
            </a:r>
            <a:endParaRPr lang="en-US" altLang="zh-CN" sz="1800" dirty="0"/>
          </a:p>
          <a:p>
            <a:pPr>
              <a:lnSpc>
                <a:spcPts val="32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waiter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brought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two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cups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coffee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left.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Impatiently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took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sip.“Oh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gosh!”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was</a:t>
            </a:r>
            <a:r>
              <a:rPr lang="en-US" altLang="zh-CN" sz="1800" b="0" i="0">
                <a:solidFill>
                  <a:srgbClr val="FF0000"/>
                </a:solidFill>
                <a:latin typeface="SimSun" pitchFamily="34" charset="0"/>
                <a:ea typeface="SimSun" pitchFamily="34" charset="-122"/>
                <a:cs typeface="SimSun" pitchFamily="34" charset="-120"/>
              </a:rPr>
              <a:t> </a:t>
            </a:r>
          </a:p>
          <a:p>
            <a:pPr>
              <a:lnSpc>
                <a:spcPts val="3200"/>
              </a:lnSpc>
            </a:pPr>
            <a:r>
              <a:rPr lang="en-US" altLang="zh-CN" sz="1800" b="0" i="0">
                <a:solidFill>
                  <a:srgbClr val="FF0000"/>
                </a:solidFill>
                <a:latin typeface="Times New Roman" pitchFamily="34" charset="0"/>
                <a:ea typeface="微软雅黑" pitchFamily="34" charset="-122"/>
                <a:cs typeface="Times New Roman" pitchFamily="34" charset="-120"/>
              </a:rPr>
              <a:t>so</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seemed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mouth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got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burnt.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heard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hair-cutting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sound.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slowly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opened</a:t>
            </a:r>
            <a:r>
              <a:rPr lang="en-US" altLang="zh-CN" sz="1800" b="0" i="0">
                <a:solidFill>
                  <a:srgbClr val="FF0000"/>
                </a:solidFill>
                <a:latin typeface="SimSun" pitchFamily="34" charset="0"/>
                <a:ea typeface="SimSun" pitchFamily="34" charset="-122"/>
                <a:cs typeface="SimSun" pitchFamily="34" charset="-120"/>
              </a:rPr>
              <a:t> </a:t>
            </a:r>
          </a:p>
          <a:p>
            <a:pPr>
              <a:lnSpc>
                <a:spcPts val="3200"/>
              </a:lnSpc>
            </a:pPr>
            <a:r>
              <a:rPr lang="en-US" altLang="zh-CN" sz="1800" b="0" i="0">
                <a:solidFill>
                  <a:srgbClr val="FF0000"/>
                </a:solidFill>
                <a:latin typeface="Times New Roman" pitchFamily="34" charset="0"/>
                <a:ea typeface="微软雅黑" pitchFamily="34" charset="-122"/>
                <a:cs typeface="Times New Roman" pitchFamily="34" charset="-120"/>
              </a:rPr>
              <a:t>my</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eyes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confusion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found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nurse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cutting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hair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putting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tray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beside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my</a:t>
            </a:r>
            <a:r>
              <a:rPr lang="en-US" altLang="zh-CN" sz="1800" b="0" i="0">
                <a:solidFill>
                  <a:srgbClr val="FF0000"/>
                </a:solidFill>
                <a:latin typeface="SimSun" pitchFamily="34" charset="0"/>
                <a:ea typeface="SimSun" pitchFamily="34" charset="-122"/>
                <a:cs typeface="SimSun" pitchFamily="34" charset="-120"/>
              </a:rPr>
              <a:t> </a:t>
            </a:r>
          </a:p>
          <a:p>
            <a:pPr>
              <a:lnSpc>
                <a:spcPts val="3200"/>
              </a:lnSpc>
            </a:pPr>
            <a:r>
              <a:rPr lang="en-US" altLang="zh-CN" sz="1800" b="0" i="0">
                <a:solidFill>
                  <a:srgbClr val="FF0000"/>
                </a:solidFill>
                <a:latin typeface="Times New Roman" pitchFamily="34" charset="0"/>
                <a:ea typeface="微软雅黑" pitchFamily="34" charset="-122"/>
                <a:cs typeface="Times New Roman" pitchFamily="34" charset="-120"/>
              </a:rPr>
              <a:t>bed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telling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“Nothing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serious.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needs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just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two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stitches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forehead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OK</a:t>
            </a:r>
            <a:r>
              <a:rPr lang="en-US" altLang="zh-CN" sz="1800" b="0" i="0">
                <a:solidFill>
                  <a:srgbClr val="FF0000"/>
                </a:solidFill>
                <a:latin typeface="SimSun" pitchFamily="34" charset="0"/>
                <a:ea typeface="SimSun" pitchFamily="34" charset="-122"/>
                <a:cs typeface="SimSun" pitchFamily="34" charset="-120"/>
              </a:rPr>
              <a:t> </a:t>
            </a:r>
          </a:p>
          <a:p>
            <a:pPr>
              <a:lnSpc>
                <a:spcPts val="3200"/>
              </a:lnSpc>
            </a:pPr>
            <a:r>
              <a:rPr lang="en-US" altLang="zh-CN" sz="1800" b="0" i="0">
                <a:solidFill>
                  <a:srgbClr val="FF0000"/>
                </a:solidFill>
                <a:latin typeface="Times New Roman" pitchFamily="34" charset="0"/>
                <a:ea typeface="微软雅黑" pitchFamily="34" charset="-122"/>
                <a:cs typeface="Times New Roman" pitchFamily="34" charset="-120"/>
              </a:rPr>
              <a:t>within</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week.”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finally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realised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village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hospital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Kushmandi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the</a:t>
            </a:r>
            <a:r>
              <a:rPr lang="en-US" altLang="zh-CN" sz="1800" b="0" i="0">
                <a:solidFill>
                  <a:srgbClr val="FF0000"/>
                </a:solidFill>
                <a:latin typeface="SimSun" pitchFamily="34" charset="0"/>
                <a:ea typeface="SimSun" pitchFamily="34" charset="-122"/>
                <a:cs typeface="SimSun" pitchFamily="34" charset="-120"/>
              </a:rPr>
              <a:t> </a:t>
            </a:r>
          </a:p>
          <a:p>
            <a:pPr>
              <a:lnSpc>
                <a:spcPts val="3000"/>
              </a:lnSpc>
            </a:pPr>
            <a:r>
              <a:rPr lang="en-US" altLang="zh-CN" b="0" i="0">
                <a:solidFill>
                  <a:srgbClr val="FF0000"/>
                </a:solidFill>
                <a:latin typeface="Times New Roman" pitchFamily="34" charset="0"/>
                <a:ea typeface="微软雅黑" pitchFamily="34" charset="-122"/>
                <a:cs typeface="Times New Roman" pitchFamily="34" charset="-120"/>
              </a:rPr>
              <a:t>coffee</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club.</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9">
    <p:spTree>
      <p:nvGrpSpPr>
        <p:cNvPr id="1" name=""/>
        <p:cNvGrpSpPr/>
        <p:nvPr/>
      </p:nvGrpSpPr>
      <p:grpSpPr>
        <a:xfrm>
          <a:off x="0" y="0"/>
          <a:ext cx="0" cy="0"/>
          <a:chOff x="0" y="0"/>
          <a:chExt cx="0" cy="0"/>
        </a:xfrm>
      </p:grpSpPr>
      <p:pic>
        <p:nvPicPr>
          <p:cNvPr id="2" name="P_5#47c446c34?pid=04741bac5&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805326" y="1608902"/>
            <a:ext cx="228600" cy="2286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5#47c446c34?pid=04741bac5&amp;color=0,55,96&amp;vtp=1&amp;bt=1&amp;bbb=1"/>
          <p:cNvSpPr/>
          <p:nvPr/>
        </p:nvSpPr>
        <p:spPr>
          <a:xfrm>
            <a:off x="502920" y="1512000"/>
            <a:ext cx="10570464" cy="602488"/>
          </a:xfrm>
          <a:prstGeom prst="rect">
            <a:avLst/>
          </a:prstGeom>
          <a:noFill/>
          <a:ln/>
        </p:spPr>
        <p:txBody>
          <a:bodyPr wrap="none" lIns="0" tIns="0" rIns="0" bIns="0" rtlCol="0" anchor="t"/>
          <a:lstStyle/>
          <a:p>
            <a:pPr algn="r">
              <a:lnSpc>
                <a:spcPts val="31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套卷练习见</a:t>
            </a:r>
            <a:r>
              <a:rPr lang="en-US" altLang="zh-CN" sz="1800" b="1" i="0" dirty="0">
                <a:solidFill>
                  <a:srgbClr val="003760"/>
                </a:solidFill>
                <a:latin typeface="Times New Roman" pitchFamily="34" charset="0"/>
                <a:ea typeface="微软雅黑" pitchFamily="34" charset="-122"/>
                <a:cs typeface="Times New Roman" pitchFamily="34" charset="-120"/>
              </a:rPr>
              <a:t>《巩固练》单元素养检测L45</a:t>
            </a:r>
            <a:endParaRPr lang="en-US" altLang="zh-CN" sz="1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P_4#17cecb786?pid=ab2c41065&amp;color=0,55,96&amp;vtp=1&amp;bt=1&amp;bbb=1"/>
          <p:cNvSpPr/>
          <p:nvPr/>
        </p:nvSpPr>
        <p:spPr>
          <a:xfrm>
            <a:off x="502920" y="151200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戳考点</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本</a:t>
            </a:r>
            <a:r>
              <a:rPr lang="en-US" altLang="zh-CN" sz="1800" b="1" i="0">
                <a:solidFill>
                  <a:srgbClr val="003760"/>
                </a:solidFill>
                <a:latin typeface="Times New Roman" pitchFamily="34" charset="0"/>
                <a:ea typeface="微软雅黑" pitchFamily="34" charset="-122"/>
                <a:cs typeface="Times New Roman" pitchFamily="34" charset="-120"/>
              </a:rPr>
              <a:t>单元高频考点：</a:t>
            </a:r>
          </a:p>
          <a:p>
            <a:pPr marL="0" marR="0" lvl="0" indent="0" defTabSz="914400" rtl="0" eaLnBrk="1" fontAlgn="auto" latinLnBrk="0" hangingPunct="1">
              <a:lnSpc>
                <a:spcPts val="3100"/>
              </a:lnSpc>
              <a:spcBef>
                <a:spcPts val="0"/>
              </a:spcBef>
              <a:spcAft>
                <a:spcPts val="0"/>
              </a:spcAft>
              <a:buClrTx/>
              <a:buSzTx/>
              <a:buFontTx/>
              <a:buNone/>
              <a:tabLst>
                <a:tab pos="2963291" algn="l"/>
                <a:tab pos="5431282" algn="l"/>
                <a:tab pos="8470773" algn="l"/>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1.determined</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2.desire</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3.independent</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4.lack</a:t>
            </a:r>
            <a:endParaRPr lang="en-US" altLang="zh-CN" sz="1800" dirty="0"/>
          </a:p>
        </p:txBody>
      </p:sp>
      <p:sp>
        <p:nvSpPr>
          <p:cNvPr id="4" name="P_4_BD#17cecb786?sp=1&amp;pid=ab2c41065&amp;color=0,55,96&amp;vtp=1&amp;bbb=1"/>
          <p:cNvSpPr/>
          <p:nvPr/>
        </p:nvSpPr>
        <p:spPr>
          <a:xfrm>
            <a:off x="502920" y="2749235"/>
            <a:ext cx="10570464" cy="3284855"/>
          </a:xfrm>
          <a:prstGeom prst="rect">
            <a:avLst/>
          </a:prstGeom>
          <a:noFill/>
          <a:ln/>
        </p:spPr>
        <p:txBody>
          <a:bodyPr wrap="none" lIns="0" tIns="0" rIns="0" bIns="0" rtlCol="0" anchor="t"/>
          <a:lstStyle/>
          <a:p>
            <a:pPr>
              <a:lnSpc>
                <a:spcPts val="3300"/>
              </a:lnSpc>
              <a:tabLst>
                <a:tab pos="3146721" algn="l"/>
                <a:tab pos="6318843" algn="l"/>
              </a:tabLst>
            </a:pPr>
            <a:r>
              <a:rPr lang="en-US" altLang="zh-CN" sz="1800" b="0" i="0" dirty="0">
                <a:solidFill>
                  <a:srgbClr val="003760"/>
                </a:solidFill>
                <a:latin typeface="Times New Roman" pitchFamily="34" charset="0"/>
                <a:ea typeface="微软雅黑" pitchFamily="34" charset="-122"/>
                <a:cs typeface="Times New Roman" pitchFamily="34" charset="-120"/>
              </a:rPr>
              <a:t>5</a:t>
            </a:r>
            <a:r>
              <a:rPr lang="en-US" altLang="zh-CN" sz="1800" b="0" i="0">
                <a:solidFill>
                  <a:srgbClr val="003760"/>
                </a:solidFill>
                <a:latin typeface="Times New Roman" pitchFamily="34" charset="0"/>
                <a:ea typeface="微软雅黑" pitchFamily="34" charset="-122"/>
                <a:cs typeface="Times New Roman" pitchFamily="34" charset="-120"/>
              </a:rPr>
              <a:t>.argue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6.attach</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7.动词不定式作状语</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1.determined</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determined在语法填空中的考法涉及：①考查词性转换，常给出动词determine，考查其转换为形容词</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determined；②考查固定搭配be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determined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[吉林一中2024高一期末]</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（determine）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uncover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secrets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virus's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structure,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scientist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countless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hours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analysing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cure.</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[辽宁县级重点高中联合体2023高一期末·改编]</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painted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small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creatures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which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encountered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struggles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determined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（succeed）.</a:t>
            </a:r>
            <a:endParaRPr lang="en-US" altLang="zh-CN" sz="1800" dirty="0"/>
          </a:p>
        </p:txBody>
      </p:sp>
      <p:sp>
        <p:nvSpPr>
          <p:cNvPr id="7" name="QB_4_AN.2_1#17cecb786.blank?pid=ab2c41065&amp;color=0,55,96&amp;vpa=1&amp;vtp=1&amp;bbb=1"/>
          <p:cNvSpPr/>
          <p:nvPr/>
        </p:nvSpPr>
        <p:spPr>
          <a:xfrm>
            <a:off x="3569176" y="4395155"/>
            <a:ext cx="1246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Determined</a:t>
            </a:r>
            <a:endParaRPr lang="en-US" altLang="zh-CN" dirty="0"/>
          </a:p>
        </p:txBody>
      </p:sp>
      <p:sp>
        <p:nvSpPr>
          <p:cNvPr id="9" name="QB_4_AN.4_1#17cecb786.blank?pid=ab2c41065&amp;color=0,55,96&amp;vpa=2&amp;vtp=1&amp;bbb=1"/>
          <p:cNvSpPr/>
          <p:nvPr/>
        </p:nvSpPr>
        <p:spPr>
          <a:xfrm>
            <a:off x="4026376" y="5631500"/>
            <a:ext cx="11826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succeed</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9"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P_4#bc957e6d8?sp=1&amp;pid=ab2c41065&amp;color=0,55,96&amp;vtp=1&amp;bt=1&amp;bbb=1"/>
          <p:cNvSpPr/>
          <p:nvPr/>
        </p:nvSpPr>
        <p:spPr>
          <a:xfrm>
            <a:off x="502920" y="1512000"/>
            <a:ext cx="10570464" cy="196723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1" i="0">
                <a:solidFill>
                  <a:srgbClr val="003760"/>
                </a:solidFill>
                <a:latin typeface="Times New Roman" pitchFamily="34" charset="0"/>
                <a:ea typeface="微软雅黑" pitchFamily="34" charset="-122"/>
                <a:cs typeface="Times New Roman" pitchFamily="34" charset="-120"/>
              </a:rPr>
              <a:t>.desire</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（1）desire在语法填空中常考查其不同词性的固定搭配：①作名词时，考查（a/the）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desire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sth；②作动词时，考查desire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[江苏扬州2023高二期中·改编]</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community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founded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2011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following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movement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emerged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desire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（express）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national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identity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growing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cultural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confidence.</a:t>
            </a:r>
            <a:endParaRPr lang="en-US" altLang="zh-CN" sz="1800" dirty="0"/>
          </a:p>
        </p:txBody>
      </p:sp>
      <p:sp>
        <p:nvSpPr>
          <p:cNvPr id="5" name="QB_4_AN.6_1#bc957e6d8.blank?pid=ab2c41065&amp;color=0,55,96&amp;vpa=3&amp;vtp=1&amp;bbb=1"/>
          <p:cNvSpPr/>
          <p:nvPr/>
        </p:nvSpPr>
        <p:spPr>
          <a:xfrm>
            <a:off x="2993549" y="3076259"/>
            <a:ext cx="1144588" cy="341630"/>
          </a:xfrm>
          <a:prstGeom prst="rect">
            <a:avLst/>
          </a:prstGeom>
          <a:noFill/>
          <a:ln/>
        </p:spPr>
        <p:txBody>
          <a:bodyPr wrap="none" lIns="0" tIns="0" rIns="0" bIns="0" rtlCol="0" anchor="t"/>
          <a:lstStyle/>
          <a:p>
            <a:pPr algn="ctr">
              <a:lnSpc>
                <a:spcPts val="30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express</a:t>
            </a:r>
            <a:endParaRPr lang="en-US" altLang="zh-CN" dirty="0"/>
          </a:p>
        </p:txBody>
      </p:sp>
      <p:sp>
        <p:nvSpPr>
          <p:cNvPr id="6" name="QB_4_AS.7_1#415b79a78?pid=ab2c41065&amp;color=0,55,96&amp;vtp=1&amp;bbb=1"/>
          <p:cNvSpPr/>
          <p:nvPr/>
        </p:nvSpPr>
        <p:spPr>
          <a:xfrm>
            <a:off x="502920" y="3493518"/>
            <a:ext cx="10884916" cy="34163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句意为：2011年，在一场源于表达民族认同和日益增长的文化自信的愿望的运动后，该社区成立了。</a:t>
            </a:r>
            <a:endParaRPr lang="en-US" altLang="zh-CN" sz="1800" dirty="0"/>
          </a:p>
        </p:txBody>
      </p:sp>
      <p:sp>
        <p:nvSpPr>
          <p:cNvPr id="7" name="QB_4_BD.8_1#58037f3f2?pid=ab2c41065&amp;color=0,55,96&amp;vtp=1&amp;bbb=1&amp;hb=1"/>
          <p:cNvSpPr/>
          <p:nvPr/>
        </p:nvSpPr>
        <p:spPr>
          <a:xfrm>
            <a:off x="502920" y="3890267"/>
            <a:ext cx="10570464" cy="748030"/>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[广东深圳中学2023高二期中·改编]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desire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survival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struggle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their</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way</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out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thick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forest,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despite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torture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fever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starvation.</a:t>
            </a:r>
            <a:endParaRPr lang="en-US" altLang="zh-CN" dirty="0"/>
          </a:p>
        </p:txBody>
      </p:sp>
      <p:sp>
        <p:nvSpPr>
          <p:cNvPr id="8" name="QB_4_AN.9_1#58037f3f2.blank?pid=ab2c41065&amp;color=0,55,96&amp;vpa=4&amp;vtp=1&amp;bbb=1"/>
          <p:cNvSpPr/>
          <p:nvPr/>
        </p:nvSpPr>
        <p:spPr>
          <a:xfrm>
            <a:off x="6426675" y="3863533"/>
            <a:ext cx="4333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for</a:t>
            </a:r>
            <a:endParaRPr lang="en-US" altLang="zh-CN" dirty="0"/>
          </a:p>
        </p:txBody>
      </p:sp>
      <p:sp>
        <p:nvSpPr>
          <p:cNvPr id="9" name="QB_4_AS.10_1#58037f3f2?pid=ab2c41065&amp;color=0,55,96&amp;vtp=1&amp;bbb=1"/>
          <p:cNvSpPr/>
          <p:nvPr/>
        </p:nvSpPr>
        <p:spPr>
          <a:xfrm>
            <a:off x="502920" y="4689477"/>
            <a:ext cx="10570464" cy="34163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句意为：强烈的生存欲望驱使他们不顾发烧和饥饿的折磨，一路挣扎着走出了茂密的森林。</a:t>
            </a:r>
            <a:endParaRPr lang="en-US" altLang="zh-CN" sz="1800" dirty="0"/>
          </a:p>
        </p:txBody>
      </p:sp>
      <p:sp>
        <p:nvSpPr>
          <p:cNvPr id="10" name="QB_4_BD.11_1#310bf6d12?pid=ab2c41065&amp;color=0,55,96&amp;vtp=1&amp;bbb=1&amp;hb=1"/>
          <p:cNvSpPr/>
          <p:nvPr/>
        </p:nvSpPr>
        <p:spPr>
          <a:xfrm>
            <a:off x="502920" y="5086226"/>
            <a:ext cx="10570464" cy="748030"/>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desired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（return）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photographing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fascinating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city</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and</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story.</a:t>
            </a:r>
            <a:endParaRPr lang="en-US" altLang="zh-CN" dirty="0"/>
          </a:p>
        </p:txBody>
      </p:sp>
      <p:sp>
        <p:nvSpPr>
          <p:cNvPr id="11" name="QB_4_AN.12_1#310bf6d12.blank?pid=ab2c41065&amp;color=0,55,96&amp;vpa=5&amp;vtp=1&amp;bbb=1"/>
          <p:cNvSpPr/>
          <p:nvPr/>
        </p:nvSpPr>
        <p:spPr>
          <a:xfrm>
            <a:off x="1918176" y="5059492"/>
            <a:ext cx="1004888" cy="341630"/>
          </a:xfrm>
          <a:prstGeom prst="rect">
            <a:avLst/>
          </a:prstGeom>
          <a:noFill/>
          <a:ln/>
        </p:spPr>
        <p:txBody>
          <a:bodyPr wrap="none" lIns="0" tIns="0" rIns="0" bIns="0" rtlCol="0" anchor="t"/>
          <a:lstStyle/>
          <a:p>
            <a:pPr algn="ctr">
              <a:lnSpc>
                <a:spcPts val="30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return</a:t>
            </a:r>
            <a:endParaRPr lang="en-US" altLang="zh-CN" dirty="0"/>
          </a:p>
        </p:txBody>
      </p:sp>
      <p:sp>
        <p:nvSpPr>
          <p:cNvPr id="12" name="QB_4_AS.13_1#310bf6d12?pid=ab2c41065&amp;color=0,55,96&amp;vtp=1&amp;bbb=1"/>
          <p:cNvSpPr/>
          <p:nvPr/>
        </p:nvSpPr>
        <p:spPr>
          <a:xfrm>
            <a:off x="502920" y="5885436"/>
            <a:ext cx="10570464" cy="34163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句意为：我渴望回到为那座真正迷人的城市和它的故事拍摄更多照片的热情中去。</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fade">
                                      <p:cBhvr>
                                        <p:cTn id="39" dur="500"/>
                                        <p:tgtEl>
                                          <p:spTgt spid="11">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fade">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bg/>
                                          </p:spTgt>
                                        </p:tgtEl>
                                        <p:attrNameLst>
                                          <p:attrName>style.visibility</p:attrName>
                                        </p:attrNameLst>
                                      </p:cBhvr>
                                      <p:to>
                                        <p:strVal val="visible"/>
                                      </p:to>
                                    </p:set>
                                    <p:animEffect transition="in" filter="fade">
                                      <p:cBhvr>
                                        <p:cTn id="47" dur="500"/>
                                        <p:tgtEl>
                                          <p:spTgt spid="12">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2">
                                            <p:txEl>
                                              <p:pRg st="0" end="0"/>
                                            </p:txEl>
                                          </p:spTgt>
                                        </p:tgtEl>
                                        <p:attrNameLst>
                                          <p:attrName>style.visibility</p:attrName>
                                        </p:attrNameLst>
                                      </p:cBhvr>
                                      <p:to>
                                        <p:strVal val="visible"/>
                                      </p:to>
                                    </p:set>
                                    <p:animEffect transition="in" filter="fade">
                                      <p:cBhvr>
                                        <p:cTn id="50"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8" grpId="0" build="p" animBg="1"/>
      <p:bldP spid="9" grpId="0" build="p" animBg="1"/>
      <p:bldP spid="11" grpId="0" build="p" animBg="1"/>
      <p:bldP spid="1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P_4_BD#7f0e195ab?sp=1&amp;pid=ab2c41065&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（2）desire在完形填空中常考查对其词义的把握。</a:t>
            </a:r>
            <a:endParaRPr lang="en-US" altLang="zh-CN" sz="1800" dirty="0"/>
          </a:p>
        </p:txBody>
      </p:sp>
      <p:sp>
        <p:nvSpPr>
          <p:cNvPr id="3" name="QC_4_BD.14_1#5726ac78f?pid=ab2c41065&amp;color=0,55,96&amp;vtp=1&amp;bbb=1&amp;hb=1"/>
          <p:cNvSpPr/>
          <p:nvPr/>
        </p:nvSpPr>
        <p:spPr>
          <a:xfrm>
            <a:off x="502920" y="191325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[广东东莞2023高一期中]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graduation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new</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life</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short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visit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Munich,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felt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sudden</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stay.</a:t>
            </a:r>
            <a:endParaRPr lang="en-US" altLang="zh-CN" dirty="0"/>
          </a:p>
        </p:txBody>
      </p:sp>
      <p:sp>
        <p:nvSpPr>
          <p:cNvPr id="4" name="QC_4_AN.15_1#5726ac78f.blank?pid=ab2c41065&amp;color=0,55,96&amp;vpa=6&amp;vtp=1"/>
          <p:cNvSpPr/>
          <p:nvPr/>
        </p:nvSpPr>
        <p:spPr>
          <a:xfrm>
            <a:off x="5563076" y="2280920"/>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5" name="QC_4_BD.16_1#5726ac78f.choices?pid=ab2c41065&amp;color=0,55,96&amp;vtp=1&amp;bbb=1"/>
          <p:cNvSpPr/>
          <p:nvPr/>
        </p:nvSpPr>
        <p:spPr>
          <a:xfrm>
            <a:off x="502920" y="2728023"/>
            <a:ext cx="10570464" cy="351155"/>
          </a:xfrm>
          <a:prstGeom prst="rect">
            <a:avLst/>
          </a:prstGeom>
          <a:noFill/>
          <a:ln/>
        </p:spPr>
        <p:txBody>
          <a:bodyPr wrap="none" lIns="0" tIns="0" rIns="0" bIns="0" rtlCol="0" anchor="t"/>
          <a:lstStyle/>
          <a:p>
            <a:pPr>
              <a:lnSpc>
                <a:spcPts val="3100"/>
              </a:lnSpc>
              <a:tabLst>
                <a:tab pos="2804541" algn="l"/>
                <a:tab pos="5507482" algn="l"/>
                <a:tab pos="80326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.curiosity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B.demand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C.desire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.emotion</a:t>
            </a:r>
            <a:endParaRPr lang="en-US" altLang="zh-CN" sz="1800" dirty="0"/>
          </a:p>
        </p:txBody>
      </p:sp>
      <p:sp>
        <p:nvSpPr>
          <p:cNvPr id="6" name="QC_4_AS.17_1#5726ac78f?pid=ab2c41065&amp;color=0,55,96&amp;vtp=1&amp;bbb=1&amp;hb=1"/>
          <p:cNvSpPr/>
          <p:nvPr/>
        </p:nvSpPr>
        <p:spPr>
          <a:xfrm>
            <a:off x="502920" y="313880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根据空后的to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stay和上文的in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life并结合选项可知</a:t>
            </a:r>
            <a:r>
              <a:rPr lang="en-US" altLang="zh-CN" sz="1800" b="0" i="0">
                <a:solidFill>
                  <a:srgbClr val="003760"/>
                </a:solidFill>
                <a:latin typeface="Times New Roman" pitchFamily="34" charset="0"/>
                <a:ea typeface="微软雅黑" pitchFamily="34" charset="-122"/>
                <a:cs typeface="Times New Roman" pitchFamily="34" charset="-120"/>
              </a:rPr>
              <a:t>，此处表示他突然有了留下来开</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始新生活的欲望</a:t>
            </a:r>
            <a:r>
              <a:rPr lang="en-US" altLang="zh-CN" b="0" i="0" dirty="0">
                <a:solidFill>
                  <a:srgbClr val="003760"/>
                </a:solidFill>
                <a:latin typeface="Times New Roman" pitchFamily="34" charset="0"/>
                <a:ea typeface="微软雅黑" pitchFamily="34" charset="-122"/>
                <a:cs typeface="Times New Roman" pitchFamily="34" charset="-120"/>
              </a:rPr>
              <a:t>。故选C项。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P_4#b0eedcfd1?sp=1&amp;pid=ab2c41065&amp;color=0,55,96&amp;vtp=1&amp;bt=1&amp;bbb=1&amp;h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3.independent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independent</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在语法填空中的考法涉及：①考查词性转换，常考查其转换为副词</a:t>
            </a:r>
            <a:r>
              <a:rPr lang="en-US" altLang="zh-CN" sz="1800" b="0" i="0">
                <a:solidFill>
                  <a:srgbClr val="003760"/>
                </a:solidFill>
                <a:latin typeface="Times New Roman" pitchFamily="34" charset="0"/>
                <a:ea typeface="微软雅黑" pitchFamily="34" charset="-122"/>
                <a:cs typeface="Times New Roman" pitchFamily="34" charset="-120"/>
              </a:rPr>
              <a:t>independently和名词</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independence</a:t>
            </a:r>
            <a:r>
              <a:rPr lang="en-US" altLang="zh-CN" b="0" i="0" dirty="0">
                <a:solidFill>
                  <a:srgbClr val="003760"/>
                </a:solidFill>
                <a:latin typeface="Times New Roman" pitchFamily="34" charset="0"/>
                <a:ea typeface="微软雅黑" pitchFamily="34" charset="-122"/>
                <a:cs typeface="Times New Roman" pitchFamily="34" charset="-120"/>
              </a:rPr>
              <a:t>；②考查固定搭配be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independent</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of</a:t>
            </a:r>
            <a:r>
              <a:rPr lang="en-US" altLang="zh-CN" b="0" i="0">
                <a:solidFill>
                  <a:srgbClr val="003760"/>
                </a:solidFill>
                <a:latin typeface="Times New Roman" panose="02020603050405020304" pitchFamily="18" charset="0"/>
                <a:ea typeface="微软雅黑" pitchFamily="34" charset="-122"/>
                <a:cs typeface="Times New Roman" pitchFamily="34" charset="-120"/>
              </a:rPr>
              <a:t>…</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[贵州遵义2024高一期末]</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nations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world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（independent）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finish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manned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space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missions,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China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carried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manned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flights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since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then.</a:t>
            </a:r>
            <a:endParaRPr lang="en-US" altLang="zh-CN" dirty="0"/>
          </a:p>
        </p:txBody>
      </p:sp>
      <p:sp>
        <p:nvSpPr>
          <p:cNvPr id="4" name="QB_4_AN.19_1#b0eedcfd1.blank?pid=ab2c41065&amp;color=0,55,96&amp;vpa=7&amp;vtp=1&amp;bbb=1"/>
          <p:cNvSpPr/>
          <p:nvPr/>
        </p:nvSpPr>
        <p:spPr>
          <a:xfrm>
            <a:off x="7988775" y="2726120"/>
            <a:ext cx="1462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independently</a:t>
            </a:r>
            <a:endParaRPr lang="en-US" altLang="zh-CN" dirty="0"/>
          </a:p>
        </p:txBody>
      </p:sp>
      <p:sp>
        <p:nvSpPr>
          <p:cNvPr id="5" name="QB_4_AS.20_1#9ce4d3663?pid=ab2c41065&amp;color=0,55,96&amp;vtp=1&amp;bbb=1&amp;hb=1"/>
          <p:cNvSpPr/>
          <p:nvPr/>
        </p:nvSpPr>
        <p:spPr>
          <a:xfrm>
            <a:off x="502920" y="3574734"/>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句意为：作为世界上能够独立完成载人航天任务的国家之一</a:t>
            </a:r>
            <a:r>
              <a:rPr lang="en-US" altLang="zh-CN" sz="1800" b="0" i="0">
                <a:solidFill>
                  <a:srgbClr val="003760"/>
                </a:solidFill>
                <a:latin typeface="Times New Roman" pitchFamily="34" charset="0"/>
                <a:ea typeface="微软雅黑" pitchFamily="34" charset="-122"/>
                <a:cs typeface="Times New Roman" pitchFamily="34" charset="-120"/>
              </a:rPr>
              <a:t>，中国从那时起已经进行了多次载人飞</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行</a:t>
            </a:r>
            <a:r>
              <a:rPr lang="en-US" altLang="zh-CN" b="0" i="0" dirty="0">
                <a:solidFill>
                  <a:srgbClr val="003760"/>
                </a:solidFill>
                <a:latin typeface="Times New Roman" pitchFamily="34" charset="0"/>
                <a:ea typeface="微软雅黑" pitchFamily="34" charset="-122"/>
                <a:cs typeface="Times New Roman" pitchFamily="34" charset="-120"/>
              </a:rPr>
              <a:t>。设空处修饰动词finish，作状语，应用副词形式。故填independently。</a:t>
            </a:r>
            <a:endParaRPr lang="en-US" altLang="zh-CN" dirty="0"/>
          </a:p>
        </p:txBody>
      </p:sp>
      <p:sp>
        <p:nvSpPr>
          <p:cNvPr id="6" name="QB_4_BD.21_1#6b3e1baa8?pid=ab2c41065&amp;color=0,55,96&amp;vtp=1&amp;bbb=1&amp;hb=1"/>
          <p:cNvSpPr/>
          <p:nvPr/>
        </p:nvSpPr>
        <p:spPr>
          <a:xfrm>
            <a:off x="502920" y="4404234"/>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[湖南永州2024高一期中]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dilemma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between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independent）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continued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parents'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love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support.</a:t>
            </a:r>
            <a:endParaRPr lang="en-US" altLang="zh-CN" dirty="0"/>
          </a:p>
        </p:txBody>
      </p:sp>
      <p:sp>
        <p:nvSpPr>
          <p:cNvPr id="7" name="QB_4_AN.22_1#6b3e1baa8.blank?pid=ab2c41065&amp;color=0,55,96&amp;vpa=8&amp;vtp=1&amp;bbb=1"/>
          <p:cNvSpPr/>
          <p:nvPr/>
        </p:nvSpPr>
        <p:spPr>
          <a:xfrm>
            <a:off x="9312115" y="4361054"/>
            <a:ext cx="1423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independence</a:t>
            </a:r>
            <a:endParaRPr lang="en-US" altLang="zh-CN" dirty="0"/>
          </a:p>
        </p:txBody>
      </p:sp>
      <p:sp>
        <p:nvSpPr>
          <p:cNvPr id="8" name="QB_4_AS.23_1#6b3e1baa8?pid=ab2c41065&amp;color=0,55,96&amp;vtp=1&amp;bbb=1&amp;hb=1"/>
          <p:cNvSpPr/>
          <p:nvPr/>
        </p:nvSpPr>
        <p:spPr>
          <a:xfrm>
            <a:off x="502920" y="5227004"/>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句意为：你经常陷入一个两难的境地，一方面想要独立，另一方面又继续需要父母的爱和支持</a:t>
            </a:r>
            <a:r>
              <a:rPr lang="en-US" altLang="zh-CN" sz="1800" b="0" i="0">
                <a:solidFill>
                  <a:srgbClr val="003760"/>
                </a:solidFill>
                <a:latin typeface="Times New Roman" pitchFamily="34" charset="0"/>
                <a:ea typeface="微软雅黑" pitchFamily="34" charset="-122"/>
                <a:cs typeface="Times New Roman" pitchFamily="34" charset="-120"/>
              </a:rPr>
              <a:t>。设</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空处作介词</a:t>
            </a:r>
            <a:r>
              <a:rPr lang="en-US" altLang="zh-CN" b="0" i="0" dirty="0">
                <a:solidFill>
                  <a:srgbClr val="003760"/>
                </a:solidFill>
                <a:latin typeface="Times New Roman" pitchFamily="34" charset="0"/>
                <a:ea typeface="微软雅黑" pitchFamily="34" charset="-122"/>
                <a:cs typeface="Times New Roman" pitchFamily="34" charset="-120"/>
              </a:rPr>
              <a:t>for的宾语，应用名词形式。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1" end="1"/>
                                            </p:txEl>
                                          </p:spTgt>
                                        </p:tgtEl>
                                        <p:attrNameLst>
                                          <p:attrName>style.visibility</p:attrName>
                                        </p:attrNameLst>
                                      </p:cBhvr>
                                      <p:to>
                                        <p:strVal val="visible"/>
                                      </p:to>
                                    </p:set>
                                    <p:animEffect transition="in" filter="fade">
                                      <p:cBhvr>
                                        <p:cTn id="40"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QB_4_BD.24_1#f39cc7166?pid=ab2c41065&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independent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parents.</a:t>
            </a:r>
            <a:endParaRPr lang="en-US" altLang="zh-CN" sz="1800" dirty="0"/>
          </a:p>
        </p:txBody>
      </p:sp>
      <p:sp>
        <p:nvSpPr>
          <p:cNvPr id="3" name="QB_4_AN.25_1#f39cc7166.blank?pid=ab2c41065&amp;color=0,55,96&amp;vpa=9&amp;vtp=1&amp;bbb=1"/>
          <p:cNvSpPr/>
          <p:nvPr/>
        </p:nvSpPr>
        <p:spPr>
          <a:xfrm>
            <a:off x="6788625" y="1457325"/>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4" name="QB_4_AS.26_1#f39cc7166?pid=ab2c41065&amp;color=0,55,96&amp;vtp=1&amp;bbb=1&amp;hb=1"/>
          <p:cNvSpPr/>
          <p:nvPr/>
        </p:nvSpPr>
        <p:spPr>
          <a:xfrm>
            <a:off x="502920" y="191325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句意为：既然你已经长大了，就应该脱离父母自立了。be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independent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为固定搭配，意为</a:t>
            </a:r>
            <a:r>
              <a:rPr lang="en-US" altLang="zh-CN" sz="1800" b="0" i="0">
                <a:solidFill>
                  <a:srgbClr val="003760"/>
                </a:solidFill>
                <a:latin typeface="Times New Roman" pitchFamily="34" charset="0"/>
                <a:ea typeface="微软雅黑" pitchFamily="34" charset="-122"/>
                <a:cs typeface="Times New Roman" pitchFamily="34" charset="-120"/>
              </a:rPr>
              <a:t>“不</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依赖</a:t>
            </a:r>
            <a:r>
              <a:rPr lang="en-US" altLang="zh-CN" b="0" i="0" dirty="0">
                <a:solidFill>
                  <a:srgbClr val="003760"/>
                </a:solidFill>
                <a:latin typeface="SimSun" panose="02010600030101010101" pitchFamily="2" charset="-122"/>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”，故填of。</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3596</Words>
  <Application>Microsoft Office PowerPoint</Application>
  <PresentationFormat>宽屏</PresentationFormat>
  <Paragraphs>460</Paragraphs>
  <Slides>42</Slides>
  <Notes>36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42</vt:i4>
      </vt:variant>
    </vt:vector>
  </HeadingPairs>
  <TitlesOfParts>
    <vt:vector size="52" baseType="lpstr">
      <vt:lpstr>Arial (正文)</vt:lpstr>
      <vt:lpstr>仿宋</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2024-10-10T06:42:09Z</dcterms:created>
  <dcterms:modified xsi:type="dcterms:W3CDTF">2024-10-10T06:45:00Z</dcterms:modified>
  <cp:category/>
  <cp:contentStatus/>
</cp:coreProperties>
</file>