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5"/>
  </p:notesMasterIdLst>
  <p:sldIdLst>
    <p:sldId id="256" r:id="rId2"/>
    <p:sldId id="257" r:id="rId3"/>
    <p:sldId id="258" r:id="rId4"/>
    <p:sldId id="259"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6" r:id="rId20"/>
    <p:sldId id="277" r:id="rId21"/>
    <p:sldId id="278" r:id="rId22"/>
    <p:sldId id="279" r:id="rId23"/>
    <p:sldId id="280" r:id="rId24"/>
    <p:sldId id="281" r:id="rId25"/>
    <p:sldId id="282" r:id="rId26"/>
    <p:sldId id="283" r:id="rId27"/>
    <p:sldId id="284" r:id="rId28"/>
    <p:sldId id="285" r:id="rId29"/>
    <p:sldId id="286" r:id="rId30"/>
    <p:sldId id="299" r:id="rId31"/>
    <p:sldId id="287" r:id="rId32"/>
    <p:sldId id="288" r:id="rId33"/>
    <p:sldId id="289" r:id="rId34"/>
    <p:sldId id="290" r:id="rId35"/>
    <p:sldId id="292" r:id="rId36"/>
    <p:sldId id="293" r:id="rId37"/>
    <p:sldId id="300" r:id="rId38"/>
    <p:sldId id="294" r:id="rId39"/>
    <p:sldId id="295" r:id="rId40"/>
    <p:sldId id="296" r:id="rId41"/>
    <p:sldId id="301" r:id="rId42"/>
    <p:sldId id="297" r:id="rId43"/>
    <p:sldId id="298" r:id="rId4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354611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slide" Target="../slides/slide35.xml"/><Relationship Id="rId3" Type="http://schemas.openxmlformats.org/officeDocument/2006/relationships/image" Target="../media/image6.png"/><Relationship Id="rId7" Type="http://schemas.openxmlformats.org/officeDocument/2006/relationships/slide" Target="../slides/slide19.xm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读后续写攻略">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932688"/>
            <a:ext cx="548640" cy="548640"/>
          </a:xfrm>
          <a:prstGeom prst="rect">
            <a:avLst/>
          </a:prstGeom>
        </p:spPr>
      </p:pic>
      <p:sp>
        <p:nvSpPr>
          <p:cNvPr id="4" name="MasterShapeName"/>
          <p:cNvSpPr/>
          <p:nvPr/>
        </p:nvSpPr>
        <p:spPr>
          <a:xfrm>
            <a:off x="1188720" y="92354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读后续写攻略</a:t>
            </a:r>
            <a:endParaRPr lang="en-US" sz="24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6f4d1cd493884c1ed47f632#tid=67073f7f99802500095f1a81#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47888" y="4242816"/>
            <a:ext cx="2926080" cy="777240"/>
          </a:xfrm>
          <a:prstGeom prst="rect">
            <a:avLst/>
          </a:prstGeom>
        </p:spPr>
      </p:pic>
      <p:sp>
        <p:nvSpPr>
          <p:cNvPr id="4" name="MasterShapeName"/>
          <p:cNvSpPr/>
          <p:nvPr/>
        </p:nvSpPr>
        <p:spPr>
          <a:xfrm>
            <a:off x="8385048" y="4242816"/>
            <a:ext cx="2660904" cy="777240"/>
          </a:xfrm>
          <a:prstGeom prst="rect">
            <a:avLst/>
          </a:prstGeom>
          <a:noFill/>
          <a:ln/>
        </p:spPr>
        <p:txBody>
          <a:bodyPr wrap="square" lIns="0" tIns="0" rIns="0" bIns="0" rtlCol="0" anchor="ctr"/>
          <a:lstStyle/>
          <a:p>
            <a:pPr algn="ctr"/>
            <a:r>
              <a:rPr lang="en-US" sz="2400" b="1" i="0" dirty="0">
                <a:solidFill>
                  <a:srgbClr val="3D589F"/>
                </a:solidFill>
                <a:latin typeface="微软雅黑" pitchFamily="34" charset="0"/>
                <a:ea typeface="微软雅黑" pitchFamily="34" charset="-122"/>
                <a:cs typeface="微软雅黑" pitchFamily="34" charset="-120"/>
              </a:rPr>
              <a:t>英语                    必修  第三册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974336" y="2020824"/>
            <a:ext cx="2295144" cy="134416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694944" y="2587752"/>
            <a:ext cx="3840480" cy="146304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5504688" y="1792224"/>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5504688" y="3127248"/>
            <a:ext cx="768096" cy="768096"/>
          </a:xfrm>
          <a:prstGeom prst="rect">
            <a:avLst/>
          </a:prstGeom>
        </p:spPr>
      </p:pic>
      <p:pic>
        <p:nvPicPr>
          <p:cNvPr id="6" name="MasterShapeName" descr="preencoded.png"/>
          <p:cNvPicPr>
            <a:picLocks noChangeAspect="1"/>
          </p:cNvPicPr>
          <p:nvPr/>
        </p:nvPicPr>
        <p:blipFill>
          <a:blip r:embed="rId4"/>
          <a:stretch>
            <a:fillRect/>
          </a:stretch>
        </p:blipFill>
        <p:spPr>
          <a:xfrm>
            <a:off x="5504688" y="4462272"/>
            <a:ext cx="768096" cy="768096"/>
          </a:xfrm>
          <a:prstGeom prst="rect">
            <a:avLst/>
          </a:prstGeom>
        </p:spPr>
      </p:pic>
      <p:sp>
        <p:nvSpPr>
          <p:cNvPr id="7" name="MasterShapeName"/>
          <p:cNvSpPr/>
          <p:nvPr/>
        </p:nvSpPr>
        <p:spPr>
          <a:xfrm>
            <a:off x="5504688" y="1792224"/>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8" name="MasterShapeName"/>
          <p:cNvSpPr/>
          <p:nvPr/>
        </p:nvSpPr>
        <p:spPr>
          <a:xfrm>
            <a:off x="5504688" y="3127248"/>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9" name="MasterShapeName"/>
          <p:cNvSpPr/>
          <p:nvPr/>
        </p:nvSpPr>
        <p:spPr>
          <a:xfrm>
            <a:off x="5504688" y="4462272"/>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03</a:t>
            </a:r>
            <a:endParaRPr lang="en-US" sz="2400" dirty="0"/>
          </a:p>
        </p:txBody>
      </p:sp>
      <p:sp>
        <p:nvSpPr>
          <p:cNvPr id="10" name="MasterShapeName?linknodeid=6527aaaa1&amp;color=RGB(0,96,96)">
            <a:hlinkClick r:id="rId6" action="ppaction://hlinksldjump"/>
          </p:cNvPr>
          <p:cNvSpPr/>
          <p:nvPr/>
        </p:nvSpPr>
        <p:spPr>
          <a:xfrm>
            <a:off x="6803136" y="1965960"/>
            <a:ext cx="2880360"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语言知识运用</a:t>
            </a:r>
            <a:endParaRPr lang="en-US" sz="2400" dirty="0"/>
          </a:p>
        </p:txBody>
      </p:sp>
      <p:sp>
        <p:nvSpPr>
          <p:cNvPr id="11" name="MasterShapeName?linknodeid=8bf988982&amp;color=RGB(0,96,96)">
            <a:hlinkClick r:id="rId7" action="ppaction://hlinksldjump"/>
          </p:cNvPr>
          <p:cNvSpPr/>
          <p:nvPr/>
        </p:nvSpPr>
        <p:spPr>
          <a:xfrm>
            <a:off x="6803136" y="3328416"/>
            <a:ext cx="2880360"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阅读技能突破</a:t>
            </a:r>
            <a:endParaRPr lang="en-US" sz="2400" dirty="0"/>
          </a:p>
        </p:txBody>
      </p:sp>
      <p:sp>
        <p:nvSpPr>
          <p:cNvPr id="12" name="MasterShapeName?linknodeid=0010dcc3e&amp;color=RGB(0,96,96)">
            <a:hlinkClick r:id="rId8" action="ppaction://hlinksldjump"/>
          </p:cNvPr>
          <p:cNvSpPr/>
          <p:nvPr/>
        </p:nvSpPr>
        <p:spPr>
          <a:xfrm>
            <a:off x="6803136" y="4700016"/>
            <a:ext cx="2880360"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读后续写攻略</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 语言知识运用">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22960"/>
            <a:ext cx="667512" cy="667512"/>
          </a:xfrm>
          <a:prstGeom prst="rect">
            <a:avLst/>
          </a:prstGeom>
        </p:spPr>
      </p:pic>
      <p:sp>
        <p:nvSpPr>
          <p:cNvPr id="4" name="MasterShapeName"/>
          <p:cNvSpPr/>
          <p:nvPr/>
        </p:nvSpPr>
        <p:spPr>
          <a:xfrm>
            <a:off x="1371600" y="868680"/>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语言知识运用</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阅读技能突破">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32104"/>
            <a:ext cx="722376" cy="576072"/>
          </a:xfrm>
          <a:prstGeom prst="rect">
            <a:avLst/>
          </a:prstGeom>
        </p:spPr>
      </p:pic>
      <p:sp>
        <p:nvSpPr>
          <p:cNvPr id="4" name="MasterShapeName"/>
          <p:cNvSpPr/>
          <p:nvPr/>
        </p:nvSpPr>
        <p:spPr>
          <a:xfrm>
            <a:off x="1371600" y="83210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阅读技能突破</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0.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1">
    <p:spTree>
      <p:nvGrpSpPr>
        <p:cNvPr id="1" name=""/>
        <p:cNvGrpSpPr/>
        <p:nvPr/>
      </p:nvGrpSpPr>
      <p:grpSpPr>
        <a:xfrm>
          <a:off x="0" y="0"/>
          <a:ext cx="0" cy="0"/>
          <a:chOff x="0" y="0"/>
          <a:chExt cx="0" cy="0"/>
        </a:xfrm>
      </p:grpSpPr>
      <p:sp>
        <p:nvSpPr>
          <p:cNvPr id="2" name="P_4_BD#fcf7c9bc7?sp=1&amp;pid=6527aaaa1&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（2）replace在完形填空中常考查对其词义的把握，涉及固定搭配replace</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with/by</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p:sp>
        <p:nvSpPr>
          <p:cNvPr id="3" name="QC_4_BD.27_1#9c3e2374d?pid=6527aaaa1&amp;color=0,55,96&amp;vtp=1&amp;bbb=1&amp;hb=1"/>
          <p:cNvSpPr/>
          <p:nvPr/>
        </p:nvSpPr>
        <p:spPr>
          <a:xfrm>
            <a:off x="502920" y="1913255"/>
            <a:ext cx="10570464" cy="11893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[河北名校联盟2024高一月考]</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school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grandma</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feeling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little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piece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pulled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annuals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（一年生植物）</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i="0">
                <a:solidFill>
                  <a:srgbClr val="003760"/>
                </a:solidFill>
                <a:latin typeface="SimSun" pitchFamily="34" charset="0"/>
                <a:ea typeface="SimSun" pitchFamily="34" charset="-122"/>
                <a:cs typeface="SimSun" pitchFamily="34" charset="-120"/>
              </a:rPr>
              <a:t>___</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those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with</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orderly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rows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green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cabbages,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onions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other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vegetables.</a:t>
            </a:r>
            <a:endParaRPr lang="en-US" altLang="zh-CN" dirty="0"/>
          </a:p>
        </p:txBody>
      </p:sp>
      <p:sp>
        <p:nvSpPr>
          <p:cNvPr id="4" name="QC_4_AN.28_1#9c3e2374d.blank?pid=6527aaaa1&amp;color=0,55,96&amp;vpa=10&amp;vtp=1"/>
          <p:cNvSpPr/>
          <p:nvPr/>
        </p:nvSpPr>
        <p:spPr>
          <a:xfrm>
            <a:off x="483076" y="2700020"/>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5" name="QC_4_BD.29_1#9c3e2374d.choices?pid=6527aaaa1&amp;color=0,55,96&amp;vtp=1&amp;bbb=1"/>
          <p:cNvSpPr/>
          <p:nvPr/>
        </p:nvSpPr>
        <p:spPr>
          <a:xfrm>
            <a:off x="502920" y="3152838"/>
            <a:ext cx="10570464" cy="351155"/>
          </a:xfrm>
          <a:prstGeom prst="rect">
            <a:avLst/>
          </a:prstGeom>
          <a:noFill/>
          <a:ln/>
        </p:spPr>
        <p:txBody>
          <a:bodyPr wrap="none" lIns="0" tIns="0" rIns="0" bIns="0" rtlCol="0" anchor="t"/>
          <a:lstStyle/>
          <a:p>
            <a:pPr>
              <a:lnSpc>
                <a:spcPts val="3100"/>
              </a:lnSpc>
              <a:tabLst>
                <a:tab pos="2636266" algn="l"/>
                <a:tab pos="5475732" algn="l"/>
                <a:tab pos="817549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.removed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B.surrounded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C.decorated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.replaced</a:t>
            </a:r>
            <a:endParaRPr lang="en-US" altLang="zh-CN" sz="1800" dirty="0"/>
          </a:p>
        </p:txBody>
      </p:sp>
      <p:sp>
        <p:nvSpPr>
          <p:cNvPr id="6" name="QC_4_AS.30_1#9c3e2374d?pid=6527aaaa1&amp;color=0,55,96&amp;vtp=1&amp;bbb=1&amp;hb=1"/>
          <p:cNvSpPr/>
          <p:nvPr/>
        </p:nvSpPr>
        <p:spPr>
          <a:xfrm>
            <a:off x="502920" y="3563620"/>
            <a:ext cx="10570464" cy="11893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根据上文She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pulled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annuals和下文“those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orderly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rows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cabbages,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other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vegetables”可知，此处表示奶奶将一年生植物拔出来，换成了其他的蔬菜。replace</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a:solidFill>
                  <a:srgbClr val="003760"/>
                </a:solidFill>
                <a:latin typeface="SimSun" panose="02010600030101010101" pitchFamily="2" charset="-122"/>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意为</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微软雅黑" pitchFamily="34" charset="-122"/>
                <a:cs typeface="Times New Roman" pitchFamily="34" charset="-120"/>
              </a:rPr>
              <a:t>用</a:t>
            </a:r>
            <a:r>
              <a:rPr lang="en-US" altLang="zh-CN" b="0" i="0" dirty="0">
                <a:solidFill>
                  <a:srgbClr val="003760"/>
                </a:solidFill>
                <a:latin typeface="SimSun" panose="02010600030101010101" pitchFamily="2" charset="-122"/>
                <a:ea typeface="微软雅黑" pitchFamily="34" charset="-122"/>
                <a:cs typeface="Times New Roman" pitchFamily="34" charset="-120"/>
              </a:rPr>
              <a:t>……</a:t>
            </a:r>
            <a:r>
              <a:rPr lang="en-US" altLang="zh-CN" b="0" i="0" dirty="0">
                <a:solidFill>
                  <a:srgbClr val="003760"/>
                </a:solidFill>
                <a:latin typeface="Times New Roman" pitchFamily="34" charset="0"/>
                <a:ea typeface="微软雅黑" pitchFamily="34" charset="-122"/>
                <a:cs typeface="Times New Roman" pitchFamily="34" charset="-120"/>
              </a:rPr>
              <a:t>取代</a:t>
            </a:r>
            <a:r>
              <a:rPr lang="en-US" altLang="zh-CN" b="0" i="0" dirty="0">
                <a:solidFill>
                  <a:srgbClr val="003760"/>
                </a:solidFill>
                <a:latin typeface="SimSun" panose="02010600030101010101" pitchFamily="2" charset="-122"/>
                <a:ea typeface="微软雅黑" pitchFamily="34" charset="-122"/>
                <a:cs typeface="Times New Roman" pitchFamily="34" charset="-120"/>
              </a:rPr>
              <a:t>……</a:t>
            </a:r>
            <a:r>
              <a:rPr lang="en-US" altLang="zh-CN" b="0" i="0" dirty="0">
                <a:solidFill>
                  <a:srgbClr val="003760"/>
                </a:solidFill>
                <a:latin typeface="Times New Roman" pitchFamily="34" charset="0"/>
                <a:ea typeface="微软雅黑" pitchFamily="34" charset="-122"/>
                <a:cs typeface="Times New Roman" pitchFamily="34" charset="-120"/>
              </a:rPr>
              <a:t>”，符合语境。</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fade">
                                      <p:cBhvr>
                                        <p:cTn id="24"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2">
    <p:spTree>
      <p:nvGrpSpPr>
        <p:cNvPr id="1" name=""/>
        <p:cNvGrpSpPr/>
        <p:nvPr/>
      </p:nvGrpSpPr>
      <p:grpSpPr>
        <a:xfrm>
          <a:off x="0" y="0"/>
          <a:ext cx="0" cy="0"/>
          <a:chOff x="0" y="0"/>
          <a:chExt cx="0" cy="0"/>
        </a:xfrm>
      </p:grpSpPr>
      <p:sp>
        <p:nvSpPr>
          <p:cNvPr id="2" name="P_4#8ba12cf4a?sp=1&amp;pid=6527aaaa1&amp;color=0,55,96&amp;vtp=1&amp;bt=1&amp;bbb=1"/>
          <p:cNvSpPr/>
          <p:nvPr/>
        </p:nvSpPr>
        <p:spPr>
          <a:xfrm>
            <a:off x="502920" y="1512000"/>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5.assist</a:t>
            </a:r>
            <a:endParaRPr lang="en-US" altLang="zh-CN" sz="1800" dirty="0"/>
          </a:p>
          <a:p>
            <a:pPr>
              <a:lnSpc>
                <a:spcPts val="31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assist</a:t>
            </a:r>
            <a:r>
              <a:rPr lang="en-US" altLang="zh-CN" sz="1800" b="0" i="0" dirty="0">
                <a:solidFill>
                  <a:srgbClr val="003760"/>
                </a:solidFill>
                <a:latin typeface="Times New Roman" pitchFamily="34" charset="0"/>
                <a:ea typeface="微软雅黑" pitchFamily="34" charset="-122"/>
                <a:cs typeface="Times New Roman" pitchFamily="34" charset="-120"/>
              </a:rPr>
              <a:t>在语法填空中常考查词性转换，其名词形式为assistance或assistant。</a:t>
            </a:r>
            <a:endParaRPr lang="en-US" altLang="zh-CN" sz="1800" dirty="0"/>
          </a:p>
        </p:txBody>
      </p:sp>
      <p:sp>
        <p:nvSpPr>
          <p:cNvPr id="3" name="QB_4_BD.31_1#482c1f4e3?pid=6527aaaa1&amp;color=0,55,96&amp;vtp=1&amp;bbb=1&amp;hb=1"/>
          <p:cNvSpPr/>
          <p:nvPr/>
        </p:nvSpPr>
        <p:spPr>
          <a:xfrm>
            <a:off x="502920" y="2337119"/>
            <a:ext cx="10570464" cy="11893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例1</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[湖北云学新高考联盟2024高二月考]</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Xixian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County,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located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Linfen,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Shanxi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Province,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smart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pear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orchard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（果园）</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stretching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33.3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hectares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（公顷）</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developed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微软雅黑" pitchFamily="34" charset="-122"/>
                <a:cs typeface="Times New Roman" pitchFamily="34" charset="-120"/>
              </a:rPr>
              <a:t>assist）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Shanxi</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Academy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Agricultural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Sciences.</a:t>
            </a:r>
            <a:endParaRPr lang="en-US" altLang="zh-CN" dirty="0"/>
          </a:p>
        </p:txBody>
      </p:sp>
      <p:sp>
        <p:nvSpPr>
          <p:cNvPr id="4" name="QB_4_AN.32_1#482c1f4e3.blank?pid=6527aaaa1&amp;color=0,55,96&amp;vpa=11&amp;vtp=1&amp;bbb=1"/>
          <p:cNvSpPr/>
          <p:nvPr/>
        </p:nvSpPr>
        <p:spPr>
          <a:xfrm>
            <a:off x="9214325" y="2725739"/>
            <a:ext cx="1081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assistance</a:t>
            </a:r>
            <a:endParaRPr lang="en-US" altLang="zh-CN" dirty="0"/>
          </a:p>
        </p:txBody>
      </p:sp>
      <p:sp>
        <p:nvSpPr>
          <p:cNvPr id="5" name="QB_4_AS.33_1#482c1f4e3?pid=6527aaaa1&amp;color=0,55,96&amp;vtp=1&amp;bbb=1"/>
          <p:cNvSpPr/>
          <p:nvPr/>
        </p:nvSpPr>
        <p:spPr>
          <a:xfrm>
            <a:off x="502920" y="3576702"/>
            <a:ext cx="10570464" cy="351155"/>
          </a:xfrm>
          <a:prstGeom prst="rect">
            <a:avLst/>
          </a:prstGeom>
          <a:noFill/>
          <a:ln/>
        </p:spPr>
        <p:txBody>
          <a:bodyPr wrap="none" lIns="0" tIns="0" rIns="0" bIns="0" rtlCol="0" anchor="t"/>
          <a:lstStyle/>
          <a:p>
            <a:pPr algn="l">
              <a:lnSpc>
                <a:spcPts val="3100"/>
              </a:lnSpc>
            </a:pPr>
            <a:r>
              <a:rPr lang="en-US" altLang="zh-CN" sz="1800" b="1" i="0" spc="-100" dirty="0">
                <a:solidFill>
                  <a:srgbClr val="003760"/>
                </a:solidFill>
                <a:latin typeface="Times New Roman" pitchFamily="34" charset="0"/>
                <a:ea typeface="微软雅黑" pitchFamily="34" charset="-122"/>
                <a:cs typeface="Times New Roman" pitchFamily="34" charset="-120"/>
              </a:rPr>
              <a:t>[解析]</a:t>
            </a:r>
            <a:r>
              <a:rPr lang="en-US" altLang="zh-CN" sz="1800" b="1" i="0" spc="-100" dirty="0">
                <a:solidFill>
                  <a:srgbClr val="003760"/>
                </a:solidFill>
                <a:latin typeface="SimSun" pitchFamily="34" charset="0"/>
                <a:ea typeface="SimSun" pitchFamily="34" charset="-122"/>
                <a:cs typeface="SimSun" pitchFamily="34" charset="-120"/>
              </a:rPr>
              <a:t> </a:t>
            </a:r>
            <a:r>
              <a:rPr lang="en-US" altLang="zh-CN" sz="1800" b="0" i="0" spc="-100" dirty="0">
                <a:solidFill>
                  <a:srgbClr val="003760"/>
                </a:solidFill>
                <a:latin typeface="Times New Roman" pitchFamily="34" charset="0"/>
                <a:ea typeface="微软雅黑" pitchFamily="34" charset="-122"/>
                <a:cs typeface="Times New Roman" pitchFamily="34" charset="-120"/>
              </a:rPr>
              <a:t>句意为：在山西省农业科学院的帮助下，一个占地33.3公顷的智慧梨园在山西省临汾市的隰县已被开发。</a:t>
            </a:r>
            <a:endParaRPr lang="en-US" altLang="zh-CN" sz="1800" spc="-100" dirty="0"/>
          </a:p>
        </p:txBody>
      </p:sp>
      <p:sp>
        <p:nvSpPr>
          <p:cNvPr id="6" name="QB_4_BD.34_1#7f80466f1?pid=6527aaaa1&amp;color=0,55,96&amp;vtp=1&amp;bbb=1&amp;hb=1"/>
          <p:cNvSpPr/>
          <p:nvPr/>
        </p:nvSpPr>
        <p:spPr>
          <a:xfrm>
            <a:off x="502920" y="3987484"/>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[山东济宁一中2024高一开学考]</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presence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unexpected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teaching</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微软雅黑" pitchFamily="34" charset="-122"/>
                <a:cs typeface="Times New Roman" pitchFamily="34" charset="-120"/>
              </a:rPr>
              <a:t>assist）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class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whose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creativity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would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infect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（影响）</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other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students.</a:t>
            </a:r>
            <a:endParaRPr lang="en-US" altLang="zh-CN" dirty="0"/>
          </a:p>
        </p:txBody>
      </p:sp>
      <p:sp>
        <p:nvSpPr>
          <p:cNvPr id="7" name="QB_4_AN.35_1#7f80466f1.blank?pid=6527aaaa1&amp;color=0,55,96&amp;vpa=12&amp;vtp=1&amp;bbb=1"/>
          <p:cNvSpPr/>
          <p:nvPr/>
        </p:nvSpPr>
        <p:spPr>
          <a:xfrm>
            <a:off x="9779475" y="3957004"/>
            <a:ext cx="941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assistant</a:t>
            </a:r>
            <a:endParaRPr lang="en-US" altLang="zh-CN" dirty="0"/>
          </a:p>
        </p:txBody>
      </p:sp>
      <p:sp>
        <p:nvSpPr>
          <p:cNvPr id="8" name="QB_4_AS.36_1#7f80466f1?pid=6527aaaa1&amp;color=0,55,96&amp;vtp=1&amp;bbb=1&amp;hb=1"/>
          <p:cNvSpPr/>
          <p:nvPr/>
        </p:nvSpPr>
        <p:spPr>
          <a:xfrm>
            <a:off x="502920" y="4807269"/>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句意为：他的出现意味着我在课堂上有了一个意想不到的助教，</a:t>
            </a:r>
            <a:r>
              <a:rPr lang="en-US" altLang="zh-CN" sz="1800" b="0" i="0">
                <a:solidFill>
                  <a:srgbClr val="003760"/>
                </a:solidFill>
                <a:latin typeface="Times New Roman" pitchFamily="34" charset="0"/>
                <a:ea typeface="微软雅黑" pitchFamily="34" charset="-122"/>
                <a:cs typeface="Times New Roman" pitchFamily="34" charset="-120"/>
              </a:rPr>
              <a:t>他的创造力将会影响其他的学生。</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设空处前有</a:t>
            </a:r>
            <a:r>
              <a:rPr lang="en-US" altLang="zh-CN" b="0" i="0" dirty="0">
                <a:solidFill>
                  <a:srgbClr val="003760"/>
                </a:solidFill>
                <a:latin typeface="Times New Roman" pitchFamily="34" charset="0"/>
                <a:ea typeface="微软雅黑" pitchFamily="34" charset="-122"/>
                <a:cs typeface="Times New Roman" pitchFamily="34" charset="-120"/>
              </a:rPr>
              <a:t>an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unexpected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teaching修饰，应用单数名词，此处表示“助教”，故填assistant。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xEl>
                                              <p:pRg st="1" end="1"/>
                                            </p:txEl>
                                          </p:spTgt>
                                        </p:tgtEl>
                                        <p:attrNameLst>
                                          <p:attrName>style.visibility</p:attrName>
                                        </p:attrNameLst>
                                      </p:cBhvr>
                                      <p:to>
                                        <p:strVal val="visible"/>
                                      </p:to>
                                    </p:set>
                                    <p:animEffect transition="in" filter="fade">
                                      <p:cBhvr>
                                        <p:cTn id="37"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3">
    <p:spTree>
      <p:nvGrpSpPr>
        <p:cNvPr id="1" name=""/>
        <p:cNvGrpSpPr/>
        <p:nvPr/>
      </p:nvGrpSpPr>
      <p:grpSpPr>
        <a:xfrm>
          <a:off x="0" y="0"/>
          <a:ext cx="0" cy="0"/>
          <a:chOff x="0" y="0"/>
          <a:chExt cx="0" cy="0"/>
        </a:xfrm>
      </p:grpSpPr>
      <p:sp>
        <p:nvSpPr>
          <p:cNvPr id="2" name="P_4#b8b539bb4?sp=1&amp;pid=6527aaaa1&amp;color=0,55,96&amp;vtp=1&amp;bt=1&amp;bbb=1"/>
          <p:cNvSpPr/>
          <p:nvPr/>
        </p:nvSpPr>
        <p:spPr>
          <a:xfrm>
            <a:off x="502920" y="1512000"/>
            <a:ext cx="10570464" cy="20275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6</a:t>
            </a:r>
            <a:r>
              <a:rPr lang="en-US" altLang="zh-CN" sz="1800" b="1" i="0">
                <a:solidFill>
                  <a:srgbClr val="003760"/>
                </a:solidFill>
                <a:latin typeface="Times New Roman" pitchFamily="34" charset="0"/>
                <a:ea typeface="微软雅黑" pitchFamily="34" charset="-122"/>
                <a:cs typeface="Times New Roman" pitchFamily="34" charset="-120"/>
              </a:rPr>
              <a:t>.memory</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（1）memory在语法填空中的考法涉及：①考查词性转换，其动词形式为memorise，形容词形式为</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memorial；②考查其固定搭配in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memory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；③考查名词单复数，memory意为“回忆”时为可数名词。</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[黑龙江哈六中2024高一期中]</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Before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entering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laboratory,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must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（memory）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various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rules.</a:t>
            </a:r>
            <a:endParaRPr lang="en-US" altLang="zh-CN" sz="1800" dirty="0"/>
          </a:p>
        </p:txBody>
      </p:sp>
      <p:sp>
        <p:nvSpPr>
          <p:cNvPr id="5" name="QB_4_AN.38_1#b8b539bb4.blank?pid=6527aaaa1&amp;color=0,55,96&amp;vpa=13&amp;vtp=1&amp;bbb=1"/>
          <p:cNvSpPr/>
          <p:nvPr/>
        </p:nvSpPr>
        <p:spPr>
          <a:xfrm>
            <a:off x="8094567" y="2738820"/>
            <a:ext cx="1068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memorise</a:t>
            </a:r>
            <a:endParaRPr lang="en-US" altLang="zh-CN" dirty="0"/>
          </a:p>
        </p:txBody>
      </p:sp>
      <p:sp>
        <p:nvSpPr>
          <p:cNvPr id="6" name="QB_4_AS.39_1#c6b2b32df?pid=6527aaaa1&amp;color=0,55,96&amp;vtp=1&amp;bbb=1"/>
          <p:cNvSpPr/>
          <p:nvPr/>
        </p:nvSpPr>
        <p:spPr>
          <a:xfrm>
            <a:off x="502920" y="356971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句意为：在进入实验室之前，我们必须记住各种规则。</a:t>
            </a:r>
            <a:endParaRPr lang="en-US" altLang="zh-CN" sz="1800" dirty="0"/>
          </a:p>
        </p:txBody>
      </p:sp>
      <p:sp>
        <p:nvSpPr>
          <p:cNvPr id="7" name="QB_4_BD.40_1#a3f9d31fc?pid=6527aaaa1&amp;color=0,55,96&amp;vtp=1&amp;bbb=1&amp;hb=1"/>
          <p:cNvSpPr/>
          <p:nvPr/>
        </p:nvSpPr>
        <p:spPr>
          <a:xfrm>
            <a:off x="502920" y="398050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[广东佛山2023高二期中]</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Online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ticket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scenic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spots,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history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museums,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as</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cemetery</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parks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（陵园）</a:t>
            </a:r>
            <a:r>
              <a:rPr lang="en-US" altLang="zh-CN" b="0" i="0" dirty="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and</a:t>
            </a:r>
            <a:r>
              <a:rPr lang="en-US" altLang="zh-CN" b="0" i="0">
                <a:solidFill>
                  <a:srgbClr val="003760"/>
                </a:solidFill>
                <a:latin typeface="SimSun" pitchFamily="34" charset="0"/>
                <a:ea typeface="SimSun" pitchFamily="34" charset="-122"/>
                <a:cs typeface="SimSun" pitchFamily="34" charset="-120"/>
              </a:rPr>
              <a:t> </a:t>
            </a:r>
            <a:r>
              <a:rPr lang="en-US" altLang="zh-CN" i="0">
                <a:solidFill>
                  <a:srgbClr val="003760"/>
                </a:solidFill>
                <a:latin typeface="SimSun" pitchFamily="34" charset="0"/>
                <a:ea typeface="SimSun" pitchFamily="34" charset="-122"/>
                <a:cs typeface="SimSun" pitchFamily="34" charset="-120"/>
              </a:rPr>
              <a:t>_________</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（memory）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halls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saw</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year-on-year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increase.</a:t>
            </a:r>
            <a:endParaRPr lang="en-US" altLang="zh-CN" dirty="0"/>
          </a:p>
        </p:txBody>
      </p:sp>
      <p:sp>
        <p:nvSpPr>
          <p:cNvPr id="8" name="QB_4_AN.41_1#a3f9d31fc.blank?pid=6527aaaa1&amp;color=0,55,96&amp;vpa=14&amp;vtp=1&amp;bbb=1"/>
          <p:cNvSpPr/>
          <p:nvPr/>
        </p:nvSpPr>
        <p:spPr>
          <a:xfrm>
            <a:off x="3505676" y="4348165"/>
            <a:ext cx="1042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memorial</a:t>
            </a:r>
            <a:endParaRPr lang="en-US" altLang="zh-CN" dirty="0"/>
          </a:p>
        </p:txBody>
      </p:sp>
      <p:sp>
        <p:nvSpPr>
          <p:cNvPr id="9" name="QB_4_AS.42_1#a3f9d31fc?pid=6527aaaa1&amp;color=0,55,96&amp;vtp=1&amp;bbb=1"/>
          <p:cNvSpPr/>
          <p:nvPr/>
        </p:nvSpPr>
        <p:spPr>
          <a:xfrm>
            <a:off x="502920" y="479526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句意为:红色旅游景点、地方历史博物馆、陵园和纪念馆的网上门票销量同比增长。</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fade">
                                      <p:cBhvr>
                                        <p:cTn id="31" dur="500"/>
                                        <p:tgtEl>
                                          <p:spTgt spid="9">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fade">
                                      <p:cBhvr>
                                        <p:cTn id="34"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P spid="8" grpId="0" build="p" animBg="1"/>
      <p:bldP spid="9"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4">
    <p:spTree>
      <p:nvGrpSpPr>
        <p:cNvPr id="1" name=""/>
        <p:cNvGrpSpPr/>
        <p:nvPr/>
      </p:nvGrpSpPr>
      <p:grpSpPr>
        <a:xfrm>
          <a:off x="0" y="0"/>
          <a:ext cx="0" cy="0"/>
          <a:chOff x="0" y="0"/>
          <a:chExt cx="0" cy="0"/>
        </a:xfrm>
      </p:grpSpPr>
      <p:sp>
        <p:nvSpPr>
          <p:cNvPr id="2" name="QB_4_BD.43_1#b5bea46e6?pid=6527aaaa1&amp;color=0,55,96&amp;vtp=1&amp;bt=1&amp;bbb=1&amp;hb=1"/>
          <p:cNvSpPr/>
          <p:nvPr/>
        </p:nvSpPr>
        <p:spPr>
          <a:xfrm>
            <a:off x="502920" y="1508759"/>
            <a:ext cx="10570464" cy="757555"/>
          </a:xfrm>
          <a:prstGeom prst="rect">
            <a:avLst/>
          </a:prstGeom>
          <a:noFill/>
          <a:ln/>
        </p:spPr>
        <p:txBody>
          <a:bodyPr wrap="none" lIns="0" tIns="0" rIns="0" bIns="0" rtlCol="0" anchor="t"/>
          <a:lstStyle/>
          <a:p>
            <a:pPr algn="l">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例3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aunt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left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fifteen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thousand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dollars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（遗嘱）</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memory</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have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decided</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share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knowledge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volunteer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teach</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English</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people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who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can't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afford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it.</a:t>
            </a:r>
            <a:endParaRPr lang="en-US" altLang="zh-CN" dirty="0"/>
          </a:p>
        </p:txBody>
      </p:sp>
      <p:sp>
        <p:nvSpPr>
          <p:cNvPr id="3" name="QB_4_AN.44_1#b5bea46e6.blank?pid=6527aaaa1&amp;color=0,55,96&amp;vpa=15&amp;vtp=1&amp;bbb=1"/>
          <p:cNvSpPr/>
          <p:nvPr/>
        </p:nvSpPr>
        <p:spPr>
          <a:xfrm>
            <a:off x="8877775" y="1473834"/>
            <a:ext cx="357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of</a:t>
            </a:r>
            <a:endParaRPr lang="en-US" altLang="zh-CN" dirty="0"/>
          </a:p>
        </p:txBody>
      </p:sp>
      <p:sp>
        <p:nvSpPr>
          <p:cNvPr id="4" name="QB_4_AS.45_1#b5bea46e6?pid=6527aaaa1&amp;color=0,55,96&amp;vtp=1&amp;bbb=1"/>
          <p:cNvSpPr/>
          <p:nvPr/>
        </p:nvSpPr>
        <p:spPr>
          <a:xfrm>
            <a:off x="502920" y="2311272"/>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固定短语in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memory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意为“为了纪念</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”,故填of。</a:t>
            </a:r>
            <a:endParaRPr lang="en-US" altLang="zh-CN" sz="1800" dirty="0"/>
          </a:p>
        </p:txBody>
      </p:sp>
      <p:sp>
        <p:nvSpPr>
          <p:cNvPr id="5" name="QB_4_BD.46_1#d67efa7a9?pid=6527aaaa1&amp;color=0,55,96&amp;vtp=1&amp;bbb=1&amp;hb=1"/>
          <p:cNvSpPr/>
          <p:nvPr/>
        </p:nvSpPr>
        <p:spPr>
          <a:xfrm>
            <a:off x="502920" y="2713417"/>
            <a:ext cx="10570464" cy="757555"/>
          </a:xfrm>
          <a:prstGeom prst="rect">
            <a:avLst/>
          </a:prstGeom>
          <a:noFill/>
          <a:ln/>
        </p:spPr>
        <p:txBody>
          <a:bodyPr wrap="none" lIns="0" tIns="0" rIns="0" bIns="0" rtlCol="0" anchor="t"/>
          <a:lstStyle/>
          <a:p>
            <a:pPr algn="l">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例4</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[浙江湖州2024高一月考]</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are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i="0">
                <a:solidFill>
                  <a:srgbClr val="003760"/>
                </a:solidFill>
                <a:latin typeface="SimSun" pitchFamily="34" charset="0"/>
                <a:ea typeface="SimSun" pitchFamily="34" charset="-122"/>
                <a:cs typeface="SimSun" pitchFamily="34" charset="-120"/>
              </a:rPr>
              <a:t>__________</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（memory）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them.</a:t>
            </a:r>
            <a:endParaRPr lang="en-US" altLang="zh-CN" dirty="0"/>
          </a:p>
        </p:txBody>
      </p:sp>
      <p:sp>
        <p:nvSpPr>
          <p:cNvPr id="6" name="QB_4_AN.47_1#d67efa7a9.blank?pid=6527aaaa1&amp;color=0,55,96&amp;vpa=16&amp;vtp=1&amp;bbb=1"/>
          <p:cNvSpPr/>
          <p:nvPr/>
        </p:nvSpPr>
        <p:spPr>
          <a:xfrm>
            <a:off x="521176" y="3074541"/>
            <a:ext cx="1068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memories</a:t>
            </a:r>
            <a:endParaRPr lang="en-US" altLang="zh-CN" dirty="0"/>
          </a:p>
        </p:txBody>
      </p:sp>
      <p:sp>
        <p:nvSpPr>
          <p:cNvPr id="7" name="P_4_BD#0bcbcbca1?sp=1&amp;pid=6527aaaa1&amp;color=0,55,96&amp;vtp=1&amp;bbb=1"/>
          <p:cNvSpPr/>
          <p:nvPr/>
        </p:nvSpPr>
        <p:spPr>
          <a:xfrm>
            <a:off x="502920" y="3519295"/>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（2）memory在完形填空中常考查对其词义的把握。</a:t>
            </a:r>
            <a:endParaRPr lang="en-US" altLang="zh-CN" sz="1800" dirty="0"/>
          </a:p>
        </p:txBody>
      </p:sp>
      <p:sp>
        <p:nvSpPr>
          <p:cNvPr id="8" name="QC_4_BD.48_1#863bd8415?pid=6527aaaa1&amp;color=0,55,96&amp;vtp=1&amp;bbb=1&amp;hb=1"/>
          <p:cNvSpPr/>
          <p:nvPr/>
        </p:nvSpPr>
        <p:spPr>
          <a:xfrm>
            <a:off x="502920" y="3921440"/>
            <a:ext cx="10570464" cy="1166940"/>
          </a:xfrm>
          <a:prstGeom prst="rect">
            <a:avLst/>
          </a:prstGeom>
          <a:noFill/>
          <a:ln/>
        </p:spPr>
        <p:txBody>
          <a:bodyPr wrap="none" lIns="0" tIns="0" rIns="0" bIns="0" rtlCol="0" anchor="t"/>
          <a:lstStyle/>
          <a:p>
            <a:pPr algn="l">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例5</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[全国新高考Ⅰ2022]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husband,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children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wonderful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camping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experiences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over</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our</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funny,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especially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early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children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were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little</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9" name="QC_4_AN.49_1#863bd8415.blank?pid=6527aaaa1&amp;color=0,55,96&amp;vpa=17&amp;vtp=1"/>
          <p:cNvSpPr/>
          <p:nvPr/>
        </p:nvSpPr>
        <p:spPr>
          <a:xfrm>
            <a:off x="3778726" y="4292915"/>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10" name="QC_4_BD.50_1#863bd8415.choices?pid=6527aaaa1&amp;color=0,55,96&amp;vtp=1&amp;bbb=1"/>
          <p:cNvSpPr/>
          <p:nvPr/>
        </p:nvSpPr>
        <p:spPr>
          <a:xfrm>
            <a:off x="502920" y="5136894"/>
            <a:ext cx="10570464" cy="351155"/>
          </a:xfrm>
          <a:prstGeom prst="rect">
            <a:avLst/>
          </a:prstGeom>
          <a:noFill/>
          <a:ln/>
        </p:spPr>
        <p:txBody>
          <a:bodyPr wrap="none" lIns="0" tIns="0" rIns="0" bIns="0" rtlCol="0" anchor="t"/>
          <a:lstStyle/>
          <a:p>
            <a:pPr>
              <a:lnSpc>
                <a:spcPts val="3100"/>
              </a:lnSpc>
              <a:tabLst>
                <a:tab pos="2458466" algn="l"/>
                <a:tab pos="4904232" algn="l"/>
                <a:tab pos="776909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.ideas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B.jokes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C.memories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.discoveries</a:t>
            </a:r>
            <a:endParaRPr lang="en-US" altLang="zh-CN" sz="1800" dirty="0"/>
          </a:p>
        </p:txBody>
      </p:sp>
      <p:sp>
        <p:nvSpPr>
          <p:cNvPr id="11" name="QC_4_AS.51_1#863bd8415?pid=6527aaaa1&amp;color=0,55,96&amp;vtp=1&amp;bbb=1&amp;hb=1"/>
          <p:cNvSpPr/>
          <p:nvPr/>
        </p:nvSpPr>
        <p:spPr>
          <a:xfrm>
            <a:off x="502920" y="5539039"/>
            <a:ext cx="10570464" cy="760540"/>
          </a:xfrm>
          <a:prstGeom prst="rect">
            <a:avLst/>
          </a:prstGeom>
          <a:noFill/>
          <a:ln/>
        </p:spPr>
        <p:txBody>
          <a:bodyPr wrap="none" lIns="0" tIns="0" rIns="0" bIns="0" rtlCol="0" anchor="t"/>
          <a:lstStyle/>
          <a:p>
            <a:pPr algn="l">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根据上文中的camping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experiences和下文中的from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early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years可知，作者觉得一些</a:t>
            </a:r>
            <a:r>
              <a:rPr lang="en-US" altLang="zh-CN" sz="1800" b="0" i="0">
                <a:solidFill>
                  <a:srgbClr val="003760"/>
                </a:solidFill>
                <a:latin typeface="Times New Roman" pitchFamily="34" charset="0"/>
                <a:ea typeface="微软雅黑" pitchFamily="34" charset="-122"/>
                <a:cs typeface="Times New Roman" pitchFamily="34" charset="-120"/>
              </a:rPr>
              <a:t>（关于露营</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的</a:t>
            </a:r>
            <a:r>
              <a:rPr lang="en-US" altLang="zh-CN" b="0" i="0" dirty="0">
                <a:solidFill>
                  <a:srgbClr val="003760"/>
                </a:solidFill>
                <a:latin typeface="Times New Roman" pitchFamily="34" charset="0"/>
                <a:ea typeface="微软雅黑" pitchFamily="34" charset="-122"/>
                <a:cs typeface="Times New Roman" pitchFamily="34" charset="-120"/>
              </a:rPr>
              <a:t>）回忆非常有趣。memory意为“回忆”，符合语境。</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fade">
                                      <p:cBhvr>
                                        <p:cTn id="31" dur="500"/>
                                        <p:tgtEl>
                                          <p:spTgt spid="9">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fade">
                                      <p:cBhvr>
                                        <p:cTn id="34" dur="500"/>
                                        <p:tgtEl>
                                          <p:spTgt spid="9">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1">
                                            <p:bg/>
                                          </p:spTgt>
                                        </p:tgtEl>
                                        <p:attrNameLst>
                                          <p:attrName>style.visibility</p:attrName>
                                        </p:attrNameLst>
                                      </p:cBhvr>
                                      <p:to>
                                        <p:strVal val="visible"/>
                                      </p:to>
                                    </p:set>
                                    <p:animEffect transition="in" filter="fade">
                                      <p:cBhvr>
                                        <p:cTn id="39" dur="500"/>
                                        <p:tgtEl>
                                          <p:spTgt spid="11">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1">
                                            <p:txEl>
                                              <p:pRg st="0" end="0"/>
                                            </p:txEl>
                                          </p:spTgt>
                                        </p:tgtEl>
                                        <p:attrNameLst>
                                          <p:attrName>style.visibility</p:attrName>
                                        </p:attrNameLst>
                                      </p:cBhvr>
                                      <p:to>
                                        <p:strVal val="visible"/>
                                      </p:to>
                                    </p:set>
                                    <p:animEffect transition="in" filter="fade">
                                      <p:cBhvr>
                                        <p:cTn id="42" dur="500"/>
                                        <p:tgtEl>
                                          <p:spTgt spid="11">
                                            <p:txEl>
                                              <p:pRg st="0" end="0"/>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1">
                                            <p:txEl>
                                              <p:pRg st="1" end="1"/>
                                            </p:txEl>
                                          </p:spTgt>
                                        </p:tgtEl>
                                        <p:attrNameLst>
                                          <p:attrName>style.visibility</p:attrName>
                                        </p:attrNameLst>
                                      </p:cBhvr>
                                      <p:to>
                                        <p:strVal val="visible"/>
                                      </p:to>
                                    </p:set>
                                    <p:animEffect transition="in" filter="fade">
                                      <p:cBhvr>
                                        <p:cTn id="45" dur="500"/>
                                        <p:tgtEl>
                                          <p:spTgt spid="1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9" grpId="0" build="p" animBg="1"/>
      <p:bldP spid="11"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5">
    <p:spTree>
      <p:nvGrpSpPr>
        <p:cNvPr id="1" name=""/>
        <p:cNvGrpSpPr/>
        <p:nvPr/>
      </p:nvGrpSpPr>
      <p:grpSpPr>
        <a:xfrm>
          <a:off x="0" y="0"/>
          <a:ext cx="0" cy="0"/>
          <a:chOff x="0" y="0"/>
          <a:chExt cx="0" cy="0"/>
        </a:xfrm>
      </p:grpSpPr>
      <p:sp>
        <p:nvSpPr>
          <p:cNvPr id="2" name="P_4#b67432e7e?sp=1&amp;pid=6527aaaa1&amp;color=0,55,96&amp;vtp=1&amp;bt=1&amp;bbb=1&amp;hb=1"/>
          <p:cNvSpPr/>
          <p:nvPr/>
        </p:nvSpPr>
        <p:spPr>
          <a:xfrm>
            <a:off x="502920" y="1512000"/>
            <a:ext cx="10570464" cy="20275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7.responsibility</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responsibility</a:t>
            </a:r>
            <a:r>
              <a:rPr lang="en-US" altLang="zh-CN" sz="1800" b="0" i="0" dirty="0">
                <a:solidFill>
                  <a:srgbClr val="003760"/>
                </a:solidFill>
                <a:latin typeface="Times New Roman" pitchFamily="34" charset="0"/>
                <a:ea typeface="微软雅黑" pitchFamily="34" charset="-122"/>
                <a:cs typeface="Times New Roman" pitchFamily="34" charset="-120"/>
              </a:rPr>
              <a:t>在语法填空中的考法涉及：①考查词性转换，其形容词形式为responsible；</a:t>
            </a:r>
            <a:r>
              <a:rPr lang="en-US" altLang="zh-CN" sz="1800" b="0" i="0">
                <a:solidFill>
                  <a:srgbClr val="003760"/>
                </a:solidFill>
                <a:latin typeface="Times New Roman" pitchFamily="34" charset="0"/>
                <a:ea typeface="微软雅黑" pitchFamily="34" charset="-122"/>
                <a:cs typeface="Times New Roman" pitchFamily="34" charset="-120"/>
              </a:rPr>
              <a:t>②考查其形容</a:t>
            </a:r>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词形式的固定搭配</a:t>
            </a:r>
            <a:r>
              <a:rPr lang="en-US" altLang="zh-CN" b="0" i="0" dirty="0">
                <a:solidFill>
                  <a:srgbClr val="003760"/>
                </a:solidFill>
                <a:latin typeface="Times New Roman" pitchFamily="34" charset="0"/>
                <a:ea typeface="微软雅黑" pitchFamily="34" charset="-122"/>
                <a:cs typeface="Times New Roman" pitchFamily="34" charset="-120"/>
              </a:rPr>
              <a:t>be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responsible</a:t>
            </a:r>
            <a:r>
              <a:rPr lang="en-US" altLang="zh-CN" b="0" i="0" dirty="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for</a:t>
            </a:r>
            <a:r>
              <a:rPr lang="en-US" altLang="zh-CN" b="0" i="0">
                <a:solidFill>
                  <a:srgbClr val="003760"/>
                </a:solidFill>
                <a:latin typeface="Times New Roman" panose="02020603050405020304" pitchFamily="18" charset="0"/>
                <a:ea typeface="微软雅黑" pitchFamily="34" charset="-122"/>
                <a:cs typeface="Times New Roman" pitchFamily="34" charset="-120"/>
              </a:rPr>
              <a:t>…</a:t>
            </a:r>
            <a:r>
              <a:rPr lang="en-US" altLang="zh-CN" b="0" i="0">
                <a:solidFill>
                  <a:srgbClr val="00376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[河北石家庄一中2024高一期末·改编]</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Every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Chinese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carries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（responsible）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preserve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pass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rich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cultural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heritage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（遗产）</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future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generations.</a:t>
            </a:r>
            <a:endParaRPr lang="en-US" altLang="zh-CN" dirty="0"/>
          </a:p>
        </p:txBody>
      </p:sp>
      <p:sp>
        <p:nvSpPr>
          <p:cNvPr id="4" name="QB_4_AN.53_1#b67432e7e.blank?pid=6527aaaa1&amp;color=0,55,96&amp;vpa=18&amp;vtp=1&amp;bbb=1"/>
          <p:cNvSpPr/>
          <p:nvPr/>
        </p:nvSpPr>
        <p:spPr>
          <a:xfrm>
            <a:off x="7429975" y="2726120"/>
            <a:ext cx="1411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responsibility</a:t>
            </a:r>
            <a:endParaRPr lang="en-US" altLang="zh-CN" dirty="0"/>
          </a:p>
        </p:txBody>
      </p:sp>
      <p:sp>
        <p:nvSpPr>
          <p:cNvPr id="5" name="QB_4_AS.54_1#cce945fb0?pid=6527aaaa1&amp;color=0,55,96&amp;vtp=1&amp;bbb=1&amp;hb=1"/>
          <p:cNvSpPr/>
          <p:nvPr/>
        </p:nvSpPr>
        <p:spPr>
          <a:xfrm>
            <a:off x="502920" y="3574734"/>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句意为：每个中国人都有责任保护丰富的文化遗产，并将其传给子孙后代。设空处作carries</a:t>
            </a:r>
            <a:r>
              <a:rPr lang="en-US" altLang="zh-CN" sz="1800" b="0" i="0">
                <a:solidFill>
                  <a:srgbClr val="003760"/>
                </a:solidFill>
                <a:latin typeface="Times New Roman" pitchFamily="34" charset="0"/>
                <a:ea typeface="微软雅黑" pitchFamily="34" charset="-122"/>
                <a:cs typeface="Times New Roman" pitchFamily="34" charset="-120"/>
              </a:rPr>
              <a:t>的宾语，</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且其前有不定冠词</a:t>
            </a:r>
            <a:r>
              <a:rPr lang="en-US" altLang="zh-CN" b="0" i="0" dirty="0">
                <a:solidFill>
                  <a:srgbClr val="003760"/>
                </a:solidFill>
                <a:latin typeface="Times New Roman" pitchFamily="34" charset="0"/>
                <a:ea typeface="微软雅黑" pitchFamily="34" charset="-122"/>
                <a:cs typeface="Times New Roman" pitchFamily="34" charset="-120"/>
              </a:rPr>
              <a:t>a修饰，应用名词单数形式。</a:t>
            </a:r>
            <a:endParaRPr lang="en-US" altLang="zh-CN" dirty="0"/>
          </a:p>
        </p:txBody>
      </p:sp>
      <p:sp>
        <p:nvSpPr>
          <p:cNvPr id="6" name="QB_4_BD.55_1#f809d45e7?pid=6527aaaa1&amp;color=0,55,96&amp;vtp=1&amp;bbb=1&amp;hb=1"/>
          <p:cNvSpPr/>
          <p:nvPr/>
        </p:nvSpPr>
        <p:spPr>
          <a:xfrm>
            <a:off x="502920" y="4404234"/>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[广东东莞2024高一期末]</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captain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ship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responsible</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safety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passengers</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board.</a:t>
            </a:r>
            <a:endParaRPr lang="en-US" altLang="zh-CN" dirty="0"/>
          </a:p>
        </p:txBody>
      </p:sp>
      <p:sp>
        <p:nvSpPr>
          <p:cNvPr id="7" name="QB_4_AN.56_1#f809d45e7.blank?pid=6527aaaa1&amp;color=0,55,96&amp;vpa=19&amp;vtp=1&amp;bbb=1"/>
          <p:cNvSpPr/>
          <p:nvPr/>
        </p:nvSpPr>
        <p:spPr>
          <a:xfrm>
            <a:off x="7442675" y="4373754"/>
            <a:ext cx="433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for</a:t>
            </a:r>
            <a:endParaRPr lang="en-US" altLang="zh-CN" dirty="0"/>
          </a:p>
        </p:txBody>
      </p:sp>
      <p:sp>
        <p:nvSpPr>
          <p:cNvPr id="8" name="QB_4_AS.57_1#f809d45e7?pid=6527aaaa1&amp;color=0,55,96&amp;vtp=1&amp;bbb=1&amp;hb=1"/>
          <p:cNvSpPr/>
          <p:nvPr/>
        </p:nvSpPr>
        <p:spPr>
          <a:xfrm>
            <a:off x="502920" y="5227004"/>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句意为：船长对船上所有乘客的安全负责。be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responsible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为固定搭配，在此处意为“</a:t>
            </a:r>
            <a:r>
              <a:rPr lang="en-US" altLang="zh-CN" sz="1800" b="0" i="0">
                <a:solidFill>
                  <a:srgbClr val="003760"/>
                </a:solidFill>
                <a:latin typeface="Times New Roman" pitchFamily="34" charset="0"/>
                <a:ea typeface="微软雅黑" pitchFamily="34" charset="-122"/>
                <a:cs typeface="Times New Roman" pitchFamily="34" charset="-120"/>
              </a:rPr>
              <a:t>对</a:t>
            </a:r>
            <a:r>
              <a:rPr lang="en-US" altLang="zh-CN" sz="1800" b="0" i="0">
                <a:solidFill>
                  <a:srgbClr val="003760"/>
                </a:solidFill>
                <a:latin typeface="SimSun" panose="02010600030101010101" pitchFamily="2" charset="-122"/>
                <a:ea typeface="微软雅黑" pitchFamily="34" charset="-122"/>
                <a:cs typeface="Times New Roman" pitchFamily="34" charset="-120"/>
              </a:rPr>
              <a:t>……</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负责</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fade">
                                      <p:cBhvr>
                                        <p:cTn id="26" dur="500"/>
                                        <p:tgtEl>
                                          <p:spTgt spid="7">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8">
                                            <p:bg/>
                                          </p:spTgt>
                                        </p:tgtEl>
                                        <p:attrNameLst>
                                          <p:attrName>style.visibility</p:attrName>
                                        </p:attrNameLst>
                                      </p:cBhvr>
                                      <p:to>
                                        <p:strVal val="visible"/>
                                      </p:to>
                                    </p:set>
                                    <p:animEffect transition="in" filter="fade">
                                      <p:cBhvr>
                                        <p:cTn id="34" dur="500"/>
                                        <p:tgtEl>
                                          <p:spTgt spid="8">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Effect transition="in" filter="fade">
                                      <p:cBhvr>
                                        <p:cTn id="37" dur="500"/>
                                        <p:tgtEl>
                                          <p:spTgt spid="8">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8">
                                            <p:txEl>
                                              <p:pRg st="1" end="1"/>
                                            </p:txEl>
                                          </p:spTgt>
                                        </p:tgtEl>
                                        <p:attrNameLst>
                                          <p:attrName>style.visibility</p:attrName>
                                        </p:attrNameLst>
                                      </p:cBhvr>
                                      <p:to>
                                        <p:strVal val="visible"/>
                                      </p:to>
                                    </p:set>
                                    <p:animEffect transition="in" filter="fade">
                                      <p:cBhvr>
                                        <p:cTn id="40"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6">
    <p:spTree>
      <p:nvGrpSpPr>
        <p:cNvPr id="1" name=""/>
        <p:cNvGrpSpPr/>
        <p:nvPr/>
      </p:nvGrpSpPr>
      <p:grpSpPr>
        <a:xfrm>
          <a:off x="0" y="0"/>
          <a:ext cx="0" cy="0"/>
          <a:chOff x="0" y="0"/>
          <a:chExt cx="0" cy="0"/>
        </a:xfrm>
      </p:grpSpPr>
      <p:sp>
        <p:nvSpPr>
          <p:cNvPr id="2" name="P_4#2711a4b43?sp=1&amp;pid=6527aaaa1&amp;color=0,55,96&amp;vtp=1&amp;bt=1&amp;bbb=1&amp;hb=1"/>
          <p:cNvSpPr/>
          <p:nvPr/>
        </p:nvSpPr>
        <p:spPr>
          <a:xfrm>
            <a:off x="502920" y="1512000"/>
            <a:ext cx="10570464" cy="32848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8.harm</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harm</a:t>
            </a:r>
            <a:r>
              <a:rPr lang="en-US" altLang="zh-CN" sz="1800" b="0" i="0" dirty="0">
                <a:solidFill>
                  <a:srgbClr val="003760"/>
                </a:solidFill>
                <a:latin typeface="Times New Roman" pitchFamily="34" charset="0"/>
                <a:ea typeface="微软雅黑" pitchFamily="34" charset="-122"/>
                <a:cs typeface="Times New Roman" pitchFamily="34" charset="-120"/>
              </a:rPr>
              <a:t>在语法填空中的考法涉及：①考查词性转换，其形容词为harmful或harmless；</a:t>
            </a:r>
            <a:r>
              <a:rPr lang="en-US" altLang="zh-CN" sz="1800" b="0" i="0">
                <a:solidFill>
                  <a:srgbClr val="003760"/>
                </a:solidFill>
                <a:latin typeface="Times New Roman" pitchFamily="34" charset="0"/>
                <a:ea typeface="微软雅黑" pitchFamily="34" charset="-122"/>
                <a:cs typeface="Times New Roman" pitchFamily="34" charset="-120"/>
              </a:rPr>
              <a:t>②考查其作名词时</a:t>
            </a:r>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的固定搭配</a:t>
            </a:r>
            <a:r>
              <a:rPr lang="en-US" altLang="zh-CN" b="0" i="0" dirty="0">
                <a:solidFill>
                  <a:srgbClr val="003760"/>
                </a:solidFill>
                <a:latin typeface="Times New Roman" pitchFamily="34" charset="0"/>
                <a:ea typeface="微软雅黑" pitchFamily="34" charset="-122"/>
                <a:cs typeface="Times New Roman" pitchFamily="34" charset="-120"/>
              </a:rPr>
              <a:t>do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harm</a:t>
            </a:r>
            <a:r>
              <a:rPr lang="en-US" altLang="zh-CN" b="0" i="0" dirty="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to</a:t>
            </a:r>
            <a:r>
              <a:rPr lang="en-US" altLang="zh-CN" b="0" i="0">
                <a:solidFill>
                  <a:srgbClr val="003760"/>
                </a:solidFill>
                <a:latin typeface="Times New Roman" panose="02020603050405020304" pitchFamily="18" charset="0"/>
                <a:ea typeface="微软雅黑" pitchFamily="34" charset="-122"/>
                <a:cs typeface="Times New Roman" pitchFamily="34" charset="-120"/>
              </a:rPr>
              <a:t>…</a:t>
            </a:r>
            <a:r>
              <a:rPr lang="en-US" altLang="zh-CN" b="0" i="0">
                <a:solidFill>
                  <a:srgbClr val="00376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[陕西宝鸡中学2024高二月考]</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Step</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turn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lights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because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light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keeps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our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brain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active.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says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blue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light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from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phones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laptops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particularly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（harm）.</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例2</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should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choose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drug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（harm）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health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rather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than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kind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harmful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chemical,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which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cause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liver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fail.</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例3</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Forests'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cut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down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will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great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harm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animals,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which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facing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danger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dying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out.</a:t>
            </a:r>
            <a:endParaRPr lang="en-US" altLang="zh-CN" dirty="0"/>
          </a:p>
        </p:txBody>
      </p:sp>
      <p:sp>
        <p:nvSpPr>
          <p:cNvPr id="4" name="QB_4_AN.59_1#2711a4b43.blank?pid=6527aaaa1&amp;color=0,55,96&amp;vpa=20&amp;vtp=1&amp;bbb=1"/>
          <p:cNvSpPr/>
          <p:nvPr/>
        </p:nvSpPr>
        <p:spPr>
          <a:xfrm>
            <a:off x="6401276" y="3157920"/>
            <a:ext cx="890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harmful</a:t>
            </a:r>
            <a:endParaRPr lang="en-US" altLang="zh-CN" dirty="0"/>
          </a:p>
        </p:txBody>
      </p:sp>
      <p:sp>
        <p:nvSpPr>
          <p:cNvPr id="6" name="QB_4_AN.61_1#2711a4b43.blank?pid=6527aaaa1&amp;color=0,55,96&amp;vpa=21&amp;vtp=1&amp;bbb=1"/>
          <p:cNvSpPr/>
          <p:nvPr/>
        </p:nvSpPr>
        <p:spPr>
          <a:xfrm>
            <a:off x="4575016" y="3577020"/>
            <a:ext cx="979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harmless</a:t>
            </a:r>
            <a:endParaRPr lang="en-US" altLang="zh-CN" dirty="0"/>
          </a:p>
        </p:txBody>
      </p:sp>
      <p:sp>
        <p:nvSpPr>
          <p:cNvPr id="8" name="QB_4_AN.63_1#2711a4b43.blank?pid=6527aaaa1&amp;color=0,55,96&amp;vpa=22&amp;vtp=1&amp;bbb=1"/>
          <p:cNvSpPr/>
          <p:nvPr/>
        </p:nvSpPr>
        <p:spPr>
          <a:xfrm>
            <a:off x="5363051" y="4394265"/>
            <a:ext cx="344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8"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7">
    <p:spTree>
      <p:nvGrpSpPr>
        <p:cNvPr id="1" name=""/>
        <p:cNvGrpSpPr/>
        <p:nvPr/>
      </p:nvGrpSpPr>
      <p:grpSpPr>
        <a:xfrm>
          <a:off x="0" y="0"/>
          <a:ext cx="0" cy="0"/>
          <a:chOff x="0" y="0"/>
          <a:chExt cx="0" cy="0"/>
        </a:xfrm>
      </p:grpSpPr>
      <p:sp>
        <p:nvSpPr>
          <p:cNvPr id="2" name="P_4#d315eb445?sp=1&amp;pid=6527aaaa1&amp;color=0,55,96&amp;mp=1&amp;vtp=1&amp;bt=1&amp;bbb=1"/>
          <p:cNvSpPr/>
          <p:nvPr/>
        </p:nvSpPr>
        <p:spPr>
          <a:xfrm>
            <a:off x="502920" y="1512000"/>
            <a:ext cx="10570464" cy="354140"/>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9.现在分词作状语</a:t>
            </a:r>
            <a:endParaRPr lang="en-US" altLang="zh-CN" sz="1800" dirty="0"/>
          </a:p>
        </p:txBody>
      </p:sp>
      <p:sp>
        <p:nvSpPr>
          <p:cNvPr id="3" name="QB_4_BD.64_1#45d6d2e3f?pid=6527aaaa1&amp;color=0,55,96&amp;vtp=1&amp;bbb=1&amp;hb=1"/>
          <p:cNvSpPr/>
          <p:nvPr/>
        </p:nvSpPr>
        <p:spPr>
          <a:xfrm>
            <a:off x="502920" y="1920114"/>
            <a:ext cx="10570464" cy="16084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例1</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[全国新课标Ⅱ2024</a:t>
            </a:r>
            <a:r>
              <a:rPr lang="en-US" altLang="zh-CN" sz="1800" b="0" i="0">
                <a:solidFill>
                  <a:srgbClr val="003760"/>
                </a:solidFill>
                <a:latin typeface="仿宋" pitchFamily="34" charset="0"/>
                <a:ea typeface="仿宋" pitchFamily="34" charset="-122"/>
                <a:cs typeface="仿宋"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（recall）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watching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Chinese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opera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version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Shakespeare's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play</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1">
                <a:solidFill>
                  <a:srgbClr val="003760"/>
                </a:solidFill>
                <a:latin typeface="Times New Roman" pitchFamily="34" charset="0"/>
                <a:ea typeface="微软雅黑" pitchFamily="34" charset="-122"/>
                <a:cs typeface="Times New Roman" pitchFamily="34" charset="-120"/>
              </a:rPr>
              <a:t>Richard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Ⅲ</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Shanghai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meeting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Chinese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actors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Stratford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perform</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parts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The</a:t>
            </a:r>
            <a:r>
              <a:rPr lang="en-US" altLang="zh-CN" sz="1800" b="0" i="1"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Peony</a:t>
            </a:r>
            <a:r>
              <a:rPr lang="en-US" altLang="zh-CN" sz="1800" b="0" i="1"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Pavilion</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Edmondson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exciting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Chinese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language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see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how</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Tang's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play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was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being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performed.”</a:t>
            </a:r>
            <a:endParaRPr lang="en-US" altLang="zh-CN" dirty="0"/>
          </a:p>
        </p:txBody>
      </p:sp>
      <p:sp>
        <p:nvSpPr>
          <p:cNvPr id="4" name="QB_4_AN.65_1#45d6d2e3f.blank?pid=6527aaaa1&amp;color=0,55,96&amp;vpa=23&amp;vtp=1&amp;bbb=1"/>
          <p:cNvSpPr/>
          <p:nvPr/>
        </p:nvSpPr>
        <p:spPr>
          <a:xfrm>
            <a:off x="3099276" y="1876934"/>
            <a:ext cx="1042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Recalling</a:t>
            </a:r>
            <a:endParaRPr lang="en-US" altLang="zh-CN" dirty="0"/>
          </a:p>
        </p:txBody>
      </p:sp>
      <p:sp>
        <p:nvSpPr>
          <p:cNvPr id="5" name="QB_4_AS.66_1#45d6d2e3f?pid=6527aaaa1&amp;color=0,55,96&amp;vtp=1&amp;bbb=1&amp;hb=1"/>
          <p:cNvSpPr/>
          <p:nvPr/>
        </p:nvSpPr>
        <p:spPr>
          <a:xfrm>
            <a:off x="502920" y="3574099"/>
            <a:ext cx="10570464" cy="16114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句意为：回想起在上海观看中文话剧版的莎士比亚剧目《理查三世</a:t>
            </a:r>
            <a:r>
              <a:rPr lang="en-US" altLang="zh-CN" sz="1800" b="0" i="0">
                <a:solidFill>
                  <a:srgbClr val="003760"/>
                </a:solidFill>
                <a:latin typeface="Times New Roman" pitchFamily="34" charset="0"/>
                <a:ea typeface="微软雅黑" pitchFamily="34" charset="-122"/>
                <a:cs typeface="Times New Roman" pitchFamily="34" charset="-120"/>
              </a:rPr>
              <a:t>》，以及与几年前来斯特拉特福</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表演</a:t>
            </a:r>
            <a:r>
              <a:rPr lang="en-US" altLang="zh-CN" sz="1800" b="0" i="0" dirty="0">
                <a:solidFill>
                  <a:srgbClr val="003760"/>
                </a:solidFill>
                <a:latin typeface="Times New Roman" pitchFamily="34" charset="0"/>
                <a:ea typeface="微软雅黑" pitchFamily="34" charset="-122"/>
                <a:cs typeface="Times New Roman" pitchFamily="34" charset="-120"/>
              </a:rPr>
              <a:t>《牡丹亭》选段的中国演员见面时的情景，埃德蒙森说</a:t>
            </a:r>
            <a:r>
              <a:rPr lang="en-US" altLang="zh-CN" sz="1800" b="0" i="0">
                <a:solidFill>
                  <a:srgbClr val="003760"/>
                </a:solidFill>
                <a:latin typeface="Times New Roman" pitchFamily="34" charset="0"/>
                <a:ea typeface="微软雅黑" pitchFamily="34" charset="-122"/>
                <a:cs typeface="Times New Roman" pitchFamily="34" charset="-120"/>
              </a:rPr>
              <a:t>：“听到中文并看到汤显祖的戏剧是如何被演</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绎的</a:t>
            </a:r>
            <a:r>
              <a:rPr lang="en-US" altLang="zh-CN" sz="1800" b="0" i="0" dirty="0">
                <a:solidFill>
                  <a:srgbClr val="003760"/>
                </a:solidFill>
                <a:latin typeface="Times New Roman" pitchFamily="34" charset="0"/>
                <a:ea typeface="微软雅黑" pitchFamily="34" charset="-122"/>
                <a:cs typeface="Times New Roman" pitchFamily="34" charset="-120"/>
              </a:rPr>
              <a:t>，这令人激动不已。”分析句子结构可知，本句的主干为“Edmondson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said</a:t>
            </a:r>
            <a:r>
              <a:rPr lang="en-US" altLang="zh-CN" sz="1800" b="0" i="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”，设空处应用非谓语形式</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作状语</a:t>
            </a:r>
            <a:r>
              <a:rPr lang="en-US" altLang="zh-CN" b="0" i="0" dirty="0">
                <a:solidFill>
                  <a:srgbClr val="003760"/>
                </a:solidFill>
                <a:latin typeface="Times New Roman" pitchFamily="34" charset="0"/>
                <a:ea typeface="微软雅黑" pitchFamily="34" charset="-122"/>
                <a:cs typeface="Times New Roman" pitchFamily="34" charset="-120"/>
              </a:rPr>
              <a:t>；recall和句子的主语Edmondson之间为逻辑上的主动关系，应用现在分词形式。</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8">
    <p:spTree>
      <p:nvGrpSpPr>
        <p:cNvPr id="1" name=""/>
        <p:cNvGrpSpPr/>
        <p:nvPr/>
      </p:nvGrpSpPr>
      <p:grpSpPr>
        <a:xfrm>
          <a:off x="0" y="0"/>
          <a:ext cx="0" cy="0"/>
          <a:chOff x="0" y="0"/>
          <a:chExt cx="0" cy="0"/>
        </a:xfrm>
      </p:grpSpPr>
      <p:sp>
        <p:nvSpPr>
          <p:cNvPr id="2" name="QB_4_BD.67_1#6055de6b7?pid=6527aaaa1&amp;color=0,55,96&amp;vtp=1&amp;bt=1&amp;bbb=1&amp;hb=1"/>
          <p:cNvSpPr/>
          <p:nvPr/>
        </p:nvSpPr>
        <p:spPr>
          <a:xfrm>
            <a:off x="502920" y="1508760"/>
            <a:ext cx="10570464" cy="1084580"/>
          </a:xfrm>
          <a:prstGeom prst="rect">
            <a:avLst/>
          </a:prstGeom>
          <a:noFill/>
          <a:ln/>
        </p:spPr>
        <p:txBody>
          <a:bodyPr wrap="none" lIns="0" tIns="0" rIns="0" bIns="0" rtlCol="0" anchor="t"/>
          <a:lstStyle/>
          <a:p>
            <a:pPr algn="l">
              <a:lnSpc>
                <a:spcPts val="30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[全国乙2023</a:t>
            </a:r>
            <a:r>
              <a:rPr lang="en-US" altLang="zh-CN" sz="1800" b="0" i="0">
                <a:solidFill>
                  <a:srgbClr val="003760"/>
                </a:solidFill>
                <a:latin typeface="仿宋" pitchFamily="34" charset="0"/>
                <a:ea typeface="仿宋" pitchFamily="34" charset="-122"/>
                <a:cs typeface="仿宋"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（visit）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several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10</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amazed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co-existence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keep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heritage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（遗产）</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while</a:t>
            </a:r>
            <a:r>
              <a:rPr lang="en-US" altLang="zh-CN" sz="1800" b="0" i="0">
                <a:solidFill>
                  <a:srgbClr val="003760"/>
                </a:solidFill>
                <a:latin typeface="SimSun" pitchFamily="34" charset="0"/>
                <a:ea typeface="SimSun" pitchFamily="34" charset="-122"/>
                <a:cs typeface="SimSun" pitchFamily="34" charset="-120"/>
              </a:rPr>
              <a:t> </a:t>
            </a:r>
          </a:p>
          <a:p>
            <a:pPr>
              <a:lnSpc>
                <a:spcPts val="2800"/>
              </a:lnSpc>
            </a:pPr>
            <a:r>
              <a:rPr lang="en-US" altLang="zh-CN" b="0" i="0">
                <a:solidFill>
                  <a:srgbClr val="003760"/>
                </a:solidFill>
                <a:latin typeface="Times New Roman" pitchFamily="34" charset="0"/>
                <a:ea typeface="微软雅黑" pitchFamily="34" charset="-122"/>
                <a:cs typeface="Times New Roman" pitchFamily="34" charset="-120"/>
              </a:rPr>
              <a:t>constantly</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growing.</a:t>
            </a:r>
            <a:endParaRPr lang="en-US" altLang="zh-CN" dirty="0"/>
          </a:p>
        </p:txBody>
      </p:sp>
      <p:sp>
        <p:nvSpPr>
          <p:cNvPr id="3" name="QB_4_AN.68_1#6055de6b7.blank?pid=6527aaaa1&amp;color=0,55,96&amp;vpa=24&amp;vtp=1&amp;bbb=1"/>
          <p:cNvSpPr/>
          <p:nvPr/>
        </p:nvSpPr>
        <p:spPr>
          <a:xfrm>
            <a:off x="2438876" y="1465897"/>
            <a:ext cx="1563688" cy="322580"/>
          </a:xfrm>
          <a:prstGeom prst="rect">
            <a:avLst/>
          </a:prstGeom>
          <a:noFill/>
          <a:ln/>
        </p:spPr>
        <p:txBody>
          <a:bodyPr wrap="none" lIns="0" tIns="0" rIns="0" bIns="0" rtlCol="0" anchor="t"/>
          <a:lstStyle/>
          <a:p>
            <a:pPr algn="ctr">
              <a:lnSpc>
                <a:spcPts val="2800"/>
              </a:lnSpc>
            </a:pPr>
            <a:r>
              <a:rPr lang="en-US" altLang="zh-CN" b="0" i="0" dirty="0">
                <a:solidFill>
                  <a:srgbClr val="FF0000"/>
                </a:solidFill>
                <a:latin typeface="Times New Roman" pitchFamily="34" charset="0"/>
                <a:ea typeface="微软雅黑" pitchFamily="34" charset="-122"/>
                <a:cs typeface="Times New Roman" pitchFamily="34" charset="-120"/>
              </a:rPr>
              <a:t>Having</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visited</a:t>
            </a:r>
            <a:endParaRPr lang="en-US" altLang="zh-CN" dirty="0"/>
          </a:p>
        </p:txBody>
      </p:sp>
      <p:sp>
        <p:nvSpPr>
          <p:cNvPr id="4" name="QB_4_AS.69_1#6055de6b7?pid=6527aaaa1&amp;color=0,55,96&amp;vtp=1&amp;bbb=1&amp;hb=1"/>
          <p:cNvSpPr/>
          <p:nvPr/>
        </p:nvSpPr>
        <p:spPr>
          <a:xfrm>
            <a:off x="502920" y="2628138"/>
            <a:ext cx="10570464" cy="1468755"/>
          </a:xfrm>
          <a:prstGeom prst="rect">
            <a:avLst/>
          </a:prstGeom>
          <a:noFill/>
          <a:ln/>
        </p:spPr>
        <p:txBody>
          <a:bodyPr wrap="none" lIns="0" tIns="0" rIns="0" bIns="0" rtlCol="0" anchor="t"/>
          <a:lstStyle/>
          <a:p>
            <a:pPr algn="l">
              <a:lnSpc>
                <a:spcPts val="30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句意为：在过去的10年里，我曾多次访问北京，惊叹于这里的新旧共存</a:t>
            </a:r>
            <a:r>
              <a:rPr lang="en-US" altLang="zh-CN" sz="1800" b="0" i="0">
                <a:solidFill>
                  <a:srgbClr val="003760"/>
                </a:solidFill>
                <a:latin typeface="Times New Roman" pitchFamily="34" charset="0"/>
                <a:ea typeface="微软雅黑" pitchFamily="34" charset="-122"/>
                <a:cs typeface="Times New Roman" pitchFamily="34" charset="-120"/>
              </a:rPr>
              <a:t>，惊叹于一个城市如何在不</a:t>
            </a:r>
          </a:p>
          <a:p>
            <a:pPr>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断发展的同时保存如此丰富的遗产</a:t>
            </a:r>
            <a:r>
              <a:rPr lang="en-US" altLang="zh-CN" sz="1800" b="0" i="0" dirty="0">
                <a:solidFill>
                  <a:srgbClr val="003760"/>
                </a:solidFill>
                <a:latin typeface="Times New Roman" pitchFamily="34" charset="0"/>
                <a:ea typeface="微软雅黑" pitchFamily="34" charset="-122"/>
                <a:cs typeface="Times New Roman" pitchFamily="34" charset="-120"/>
              </a:rPr>
              <a:t>。设空处应用非谓语动词作状语，和逻辑主语I之间是主动关系</a:t>
            </a:r>
            <a:r>
              <a:rPr lang="en-US" altLang="zh-CN" sz="1800" b="0" i="0">
                <a:solidFill>
                  <a:srgbClr val="003760"/>
                </a:solidFill>
                <a:latin typeface="Times New Roman" pitchFamily="34" charset="0"/>
                <a:ea typeface="微软雅黑" pitchFamily="34" charset="-122"/>
                <a:cs typeface="Times New Roman" pitchFamily="34" charset="-120"/>
              </a:rPr>
              <a:t>，应用</a:t>
            </a:r>
          </a:p>
          <a:p>
            <a:pPr>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现在分词形式</a:t>
            </a:r>
            <a:r>
              <a:rPr lang="en-US" altLang="zh-CN" sz="1800" b="0" i="0" dirty="0">
                <a:solidFill>
                  <a:srgbClr val="003760"/>
                </a:solidFill>
                <a:latin typeface="Times New Roman" pitchFamily="34" charset="0"/>
                <a:ea typeface="微软雅黑" pitchFamily="34" charset="-122"/>
                <a:cs typeface="Times New Roman" pitchFamily="34" charset="-120"/>
              </a:rPr>
              <a:t>；根据时间状语over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10</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years可知，此处visit是先于谓语动词完成的动作</a:t>
            </a:r>
            <a:r>
              <a:rPr lang="en-US" altLang="zh-CN" sz="1800" b="0" i="0">
                <a:solidFill>
                  <a:srgbClr val="003760"/>
                </a:solidFill>
                <a:latin typeface="Times New Roman" pitchFamily="34" charset="0"/>
                <a:ea typeface="微软雅黑" pitchFamily="34" charset="-122"/>
                <a:cs typeface="Times New Roman" pitchFamily="34" charset="-120"/>
              </a:rPr>
              <a:t>，应用现在</a:t>
            </a:r>
          </a:p>
          <a:p>
            <a:pPr>
              <a:lnSpc>
                <a:spcPts val="2800"/>
              </a:lnSpc>
            </a:pPr>
            <a:r>
              <a:rPr lang="en-US" altLang="zh-CN" b="0" i="0">
                <a:solidFill>
                  <a:srgbClr val="003760"/>
                </a:solidFill>
                <a:latin typeface="Times New Roman" pitchFamily="34" charset="0"/>
                <a:ea typeface="微软雅黑" pitchFamily="34" charset="-122"/>
                <a:cs typeface="Times New Roman" pitchFamily="34" charset="-120"/>
              </a:rPr>
              <a:t>分词的完成式</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5" name="QB_4_BD.70_1#b490f185a?pid=6527aaaa1&amp;color=0,55,96&amp;vtp=1&amp;bbb=1&amp;hb=1"/>
          <p:cNvSpPr/>
          <p:nvPr/>
        </p:nvSpPr>
        <p:spPr>
          <a:xfrm>
            <a:off x="502920" y="4123564"/>
            <a:ext cx="10570464" cy="1084580"/>
          </a:xfrm>
          <a:prstGeom prst="rect">
            <a:avLst/>
          </a:prstGeom>
          <a:noFill/>
          <a:ln/>
        </p:spPr>
        <p:txBody>
          <a:bodyPr wrap="none" lIns="0" tIns="0" rIns="0" bIns="0" rtlCol="0" anchor="t"/>
          <a:lstStyle/>
          <a:p>
            <a:pPr algn="l">
              <a:lnSpc>
                <a:spcPts val="3000"/>
              </a:lnSpc>
            </a:pPr>
            <a:r>
              <a:rPr lang="en-US" altLang="zh-CN" sz="1800" b="0" i="0" dirty="0">
                <a:solidFill>
                  <a:srgbClr val="003760"/>
                </a:solidFill>
                <a:latin typeface="Times New Roman" pitchFamily="34" charset="0"/>
                <a:ea typeface="微软雅黑" pitchFamily="34" charset="-122"/>
                <a:cs typeface="Times New Roman" pitchFamily="34" charset="-120"/>
              </a:rPr>
              <a:t>例3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[全国甲2023]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America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life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seemed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enjoy</a:t>
            </a:r>
            <a:r>
              <a:rPr lang="en-US" altLang="zh-CN" sz="1800" b="0" i="0">
                <a:solidFill>
                  <a:srgbClr val="003760"/>
                </a:solidFill>
                <a:latin typeface="SimSun" pitchFamily="34" charset="0"/>
                <a:ea typeface="SimSun" pitchFamily="34" charset="-122"/>
                <a:cs typeface="SimSun" pitchFamily="34" charset="-120"/>
              </a:rPr>
              <a:t> </a:t>
            </a:r>
          </a:p>
          <a:p>
            <a:pPr>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peaceful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co-existence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surroundings,”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begins</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（borrow）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familiar</a:t>
            </a:r>
            <a:r>
              <a:rPr lang="en-US" altLang="zh-CN" sz="1800" b="0" i="0">
                <a:solidFill>
                  <a:srgbClr val="003760"/>
                </a:solidFill>
                <a:latin typeface="SimSun" pitchFamily="34" charset="0"/>
                <a:ea typeface="SimSun" pitchFamily="34" charset="-122"/>
                <a:cs typeface="SimSun" pitchFamily="34" charset="-120"/>
              </a:rPr>
              <a:t> </a:t>
            </a:r>
          </a:p>
          <a:p>
            <a:pPr>
              <a:lnSpc>
                <a:spcPts val="2800"/>
              </a:lnSpc>
            </a:pPr>
            <a:r>
              <a:rPr lang="en-US" altLang="zh-CN" b="0" i="0">
                <a:solidFill>
                  <a:srgbClr val="003760"/>
                </a:solidFill>
                <a:latin typeface="Times New Roman" pitchFamily="34" charset="0"/>
                <a:ea typeface="微软雅黑" pitchFamily="34" charset="-122"/>
                <a:cs typeface="Times New Roman" pitchFamily="34" charset="-120"/>
              </a:rPr>
              <a:t>words</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from</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many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age-old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fables.</a:t>
            </a:r>
            <a:endParaRPr lang="en-US" altLang="zh-CN" dirty="0"/>
          </a:p>
        </p:txBody>
      </p:sp>
      <p:sp>
        <p:nvSpPr>
          <p:cNvPr id="6" name="QB_4_AN.71_1#b490f185a.blank?pid=6527aaaa1&amp;color=0,55,96&amp;vpa=25&amp;vtp=1&amp;bbb=1"/>
          <p:cNvSpPr/>
          <p:nvPr/>
        </p:nvSpPr>
        <p:spPr>
          <a:xfrm>
            <a:off x="6706075" y="4461702"/>
            <a:ext cx="1119188" cy="325565"/>
          </a:xfrm>
          <a:prstGeom prst="rect">
            <a:avLst/>
          </a:prstGeom>
          <a:noFill/>
          <a:ln/>
        </p:spPr>
        <p:txBody>
          <a:bodyPr wrap="none" lIns="0" tIns="0" rIns="0" bIns="0" rtlCol="0" anchor="t"/>
          <a:lstStyle/>
          <a:p>
            <a:pPr algn="ctr">
              <a:lnSpc>
                <a:spcPts val="2800"/>
              </a:lnSpc>
            </a:pPr>
            <a:r>
              <a:rPr lang="en-US" altLang="zh-CN" b="0" i="0" dirty="0">
                <a:solidFill>
                  <a:srgbClr val="FF0000"/>
                </a:solidFill>
                <a:latin typeface="Times New Roman" pitchFamily="34" charset="0"/>
                <a:ea typeface="微软雅黑" pitchFamily="34" charset="-122"/>
                <a:cs typeface="Times New Roman" pitchFamily="34" charset="-120"/>
              </a:rPr>
              <a:t>borrowing</a:t>
            </a:r>
            <a:endParaRPr lang="en-US" altLang="zh-CN" dirty="0"/>
          </a:p>
        </p:txBody>
      </p:sp>
      <p:sp>
        <p:nvSpPr>
          <p:cNvPr id="7" name="QB_4_AS.72_1#b490f185a?pid=6527aaaa1&amp;color=0,55,96&amp;vtp=1&amp;bbb=1&amp;hb=1"/>
          <p:cNvSpPr/>
          <p:nvPr/>
        </p:nvSpPr>
        <p:spPr>
          <a:xfrm>
            <a:off x="502920" y="5244338"/>
            <a:ext cx="10570464" cy="1084580"/>
          </a:xfrm>
          <a:prstGeom prst="rect">
            <a:avLst/>
          </a:prstGeom>
          <a:noFill/>
          <a:ln/>
        </p:spPr>
        <p:txBody>
          <a:bodyPr wrap="none" lIns="0" tIns="0" rIns="0" bIns="0" rtlCol="0" anchor="t"/>
          <a:lstStyle/>
          <a:p>
            <a:pPr algn="l">
              <a:lnSpc>
                <a:spcPts val="30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句意为：“从前在美国的中心有一个小镇，那里的万物似乎都与其周围的环境和平共处</a:t>
            </a:r>
            <a:r>
              <a:rPr lang="en-US" altLang="zh-CN" sz="1800" b="0" i="0">
                <a:solidFill>
                  <a:srgbClr val="003760"/>
                </a:solidFill>
                <a:latin typeface="Times New Roman" pitchFamily="34" charset="0"/>
                <a:ea typeface="微软雅黑" pitchFamily="34" charset="-122"/>
                <a:cs typeface="Times New Roman" pitchFamily="34" charset="-120"/>
              </a:rPr>
              <a:t>。”她的寓言</a:t>
            </a:r>
          </a:p>
          <a:p>
            <a:pPr>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是这样开头的</a:t>
            </a:r>
            <a:r>
              <a:rPr lang="en-US" altLang="zh-CN" sz="1800" b="0" i="0" dirty="0">
                <a:solidFill>
                  <a:srgbClr val="003760"/>
                </a:solidFill>
                <a:latin typeface="Times New Roman" pitchFamily="34" charset="0"/>
                <a:ea typeface="微软雅黑" pitchFamily="34" charset="-122"/>
                <a:cs typeface="Times New Roman" pitchFamily="34" charset="-120"/>
              </a:rPr>
              <a:t>，借用了许多古老寓言中的一些熟悉的词语。设空处应用非谓语动词作状语。</a:t>
            </a:r>
            <a:r>
              <a:rPr lang="en-US" altLang="zh-CN" sz="1800" b="0" i="0">
                <a:solidFill>
                  <a:srgbClr val="003760"/>
                </a:solidFill>
                <a:latin typeface="Times New Roman" pitchFamily="34" charset="0"/>
                <a:ea typeface="微软雅黑" pitchFamily="34" charset="-122"/>
                <a:cs typeface="Times New Roman" pitchFamily="34" charset="-120"/>
              </a:rPr>
              <a:t>borrow与其逻</a:t>
            </a:r>
          </a:p>
          <a:p>
            <a:pPr>
              <a:lnSpc>
                <a:spcPts val="2800"/>
              </a:lnSpc>
            </a:pPr>
            <a:r>
              <a:rPr lang="en-US" altLang="zh-CN" b="0" i="0">
                <a:solidFill>
                  <a:srgbClr val="003760"/>
                </a:solidFill>
                <a:latin typeface="Times New Roman" pitchFamily="34" charset="0"/>
                <a:ea typeface="微软雅黑" pitchFamily="34" charset="-122"/>
                <a:cs typeface="Times New Roman" pitchFamily="34" charset="-120"/>
              </a:rPr>
              <a:t>辑主语</a:t>
            </a:r>
            <a:r>
              <a:rPr lang="en-US" altLang="zh-CN" b="0" i="0" dirty="0">
                <a:solidFill>
                  <a:srgbClr val="003760"/>
                </a:solidFill>
                <a:latin typeface="Times New Roman" pitchFamily="34" charset="0"/>
                <a:ea typeface="微软雅黑" pitchFamily="34" charset="-122"/>
                <a:cs typeface="Times New Roman" pitchFamily="34" charset="-120"/>
              </a:rPr>
              <a:t>her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fable之间为主动关系，所以用现在分词形式。</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bg/>
                                          </p:spTgt>
                                        </p:tgtEl>
                                        <p:attrNameLst>
                                          <p:attrName>style.visibility</p:attrName>
                                        </p:attrNameLst>
                                      </p:cBhvr>
                                      <p:to>
                                        <p:strVal val="visible"/>
                                      </p:to>
                                    </p:set>
                                    <p:animEffect transition="in" filter="fade">
                                      <p:cBhvr>
                                        <p:cTn id="32" dur="500"/>
                                        <p:tgtEl>
                                          <p:spTgt spid="6">
                                            <p:bg/>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Effect transition="in" filter="fade">
                                      <p:cBhvr>
                                        <p:cTn id="35" dur="500"/>
                                        <p:tgtEl>
                                          <p:spTgt spid="6">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7">
                                            <p:bg/>
                                          </p:spTgt>
                                        </p:tgtEl>
                                        <p:attrNameLst>
                                          <p:attrName>style.visibility</p:attrName>
                                        </p:attrNameLst>
                                      </p:cBhvr>
                                      <p:to>
                                        <p:strVal val="visible"/>
                                      </p:to>
                                    </p:set>
                                    <p:animEffect transition="in" filter="fade">
                                      <p:cBhvr>
                                        <p:cTn id="40" dur="500"/>
                                        <p:tgtEl>
                                          <p:spTgt spid="7">
                                            <p:bg/>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animEffect transition="in" filter="fade">
                                      <p:cBhvr>
                                        <p:cTn id="43" dur="500"/>
                                        <p:tgtEl>
                                          <p:spTgt spid="7">
                                            <p:txEl>
                                              <p:pRg st="0" end="0"/>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
                                            <p:txEl>
                                              <p:pRg st="1" end="1"/>
                                            </p:txEl>
                                          </p:spTgt>
                                        </p:tgtEl>
                                        <p:attrNameLst>
                                          <p:attrName>style.visibility</p:attrName>
                                        </p:attrNameLst>
                                      </p:cBhvr>
                                      <p:to>
                                        <p:strVal val="visible"/>
                                      </p:to>
                                    </p:set>
                                    <p:animEffect transition="in" filter="fade">
                                      <p:cBhvr>
                                        <p:cTn id="46" dur="500"/>
                                        <p:tgtEl>
                                          <p:spTgt spid="7">
                                            <p:txEl>
                                              <p:pRg st="1" end="1"/>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7">
                                            <p:txEl>
                                              <p:pRg st="2" end="2"/>
                                            </p:txEl>
                                          </p:spTgt>
                                        </p:tgtEl>
                                        <p:attrNameLst>
                                          <p:attrName>style.visibility</p:attrName>
                                        </p:attrNameLst>
                                      </p:cBhvr>
                                      <p:to>
                                        <p:strVal val="visible"/>
                                      </p:to>
                                    </p:set>
                                    <p:animEffect transition="in" filter="fade">
                                      <p:cBhvr>
                                        <p:cTn id="49"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9">
    <p:spTree>
      <p:nvGrpSpPr>
        <p:cNvPr id="1" name=""/>
        <p:cNvGrpSpPr/>
        <p:nvPr/>
      </p:nvGrpSpPr>
      <p:grpSpPr>
        <a:xfrm>
          <a:off x="0" y="0"/>
          <a:ext cx="0" cy="0"/>
          <a:chOff x="0" y="0"/>
          <a:chExt cx="0" cy="0"/>
        </a:xfrm>
      </p:grpSpPr>
      <p:sp>
        <p:nvSpPr>
          <p:cNvPr id="2" name="QB_4_BD.73_1#4a28083f8?pid=6527aaaa1&amp;color=0,55,96&amp;vtp=1&amp;bt=1&amp;bbb=1&amp;hb=1"/>
          <p:cNvSpPr/>
          <p:nvPr/>
        </p:nvSpPr>
        <p:spPr>
          <a:xfrm>
            <a:off x="502920" y="150876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例4</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[全国新高考Ⅰ</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2022</a:t>
            </a:r>
            <a:r>
              <a:rPr lang="en-US" altLang="zh-CN" sz="1800" b="0" i="0">
                <a:solidFill>
                  <a:srgbClr val="003760"/>
                </a:solidFill>
                <a:latin typeface="仿宋" pitchFamily="34" charset="0"/>
                <a:ea typeface="仿宋" pitchFamily="34" charset="-122"/>
                <a:cs typeface="仿宋"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size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Yellowstone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National</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Park,</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GPNP</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will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one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first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national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parks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country.</a:t>
            </a:r>
            <a:endParaRPr lang="en-US" altLang="zh-CN" dirty="0"/>
          </a:p>
        </p:txBody>
      </p:sp>
      <p:sp>
        <p:nvSpPr>
          <p:cNvPr id="3" name="QB_4_AN.74_1#4a28083f8.blank?pid=6527aaaa1&amp;color=0,55,96&amp;vpa=26&amp;vtp=1&amp;bbb=1"/>
          <p:cNvSpPr/>
          <p:nvPr/>
        </p:nvSpPr>
        <p:spPr>
          <a:xfrm>
            <a:off x="3226276" y="1465580"/>
            <a:ext cx="1017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Covering</a:t>
            </a:r>
            <a:endParaRPr lang="en-US" altLang="zh-CN" dirty="0"/>
          </a:p>
        </p:txBody>
      </p:sp>
      <p:sp>
        <p:nvSpPr>
          <p:cNvPr id="4" name="QB_4_AS.75_1#4a28083f8?pid=6527aaaa1&amp;color=0,55,96&amp;vtp=1&amp;bbb=1&amp;hb=1"/>
          <p:cNvSpPr/>
          <p:nvPr/>
        </p:nvSpPr>
        <p:spPr>
          <a:xfrm>
            <a:off x="502920" y="2327275"/>
            <a:ext cx="10570464" cy="11925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句意为：大熊猫国家公园占地面积约为黄石国家公园的三倍，将是我国首批国家公园之一</a:t>
            </a:r>
            <a:r>
              <a:rPr lang="en-US" altLang="zh-CN" sz="1800" b="0" i="0">
                <a:solidFill>
                  <a:srgbClr val="003760"/>
                </a:solidFill>
                <a:latin typeface="Times New Roman" pitchFamily="34" charset="0"/>
                <a:ea typeface="微软雅黑" pitchFamily="34" charset="-122"/>
                <a:cs typeface="Times New Roman" pitchFamily="34" charset="-120"/>
              </a:rPr>
              <a:t>。分析句</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子结构可知</a:t>
            </a:r>
            <a:r>
              <a:rPr lang="en-US" altLang="zh-CN" sz="1800" b="0" i="0" dirty="0">
                <a:solidFill>
                  <a:srgbClr val="003760"/>
                </a:solidFill>
                <a:latin typeface="Times New Roman" pitchFamily="34" charset="0"/>
                <a:ea typeface="微软雅黑" pitchFamily="34" charset="-122"/>
                <a:cs typeface="Times New Roman" pitchFamily="34" charset="-120"/>
              </a:rPr>
              <a:t>，设空处作状语，应用动词的非谓语形式；the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GPNP与cover之间为逻辑上的主动关系</a:t>
            </a:r>
            <a:r>
              <a:rPr lang="en-US" altLang="zh-CN" sz="1800" b="0" i="0">
                <a:solidFill>
                  <a:srgbClr val="003760"/>
                </a:solidFill>
                <a:latin typeface="Times New Roman" pitchFamily="34" charset="0"/>
                <a:ea typeface="微软雅黑" pitchFamily="34" charset="-122"/>
                <a:cs typeface="Times New Roman" pitchFamily="34" charset="-120"/>
              </a:rPr>
              <a:t>，应用</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现在分词形式</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21">
    <p:spTree>
      <p:nvGrpSpPr>
        <p:cNvPr id="1" name=""/>
        <p:cNvGrpSpPr/>
        <p:nvPr/>
      </p:nvGrpSpPr>
      <p:grpSpPr>
        <a:xfrm>
          <a:off x="0" y="0"/>
          <a:ext cx="0" cy="0"/>
          <a:chOff x="0" y="0"/>
          <a:chExt cx="0" cy="0"/>
        </a:xfrm>
      </p:grpSpPr>
      <p:sp>
        <p:nvSpPr>
          <p:cNvPr id="2" name="C_4_BD#26364b08e?pid=8bf988982&amp;color=0,55,96&amp;vtp=1&amp;bt=1&amp;bbb=1"/>
          <p:cNvSpPr/>
          <p:nvPr/>
        </p:nvSpPr>
        <p:spPr>
          <a:xfrm>
            <a:off x="502920" y="1508760"/>
            <a:ext cx="10570464" cy="895096"/>
          </a:xfrm>
          <a:prstGeom prst="rect">
            <a:avLst/>
          </a:prstGeom>
          <a:noFill/>
          <a:ln/>
        </p:spPr>
        <p:txBody>
          <a:bodyPr wrap="none" lIns="0" tIns="0" rIns="0" bIns="0" rtlCol="0" anchor="t"/>
          <a:lstStyle/>
          <a:p>
            <a:pPr algn="l">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时文领读</a:t>
            </a:r>
            <a:endParaRPr lang="en-US" altLang="zh-CN" sz="2400" dirty="0"/>
          </a:p>
        </p:txBody>
      </p:sp>
      <p:sp>
        <p:nvSpPr>
          <p:cNvPr id="3" name="P_5#d00386453?pid=26364b08e&amp;color=0,55,96&amp;vtp=1&amp;bbb=1"/>
          <p:cNvSpPr/>
          <p:nvPr/>
        </p:nvSpPr>
        <p:spPr>
          <a:xfrm>
            <a:off x="502920" y="2045175"/>
            <a:ext cx="10570464" cy="37071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时文领读</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主</a:t>
            </a:r>
            <a:r>
              <a:rPr lang="en-US" altLang="zh-CN" sz="1800" b="1" i="0">
                <a:solidFill>
                  <a:srgbClr val="003760"/>
                </a:solidFill>
                <a:latin typeface="Times New Roman" pitchFamily="34" charset="0"/>
                <a:ea typeface="微软雅黑" pitchFamily="34" charset="-122"/>
                <a:cs typeface="Times New Roman" pitchFamily="34" charset="-120"/>
              </a:rPr>
              <a:t>题</a:t>
            </a: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人与社会——国际援助</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体</a:t>
            </a:r>
            <a:r>
              <a:rPr lang="en-US" altLang="zh-CN" sz="1800" b="1" i="0">
                <a:solidFill>
                  <a:srgbClr val="003760"/>
                </a:solidFill>
                <a:latin typeface="Times New Roman" pitchFamily="34" charset="0"/>
                <a:ea typeface="微软雅黑" pitchFamily="34" charset="-122"/>
                <a:cs typeface="Times New Roman" pitchFamily="34" charset="-120"/>
              </a:rPr>
              <a:t>裁</a:t>
            </a: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议论文</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词</a:t>
            </a:r>
            <a:r>
              <a:rPr lang="en-US" altLang="zh-CN" sz="1800" b="1" i="0">
                <a:solidFill>
                  <a:srgbClr val="003760"/>
                </a:solidFill>
                <a:latin typeface="Times New Roman" pitchFamily="34" charset="0"/>
                <a:ea typeface="微软雅黑" pitchFamily="34" charset="-122"/>
                <a:cs typeface="Times New Roman" pitchFamily="34" charset="-120"/>
              </a:rPr>
              <a:t>数：</a:t>
            </a:r>
            <a:r>
              <a:rPr lang="en-US" altLang="zh-CN" sz="1800" b="0" i="0">
                <a:solidFill>
                  <a:srgbClr val="003760"/>
                </a:solidFill>
                <a:latin typeface="Times New Roman" pitchFamily="34" charset="0"/>
                <a:ea typeface="微软雅黑" pitchFamily="34" charset="-122"/>
                <a:cs typeface="Times New Roman" pitchFamily="34" charset="-120"/>
              </a:rPr>
              <a:t>250</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难度：</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中</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阅读用时：</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6分钟</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背景导入：</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国际经济援助形成于二战之后，逐渐成为一项国际公认的政策，受援助国家主要是发展中国家。</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国际经济援助已成为国际社会处理南北关系中的一个重要议题，也对全世界的发展和交流起着重要的作用。</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阅读技巧：</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训练学生通过上下文进行推理判断的能力。</a:t>
            </a:r>
            <a:endParaRPr lang="en-US" altLang="zh-CN" sz="1800"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sp>
        <p:nvSpPr>
          <p:cNvPr id="2" name="C_1_BD#c336b4c95.fixed?color=61,88,159&amp;vtp=1&amp;bbb=1"/>
          <p:cNvSpPr/>
          <p:nvPr/>
        </p:nvSpPr>
        <p:spPr>
          <a:xfrm>
            <a:off x="4965192" y="2084832"/>
            <a:ext cx="2304288" cy="932688"/>
          </a:xfrm>
          <a:prstGeom prst="rect">
            <a:avLst/>
          </a:prstGeom>
          <a:noFill/>
          <a:ln/>
        </p:spPr>
        <p:txBody>
          <a:bodyPr wrap="none" lIns="0" tIns="0" rIns="0" bIns="0" rtlCol="0" anchor="ctr"/>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Unit</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2</a:t>
            </a:r>
            <a:endParaRPr lang="en-US" altLang="zh-CN" sz="5400" dirty="0"/>
          </a:p>
        </p:txBody>
      </p:sp>
      <p:sp>
        <p:nvSpPr>
          <p:cNvPr id="3" name="C_1_BD#c336b4c95.fixed?color=61,88,159&amp;vtp=1&amp;bbb=1"/>
          <p:cNvSpPr/>
          <p:nvPr/>
        </p:nvSpPr>
        <p:spPr>
          <a:xfrm>
            <a:off x="0" y="3529584"/>
            <a:ext cx="12188952" cy="932688"/>
          </a:xfrm>
          <a:prstGeom prst="rect">
            <a:avLst/>
          </a:prstGeom>
          <a:noFill/>
          <a:ln/>
        </p:spPr>
        <p:txBody>
          <a:bodyPr wrap="none" lIns="0" tIns="0" rIns="0" bIns="0" rtlCol="0" anchor="ctr"/>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Morals</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and</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Virtues</a:t>
            </a:r>
            <a:endParaRPr lang="en-US" altLang="zh-CN" sz="5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23" name="P_5_BD#d00386453?colgroup=11,24,8&amp;pid=26364b08e&amp;color=0,55,96&amp;vtp=1&amp;bt=1&amp;bbb=1&amp;hb=1"/>
              <p:cNvGraphicFramePr>
                <a:graphicFrameLocks noGrp="1"/>
              </p:cNvGraphicFramePr>
              <p:nvPr>
                <p:extLst>
                  <p:ext uri="{D42A27DB-BD31-4B8C-83A1-F6EECF244321}">
                    <p14:modId xmlns:p14="http://schemas.microsoft.com/office/powerpoint/2010/main" val="1965224170"/>
                  </p:ext>
                </p:extLst>
              </p:nvPr>
            </p:nvGraphicFramePr>
            <p:xfrm>
              <a:off x="502920" y="1508760"/>
              <a:ext cx="10543032" cy="4165410"/>
            </p:xfrm>
            <a:graphic>
              <a:graphicData uri="http://schemas.openxmlformats.org/drawingml/2006/table">
                <a:tbl>
                  <a:tblPr/>
                  <a:tblGrid>
                    <a:gridCol w="2697480">
                      <a:extLst>
                        <a:ext uri="{9D8B030D-6E8A-4147-A177-3AD203B41FA5}">
                          <a16:colId xmlns:a16="http://schemas.microsoft.com/office/drawing/2014/main" val="20000"/>
                        </a:ext>
                      </a:extLst>
                    </a:gridCol>
                    <a:gridCol w="5769864">
                      <a:extLst>
                        <a:ext uri="{9D8B030D-6E8A-4147-A177-3AD203B41FA5}">
                          <a16:colId xmlns:a16="http://schemas.microsoft.com/office/drawing/2014/main" val="20001"/>
                        </a:ext>
                      </a:extLst>
                    </a:gridCol>
                    <a:gridCol w="2075688">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1762">
                    <a:tc>
                      <a:txBody>
                        <a:bodyPr/>
                        <a:lstStyle/>
                        <a:p>
                          <a:pPr algn="ctr"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800"/>
                            </a:lnSpc>
                          </a:pPr>
                          <a:r>
                            <a:rPr lang="en-US" altLang="zh-CN" sz="1800" b="1" i="0">
                              <a:solidFill>
                                <a:srgbClr val="003760"/>
                              </a:solidFill>
                              <a:latin typeface="Times New Roman" pitchFamily="34" charset="0"/>
                              <a:ea typeface="微软雅黑" pitchFamily="34" charset="-122"/>
                              <a:cs typeface="Times New Roman" pitchFamily="34" charset="-120"/>
                            </a:rPr>
                            <a:t>The</a:t>
                          </a:r>
                          <a:r>
                            <a:rPr lang="en-US" altLang="zh-CN" sz="1800" b="1" i="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Importance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of</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International</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Aid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398266">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for</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sake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为了</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spare</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no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effort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do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sth</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不遗余力地去做某事</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by</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means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of</a:t>
                          </a:r>
                          <a:r>
                            <a:rPr lang="en-US" altLang="zh-CN" sz="1800" b="0" i="0" dirty="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通过</a:t>
                          </a:r>
                          <a:r>
                            <a:rPr lang="en-US" altLang="zh-CN" sz="1800" b="0" i="0">
                              <a:solidFill>
                                <a:srgbClr val="003760"/>
                              </a:solidFill>
                              <a:latin typeface="SimSun" panose="02010600030101010101" pitchFamily="2" charset="-122"/>
                              <a:ea typeface="微软雅黑" pitchFamily="34" charset="-122"/>
                              <a:cs typeface="Times New Roman" pitchFamily="34" charset="-120"/>
                            </a:rPr>
                            <a:t>……</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方式</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借助</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手段</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which</a:t>
                          </a:r>
                          <a:r>
                            <a:rPr lang="en-US" altLang="zh-CN" sz="1800" b="0" i="0">
                              <a:solidFill>
                                <a:srgbClr val="003760"/>
                              </a:solidFill>
                              <a:latin typeface="Times New Roman" pitchFamily="34" charset="0"/>
                              <a:ea typeface="微软雅黑" pitchFamily="34" charset="-122"/>
                              <a:cs typeface="Times New Roman" pitchFamily="34" charset="-120"/>
                            </a:rPr>
                            <a:t>引导非限制性定语</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从句</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to</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my</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mind</a:t>
                          </a:r>
                          <a:r>
                            <a:rPr lang="en-US" altLang="zh-CN" sz="1800" b="0" i="0" dirty="0">
                              <a:solidFill>
                                <a:srgbClr val="003760"/>
                              </a:solidFill>
                              <a:latin typeface="Times New Roman" pitchFamily="34" charset="0"/>
                              <a:ea typeface="微软雅黑" pitchFamily="34" charset="-122"/>
                              <a:cs typeface="Times New Roman" pitchFamily="34" charset="-120"/>
                            </a:rPr>
                            <a:t>为插入语</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意</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为</a:t>
                          </a:r>
                          <a:r>
                            <a:rPr lang="en-US" altLang="zh-CN" sz="1800" b="0" i="0" dirty="0">
                              <a:solidFill>
                                <a:srgbClr val="003760"/>
                              </a:solidFill>
                              <a:latin typeface="Times New Roman" pitchFamily="34" charset="0"/>
                              <a:ea typeface="微软雅黑" pitchFamily="34" charset="-122"/>
                              <a:cs typeface="Times New Roman" pitchFamily="34" charset="-120"/>
                            </a:rPr>
                            <a:t>“依我看”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acceleration</a:t>
                          </a:r>
                          <a14:m>
                            <m:oMath xmlns:m="http://schemas.openxmlformats.org/officeDocument/2006/math">
                              <m:sSup>
                                <m:sSup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m:t>
                                  </m:r>
                                </m:e>
                                <m:sup>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①</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economic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globalisation</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many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countries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strengthened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international</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cooperation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liaison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（联络）</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fields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like</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industry</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agriculture,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For</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sake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mutual</a:t>
                          </a:r>
                          <a14:m>
                            <m:oMath xmlns:m="http://schemas.openxmlformats.org/officeDocument/2006/math">
                              <m:sSup>
                                <m:sSup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m:t>
                                  </m:r>
                                </m:e>
                                <m:sup>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②</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development,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developed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countries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spare</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no</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effort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countries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by</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means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technological</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medical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financial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my</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mind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quite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essential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development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whole</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world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community.</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1" i="0">
                              <a:solidFill>
                                <a:srgbClr val="003760"/>
                              </a:solidFill>
                              <a:latin typeface="Times New Roman" pitchFamily="34" charset="0"/>
                              <a:ea typeface="微软雅黑" pitchFamily="34" charset="-122"/>
                              <a:cs typeface="Times New Roman" pitchFamily="34" charset="-120"/>
                            </a:rPr>
                            <a:t>段落大意</a:t>
                          </a:r>
                          <a:r>
                            <a:rPr lang="en-US" altLang="zh-CN" sz="1800" b="1"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第一</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段：总起介绍当前</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的国际经济形势</a:t>
                          </a:r>
                          <a:r>
                            <a:rPr lang="en-US" altLang="zh-CN" sz="1800" b="0" i="0" spc="-100">
                              <a:solidFill>
                                <a:srgbClr val="003760"/>
                              </a:solidFill>
                              <a:latin typeface="Times New Roman" pitchFamily="34" charset="0"/>
                              <a:ea typeface="微软雅黑" pitchFamily="34" charset="-122"/>
                              <a:cs typeface="Times New Roman" pitchFamily="34" charset="-120"/>
                            </a:rPr>
                            <a:t>，</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引出国际援助这个</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话题</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Choice>
        <mc:Fallback>
          <p:graphicFrame>
            <p:nvGraphicFramePr>
              <p:cNvPr id="23" name="P_5_BD#d00386453?colgroup=11,24,8&amp;pid=26364b08e&amp;color=0,55,96&amp;vtp=1&amp;bt=1&amp;bbb=1&amp;hb=1"/>
              <p:cNvGraphicFramePr>
                <a:graphicFrameLocks noGrp="1"/>
              </p:cNvGraphicFramePr>
              <p:nvPr>
                <p:extLst>
                  <p:ext uri="{D42A27DB-BD31-4B8C-83A1-F6EECF244321}">
                    <p14:modId xmlns:p14="http://schemas.microsoft.com/office/powerpoint/2010/main" val="1965224170"/>
                  </p:ext>
                </p:extLst>
              </p:nvPr>
            </p:nvGraphicFramePr>
            <p:xfrm>
              <a:off x="502920" y="1508760"/>
              <a:ext cx="10543032" cy="4165410"/>
            </p:xfrm>
            <a:graphic>
              <a:graphicData uri="http://schemas.openxmlformats.org/drawingml/2006/table">
                <a:tbl>
                  <a:tblPr/>
                  <a:tblGrid>
                    <a:gridCol w="2697480">
                      <a:extLst>
                        <a:ext uri="{9D8B030D-6E8A-4147-A177-3AD203B41FA5}">
                          <a16:colId xmlns:a16="http://schemas.microsoft.com/office/drawing/2014/main" val="20000"/>
                        </a:ext>
                      </a:extLst>
                    </a:gridCol>
                    <a:gridCol w="5769864">
                      <a:extLst>
                        <a:ext uri="{9D8B030D-6E8A-4147-A177-3AD203B41FA5}">
                          <a16:colId xmlns:a16="http://schemas.microsoft.com/office/drawing/2014/main" val="20001"/>
                        </a:ext>
                      </a:extLst>
                    </a:gridCol>
                    <a:gridCol w="2075688">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1762">
                    <a:tc>
                      <a:txBody>
                        <a:bodyPr/>
                        <a:lstStyle/>
                        <a:p>
                          <a:pPr algn="ctr"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800"/>
                            </a:lnSpc>
                          </a:pPr>
                          <a:r>
                            <a:rPr lang="en-US" altLang="zh-CN" sz="1800" b="1" i="0">
                              <a:solidFill>
                                <a:srgbClr val="003760"/>
                              </a:solidFill>
                              <a:latin typeface="Times New Roman" pitchFamily="34" charset="0"/>
                              <a:ea typeface="微软雅黑" pitchFamily="34" charset="-122"/>
                              <a:cs typeface="Times New Roman" pitchFamily="34" charset="-120"/>
                            </a:rPr>
                            <a:t>The</a:t>
                          </a:r>
                          <a:r>
                            <a:rPr lang="en-US" altLang="zh-CN" sz="1800" b="1" i="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Importance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of</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International</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Aid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398266">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for</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sake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为了</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spare</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no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effort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do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sth</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不遗余力地去做某事</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by</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means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of</a:t>
                          </a:r>
                          <a:r>
                            <a:rPr lang="en-US" altLang="zh-CN" sz="1800" b="0" i="0" dirty="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通过</a:t>
                          </a:r>
                          <a:r>
                            <a:rPr lang="en-US" altLang="zh-CN" sz="1800" b="0" i="0">
                              <a:solidFill>
                                <a:srgbClr val="003760"/>
                              </a:solidFill>
                              <a:latin typeface="SimSun" panose="02010600030101010101" pitchFamily="2" charset="-122"/>
                              <a:ea typeface="微软雅黑" pitchFamily="34" charset="-122"/>
                              <a:cs typeface="Times New Roman" pitchFamily="34" charset="-120"/>
                            </a:rPr>
                            <a:t>……</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方式</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借助</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手段</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which</a:t>
                          </a:r>
                          <a:r>
                            <a:rPr lang="en-US" altLang="zh-CN" sz="1800" b="0" i="0">
                              <a:solidFill>
                                <a:srgbClr val="003760"/>
                              </a:solidFill>
                              <a:latin typeface="Times New Roman" pitchFamily="34" charset="0"/>
                              <a:ea typeface="微软雅黑" pitchFamily="34" charset="-122"/>
                              <a:cs typeface="Times New Roman" pitchFamily="34" charset="-120"/>
                            </a:rPr>
                            <a:t>引导非限制性定语</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从句</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to</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my</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mind</a:t>
                          </a:r>
                          <a:r>
                            <a:rPr lang="en-US" altLang="zh-CN" sz="1800" b="0" i="0" dirty="0">
                              <a:solidFill>
                                <a:srgbClr val="003760"/>
                              </a:solidFill>
                              <a:latin typeface="Times New Roman" pitchFamily="34" charset="0"/>
                              <a:ea typeface="微软雅黑" pitchFamily="34" charset="-122"/>
                              <a:cs typeface="Times New Roman" pitchFamily="34" charset="-120"/>
                            </a:rPr>
                            <a:t>为插入语</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意</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为</a:t>
                          </a:r>
                          <a:r>
                            <a:rPr lang="en-US" altLang="zh-CN" sz="1800" b="0" i="0" dirty="0">
                              <a:solidFill>
                                <a:srgbClr val="003760"/>
                              </a:solidFill>
                              <a:latin typeface="Times New Roman" pitchFamily="34" charset="0"/>
                              <a:ea typeface="微软雅黑" pitchFamily="34" charset="-122"/>
                              <a:cs typeface="Times New Roman" pitchFamily="34" charset="-120"/>
                            </a:rPr>
                            <a:t>“依我看”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46934" t="-22760" r="-36258" b="-2151"/>
                          </a:stretch>
                        </a:blipFill>
                      </a:tcPr>
                    </a:tc>
                    <a:tc>
                      <a:txBody>
                        <a:bodyPr/>
                        <a:lstStyle/>
                        <a:p>
                          <a:pPr marL="0" indent="0" algn="l" hangingPunct="0">
                            <a:lnSpc>
                              <a:spcPts val="2900"/>
                            </a:lnSpc>
                          </a:pPr>
                          <a:r>
                            <a:rPr lang="en-US" altLang="zh-CN" sz="1800" b="1" i="0">
                              <a:solidFill>
                                <a:srgbClr val="003760"/>
                              </a:solidFill>
                              <a:latin typeface="Times New Roman" pitchFamily="34" charset="0"/>
                              <a:ea typeface="微软雅黑" pitchFamily="34" charset="-122"/>
                              <a:cs typeface="Times New Roman" pitchFamily="34" charset="-120"/>
                            </a:rPr>
                            <a:t>段落大意</a:t>
                          </a:r>
                          <a:r>
                            <a:rPr lang="en-US" altLang="zh-CN" sz="1800" b="1"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第一</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段：总起介绍当前</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的国际经济形势</a:t>
                          </a:r>
                          <a:r>
                            <a:rPr lang="en-US" altLang="zh-CN" sz="1800" b="0" i="0" spc="-100">
                              <a:solidFill>
                                <a:srgbClr val="003760"/>
                              </a:solidFill>
                              <a:latin typeface="Times New Roman" pitchFamily="34" charset="0"/>
                              <a:ea typeface="微软雅黑" pitchFamily="34" charset="-122"/>
                              <a:cs typeface="Times New Roman" pitchFamily="34" charset="-120"/>
                            </a:rPr>
                            <a:t>，</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引出国际援助这个</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话题</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Fallback>
      </mc:AlternateContent>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name="Slide 23">
    <p:spTree>
      <p:nvGrpSpPr>
        <p:cNvPr id="1" name=""/>
        <p:cNvGrpSpPr/>
        <p:nvPr/>
      </p:nvGrpSpPr>
      <p:grpSpPr>
        <a:xfrm>
          <a:off x="0" y="0"/>
          <a:ext cx="0" cy="0"/>
          <a:chOff x="0" y="0"/>
          <a:chExt cx="0" cy="0"/>
        </a:xfrm>
      </p:grpSpPr>
      <p:graphicFrame>
        <p:nvGraphicFramePr>
          <p:cNvPr id="24" name="P_5_BD#d00386453?colgroup=7,28,8&amp;pid=26364b08e&amp;color=0,55,96&amp;vtp=1&amp;bt=1&amp;bbb=1&amp;hb=1"/>
          <p:cNvGraphicFramePr>
            <a:graphicFrameLocks noGrp="1"/>
          </p:cNvGraphicFramePr>
          <p:nvPr>
            <p:extLst>
              <p:ext uri="{D42A27DB-BD31-4B8C-83A1-F6EECF244321}">
                <p14:modId xmlns:p14="http://schemas.microsoft.com/office/powerpoint/2010/main" val="4193919827"/>
              </p:ext>
            </p:extLst>
          </p:nvPr>
        </p:nvGraphicFramePr>
        <p:xfrm>
          <a:off x="502920" y="1993265"/>
          <a:ext cx="10533888" cy="2937066"/>
        </p:xfrm>
        <a:graphic>
          <a:graphicData uri="http://schemas.openxmlformats.org/drawingml/2006/table">
            <a:tbl>
              <a:tblPr/>
              <a:tblGrid>
                <a:gridCol w="1901952">
                  <a:extLst>
                    <a:ext uri="{9D8B030D-6E8A-4147-A177-3AD203B41FA5}">
                      <a16:colId xmlns:a16="http://schemas.microsoft.com/office/drawing/2014/main" val="20000"/>
                    </a:ext>
                  </a:extLst>
                </a:gridCol>
                <a:gridCol w="6565392">
                  <a:extLst>
                    <a:ext uri="{9D8B030D-6E8A-4147-A177-3AD203B41FA5}">
                      <a16:colId xmlns:a16="http://schemas.microsoft.com/office/drawing/2014/main" val="20001"/>
                    </a:ext>
                  </a:extLst>
                </a:gridCol>
                <a:gridCol w="2066544">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1762">
                <a:tc>
                  <a:txBody>
                    <a:bodyPr/>
                    <a:lstStyle/>
                    <a:p>
                      <a:pPr algn="ctr"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800"/>
                        </a:lnSpc>
                      </a:pPr>
                      <a:r>
                        <a:rPr lang="en-US" altLang="zh-CN" sz="1800" b="1" i="0">
                          <a:solidFill>
                            <a:srgbClr val="003760"/>
                          </a:solidFill>
                          <a:latin typeface="Times New Roman" pitchFamily="34" charset="0"/>
                          <a:ea typeface="微软雅黑" pitchFamily="34" charset="-122"/>
                          <a:cs typeface="Times New Roman" pitchFamily="34" charset="-120"/>
                        </a:rPr>
                        <a:t>The</a:t>
                      </a:r>
                      <a:r>
                        <a:rPr lang="en-US" altLang="zh-CN" sz="1800" b="1" i="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Importance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of</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International</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Aid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169922">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due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Times New Roman" pitchFamily="34" charset="0"/>
                          <a:ea typeface="微软雅黑" pitchFamily="34" charset="-122"/>
                          <a:cs typeface="Times New Roman" pitchFamily="34" charset="-120"/>
                        </a:rPr>
                        <a:t>由于</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因</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为</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a</a:t>
                      </a:r>
                      <a:r>
                        <a:rPr lang="en-US" altLang="zh-CN" sz="1800" b="0" i="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considerable</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number</a:t>
                      </a:r>
                      <a:r>
                        <a:rPr lang="en-US" altLang="zh-CN" sz="1800" b="0" i="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相当</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多的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Firstly,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developed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countries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improves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people's</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living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standard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eradicates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（消灭）</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poverty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poor</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countries</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Due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backwardness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science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technology,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a</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considerable</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number</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underdeveloped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areas</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such</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Africa,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America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Asia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suffer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deal</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from</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poverty,</a:t>
                      </a:r>
                      <a:r>
                        <a:rPr lang="en-US" altLang="zh-CN" sz="1800" b="0" i="0" dirty="0">
                          <a:solidFill>
                            <a:srgbClr val="003760"/>
                          </a:solidFill>
                          <a:latin typeface="SimSun" pitchFamily="34" charset="0"/>
                          <a:ea typeface="SimSun" pitchFamily="34" charset="-122"/>
                          <a:cs typeface="SimSu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1" i="0">
                          <a:solidFill>
                            <a:srgbClr val="003760"/>
                          </a:solidFill>
                          <a:latin typeface="Times New Roman" pitchFamily="34" charset="0"/>
                          <a:ea typeface="微软雅黑" pitchFamily="34" charset="-122"/>
                          <a:cs typeface="Times New Roman" pitchFamily="34" charset="-120"/>
                        </a:rPr>
                        <a:t>段落大意</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第二</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段：阐述国际援助</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对贫困国家的作用</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和好处</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2" name="P_5_BD#d00386453?colgroup=7,28,8&amp;pid=26364b08e&amp;color=0,55,96&amp;vtp=1&amp;bt=1&amp;bbb=1">
            <a:extLst>
              <a:ext uri="{FF2B5EF4-FFF2-40B4-BE49-F238E27FC236}">
                <a16:creationId xmlns:a16="http://schemas.microsoft.com/office/drawing/2014/main" id="{63D51114-2320-0AAC-71AA-7843F4DB1FC4}"/>
              </a:ext>
            </a:extLst>
          </p:cNvPr>
          <p:cNvSpPr txBox="1"/>
          <p:nvPr/>
        </p:nvSpPr>
        <p:spPr>
          <a:xfrm>
            <a:off x="10575143"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name="Slide 2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25" name="P_5_BD#d00386453?colgroup=7,28,8&amp;pid=26364b08e&amp;color=0,55,96&amp;mp=1&amp;vtp=1&amp;bt=1&amp;bbb=1&amp;hb=1"/>
              <p:cNvGraphicFramePr>
                <a:graphicFrameLocks noGrp="1"/>
              </p:cNvGraphicFramePr>
              <p:nvPr>
                <p:extLst>
                  <p:ext uri="{D42A27DB-BD31-4B8C-83A1-F6EECF244321}">
                    <p14:modId xmlns:p14="http://schemas.microsoft.com/office/powerpoint/2010/main" val="3776910239"/>
                  </p:ext>
                </p:extLst>
              </p:nvPr>
            </p:nvGraphicFramePr>
            <p:xfrm>
              <a:off x="502920" y="1993265"/>
              <a:ext cx="10533888" cy="3322257"/>
            </p:xfrm>
            <a:graphic>
              <a:graphicData uri="http://schemas.openxmlformats.org/drawingml/2006/table">
                <a:tbl>
                  <a:tblPr/>
                  <a:tblGrid>
                    <a:gridCol w="1901952">
                      <a:extLst>
                        <a:ext uri="{9D8B030D-6E8A-4147-A177-3AD203B41FA5}">
                          <a16:colId xmlns:a16="http://schemas.microsoft.com/office/drawing/2014/main" val="20000"/>
                        </a:ext>
                      </a:extLst>
                    </a:gridCol>
                    <a:gridCol w="6565392">
                      <a:extLst>
                        <a:ext uri="{9D8B030D-6E8A-4147-A177-3AD203B41FA5}">
                          <a16:colId xmlns:a16="http://schemas.microsoft.com/office/drawing/2014/main" val="20001"/>
                        </a:ext>
                      </a:extLst>
                    </a:gridCol>
                    <a:gridCol w="2066544">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1762">
                    <a:tc>
                      <a:txBody>
                        <a:bodyPr/>
                        <a:lstStyle/>
                        <a:p>
                          <a:pPr algn="ctr"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800"/>
                            </a:lnSpc>
                          </a:pPr>
                          <a:r>
                            <a:rPr lang="en-US" altLang="zh-CN" sz="1800" b="1" i="0">
                              <a:solidFill>
                                <a:srgbClr val="003760"/>
                              </a:solidFill>
                              <a:latin typeface="Times New Roman" pitchFamily="34" charset="0"/>
                              <a:ea typeface="微软雅黑" pitchFamily="34" charset="-122"/>
                              <a:cs typeface="Times New Roman" pitchFamily="34" charset="-120"/>
                            </a:rPr>
                            <a:t>The</a:t>
                          </a:r>
                          <a:r>
                            <a:rPr lang="en-US" altLang="zh-CN" sz="1800" b="1" i="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Importance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of</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International</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Aid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555113">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out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of</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出</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于</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endParaRPr lang="en-US" altLang="zh-CN" sz="1200" dirty="0">
                            <a:latin typeface="SimSun" panose="02010600030101010101" pitchFamily="2" charset="-122"/>
                          </a:endParaRP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serve</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as</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充</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当</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起</a:t>
                          </a:r>
                          <a:r>
                            <a:rPr lang="en-US" altLang="zh-CN" sz="1800" b="0" i="0">
                              <a:solidFill>
                                <a:srgbClr val="003760"/>
                              </a:solidFill>
                              <a:latin typeface="SimSun" panose="02010600030101010101" pitchFamily="2" charset="-122"/>
                              <a:ea typeface="微软雅黑" pitchFamily="34" charset="-122"/>
                              <a:cs typeface="Times New Roman" pitchFamily="34" charset="-120"/>
                            </a:rPr>
                            <a:t>……</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作用</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in</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urgent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need</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迫切需要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hunger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shortage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Out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humanism</a:t>
                          </a:r>
                          <a14:m>
                            <m:oMath xmlns:m="http://schemas.openxmlformats.org/officeDocument/2006/math">
                              <m:sSup>
                                <m:sSup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m:t>
                                  </m:r>
                                </m:e>
                                <m:sup>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③</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international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developed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countries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improved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their</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living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standard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helped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development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agriculture</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industry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economy.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support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certainly</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3100"/>
                            </a:lnSpc>
                          </a:pPr>
                          <a:r>
                            <a:rPr lang="en-US" altLang="zh-CN" sz="1800" b="0" i="0">
                              <a:solidFill>
                                <a:srgbClr val="FF8827"/>
                              </a:solidFill>
                              <a:latin typeface="Times New Roman" pitchFamily="34" charset="0"/>
                              <a:ea typeface="微软雅黑" pitchFamily="34" charset="-122"/>
                              <a:cs typeface="Times New Roman" pitchFamily="34" charset="-120"/>
                            </a:rPr>
                            <a:t>serves</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godsend</a:t>
                          </a:r>
                          <a14:m>
                            <m:oMath xmlns:m="http://schemas.openxmlformats.org/officeDocument/2006/math">
                              <m:sSup>
                                <m:sSup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m:t>
                                  </m:r>
                                </m:e>
                                <m:sup>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④</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countries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urgent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need</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注意关键词</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improved,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helped</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等</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Choice>
        <mc:Fallback>
          <p:graphicFrame>
            <p:nvGraphicFramePr>
              <p:cNvPr id="25" name="P_5_BD#d00386453?colgroup=7,28,8&amp;pid=26364b08e&amp;color=0,55,96&amp;mp=1&amp;vtp=1&amp;bt=1&amp;bbb=1&amp;hb=1"/>
              <p:cNvGraphicFramePr>
                <a:graphicFrameLocks noGrp="1"/>
              </p:cNvGraphicFramePr>
              <p:nvPr>
                <p:extLst>
                  <p:ext uri="{D42A27DB-BD31-4B8C-83A1-F6EECF244321}">
                    <p14:modId xmlns:p14="http://schemas.microsoft.com/office/powerpoint/2010/main" val="3776910239"/>
                  </p:ext>
                </p:extLst>
              </p:nvPr>
            </p:nvGraphicFramePr>
            <p:xfrm>
              <a:off x="502920" y="1993265"/>
              <a:ext cx="10533888" cy="3322257"/>
            </p:xfrm>
            <a:graphic>
              <a:graphicData uri="http://schemas.openxmlformats.org/drawingml/2006/table">
                <a:tbl>
                  <a:tblPr/>
                  <a:tblGrid>
                    <a:gridCol w="1901952">
                      <a:extLst>
                        <a:ext uri="{9D8B030D-6E8A-4147-A177-3AD203B41FA5}">
                          <a16:colId xmlns:a16="http://schemas.microsoft.com/office/drawing/2014/main" val="20000"/>
                        </a:ext>
                      </a:extLst>
                    </a:gridCol>
                    <a:gridCol w="6565392">
                      <a:extLst>
                        <a:ext uri="{9D8B030D-6E8A-4147-A177-3AD203B41FA5}">
                          <a16:colId xmlns:a16="http://schemas.microsoft.com/office/drawing/2014/main" val="20001"/>
                        </a:ext>
                      </a:extLst>
                    </a:gridCol>
                    <a:gridCol w="2066544">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1762">
                    <a:tc>
                      <a:txBody>
                        <a:bodyPr/>
                        <a:lstStyle/>
                        <a:p>
                          <a:pPr algn="ctr"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800"/>
                            </a:lnSpc>
                          </a:pPr>
                          <a:r>
                            <a:rPr lang="en-US" altLang="zh-CN" sz="1800" b="1" i="0">
                              <a:solidFill>
                                <a:srgbClr val="003760"/>
                              </a:solidFill>
                              <a:latin typeface="Times New Roman" pitchFamily="34" charset="0"/>
                              <a:ea typeface="微软雅黑" pitchFamily="34" charset="-122"/>
                              <a:cs typeface="Times New Roman" pitchFamily="34" charset="-120"/>
                            </a:rPr>
                            <a:t>The</a:t>
                          </a:r>
                          <a:r>
                            <a:rPr lang="en-US" altLang="zh-CN" sz="1800" b="1" i="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Importance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of</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International</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Aid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555113">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out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of</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出</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于</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endParaRPr lang="en-US" altLang="zh-CN" sz="1200" dirty="0">
                            <a:latin typeface="SimSun" panose="02010600030101010101" pitchFamily="2" charset="-122"/>
                          </a:endParaRP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serve</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as</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充</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当</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起</a:t>
                          </a:r>
                          <a:r>
                            <a:rPr lang="en-US" altLang="zh-CN" sz="1800" b="0" i="0">
                              <a:solidFill>
                                <a:srgbClr val="003760"/>
                              </a:solidFill>
                              <a:latin typeface="SimSun" panose="02010600030101010101" pitchFamily="2" charset="-122"/>
                              <a:ea typeface="微软雅黑" pitchFamily="34" charset="-122"/>
                              <a:cs typeface="Times New Roman" pitchFamily="34" charset="-120"/>
                            </a:rPr>
                            <a:t>……</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作用</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in</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urgent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need</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迫切需要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9035" t="-30000" r="-31633" b="-5000"/>
                          </a:stretch>
                        </a:blipFill>
                      </a:tcPr>
                    </a:tc>
                    <a:tc>
                      <a:txBody>
                        <a:bodyPr/>
                        <a:lstStyle/>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注意关键词</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improved,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helped</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等</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Fallback>
      </mc:AlternateContent>
      <p:sp>
        <p:nvSpPr>
          <p:cNvPr id="2" name="P_5_BD#d00386453?colgroup=7,28,8&amp;pid=26364b08e&amp;color=0,55,96&amp;mp=1&amp;vtp=1&amp;bt=1&amp;bbb=1">
            <a:extLst>
              <a:ext uri="{FF2B5EF4-FFF2-40B4-BE49-F238E27FC236}">
                <a16:creationId xmlns:a16="http://schemas.microsoft.com/office/drawing/2014/main" id="{5D53DC15-8554-77A9-84F0-410FEAB298F3}"/>
              </a:ext>
            </a:extLst>
          </p:cNvPr>
          <p:cNvSpPr txBox="1"/>
          <p:nvPr/>
        </p:nvSpPr>
        <p:spPr>
          <a:xfrm>
            <a:off x="10575143"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name="Slide 25">
    <p:spTree>
      <p:nvGrpSpPr>
        <p:cNvPr id="1" name=""/>
        <p:cNvGrpSpPr/>
        <p:nvPr/>
      </p:nvGrpSpPr>
      <p:grpSpPr>
        <a:xfrm>
          <a:off x="0" y="0"/>
          <a:ext cx="0" cy="0"/>
          <a:chOff x="0" y="0"/>
          <a:chExt cx="0" cy="0"/>
        </a:xfrm>
      </p:grpSpPr>
      <p:graphicFrame>
        <p:nvGraphicFramePr>
          <p:cNvPr id="26" name="P_5_BD#d00386453?colgroup=8,17,17&amp;pid=26364b08e&amp;color=0,55,96&amp;vtp=1&amp;bt=1&amp;bbb=1&amp;hb=1"/>
          <p:cNvGraphicFramePr>
            <a:graphicFrameLocks noGrp="1"/>
          </p:cNvGraphicFramePr>
          <p:nvPr>
            <p:extLst>
              <p:ext uri="{D42A27DB-BD31-4B8C-83A1-F6EECF244321}">
                <p14:modId xmlns:p14="http://schemas.microsoft.com/office/powerpoint/2010/main" val="558508203"/>
              </p:ext>
            </p:extLst>
          </p:nvPr>
        </p:nvGraphicFramePr>
        <p:xfrm>
          <a:off x="502920" y="1993265"/>
          <a:ext cx="10533888" cy="3309557"/>
        </p:xfrm>
        <a:graphic>
          <a:graphicData uri="http://schemas.openxmlformats.org/drawingml/2006/table">
            <a:tbl>
              <a:tblPr/>
              <a:tblGrid>
                <a:gridCol w="2203704">
                  <a:extLst>
                    <a:ext uri="{9D8B030D-6E8A-4147-A177-3AD203B41FA5}">
                      <a16:colId xmlns:a16="http://schemas.microsoft.com/office/drawing/2014/main" val="20000"/>
                    </a:ext>
                  </a:extLst>
                </a:gridCol>
                <a:gridCol w="4206240">
                  <a:extLst>
                    <a:ext uri="{9D8B030D-6E8A-4147-A177-3AD203B41FA5}">
                      <a16:colId xmlns:a16="http://schemas.microsoft.com/office/drawing/2014/main" val="20001"/>
                    </a:ext>
                  </a:extLst>
                </a:gridCol>
                <a:gridCol w="4123944">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1762">
                <a:tc>
                  <a:txBody>
                    <a:bodyPr/>
                    <a:lstStyle/>
                    <a:p>
                      <a:pPr algn="ctr"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800"/>
                        </a:lnSpc>
                      </a:pPr>
                      <a:r>
                        <a:rPr lang="en-US" altLang="zh-CN" sz="1800" b="1" i="0">
                          <a:solidFill>
                            <a:srgbClr val="003760"/>
                          </a:solidFill>
                          <a:latin typeface="Times New Roman" pitchFamily="34" charset="0"/>
                          <a:ea typeface="微软雅黑" pitchFamily="34" charset="-122"/>
                          <a:cs typeface="Times New Roman" pitchFamily="34" charset="-120"/>
                        </a:rPr>
                        <a:t>The</a:t>
                      </a:r>
                      <a:r>
                        <a:rPr lang="en-US" altLang="zh-CN" sz="1800" b="1" i="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Importance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of</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International</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Aid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542413">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the</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underdeveloped</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countries</a:t>
                      </a:r>
                      <a:r>
                        <a:rPr lang="en-US" altLang="zh-CN" sz="1800" b="0" i="0">
                          <a:solidFill>
                            <a:srgbClr val="003760"/>
                          </a:solidFill>
                          <a:latin typeface="Times New Roman" pitchFamily="34" charset="0"/>
                          <a:ea typeface="微软雅黑" pitchFamily="34" charset="-122"/>
                          <a:cs typeface="Times New Roman" pitchFamily="34" charset="-120"/>
                        </a:rPr>
                        <a:t>为介词短语</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作后置定语</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修饰</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aid</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in</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turn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相应地</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转</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Secondly,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underdeveloped</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countries</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turn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benefits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donors</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Due</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limitation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of</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natural</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and</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human</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resources</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production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costs</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u="sng">
                          <a:solidFill>
                            <a:srgbClr val="003760"/>
                          </a:solidFill>
                          <a:latin typeface="Times New Roman" pitchFamily="34" charset="0"/>
                          <a:ea typeface="微软雅黑" pitchFamily="34" charset="-122"/>
                          <a:cs typeface="Times New Roman" pitchFamily="34" charset="-120"/>
                        </a:rPr>
                        <a:t>soar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sharply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developed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countries.</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段落大意</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第三段</a:t>
                      </a:r>
                      <a:r>
                        <a:rPr lang="en-US" altLang="zh-CN" sz="1800" b="0" i="0">
                          <a:solidFill>
                            <a:srgbClr val="003760"/>
                          </a:solidFill>
                          <a:latin typeface="Times New Roman" pitchFamily="34" charset="0"/>
                          <a:ea typeface="微软雅黑" pitchFamily="34" charset="-122"/>
                          <a:cs typeface="Times New Roman" pitchFamily="34" charset="-120"/>
                        </a:rPr>
                        <a:t>：说明国际援助对援</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助国的好处</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词义猜测</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underlined</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word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mean?</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2" name="P_5_BD#d00386453?colgroup=8,17,17&amp;pid=26364b08e&amp;color=0,55,96&amp;vtp=1&amp;bt=1&amp;bbb=1">
            <a:extLst>
              <a:ext uri="{FF2B5EF4-FFF2-40B4-BE49-F238E27FC236}">
                <a16:creationId xmlns:a16="http://schemas.microsoft.com/office/drawing/2014/main" id="{DA56E186-1082-0BBF-0B5F-FF0EBE978366}"/>
              </a:ext>
            </a:extLst>
          </p:cNvPr>
          <p:cNvSpPr txBox="1"/>
          <p:nvPr/>
        </p:nvSpPr>
        <p:spPr>
          <a:xfrm>
            <a:off x="10575143"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name="Slide 2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27" name="P_5_BD#d00386453?colgroup=8,17,17&amp;pid=26364b08e&amp;color=0,55,96&amp;mp=1&amp;vtp=1&amp;bt=1&amp;bbb=1&amp;hb=1"/>
              <p:cNvGraphicFramePr>
                <a:graphicFrameLocks noGrp="1"/>
              </p:cNvGraphicFramePr>
              <p:nvPr>
                <p:extLst>
                  <p:ext uri="{D42A27DB-BD31-4B8C-83A1-F6EECF244321}">
                    <p14:modId xmlns:p14="http://schemas.microsoft.com/office/powerpoint/2010/main" val="105737747"/>
                  </p:ext>
                </p:extLst>
              </p:nvPr>
            </p:nvGraphicFramePr>
            <p:xfrm>
              <a:off x="502920" y="1993265"/>
              <a:ext cx="10533888" cy="2940051"/>
            </p:xfrm>
            <a:graphic>
              <a:graphicData uri="http://schemas.openxmlformats.org/drawingml/2006/table">
                <a:tbl>
                  <a:tblPr/>
                  <a:tblGrid>
                    <a:gridCol w="2203704">
                      <a:extLst>
                        <a:ext uri="{9D8B030D-6E8A-4147-A177-3AD203B41FA5}">
                          <a16:colId xmlns:a16="http://schemas.microsoft.com/office/drawing/2014/main" val="20000"/>
                        </a:ext>
                      </a:extLst>
                    </a:gridCol>
                    <a:gridCol w="4206240">
                      <a:extLst>
                        <a:ext uri="{9D8B030D-6E8A-4147-A177-3AD203B41FA5}">
                          <a16:colId xmlns:a16="http://schemas.microsoft.com/office/drawing/2014/main" val="20001"/>
                        </a:ext>
                      </a:extLst>
                    </a:gridCol>
                    <a:gridCol w="4123944">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1762">
                    <a:tc>
                      <a:txBody>
                        <a:bodyPr/>
                        <a:lstStyle/>
                        <a:p>
                          <a:pPr algn="ctr"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800"/>
                            </a:lnSpc>
                          </a:pPr>
                          <a:r>
                            <a:rPr lang="en-US" altLang="zh-CN" sz="1800" b="1" i="0">
                              <a:solidFill>
                                <a:srgbClr val="003760"/>
                              </a:solidFill>
                              <a:latin typeface="Times New Roman" pitchFamily="34" charset="0"/>
                              <a:ea typeface="微软雅黑" pitchFamily="34" charset="-122"/>
                              <a:cs typeface="Times New Roman" pitchFamily="34" charset="-120"/>
                            </a:rPr>
                            <a:t>The</a:t>
                          </a:r>
                          <a:r>
                            <a:rPr lang="en-US" altLang="zh-CN" sz="1800" b="1" i="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Importance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of</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International</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Aid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172907">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with</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view</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to</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doing</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sth</a:t>
                          </a:r>
                          <a:r>
                            <a:rPr lang="en-US" altLang="zh-CN" sz="1800" b="0" i="0" dirty="0">
                              <a:solidFill>
                                <a:srgbClr val="003760"/>
                              </a:solidFill>
                              <a:latin typeface="Times New Roman" pitchFamily="34" charset="0"/>
                              <a:ea typeface="微软雅黑" pitchFamily="34" charset="-122"/>
                              <a:cs typeface="Times New Roman" pitchFamily="34" charset="-120"/>
                            </a:rPr>
                            <a:t>为了做某事</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assembly</a:t>
                          </a:r>
                          <a:r>
                            <a:rPr lang="en-US" altLang="zh-CN" sz="1800" b="0" i="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line</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装配</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线</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流水线</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With</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view</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reducing</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costs</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many</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countries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transferred</a:t>
                          </a:r>
                          <a14:m>
                            <m:oMath xmlns:m="http://schemas.openxmlformats.org/officeDocument/2006/math">
                              <m:sSup>
                                <m:sSup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m:t>
                                  </m:r>
                                </m:e>
                                <m:sup>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⑤</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assembly</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lines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production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bases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developing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countries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because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could</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lower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production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costs.</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根据上文中的Due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limitation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natural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human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resources以及下文中</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的</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reducing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costs</a:t>
                          </a:r>
                          <a:r>
                            <a:rPr lang="en-US" altLang="zh-CN" sz="1800" b="0" i="0">
                              <a:solidFill>
                                <a:srgbClr val="003760"/>
                              </a:solidFill>
                              <a:latin typeface="Times New Roman" pitchFamily="34" charset="0"/>
                              <a:ea typeface="微软雅黑" pitchFamily="34" charset="-122"/>
                              <a:cs typeface="Times New Roman" pitchFamily="34" charset="-120"/>
                            </a:rPr>
                            <a:t>可知</a:t>
                          </a:r>
                          <a:r>
                            <a:rPr lang="en-US" altLang="zh-CN" sz="1800" b="0" i="0" spc="-100">
                              <a:solidFill>
                                <a:srgbClr val="003760"/>
                              </a:solidFill>
                              <a:latin typeface="Times New Roman" pitchFamily="34" charset="0"/>
                              <a:ea typeface="微软雅黑" pitchFamily="34" charset="-122"/>
                              <a:cs typeface="Times New Roman" pitchFamily="34" charset="-120"/>
                            </a:rPr>
                            <a:t>，</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此处表示“由于自然资源和人力资源有</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限</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生产成本会急剧上升</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由此可推</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断出</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此处soar意为“猛增”</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Choice>
        <mc:Fallback>
          <p:graphicFrame>
            <p:nvGraphicFramePr>
              <p:cNvPr id="27" name="P_5_BD#d00386453?colgroup=8,17,17&amp;pid=26364b08e&amp;color=0,55,96&amp;mp=1&amp;vtp=1&amp;bt=1&amp;bbb=1&amp;hb=1"/>
              <p:cNvGraphicFramePr>
                <a:graphicFrameLocks noGrp="1"/>
              </p:cNvGraphicFramePr>
              <p:nvPr>
                <p:extLst>
                  <p:ext uri="{D42A27DB-BD31-4B8C-83A1-F6EECF244321}">
                    <p14:modId xmlns:p14="http://schemas.microsoft.com/office/powerpoint/2010/main" val="105737747"/>
                  </p:ext>
                </p:extLst>
              </p:nvPr>
            </p:nvGraphicFramePr>
            <p:xfrm>
              <a:off x="502920" y="1993265"/>
              <a:ext cx="10533888" cy="2940051"/>
            </p:xfrm>
            <a:graphic>
              <a:graphicData uri="http://schemas.openxmlformats.org/drawingml/2006/table">
                <a:tbl>
                  <a:tblPr/>
                  <a:tblGrid>
                    <a:gridCol w="2203704">
                      <a:extLst>
                        <a:ext uri="{9D8B030D-6E8A-4147-A177-3AD203B41FA5}">
                          <a16:colId xmlns:a16="http://schemas.microsoft.com/office/drawing/2014/main" val="20000"/>
                        </a:ext>
                      </a:extLst>
                    </a:gridCol>
                    <a:gridCol w="4206240">
                      <a:extLst>
                        <a:ext uri="{9D8B030D-6E8A-4147-A177-3AD203B41FA5}">
                          <a16:colId xmlns:a16="http://schemas.microsoft.com/office/drawing/2014/main" val="20001"/>
                        </a:ext>
                      </a:extLst>
                    </a:gridCol>
                    <a:gridCol w="4123944">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1762">
                    <a:tc>
                      <a:txBody>
                        <a:bodyPr/>
                        <a:lstStyle/>
                        <a:p>
                          <a:pPr algn="ctr"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800"/>
                            </a:lnSpc>
                          </a:pPr>
                          <a:r>
                            <a:rPr lang="en-US" altLang="zh-CN" sz="1800" b="1" i="0">
                              <a:solidFill>
                                <a:srgbClr val="003760"/>
                              </a:solidFill>
                              <a:latin typeface="Times New Roman" pitchFamily="34" charset="0"/>
                              <a:ea typeface="微软雅黑" pitchFamily="34" charset="-122"/>
                              <a:cs typeface="Times New Roman" pitchFamily="34" charset="-120"/>
                            </a:rPr>
                            <a:t>The</a:t>
                          </a:r>
                          <a:r>
                            <a:rPr lang="en-US" altLang="zh-CN" sz="1800" b="1" i="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Importance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of</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International</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Aid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172907">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with</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view</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to</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doing</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sth</a:t>
                          </a:r>
                          <a:r>
                            <a:rPr lang="en-US" altLang="zh-CN" sz="1800" b="0" i="0" dirty="0">
                              <a:solidFill>
                                <a:srgbClr val="003760"/>
                              </a:solidFill>
                              <a:latin typeface="Times New Roman" pitchFamily="34" charset="0"/>
                              <a:ea typeface="微软雅黑" pitchFamily="34" charset="-122"/>
                              <a:cs typeface="Times New Roman" pitchFamily="34" charset="-120"/>
                            </a:rPr>
                            <a:t>为了做某事</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assembly</a:t>
                          </a:r>
                          <a:r>
                            <a:rPr lang="en-US" altLang="zh-CN" sz="1800" b="0" i="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line</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装配</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线</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流水线</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52609" t="-35196" r="-98406" b="-5866"/>
                          </a:stretch>
                        </a:blipFill>
                      </a:tcPr>
                    </a:tc>
                    <a:tc>
                      <a:txBody>
                        <a:bodyPr/>
                        <a:lstStyle/>
                        <a:p>
                          <a:pPr marL="0" indent="0"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根据上文中的Due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limitation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natural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human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resources以及下文中</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的</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reducing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costs</a:t>
                          </a:r>
                          <a:r>
                            <a:rPr lang="en-US" altLang="zh-CN" sz="1800" b="0" i="0">
                              <a:solidFill>
                                <a:srgbClr val="003760"/>
                              </a:solidFill>
                              <a:latin typeface="Times New Roman" pitchFamily="34" charset="0"/>
                              <a:ea typeface="微软雅黑" pitchFamily="34" charset="-122"/>
                              <a:cs typeface="Times New Roman" pitchFamily="34" charset="-120"/>
                            </a:rPr>
                            <a:t>可知</a:t>
                          </a:r>
                          <a:r>
                            <a:rPr lang="en-US" altLang="zh-CN" sz="1800" b="0" i="0" spc="-100">
                              <a:solidFill>
                                <a:srgbClr val="003760"/>
                              </a:solidFill>
                              <a:latin typeface="Times New Roman" pitchFamily="34" charset="0"/>
                              <a:ea typeface="微软雅黑" pitchFamily="34" charset="-122"/>
                              <a:cs typeface="Times New Roman" pitchFamily="34" charset="-120"/>
                            </a:rPr>
                            <a:t>，</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此处表示“由于自然资源和人力资源有</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限</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生产成本会急剧上升</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由此可推</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断出</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此处soar意为“猛增”</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Fallback>
      </mc:AlternateContent>
      <p:sp>
        <p:nvSpPr>
          <p:cNvPr id="2" name="P_5_BD#d00386453?colgroup=8,17,17&amp;pid=26364b08e&amp;color=0,55,96&amp;mp=1&amp;vtp=1&amp;bt=1&amp;bbb=1">
            <a:extLst>
              <a:ext uri="{FF2B5EF4-FFF2-40B4-BE49-F238E27FC236}">
                <a16:creationId xmlns:a16="http://schemas.microsoft.com/office/drawing/2014/main" id="{2FF4B9BD-FFB3-04DE-6463-1FABDF27FB52}"/>
              </a:ext>
            </a:extLst>
          </p:cNvPr>
          <p:cNvSpPr txBox="1"/>
          <p:nvPr/>
        </p:nvSpPr>
        <p:spPr>
          <a:xfrm>
            <a:off x="10575143"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name="Slide 2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28" name="P_5_BD#d00386453?colgroup=9,17,17&amp;pid=26364b08e&amp;color=0,55,96&amp;vtp=1&amp;bt=1&amp;bbb=1&amp;hb=1"/>
              <p:cNvGraphicFramePr>
                <a:graphicFrameLocks noGrp="1"/>
              </p:cNvGraphicFramePr>
              <p:nvPr>
                <p:extLst>
                  <p:ext uri="{D42A27DB-BD31-4B8C-83A1-F6EECF244321}">
                    <p14:modId xmlns:p14="http://schemas.microsoft.com/office/powerpoint/2010/main" val="425108313"/>
                  </p:ext>
                </p:extLst>
              </p:nvPr>
            </p:nvGraphicFramePr>
            <p:xfrm>
              <a:off x="502920" y="1993265"/>
              <a:ext cx="10533888" cy="3666173"/>
            </p:xfrm>
            <a:graphic>
              <a:graphicData uri="http://schemas.openxmlformats.org/drawingml/2006/table">
                <a:tbl>
                  <a:tblPr/>
                  <a:tblGrid>
                    <a:gridCol w="2295144">
                      <a:extLst>
                        <a:ext uri="{9D8B030D-6E8A-4147-A177-3AD203B41FA5}">
                          <a16:colId xmlns:a16="http://schemas.microsoft.com/office/drawing/2014/main" val="20000"/>
                        </a:ext>
                      </a:extLst>
                    </a:gridCol>
                    <a:gridCol w="4160520">
                      <a:extLst>
                        <a:ext uri="{9D8B030D-6E8A-4147-A177-3AD203B41FA5}">
                          <a16:colId xmlns:a16="http://schemas.microsoft.com/office/drawing/2014/main" val="20001"/>
                        </a:ext>
                      </a:extLst>
                    </a:gridCol>
                    <a:gridCol w="4078224">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1762">
                    <a:tc>
                      <a:txBody>
                        <a:bodyPr/>
                        <a:lstStyle/>
                        <a:p>
                          <a:pPr algn="ctr"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800"/>
                            </a:lnSpc>
                          </a:pPr>
                          <a:r>
                            <a:rPr lang="en-US" altLang="zh-CN" sz="1800" b="1" i="0">
                              <a:solidFill>
                                <a:srgbClr val="003760"/>
                              </a:solidFill>
                              <a:latin typeface="Times New Roman" pitchFamily="34" charset="0"/>
                              <a:ea typeface="微软雅黑" pitchFamily="34" charset="-122"/>
                              <a:cs typeface="Times New Roman" pitchFamily="34" charset="-120"/>
                            </a:rPr>
                            <a:t>The</a:t>
                          </a:r>
                          <a:r>
                            <a:rPr lang="en-US" altLang="zh-CN" sz="1800" b="1" i="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Importance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of</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International</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Aid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899029">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in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nutshell</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简而言</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之</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take</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measures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do</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sth</a:t>
                          </a:r>
                          <a:endParaRPr lang="en-US" altLang="zh-CN" sz="1200" dirty="0"/>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采取措施去做某事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nutshell</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international</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aid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has</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satisfied</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mutual</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interests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win-win</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solution</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Therefore,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governments</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should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effective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measures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better</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utilise</a:t>
                          </a:r>
                          <a14:m>
                            <m:oMath xmlns:m="http://schemas.openxmlformats.org/officeDocument/2006/math">
                              <m:sSup>
                                <m:sSup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m:t>
                                  </m:r>
                                </m:e>
                                <m:sup>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⑥</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international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International</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aid</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necessary</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for</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mutual</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prosperity</a:t>
                          </a:r>
                          <a:r>
                            <a:rPr lang="en-US" altLang="zh-CN" sz="1800" b="0" i="0">
                              <a:solidFill>
                                <a:srgbClr val="FF8827"/>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FF8827"/>
                              </a:solidFill>
                              <a:latin typeface="Times New Roman" pitchFamily="34" charset="0"/>
                              <a:ea typeface="微软雅黑" pitchFamily="34" charset="-122"/>
                              <a:cs typeface="Times New Roman" pitchFamily="34" charset="-120"/>
                            </a:rPr>
                            <a:t>of</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whole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humanity.</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段落大意</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第四段</a:t>
                          </a:r>
                          <a:r>
                            <a:rPr lang="en-US" altLang="zh-CN" sz="1800" b="0" i="0">
                              <a:solidFill>
                                <a:srgbClr val="003760"/>
                              </a:solidFill>
                              <a:latin typeface="Times New Roman" pitchFamily="34" charset="0"/>
                              <a:ea typeface="微软雅黑" pitchFamily="34" charset="-122"/>
                              <a:cs typeface="Times New Roman" pitchFamily="34" charset="-120"/>
                            </a:rPr>
                            <a:t>：总结重申国际援助</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的双赢地位以及它的重要性</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p>
                          <a:pPr marL="0" indent="0" algn="l" hangingPunct="0">
                            <a:lnSpc>
                              <a:spcPts val="2900"/>
                            </a:lnSpc>
                          </a:pPr>
                          <a:r>
                            <a:rPr lang="en-US" altLang="zh-CN" sz="1800" b="1" i="0">
                              <a:solidFill>
                                <a:srgbClr val="003760"/>
                              </a:solidFill>
                              <a:latin typeface="Times New Roman" pitchFamily="34" charset="0"/>
                              <a:ea typeface="微软雅黑" pitchFamily="34" charset="-122"/>
                              <a:cs typeface="Times New Roman" pitchFamily="34" charset="-120"/>
                            </a:rPr>
                            <a:t>推理判断</a:t>
                          </a:r>
                          <a:r>
                            <a:rPr lang="en-US" altLang="zh-CN" sz="1800" b="1"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author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think</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international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aid</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根据最后一段</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中的</a:t>
                          </a:r>
                          <a:r>
                            <a:rPr lang="en-US" altLang="zh-CN" sz="1800" b="0" i="0" dirty="0">
                              <a:solidFill>
                                <a:srgbClr val="003760"/>
                              </a:solidFill>
                              <a:latin typeface="Times New Roman" pitchFamily="34" charset="0"/>
                              <a:ea typeface="微软雅黑" pitchFamily="34" charset="-122"/>
                              <a:cs typeface="Times New Roman" pitchFamily="34" charset="-120"/>
                            </a:rPr>
                            <a:t>international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satisfied</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mutual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interests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win-win</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solution</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和最后一句可知</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作者认为国际援助是</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双赢且必要的</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Choice>
        <mc:Fallback>
          <p:graphicFrame>
            <p:nvGraphicFramePr>
              <p:cNvPr id="28" name="P_5_BD#d00386453?colgroup=9,17,17&amp;pid=26364b08e&amp;color=0,55,96&amp;vtp=1&amp;bt=1&amp;bbb=1&amp;hb=1"/>
              <p:cNvGraphicFramePr>
                <a:graphicFrameLocks noGrp="1"/>
              </p:cNvGraphicFramePr>
              <p:nvPr>
                <p:extLst>
                  <p:ext uri="{D42A27DB-BD31-4B8C-83A1-F6EECF244321}">
                    <p14:modId xmlns:p14="http://schemas.microsoft.com/office/powerpoint/2010/main" val="425108313"/>
                  </p:ext>
                </p:extLst>
              </p:nvPr>
            </p:nvGraphicFramePr>
            <p:xfrm>
              <a:off x="502920" y="1993265"/>
              <a:ext cx="10533888" cy="3666173"/>
            </p:xfrm>
            <a:graphic>
              <a:graphicData uri="http://schemas.openxmlformats.org/drawingml/2006/table">
                <a:tbl>
                  <a:tblPr/>
                  <a:tblGrid>
                    <a:gridCol w="2295144">
                      <a:extLst>
                        <a:ext uri="{9D8B030D-6E8A-4147-A177-3AD203B41FA5}">
                          <a16:colId xmlns:a16="http://schemas.microsoft.com/office/drawing/2014/main" val="20000"/>
                        </a:ext>
                      </a:extLst>
                    </a:gridCol>
                    <a:gridCol w="4160520">
                      <a:extLst>
                        <a:ext uri="{9D8B030D-6E8A-4147-A177-3AD203B41FA5}">
                          <a16:colId xmlns:a16="http://schemas.microsoft.com/office/drawing/2014/main" val="20001"/>
                        </a:ext>
                      </a:extLst>
                    </a:gridCol>
                    <a:gridCol w="4078224">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1762">
                    <a:tc>
                      <a:txBody>
                        <a:bodyPr/>
                        <a:lstStyle/>
                        <a:p>
                          <a:pPr algn="ctr"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800"/>
                            </a:lnSpc>
                          </a:pPr>
                          <a:r>
                            <a:rPr lang="en-US" altLang="zh-CN" sz="1800" b="1" i="0">
                              <a:solidFill>
                                <a:srgbClr val="003760"/>
                              </a:solidFill>
                              <a:latin typeface="Times New Roman" pitchFamily="34" charset="0"/>
                              <a:ea typeface="微软雅黑" pitchFamily="34" charset="-122"/>
                              <a:cs typeface="Times New Roman" pitchFamily="34" charset="-120"/>
                            </a:rPr>
                            <a:t>The</a:t>
                          </a:r>
                          <a:r>
                            <a:rPr lang="en-US" altLang="zh-CN" sz="1800" b="1" i="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Importance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of</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International</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Aid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899029">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in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nutshell</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简而言</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之</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take</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measures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do</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sth</a:t>
                          </a:r>
                          <a:endParaRPr lang="en-US" altLang="zh-CN" sz="1200" dirty="0"/>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采取措施去做某事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55344" t="-26415" r="-98243" b="-4612"/>
                          </a:stretch>
                        </a:blipFill>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段落大意</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第四段</a:t>
                          </a:r>
                          <a:r>
                            <a:rPr lang="en-US" altLang="zh-CN" sz="1800" b="0" i="0">
                              <a:solidFill>
                                <a:srgbClr val="003760"/>
                              </a:solidFill>
                              <a:latin typeface="Times New Roman" pitchFamily="34" charset="0"/>
                              <a:ea typeface="微软雅黑" pitchFamily="34" charset="-122"/>
                              <a:cs typeface="Times New Roman" pitchFamily="34" charset="-120"/>
                            </a:rPr>
                            <a:t>：总结重申国际援助</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的双赢地位以及它的重要性</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p>
                          <a:pPr marL="0" indent="0" algn="l" hangingPunct="0">
                            <a:lnSpc>
                              <a:spcPts val="2900"/>
                            </a:lnSpc>
                          </a:pPr>
                          <a:r>
                            <a:rPr lang="en-US" altLang="zh-CN" sz="1800" b="1" i="0">
                              <a:solidFill>
                                <a:srgbClr val="003760"/>
                              </a:solidFill>
                              <a:latin typeface="Times New Roman" pitchFamily="34" charset="0"/>
                              <a:ea typeface="微软雅黑" pitchFamily="34" charset="-122"/>
                              <a:cs typeface="Times New Roman" pitchFamily="34" charset="-120"/>
                            </a:rPr>
                            <a:t>推理判断</a:t>
                          </a:r>
                          <a:r>
                            <a:rPr lang="en-US" altLang="zh-CN" sz="1800" b="1"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author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think</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international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aid</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根据最后一段</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中的</a:t>
                          </a:r>
                          <a:r>
                            <a:rPr lang="en-US" altLang="zh-CN" sz="1800" b="0" i="0" dirty="0">
                              <a:solidFill>
                                <a:srgbClr val="003760"/>
                              </a:solidFill>
                              <a:latin typeface="Times New Roman" pitchFamily="34" charset="0"/>
                              <a:ea typeface="微软雅黑" pitchFamily="34" charset="-122"/>
                              <a:cs typeface="Times New Roman" pitchFamily="34" charset="-120"/>
                            </a:rPr>
                            <a:t>international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satisfied</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mutual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interests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win-win</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solution</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和最后一句可知</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作者认为国际援助是</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双赢且必要的</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Fallback>
      </mc:AlternateContent>
      <p:sp>
        <p:nvSpPr>
          <p:cNvPr id="2" name="P_5_BD#d00386453?colgroup=9,17,17&amp;pid=26364b08e&amp;color=0,55,96&amp;vtp=1&amp;bt=1&amp;bbb=1">
            <a:extLst>
              <a:ext uri="{FF2B5EF4-FFF2-40B4-BE49-F238E27FC236}">
                <a16:creationId xmlns:a16="http://schemas.microsoft.com/office/drawing/2014/main" id="{AD27C525-E121-91EC-091C-E09E41D1828F}"/>
              </a:ext>
            </a:extLst>
          </p:cNvPr>
          <p:cNvSpPr txBox="1"/>
          <p:nvPr/>
        </p:nvSpPr>
        <p:spPr>
          <a:xfrm>
            <a:off x="10575143"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name="Slide 28">
    <p:spTree>
      <p:nvGrpSpPr>
        <p:cNvPr id="1" name=""/>
        <p:cNvGrpSpPr/>
        <p:nvPr/>
      </p:nvGrpSpPr>
      <p:grpSpPr>
        <a:xfrm>
          <a:off x="0" y="0"/>
          <a:ext cx="0" cy="0"/>
          <a:chOff x="0" y="0"/>
          <a:chExt cx="0" cy="0"/>
        </a:xfrm>
      </p:grpSpPr>
      <p:graphicFrame>
        <p:nvGraphicFramePr>
          <p:cNvPr id="29" name="P_5_BD#d00386453?colgroup=9,17,17&amp;pid=26364b08e&amp;color=0,55,96&amp;vtp=1&amp;bt=1&amp;bbb=1"/>
          <p:cNvGraphicFramePr>
            <a:graphicFrameLocks noGrp="1"/>
          </p:cNvGraphicFramePr>
          <p:nvPr>
            <p:extLst>
              <p:ext uri="{D42A27DB-BD31-4B8C-83A1-F6EECF244321}">
                <p14:modId xmlns:p14="http://schemas.microsoft.com/office/powerpoint/2010/main" val="1098623633"/>
              </p:ext>
            </p:extLst>
          </p:nvPr>
        </p:nvGraphicFramePr>
        <p:xfrm>
          <a:off x="502920" y="1993265"/>
          <a:ext cx="10533888" cy="3000566"/>
        </p:xfrm>
        <a:graphic>
          <a:graphicData uri="http://schemas.openxmlformats.org/drawingml/2006/table">
            <a:tbl>
              <a:tblPr/>
              <a:tblGrid>
                <a:gridCol w="2295144">
                  <a:extLst>
                    <a:ext uri="{9D8B030D-6E8A-4147-A177-3AD203B41FA5}">
                      <a16:colId xmlns:a16="http://schemas.microsoft.com/office/drawing/2014/main" val="20000"/>
                    </a:ext>
                  </a:extLst>
                </a:gridCol>
                <a:gridCol w="4160520">
                  <a:extLst>
                    <a:ext uri="{9D8B030D-6E8A-4147-A177-3AD203B41FA5}">
                      <a16:colId xmlns:a16="http://schemas.microsoft.com/office/drawing/2014/main" val="20001"/>
                    </a:ext>
                  </a:extLst>
                </a:gridCol>
                <a:gridCol w="4078224">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1762">
                <a:tc>
                  <a:txBody>
                    <a:bodyPr/>
                    <a:lstStyle/>
                    <a:p>
                      <a:pPr algn="ctr"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800"/>
                        </a:lnSpc>
                      </a:pPr>
                      <a:r>
                        <a:rPr lang="en-US" altLang="zh-CN" sz="1800" b="1" i="0">
                          <a:solidFill>
                            <a:srgbClr val="003760"/>
                          </a:solidFill>
                          <a:latin typeface="Times New Roman" pitchFamily="34" charset="0"/>
                          <a:ea typeface="微软雅黑" pitchFamily="34" charset="-122"/>
                          <a:cs typeface="Times New Roman" pitchFamily="34" charset="-120"/>
                        </a:rPr>
                        <a:t>The</a:t>
                      </a:r>
                      <a:r>
                        <a:rPr lang="en-US" altLang="zh-CN" sz="1800" b="1" i="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Importance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of</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International</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Aid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33422">
                <a:tc>
                  <a:txBody>
                    <a:bodyPr/>
                    <a:lstStyle/>
                    <a:p>
                      <a:pPr algn="ctr"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①acceleration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.加速</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加快</a:t>
                      </a:r>
                      <a:endParaRPr lang="en-US" altLang="zh-CN" sz="1200" dirty="0"/>
                    </a:p>
                    <a:p>
                      <a:pPr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mutual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adj</a:t>
                      </a:r>
                      <a:r>
                        <a:rPr lang="en-US" altLang="zh-CN" sz="1800" b="0" i="0" dirty="0">
                          <a:solidFill>
                            <a:srgbClr val="003760"/>
                          </a:solidFill>
                          <a:latin typeface="Times New Roman" pitchFamily="34" charset="0"/>
                          <a:ea typeface="微软雅黑" pitchFamily="34" charset="-122"/>
                          <a:cs typeface="Times New Roman" pitchFamily="34" charset="-120"/>
                        </a:rPr>
                        <a:t>.共同的</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相互的</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彼此的</a:t>
                      </a:r>
                      <a:endParaRPr lang="en-US" altLang="zh-CN" sz="1200" dirty="0"/>
                    </a:p>
                    <a:p>
                      <a:pPr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humanism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.人文主义</a:t>
                      </a:r>
                      <a:endParaRPr lang="en-US" altLang="zh-CN" sz="1200" dirty="0"/>
                    </a:p>
                    <a:p>
                      <a:pPr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④</a:t>
                      </a:r>
                      <a:r>
                        <a:rPr lang="en-US" altLang="zh-CN" sz="1800" b="0" i="0" dirty="0">
                          <a:solidFill>
                            <a:srgbClr val="003760"/>
                          </a:solidFill>
                          <a:latin typeface="Times New Roman" pitchFamily="34" charset="0"/>
                          <a:ea typeface="微软雅黑" pitchFamily="34" charset="-122"/>
                          <a:cs typeface="Times New Roman" pitchFamily="34" charset="-120"/>
                        </a:rPr>
                        <a:t>godsend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.及时雨</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天赐之物</a:t>
                      </a:r>
                      <a:endParaRPr lang="en-US" altLang="zh-CN" sz="1200" dirty="0"/>
                    </a:p>
                    <a:p>
                      <a:pPr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⑤</a:t>
                      </a:r>
                      <a:r>
                        <a:rPr lang="en-US" altLang="zh-CN" sz="1800" b="0" i="0" dirty="0">
                          <a:solidFill>
                            <a:srgbClr val="003760"/>
                          </a:solidFill>
                          <a:latin typeface="Times New Roman" pitchFamily="34" charset="0"/>
                          <a:ea typeface="微软雅黑" pitchFamily="34" charset="-122"/>
                          <a:cs typeface="Times New Roman" pitchFamily="34" charset="-120"/>
                        </a:rPr>
                        <a:t>transfer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vi</a:t>
                      </a:r>
                      <a:r>
                        <a:rPr lang="en-US" altLang="zh-CN" sz="1800" b="0" i="0" dirty="0">
                          <a:solidFill>
                            <a:srgbClr val="003760"/>
                          </a:solidFill>
                          <a:latin typeface="Times New Roman" pitchFamily="34" charset="0"/>
                          <a:ea typeface="微软雅黑" pitchFamily="34" charset="-122"/>
                          <a:cs typeface="Times New Roman" pitchFamily="34" charset="-120"/>
                        </a:rPr>
                        <a:t>.&amp;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vt</a:t>
                      </a:r>
                      <a:r>
                        <a:rPr lang="en-US" altLang="zh-CN" sz="1800" b="0" i="0" dirty="0">
                          <a:solidFill>
                            <a:srgbClr val="003760"/>
                          </a:solidFill>
                          <a:latin typeface="Times New Roman" pitchFamily="34" charset="0"/>
                          <a:ea typeface="微软雅黑" pitchFamily="34" charset="-122"/>
                          <a:cs typeface="Times New Roman" pitchFamily="34" charset="-120"/>
                        </a:rPr>
                        <a:t>.（使）转移</a:t>
                      </a:r>
                      <a:endParaRPr lang="en-US" altLang="zh-CN" sz="1200" dirty="0"/>
                    </a:p>
                    <a:p>
                      <a:pPr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⑥</a:t>
                      </a:r>
                      <a:r>
                        <a:rPr lang="en-US" altLang="zh-CN" sz="1800" b="0" i="0" dirty="0">
                          <a:solidFill>
                            <a:srgbClr val="003760"/>
                          </a:solidFill>
                          <a:latin typeface="Times New Roman" pitchFamily="34" charset="0"/>
                          <a:ea typeface="微软雅黑" pitchFamily="34" charset="-122"/>
                          <a:cs typeface="Times New Roman" pitchFamily="34" charset="-120"/>
                        </a:rPr>
                        <a:t>utilise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vt</a:t>
                      </a:r>
                      <a:r>
                        <a:rPr lang="en-US" altLang="zh-CN" sz="1800" b="0" i="0" dirty="0">
                          <a:solidFill>
                            <a:srgbClr val="003760"/>
                          </a:solidFill>
                          <a:latin typeface="Times New Roman" pitchFamily="34" charset="0"/>
                          <a:ea typeface="微软雅黑" pitchFamily="34" charset="-122"/>
                          <a:cs typeface="Times New Roman" pitchFamily="34" charset="-120"/>
                        </a:rPr>
                        <a:t>.利用</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使用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2" name="P_5_BD#d00386453?colgroup=9,17,17&amp;pid=26364b08e&amp;color=0,55,96&amp;vtp=1&amp;bt=1&amp;bbb=1">
            <a:extLst>
              <a:ext uri="{FF2B5EF4-FFF2-40B4-BE49-F238E27FC236}">
                <a16:creationId xmlns:a16="http://schemas.microsoft.com/office/drawing/2014/main" id="{2DC2B318-C663-42CA-66A7-E16D6EEAAB1E}"/>
              </a:ext>
            </a:extLst>
          </p:cNvPr>
          <p:cNvSpPr txBox="1"/>
          <p:nvPr/>
        </p:nvSpPr>
        <p:spPr>
          <a:xfrm>
            <a:off x="10575143"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name="Slide 29">
    <p:spTree>
      <p:nvGrpSpPr>
        <p:cNvPr id="1" name=""/>
        <p:cNvGrpSpPr/>
        <p:nvPr/>
      </p:nvGrpSpPr>
      <p:grpSpPr>
        <a:xfrm>
          <a:off x="0" y="0"/>
          <a:ext cx="0" cy="0"/>
          <a:chOff x="0" y="0"/>
          <a:chExt cx="0" cy="0"/>
        </a:xfrm>
      </p:grpSpPr>
      <p:sp>
        <p:nvSpPr>
          <p:cNvPr id="2" name="P_5#d00386453?pid=26364b08e&amp;color=0,55,96&amp;vtp=1&amp;bt=1&amp;bbb=1"/>
          <p:cNvSpPr/>
          <p:nvPr/>
        </p:nvSpPr>
        <p:spPr>
          <a:xfrm>
            <a:off x="502920" y="1512000"/>
            <a:ext cx="10570464" cy="37039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1" i="0">
                <a:solidFill>
                  <a:srgbClr val="003760"/>
                </a:solidFill>
                <a:latin typeface="Times New Roman" pitchFamily="34" charset="0"/>
                <a:ea typeface="微软雅黑" pitchFamily="34" charset="-122"/>
                <a:cs typeface="Times New Roman" pitchFamily="34" charset="-120"/>
              </a:rPr>
              <a:t>译文】</a:t>
            </a:r>
          </a:p>
          <a:p>
            <a:pPr marL="0" marR="0" lvl="0" indent="0" algn="ctr"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国际援助的重要性</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楷体"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随着经济全球化的加速</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许多国家都加强了在工业</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农业</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贸易和金融等领域的国际合作和联络</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为</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了共同发展</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许多发达国家不遗余力地通过技术</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医疗和经济援助的方式帮助贫困国家</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在我看来</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这对</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整个国际社会的发展极为重要</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楷体"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第一</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来自发达国家的援助</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能够</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提高贫困国家人民的生活水平并消除贫困</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因为科学技术的落后</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在一些欠发达地区</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如非洲</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拉丁美洲和亚洲</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相当多的人饱受贫困</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饥饿和缺水的困扰</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出于人文主义</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来自发达国家的国际援助已经提高了他们的生活水平</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并帮助他们发展了农业</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工业和经济</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及时的援助</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对有迫切需要的国家和人民来说无疑是一场及时雨</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800" dirty="0"/>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name="Slide 30">
    <p:spTree>
      <p:nvGrpSpPr>
        <p:cNvPr id="1" name=""/>
        <p:cNvGrpSpPr/>
        <p:nvPr/>
      </p:nvGrpSpPr>
      <p:grpSpPr>
        <a:xfrm>
          <a:off x="0" y="0"/>
          <a:ext cx="0" cy="0"/>
          <a:chOff x="0" y="0"/>
          <a:chExt cx="0" cy="0"/>
        </a:xfrm>
      </p:grpSpPr>
      <p:sp>
        <p:nvSpPr>
          <p:cNvPr id="2" name="P_5_BD#d00386453?pid=26364b08e&amp;color=0,55,96&amp;vtp=1&amp;bt=1&amp;bbb=1&amp;hb=1"/>
          <p:cNvSpPr/>
          <p:nvPr/>
        </p:nvSpPr>
        <p:spPr>
          <a:xfrm>
            <a:off x="502920" y="1512000"/>
            <a:ext cx="10570464" cy="20275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楷体" pitchFamily="34" charset="-122"/>
                <a:cs typeface="Times New Roman" pitchFamily="34" charset="-120"/>
              </a:rPr>
              <a:t>第二</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援助欠发达的国家相应地对援助国也有好处</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由于自然资源和人力资源有限</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发达国家的生产</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成本大幅上升</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为了节约成本</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许多国家把它们的装配线和生产基地转移到了发展中国家</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因为这样能够</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降低生产成本</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楷体" pitchFamily="34" charset="-122"/>
                <a:cs typeface="Times New Roma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简而言之</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国际援助满足了共同利益</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是一个双赢的解决办法</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因此</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政府应当采取有效的措施</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更</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好地利用国际援助</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国际援助对全人类的共同繁荣是必要的</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name="Slide 31">
    <p:spTree>
      <p:nvGrpSpPr>
        <p:cNvPr id="1" name=""/>
        <p:cNvGrpSpPr/>
        <p:nvPr/>
      </p:nvGrpSpPr>
      <p:grpSpPr>
        <a:xfrm>
          <a:off x="0" y="0"/>
          <a:ext cx="0" cy="0"/>
          <a:chOff x="0" y="0"/>
          <a:chExt cx="0" cy="0"/>
        </a:xfrm>
      </p:grpSpPr>
      <p:sp>
        <p:nvSpPr>
          <p:cNvPr id="2" name="C_4_BD#5a2c34586?pid=8bf988982&amp;color=0,55,96&amp;vtp=1&amp;bt=1&amp;bbb=1"/>
          <p:cNvSpPr/>
          <p:nvPr/>
        </p:nvSpPr>
        <p:spPr>
          <a:xfrm>
            <a:off x="502920" y="1508760"/>
            <a:ext cx="10570464" cy="462788"/>
          </a:xfrm>
          <a:prstGeom prst="rect">
            <a:avLst/>
          </a:prstGeom>
          <a:noFill/>
          <a:ln/>
        </p:spPr>
        <p:txBody>
          <a:bodyPr wrap="none" lIns="0" tIns="0" rIns="0" bIns="0" rtlCol="0" anchor="t"/>
          <a:lstStyle/>
          <a:p>
            <a:pPr algn="l">
              <a:lnSpc>
                <a:spcPts val="3900"/>
              </a:lnSpc>
            </a:pPr>
            <a:r>
              <a:rPr lang="en-US" altLang="zh-CN" sz="2400" b="1" i="0" dirty="0">
                <a:solidFill>
                  <a:srgbClr val="003760"/>
                </a:solidFill>
                <a:latin typeface="Times New Roman" pitchFamily="34" charset="0"/>
                <a:ea typeface="微软雅黑" pitchFamily="34" charset="-122"/>
                <a:cs typeface="Times New Roman" pitchFamily="34" charset="-120"/>
              </a:rPr>
              <a:t>真题展示</a:t>
            </a:r>
            <a:endParaRPr lang="en-US" altLang="zh-CN" sz="2400" dirty="0"/>
          </a:p>
        </p:txBody>
      </p:sp>
      <p:sp>
        <p:nvSpPr>
          <p:cNvPr id="3" name="QM_5_BD.76_1#f6271b10c?pid=5a2c34586&amp;color=0,55,96&amp;vtp=1&amp;bbb=1&amp;hb=1"/>
          <p:cNvSpPr/>
          <p:nvPr/>
        </p:nvSpPr>
        <p:spPr>
          <a:xfrm>
            <a:off x="502920" y="2019206"/>
            <a:ext cx="10570464" cy="4330700"/>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[全国甲2024·C篇]</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Lukas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doesn't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accept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passengers—it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accepts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Saint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Lukas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government-sponsored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medical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trains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travel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remote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towns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central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eastern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Russia.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stop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lasts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average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during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doctors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nurses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on</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board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provide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rural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（乡村的）</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populations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basic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medical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X-ray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scans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prescriptions.</a:t>
            </a:r>
            <a:endParaRPr lang="en-US" altLang="zh-CN" sz="1800" dirty="0"/>
          </a:p>
          <a:p>
            <a:pPr>
              <a:lnSpc>
                <a:spcPts val="3100"/>
              </a:lnSpc>
            </a:pPr>
            <a:r>
              <a:rPr lang="en-US" altLang="zh-CN"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started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queuing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appointment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early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Emile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Ducke,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German</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photographer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traveled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staff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Lukas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two-week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trip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November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through</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regions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（区域）</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Krasnoyarsk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Khakassia.</a:t>
            </a:r>
            <a:endParaRPr lang="en-US" altLang="zh-CN" sz="1800" dirty="0"/>
          </a:p>
          <a:p>
            <a:pPr>
              <a:lnSpc>
                <a:spcPts val="31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Russia's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public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health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service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serious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modernization.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government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has</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struggled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measures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address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problem,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particularly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poorer,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rural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Volga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including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arranging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doctor's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appointments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video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expanding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financial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aid</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programs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motivate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doctors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practice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medicine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remote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country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Krasnoyarsk.</a:t>
            </a:r>
            <a:endParaRPr lang="en-US" altLang="zh-CN" sz="1800" dirty="0"/>
          </a:p>
          <a:p>
            <a:pPr>
              <a:lnSpc>
                <a:spcPct val="150000"/>
              </a:lnSpc>
            </a:pPr>
            <a:endParaRPr lang="en-US" altLang="zh-CN"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sp>
        <p:nvSpPr>
          <p:cNvPr id="2" name="C_2_BD#7acec19e8.fixed?sp=1&amp;pid=c336b4c95&amp;color=61,88,159&amp;vtp=1&amp;bbb=1"/>
          <p:cNvSpPr/>
          <p:nvPr/>
        </p:nvSpPr>
        <p:spPr>
          <a:xfrm>
            <a:off x="0" y="2414016"/>
            <a:ext cx="12188952" cy="1755648"/>
          </a:xfrm>
          <a:prstGeom prst="rect">
            <a:avLst/>
          </a:prstGeom>
          <a:noFill/>
          <a:ln/>
        </p:spPr>
        <p:txBody>
          <a:bodyPr wrap="none" lIns="0" tIns="0" rIns="0" bIns="0" rtlCol="0" anchor="ctr"/>
          <a:lstStyle/>
          <a:p>
            <a:pPr algn="ctr">
              <a:lnSpc>
                <a:spcPts val="8900"/>
              </a:lnSpc>
            </a:pPr>
            <a:r>
              <a:rPr lang="en-US" altLang="zh-CN" sz="7200" b="1" i="0" dirty="0">
                <a:solidFill>
                  <a:srgbClr val="3D589F"/>
                </a:solidFill>
                <a:latin typeface="Times New Roman" pitchFamily="34" charset="0"/>
                <a:ea typeface="微软雅黑" pitchFamily="34" charset="-122"/>
                <a:cs typeface="Times New Roman" pitchFamily="34" charset="-120"/>
              </a:rPr>
              <a:t>知识·技能·考试</a:t>
            </a:r>
            <a:endParaRPr lang="en-US" altLang="zh-CN" sz="72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76_1#f6271b10c?pid=5a2c34586&amp;color=0,55,96&amp;vtp=1&amp;bbb=1&amp;hb=1">
            <a:extLst>
              <a:ext uri="{FF2B5EF4-FFF2-40B4-BE49-F238E27FC236}">
                <a16:creationId xmlns:a16="http://schemas.microsoft.com/office/drawing/2014/main" id="{4CBD31A6-0DFB-E13F-359B-A7C18A1A6F7E}"/>
              </a:ext>
            </a:extLst>
          </p:cNvPr>
          <p:cNvSpPr/>
          <p:nvPr/>
        </p:nvSpPr>
        <p:spPr>
          <a:xfrm>
            <a:off x="502920" y="1512000"/>
            <a:ext cx="10570464" cy="3284855"/>
          </a:xfrm>
          <a:prstGeom prst="rect">
            <a:avLst/>
          </a:prstGeom>
          <a:noFill/>
          <a:ln/>
        </p:spPr>
        <p:txBody>
          <a:bodyPr wrap="none" lIns="0" tIns="0" rIns="0" bIns="0" rtlCol="0" anchor="t"/>
          <a:lstStyle/>
          <a:p>
            <a:pPr algn="l">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annual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arrival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Lukas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attempt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improve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situation.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10</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months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every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stops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weeks,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before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returning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regional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capital</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refuel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restock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（补给）.</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starts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next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year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between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visits.</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Doctors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150</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patients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train's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equipment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allows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basic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checkups.“I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was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very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impressed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doctors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assistants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little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staying</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focused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concerned,”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Ducke.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rural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treatment</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want.”</a:t>
            </a:r>
            <a:endParaRPr lang="en-US" altLang="zh-CN" dirty="0"/>
          </a:p>
        </p:txBody>
      </p:sp>
      <p:sp>
        <p:nvSpPr>
          <p:cNvPr id="3" name="QM_5_EX.77_1#f6271b10c?pid=5a2c34586&amp;color=0,55,96&amp;vtp=1&amp;bbb=1&amp;hb=1">
            <a:extLst>
              <a:ext uri="{FF2B5EF4-FFF2-40B4-BE49-F238E27FC236}">
                <a16:creationId xmlns:a16="http://schemas.microsoft.com/office/drawing/2014/main" id="{213C91C4-7CAD-F0CC-8DF6-CF7D9D9262A7}"/>
              </a:ext>
            </a:extLst>
          </p:cNvPr>
          <p:cNvSpPr/>
          <p:nvPr/>
        </p:nvSpPr>
        <p:spPr>
          <a:xfrm>
            <a:off x="502920" y="4806950"/>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【语篇导读】</a:t>
            </a:r>
            <a:r>
              <a:rPr lang="en-US" altLang="zh-CN" sz="1800" b="0" i="0" dirty="0">
                <a:solidFill>
                  <a:srgbClr val="003760"/>
                </a:solidFill>
                <a:latin typeface="Times New Roman" pitchFamily="34" charset="0"/>
                <a:ea typeface="楷体" pitchFamily="34" charset="-122"/>
                <a:cs typeface="Times New Roman" pitchFamily="34" charset="-120"/>
              </a:rPr>
              <a:t>本文是一篇记叙文</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主要讲述了俄罗斯医疗工作人员搭载俄罗斯医疗专列到偏远地区为村民</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提供医疗服务的经历</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extLst>
      <p:ext uri="{BB962C8B-B14F-4D97-AF65-F5344CB8AC3E}">
        <p14:creationId xmlns:p14="http://schemas.microsoft.com/office/powerpoint/2010/main" val="427928993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2">
    <p:spTree>
      <p:nvGrpSpPr>
        <p:cNvPr id="1" name=""/>
        <p:cNvGrpSpPr/>
        <p:nvPr/>
      </p:nvGrpSpPr>
      <p:grpSpPr>
        <a:xfrm>
          <a:off x="0" y="0"/>
          <a:ext cx="0" cy="0"/>
          <a:chOff x="0" y="0"/>
          <a:chExt cx="0" cy="0"/>
        </a:xfrm>
      </p:grpSpPr>
      <p:sp>
        <p:nvSpPr>
          <p:cNvPr id="2" name="QC_6_BD.78_1#de0d31efb?pid=f6271b10c&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1.How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Lukas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different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trains?(</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79_1#de0d31efb.bracket?pid=f6271b10c&amp;color=0,55,96&amp;vpa=27&amp;vtp=1"/>
          <p:cNvSpPr/>
          <p:nvPr/>
        </p:nvSpPr>
        <p:spPr>
          <a:xfrm>
            <a:off x="5984399" y="1503616"/>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4" name="QC_6_BD.80_1#de0d31efb.choices?pid=f6271b10c&amp;color=0,55,96&amp;vtp=1&amp;bbb=1"/>
          <p:cNvSpPr/>
          <p:nvPr/>
        </p:nvSpPr>
        <p:spPr>
          <a:xfrm>
            <a:off x="502920" y="1905952"/>
            <a:ext cx="10570464" cy="757555"/>
          </a:xfrm>
          <a:prstGeom prst="rect">
            <a:avLst/>
          </a:prstGeom>
          <a:noFill/>
          <a:ln/>
        </p:spPr>
        <p:txBody>
          <a:bodyPr wrap="none" lIns="0" tIns="0" rIns="0" bIns="0" rtlCol="0" anchor="t"/>
          <a:lstStyle/>
          <a:p>
            <a:pPr>
              <a:lnSpc>
                <a:spcPts val="32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runs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across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countries.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reserves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seats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seniors.</a:t>
            </a:r>
            <a:endParaRPr lang="en-US" altLang="zh-CN" sz="1800" dirty="0"/>
          </a:p>
          <a:p>
            <a:pPr>
              <a:lnSpc>
                <a:spcPts val="31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functions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hospital.</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travels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along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river.</a:t>
            </a:r>
            <a:endParaRPr lang="en-US" altLang="zh-CN" sz="1800" dirty="0"/>
          </a:p>
        </p:txBody>
      </p:sp>
      <p:sp>
        <p:nvSpPr>
          <p:cNvPr id="5" name="QC_6_AS.81_1#de0d31efb?pid=f6271b10c&amp;color=0,55,96&amp;vtp=1&amp;bbb=1&amp;hb=1"/>
          <p:cNvSpPr/>
          <p:nvPr/>
        </p:nvSpPr>
        <p:spPr>
          <a:xfrm>
            <a:off x="502920" y="2718753"/>
            <a:ext cx="10570464" cy="1166940"/>
          </a:xfrm>
          <a:prstGeom prst="rect">
            <a:avLst/>
          </a:prstGeom>
          <a:noFill/>
          <a:ln/>
        </p:spPr>
        <p:txBody>
          <a:bodyPr wrap="none" lIns="0" tIns="0" rIns="0" bIns="0" rtlCol="0" anchor="t"/>
          <a:lstStyle/>
          <a:p>
            <a:pPr algn="l">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细节理解题。根据第一段内容可知，圣卢卡斯列车不运输乘客，只接待病人</a:t>
            </a:r>
            <a:r>
              <a:rPr lang="en-US" altLang="zh-CN" sz="1800" b="0" i="0">
                <a:solidFill>
                  <a:srgbClr val="003760"/>
                </a:solidFill>
                <a:latin typeface="Times New Roman" pitchFamily="34" charset="0"/>
                <a:ea typeface="微软雅黑" pitchFamily="34" charset="-122"/>
                <a:cs typeface="Times New Roman" pitchFamily="34" charset="-120"/>
              </a:rPr>
              <a:t>，它是由政府资助的医</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疗专列</a:t>
            </a:r>
            <a:r>
              <a:rPr lang="en-US" altLang="zh-CN" sz="1800" b="0" i="0" dirty="0">
                <a:solidFill>
                  <a:srgbClr val="003760"/>
                </a:solidFill>
                <a:latin typeface="Times New Roman" pitchFamily="34" charset="0"/>
                <a:ea typeface="微软雅黑" pitchFamily="34" charset="-122"/>
                <a:cs typeface="Times New Roman" pitchFamily="34" charset="-120"/>
              </a:rPr>
              <a:t>，每年开往俄罗斯中部和东部的偏远城镇，为那里的乡村居民提供医疗帮助。由此可知</a:t>
            </a:r>
            <a:r>
              <a:rPr lang="en-US" altLang="zh-CN" sz="1800" b="0" i="0">
                <a:solidFill>
                  <a:srgbClr val="003760"/>
                </a:solidFill>
                <a:latin typeface="Times New Roman" pitchFamily="34" charset="0"/>
                <a:ea typeface="微软雅黑" pitchFamily="34" charset="-122"/>
                <a:cs typeface="Times New Roman" pitchFamily="34" charset="-120"/>
              </a:rPr>
              <a:t>，圣卢卡斯</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列车的作用相当于一家医院</a:t>
            </a:r>
            <a:r>
              <a:rPr lang="en-US" altLang="zh-CN" b="0" i="0" dirty="0">
                <a:solidFill>
                  <a:srgbClr val="003760"/>
                </a:solidFill>
                <a:latin typeface="Times New Roman" pitchFamily="34" charset="0"/>
                <a:ea typeface="微软雅黑" pitchFamily="34" charset="-122"/>
                <a:cs typeface="Times New Roman" pitchFamily="34" charset="-120"/>
              </a:rPr>
              <a:t>。故选C项。</a:t>
            </a:r>
            <a:endParaRPr lang="en-US" altLang="zh-CN" dirty="0"/>
          </a:p>
        </p:txBody>
      </p:sp>
      <p:sp>
        <p:nvSpPr>
          <p:cNvPr id="6" name="QC_6_BD.82_1#09805bd22?pid=f6271b10c&amp;color=0,55,96&amp;vtp=1&amp;bbb=1"/>
          <p:cNvSpPr/>
          <p:nvPr/>
        </p:nvSpPr>
        <p:spPr>
          <a:xfrm>
            <a:off x="502920" y="3923029"/>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2.What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infer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paragraph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Krasnoyarsk?(</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7" name="QC_6_AN.83_1#09805bd22.bracket?pid=f6271b10c&amp;color=0,55,96&amp;vpa=28&amp;vtp=1"/>
          <p:cNvSpPr/>
          <p:nvPr/>
        </p:nvSpPr>
        <p:spPr>
          <a:xfrm>
            <a:off x="6509225" y="391788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8" name="QC_6_BD.84_1#09805bd22.choices?pid=f6271b10c&amp;color=0,55,96&amp;vtp=1&amp;bbb=1"/>
          <p:cNvSpPr/>
          <p:nvPr/>
        </p:nvSpPr>
        <p:spPr>
          <a:xfrm>
            <a:off x="502920" y="4326508"/>
            <a:ext cx="10570464" cy="757555"/>
          </a:xfrm>
          <a:prstGeom prst="rect">
            <a:avLst/>
          </a:prstGeom>
          <a:noFill/>
          <a:ln/>
        </p:spPr>
        <p:txBody>
          <a:bodyPr wrap="none" lIns="0" tIns="0" rIns="0" bIns="0" rtlCol="0" anchor="t"/>
          <a:lstStyle/>
          <a:p>
            <a:pPr>
              <a:lnSpc>
                <a:spcPts val="32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heavily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populated.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offers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training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doctors.</a:t>
            </a:r>
            <a:endParaRPr lang="en-US" altLang="zh-CN" sz="1800" dirty="0"/>
          </a:p>
          <a:p>
            <a:pPr>
              <a:lnSpc>
                <a:spcPts val="31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modern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city.</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needs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medical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aid.</a:t>
            </a:r>
            <a:endParaRPr lang="en-US" altLang="zh-CN" sz="1800" dirty="0"/>
          </a:p>
        </p:txBody>
      </p:sp>
      <p:sp>
        <p:nvSpPr>
          <p:cNvPr id="9" name="QC_6_AS.85_1#09805bd22?pid=f6271b10c&amp;color=0,55,96&amp;vtp=1&amp;bbb=1&amp;hb=1"/>
          <p:cNvSpPr/>
          <p:nvPr/>
        </p:nvSpPr>
        <p:spPr>
          <a:xfrm>
            <a:off x="502920" y="5139309"/>
            <a:ext cx="10570464" cy="1166940"/>
          </a:xfrm>
          <a:prstGeom prst="rect">
            <a:avLst/>
          </a:prstGeom>
          <a:noFill/>
          <a:ln/>
        </p:spPr>
        <p:txBody>
          <a:bodyPr wrap="none" lIns="0" tIns="0" rIns="0" bIns="0" rtlCol="0" anchor="t"/>
          <a:lstStyle/>
          <a:p>
            <a:pPr algn="l">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推理判断题。根据第三段内容可知，俄罗斯的公共医疗服务急需现代化</a:t>
            </a:r>
            <a:r>
              <a:rPr lang="en-US" altLang="zh-CN" sz="1800" b="0" i="0">
                <a:solidFill>
                  <a:srgbClr val="003760"/>
                </a:solidFill>
                <a:latin typeface="Times New Roman" pitchFamily="34" charset="0"/>
                <a:ea typeface="微软雅黑" pitchFamily="34" charset="-122"/>
                <a:cs typeface="Times New Roman" pitchFamily="34" charset="-120"/>
              </a:rPr>
              <a:t>，政府针对这一问题一直在</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努力想出解决措施</a:t>
            </a:r>
            <a:r>
              <a:rPr lang="en-US" altLang="zh-CN" sz="1800" b="0" i="0" dirty="0">
                <a:solidFill>
                  <a:srgbClr val="003760"/>
                </a:solidFill>
                <a:latin typeface="Times New Roman" pitchFamily="34" charset="0"/>
                <a:ea typeface="微软雅黑" pitchFamily="34" charset="-122"/>
                <a:cs typeface="Times New Roman" pitchFamily="34" charset="-120"/>
              </a:rPr>
              <a:t>，尤其针对在伏尔加河东部的贫困乡村，克拉斯诺亚尔斯克便是一个医疗改革试点</a:t>
            </a:r>
            <a:r>
              <a:rPr lang="en-US" altLang="zh-CN" sz="1800" b="0" i="0">
                <a:solidFill>
                  <a:srgbClr val="003760"/>
                </a:solidFill>
                <a:latin typeface="Times New Roman" pitchFamily="34" charset="0"/>
                <a:ea typeface="微软雅黑" pitchFamily="34" charset="-122"/>
                <a:cs typeface="Times New Roman" pitchFamily="34" charset="-120"/>
              </a:rPr>
              <a:t>。由</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此可推知</a:t>
            </a:r>
            <a:r>
              <a:rPr lang="en-US" altLang="zh-CN" b="0" i="0" dirty="0">
                <a:solidFill>
                  <a:srgbClr val="003760"/>
                </a:solidFill>
                <a:latin typeface="Times New Roman" pitchFamily="34" charset="0"/>
                <a:ea typeface="微软雅黑" pitchFamily="34" charset="-122"/>
                <a:cs typeface="Times New Roman" pitchFamily="34" charset="-120"/>
              </a:rPr>
              <a:t>，克拉斯诺亚尔斯克在比较偏远的地方，并且需要医疗援助。故选D项。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7">
                                            <p:bg/>
                                          </p:spTgt>
                                        </p:tgtEl>
                                        <p:attrNameLst>
                                          <p:attrName>style.visibility</p:attrName>
                                        </p:attrNameLst>
                                      </p:cBhvr>
                                      <p:to>
                                        <p:strVal val="visible"/>
                                      </p:to>
                                    </p:set>
                                    <p:animEffect transition="in" filter="fade">
                                      <p:cBhvr>
                                        <p:cTn id="29" dur="500"/>
                                        <p:tgtEl>
                                          <p:spTgt spid="7">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fade">
                                      <p:cBhvr>
                                        <p:cTn id="32" dur="500"/>
                                        <p:tgtEl>
                                          <p:spTgt spid="7">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9">
                                            <p:bg/>
                                          </p:spTgt>
                                        </p:tgtEl>
                                        <p:attrNameLst>
                                          <p:attrName>style.visibility</p:attrName>
                                        </p:attrNameLst>
                                      </p:cBhvr>
                                      <p:to>
                                        <p:strVal val="visible"/>
                                      </p:to>
                                    </p:set>
                                    <p:animEffect transition="in" filter="fade">
                                      <p:cBhvr>
                                        <p:cTn id="37" dur="500"/>
                                        <p:tgtEl>
                                          <p:spTgt spid="9">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xEl>
                                              <p:pRg st="0" end="0"/>
                                            </p:txEl>
                                          </p:spTgt>
                                        </p:tgtEl>
                                        <p:attrNameLst>
                                          <p:attrName>style.visibility</p:attrName>
                                        </p:attrNameLst>
                                      </p:cBhvr>
                                      <p:to>
                                        <p:strVal val="visible"/>
                                      </p:to>
                                    </p:set>
                                    <p:animEffect transition="in" filter="fade">
                                      <p:cBhvr>
                                        <p:cTn id="40" dur="500"/>
                                        <p:tgtEl>
                                          <p:spTgt spid="9">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9">
                                            <p:txEl>
                                              <p:pRg st="1" end="1"/>
                                            </p:txEl>
                                          </p:spTgt>
                                        </p:tgtEl>
                                        <p:attrNameLst>
                                          <p:attrName>style.visibility</p:attrName>
                                        </p:attrNameLst>
                                      </p:cBhvr>
                                      <p:to>
                                        <p:strVal val="visible"/>
                                      </p:to>
                                    </p:set>
                                    <p:animEffect transition="in" filter="fade">
                                      <p:cBhvr>
                                        <p:cTn id="43" dur="500"/>
                                        <p:tgtEl>
                                          <p:spTgt spid="9">
                                            <p:txEl>
                                              <p:pRg st="1" end="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9">
                                            <p:txEl>
                                              <p:pRg st="2" end="2"/>
                                            </p:txEl>
                                          </p:spTgt>
                                        </p:tgtEl>
                                        <p:attrNameLst>
                                          <p:attrName>style.visibility</p:attrName>
                                        </p:attrNameLst>
                                      </p:cBhvr>
                                      <p:to>
                                        <p:strVal val="visible"/>
                                      </p:to>
                                    </p:set>
                                    <p:animEffect transition="in" filter="fade">
                                      <p:cBhvr>
                                        <p:cTn id="46"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P spid="9"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3">
    <p:spTree>
      <p:nvGrpSpPr>
        <p:cNvPr id="1" name=""/>
        <p:cNvGrpSpPr/>
        <p:nvPr/>
      </p:nvGrpSpPr>
      <p:grpSpPr>
        <a:xfrm>
          <a:off x="0" y="0"/>
          <a:ext cx="0" cy="0"/>
          <a:chOff x="0" y="0"/>
          <a:chExt cx="0" cy="0"/>
        </a:xfrm>
      </p:grpSpPr>
      <p:sp>
        <p:nvSpPr>
          <p:cNvPr id="2" name="QC_6_BD.86_1#4c75f9fc3?pid=f6271b10c&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3.How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Lukas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supply?(</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87_1#4c75f9fc3.bracket?pid=f6271b10c&amp;color=0,55,96&amp;vpa=29&amp;vtp=1"/>
          <p:cNvSpPr/>
          <p:nvPr/>
        </p:nvSpPr>
        <p:spPr>
          <a:xfrm>
            <a:off x="6267926" y="149542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4" name="QC_6_BD.88_1#4c75f9fc3.choices?pid=f6271b10c&amp;color=0,55,96&amp;vtp=1&amp;bbb=1"/>
          <p:cNvSpPr/>
          <p:nvPr/>
        </p:nvSpPr>
        <p:spPr>
          <a:xfrm>
            <a:off x="502920" y="1908238"/>
            <a:ext cx="10570464" cy="351155"/>
          </a:xfrm>
          <a:prstGeom prst="rect">
            <a:avLst/>
          </a:prstGeom>
          <a:noFill/>
          <a:ln/>
        </p:spPr>
        <p:txBody>
          <a:bodyPr wrap="none" lIns="0" tIns="0" rIns="0" bIns="0" rtlCol="0" anchor="t"/>
          <a:lstStyle/>
          <a:p>
            <a:pPr>
              <a:lnSpc>
                <a:spcPts val="3100"/>
              </a:lnSpc>
              <a:tabLst>
                <a:tab pos="2702941" algn="l"/>
                <a:tab pos="5393182" algn="l"/>
                <a:tab pos="8083423" algn="l"/>
              </a:tabLst>
            </a:pPr>
            <a:r>
              <a:rPr lang="en-US" altLang="zh-CN" sz="1800" b="0" i="0" dirty="0">
                <a:solidFill>
                  <a:srgbClr val="003760"/>
                </a:solidFill>
                <a:latin typeface="Times New Roman" pitchFamily="34" charset="0"/>
                <a:ea typeface="微软雅黑" pitchFamily="34" charset="-122"/>
                <a:cs typeface="Times New Roman" pitchFamily="34" charset="-120"/>
              </a:rPr>
              <a:t>A.About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year.</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months.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months.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weeks.</a:t>
            </a:r>
            <a:endParaRPr lang="en-US" altLang="zh-CN" sz="1800" dirty="0"/>
          </a:p>
        </p:txBody>
      </p:sp>
      <p:sp>
        <p:nvSpPr>
          <p:cNvPr id="5" name="QC_6_AS.89_1#4c75f9fc3?pid=f6271b10c&amp;color=0,55,96&amp;vtp=1&amp;bbb=1&amp;hb=1"/>
          <p:cNvSpPr/>
          <p:nvPr/>
        </p:nvSpPr>
        <p:spPr>
          <a:xfrm>
            <a:off x="502920" y="2319020"/>
            <a:ext cx="10570464" cy="16114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细节理解题。根据第四段中的“For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10</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months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stops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stations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over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weeks,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before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returning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regional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capital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refuel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restock.”可知</a:t>
            </a:r>
            <a:r>
              <a:rPr lang="en-US" altLang="zh-CN" sz="1800" b="0" i="0">
                <a:solidFill>
                  <a:srgbClr val="003760"/>
                </a:solidFill>
                <a:latin typeface="Times New Roman" pitchFamily="34" charset="0"/>
                <a:ea typeface="微软雅黑" pitchFamily="34" charset="-122"/>
                <a:cs typeface="Times New Roman" pitchFamily="34" charset="-120"/>
              </a:rPr>
              <a:t>，圣卢卡斯列车会在</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大约</a:t>
            </a:r>
            <a:r>
              <a:rPr lang="en-US" altLang="zh-CN" sz="1800" b="0" i="0" dirty="0">
                <a:solidFill>
                  <a:srgbClr val="003760"/>
                </a:solidFill>
                <a:latin typeface="Times New Roman" pitchFamily="34" charset="0"/>
                <a:ea typeface="微软雅黑" pitchFamily="34" charset="-122"/>
                <a:cs typeface="Times New Roman" pitchFamily="34" charset="-120"/>
              </a:rPr>
              <a:t>8个火车站停留两周多，然后返回地区首府补充燃料和医疗供给，由此可知</a:t>
            </a:r>
            <a:r>
              <a:rPr lang="en-US" altLang="zh-CN" sz="1800" b="0" i="0">
                <a:solidFill>
                  <a:srgbClr val="003760"/>
                </a:solidFill>
                <a:latin typeface="Times New Roman" pitchFamily="34" charset="0"/>
                <a:ea typeface="微软雅黑" pitchFamily="34" charset="-122"/>
                <a:cs typeface="Times New Roman" pitchFamily="34" charset="-120"/>
              </a:rPr>
              <a:t>，一次供给可以持续大约</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两个星期</a:t>
            </a:r>
            <a:r>
              <a:rPr lang="en-US" altLang="zh-CN" b="0" i="0" dirty="0">
                <a:solidFill>
                  <a:srgbClr val="003760"/>
                </a:solidFill>
                <a:latin typeface="Times New Roman" pitchFamily="34" charset="0"/>
                <a:ea typeface="微软雅黑" pitchFamily="34" charset="-122"/>
                <a:cs typeface="Times New Roman" pitchFamily="34" charset="-120"/>
              </a:rPr>
              <a:t>。故选D项。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4">
    <p:spTree>
      <p:nvGrpSpPr>
        <p:cNvPr id="1" name=""/>
        <p:cNvGrpSpPr/>
        <p:nvPr/>
      </p:nvGrpSpPr>
      <p:grpSpPr>
        <a:xfrm>
          <a:off x="0" y="0"/>
          <a:ext cx="0" cy="0"/>
          <a:chOff x="0" y="0"/>
          <a:chExt cx="0" cy="0"/>
        </a:xfrm>
      </p:grpSpPr>
      <p:sp>
        <p:nvSpPr>
          <p:cNvPr id="2" name="QC_6_BD.90_1#7220a8783?pid=f6271b10c&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4.What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Ducke's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attitude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toward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Lukas'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services?(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91_1#7220a8783.bracket?pid=f6271b10c&amp;color=0,55,96&amp;vpa=30&amp;vtp=1"/>
          <p:cNvSpPr/>
          <p:nvPr/>
        </p:nvSpPr>
        <p:spPr>
          <a:xfrm>
            <a:off x="6642575" y="149542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4" name="QC_6_BD.92_1#7220a8783.choices?pid=f6271b10c&amp;color=0,55,96&amp;vtp=1&amp;bbb=1"/>
          <p:cNvSpPr/>
          <p:nvPr/>
        </p:nvSpPr>
        <p:spPr>
          <a:xfrm>
            <a:off x="502920" y="1908238"/>
            <a:ext cx="10570464" cy="351155"/>
          </a:xfrm>
          <a:prstGeom prst="rect">
            <a:avLst/>
          </a:prstGeom>
          <a:noFill/>
          <a:ln/>
        </p:spPr>
        <p:txBody>
          <a:bodyPr wrap="none" lIns="0" tIns="0" rIns="0" bIns="0" rtlCol="0" anchor="t"/>
          <a:lstStyle/>
          <a:p>
            <a:pPr>
              <a:lnSpc>
                <a:spcPts val="3100"/>
              </a:lnSpc>
              <a:tabLst>
                <a:tab pos="2702941" algn="l"/>
                <a:tab pos="5393182" algn="l"/>
                <a:tab pos="808342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Appreciative.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Doubtful.</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Ambiguous.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.Cautious.</a:t>
            </a:r>
            <a:endParaRPr lang="en-US" altLang="zh-CN" sz="1800" dirty="0"/>
          </a:p>
        </p:txBody>
      </p:sp>
      <p:sp>
        <p:nvSpPr>
          <p:cNvPr id="5" name="QC_6_AS.93_1#7220a8783?pid=f6271b10c&amp;color=0,55,96&amp;vtp=1&amp;bbb=1&amp;hb=1"/>
          <p:cNvSpPr/>
          <p:nvPr/>
        </p:nvSpPr>
        <p:spPr>
          <a:xfrm>
            <a:off x="502920" y="2319020"/>
            <a:ext cx="10570464" cy="16114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推理判断题。根据最后一段中的I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impressed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doctors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assistants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working</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little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staying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focused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concerned可知</a:t>
            </a:r>
            <a:r>
              <a:rPr lang="en-US" altLang="zh-CN" sz="1800" b="0" i="0">
                <a:solidFill>
                  <a:srgbClr val="003760"/>
                </a:solidFill>
                <a:latin typeface="Times New Roman" pitchFamily="34" charset="0"/>
                <a:ea typeface="微软雅黑" pitchFamily="34" charset="-122"/>
                <a:cs typeface="Times New Roman" pitchFamily="34" charset="-120"/>
              </a:rPr>
              <a:t>，杜克被医疗工作人员的</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服务精神深深打动</a:t>
            </a:r>
            <a:r>
              <a:rPr lang="en-US" altLang="zh-CN" sz="1800" b="0" i="0" dirty="0">
                <a:solidFill>
                  <a:srgbClr val="003760"/>
                </a:solidFill>
                <a:latin typeface="Times New Roman" pitchFamily="34" charset="0"/>
                <a:ea typeface="微软雅黑" pitchFamily="34" charset="-122"/>
                <a:cs typeface="Times New Roman" pitchFamily="34" charset="-120"/>
              </a:rPr>
              <a:t>。由此可推知，杜克对医疗列车服务表示赞赏。</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doubtful意为“怀疑的”；</a:t>
            </a:r>
            <a:r>
              <a:rPr lang="en-US" altLang="zh-CN" sz="1800" b="0" i="0">
                <a:solidFill>
                  <a:srgbClr val="003760"/>
                </a:solidFill>
                <a:latin typeface="Times New Roman" pitchFamily="34" charset="0"/>
                <a:ea typeface="微软雅黑" pitchFamily="34" charset="-122"/>
                <a:cs typeface="Times New Roman" pitchFamily="34" charset="-120"/>
              </a:rPr>
              <a:t>ambiguous意为</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微软雅黑" pitchFamily="34" charset="-122"/>
                <a:cs typeface="Times New Roman" pitchFamily="34" charset="-120"/>
              </a:rPr>
              <a:t>模棱两可的”；cautious意为“谨慎的”。故选A项。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5">
    <p:spTree>
      <p:nvGrpSpPr>
        <p:cNvPr id="1" name=""/>
        <p:cNvGrpSpPr/>
        <p:nvPr/>
      </p:nvGrpSpPr>
      <p:grpSpPr>
        <a:xfrm>
          <a:off x="0" y="0"/>
          <a:ext cx="0" cy="0"/>
          <a:chOff x="0" y="0"/>
          <a:chExt cx="0" cy="0"/>
        </a:xfrm>
      </p:grpSpPr>
      <p:sp>
        <p:nvSpPr>
          <p:cNvPr id="2" name="QC_6_AS.93_2#7220a8783?pid=f6271b10c&amp;color=0,55,96&amp;mp=1&amp;vtp=1&amp;bt=1&amp;bbb=1&amp;hb=1"/>
          <p:cNvSpPr/>
          <p:nvPr/>
        </p:nvSpPr>
        <p:spPr>
          <a:xfrm>
            <a:off x="502920" y="1512000"/>
            <a:ext cx="10570464" cy="41230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【微技能】基于文章细节信息进行推理判断</a:t>
            </a:r>
            <a:endParaRPr lang="en-US" altLang="zh-CN" sz="1800" dirty="0"/>
          </a:p>
          <a:p>
            <a:pPr>
              <a:lnSpc>
                <a:spcPts val="3300"/>
              </a:lnSpc>
            </a:pPr>
            <a:r>
              <a:rPr lang="en-US" altLang="zh-CN" b="0" i="0">
                <a:solidFill>
                  <a:srgbClr val="003760"/>
                </a:solidFill>
                <a:latin typeface="SimSun" panose="02010600030101010101" pitchFamily="2" charset="-122"/>
                <a:ea typeface="楷体" pitchFamily="34" charset="-122"/>
                <a:cs typeface="Times New Roma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推理判断题考查的角度通常包括</a:t>
            </a:r>
            <a:r>
              <a:rPr lang="en-US" altLang="zh-CN" sz="1800" b="0" i="0" dirty="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楷体" pitchFamily="34" charset="-122"/>
                <a:cs typeface="Times New Roman" pitchFamily="34" charset="-120"/>
              </a:rPr>
              <a:t>基于已给出的细节信息</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推断未说明的事实情况</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②</a:t>
            </a:r>
            <a:r>
              <a:rPr lang="en-US" altLang="zh-CN" sz="1800" b="0" i="0">
                <a:solidFill>
                  <a:srgbClr val="003760"/>
                </a:solidFill>
                <a:latin typeface="Times New Roman" pitchFamily="34" charset="0"/>
                <a:ea typeface="楷体" pitchFamily="34" charset="-122"/>
                <a:cs typeface="Times New Roman" pitchFamily="34" charset="-120"/>
              </a:rPr>
              <a:t>推断文中人</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物的观点态度或性格品质</a:t>
            </a:r>
            <a:r>
              <a:rPr lang="en-US" altLang="zh-CN" sz="1800" b="0" i="0" dirty="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楷体" pitchFamily="34" charset="-122"/>
                <a:cs typeface="Times New Roman" pitchFamily="34" charset="-120"/>
              </a:rPr>
              <a:t>推断作者的观点态度或写作意图</a:t>
            </a:r>
            <a:r>
              <a:rPr lang="en-US" altLang="zh-CN" sz="1800" b="0" i="0" dirty="0">
                <a:solidFill>
                  <a:srgbClr val="003760"/>
                </a:solidFill>
                <a:latin typeface="Times New Roman" pitchFamily="34" charset="0"/>
                <a:ea typeface="微软雅黑" pitchFamily="34" charset="-122"/>
                <a:cs typeface="Times New Roman" pitchFamily="34" charset="-120"/>
              </a:rPr>
              <a:t>；④</a:t>
            </a:r>
            <a:r>
              <a:rPr lang="en-US" altLang="zh-CN" sz="1800" b="0" i="0" dirty="0">
                <a:solidFill>
                  <a:srgbClr val="003760"/>
                </a:solidFill>
                <a:latin typeface="Times New Roman" pitchFamily="34" charset="0"/>
                <a:ea typeface="楷体" pitchFamily="34" charset="-122"/>
                <a:cs typeface="Times New Roman" pitchFamily="34" charset="-120"/>
              </a:rPr>
              <a:t>推断文章的体裁或出处</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基于细节信息</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进行推理判断时</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可遵循以下方法</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003760"/>
                </a:solidFill>
                <a:latin typeface="Times New Roman" pitchFamily="34" charset="0"/>
                <a:ea typeface="楷体" pitchFamily="34" charset="-122"/>
                <a:cs typeface="Times New Roman" pitchFamily="34" charset="-120"/>
              </a:rPr>
              <a:t>确定作者的观点和写作目的</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分析材料提供的全部事实</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不要只局限于对已知事实的简单理解</a:t>
            </a:r>
            <a:r>
              <a:rPr lang="en-US" altLang="zh-CN" sz="1800" b="0" i="0">
                <a:solidFill>
                  <a:srgbClr val="003760"/>
                </a:solidFill>
                <a:latin typeface="Times New Roman" pitchFamily="34" charset="0"/>
                <a:ea typeface="微软雅黑" pitchFamily="34" charset="-122"/>
                <a:cs typeface="Times New Roman" pitchFamily="34" charset="-120"/>
              </a:rPr>
              <a:t>，</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而要根据文章中的事实细节和上下文暗示进行综合分析</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然后做出推断</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003760"/>
                </a:solidFill>
                <a:latin typeface="Times New Roman" pitchFamily="34" charset="0"/>
                <a:ea typeface="楷体" pitchFamily="34" charset="-122"/>
                <a:cs typeface="Times New Roman" pitchFamily="34" charset="-120"/>
              </a:rPr>
              <a:t>抓住特定细节进行推理</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也可以通过给出的选项进行逆向推理</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从而判断哪个选项真正符合原文的</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表述</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3）</a:t>
            </a:r>
            <a:r>
              <a:rPr lang="en-US" altLang="zh-CN" sz="1800" b="0" i="0" dirty="0">
                <a:solidFill>
                  <a:srgbClr val="003760"/>
                </a:solidFill>
                <a:latin typeface="Times New Roman" pitchFamily="34" charset="0"/>
                <a:ea typeface="楷体" pitchFamily="34" charset="-122"/>
                <a:cs typeface="Times New Roman" pitchFamily="34" charset="-120"/>
              </a:rPr>
              <a:t>注意含义深刻或者结构复杂的句子以及似乎</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话里有话</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的句子</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它们往往采用</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说半句</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打比</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喻</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反着说</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等方式</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留下推理的余地</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7">
    <p:spTree>
      <p:nvGrpSpPr>
        <p:cNvPr id="1" name=""/>
        <p:cNvGrpSpPr/>
        <p:nvPr/>
      </p:nvGrpSpPr>
      <p:grpSpPr>
        <a:xfrm>
          <a:off x="0" y="0"/>
          <a:ext cx="0" cy="0"/>
          <a:chOff x="0" y="0"/>
          <a:chExt cx="0" cy="0"/>
        </a:xfrm>
      </p:grpSpPr>
      <p:sp>
        <p:nvSpPr>
          <p:cNvPr id="2" name="C_4_BD#72819898e?pid=0010dcc3e&amp;color=0,55,96&amp;vtp=1&amp;bt=1&amp;bbb=1"/>
          <p:cNvSpPr/>
          <p:nvPr/>
        </p:nvSpPr>
        <p:spPr>
          <a:xfrm>
            <a:off x="502920" y="1508760"/>
            <a:ext cx="10570464" cy="895096"/>
          </a:xfrm>
          <a:prstGeom prst="rect">
            <a:avLst/>
          </a:prstGeom>
          <a:noFill/>
          <a:ln/>
        </p:spPr>
        <p:txBody>
          <a:bodyPr wrap="none" lIns="0" tIns="0" rIns="0" bIns="0" rtlCol="0" anchor="t"/>
          <a:lstStyle/>
          <a:p>
            <a:pPr algn="l">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模拟演练</a:t>
            </a:r>
            <a:endParaRPr lang="en-US" altLang="zh-CN" sz="2400" dirty="0"/>
          </a:p>
        </p:txBody>
      </p:sp>
      <p:sp>
        <p:nvSpPr>
          <p:cNvPr id="3" name="QO_5_BD.94_1#2ffc62c30?pid=72819898e&amp;color=0,55,96&amp;vtp=1&amp;bbb=1&amp;hb=1"/>
          <p:cNvSpPr/>
          <p:nvPr/>
        </p:nvSpPr>
        <p:spPr>
          <a:xfrm>
            <a:off x="502920" y="2045175"/>
            <a:ext cx="10570464" cy="16084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阅读下面材料，根据其内容和所给段落开头语续写两段，使之构成一篇完整的短文。</a:t>
            </a:r>
            <a:endParaRPr lang="en-US" altLang="zh-CN" sz="1800" dirty="0"/>
          </a:p>
          <a:p>
            <a:pPr>
              <a:lnSpc>
                <a:spcPts val="3300"/>
              </a:lnSpc>
            </a:pPr>
            <a:r>
              <a:rPr lang="en-US" altLang="zh-CN"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Krycia,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song</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Please,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stop?”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Approaching</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me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obvious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discomfort,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Tommy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looked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pleading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eyes.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not</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believe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ears!</a:t>
            </a:r>
            <a:endParaRPr lang="en-US" altLang="zh-CN" dirty="0"/>
          </a:p>
        </p:txBody>
      </p:sp>
      <p:sp>
        <p:nvSpPr>
          <p:cNvPr id="4" name="QO_5_BD.94_2#2ffc62c30?sp=1&amp;pid=72819898e&amp;color=0,55,96&amp;vtp=1&amp;bbb=1&amp;hb=1"/>
          <p:cNvSpPr/>
          <p:nvPr/>
        </p:nvSpPr>
        <p:spPr>
          <a:xfrm>
            <a:off x="502920" y="3693160"/>
            <a:ext cx="10570464" cy="161144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teaching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fifth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grade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class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request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teacher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end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束手无策）</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bullying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behaviour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classroom—Room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7.I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played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called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Don't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described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variety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bullied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it</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hurt</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name="Slide 38">
    <p:spTree>
      <p:nvGrpSpPr>
        <p:cNvPr id="1" name=""/>
        <p:cNvGrpSpPr/>
        <p:nvPr/>
      </p:nvGrpSpPr>
      <p:grpSpPr>
        <a:xfrm>
          <a:off x="0" y="0"/>
          <a:ext cx="0" cy="0"/>
          <a:chOff x="0" y="0"/>
          <a:chExt cx="0" cy="0"/>
        </a:xfrm>
      </p:grpSpPr>
      <p:sp>
        <p:nvSpPr>
          <p:cNvPr id="2" name="QO_5_BD.94_3#2ffc62c30?pid=72819898e&amp;color=0,55,96&amp;mp=1&amp;vtp=1&amp;bt=1&amp;bbb=1&amp;hb=1"/>
          <p:cNvSpPr/>
          <p:nvPr/>
        </p:nvSpPr>
        <p:spPr>
          <a:xfrm>
            <a:off x="502920" y="1508760"/>
            <a:ext cx="10570464" cy="461010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Tommy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laughed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everyone.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point,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loudly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insulting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（侮辱的</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regarding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person's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behaviour.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simple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misspelling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class,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or</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tripping</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perhaps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question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considered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stupid.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noticed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seemed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7</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competing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title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“class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thug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（恶棍）”.Tommy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not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talked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eleven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old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appeared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trouble.</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Perhaps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until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Tommy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recognised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effect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behaviour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could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potentially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Perhaps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already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noticed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searching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way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change.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Either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golden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opportunity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asked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teacher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Tommy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considered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biggest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troublemakers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meet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with</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week.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felt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thrilled.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began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meeting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asked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a:lnSpc>
                <a:spcPct val="150000"/>
              </a:lnSpc>
            </a:pPr>
            <a:endParaRPr lang="en-US" altLang="zh-CN" dirty="0"/>
          </a:p>
        </p:txBody>
      </p:sp>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94_3#2ffc62c30?pid=72819898e&amp;color=0,55,96&amp;mp=1&amp;vtp=1&amp;bt=1&amp;bbb=1&amp;hb=1">
            <a:extLst>
              <a:ext uri="{FF2B5EF4-FFF2-40B4-BE49-F238E27FC236}">
                <a16:creationId xmlns:a16="http://schemas.microsoft.com/office/drawing/2014/main" id="{FF3B32EE-E692-6183-67D6-E255DB117303}"/>
              </a:ext>
            </a:extLst>
          </p:cNvPr>
          <p:cNvSpPr/>
          <p:nvPr/>
        </p:nvSpPr>
        <p:spPr>
          <a:xfrm>
            <a:off x="502920" y="1512000"/>
            <a:ext cx="10570464" cy="2868740"/>
          </a:xfrm>
          <a:prstGeom prst="rect">
            <a:avLst/>
          </a:prstGeom>
          <a:noFill/>
          <a:ln/>
        </p:spPr>
        <p:txBody>
          <a:bodyPr wrap="none" lIns="0" tIns="0" rIns="0" bIns="0" rtlCol="0" anchor="t"/>
          <a:lstStyle/>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make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small,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achievable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goal—something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achieve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week's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Tommy's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stop</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laughing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insulting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mark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piece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tape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（胶带）</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had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attached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desk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noticed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himself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insulting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laughing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注意</a:t>
            </a:r>
            <a:r>
              <a:rPr lang="en-US" altLang="zh-CN" sz="1800" b="0" i="0" dirty="0">
                <a:solidFill>
                  <a:srgbClr val="003760"/>
                </a:solidFill>
                <a:latin typeface="Times New Roman" pitchFamily="34" charset="0"/>
                <a:ea typeface="微软雅黑" pitchFamily="34" charset="-122"/>
                <a:cs typeface="Times New Roman" pitchFamily="34" charset="-120"/>
              </a:rPr>
              <a:t>：续写词数应为150个左右。</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Several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weeks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classroom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noticed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change.____</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proud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Tommy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knew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anyone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mistake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bully!</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___</a:t>
            </a:r>
            <a:endParaRPr lang="en-US" altLang="zh-CN" dirty="0"/>
          </a:p>
        </p:txBody>
      </p:sp>
    </p:spTree>
    <p:extLst>
      <p:ext uri="{BB962C8B-B14F-4D97-AF65-F5344CB8AC3E}">
        <p14:creationId xmlns:p14="http://schemas.microsoft.com/office/powerpoint/2010/main" val="2419272690"/>
      </p:ext>
    </p:extLst>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name="Slide 39">
    <p:spTree>
      <p:nvGrpSpPr>
        <p:cNvPr id="1" name=""/>
        <p:cNvGrpSpPr/>
        <p:nvPr/>
      </p:nvGrpSpPr>
      <p:grpSpPr>
        <a:xfrm>
          <a:off x="0" y="0"/>
          <a:ext cx="0" cy="0"/>
          <a:chOff x="0" y="0"/>
          <a:chExt cx="0" cy="0"/>
        </a:xfrm>
      </p:grpSpPr>
      <p:sp>
        <p:nvSpPr>
          <p:cNvPr id="2" name="QO_5_EX.95_1#2ffc62c30?pid=72819898e&amp;color=0,55,96&amp;vtp=1&amp;bt=1&amp;bbb=1&amp;hb=1"/>
          <p:cNvSpPr/>
          <p:nvPr/>
        </p:nvSpPr>
        <p:spPr>
          <a:xfrm>
            <a:off x="502920" y="1512000"/>
            <a:ext cx="10570464" cy="24466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【文本分析】</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Tommy</a:t>
            </a:r>
            <a:r>
              <a:rPr lang="en-US" altLang="zh-CN" sz="1800" b="0" i="0" dirty="0">
                <a:solidFill>
                  <a:srgbClr val="003760"/>
                </a:solidFill>
                <a:latin typeface="Times New Roman" pitchFamily="34" charset="0"/>
                <a:ea typeface="微软雅黑" pitchFamily="34" charset="-122"/>
                <a:cs typeface="Times New Roman" pitchFamily="34" charset="-120"/>
              </a:rPr>
              <a:t>在学校里经常嘲笑、欺负同学，在他的带动下整个班级的风气都变得污浊起来</a:t>
            </a:r>
            <a:r>
              <a:rPr lang="en-US" altLang="zh-CN" sz="1800" b="0" i="0">
                <a:solidFill>
                  <a:srgbClr val="003760"/>
                </a:solidFill>
                <a:latin typeface="Times New Roman" pitchFamily="34" charset="0"/>
                <a:ea typeface="微软雅黑" pitchFamily="34" charset="-122"/>
                <a:cs typeface="Times New Roman" pitchFamily="34" charset="-120"/>
              </a:rPr>
              <a:t>。但听到一首关</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于欺凌的歌曲之后</a:t>
            </a:r>
            <a:r>
              <a:rPr lang="en-US" altLang="zh-CN" sz="1800" b="0" i="0" dirty="0">
                <a:solidFill>
                  <a:srgbClr val="003760"/>
                </a:solidFill>
                <a:latin typeface="Times New Roman" pitchFamily="34" charset="0"/>
                <a:ea typeface="微软雅黑" pitchFamily="34" charset="-122"/>
                <a:cs typeface="Times New Roman" pitchFamily="34" charset="-120"/>
              </a:rPr>
              <a:t>，Tommy</a:t>
            </a:r>
            <a:r>
              <a:rPr lang="en-US" altLang="zh-CN" sz="1800" b="0" i="0" u="sng" dirty="0">
                <a:solidFill>
                  <a:srgbClr val="003760"/>
                </a:solidFill>
                <a:latin typeface="Times New Roman" pitchFamily="34" charset="0"/>
                <a:ea typeface="微软雅黑" pitchFamily="34" charset="-122"/>
                <a:cs typeface="Times New Roman" pitchFamily="34" charset="-120"/>
              </a:rPr>
              <a:t>意识到了自己的错误</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原因</a:t>
            </a:r>
            <a:r>
              <a:rPr lang="en-US" altLang="zh-CN" sz="1800" b="0" i="0" dirty="0">
                <a:solidFill>
                  <a:srgbClr val="003760"/>
                </a:solidFill>
                <a:latin typeface="Times New Roman" pitchFamily="34" charset="0"/>
                <a:ea typeface="微软雅黑" pitchFamily="34" charset="-122"/>
                <a:cs typeface="Times New Roman" pitchFamily="34" charset="-120"/>
              </a:rPr>
              <a:t>），并向老师Mrs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Krycia</a:t>
            </a:r>
            <a:r>
              <a:rPr lang="en-US" altLang="zh-CN" sz="1800" b="0" i="0" u="sng" dirty="0">
                <a:solidFill>
                  <a:srgbClr val="003760"/>
                </a:solidFill>
                <a:latin typeface="Times New Roman" pitchFamily="34" charset="0"/>
                <a:ea typeface="微软雅黑" pitchFamily="34" charset="-122"/>
                <a:cs typeface="Times New Roman" pitchFamily="34" charset="-120"/>
              </a:rPr>
              <a:t>寻求帮助</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结果</a:t>
            </a: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a:solidFill>
                  <a:srgbClr val="003760"/>
                </a:solidFill>
                <a:latin typeface="Times New Roman" pitchFamily="34" charset="0"/>
                <a:ea typeface="微软雅黑" pitchFamily="34" charset="-122"/>
                <a:cs typeface="Times New Roman" pitchFamily="34" charset="-120"/>
              </a:rPr>
              <a:t>），希</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望</a:t>
            </a:r>
            <a:r>
              <a:rPr lang="en-US" altLang="zh-CN" sz="1800" b="0" i="0" u="sng">
                <a:solidFill>
                  <a:srgbClr val="003760"/>
                </a:solidFill>
                <a:latin typeface="Times New Roman" pitchFamily="34" charset="0"/>
                <a:ea typeface="微软雅黑" pitchFamily="34" charset="-122"/>
                <a:cs typeface="Times New Roman" pitchFamily="34" charset="-120"/>
              </a:rPr>
              <a:t>改正自己的不良行为</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结果</a:t>
            </a:r>
            <a:r>
              <a:rPr lang="en-US" altLang="zh-CN" sz="1800" b="0" i="0" dirty="0">
                <a:solidFill>
                  <a:srgbClr val="003760"/>
                </a:solidFill>
                <a:latin typeface="Times New Roman" pitchFamily="34" charset="0"/>
                <a:ea typeface="微软雅黑" pitchFamily="34" charset="-122"/>
                <a:cs typeface="Times New Roman" pitchFamily="34" charset="-120"/>
              </a:rPr>
              <a:t>2）。Mrs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Krycia</a:t>
            </a:r>
            <a:r>
              <a:rPr lang="en-US" altLang="zh-CN" sz="1800" b="0" i="0" u="sng" dirty="0">
                <a:solidFill>
                  <a:srgbClr val="003760"/>
                </a:solidFill>
                <a:latin typeface="Times New Roman" pitchFamily="34" charset="0"/>
                <a:ea typeface="微软雅黑" pitchFamily="34" charset="-122"/>
                <a:cs typeface="Times New Roman" pitchFamily="34" charset="-120"/>
              </a:rPr>
              <a:t>了解到这一情况</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原因</a:t>
            </a:r>
            <a:r>
              <a:rPr lang="en-US" altLang="zh-CN" sz="1800" b="0" i="0" dirty="0">
                <a:solidFill>
                  <a:srgbClr val="003760"/>
                </a:solidFill>
                <a:latin typeface="Times New Roman" pitchFamily="34" charset="0"/>
                <a:ea typeface="微软雅黑" pitchFamily="34" charset="-122"/>
                <a:cs typeface="Times New Roman" pitchFamily="34" charset="-120"/>
              </a:rPr>
              <a:t>）后</a:t>
            </a:r>
            <a:r>
              <a:rPr lang="en-US" altLang="zh-CN" sz="1800" b="0" i="0">
                <a:solidFill>
                  <a:srgbClr val="003760"/>
                </a:solidFill>
                <a:latin typeface="Times New Roman" pitchFamily="34" charset="0"/>
                <a:ea typeface="微软雅黑" pitchFamily="34" charset="-122"/>
                <a:cs typeface="Times New Roman" pitchFamily="34" charset="-120"/>
              </a:rPr>
              <a:t>，通过帮助孩子们树立改正目</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标来</a:t>
            </a:r>
            <a:r>
              <a:rPr lang="en-US" altLang="zh-CN" sz="1800" b="0" i="0" u="sng">
                <a:solidFill>
                  <a:srgbClr val="003760"/>
                </a:solidFill>
                <a:latin typeface="Times New Roman" pitchFamily="34" charset="0"/>
                <a:ea typeface="微软雅黑" pitchFamily="34" charset="-122"/>
                <a:cs typeface="Times New Roman" pitchFamily="34" charset="-120"/>
              </a:rPr>
              <a:t>改正他们的不良行为</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结果</a:t>
            </a:r>
            <a:r>
              <a:rPr lang="en-US" altLang="zh-CN" sz="1800" b="0" i="0" dirty="0">
                <a:solidFill>
                  <a:srgbClr val="003760"/>
                </a:solidFill>
                <a:latin typeface="Times New Roman" pitchFamily="34" charset="0"/>
                <a:ea typeface="微软雅黑" pitchFamily="34" charset="-122"/>
                <a:cs typeface="Times New Roman" pitchFamily="34" charset="-120"/>
              </a:rPr>
              <a:t>），Tommy的目标是停止嘲笑和侮辱他人，为此Mrs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Krycia在他桌上贴了</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一张胶带</a:t>
            </a:r>
            <a:r>
              <a:rPr lang="en-US" altLang="zh-CN" b="0" i="0" dirty="0">
                <a:solidFill>
                  <a:srgbClr val="003760"/>
                </a:solidFill>
                <a:latin typeface="Times New Roman" pitchFamily="34" charset="0"/>
                <a:ea typeface="微软雅黑" pitchFamily="34" charset="-122"/>
                <a:cs typeface="Times New Roman" pitchFamily="34" charset="-120"/>
              </a:rPr>
              <a:t>，每当他有这种不良行为时，就要</a:t>
            </a:r>
            <a:r>
              <a:rPr lang="en-US" altLang="zh-CN" b="0" i="0" u="sng" dirty="0">
                <a:solidFill>
                  <a:srgbClr val="003760"/>
                </a:solidFill>
                <a:latin typeface="Times New Roman" pitchFamily="34" charset="0"/>
                <a:ea typeface="微软雅黑" pitchFamily="34" charset="-122"/>
                <a:cs typeface="Times New Roman" pitchFamily="34" charset="-120"/>
              </a:rPr>
              <a:t>在胶带上做一个记号</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行动</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40">
    <p:spTree>
      <p:nvGrpSpPr>
        <p:cNvPr id="1" name=""/>
        <p:cNvGrpSpPr/>
        <p:nvPr/>
      </p:nvGrpSpPr>
      <p:grpSpPr>
        <a:xfrm>
          <a:off x="0" y="0"/>
          <a:ext cx="0" cy="0"/>
          <a:chOff x="0" y="0"/>
          <a:chExt cx="0" cy="0"/>
        </a:xfrm>
      </p:grpSpPr>
      <p:sp>
        <p:nvSpPr>
          <p:cNvPr id="2" name="QO_5_EX.95_2#2ffc62c30?pid=72819898e&amp;color=0,55,96&amp;mp=1&amp;vtp=1&amp;bt=1&amp;bbb=1"/>
          <p:cNvSpPr/>
          <p:nvPr/>
        </p:nvSpPr>
        <p:spPr>
          <a:xfrm>
            <a:off x="502920" y="1512000"/>
            <a:ext cx="10570464" cy="354330"/>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【思路引导】</a:t>
            </a:r>
            <a:endParaRPr lang="en-US" altLang="zh-CN" sz="1800" dirty="0"/>
          </a:p>
        </p:txBody>
      </p:sp>
      <p:pic>
        <p:nvPicPr>
          <p:cNvPr id="3" name="QO_5_EX.95_3#2ffc62c30?pid=72819898e&amp;color=0,55,96&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1208" y="2003109"/>
            <a:ext cx="5349240" cy="306324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spTree>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name="Slide 41">
    <p:spTree>
      <p:nvGrpSpPr>
        <p:cNvPr id="1" name=""/>
        <p:cNvGrpSpPr/>
        <p:nvPr/>
      </p:nvGrpSpPr>
      <p:grpSpPr>
        <a:xfrm>
          <a:off x="0" y="0"/>
          <a:ext cx="0" cy="0"/>
          <a:chOff x="0" y="0"/>
          <a:chExt cx="0" cy="0"/>
        </a:xfrm>
      </p:grpSpPr>
      <p:sp>
        <p:nvSpPr>
          <p:cNvPr id="2" name="QO_5_EX.95_4#2ffc62c30?pid=72819898e&amp;color=0,55,96&amp;vtp=1&amp;bt=1&amp;bbb=1"/>
          <p:cNvSpPr/>
          <p:nvPr/>
        </p:nvSpPr>
        <p:spPr>
          <a:xfrm>
            <a:off x="502920" y="1512000"/>
            <a:ext cx="10570464" cy="461010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【词汇助写】</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心</a:t>
            </a:r>
            <a:r>
              <a:rPr lang="en-US" altLang="zh-CN" sz="1800" b="0" i="0">
                <a:solidFill>
                  <a:srgbClr val="003760"/>
                </a:solidFill>
                <a:latin typeface="Times New Roman" pitchFamily="34" charset="0"/>
                <a:ea typeface="微软雅黑" pitchFamily="34" charset="-122"/>
                <a:cs typeface="Times New Roman" pitchFamily="34" charset="-120"/>
              </a:rPr>
              <a:t>理</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惊讶：surprised,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amazed,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astonished</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满意：satisfied,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pleased,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content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欣慰：relieved</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神</a:t>
            </a:r>
            <a:r>
              <a:rPr lang="en-US" altLang="zh-CN" sz="1800" b="0" i="0">
                <a:solidFill>
                  <a:srgbClr val="003760"/>
                </a:solidFill>
                <a:latin typeface="Times New Roman" pitchFamily="34" charset="0"/>
                <a:ea typeface="微软雅黑" pitchFamily="34" charset="-122"/>
                <a:cs typeface="Times New Roman" pitchFamily="34" charset="-120"/>
              </a:rPr>
              <a:t>态</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confusion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appears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脸上露出困惑的神色</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eyes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眼里充满自豪</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slight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smile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脸上带着一丝微笑</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动</a:t>
            </a:r>
            <a:r>
              <a:rPr lang="en-US" altLang="zh-CN" sz="1800" b="0" i="0">
                <a:solidFill>
                  <a:srgbClr val="003760"/>
                </a:solidFill>
                <a:latin typeface="Times New Roman" pitchFamily="34" charset="0"/>
                <a:ea typeface="微软雅黑" pitchFamily="34" charset="-122"/>
                <a:cs typeface="Times New Roman" pitchFamily="34" charset="-120"/>
              </a:rPr>
              <a:t>作</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whisper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对某人小声说</a:t>
            </a:r>
            <a:endParaRPr lang="en-US" altLang="zh-CN" sz="1800" dirty="0"/>
          </a:p>
          <a:p>
            <a:pPr algn="l">
              <a:lnSpc>
                <a:spcPct val="150000"/>
              </a:lnSpc>
            </a:pPr>
            <a:endParaRPr lang="en-US" altLang="zh-CN" sz="1800" dirty="0">
              <a:latin typeface="SimSun" panose="0201060003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EX.95_4#2ffc62c30?pid=72819898e&amp;color=0,55,96&amp;vtp=1&amp;bt=1&amp;bbb=1">
            <a:extLst>
              <a:ext uri="{FF2B5EF4-FFF2-40B4-BE49-F238E27FC236}">
                <a16:creationId xmlns:a16="http://schemas.microsoft.com/office/drawing/2014/main" id="{80E6C902-20AD-A74F-A00B-09E3C67322E0}"/>
              </a:ext>
            </a:extLst>
          </p:cNvPr>
          <p:cNvSpPr/>
          <p:nvPr/>
        </p:nvSpPr>
        <p:spPr>
          <a:xfrm>
            <a:off x="502920" y="1512000"/>
            <a:ext cx="10570464" cy="2861310"/>
          </a:xfrm>
          <a:prstGeom prst="rect">
            <a:avLst/>
          </a:prstGeom>
          <a:noFill/>
          <a:ln/>
        </p:spPr>
        <p:txBody>
          <a:bodyPr wrap="none" lIns="0" tIns="0" rIns="0" bIns="0" rtlCol="0" anchor="t"/>
          <a:lstStyle/>
          <a:p>
            <a:pPr algn="l">
              <a:lnSpc>
                <a:spcPts val="33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stop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阻止某人做某事</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correct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behaviour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successfully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成功矫正不良行为</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④</a:t>
            </a:r>
            <a:r>
              <a:rPr lang="en-US" altLang="zh-CN" sz="1800" b="0" i="0" dirty="0">
                <a:solidFill>
                  <a:srgbClr val="003760"/>
                </a:solidFill>
                <a:latin typeface="Times New Roman" pitchFamily="34" charset="0"/>
                <a:ea typeface="微软雅黑" pitchFamily="34" charset="-122"/>
                <a:cs typeface="Times New Roman" pitchFamily="34" charset="-120"/>
              </a:rPr>
              <a:t>praise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因（做）某事表扬某人</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句型助写】</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he/she</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he/she</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endParaRPr lang="en-US" altLang="zh-CN" sz="1800" dirty="0">
              <a:latin typeface="Times New Roman" panose="02020603050405020304" pitchFamily="18" charset="0"/>
            </a:endParaRPr>
          </a:p>
          <a:p>
            <a:pPr>
              <a:lnSpc>
                <a:spcPts val="3300"/>
              </a:lnSpc>
            </a:pPr>
            <a:r>
              <a:rPr lang="en-US" altLang="zh-CN" b="0" i="0">
                <a:solidFill>
                  <a:srgbClr val="003760"/>
                </a:solidFill>
                <a:latin typeface="Times New Roman" pitchFamily="34" charset="0"/>
                <a:ea typeface="楷体" pitchFamily="34" charset="-122"/>
                <a:cs typeface="Times New Roman" pitchFamily="34" charset="-120"/>
              </a:rPr>
              <a:t>他</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她不仅</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而且</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endParaRPr lang="en-US" altLang="zh-CN" sz="1800" dirty="0">
              <a:latin typeface="SimSun" panose="02010600030101010101" pitchFamily="2" charset="-122"/>
            </a:endParaRP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hesitation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楷体" pitchFamily="34" charset="-122"/>
                <a:cs typeface="Times New Roman" pitchFamily="34" charset="-120"/>
              </a:rPr>
              <a:t>毫不犹豫地去做</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endParaRPr lang="en-US" altLang="zh-CN" sz="1800" dirty="0">
              <a:latin typeface="SimSun" panose="02010600030101010101" pitchFamily="2" charset="-122"/>
            </a:endParaRPr>
          </a:p>
        </p:txBody>
      </p:sp>
    </p:spTree>
    <p:extLst>
      <p:ext uri="{BB962C8B-B14F-4D97-AF65-F5344CB8AC3E}">
        <p14:creationId xmlns:p14="http://schemas.microsoft.com/office/powerpoint/2010/main" val="397589944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2">
    <p:spTree>
      <p:nvGrpSpPr>
        <p:cNvPr id="1" name=""/>
        <p:cNvGrpSpPr/>
        <p:nvPr/>
      </p:nvGrpSpPr>
      <p:grpSpPr>
        <a:xfrm>
          <a:off x="0" y="0"/>
          <a:ext cx="0" cy="0"/>
          <a:chOff x="0" y="0"/>
          <a:chExt cx="0" cy="0"/>
        </a:xfrm>
      </p:grpSpPr>
      <p:sp>
        <p:nvSpPr>
          <p:cNvPr id="2" name="QO_5_AN.96_1#2ffc62c30?pid=72819898e&amp;color=0,55,96&amp;vtp=1&amp;bt=1&amp;bbb=1&amp;hb=1"/>
          <p:cNvSpPr/>
          <p:nvPr/>
        </p:nvSpPr>
        <p:spPr>
          <a:xfrm>
            <a:off x="502920" y="1512000"/>
            <a:ext cx="10570464" cy="4732655"/>
          </a:xfrm>
          <a:prstGeom prst="rect">
            <a:avLst/>
          </a:prstGeom>
          <a:noFill/>
          <a:ln/>
        </p:spPr>
        <p:txBody>
          <a:bodyPr wrap="none" lIns="0" tIns="0" rIns="0" bIns="0" rtlCol="0" anchor="t"/>
          <a:lstStyle/>
          <a:p>
            <a:pPr algn="l">
              <a:lnSpc>
                <a:spcPts val="2900"/>
              </a:lnSpc>
            </a:pPr>
            <a:r>
              <a:rPr lang="en-US" altLang="zh-CN" sz="1800" b="1" i="0" dirty="0">
                <a:solidFill>
                  <a:srgbClr val="FF0000"/>
                </a:solidFill>
                <a:latin typeface="Times New Roman" pitchFamily="34" charset="0"/>
                <a:ea typeface="微软雅黑" pitchFamily="34" charset="-122"/>
                <a:cs typeface="Times New Roman" pitchFamily="34" charset="-120"/>
              </a:rPr>
              <a:t>【参考范文】</a:t>
            </a:r>
            <a:endParaRPr lang="en-US" altLang="zh-CN" sz="1800" dirty="0"/>
          </a:p>
          <a:p>
            <a:pPr>
              <a:lnSpc>
                <a:spcPts val="2900"/>
              </a:lnSpc>
            </a:pPr>
            <a:r>
              <a:rPr lang="en-US" altLang="zh-CN" b="0" i="0">
                <a:solidFill>
                  <a:srgbClr val="FF0000"/>
                </a:solidFill>
                <a:latin typeface="SimSun" panose="02010600030101010101" pitchFamily="2" charset="-122"/>
                <a:ea typeface="微软雅黑" pitchFamily="34" charset="-122"/>
                <a:cs typeface="Times New Roma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Several</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weeks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later,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got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classroom</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noticed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change.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room</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appeared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calm.</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One</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boy</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whispered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with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tone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combined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disbelief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joy,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“Not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only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Tommy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not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teasing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people</a:t>
            </a:r>
            <a:r>
              <a:rPr lang="en-US" altLang="zh-CN" sz="1800" b="0" i="0">
                <a:solidFill>
                  <a:srgbClr val="FF0000"/>
                </a:solidFill>
                <a:latin typeface="Times New Roman" pitchFamily="34" charset="0"/>
                <a:ea typeface="微软雅黑" pitchFamily="34" charset="-122"/>
                <a:cs typeface="Times New Roman" pitchFamily="34" charset="-120"/>
              </a:rPr>
              <a:t>,</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but</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even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getting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other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people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stop!</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It's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like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are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all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being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nice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each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other.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It's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amazing</a:t>
            </a:r>
            <a:r>
              <a:rPr lang="en-US" altLang="zh-CN" sz="1800" b="0" i="0">
                <a:solidFill>
                  <a:srgbClr val="FF0000"/>
                </a:solidFill>
                <a:latin typeface="Times New Roman" pitchFamily="34" charset="0"/>
                <a:ea typeface="微软雅黑" pitchFamily="34" charset="-122"/>
                <a:cs typeface="Times New Roman" pitchFamily="34" charset="-120"/>
              </a:rPr>
              <a:t>!”</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Now</a:t>
            </a:r>
            <a:r>
              <a:rPr lang="en-US" altLang="zh-CN" sz="1800" b="0" i="0" dirty="0">
                <a:solidFill>
                  <a:srgbClr val="FF0000"/>
                </a:solidFill>
                <a:latin typeface="Times New Roman" pitchFamily="34" charset="0"/>
                <a:ea typeface="微软雅黑" pitchFamily="34" charset="-122"/>
                <a:cs typeface="Times New Roman" pitchFamily="34" charset="-120"/>
              </a:rPr>
              <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when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anyone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trips,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misspells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word,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there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no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laughing.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There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no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hesitation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raise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a</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hand</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Room</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7.The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students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know</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not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stupid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make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mistake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ask</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questions.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Tommy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won't</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allow</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teasing.</a:t>
            </a:r>
            <a:endParaRPr lang="en-US" altLang="zh-CN" sz="1800" dirty="0"/>
          </a:p>
          <a:p>
            <a:pPr>
              <a:lnSpc>
                <a:spcPts val="2900"/>
              </a:lnSpc>
            </a:pPr>
            <a:r>
              <a:rPr lang="en-US" altLang="zh-CN" b="0" i="0">
                <a:solidFill>
                  <a:srgbClr val="FF0000"/>
                </a:solidFill>
                <a:latin typeface="SimSun" panose="02010600030101010101" pitchFamily="2" charset="-122"/>
                <a:ea typeface="微软雅黑" pitchFamily="34" charset="-122"/>
                <a:cs typeface="Times New Roma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I</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proud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Tommy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knew</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never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again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would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anyone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mistake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this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boy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for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bully</a:t>
            </a:r>
            <a:r>
              <a:rPr lang="en-US" altLang="zh-CN" sz="1800" b="0" i="0">
                <a:solidFill>
                  <a:srgbClr val="FF0000"/>
                </a:solidFill>
                <a:latin typeface="Times New Roman" pitchFamily="34" charset="0"/>
                <a:ea typeface="微软雅黑" pitchFamily="34" charset="-122"/>
                <a:cs typeface="Times New Roman" pitchFamily="34" charset="-120"/>
              </a:rPr>
              <a:t>!</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From</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teachers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who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used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have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headache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for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bully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always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mentioned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Tommy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with</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enormous</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compliments.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Tommy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won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respect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everyone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who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willing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befriend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him</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and</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followed</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his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example.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bad-behaviour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boy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who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once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needed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direction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changed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inspiration</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to</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his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classmates,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countless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others.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Tommy's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change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certainly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proved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appealing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in</a:t>
            </a:r>
            <a:r>
              <a:rPr lang="en-US" altLang="zh-CN" sz="1800" b="0" i="0">
                <a:solidFill>
                  <a:srgbClr val="FF0000"/>
                </a:solidFill>
                <a:latin typeface="SimSun" pitchFamily="34" charset="0"/>
                <a:ea typeface="SimSun" pitchFamily="34" charset="-122"/>
                <a:cs typeface="SimSun" pitchFamily="34" charset="-120"/>
              </a:rPr>
              <a:t> </a:t>
            </a:r>
          </a:p>
          <a:p>
            <a:pPr>
              <a:lnSpc>
                <a:spcPts val="2700"/>
              </a:lnSpc>
            </a:pPr>
            <a:r>
              <a:rPr lang="en-US" altLang="zh-CN" b="0" i="0">
                <a:solidFill>
                  <a:srgbClr val="FF0000"/>
                </a:solidFill>
                <a:latin typeface="Times New Roman" pitchFamily="34" charset="0"/>
                <a:ea typeface="微软雅黑" pitchFamily="34" charset="-122"/>
                <a:cs typeface="Times New Roman" pitchFamily="34" charset="-120"/>
              </a:rPr>
              <a:t>Room</a:t>
            </a:r>
            <a:r>
              <a:rPr lang="en-US" altLang="zh-CN" b="0" i="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7!</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animEffect transition="in" filter="fade">
                                      <p:cBhvr>
                                        <p:cTn id="43" dur="500"/>
                                        <p:tgtEl>
                                          <p:spTgt spid="2">
                                            <p:txEl>
                                              <p:pRg st="11" end="1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
                                            <p:txEl>
                                              <p:pRg st="12" end="12"/>
                                            </p:txEl>
                                          </p:spTgt>
                                        </p:tgtEl>
                                        <p:attrNameLst>
                                          <p:attrName>style.visibility</p:attrName>
                                        </p:attrNameLst>
                                      </p:cBhvr>
                                      <p:to>
                                        <p:strVal val="visible"/>
                                      </p:to>
                                    </p:set>
                                    <p:animEffect transition="in" filter="fade">
                                      <p:cBhvr>
                                        <p:cTn id="46" dur="500"/>
                                        <p:tgtEl>
                                          <p:spTgt spid="2">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43">
    <p:spTree>
      <p:nvGrpSpPr>
        <p:cNvPr id="1" name=""/>
        <p:cNvGrpSpPr/>
        <p:nvPr/>
      </p:nvGrpSpPr>
      <p:grpSpPr>
        <a:xfrm>
          <a:off x="0" y="0"/>
          <a:ext cx="0" cy="0"/>
          <a:chOff x="0" y="0"/>
          <a:chExt cx="0" cy="0"/>
        </a:xfrm>
      </p:grpSpPr>
      <p:pic>
        <p:nvPicPr>
          <p:cNvPr id="2" name="P_5#f63a43a95?pid=72819898e&amp;color=0,55,96&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805326" y="1608902"/>
            <a:ext cx="228600" cy="2286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5#f63a43a95?pid=72819898e&amp;color=0,55,96&amp;vtp=1&amp;bt=1&amp;bbb=1"/>
          <p:cNvSpPr/>
          <p:nvPr/>
        </p:nvSpPr>
        <p:spPr>
          <a:xfrm>
            <a:off x="502920" y="1512000"/>
            <a:ext cx="10570464" cy="602488"/>
          </a:xfrm>
          <a:prstGeom prst="rect">
            <a:avLst/>
          </a:prstGeom>
          <a:noFill/>
          <a:ln/>
        </p:spPr>
        <p:txBody>
          <a:bodyPr wrap="none" lIns="0" tIns="0" rIns="0" bIns="0" rtlCol="0" anchor="t"/>
          <a:lstStyle/>
          <a:p>
            <a:pPr algn="r">
              <a:lnSpc>
                <a:spcPts val="31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套卷练习见</a:t>
            </a:r>
            <a:r>
              <a:rPr lang="en-US" altLang="zh-CN" sz="1800" b="1" i="0" dirty="0">
                <a:solidFill>
                  <a:srgbClr val="003760"/>
                </a:solidFill>
                <a:latin typeface="Times New Roman" pitchFamily="34" charset="0"/>
                <a:ea typeface="微软雅黑" pitchFamily="34" charset="-122"/>
                <a:cs typeface="Times New Roman" pitchFamily="34" charset="-120"/>
              </a:rPr>
              <a:t>《巩固练》单元素养检测L20</a:t>
            </a:r>
            <a:endParaRPr lang="en-US" altLang="zh-CN" sz="100" dirty="0"/>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6">
    <p:spTree>
      <p:nvGrpSpPr>
        <p:cNvPr id="1" name=""/>
        <p:cNvGrpSpPr/>
        <p:nvPr/>
      </p:nvGrpSpPr>
      <p:grpSpPr>
        <a:xfrm>
          <a:off x="0" y="0"/>
          <a:ext cx="0" cy="0"/>
          <a:chOff x="0" y="0"/>
          <a:chExt cx="0" cy="0"/>
        </a:xfrm>
      </p:grpSpPr>
      <p:sp>
        <p:nvSpPr>
          <p:cNvPr id="2" name="P_4#472d31eb3?pid=6527aaaa1&amp;color=0,55,96&amp;vtp=1&amp;bt=1&amp;bbb=1"/>
          <p:cNvSpPr/>
          <p:nvPr/>
        </p:nvSpPr>
        <p:spPr>
          <a:xfrm>
            <a:off x="502920" y="1512000"/>
            <a:ext cx="10570464" cy="1129030"/>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戳考点</a:t>
            </a:r>
            <a:endParaRPr lang="en-US" altLang="zh-CN" sz="1800" dirty="0"/>
          </a:p>
          <a:p>
            <a:pPr>
              <a:lnSpc>
                <a:spcPts val="3100"/>
              </a:lnSpc>
            </a:pPr>
            <a:r>
              <a:rPr lang="en-US" altLang="zh-CN" b="1" i="0">
                <a:solidFill>
                  <a:srgbClr val="003760"/>
                </a:solidFill>
                <a:latin typeface="Times New Roman" pitchFamily="34" charset="0"/>
                <a:ea typeface="微软雅黑" pitchFamily="34" charset="-122"/>
                <a:cs typeface="Times New Roman" pitchFamily="34" charset="-120"/>
              </a:rPr>
              <a:t>本</a:t>
            </a:r>
            <a:r>
              <a:rPr lang="en-US" altLang="zh-CN" sz="1800" b="1" i="0">
                <a:solidFill>
                  <a:srgbClr val="003760"/>
                </a:solidFill>
                <a:latin typeface="Times New Roman" pitchFamily="34" charset="0"/>
                <a:ea typeface="微软雅黑" pitchFamily="34" charset="-122"/>
                <a:cs typeface="Times New Roman" pitchFamily="34" charset="-120"/>
              </a:rPr>
              <a:t>单元高频考点：</a:t>
            </a:r>
          </a:p>
          <a:p>
            <a:pPr marL="0" marR="0" lvl="0" indent="0" defTabSz="914400" rtl="0" eaLnBrk="1" fontAlgn="auto" latinLnBrk="0" hangingPunct="1">
              <a:lnSpc>
                <a:spcPts val="3000"/>
              </a:lnSpc>
              <a:spcBef>
                <a:spcPts val="0"/>
              </a:spcBef>
              <a:spcAft>
                <a:spcPts val="0"/>
              </a:spcAft>
              <a:buClrTx/>
              <a:buSzTx/>
              <a:buFontTx/>
              <a:buNone/>
              <a:tabLst>
                <a:tab pos="2271573" algn="l"/>
                <a:tab pos="4479646" algn="l"/>
                <a:tab pos="6649618" algn="l"/>
                <a:tab pos="8794191" algn="l"/>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1.majority</a:t>
            </a:r>
            <a:r>
              <a:rPr kumimoji="0" lang="en-US" altLang="zh-CN" sz="1800" b="0" i="0" u="none" strike="noStrike" kern="1200" cap="none" spc="-1030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2.respond</a:t>
            </a:r>
            <a:r>
              <a:rPr kumimoji="0" lang="en-US" altLang="zh-CN" sz="1800" b="0" i="0" u="none" strike="noStrike" kern="1200" cap="none" spc="-1030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3.appoint</a:t>
            </a:r>
            <a:r>
              <a:rPr kumimoji="0" lang="en-US" altLang="zh-CN" sz="1800" b="0" i="0" u="none" strike="noStrike" kern="1200" cap="none" spc="-1030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4.replace</a:t>
            </a:r>
            <a:r>
              <a:rPr kumimoji="0" lang="en-US" altLang="zh-CN" sz="1800" b="0" i="0" u="none" strike="noStrike" kern="1200" cap="none" spc="-1030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5.assist</a:t>
            </a:r>
            <a:endParaRPr lang="en-US" altLang="zh-CN" sz="1800" dirty="0"/>
          </a:p>
        </p:txBody>
      </p:sp>
      <p:sp>
        <p:nvSpPr>
          <p:cNvPr id="4" name="P_4_BD#472d31eb3?sp=1&amp;pid=6527aaaa1&amp;color=0,55,96&amp;vtp=1&amp;bbb=1"/>
          <p:cNvSpPr/>
          <p:nvPr/>
        </p:nvSpPr>
        <p:spPr>
          <a:xfrm>
            <a:off x="502920" y="2687893"/>
            <a:ext cx="10570464" cy="1916430"/>
          </a:xfrm>
          <a:prstGeom prst="rect">
            <a:avLst/>
          </a:prstGeom>
          <a:noFill/>
          <a:ln/>
        </p:spPr>
        <p:txBody>
          <a:bodyPr wrap="none" lIns="0" tIns="0" rIns="0" bIns="0" rtlCol="0" anchor="t"/>
          <a:lstStyle/>
          <a:p>
            <a:pPr>
              <a:lnSpc>
                <a:spcPts val="3100"/>
              </a:lnSpc>
              <a:tabLst>
                <a:tab pos="2445766" algn="l"/>
                <a:tab pos="5361432" algn="l"/>
                <a:tab pos="7502398" algn="l"/>
              </a:tabLst>
            </a:pPr>
            <a:r>
              <a:rPr lang="en-US" altLang="zh-CN" sz="1800" b="0" i="0" dirty="0">
                <a:solidFill>
                  <a:srgbClr val="003760"/>
                </a:solidFill>
                <a:latin typeface="Times New Roman" pitchFamily="34" charset="0"/>
                <a:ea typeface="微软雅黑" pitchFamily="34" charset="-122"/>
                <a:cs typeface="Times New Roman" pitchFamily="34" charset="-120"/>
              </a:rPr>
              <a:t>6</a:t>
            </a:r>
            <a:r>
              <a:rPr lang="en-US" altLang="zh-CN" sz="1800" b="0" i="0">
                <a:solidFill>
                  <a:srgbClr val="003760"/>
                </a:solidFill>
                <a:latin typeface="Times New Roman" pitchFamily="34" charset="0"/>
                <a:ea typeface="微软雅黑" pitchFamily="34" charset="-122"/>
                <a:cs typeface="Times New Roman" pitchFamily="34" charset="-120"/>
              </a:rPr>
              <a:t>.memory</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7.responsibility</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8.harm</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9.现在分词作状语</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1.majority</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majority在语法填空中的考法涉及：①考查词性转换；②考查其固定搭配a/the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majority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[福建三明2024高一期末]</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Maybe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when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find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yourself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side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（major）,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0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time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pause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reflect.</a:t>
            </a:r>
            <a:endParaRPr lang="en-US" altLang="zh-CN" sz="1800" dirty="0"/>
          </a:p>
        </p:txBody>
      </p:sp>
      <p:sp>
        <p:nvSpPr>
          <p:cNvPr id="7" name="QB_4_AN.2_1#472d31eb3.blank?pid=6527aaaa1&amp;color=0,55,96&amp;vpa=1&amp;vtp=1&amp;bbb=1"/>
          <p:cNvSpPr/>
          <p:nvPr/>
        </p:nvSpPr>
        <p:spPr>
          <a:xfrm>
            <a:off x="8687275" y="3819590"/>
            <a:ext cx="9413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majority</a:t>
            </a:r>
            <a:endParaRPr lang="en-US" altLang="zh-CN" dirty="0"/>
          </a:p>
        </p:txBody>
      </p:sp>
      <p:sp>
        <p:nvSpPr>
          <p:cNvPr id="8" name="QB_4_AS.3_1#831731c24?pid=6527aaaa1&amp;color=0,55,96&amp;vtp=1&amp;bbb=1&amp;hb=1"/>
          <p:cNvSpPr/>
          <p:nvPr/>
        </p:nvSpPr>
        <p:spPr>
          <a:xfrm>
            <a:off x="502920" y="4653472"/>
            <a:ext cx="10570464" cy="728790"/>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句意为：也许当你发现自己站在大多数人那一边时，就是该停下来反思的时候了。</a:t>
            </a:r>
            <a:r>
              <a:rPr lang="en-US" altLang="zh-CN" sz="1800" b="0" i="0">
                <a:solidFill>
                  <a:srgbClr val="003760"/>
                </a:solidFill>
                <a:latin typeface="Times New Roman" pitchFamily="34" charset="0"/>
                <a:ea typeface="微软雅黑" pitchFamily="34" charset="-122"/>
                <a:cs typeface="Times New Roman" pitchFamily="34" charset="-120"/>
              </a:rPr>
              <a:t>设空处作介词of</a:t>
            </a:r>
          </a:p>
          <a:p>
            <a:pPr>
              <a:lnSpc>
                <a:spcPts val="2900"/>
              </a:lnSpc>
            </a:pPr>
            <a:r>
              <a:rPr lang="en-US" altLang="zh-CN" b="0" i="0">
                <a:solidFill>
                  <a:srgbClr val="003760"/>
                </a:solidFill>
                <a:latin typeface="Times New Roman" pitchFamily="34" charset="0"/>
                <a:ea typeface="微软雅黑" pitchFamily="34" charset="-122"/>
                <a:cs typeface="Times New Roman" pitchFamily="34" charset="-120"/>
              </a:rPr>
              <a:t>的宾语</a:t>
            </a:r>
            <a:r>
              <a:rPr lang="en-US" altLang="zh-CN" b="0" i="0" dirty="0">
                <a:solidFill>
                  <a:srgbClr val="003760"/>
                </a:solidFill>
                <a:latin typeface="Times New Roman" pitchFamily="34" charset="0"/>
                <a:ea typeface="微软雅黑" pitchFamily="34" charset="-122"/>
                <a:cs typeface="Times New Roman" pitchFamily="34" charset="-120"/>
              </a:rPr>
              <a:t>，且其前有the修饰，应用名词形式。</a:t>
            </a:r>
            <a:endParaRPr lang="en-US" altLang="zh-CN" dirty="0"/>
          </a:p>
        </p:txBody>
      </p:sp>
      <p:sp>
        <p:nvSpPr>
          <p:cNvPr id="9" name="QB_4_BD.4_1#78fefc1a4?pid=6527aaaa1&amp;color=0,55,96&amp;vtp=1&amp;bbb=1&amp;hb=1"/>
          <p:cNvSpPr/>
          <p:nvPr/>
        </p:nvSpPr>
        <p:spPr>
          <a:xfrm>
            <a:off x="502920" y="5433950"/>
            <a:ext cx="10570464" cy="735330"/>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[陕西西安2023高一期末]</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majority</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stunted—meaning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small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or</a:t>
            </a:r>
            <a:r>
              <a:rPr lang="en-US" altLang="zh-CN" sz="1800" b="0" i="0">
                <a:solidFill>
                  <a:srgbClr val="003760"/>
                </a:solidFill>
                <a:latin typeface="SimSun" pitchFamily="34" charset="0"/>
                <a:ea typeface="SimSun" pitchFamily="34" charset="-122"/>
                <a:cs typeface="SimSun" pitchFamily="34" charset="-120"/>
              </a:rPr>
              <a:t> </a:t>
            </a:r>
          </a:p>
          <a:p>
            <a:pPr>
              <a:lnSpc>
                <a:spcPts val="3000"/>
              </a:lnSpc>
            </a:pPr>
            <a:r>
              <a:rPr lang="en-US" altLang="zh-CN" b="0" i="0">
                <a:solidFill>
                  <a:srgbClr val="003760"/>
                </a:solidFill>
                <a:latin typeface="Times New Roman" pitchFamily="34" charset="0"/>
                <a:ea typeface="微软雅黑" pitchFamily="34" charset="-122"/>
                <a:cs typeface="Times New Roman" pitchFamily="34" charset="-120"/>
              </a:rPr>
              <a:t>not</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fully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developed.</a:t>
            </a:r>
            <a:endParaRPr lang="en-US" altLang="zh-CN" dirty="0"/>
          </a:p>
        </p:txBody>
      </p:sp>
      <p:sp>
        <p:nvSpPr>
          <p:cNvPr id="10" name="QB_4_AN.5_1#78fefc1a4.blank?pid=6527aaaa1&amp;color=0,55,96&amp;vpa=2&amp;vtp=1&amp;bbb=1"/>
          <p:cNvSpPr/>
          <p:nvPr/>
        </p:nvSpPr>
        <p:spPr>
          <a:xfrm>
            <a:off x="4915376" y="5397247"/>
            <a:ext cx="3571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of</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fade">
                                      <p:cBhvr>
                                        <p:cTn id="15" dur="500"/>
                                        <p:tgtEl>
                                          <p:spTgt spid="8">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500"/>
                                        <p:tgtEl>
                                          <p:spTgt spid="8">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xEl>
                                              <p:pRg st="1" end="1"/>
                                            </p:txEl>
                                          </p:spTgt>
                                        </p:tgtEl>
                                        <p:attrNameLst>
                                          <p:attrName>style.visibility</p:attrName>
                                        </p:attrNameLst>
                                      </p:cBhvr>
                                      <p:to>
                                        <p:strVal val="visible"/>
                                      </p:to>
                                    </p:set>
                                    <p:animEffect transition="in" filter="fade">
                                      <p:cBhvr>
                                        <p:cTn id="21" dur="500"/>
                                        <p:tgtEl>
                                          <p:spTgt spid="8">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0">
                                            <p:bg/>
                                          </p:spTgt>
                                        </p:tgtEl>
                                        <p:attrNameLst>
                                          <p:attrName>style.visibility</p:attrName>
                                        </p:attrNameLst>
                                      </p:cBhvr>
                                      <p:to>
                                        <p:strVal val="visible"/>
                                      </p:to>
                                    </p:set>
                                    <p:animEffect transition="in" filter="fade">
                                      <p:cBhvr>
                                        <p:cTn id="26" dur="500"/>
                                        <p:tgtEl>
                                          <p:spTgt spid="10">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0">
                                            <p:txEl>
                                              <p:pRg st="0" end="0"/>
                                            </p:txEl>
                                          </p:spTgt>
                                        </p:tgtEl>
                                        <p:attrNameLst>
                                          <p:attrName>style.visibility</p:attrName>
                                        </p:attrNameLst>
                                      </p:cBhvr>
                                      <p:to>
                                        <p:strVal val="visible"/>
                                      </p:to>
                                    </p:set>
                                    <p:animEffect transition="in" filter="fade">
                                      <p:cBhvr>
                                        <p:cTn id="29"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P spid="8" grpId="0" build="p" animBg="1"/>
      <p:bldP spid="10"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7">
    <p:spTree>
      <p:nvGrpSpPr>
        <p:cNvPr id="1" name=""/>
        <p:cNvGrpSpPr/>
        <p:nvPr/>
      </p:nvGrpSpPr>
      <p:grpSpPr>
        <a:xfrm>
          <a:off x="0" y="0"/>
          <a:ext cx="0" cy="0"/>
          <a:chOff x="0" y="0"/>
          <a:chExt cx="0" cy="0"/>
        </a:xfrm>
      </p:grpSpPr>
      <p:sp>
        <p:nvSpPr>
          <p:cNvPr id="2" name="P_4#514970e2b?sp=1&amp;pid=6527aaaa1&amp;color=0,55,96&amp;vtp=1&amp;bt=1&amp;bbb=1"/>
          <p:cNvSpPr/>
          <p:nvPr/>
        </p:nvSpPr>
        <p:spPr>
          <a:xfrm>
            <a:off x="502920" y="1512000"/>
            <a:ext cx="10570464" cy="2360930"/>
          </a:xfrm>
          <a:prstGeom prst="rect">
            <a:avLst/>
          </a:prstGeom>
          <a:noFill/>
          <a:ln/>
        </p:spPr>
        <p:txBody>
          <a:bodyPr wrap="none" lIns="0" tIns="0" rIns="0" bIns="0" rtlCol="0" anchor="t"/>
          <a:lstStyle/>
          <a:p>
            <a:pPr algn="l">
              <a:lnSpc>
                <a:spcPts val="2700"/>
              </a:lnSpc>
            </a:pPr>
            <a:r>
              <a:rPr lang="en-US" altLang="zh-CN" sz="1800" b="1" i="0" dirty="0">
                <a:solidFill>
                  <a:srgbClr val="003760"/>
                </a:solidFill>
                <a:latin typeface="Times New Roman" pitchFamily="34" charset="0"/>
                <a:ea typeface="微软雅黑" pitchFamily="34" charset="-122"/>
                <a:cs typeface="Times New Roman" pitchFamily="34" charset="-120"/>
              </a:rPr>
              <a:t>2</a:t>
            </a:r>
            <a:r>
              <a:rPr lang="en-US" altLang="zh-CN" sz="1800" b="1" i="0">
                <a:solidFill>
                  <a:srgbClr val="003760"/>
                </a:solidFill>
                <a:latin typeface="Times New Roman" pitchFamily="34" charset="0"/>
                <a:ea typeface="微软雅黑" pitchFamily="34" charset="-122"/>
                <a:cs typeface="Times New Roman" pitchFamily="34" charset="-120"/>
              </a:rPr>
              <a:t>.respond</a:t>
            </a:r>
          </a:p>
          <a:p>
            <a:pPr marL="0" marR="0" lvl="0" indent="0" defTabSz="914400" rtl="0" eaLnBrk="1" fontAlgn="auto" latinLnBrk="0" hangingPunct="1">
              <a:lnSpc>
                <a:spcPts val="27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（1）respond在语法填空中的考法涉及：①考查其固定搭配respond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；②考查词性转换，其名词形</a:t>
            </a:r>
          </a:p>
          <a:p>
            <a:pPr marL="0" marR="0" lvl="0" indent="0" defTabSz="914400" rtl="0" eaLnBrk="1" fontAlgn="auto" latinLnBrk="0" hangingPunct="1">
              <a:lnSpc>
                <a:spcPts val="27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式为response。</a:t>
            </a:r>
          </a:p>
          <a:p>
            <a:pPr marL="0" marR="0" lvl="0" indent="0" defTabSz="914400" rtl="0" eaLnBrk="1" fontAlgn="auto" latinLnBrk="0" hangingPunct="1">
              <a:lnSpc>
                <a:spcPts val="27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[山西晋城一中2023高二段考]</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also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useful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customer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service,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allowing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businesses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quickly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27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respond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customer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enquiries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natural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sounding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answers.</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27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例2</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[广东广雅中学2023高一段考]</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public</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eager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know</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cause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terrible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accident,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but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up</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26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till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now,</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（respond）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been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made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company.</a:t>
            </a:r>
            <a:endParaRPr lang="en-US" altLang="zh-CN" sz="1800" dirty="0"/>
          </a:p>
        </p:txBody>
      </p:sp>
      <p:sp>
        <p:nvSpPr>
          <p:cNvPr id="5" name="QB_4_AN.7_1#514970e2b.blank?pid=6527aaaa1&amp;color=0,55,96&amp;vpa=3&amp;vtp=1&amp;bbb=1"/>
          <p:cNvSpPr/>
          <p:nvPr/>
        </p:nvSpPr>
        <p:spPr>
          <a:xfrm>
            <a:off x="1321276" y="2853755"/>
            <a:ext cx="344488" cy="296990"/>
          </a:xfrm>
          <a:prstGeom prst="rect">
            <a:avLst/>
          </a:prstGeom>
          <a:noFill/>
          <a:ln/>
        </p:spPr>
        <p:txBody>
          <a:bodyPr wrap="none" lIns="0" tIns="0" rIns="0" bIns="0" rtlCol="0" anchor="t"/>
          <a:lstStyle/>
          <a:p>
            <a:pPr algn="ctr">
              <a:lnSpc>
                <a:spcPts val="2500"/>
              </a:lnSpc>
            </a:pPr>
            <a:r>
              <a:rPr lang="en-US" altLang="zh-CN" b="0" i="0" dirty="0">
                <a:solidFill>
                  <a:srgbClr val="FF0000"/>
                </a:solidFill>
                <a:latin typeface="Times New Roman" pitchFamily="34" charset="0"/>
                <a:ea typeface="微软雅黑" pitchFamily="34" charset="-122"/>
                <a:cs typeface="Times New Roman" pitchFamily="34" charset="-120"/>
              </a:rPr>
              <a:t>to</a:t>
            </a:r>
            <a:endParaRPr lang="en-US" altLang="zh-CN" dirty="0"/>
          </a:p>
        </p:txBody>
      </p:sp>
      <p:sp>
        <p:nvSpPr>
          <p:cNvPr id="7" name="QB_4_AN.9_1#514970e2b.blank?pid=6527aaaa1&amp;color=0,55,96&amp;vpa=4&amp;vtp=1&amp;bbb=1"/>
          <p:cNvSpPr/>
          <p:nvPr/>
        </p:nvSpPr>
        <p:spPr>
          <a:xfrm>
            <a:off x="1769967" y="3515234"/>
            <a:ext cx="966788" cy="296990"/>
          </a:xfrm>
          <a:prstGeom prst="rect">
            <a:avLst/>
          </a:prstGeom>
          <a:noFill/>
          <a:ln/>
        </p:spPr>
        <p:txBody>
          <a:bodyPr wrap="none" lIns="0" tIns="0" rIns="0" bIns="0" rtlCol="0" anchor="t"/>
          <a:lstStyle/>
          <a:p>
            <a:pPr algn="ctr">
              <a:lnSpc>
                <a:spcPts val="2500"/>
              </a:lnSpc>
            </a:pPr>
            <a:r>
              <a:rPr lang="en-US" altLang="zh-CN" b="0" i="0" dirty="0">
                <a:solidFill>
                  <a:srgbClr val="FF0000"/>
                </a:solidFill>
                <a:latin typeface="Times New Roman" pitchFamily="34" charset="0"/>
                <a:ea typeface="微软雅黑" pitchFamily="34" charset="-122"/>
                <a:cs typeface="Times New Roman" pitchFamily="34" charset="-120"/>
              </a:rPr>
              <a:t>response</a:t>
            </a:r>
            <a:endParaRPr lang="en-US" altLang="zh-CN" dirty="0"/>
          </a:p>
        </p:txBody>
      </p:sp>
      <p:sp>
        <p:nvSpPr>
          <p:cNvPr id="8" name="P_4_BD#69b699481?sp=1&amp;pid=6527aaaa1&amp;color=0,55,96&amp;vtp=1&amp;bbb=1"/>
          <p:cNvSpPr/>
          <p:nvPr/>
        </p:nvSpPr>
        <p:spPr>
          <a:xfrm>
            <a:off x="502920" y="3874518"/>
            <a:ext cx="10570464" cy="303530"/>
          </a:xfrm>
          <a:prstGeom prst="rect">
            <a:avLst/>
          </a:prstGeom>
          <a:noFill/>
          <a:ln/>
        </p:spPr>
        <p:txBody>
          <a:bodyPr wrap="none" lIns="0" tIns="0" rIns="0" bIns="0" rtlCol="0" anchor="t"/>
          <a:lstStyle/>
          <a:p>
            <a:pPr algn="l">
              <a:lnSpc>
                <a:spcPts val="26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（2）respond在完形填空中常考查对其词义及其名词形式response的词义的把握。</a:t>
            </a:r>
            <a:endParaRPr lang="en-US" altLang="zh-CN" sz="1800" dirty="0"/>
          </a:p>
        </p:txBody>
      </p:sp>
      <p:sp>
        <p:nvSpPr>
          <p:cNvPr id="9" name="QC_4_BD.10_1#19c4f104d?pid=6527aaaa1&amp;color=0,55,96&amp;vtp=1&amp;bbb=1&amp;hb=1"/>
          <p:cNvSpPr/>
          <p:nvPr/>
        </p:nvSpPr>
        <p:spPr>
          <a:xfrm>
            <a:off x="502920" y="4212528"/>
            <a:ext cx="10570464" cy="989330"/>
          </a:xfrm>
          <a:prstGeom prst="rect">
            <a:avLst/>
          </a:prstGeom>
          <a:noFill/>
          <a:ln/>
        </p:spPr>
        <p:txBody>
          <a:bodyPr wrap="none" lIns="0" tIns="0" rIns="0" bIns="0" rtlCol="0" anchor="t"/>
          <a:lstStyle/>
          <a:p>
            <a:pPr algn="l">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例3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[江苏盐城五校联考2024高一月考]</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Frequently,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observed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smiled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chatted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strangers</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Some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seemed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bad-tempered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smiled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started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conversation,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most</a:t>
            </a:r>
            <a:r>
              <a:rPr lang="en-US" altLang="zh-CN" sz="1800" b="0" i="0">
                <a:solidFill>
                  <a:srgbClr val="003760"/>
                </a:solidFill>
                <a:latin typeface="SimSun" pitchFamily="34" charset="0"/>
                <a:ea typeface="SimSun" pitchFamily="34" charset="-122"/>
                <a:cs typeface="SimSun" pitchFamily="34" charset="-120"/>
              </a:rPr>
              <a:t> </a:t>
            </a:r>
          </a:p>
          <a:p>
            <a:pPr>
              <a:lnSpc>
                <a:spcPts val="2600"/>
              </a:lnSpc>
            </a:pPr>
            <a:r>
              <a:rPr lang="en-US" altLang="zh-CN" i="0">
                <a:solidFill>
                  <a:srgbClr val="003760"/>
                </a:solidFill>
                <a:latin typeface="SimSun" pitchFamily="34" charset="0"/>
                <a:ea typeface="SimSun" pitchFamily="34" charset="-122"/>
                <a:cs typeface="SimSun" pitchFamily="34" charset="-120"/>
              </a:rPr>
              <a:t>___</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favourably.</a:t>
            </a:r>
            <a:endParaRPr lang="en-US" altLang="zh-CN" dirty="0"/>
          </a:p>
        </p:txBody>
      </p:sp>
      <p:sp>
        <p:nvSpPr>
          <p:cNvPr id="10" name="QC_4_AN.11_1#19c4f104d.blank?pid=6527aaaa1&amp;color=0,55,96&amp;vpa=5&amp;vtp=1"/>
          <p:cNvSpPr/>
          <p:nvPr/>
        </p:nvSpPr>
        <p:spPr>
          <a:xfrm>
            <a:off x="495776" y="4856862"/>
            <a:ext cx="319088" cy="296990"/>
          </a:xfrm>
          <a:prstGeom prst="rect">
            <a:avLst/>
          </a:prstGeom>
          <a:noFill/>
          <a:ln/>
        </p:spPr>
        <p:txBody>
          <a:bodyPr wrap="none" lIns="0" tIns="0" rIns="0" bIns="0" rtlCol="0" anchor="t"/>
          <a:lstStyle/>
          <a:p>
            <a:pPr algn="ctr">
              <a:lnSpc>
                <a:spcPts val="25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11" name="QC_4_BD.12_1#19c4f104d.choices?pid=6527aaaa1&amp;color=0,55,96&amp;vtp=1&amp;bbb=1"/>
          <p:cNvSpPr/>
          <p:nvPr/>
        </p:nvSpPr>
        <p:spPr>
          <a:xfrm>
            <a:off x="502920" y="5242752"/>
            <a:ext cx="10570464" cy="303530"/>
          </a:xfrm>
          <a:prstGeom prst="rect">
            <a:avLst/>
          </a:prstGeom>
          <a:noFill/>
          <a:ln/>
        </p:spPr>
        <p:txBody>
          <a:bodyPr wrap="none" lIns="0" tIns="0" rIns="0" bIns="0" rtlCol="0" anchor="t"/>
          <a:lstStyle/>
          <a:p>
            <a:pPr>
              <a:lnSpc>
                <a:spcPts val="2600"/>
              </a:lnSpc>
              <a:tabLst>
                <a:tab pos="2506091" algn="l"/>
                <a:tab pos="5228082" algn="l"/>
                <a:tab pos="80389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.agreed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B.approved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C.responded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.promised</a:t>
            </a:r>
            <a:endParaRPr lang="en-US" altLang="zh-CN" sz="1800" dirty="0"/>
          </a:p>
        </p:txBody>
      </p:sp>
      <p:sp>
        <p:nvSpPr>
          <p:cNvPr id="12" name="QC_4_AS.13_1#19c4f104d?pid=6527aaaa1&amp;color=0,55,96&amp;vtp=1&amp;bbb=1&amp;hb=1"/>
          <p:cNvSpPr/>
          <p:nvPr/>
        </p:nvSpPr>
        <p:spPr>
          <a:xfrm>
            <a:off x="502920" y="5580762"/>
            <a:ext cx="10570464" cy="640080"/>
          </a:xfrm>
          <a:prstGeom prst="rect">
            <a:avLst/>
          </a:prstGeom>
          <a:noFill/>
          <a:ln/>
        </p:spPr>
        <p:txBody>
          <a:bodyPr wrap="none" lIns="0" tIns="0" rIns="0" bIns="0" rtlCol="0" anchor="t"/>
          <a:lstStyle/>
          <a:p>
            <a:pPr algn="l">
              <a:lnSpc>
                <a:spcPts val="27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句意为：我经常看到她微笑着和陌生人聊天。他们当中的一些人看起来脾气不太好</a:t>
            </a:r>
            <a:r>
              <a:rPr lang="en-US" altLang="zh-CN" sz="1800" b="0" i="0">
                <a:solidFill>
                  <a:srgbClr val="003760"/>
                </a:solidFill>
                <a:latin typeface="Times New Roman" pitchFamily="34" charset="0"/>
                <a:ea typeface="微软雅黑" pitchFamily="34" charset="-122"/>
                <a:cs typeface="Times New Roman" pitchFamily="34" charset="-120"/>
              </a:rPr>
              <a:t>，但是一旦妈妈</a:t>
            </a:r>
          </a:p>
          <a:p>
            <a:pPr>
              <a:lnSpc>
                <a:spcPts val="2500"/>
              </a:lnSpc>
            </a:pPr>
            <a:r>
              <a:rPr lang="en-US" altLang="zh-CN" b="0" i="0">
                <a:solidFill>
                  <a:srgbClr val="003760"/>
                </a:solidFill>
                <a:latin typeface="Times New Roman" pitchFamily="34" charset="0"/>
                <a:ea typeface="微软雅黑" pitchFamily="34" charset="-122"/>
                <a:cs typeface="Times New Roman" pitchFamily="34" charset="-120"/>
              </a:rPr>
              <a:t>对他们微笑并开始交谈</a:t>
            </a:r>
            <a:r>
              <a:rPr lang="en-US" altLang="zh-CN" b="0" i="0" dirty="0">
                <a:solidFill>
                  <a:srgbClr val="003760"/>
                </a:solidFill>
                <a:latin typeface="Times New Roman" pitchFamily="34" charset="0"/>
                <a:ea typeface="微软雅黑" pitchFamily="34" charset="-122"/>
                <a:cs typeface="Times New Roman" pitchFamily="34" charset="-120"/>
              </a:rPr>
              <a:t>，大多数人的反应都很好。</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
                                            <p:bg/>
                                          </p:spTgt>
                                        </p:tgtEl>
                                        <p:attrNameLst>
                                          <p:attrName>style.visibility</p:attrName>
                                        </p:attrNameLst>
                                      </p:cBhvr>
                                      <p:to>
                                        <p:strVal val="visible"/>
                                      </p:to>
                                    </p:set>
                                    <p:animEffect transition="in" filter="fade">
                                      <p:cBhvr>
                                        <p:cTn id="23" dur="500"/>
                                        <p:tgtEl>
                                          <p:spTgt spid="10">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xEl>
                                              <p:pRg st="0" end="0"/>
                                            </p:txEl>
                                          </p:spTgt>
                                        </p:tgtEl>
                                        <p:attrNameLst>
                                          <p:attrName>style.visibility</p:attrName>
                                        </p:attrNameLst>
                                      </p:cBhvr>
                                      <p:to>
                                        <p:strVal val="visible"/>
                                      </p:to>
                                    </p:set>
                                    <p:animEffect transition="in" filter="fade">
                                      <p:cBhvr>
                                        <p:cTn id="26" dur="500"/>
                                        <p:tgtEl>
                                          <p:spTgt spid="10">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2">
                                            <p:bg/>
                                          </p:spTgt>
                                        </p:tgtEl>
                                        <p:attrNameLst>
                                          <p:attrName>style.visibility</p:attrName>
                                        </p:attrNameLst>
                                      </p:cBhvr>
                                      <p:to>
                                        <p:strVal val="visible"/>
                                      </p:to>
                                    </p:set>
                                    <p:animEffect transition="in" filter="fade">
                                      <p:cBhvr>
                                        <p:cTn id="31" dur="500"/>
                                        <p:tgtEl>
                                          <p:spTgt spid="12">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2">
                                            <p:txEl>
                                              <p:pRg st="0" end="0"/>
                                            </p:txEl>
                                          </p:spTgt>
                                        </p:tgtEl>
                                        <p:attrNameLst>
                                          <p:attrName>style.visibility</p:attrName>
                                        </p:attrNameLst>
                                      </p:cBhvr>
                                      <p:to>
                                        <p:strVal val="visible"/>
                                      </p:to>
                                    </p:set>
                                    <p:animEffect transition="in" filter="fade">
                                      <p:cBhvr>
                                        <p:cTn id="34" dur="500"/>
                                        <p:tgtEl>
                                          <p:spTgt spid="12">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2">
                                            <p:txEl>
                                              <p:pRg st="1" end="1"/>
                                            </p:txEl>
                                          </p:spTgt>
                                        </p:tgtEl>
                                        <p:attrNameLst>
                                          <p:attrName>style.visibility</p:attrName>
                                        </p:attrNameLst>
                                      </p:cBhvr>
                                      <p:to>
                                        <p:strVal val="visible"/>
                                      </p:to>
                                    </p:set>
                                    <p:animEffect transition="in" filter="fade">
                                      <p:cBhvr>
                                        <p:cTn id="37" dur="500"/>
                                        <p:tgtEl>
                                          <p:spTgt spid="1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7" grpId="0" build="p" animBg="1"/>
      <p:bldP spid="10" grpId="0" build="p" animBg="1"/>
      <p:bldP spid="1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8">
    <p:spTree>
      <p:nvGrpSpPr>
        <p:cNvPr id="1" name=""/>
        <p:cNvGrpSpPr/>
        <p:nvPr/>
      </p:nvGrpSpPr>
      <p:grpSpPr>
        <a:xfrm>
          <a:off x="0" y="0"/>
          <a:ext cx="0" cy="0"/>
          <a:chOff x="0" y="0"/>
          <a:chExt cx="0" cy="0"/>
        </a:xfrm>
      </p:grpSpPr>
      <p:sp>
        <p:nvSpPr>
          <p:cNvPr id="2" name="QC_4_BD.14_1#25a5e1893?pid=6527aaaa1&amp;color=0,55,96&amp;vtp=1&amp;bt=1&amp;bbb=1&amp;hb=1"/>
          <p:cNvSpPr/>
          <p:nvPr/>
        </p:nvSpPr>
        <p:spPr>
          <a:xfrm>
            <a:off x="502920" y="1512000"/>
            <a:ext cx="10570464" cy="11893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例4</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[全国乙2022]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results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subjects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comprehended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questions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knew</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exactly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asked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Their</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questions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reflected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true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belief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see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you</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only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you</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can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see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too.”</a:t>
            </a:r>
            <a:endParaRPr lang="en-US" altLang="zh-CN" dirty="0"/>
          </a:p>
        </p:txBody>
      </p:sp>
      <p:sp>
        <p:nvSpPr>
          <p:cNvPr id="3" name="QC_4_AN.15_1#25a5e1893.blank?pid=6527aaaa1&amp;color=0,55,96&amp;vpa=6&amp;vtp=1"/>
          <p:cNvSpPr/>
          <p:nvPr/>
        </p:nvSpPr>
        <p:spPr>
          <a:xfrm>
            <a:off x="4464526" y="1900620"/>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4" name="QC_4_BD.16_1#25a5e1893.choices?pid=6527aaaa1&amp;color=0,55,96&amp;vtp=1&amp;bbb=1"/>
          <p:cNvSpPr/>
          <p:nvPr/>
        </p:nvSpPr>
        <p:spPr>
          <a:xfrm>
            <a:off x="502920" y="2744217"/>
            <a:ext cx="10570464" cy="351155"/>
          </a:xfrm>
          <a:prstGeom prst="rect">
            <a:avLst/>
          </a:prstGeom>
          <a:noFill/>
          <a:ln/>
        </p:spPr>
        <p:txBody>
          <a:bodyPr wrap="none" lIns="0" tIns="0" rIns="0" bIns="0" rtlCol="0" anchor="t"/>
          <a:lstStyle/>
          <a:p>
            <a:pPr>
              <a:lnSpc>
                <a:spcPts val="3100"/>
              </a:lnSpc>
              <a:tabLst>
                <a:tab pos="2604516" algn="l"/>
                <a:tab pos="5323332" algn="l"/>
                <a:tab pos="813104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.responses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B.approaches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C.contribution</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.sensitivity</a:t>
            </a:r>
            <a:endParaRPr lang="en-US" altLang="zh-CN" sz="1800" dirty="0"/>
          </a:p>
        </p:txBody>
      </p:sp>
      <p:sp>
        <p:nvSpPr>
          <p:cNvPr id="5" name="QC_4_AS.17_1#25a5e1893?pid=6527aaaa1&amp;color=0,55,96&amp;vtp=1&amp;bbb=1&amp;hb=1"/>
          <p:cNvSpPr/>
          <p:nvPr/>
        </p:nvSpPr>
        <p:spPr>
          <a:xfrm>
            <a:off x="502920" y="3154999"/>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句意为：结果很清楚：我们的年轻受试者理解了这些问题，</a:t>
            </a:r>
            <a:r>
              <a:rPr lang="en-US" altLang="zh-CN" sz="1800" b="0" i="0">
                <a:solidFill>
                  <a:srgbClr val="003760"/>
                </a:solidFill>
                <a:latin typeface="Times New Roman" pitchFamily="34" charset="0"/>
                <a:ea typeface="微软雅黑" pitchFamily="34" charset="-122"/>
                <a:cs typeface="Times New Roman" pitchFamily="34" charset="-120"/>
              </a:rPr>
              <a:t>并确切地知道对他们提出了什么要求。</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他们对这些问题的回应反映了他们的真实想法</a:t>
            </a:r>
            <a:r>
              <a:rPr lang="en-US" altLang="zh-CN" b="0" i="0" dirty="0">
                <a:solidFill>
                  <a:srgbClr val="003760"/>
                </a:solidFill>
                <a:latin typeface="Times New Roman" pitchFamily="34" charset="0"/>
                <a:ea typeface="微软雅黑" pitchFamily="34" charset="-122"/>
                <a:cs typeface="Times New Roman" pitchFamily="34" charset="-120"/>
              </a:rPr>
              <a:t>，即“只有你也能看到我的时候，我才能看到你”。</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9">
    <p:spTree>
      <p:nvGrpSpPr>
        <p:cNvPr id="1" name=""/>
        <p:cNvGrpSpPr/>
        <p:nvPr/>
      </p:nvGrpSpPr>
      <p:grpSpPr>
        <a:xfrm>
          <a:off x="0" y="0"/>
          <a:ext cx="0" cy="0"/>
          <a:chOff x="0" y="0"/>
          <a:chExt cx="0" cy="0"/>
        </a:xfrm>
      </p:grpSpPr>
      <p:sp>
        <p:nvSpPr>
          <p:cNvPr id="2" name="P_4#bab8cee30?sp=1&amp;pid=6527aaaa1&amp;color=0,55,96&amp;vtp=1&amp;bt=1&amp;bbb=1&amp;hb=1"/>
          <p:cNvSpPr/>
          <p:nvPr/>
        </p:nvSpPr>
        <p:spPr>
          <a:xfrm>
            <a:off x="502920" y="1512000"/>
            <a:ext cx="10570464" cy="16084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3.appoint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appoint</a:t>
            </a:r>
            <a:r>
              <a:rPr lang="en-US" altLang="zh-CN" sz="1800" b="0" i="0" dirty="0">
                <a:solidFill>
                  <a:srgbClr val="003760"/>
                </a:solidFill>
                <a:latin typeface="Times New Roman" pitchFamily="34" charset="0"/>
                <a:ea typeface="微软雅黑" pitchFamily="34" charset="-122"/>
                <a:cs typeface="Times New Roman" pitchFamily="34" charset="-120"/>
              </a:rPr>
              <a:t>在语法填空中的考法涉及：①考查词性转换，其名词形式为appointment；</a:t>
            </a:r>
            <a:r>
              <a:rPr lang="en-US" altLang="zh-CN" sz="1800" b="0" i="0">
                <a:solidFill>
                  <a:srgbClr val="003760"/>
                </a:solidFill>
                <a:latin typeface="Times New Roman" pitchFamily="34" charset="0"/>
                <a:ea typeface="微软雅黑" pitchFamily="34" charset="-122"/>
                <a:cs typeface="Times New Roman" pitchFamily="34" charset="-120"/>
              </a:rPr>
              <a:t>②考查其名词形式的</a:t>
            </a:r>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固定搭配</a:t>
            </a:r>
            <a:r>
              <a:rPr lang="en-US" altLang="zh-CN" b="0" i="0" dirty="0">
                <a:solidFill>
                  <a:srgbClr val="003760"/>
                </a:solidFill>
                <a:latin typeface="Times New Roman" pitchFamily="34" charset="0"/>
                <a:ea typeface="微软雅黑" pitchFamily="34" charset="-122"/>
                <a:cs typeface="Times New Roman" pitchFamily="34" charset="-120"/>
              </a:rPr>
              <a:t>make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appointment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with</a:t>
            </a:r>
            <a:r>
              <a:rPr lang="en-US" altLang="zh-CN" b="0" i="0" dirty="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sb。</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hurried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first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bus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could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arrive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time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（appoint）.</a:t>
            </a:r>
            <a:endParaRPr lang="en-US" altLang="zh-CN" dirty="0"/>
          </a:p>
        </p:txBody>
      </p:sp>
      <p:sp>
        <p:nvSpPr>
          <p:cNvPr id="4" name="QB_4_AN.19_1#bab8cee30.blank?pid=6527aaaa1&amp;color=0,55,96&amp;vpa=7&amp;vtp=1&amp;bbb=1"/>
          <p:cNvSpPr/>
          <p:nvPr/>
        </p:nvSpPr>
        <p:spPr>
          <a:xfrm>
            <a:off x="7379175" y="2705165"/>
            <a:ext cx="1309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appointment</a:t>
            </a:r>
            <a:endParaRPr lang="en-US" altLang="zh-CN" dirty="0"/>
          </a:p>
        </p:txBody>
      </p:sp>
      <p:sp>
        <p:nvSpPr>
          <p:cNvPr id="5" name="QB_4_AS.20_1#795185464?pid=6527aaaa1&amp;color=0,55,96&amp;vtp=1&amp;bbb=1"/>
          <p:cNvSpPr/>
          <p:nvPr/>
        </p:nvSpPr>
        <p:spPr>
          <a:xfrm>
            <a:off x="502920" y="3163317"/>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句意为：我急忙赶第一班公共汽车，以便能及时赴约。</a:t>
            </a:r>
            <a:endParaRPr lang="en-US" altLang="zh-CN" sz="1800" dirty="0"/>
          </a:p>
        </p:txBody>
      </p:sp>
      <p:sp>
        <p:nvSpPr>
          <p:cNvPr id="6" name="QB_4_BD.21_1#66a51dc2e?pid=6527aaaa1&amp;color=0,55,96&amp;vtp=1&amp;bbb=1&amp;hb=1"/>
          <p:cNvSpPr/>
          <p:nvPr/>
        </p:nvSpPr>
        <p:spPr>
          <a:xfrm>
            <a:off x="502920" y="3574099"/>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[广东东莞七校联考2024高一期中]</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made</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appointment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resident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physician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further</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medical</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treatment.</a:t>
            </a:r>
            <a:endParaRPr lang="en-US" altLang="zh-CN" dirty="0"/>
          </a:p>
        </p:txBody>
      </p:sp>
      <p:sp>
        <p:nvSpPr>
          <p:cNvPr id="7" name="QB_4_AN.22_1#66a51dc2e.blank?pid=6527aaaa1&amp;color=0,55,96&amp;vpa=8&amp;vtp=1&amp;bbb=1"/>
          <p:cNvSpPr/>
          <p:nvPr/>
        </p:nvSpPr>
        <p:spPr>
          <a:xfrm>
            <a:off x="5512276" y="3543619"/>
            <a:ext cx="382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an</a:t>
            </a:r>
            <a:endParaRPr lang="en-US" altLang="zh-CN" dirty="0"/>
          </a:p>
        </p:txBody>
      </p:sp>
      <p:sp>
        <p:nvSpPr>
          <p:cNvPr id="8" name="QB_4_AS.23_1#66a51dc2e?pid=6527aaaa1&amp;color=0,55,96&amp;vtp=1&amp;bbb=1"/>
          <p:cNvSpPr/>
          <p:nvPr/>
        </p:nvSpPr>
        <p:spPr>
          <a:xfrm>
            <a:off x="502920" y="4388867"/>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句意为：他和他的住院医生预约了进一步的治疗。</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10">
    <p:spTree>
      <p:nvGrpSpPr>
        <p:cNvPr id="1" name=""/>
        <p:cNvGrpSpPr/>
        <p:nvPr/>
      </p:nvGrpSpPr>
      <p:grpSpPr>
        <a:xfrm>
          <a:off x="0" y="0"/>
          <a:ext cx="0" cy="0"/>
          <a:chOff x="0" y="0"/>
          <a:chExt cx="0" cy="0"/>
        </a:xfrm>
      </p:grpSpPr>
      <p:sp>
        <p:nvSpPr>
          <p:cNvPr id="2" name="P_4#e36bc0a57?sp=1&amp;pid=6527aaaa1&amp;color=0,55,96&amp;vtp=1&amp;bt=1&amp;bbb=1"/>
          <p:cNvSpPr/>
          <p:nvPr/>
        </p:nvSpPr>
        <p:spPr>
          <a:xfrm>
            <a:off x="502920" y="1512000"/>
            <a:ext cx="10570464" cy="16084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4</a:t>
            </a:r>
            <a:r>
              <a:rPr lang="en-US" altLang="zh-CN" sz="1800" b="1" i="0">
                <a:solidFill>
                  <a:srgbClr val="003760"/>
                </a:solidFill>
                <a:latin typeface="Times New Roman" pitchFamily="34" charset="0"/>
                <a:ea typeface="微软雅黑" pitchFamily="34" charset="-122"/>
                <a:cs typeface="Times New Roman" pitchFamily="34" charset="-120"/>
              </a:rPr>
              <a:t>.replace</a:t>
            </a:r>
          </a:p>
          <a:p>
            <a:pPr>
              <a:lnSpc>
                <a:spcPts val="3300"/>
              </a:lnSpc>
            </a:pP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（1）replace在语法填空中常考查其作谓语时的语态，涉及固定搭配replace</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with/by</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many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areas,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libraries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such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important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part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community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network</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could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never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（replace）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simple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object.</a:t>
            </a:r>
            <a:endParaRPr lang="en-US" altLang="zh-CN" sz="1800" dirty="0"/>
          </a:p>
        </p:txBody>
      </p:sp>
      <p:sp>
        <p:nvSpPr>
          <p:cNvPr id="5" name="QB_4_AN.25_1#e36bc0a57.blank?pid=6527aaaa1&amp;color=0,55,96&amp;vpa=9&amp;vtp=1&amp;bbb=1"/>
          <p:cNvSpPr/>
          <p:nvPr/>
        </p:nvSpPr>
        <p:spPr>
          <a:xfrm>
            <a:off x="470376" y="2705165"/>
            <a:ext cx="12715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replaced</a:t>
            </a:r>
            <a:endParaRPr lang="en-US" altLang="zh-CN" dirty="0"/>
          </a:p>
        </p:txBody>
      </p:sp>
      <p:sp>
        <p:nvSpPr>
          <p:cNvPr id="6" name="QB_4_AS.26_1#f282699c6?pid=6527aaaa1&amp;color=0,55,96&amp;vtp=1&amp;bbb=1&amp;hb=1"/>
          <p:cNvSpPr/>
          <p:nvPr/>
        </p:nvSpPr>
        <p:spPr>
          <a:xfrm>
            <a:off x="502920" y="3168335"/>
            <a:ext cx="10570464" cy="11925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句意为：在许多地区，图书馆是社区网络的一个非常重要的组成部分</a:t>
            </a:r>
            <a:r>
              <a:rPr lang="en-US" altLang="zh-CN" sz="1800" b="0" i="0">
                <a:solidFill>
                  <a:srgbClr val="003760"/>
                </a:solidFill>
                <a:latin typeface="Times New Roman" pitchFamily="34" charset="0"/>
                <a:ea typeface="微软雅黑" pitchFamily="34" charset="-122"/>
                <a:cs typeface="Times New Roman" pitchFamily="34" charset="-120"/>
              </a:rPr>
              <a:t>，以至于它们永远无法被一个</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简单的事物所取代</a:t>
            </a:r>
            <a:r>
              <a:rPr lang="en-US" altLang="zh-CN" sz="1800" b="0" i="0" dirty="0">
                <a:solidFill>
                  <a:srgbClr val="003760"/>
                </a:solidFill>
                <a:latin typeface="Times New Roman" pitchFamily="34" charset="0"/>
                <a:ea typeface="微软雅黑" pitchFamily="34" charset="-122"/>
                <a:cs typeface="Times New Roman" pitchFamily="34" charset="-120"/>
              </a:rPr>
              <a:t>。they指代libraries，与replace之间是被动关系，应用被动语态；情态动词</a:t>
            </a:r>
            <a:r>
              <a:rPr lang="en-US" altLang="zh-CN" sz="1800" b="0" i="0">
                <a:solidFill>
                  <a:srgbClr val="003760"/>
                </a:solidFill>
                <a:latin typeface="Times New Roman" pitchFamily="34" charset="0"/>
                <a:ea typeface="微软雅黑" pitchFamily="34" charset="-122"/>
                <a:cs typeface="Times New Roman" pitchFamily="34" charset="-120"/>
              </a:rPr>
              <a:t>could后用动词</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原形</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fade">
                                      <p:cBhvr>
                                        <p:cTn id="24"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4059</Words>
  <Application>Microsoft Office PowerPoint</Application>
  <PresentationFormat>宽屏</PresentationFormat>
  <Paragraphs>495</Paragraphs>
  <Slides>43</Slides>
  <Notes>40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43</vt:i4>
      </vt:variant>
    </vt:vector>
  </HeadingPairs>
  <TitlesOfParts>
    <vt:vector size="53" baseType="lpstr">
      <vt:lpstr>Arial (正文)</vt:lpstr>
      <vt:lpstr>仿宋</vt:lpstr>
      <vt:lpstr>SimSun</vt:lpstr>
      <vt:lpstr>微软雅黑</vt:lpstr>
      <vt:lpstr>印品黑体</vt:lpstr>
      <vt:lpstr>Arial</vt:lpstr>
      <vt:lpstr>Calibri</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2</cp:revision>
  <dcterms:created xsi:type="dcterms:W3CDTF">2024-10-10T06:49:50Z</dcterms:created>
  <dcterms:modified xsi:type="dcterms:W3CDTF">2024-10-10T06:52:44Z</dcterms:modified>
  <cp:category/>
  <cp:contentStatus/>
</cp:coreProperties>
</file>