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1" r:id="rId15"/>
    <p:sldId id="272" r:id="rId16"/>
    <p:sldId id="273" r:id="rId17"/>
    <p:sldId id="274" r:id="rId18"/>
    <p:sldId id="275" r:id="rId19"/>
    <p:sldId id="276" r:id="rId20"/>
    <p:sldId id="277" r:id="rId21"/>
    <p:sldId id="278" r:id="rId22"/>
    <p:sldId id="279" r:id="rId23"/>
    <p:sldId id="280" r:id="rId24"/>
    <p:sldId id="296" r:id="rId25"/>
    <p:sldId id="281" r:id="rId26"/>
    <p:sldId id="297" r:id="rId27"/>
    <p:sldId id="282" r:id="rId28"/>
    <p:sldId id="283" r:id="rId29"/>
    <p:sldId id="284" r:id="rId30"/>
    <p:sldId id="285" r:id="rId31"/>
    <p:sldId id="286" r:id="rId32"/>
    <p:sldId id="287" r:id="rId33"/>
    <p:sldId id="289" r:id="rId34"/>
    <p:sldId id="298" r:id="rId35"/>
    <p:sldId id="290" r:id="rId36"/>
    <p:sldId id="291" r:id="rId37"/>
    <p:sldId id="292" r:id="rId38"/>
    <p:sldId id="293" r:id="rId39"/>
    <p:sldId id="294" r:id="rId40"/>
    <p:sldId id="295"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610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3.xml"/><Relationship Id="rId3" Type="http://schemas.openxmlformats.org/officeDocument/2006/relationships/image" Target="../media/image6.png"/><Relationship Id="rId7" Type="http://schemas.openxmlformats.org/officeDocument/2006/relationships/slide" Target="../slides/slide14.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8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58d56e455&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0dba018ff&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1c86b693e&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2f5c4da55?sp=1&amp;pid=58d56e455&amp;color=0,55,96&amp;vtp=1&amp;bt=1&amp;bbb=1&amp;hb=1"/>
          <p:cNvSpPr/>
          <p:nvPr/>
        </p:nvSpPr>
        <p:spPr>
          <a:xfrm>
            <a:off x="502920" y="1512000"/>
            <a:ext cx="10570464" cy="178625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4.patience</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patience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在语法填空中的考法涉及：①考查词性转换，常考查其与形容词patient之间的转换；</a:t>
            </a:r>
            <a:r>
              <a:rPr lang="en-US" altLang="zh-CN" sz="1800" b="0" i="0">
                <a:solidFill>
                  <a:srgbClr val="003760"/>
                </a:solidFill>
                <a:latin typeface="Times New Roman" pitchFamily="34" charset="0"/>
                <a:ea typeface="微软雅黑" pitchFamily="34" charset="-122"/>
                <a:cs typeface="Times New Roman" pitchFamily="34" charset="-120"/>
              </a:rPr>
              <a:t>②考查形</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容词</a:t>
            </a:r>
            <a:r>
              <a:rPr lang="en-US" altLang="zh-CN" b="0" i="0" dirty="0">
                <a:solidFill>
                  <a:srgbClr val="003760"/>
                </a:solidFill>
                <a:latin typeface="Times New Roman" pitchFamily="34" charset="0"/>
                <a:ea typeface="微软雅黑" pitchFamily="34" charset="-122"/>
                <a:cs typeface="Times New Roman" pitchFamily="34" charset="-120"/>
              </a:rPr>
              <a:t>patient前加im-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变为其反义词，后加-ly</a:t>
            </a:r>
            <a:r>
              <a:rPr lang="en-US" altLang="zh-CN" b="0" i="0">
                <a:solidFill>
                  <a:srgbClr val="003760"/>
                </a:solidFill>
                <a:latin typeface="Times New Roman" pitchFamily="34" charset="0"/>
                <a:ea typeface="微软雅黑" pitchFamily="34" charset="-122"/>
                <a:cs typeface="Times New Roman" pitchFamily="34" charset="-120"/>
              </a:rPr>
              <a:t>变为副词。</a:t>
            </a:r>
          </a:p>
          <a:p>
            <a:pPr marL="0" marR="0" lvl="0" indent="0" defTabSz="914400" rtl="0" eaLnBrk="1" fontAlgn="auto" latinLnBrk="0" hangingPunct="1">
              <a:lnSpc>
                <a:spcPts val="29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[湖南衡阳2024高一期末]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Virtues,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（patient）,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courage,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generosity,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better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endParaRPr lang="en-US" altLang="zh-CN" dirty="0"/>
          </a:p>
        </p:txBody>
      </p:sp>
      <p:sp>
        <p:nvSpPr>
          <p:cNvPr id="4" name="QB_4_AN.27_1#2f5c4da55.blank?pid=58d56e455&amp;color=0,55,96&amp;vpa=10&amp;vtp=1&amp;bbb=1"/>
          <p:cNvSpPr/>
          <p:nvPr/>
        </p:nvSpPr>
        <p:spPr>
          <a:xfrm>
            <a:off x="5225510" y="2572323"/>
            <a:ext cx="9286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patience</a:t>
            </a:r>
            <a:endParaRPr lang="en-US" altLang="zh-CN" dirty="0"/>
          </a:p>
        </p:txBody>
      </p:sp>
      <p:sp>
        <p:nvSpPr>
          <p:cNvPr id="5" name="QB_4_AS.28_1#792821416?pid=58d56e455&amp;color=0,55,96&amp;vtp=1&amp;bbb=1&amp;hb=1"/>
          <p:cNvSpPr/>
          <p:nvPr/>
        </p:nvSpPr>
        <p:spPr>
          <a:xfrm>
            <a:off x="502920" y="3333751"/>
            <a:ext cx="10570464" cy="6938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句意为：耐心、勇气和慷慨等美德会帮助我们成为更好的人。设空处与courage和</a:t>
            </a:r>
            <a:r>
              <a:rPr lang="en-US" altLang="zh-CN" sz="1800" b="0" i="0">
                <a:solidFill>
                  <a:srgbClr val="003760"/>
                </a:solidFill>
                <a:latin typeface="Times New Roman" pitchFamily="34" charset="0"/>
                <a:ea typeface="微软雅黑" pitchFamily="34" charset="-122"/>
                <a:cs typeface="Times New Roman" pitchFamily="34" charset="-120"/>
              </a:rPr>
              <a:t>generosity并列作</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介词</a:t>
            </a:r>
            <a:r>
              <a:rPr lang="en-US" altLang="zh-CN" b="0" i="0" dirty="0">
                <a:solidFill>
                  <a:srgbClr val="003760"/>
                </a:solidFill>
                <a:latin typeface="Times New Roman" pitchFamily="34" charset="0"/>
                <a:ea typeface="微软雅黑" pitchFamily="34" charset="-122"/>
                <a:cs typeface="Times New Roman" pitchFamily="34" charset="-120"/>
              </a:rPr>
              <a:t>as的宾语，应用名词形式。</a:t>
            </a:r>
            <a:endParaRPr lang="en-US" altLang="zh-CN" dirty="0"/>
          </a:p>
        </p:txBody>
      </p:sp>
      <p:sp>
        <p:nvSpPr>
          <p:cNvPr id="6" name="QB_4_BD.29_1#9500bee07?pid=58d56e455&amp;color=0,55,96&amp;vtp=1&amp;bbb=1&amp;hb=1"/>
          <p:cNvSpPr/>
          <p:nvPr/>
        </p:nvSpPr>
        <p:spPr>
          <a:xfrm>
            <a:off x="502920" y="4067367"/>
            <a:ext cx="10570464" cy="6813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patient）.“Thirty-five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rudely.</a:t>
            </a:r>
            <a:endParaRPr lang="en-US" altLang="zh-CN" dirty="0"/>
          </a:p>
        </p:txBody>
      </p:sp>
      <p:sp>
        <p:nvSpPr>
          <p:cNvPr id="7" name="QB_4_AN.30_1#9500bee07.blank?pid=58d56e455&amp;color=0,55,96&amp;vpa=11&amp;vtp=1&amp;bbb=1"/>
          <p:cNvSpPr/>
          <p:nvPr/>
        </p:nvSpPr>
        <p:spPr>
          <a:xfrm>
            <a:off x="8560275" y="4022790"/>
            <a:ext cx="10302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impatient</a:t>
            </a:r>
            <a:endParaRPr lang="en-US" altLang="zh-CN" dirty="0"/>
          </a:p>
        </p:txBody>
      </p:sp>
      <p:sp>
        <p:nvSpPr>
          <p:cNvPr id="8" name="QB_4_AS.31_1#9500bee07?pid=58d56e455&amp;color=0,55,96&amp;vtp=1&amp;bbb=1&amp;hb=1"/>
          <p:cNvSpPr/>
          <p:nvPr/>
        </p:nvSpPr>
        <p:spPr>
          <a:xfrm>
            <a:off x="502920" y="4786059"/>
            <a:ext cx="10570464" cy="693865"/>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设空句句意为：一些人现在正等着她的服务，女服务员变得有点不耐烦了。由后面的rudely</a:t>
            </a:r>
            <a:r>
              <a:rPr lang="en-US" altLang="zh-CN" sz="1800" b="0" i="0">
                <a:solidFill>
                  <a:srgbClr val="003760"/>
                </a:solidFill>
                <a:latin typeface="Times New Roman" pitchFamily="34" charset="0"/>
                <a:ea typeface="微软雅黑" pitchFamily="34" charset="-122"/>
                <a:cs typeface="Times New Roman" pitchFamily="34" charset="-120"/>
              </a:rPr>
              <a:t>可知，</a:t>
            </a:r>
          </a:p>
          <a:p>
            <a:pPr>
              <a:lnSpc>
                <a:spcPts val="2800"/>
              </a:lnSpc>
            </a:pPr>
            <a:r>
              <a:rPr lang="en-US" altLang="zh-CN" b="0" i="0">
                <a:solidFill>
                  <a:srgbClr val="003760"/>
                </a:solidFill>
                <a:latin typeface="Times New Roman" pitchFamily="34" charset="0"/>
                <a:ea typeface="微软雅黑" pitchFamily="34" charset="-122"/>
                <a:cs typeface="Times New Roman" pitchFamily="34" charset="-120"/>
              </a:rPr>
              <a:t>女服务员是</a:t>
            </a:r>
            <a:r>
              <a:rPr lang="en-US" altLang="zh-CN" b="0" i="0" dirty="0">
                <a:solidFill>
                  <a:srgbClr val="003760"/>
                </a:solidFill>
                <a:latin typeface="Times New Roman" pitchFamily="34" charset="0"/>
                <a:ea typeface="微软雅黑" pitchFamily="34" charset="-122"/>
                <a:cs typeface="Times New Roman" pitchFamily="34" charset="-120"/>
              </a:rPr>
              <a:t>“不耐烦的”，故填impatient。</a:t>
            </a:r>
            <a:endParaRPr lang="en-US" altLang="zh-CN" dirty="0"/>
          </a:p>
        </p:txBody>
      </p:sp>
      <p:sp>
        <p:nvSpPr>
          <p:cNvPr id="9" name="QB_4_BD.32_1#ce9bf0df7?pid=58d56e455&amp;color=0,55,96&amp;vtp=1&amp;bbb=1"/>
          <p:cNvSpPr/>
          <p:nvPr/>
        </p:nvSpPr>
        <p:spPr>
          <a:xfrm>
            <a:off x="502920" y="5530025"/>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just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endParaRPr lang="en-US" altLang="zh-CN" sz="1800" dirty="0"/>
          </a:p>
        </p:txBody>
      </p:sp>
      <p:sp>
        <p:nvSpPr>
          <p:cNvPr id="10" name="QB_4_AN.33_1#ce9bf0df7.blank?pid=58d56e455&amp;color=0,55,96&amp;vpa=12&amp;vtp=1&amp;bbb=1"/>
          <p:cNvSpPr/>
          <p:nvPr/>
        </p:nvSpPr>
        <p:spPr>
          <a:xfrm>
            <a:off x="2070576" y="5464810"/>
            <a:ext cx="966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patiently</a:t>
            </a:r>
            <a:endParaRPr lang="en-US" altLang="zh-CN" dirty="0"/>
          </a:p>
        </p:txBody>
      </p:sp>
      <p:sp>
        <p:nvSpPr>
          <p:cNvPr id="11" name="QB_4_AS.34_1#ce9bf0df7?pid=58d56e455&amp;color=0,55,96&amp;vtp=1&amp;bbb=1"/>
          <p:cNvSpPr/>
          <p:nvPr/>
        </p:nvSpPr>
        <p:spPr>
          <a:xfrm>
            <a:off x="502920" y="5896610"/>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修饰谓语was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waiting应用副词，表示“耐心地”，故填patiently。</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0">
                                            <p:bg/>
                                          </p:spTgt>
                                        </p:tgtEl>
                                        <p:attrNameLst>
                                          <p:attrName>style.visibility</p:attrName>
                                        </p:attrNameLst>
                                      </p:cBhvr>
                                      <p:to>
                                        <p:strVal val="visible"/>
                                      </p:to>
                                    </p:set>
                                    <p:animEffect transition="in" filter="fade">
                                      <p:cBhvr>
                                        <p:cTn id="45" dur="500"/>
                                        <p:tgtEl>
                                          <p:spTgt spid="10">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
                                            <p:txEl>
                                              <p:pRg st="0" end="0"/>
                                            </p:txEl>
                                          </p:spTgt>
                                        </p:tgtEl>
                                        <p:attrNameLst>
                                          <p:attrName>style.visibility</p:attrName>
                                        </p:attrNameLst>
                                      </p:cBhvr>
                                      <p:to>
                                        <p:strVal val="visible"/>
                                      </p:to>
                                    </p:set>
                                    <p:animEffect transition="in" filter="fade">
                                      <p:cBhvr>
                                        <p:cTn id="48" dur="500"/>
                                        <p:tgtEl>
                                          <p:spTgt spid="10">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1">
                                            <p:bg/>
                                          </p:spTgt>
                                        </p:tgtEl>
                                        <p:attrNameLst>
                                          <p:attrName>style.visibility</p:attrName>
                                        </p:attrNameLst>
                                      </p:cBhvr>
                                      <p:to>
                                        <p:strVal val="visible"/>
                                      </p:to>
                                    </p:set>
                                    <p:animEffect transition="in" filter="fade">
                                      <p:cBhvr>
                                        <p:cTn id="53" dur="500"/>
                                        <p:tgtEl>
                                          <p:spTgt spid="11">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1">
                                            <p:txEl>
                                              <p:pRg st="0" end="0"/>
                                            </p:txEl>
                                          </p:spTgt>
                                        </p:tgtEl>
                                        <p:attrNameLst>
                                          <p:attrName>style.visibility</p:attrName>
                                        </p:attrNameLst>
                                      </p:cBhvr>
                                      <p:to>
                                        <p:strVal val="visible"/>
                                      </p:to>
                                    </p:set>
                                    <p:animEffect transition="in" filter="fade">
                                      <p:cBhvr>
                                        <p:cTn id="56"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178c25001?sp=1&amp;pid=58d56e45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5.hesitate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hesitate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在语法填空中的考法涉及：①考查词性转换，其名词形式为hesitation，常涉及短语</a:t>
            </a:r>
            <a:r>
              <a:rPr lang="en-US" altLang="zh-CN" sz="1800" b="0" i="0">
                <a:solidFill>
                  <a:srgbClr val="003760"/>
                </a:solidFill>
                <a:latin typeface="Times New Roman" pitchFamily="34" charset="0"/>
                <a:ea typeface="微软雅黑" pitchFamily="34" charset="-122"/>
                <a:cs typeface="Times New Roman" pitchFamily="34" charset="-120"/>
              </a:rPr>
              <a:t>without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hesitation</a:t>
            </a:r>
            <a:r>
              <a:rPr lang="en-US" altLang="zh-CN" b="0" i="0" dirty="0">
                <a:solidFill>
                  <a:srgbClr val="003760"/>
                </a:solidFill>
                <a:latin typeface="Times New Roman" pitchFamily="34" charset="0"/>
                <a:ea typeface="微软雅黑" pitchFamily="34" charset="-122"/>
                <a:cs typeface="Times New Roman" pitchFamily="34" charset="-120"/>
              </a:rPr>
              <a:t>；②考查其固定搭配not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hesitate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sth。</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[重庆八中2023高二月考]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firefighters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burning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trapped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family.</a:t>
            </a:r>
            <a:endParaRPr lang="en-US" altLang="zh-CN" dirty="0"/>
          </a:p>
        </p:txBody>
      </p:sp>
      <p:sp>
        <p:nvSpPr>
          <p:cNvPr id="4" name="QB_4_AN.36_1#178c25001.blank?pid=58d56e455&amp;color=0,55,96&amp;vpa=13&amp;vtp=1&amp;bbb=1"/>
          <p:cNvSpPr/>
          <p:nvPr/>
        </p:nvSpPr>
        <p:spPr>
          <a:xfrm>
            <a:off x="9309575" y="2738820"/>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hesitation</a:t>
            </a:r>
            <a:endParaRPr lang="en-US" altLang="zh-CN" dirty="0"/>
          </a:p>
        </p:txBody>
      </p:sp>
      <p:sp>
        <p:nvSpPr>
          <p:cNvPr id="5" name="QB_4_AS.37_1#fe7403df1?pid=58d56e455&amp;color=0,55,96&amp;vtp=1&amp;bbb=1&amp;hb=1"/>
          <p:cNvSpPr/>
          <p:nvPr/>
        </p:nvSpPr>
        <p:spPr>
          <a:xfrm>
            <a:off x="502920" y="3574734"/>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句意为：消防员们毫不犹豫地冲进着火的大楼去救被困的那家人。设空处作without的宾语</a:t>
            </a:r>
            <a:r>
              <a:rPr lang="en-US" altLang="zh-CN" sz="1800" b="0" i="0">
                <a:solidFill>
                  <a:srgbClr val="003760"/>
                </a:solidFill>
                <a:latin typeface="Times New Roman" pitchFamily="34" charset="0"/>
                <a:ea typeface="微软雅黑" pitchFamily="34" charset="-122"/>
                <a:cs typeface="Times New Roman" pitchFamily="34" charset="-120"/>
              </a:rPr>
              <a:t>，应用名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词形式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BD.38_1#225b86240?pid=58d56e455&amp;color=0,55,96&amp;vtp=1&amp;bbb=1&amp;hb=1"/>
          <p:cNvSpPr/>
          <p:nvPr/>
        </p:nvSpPr>
        <p:spPr>
          <a:xfrm>
            <a:off x="502920" y="440404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hesitate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20</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diseases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heavy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stress.</a:t>
            </a:r>
            <a:endParaRPr lang="en-US" altLang="zh-CN" dirty="0"/>
          </a:p>
        </p:txBody>
      </p:sp>
      <p:sp>
        <p:nvSpPr>
          <p:cNvPr id="7" name="QB_4_AN.39_1#225b86240.blank?pid=58d56e455&amp;color=0,55,96&amp;vpa=14&amp;vtp=1&amp;bbb=1"/>
          <p:cNvSpPr/>
          <p:nvPr/>
        </p:nvSpPr>
        <p:spPr>
          <a:xfrm>
            <a:off x="3632676" y="4373564"/>
            <a:ext cx="7381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aid</a:t>
            </a:r>
            <a:endParaRPr lang="en-US" altLang="zh-CN" dirty="0"/>
          </a:p>
        </p:txBody>
      </p:sp>
      <p:sp>
        <p:nvSpPr>
          <p:cNvPr id="8" name="QB_4_AS.40_1#225b86240?pid=58d56e455&amp;color=0,55,96&amp;vtp=1&amp;bbb=1&amp;hb=1"/>
          <p:cNvSpPr/>
          <p:nvPr/>
        </p:nvSpPr>
        <p:spPr>
          <a:xfrm>
            <a:off x="502920" y="522700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句意为：即使因常年的繁重工作和压力而患上了20多种疾病，她仍毫不犹豫地帮助她的学生。</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hesitate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sth为固定搭配，意为“毫不犹豫地做某事”。</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4#d3f40c119?sp=1&amp;pid=58d56e455&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6.permit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permit</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在语法填空中的考法涉及：①考查词性转换，其名词形式为permission；②</a:t>
            </a:r>
            <a:r>
              <a:rPr lang="en-US" altLang="zh-CN" sz="1800" b="0" i="0">
                <a:solidFill>
                  <a:srgbClr val="003760"/>
                </a:solidFill>
                <a:latin typeface="Times New Roman" pitchFamily="34" charset="0"/>
                <a:ea typeface="微软雅黑" pitchFamily="34" charset="-122"/>
                <a:cs typeface="Times New Roman" pitchFamily="34" charset="-120"/>
              </a:rPr>
              <a:t>考查其时态和语态；</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b="0" i="0" dirty="0">
                <a:solidFill>
                  <a:srgbClr val="003760"/>
                </a:solidFill>
                <a:latin typeface="Times New Roman" pitchFamily="34" charset="0"/>
                <a:ea typeface="微软雅黑" pitchFamily="34" charset="-122"/>
                <a:cs typeface="Times New Roman" pitchFamily="34" charset="-120"/>
              </a:rPr>
              <a:t>考查其非谓语形式；④考查其固定搭配permit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sb</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sth。</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[河北石家庄一中2024高二月考]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excited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possibility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anybody's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（permit）.</a:t>
            </a:r>
            <a:endParaRPr lang="en-US" altLang="zh-CN" dirty="0"/>
          </a:p>
        </p:txBody>
      </p:sp>
      <p:sp>
        <p:nvSpPr>
          <p:cNvPr id="4" name="QB_4_AN.42_1#d3f40c119.blank?pid=58d56e455&amp;color=0,55,96&amp;vpa=15&amp;vtp=1&amp;bbb=1"/>
          <p:cNvSpPr/>
          <p:nvPr/>
        </p:nvSpPr>
        <p:spPr>
          <a:xfrm>
            <a:off x="2365851" y="3124265"/>
            <a:ext cx="1169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permission</a:t>
            </a:r>
            <a:endParaRPr lang="en-US" altLang="zh-CN" dirty="0"/>
          </a:p>
        </p:txBody>
      </p:sp>
      <p:sp>
        <p:nvSpPr>
          <p:cNvPr id="5" name="QB_4_AS.43_1#99c942563?pid=58d56e455&amp;color=0,55,96&amp;vtp=1&amp;bbb=1"/>
          <p:cNvSpPr/>
          <p:nvPr/>
        </p:nvSpPr>
        <p:spPr>
          <a:xfrm>
            <a:off x="502920" y="3569717"/>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设空处作介词without的宾语，且其前有所有格anybody's修饰，应用名词形式。</a:t>
            </a:r>
            <a:endParaRPr lang="en-US" altLang="zh-CN" sz="1800" dirty="0"/>
          </a:p>
        </p:txBody>
      </p:sp>
      <p:sp>
        <p:nvSpPr>
          <p:cNvPr id="6" name="QB_4_BD.44_1#acb2a4849?pid=58d56e455&amp;color=0,55,96&amp;vtp=1&amp;bbb=1&amp;hb=1"/>
          <p:cNvSpPr/>
          <p:nvPr/>
        </p:nvSpPr>
        <p:spPr>
          <a:xfrm>
            <a:off x="502920" y="398049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[全国新高考Ⅰ·浙江2023年1月]</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Citizens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classes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closer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center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circles.</a:t>
            </a:r>
            <a:endParaRPr lang="en-US" altLang="zh-CN" dirty="0"/>
          </a:p>
        </p:txBody>
      </p:sp>
      <p:sp>
        <p:nvSpPr>
          <p:cNvPr id="7" name="QB_4_AN.45_1#acb2a4849.blank?pid=58d56e455&amp;color=0,55,96&amp;vpa=16&amp;vtp=1&amp;bbb=1"/>
          <p:cNvSpPr/>
          <p:nvPr/>
        </p:nvSpPr>
        <p:spPr>
          <a:xfrm>
            <a:off x="7633175" y="3937319"/>
            <a:ext cx="16017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were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permitted</a:t>
            </a:r>
            <a:endParaRPr lang="en-US" altLang="zh-CN" dirty="0"/>
          </a:p>
        </p:txBody>
      </p:sp>
      <p:sp>
        <p:nvSpPr>
          <p:cNvPr id="8" name="QB_4_AS.46_1#acb2a4849?pid=58d56e455&amp;color=0,55,96&amp;vtp=1&amp;bbb=1&amp;hb=1"/>
          <p:cNvSpPr/>
          <p:nvPr/>
        </p:nvSpPr>
        <p:spPr>
          <a:xfrm>
            <a:off x="502920" y="4800284"/>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句意为：社会地位较高的公民被允许住在离圆中心更近的地方。设空处在句中作谓语</a:t>
            </a:r>
            <a:r>
              <a:rPr lang="en-US" altLang="zh-CN" sz="1800" b="0" i="0">
                <a:solidFill>
                  <a:srgbClr val="003760"/>
                </a:solidFill>
                <a:latin typeface="Times New Roman" pitchFamily="34" charset="0"/>
                <a:ea typeface="微软雅黑" pitchFamily="34" charset="-122"/>
                <a:cs typeface="Times New Roman" pitchFamily="34" charset="-120"/>
              </a:rPr>
              <a:t>，和主语</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Citizens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classes之间构成被动关系，应用被动语态；主语为复数概念</a:t>
            </a:r>
            <a:r>
              <a:rPr lang="en-US" altLang="zh-CN" sz="1800" b="0" i="0">
                <a:solidFill>
                  <a:srgbClr val="003760"/>
                </a:solidFill>
                <a:latin typeface="Times New Roman" pitchFamily="34" charset="0"/>
                <a:ea typeface="微软雅黑" pitchFamily="34" charset="-122"/>
                <a:cs typeface="Times New Roman" pitchFamily="34" charset="-120"/>
              </a:rPr>
              <a:t>，谓语也应用复数形</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式</a:t>
            </a:r>
            <a:r>
              <a:rPr lang="en-US" altLang="zh-CN" b="0" i="0" dirty="0">
                <a:solidFill>
                  <a:srgbClr val="003760"/>
                </a:solidFill>
                <a:latin typeface="Times New Roman" pitchFamily="34" charset="0"/>
                <a:ea typeface="微软雅黑" pitchFamily="34" charset="-122"/>
                <a:cs typeface="Times New Roman" pitchFamily="34" charset="-120"/>
              </a:rPr>
              <a:t>；此处是对过去事实的陈述，应用一般过去时。</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2" end="2"/>
                                            </p:txEl>
                                          </p:spTgt>
                                        </p:tgtEl>
                                        <p:attrNameLst>
                                          <p:attrName>style.visibility</p:attrName>
                                        </p:attrNameLst>
                                      </p:cBhvr>
                                      <p:to>
                                        <p:strVal val="visible"/>
                                      </p:to>
                                    </p:set>
                                    <p:animEffect transition="in" filter="fade">
                                      <p:cBhvr>
                                        <p:cTn id="40"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B_4_BD.47_1#176d6e926?pid=58d56e455&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[四川成都石室中学2023高一期末·改编]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important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materials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week,</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weather</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（permit）.</a:t>
            </a:r>
            <a:endParaRPr lang="en-US" altLang="zh-CN" dirty="0"/>
          </a:p>
        </p:txBody>
      </p:sp>
      <p:sp>
        <p:nvSpPr>
          <p:cNvPr id="3" name="QB_4_AN.48_1#176d6e926.blank?pid=58d56e455&amp;color=0,55,96&amp;vpa=17&amp;vtp=1&amp;bbb=1"/>
          <p:cNvSpPr/>
          <p:nvPr/>
        </p:nvSpPr>
        <p:spPr>
          <a:xfrm>
            <a:off x="5290026" y="1866965"/>
            <a:ext cx="1119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permitting</a:t>
            </a:r>
            <a:endParaRPr lang="en-US" altLang="zh-CN" dirty="0"/>
          </a:p>
        </p:txBody>
      </p:sp>
      <p:sp>
        <p:nvSpPr>
          <p:cNvPr id="4" name="QB_4_AS.49_1#176d6e926?pid=58d56e455&amp;color=0,55,96&amp;vtp=1&amp;bbb=1&amp;hb=1"/>
          <p:cNvSpPr/>
          <p:nvPr/>
        </p:nvSpPr>
        <p:spPr>
          <a:xfrm>
            <a:off x="502920" y="2337119"/>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句意为：如果天气允许的话，项目负责人希望在本周晚些时候开始从该地获取重要材料</a:t>
            </a:r>
            <a:r>
              <a:rPr lang="en-US" altLang="zh-CN" sz="1800" b="0" i="0">
                <a:solidFill>
                  <a:srgbClr val="003760"/>
                </a:solidFill>
                <a:latin typeface="Times New Roman" pitchFamily="34" charset="0"/>
                <a:ea typeface="微软雅黑" pitchFamily="34" charset="-122"/>
                <a:cs typeface="Times New Roman" pitchFamily="34" charset="-120"/>
              </a:rPr>
              <a:t>。此处为独</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立主格结构</a:t>
            </a:r>
            <a:r>
              <a:rPr lang="en-US" altLang="zh-CN" b="0" i="0" dirty="0">
                <a:solidFill>
                  <a:srgbClr val="003760"/>
                </a:solidFill>
                <a:latin typeface="Times New Roman" pitchFamily="34" charset="0"/>
                <a:ea typeface="微软雅黑" pitchFamily="34" charset="-122"/>
                <a:cs typeface="Times New Roman" pitchFamily="34" charset="-120"/>
              </a:rPr>
              <a:t>，weather和permit之间为逻辑上的主动关系，应用现在分词形式。</a:t>
            </a:r>
            <a:endParaRPr lang="en-US" altLang="zh-CN" dirty="0"/>
          </a:p>
        </p:txBody>
      </p:sp>
      <p:sp>
        <p:nvSpPr>
          <p:cNvPr id="5" name="QB_4_BD.50_1#615f183b4?pid=58d56e455&amp;color=0,55,96&amp;vtp=1&amp;bbb=1&amp;hb=1"/>
          <p:cNvSpPr/>
          <p:nvPr/>
        </p:nvSpPr>
        <p:spPr>
          <a:xfrm>
            <a:off x="502920" y="316661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[陕西西安2023高二期中]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visitors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permitted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electronic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devices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security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measures.</a:t>
            </a:r>
            <a:endParaRPr lang="en-US" altLang="zh-CN" dirty="0"/>
          </a:p>
        </p:txBody>
      </p:sp>
      <p:sp>
        <p:nvSpPr>
          <p:cNvPr id="6" name="QB_4_AN.51_1#615f183b4.blank?pid=58d56e455&amp;color=0,55,96&amp;vpa=18&amp;vtp=1&amp;bbb=1"/>
          <p:cNvSpPr/>
          <p:nvPr/>
        </p:nvSpPr>
        <p:spPr>
          <a:xfrm>
            <a:off x="7742079" y="3123439"/>
            <a:ext cx="941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bring</a:t>
            </a:r>
            <a:endParaRPr lang="en-US" altLang="zh-CN" dirty="0"/>
          </a:p>
        </p:txBody>
      </p:sp>
      <p:sp>
        <p:nvSpPr>
          <p:cNvPr id="7" name="QB_4_AS.52_1#615f183b4?pid=58d56e455&amp;color=0,55,96&amp;vtp=1&amp;bbb=1&amp;hb=1"/>
          <p:cNvSpPr/>
          <p:nvPr/>
        </p:nvSpPr>
        <p:spPr>
          <a:xfrm>
            <a:off x="502920" y="3989389"/>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句意为：由于安全措施，游客不允许携带任何电子设备去参观“中国天眼”。固定搭配permit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do</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sth意为“允许某人做某事”，此处是其被动形式。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C_4_BD#8be356382?pid=0dba018ff&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sp>
        <p:nvSpPr>
          <p:cNvPr id="3" name="P_5_BD#cfc527c1b?pid=8be356382&amp;color=0,55,96&amp;vtp=1&amp;bbb=1"/>
          <p:cNvSpPr/>
          <p:nvPr/>
        </p:nvSpPr>
        <p:spPr>
          <a:xfrm>
            <a:off x="502920" y="2045175"/>
            <a:ext cx="10570464" cy="32880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dirty="0">
                <a:solidFill>
                  <a:srgbClr val="003760"/>
                </a:solidFill>
                <a:latin typeface="Times New Roman" pitchFamily="34" charset="0"/>
                <a:ea typeface="微软雅黑" pitchFamily="34" charset="-122"/>
                <a:cs typeface="Times New Roman" pitchFamily="34" charset="-120"/>
              </a:rPr>
              <a:t>人与自我——正确的人生态度</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体</a:t>
            </a:r>
            <a:r>
              <a:rPr lang="en-US" altLang="zh-CN" sz="1800" b="1" i="0">
                <a:solidFill>
                  <a:srgbClr val="003760"/>
                </a:solidFill>
                <a:latin typeface="Times New Roman" pitchFamily="34" charset="0"/>
                <a:ea typeface="微软雅黑" pitchFamily="34" charset="-122"/>
                <a:cs typeface="Times New Roman" pitchFamily="34" charset="-120"/>
              </a:rPr>
              <a:t>裁</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议论文</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数：</a:t>
            </a:r>
            <a:r>
              <a:rPr lang="en-US" altLang="zh-CN" sz="1800" b="0" i="0">
                <a:solidFill>
                  <a:srgbClr val="003760"/>
                </a:solidFill>
                <a:latin typeface="Times New Roman" pitchFamily="34" charset="0"/>
                <a:ea typeface="微软雅黑" pitchFamily="34" charset="-122"/>
                <a:cs typeface="Times New Roman" pitchFamily="34" charset="-120"/>
              </a:rPr>
              <a:t>402</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难度：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阅读用时：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9分钟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背景导入：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对于父母是否应该给孩子零用钱这个话题，人们一直争论不休。重要的是，父母应教会孩子如</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何正确使用零用钱，培养孩子的金钱意识,这对孩子未来的生活具有重要意义。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阅读技巧：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训练学生推断作者提到某些特定信息的目的的能力。</a:t>
            </a:r>
            <a:endParaRPr lang="en-US" altLang="zh-CN" sz="18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8" name="P_5_BD#cfc527c1b?colgroup=9,24,10&amp;pid=8be356382&amp;color=0,55,96&amp;vtp=1&amp;bt=1&amp;bbb=1&amp;hb=1"/>
              <p:cNvGraphicFramePr>
                <a:graphicFrameLocks noGrp="1"/>
              </p:cNvGraphicFramePr>
              <p:nvPr>
                <p:extLst>
                  <p:ext uri="{D42A27DB-BD31-4B8C-83A1-F6EECF244321}">
                    <p14:modId xmlns:p14="http://schemas.microsoft.com/office/powerpoint/2010/main" val="3463453843"/>
                  </p:ext>
                </p:extLst>
              </p:nvPr>
            </p:nvGraphicFramePr>
            <p:xfrm>
              <a:off x="502920" y="1508760"/>
              <a:ext cx="10533888" cy="3452432"/>
            </p:xfrm>
            <a:graphic>
              <a:graphicData uri="http://schemas.openxmlformats.org/drawingml/2006/table">
                <a:tbl>
                  <a:tblPr/>
                  <a:tblGrid>
                    <a:gridCol w="2231136">
                      <a:extLst>
                        <a:ext uri="{9D8B030D-6E8A-4147-A177-3AD203B41FA5}">
                          <a16:colId xmlns:a16="http://schemas.microsoft.com/office/drawing/2014/main" val="20000"/>
                        </a:ext>
                      </a:extLst>
                    </a:gridCol>
                    <a:gridCol w="5769864">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705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let</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为不定式短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语作表语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Times New Roman" pitchFamily="34" charset="0"/>
                              <a:ea typeface="微软雅黑" pitchFamily="34" charset="-122"/>
                              <a:cs typeface="Times New Roman" pitchFamily="34" charset="-120"/>
                            </a:rPr>
                            <a:t>引导定语从句,</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先行词为</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differ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依据</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不同而不同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How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Allowance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Helps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Children</a:t>
                          </a:r>
                          <a:endParaRPr lang="en-US" altLang="zh-CN" sz="1200" dirty="0"/>
                        </a:p>
                        <a:p>
                          <a:pPr marL="0" indent="0" algn="ctr"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Learn</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About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Money</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Many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receiving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allowance</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purpose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children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learn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experience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age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financial</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sSup>
                                <m:sSupPr>
                                  <m:ctrlPr>
                                    <a:rPr lang="en-US" altLang="zh-CN" sz="1800" b="0" i="1" spc="-100" dirty="0">
                                      <a:solidFill>
                                        <a:srgbClr val="FF8827"/>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FF8827"/>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FF8827"/>
                                      </a:solidFill>
                                      <a:latin typeface="Cambria Math" panose="02040503050406030204" pitchFamily="18" charset="0"/>
                                      <a:ea typeface="微软雅黑" pitchFamily="34" charset="-122"/>
                                      <a:cs typeface="Times New Roman" pitchFamily="34" charset="-120"/>
                                    </a:rPr>
                                    <m:t>​</m:t>
                                  </m:r>
                                </m:sup>
                              </m:sSup>
                            </m:oMath>
                          </a14:m>
                          <a:r>
                            <a:rPr lang="en-US" altLang="zh-CN" sz="1800" b="0" i="0" dirty="0">
                              <a:solidFill>
                                <a:srgbClr val="FF8827"/>
                              </a:solidFill>
                              <a:latin typeface="Times New Roman" pitchFamily="34" charset="0"/>
                              <a:ea typeface="微软雅黑" pitchFamily="34" charset="-122"/>
                              <a:cs typeface="Times New Roman" pitchFamily="34" charset="-120"/>
                            </a:rPr>
                            <a:t>mistakes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not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very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costly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amount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differs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：给</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孩子零花钱的目的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8" name="P_5_BD#cfc527c1b?colgroup=9,24,10&amp;pid=8be356382&amp;color=0,55,96&amp;vtp=1&amp;bt=1&amp;bbb=1&amp;hb=1"/>
              <p:cNvGraphicFramePr>
                <a:graphicFrameLocks noGrp="1"/>
              </p:cNvGraphicFramePr>
              <p:nvPr>
                <p:extLst>
                  <p:ext uri="{D42A27DB-BD31-4B8C-83A1-F6EECF244321}">
                    <p14:modId xmlns:p14="http://schemas.microsoft.com/office/powerpoint/2010/main" val="3463453843"/>
                  </p:ext>
                </p:extLst>
              </p:nvPr>
            </p:nvGraphicFramePr>
            <p:xfrm>
              <a:off x="502920" y="1508760"/>
              <a:ext cx="10533888" cy="3452432"/>
            </p:xfrm>
            <a:graphic>
              <a:graphicData uri="http://schemas.openxmlformats.org/drawingml/2006/table">
                <a:tbl>
                  <a:tblPr/>
                  <a:tblGrid>
                    <a:gridCol w="2231136">
                      <a:extLst>
                        <a:ext uri="{9D8B030D-6E8A-4147-A177-3AD203B41FA5}">
                          <a16:colId xmlns:a16="http://schemas.microsoft.com/office/drawing/2014/main" val="20000"/>
                        </a:ext>
                      </a:extLst>
                    </a:gridCol>
                    <a:gridCol w="5769864">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7050">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let</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为不定式短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语作表语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when</a:t>
                          </a:r>
                          <a:r>
                            <a:rPr lang="en-US" altLang="zh-CN" sz="1800" b="0" i="0">
                              <a:solidFill>
                                <a:srgbClr val="003760"/>
                              </a:solidFill>
                              <a:latin typeface="Times New Roman" pitchFamily="34" charset="0"/>
                              <a:ea typeface="微软雅黑" pitchFamily="34" charset="-122"/>
                              <a:cs typeface="Times New Roman" pitchFamily="34" charset="-120"/>
                            </a:rPr>
                            <a:t>引导定语从句,</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先行词为</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differ</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from</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依据</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不同而不同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8754" t="-12698" r="-44139" b="-1786"/>
                          </a:stretch>
                        </a:blipFill>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：给</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孩子零花钱的目的</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graphicFrame>
        <p:nvGraphicFramePr>
          <p:cNvPr id="19" name="P_5_BD#cfc527c1b?colgroup=11,18,13&amp;pid=8be356382&amp;color=0,55,96&amp;vtp=1&amp;bt=1&amp;bbb=1&amp;hb=1"/>
          <p:cNvGraphicFramePr>
            <a:graphicFrameLocks noGrp="1"/>
          </p:cNvGraphicFramePr>
          <p:nvPr>
            <p:extLst>
              <p:ext uri="{D42A27DB-BD31-4B8C-83A1-F6EECF244321}">
                <p14:modId xmlns:p14="http://schemas.microsoft.com/office/powerpoint/2010/main" val="2561416822"/>
              </p:ext>
            </p:extLst>
          </p:nvPr>
        </p:nvGraphicFramePr>
        <p:xfrm>
          <a:off x="502920" y="1993265"/>
          <a:ext cx="10533888" cy="2555304"/>
        </p:xfrm>
        <a:graphic>
          <a:graphicData uri="http://schemas.openxmlformats.org/drawingml/2006/table">
            <a:tbl>
              <a:tblPr/>
              <a:tblGrid>
                <a:gridCol w="2880360">
                  <a:extLst>
                    <a:ext uri="{9D8B030D-6E8A-4147-A177-3AD203B41FA5}">
                      <a16:colId xmlns:a16="http://schemas.microsoft.com/office/drawing/2014/main" val="20000"/>
                    </a:ext>
                  </a:extLst>
                </a:gridCol>
                <a:gridCol w="4389120">
                  <a:extLst>
                    <a:ext uri="{9D8B030D-6E8A-4147-A177-3AD203B41FA5}">
                      <a16:colId xmlns:a16="http://schemas.microsoft.com/office/drawing/2014/main" val="20001"/>
                    </a:ext>
                  </a:extLst>
                </a:gridCol>
                <a:gridCol w="326440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169922">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Times New Roman" pitchFamily="34" charset="0"/>
                          <a:ea typeface="微软雅黑" pitchFamily="34" charset="-122"/>
                          <a:cs typeface="Times New Roman" pitchFamily="34" charset="-120"/>
                        </a:rPr>
                        <a:t>不管怎样</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if</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anything</a:t>
                      </a:r>
                      <a:r>
                        <a:rPr lang="en-US" altLang="zh-CN" sz="1800" b="0" i="0" dirty="0">
                          <a:solidFill>
                            <a:srgbClr val="003760"/>
                          </a:solidFill>
                          <a:latin typeface="Times New Roman" pitchFamily="34" charset="0"/>
                          <a:ea typeface="微软雅黑" pitchFamily="34" charset="-122"/>
                          <a:cs typeface="Times New Roman" pitchFamily="34" charset="-120"/>
                        </a:rPr>
                        <a:t>是if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anything</a:t>
                      </a:r>
                      <a:r>
                        <a:rPr lang="en-US" altLang="zh-CN" sz="1800" b="0" i="0" dirty="0">
                          <a:solidFill>
                            <a:srgbClr val="003760"/>
                          </a:solidFill>
                          <a:latin typeface="Times New Roman" pitchFamily="34" charset="0"/>
                          <a:ea typeface="微软雅黑" pitchFamily="34" charset="-122"/>
                          <a:cs typeface="Times New Roman" pitchFamily="34" charset="-120"/>
                        </a:rPr>
                        <a:t>的省略形式</a:t>
                      </a:r>
                      <a:endParaRPr lang="en-US" altLang="zh-CN" sz="12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expect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预计做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consideration.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Some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children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Others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get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case</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parents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should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make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clear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if</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anything</a:t>
                      </a:r>
                      <a:r>
                        <a:rPr lang="en-US" altLang="zh-CN" sz="1800" b="0" i="0" dirty="0">
                          <a:solidFill>
                            <a:srgbClr val="FF8827"/>
                          </a:solidFill>
                          <a:latin typeface="Times New Roman" pitchFamily="34"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child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expects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for</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money.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第二段</a:t>
                      </a:r>
                      <a:r>
                        <a:rPr lang="en-US" altLang="zh-CN" sz="1800" b="0" i="0">
                          <a:solidFill>
                            <a:srgbClr val="003760"/>
                          </a:solidFill>
                          <a:latin typeface="Times New Roman" pitchFamily="34" charset="0"/>
                          <a:ea typeface="微软雅黑" pitchFamily="34" charset="-122"/>
                          <a:cs typeface="Times New Roman" pitchFamily="34" charset="-120"/>
                        </a:rPr>
                        <a:t>：父母给孩子</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零花钱的同时</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还应明确了解</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钱的去向</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cfc527c1b?colgroup=11,18,13&amp;pid=8be356382&amp;color=0,55,96&amp;vtp=1&amp;bt=1&amp;bbb=1">
            <a:extLst>
              <a:ext uri="{FF2B5EF4-FFF2-40B4-BE49-F238E27FC236}">
                <a16:creationId xmlns:a16="http://schemas.microsoft.com/office/drawing/2014/main" id="{F89D1008-F657-15BB-5C72-F261BF83E4D5}"/>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0" name="P_5_BD#cfc527c1b?colgroup=9,24,10&amp;pid=8be356382&amp;color=0,55,96&amp;vtp=1&amp;bt=1&amp;bbb=1&amp;hb=1"/>
              <p:cNvGraphicFramePr>
                <a:graphicFrameLocks noGrp="1"/>
              </p:cNvGraphicFramePr>
              <p:nvPr>
                <p:extLst>
                  <p:ext uri="{D42A27DB-BD31-4B8C-83A1-F6EECF244321}">
                    <p14:modId xmlns:p14="http://schemas.microsoft.com/office/powerpoint/2010/main" val="3094202550"/>
                  </p:ext>
                </p:extLst>
              </p:nvPr>
            </p:nvGraphicFramePr>
            <p:xfrm>
              <a:off x="502920" y="1993265"/>
              <a:ext cx="10533888" cy="3766630"/>
            </p:xfrm>
            <a:graphic>
              <a:graphicData uri="http://schemas.openxmlformats.org/drawingml/2006/table">
                <a:tbl>
                  <a:tblPr/>
                  <a:tblGrid>
                    <a:gridCol w="2231136">
                      <a:extLst>
                        <a:ext uri="{9D8B030D-6E8A-4147-A177-3AD203B41FA5}">
                          <a16:colId xmlns:a16="http://schemas.microsoft.com/office/drawing/2014/main" val="20000"/>
                        </a:ext>
                      </a:extLst>
                    </a:gridCol>
                    <a:gridCol w="5769864">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124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引导同位语从句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within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budget</a:t>
                          </a:r>
                          <a:r>
                            <a:rPr lang="en-US" altLang="zh-CN" sz="1800" b="0" i="0">
                              <a:solidFill>
                                <a:srgbClr val="003760"/>
                              </a:solidFill>
                              <a:latin typeface="Times New Roman" pitchFamily="34" charset="0"/>
                              <a:ea typeface="微软雅黑" pitchFamily="34" charset="-122"/>
                              <a:cs typeface="Times New Roman" pitchFamily="34" charset="-120"/>
                            </a:rPr>
                            <a:t>在预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算内</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responsible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有责任去</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allowances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will</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learn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hard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spending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must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done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budget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advised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allowance.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object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show</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young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budget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demands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choices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between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spending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children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responsible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larger</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costs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electronics</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四</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通过使用零花钱</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孩子们会意识到自己花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钱时应负的责任和预算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的重要性</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0" name="P_5_BD#cfc527c1b?colgroup=9,24,10&amp;pid=8be356382&amp;color=0,55,96&amp;vtp=1&amp;bt=1&amp;bbb=1&amp;hb=1"/>
              <p:cNvGraphicFramePr>
                <a:graphicFrameLocks noGrp="1"/>
              </p:cNvGraphicFramePr>
              <p:nvPr>
                <p:extLst>
                  <p:ext uri="{D42A27DB-BD31-4B8C-83A1-F6EECF244321}">
                    <p14:modId xmlns:p14="http://schemas.microsoft.com/office/powerpoint/2010/main" val="3094202550"/>
                  </p:ext>
                </p:extLst>
              </p:nvPr>
            </p:nvGraphicFramePr>
            <p:xfrm>
              <a:off x="502920" y="1993265"/>
              <a:ext cx="10533888" cy="3766630"/>
            </p:xfrm>
            <a:graphic>
              <a:graphicData uri="http://schemas.openxmlformats.org/drawingml/2006/table">
                <a:tbl>
                  <a:tblPr/>
                  <a:tblGrid>
                    <a:gridCol w="2231136">
                      <a:extLst>
                        <a:ext uri="{9D8B030D-6E8A-4147-A177-3AD203B41FA5}">
                          <a16:colId xmlns:a16="http://schemas.microsoft.com/office/drawing/2014/main" val="20000"/>
                        </a:ext>
                      </a:extLst>
                    </a:gridCol>
                    <a:gridCol w="5769864">
                      <a:extLst>
                        <a:ext uri="{9D8B030D-6E8A-4147-A177-3AD203B41FA5}">
                          <a16:colId xmlns:a16="http://schemas.microsoft.com/office/drawing/2014/main" val="20001"/>
                        </a:ext>
                      </a:extLst>
                    </a:gridCol>
                    <a:gridCol w="253288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8124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引导同位语从句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within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budget</a:t>
                          </a:r>
                          <a:r>
                            <a:rPr lang="en-US" altLang="zh-CN" sz="1800" b="0" i="0">
                              <a:solidFill>
                                <a:srgbClr val="003760"/>
                              </a:solidFill>
                              <a:latin typeface="Times New Roman" pitchFamily="34" charset="0"/>
                              <a:ea typeface="微软雅黑" pitchFamily="34" charset="-122"/>
                              <a:cs typeface="Times New Roman" pitchFamily="34" charset="-120"/>
                            </a:rPr>
                            <a:t>在预</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算内</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itchFamily="34" charset="0"/>
                              <a:ea typeface="微软雅黑" pitchFamily="34" charset="-122"/>
                              <a:cs typeface="Times New Roman" pitchFamily="34" charset="-120"/>
                            </a:rPr>
                            <a:t>引导宾语从句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responsible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有责任去</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8754" t="-11331" r="-44139" b="-2878"/>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四</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通过使用零花钱</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孩子们会意识到自己花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钱时应负的责任和预算</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的重要性</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cfc527c1b?colgroup=9,24,10&amp;pid=8be356382&amp;color=0,55,96&amp;vtp=1&amp;bt=1&amp;bbb=1">
            <a:extLst>
              <a:ext uri="{FF2B5EF4-FFF2-40B4-BE49-F238E27FC236}">
                <a16:creationId xmlns:a16="http://schemas.microsoft.com/office/drawing/2014/main" id="{F62A8A7A-2F1E-ADD5-BFE2-99DCD57FA212}"/>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graphicFrame>
        <p:nvGraphicFramePr>
          <p:cNvPr id="21" name="P_5_BD#cfc527c1b?colgroup=9,23,11&amp;pid=8be356382&amp;color=0,55,96&amp;vtp=1&amp;bt=1&amp;bbb=1&amp;hb=1"/>
          <p:cNvGraphicFramePr>
            <a:graphicFrameLocks noGrp="1"/>
          </p:cNvGraphicFramePr>
          <p:nvPr>
            <p:extLst>
              <p:ext uri="{D42A27DB-BD31-4B8C-83A1-F6EECF244321}">
                <p14:modId xmlns:p14="http://schemas.microsoft.com/office/powerpoint/2010/main" val="1549788872"/>
              </p:ext>
            </p:extLst>
          </p:nvPr>
        </p:nvGraphicFramePr>
        <p:xfrm>
          <a:off x="502920" y="1993265"/>
          <a:ext cx="10533888" cy="3279522"/>
        </p:xfrm>
        <a:graphic>
          <a:graphicData uri="http://schemas.openxmlformats.org/drawingml/2006/table">
            <a:tbl>
              <a:tblPr/>
              <a:tblGrid>
                <a:gridCol w="2350008">
                  <a:extLst>
                    <a:ext uri="{9D8B030D-6E8A-4147-A177-3AD203B41FA5}">
                      <a16:colId xmlns:a16="http://schemas.microsoft.com/office/drawing/2014/main" val="20000"/>
                    </a:ext>
                  </a:extLst>
                </a:gridCol>
                <a:gridCol w="5513832">
                  <a:extLst>
                    <a:ext uri="{9D8B030D-6E8A-4147-A177-3AD203B41FA5}">
                      <a16:colId xmlns:a16="http://schemas.microsoft.com/office/drawing/2014/main" val="20001"/>
                    </a:ext>
                  </a:extLst>
                </a:gridCol>
                <a:gridCol w="26700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86139">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Times New Roman" pitchFamily="34" charset="0"/>
                          <a:ea typeface="微软雅黑" pitchFamily="34" charset="-122"/>
                          <a:cs typeface="Times New Roman" pitchFamily="34" charset="-120"/>
                        </a:rPr>
                        <a:t>引导定语从句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Times New Roman" pitchFamily="34" charset="0"/>
                          <a:ea typeface="微软雅黑" pitchFamily="34" charset="-122"/>
                          <a:cs typeface="Times New Roman" pitchFamily="34" charset="-120"/>
                        </a:rPr>
                        <a:t>作形式主语</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pay</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为不定式短语作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真正主语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Paying</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children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为动名词短语作</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主语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allowances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children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normal</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part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Paying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children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extra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work</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around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even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business</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词义猜测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underlined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word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sacrifice”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Times New Roman" pitchFamily="34" charset="0"/>
                          <a:ea typeface="微软雅黑" pitchFamily="34" charset="-122"/>
                          <a:cs typeface="Times New Roman" pitchFamily="34" charset="-120"/>
                        </a:rPr>
                        <a:t>?根据画</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线单词后面的句子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plan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future.</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你必须削减开支</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为未</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来作打算</a:t>
                      </a: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cfc527c1b?colgroup=9,23,11&amp;pid=8be356382&amp;color=0,55,96&amp;vtp=1&amp;bt=1&amp;bbb=1">
            <a:extLst>
              <a:ext uri="{FF2B5EF4-FFF2-40B4-BE49-F238E27FC236}">
                <a16:creationId xmlns:a16="http://schemas.microsoft.com/office/drawing/2014/main" id="{E7710857-E526-3B92-42CA-BF9FA4B38912}"/>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2" name="P_5_BD#cfc527c1b?colgroup=9,23,11&amp;pid=8be356382&amp;color=0,55,96&amp;mp=1&amp;vtp=1&amp;bt=1&amp;bbb=1&amp;hb=1"/>
              <p:cNvGraphicFramePr>
                <a:graphicFrameLocks noGrp="1"/>
              </p:cNvGraphicFramePr>
              <p:nvPr>
                <p:extLst>
                  <p:ext uri="{D42A27DB-BD31-4B8C-83A1-F6EECF244321}">
                    <p14:modId xmlns:p14="http://schemas.microsoft.com/office/powerpoint/2010/main" val="3814854323"/>
                  </p:ext>
                </p:extLst>
              </p:nvPr>
            </p:nvGraphicFramePr>
            <p:xfrm>
              <a:off x="502920" y="1993265"/>
              <a:ext cx="10533888" cy="2991168"/>
            </p:xfrm>
            <a:graphic>
              <a:graphicData uri="http://schemas.openxmlformats.org/drawingml/2006/table">
                <a:tbl>
                  <a:tblPr/>
                  <a:tblGrid>
                    <a:gridCol w="2350008">
                      <a:extLst>
                        <a:ext uri="{9D8B030D-6E8A-4147-A177-3AD203B41FA5}">
                          <a16:colId xmlns:a16="http://schemas.microsoft.com/office/drawing/2014/main" val="20000"/>
                        </a:ext>
                      </a:extLst>
                    </a:gridCol>
                    <a:gridCol w="5513832">
                      <a:extLst>
                        <a:ext uri="{9D8B030D-6E8A-4147-A177-3AD203B41FA5}">
                          <a16:colId xmlns:a16="http://schemas.microsoft.com/office/drawing/2014/main" val="20001"/>
                        </a:ext>
                      </a:extLst>
                    </a:gridCol>
                    <a:gridCol w="26700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57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they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Times New Roman" pitchFamily="34" charset="0"/>
                              <a:ea typeface="微软雅黑" pitchFamily="34" charset="-122"/>
                              <a:cs typeface="Times New Roman" pitchFamily="34" charset="-120"/>
                            </a:rPr>
                            <a:t>为定语从句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的形式</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good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cause</a:t>
                          </a:r>
                          <a:r>
                            <a:rPr lang="en-US" altLang="zh-CN" sz="1800" b="0" i="0">
                              <a:solidFill>
                                <a:srgbClr val="003760"/>
                              </a:solidFill>
                              <a:latin typeface="Times New Roman" pitchFamily="34" charset="0"/>
                              <a:ea typeface="微软雅黑" pitchFamily="34" charset="-122"/>
                              <a:cs typeface="Times New Roman" pitchFamily="34" charset="-120"/>
                            </a:rPr>
                            <a:t>慈善事</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Allowances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things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with</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the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gifts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good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invest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Saving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helps</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children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understand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costly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goals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require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u="sng" dirty="0">
                              <a:solidFill>
                                <a:srgbClr val="FF8827"/>
                              </a:solidFill>
                              <a:latin typeface="Times New Roman" pitchFamily="34" charset="0"/>
                              <a:ea typeface="微软雅黑" pitchFamily="34" charset="-122"/>
                              <a:cs typeface="Times New Roman" pitchFamily="34" charset="-120"/>
                            </a:rPr>
                            <a:t>sacrifice</a:t>
                          </a:r>
                          <a:r>
                            <a:rPr lang="en-US" altLang="zh-CN" sz="1800" b="0" i="0">
                              <a:solidFill>
                                <a:srgbClr val="FF8827"/>
                              </a:solidFill>
                              <a:latin typeface="Times New Roman" pitchFamily="34"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You</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have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cut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costs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plan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future.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如果你买了昂贵的东西</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那么就需要作出牺牲</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缩减在其他事物上的花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费</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由此可猜测</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sacrifice</a:t>
                          </a:r>
                          <a:r>
                            <a:rPr lang="en-US" altLang="zh-CN" sz="1800" b="0" i="0" dirty="0">
                              <a:solidFill>
                                <a:srgbClr val="003760"/>
                              </a:solidFill>
                              <a:latin typeface="Times New Roman" pitchFamily="34" charset="0"/>
                              <a:ea typeface="微软雅黑" pitchFamily="34" charset="-122"/>
                              <a:cs typeface="Times New Roman" pitchFamily="34" charset="-120"/>
                            </a:rPr>
                            <a:t>意为“牺牲”</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2" name="P_5_BD#cfc527c1b?colgroup=9,23,11&amp;pid=8be356382&amp;color=0,55,96&amp;mp=1&amp;vtp=1&amp;bt=1&amp;bbb=1&amp;hb=1"/>
              <p:cNvGraphicFramePr>
                <a:graphicFrameLocks noGrp="1"/>
              </p:cNvGraphicFramePr>
              <p:nvPr>
                <p:extLst>
                  <p:ext uri="{D42A27DB-BD31-4B8C-83A1-F6EECF244321}">
                    <p14:modId xmlns:p14="http://schemas.microsoft.com/office/powerpoint/2010/main" val="3814854323"/>
                  </p:ext>
                </p:extLst>
              </p:nvPr>
            </p:nvGraphicFramePr>
            <p:xfrm>
              <a:off x="502920" y="1993265"/>
              <a:ext cx="10533888" cy="2991168"/>
            </p:xfrm>
            <a:graphic>
              <a:graphicData uri="http://schemas.openxmlformats.org/drawingml/2006/table">
                <a:tbl>
                  <a:tblPr/>
                  <a:tblGrid>
                    <a:gridCol w="2350008">
                      <a:extLst>
                        <a:ext uri="{9D8B030D-6E8A-4147-A177-3AD203B41FA5}">
                          <a16:colId xmlns:a16="http://schemas.microsoft.com/office/drawing/2014/main" val="20000"/>
                        </a:ext>
                      </a:extLst>
                    </a:gridCol>
                    <a:gridCol w="5513832">
                      <a:extLst>
                        <a:ext uri="{9D8B030D-6E8A-4147-A177-3AD203B41FA5}">
                          <a16:colId xmlns:a16="http://schemas.microsoft.com/office/drawing/2014/main" val="20001"/>
                        </a:ext>
                      </a:extLst>
                    </a:gridCol>
                    <a:gridCol w="26700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6057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they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with</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Times New Roman" pitchFamily="34" charset="0"/>
                              <a:ea typeface="微软雅黑" pitchFamily="34" charset="-122"/>
                              <a:cs typeface="Times New Roman" pitchFamily="34" charset="-120"/>
                            </a:rPr>
                            <a:t>为定语从句</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form</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的形式</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good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cause</a:t>
                          </a:r>
                          <a:r>
                            <a:rPr lang="en-US" altLang="zh-CN" sz="1800" b="0" i="0">
                              <a:solidFill>
                                <a:srgbClr val="003760"/>
                              </a:solidFill>
                              <a:latin typeface="Times New Roman" pitchFamily="34" charset="0"/>
                              <a:ea typeface="微软雅黑" pitchFamily="34" charset="-122"/>
                              <a:cs typeface="Times New Roman" pitchFamily="34" charset="-120"/>
                            </a:rPr>
                            <a:t>慈善事</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2762" t="-14685" r="-48619" b="-3730"/>
                          </a:stretch>
                        </a:blipFill>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如果你买了昂贵的东西</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那么就需要作出牺牲</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缩减在其他事物上的花</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费</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由此可猜测</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sacrifice</a:t>
                          </a:r>
                          <a:r>
                            <a:rPr lang="en-US" altLang="zh-CN" sz="1800" b="0" i="0" dirty="0">
                              <a:solidFill>
                                <a:srgbClr val="003760"/>
                              </a:solidFill>
                              <a:latin typeface="Times New Roman" pitchFamily="34" charset="0"/>
                              <a:ea typeface="微软雅黑" pitchFamily="34" charset="-122"/>
                              <a:cs typeface="Times New Roman" pitchFamily="34" charset="-120"/>
                            </a:rPr>
                            <a:t>意为“牺牲”</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cfc527c1b?colgroup=9,23,11&amp;pid=8be356382&amp;color=0,55,96&amp;mp=1&amp;vtp=1&amp;bt=1&amp;bbb=1">
            <a:extLst>
              <a:ext uri="{FF2B5EF4-FFF2-40B4-BE49-F238E27FC236}">
                <a16:creationId xmlns:a16="http://schemas.microsoft.com/office/drawing/2014/main" id="{D21AB684-77EA-2CAA-1485-8AFECBEC4E31}"/>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2ff9b0661.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5</a:t>
            </a:r>
            <a:endParaRPr lang="en-US" altLang="zh-CN" sz="5400" dirty="0"/>
          </a:p>
        </p:txBody>
      </p:sp>
      <p:sp>
        <p:nvSpPr>
          <p:cNvPr id="3" name="C_1_BD#2ff9b0661.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The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Value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of</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Money</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graphicFrame>
        <p:nvGraphicFramePr>
          <p:cNvPr id="23" name="P_5_BD#cfc527c1b?colgroup=9,23,11&amp;pid=8be356382&amp;color=0,55,96&amp;vtp=1&amp;bt=1&amp;bbb=1&amp;hb=1"/>
          <p:cNvGraphicFramePr>
            <a:graphicFrameLocks noGrp="1"/>
          </p:cNvGraphicFramePr>
          <p:nvPr>
            <p:extLst>
              <p:ext uri="{D42A27DB-BD31-4B8C-83A1-F6EECF244321}">
                <p14:modId xmlns:p14="http://schemas.microsoft.com/office/powerpoint/2010/main" val="1919974963"/>
              </p:ext>
            </p:extLst>
          </p:nvPr>
        </p:nvGraphicFramePr>
        <p:xfrm>
          <a:off x="502920" y="1993265"/>
          <a:ext cx="10533888" cy="3276537"/>
        </p:xfrm>
        <a:graphic>
          <a:graphicData uri="http://schemas.openxmlformats.org/drawingml/2006/table">
            <a:tbl>
              <a:tblPr/>
              <a:tblGrid>
                <a:gridCol w="2350008">
                  <a:extLst>
                    <a:ext uri="{9D8B030D-6E8A-4147-A177-3AD203B41FA5}">
                      <a16:colId xmlns:a16="http://schemas.microsoft.com/office/drawing/2014/main" val="20000"/>
                    </a:ext>
                  </a:extLst>
                </a:gridCol>
                <a:gridCol w="5513832">
                  <a:extLst>
                    <a:ext uri="{9D8B030D-6E8A-4147-A177-3AD203B41FA5}">
                      <a16:colId xmlns:a16="http://schemas.microsoft.com/office/drawing/2014/main" val="20001"/>
                    </a:ext>
                  </a:extLst>
                </a:gridCol>
                <a:gridCol w="26700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883154">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open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开启</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之门</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learn</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为不定式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短语作后置定语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Requiring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children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save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part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their</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allowances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can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also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open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door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future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saving</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investing.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help</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children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teenagers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finance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（复利）.</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Interest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rates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（利率）</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第五段</a:t>
                      </a:r>
                      <a:r>
                        <a:rPr lang="en-US" altLang="zh-CN" sz="1800" b="0" i="0">
                          <a:solidFill>
                            <a:srgbClr val="003760"/>
                          </a:solidFill>
                          <a:latin typeface="Times New Roman" pitchFamily="34" charset="0"/>
                          <a:ea typeface="微软雅黑" pitchFamily="34" charset="-122"/>
                          <a:cs typeface="Times New Roman" pitchFamily="34" charset="-120"/>
                        </a:rPr>
                        <a:t>：孩子</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们可以使用零花钱学习理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财</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推理判断</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author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example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last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Times New Roman" pitchFamily="34" charset="0"/>
                          <a:ea typeface="微软雅黑" pitchFamily="34" charset="-122"/>
                          <a:cs typeface="Times New Roman" pitchFamily="34" charset="-120"/>
                        </a:rPr>
                        <a:t>?So是关键词</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cfc527c1b?colgroup=9,23,11&amp;pid=8be356382&amp;color=0,55,96&amp;vtp=1&amp;bt=1&amp;bbb=1">
            <a:extLst>
              <a:ext uri="{FF2B5EF4-FFF2-40B4-BE49-F238E27FC236}">
                <a16:creationId xmlns:a16="http://schemas.microsoft.com/office/drawing/2014/main" id="{D6654CF7-5714-F35F-35B6-9750B50DA5C4}"/>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graphicFrame>
        <p:nvGraphicFramePr>
          <p:cNvPr id="24" name="P_5_BD#cfc527c1b?colgroup=9,23,11&amp;pid=8be356382&amp;color=0,55,96&amp;mp=1&amp;vtp=1&amp;bt=1&amp;bbb=1&amp;hb=1"/>
          <p:cNvGraphicFramePr>
            <a:graphicFrameLocks noGrp="1"/>
          </p:cNvGraphicFramePr>
          <p:nvPr>
            <p:extLst>
              <p:ext uri="{D42A27DB-BD31-4B8C-83A1-F6EECF244321}">
                <p14:modId xmlns:p14="http://schemas.microsoft.com/office/powerpoint/2010/main" val="293555690"/>
              </p:ext>
            </p:extLst>
          </p:nvPr>
        </p:nvGraphicFramePr>
        <p:xfrm>
          <a:off x="502920" y="1993265"/>
          <a:ext cx="10533888" cy="2915095"/>
        </p:xfrm>
        <a:graphic>
          <a:graphicData uri="http://schemas.openxmlformats.org/drawingml/2006/table">
            <a:tbl>
              <a:tblPr/>
              <a:tblGrid>
                <a:gridCol w="2350008">
                  <a:extLst>
                    <a:ext uri="{9D8B030D-6E8A-4147-A177-3AD203B41FA5}">
                      <a16:colId xmlns:a16="http://schemas.microsoft.com/office/drawing/2014/main" val="20000"/>
                    </a:ext>
                  </a:extLst>
                </a:gridCol>
                <a:gridCol w="5513832">
                  <a:extLst>
                    <a:ext uri="{9D8B030D-6E8A-4147-A177-3AD203B41FA5}">
                      <a16:colId xmlns:a16="http://schemas.microsoft.com/office/drawing/2014/main" val="20001"/>
                    </a:ext>
                  </a:extLst>
                </a:gridCol>
                <a:gridCol w="26700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2971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invested</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endParaRPr lang="en-US" altLang="zh-CN" sz="12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add</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Times New Roman" pitchFamily="34" charset="0"/>
                          <a:ea typeface="微软雅黑" pitchFamily="34" charset="-122"/>
                          <a:cs typeface="Times New Roman" pitchFamily="34" charset="-120"/>
                        </a:rPr>
                        <a:t>积少成多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compounding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works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paying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interest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on</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dollar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invested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two</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percent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interest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for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two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earn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two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dollar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adds</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表明上下文是因果关系</a:t>
                      </a:r>
                      <a:r>
                        <a:rPr lang="en-US" altLang="zh-CN" sz="1800" b="0" i="0" spc="-100">
                          <a:solidFill>
                            <a:srgbClr val="003760"/>
                          </a:solidFill>
                          <a:latin typeface="Times New Roman" pitchFamily="34" charset="0"/>
                          <a:ea typeface="微软雅黑" pitchFamily="34" charset="-122"/>
                          <a:cs typeface="Times New Roman" pitchFamily="34" charset="-120"/>
                        </a:rPr>
                        <a:t>，</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所以可以推知此处举例是</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为了说明上文的观点</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即</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compounding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paying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interest（复利是连本带息</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计算利息的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cfc527c1b?colgroup=9,23,11&amp;pid=8be356382&amp;color=0,55,96&amp;mp=1&amp;vtp=1&amp;bt=1&amp;bbb=1">
            <a:extLst>
              <a:ext uri="{FF2B5EF4-FFF2-40B4-BE49-F238E27FC236}">
                <a16:creationId xmlns:a16="http://schemas.microsoft.com/office/drawing/2014/main" id="{42CDEE70-E810-321D-8349-B5829249985A}"/>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graphicFrame>
        <p:nvGraphicFramePr>
          <p:cNvPr id="25" name="P_5_BD#cfc527c1b?colgroup=9,23,11&amp;pid=8be356382&amp;color=0,55,96&amp;vtp=1&amp;bt=1&amp;bbb=1"/>
          <p:cNvGraphicFramePr>
            <a:graphicFrameLocks noGrp="1"/>
          </p:cNvGraphicFramePr>
          <p:nvPr>
            <p:extLst>
              <p:ext uri="{D42A27DB-BD31-4B8C-83A1-F6EECF244321}">
                <p14:modId xmlns:p14="http://schemas.microsoft.com/office/powerpoint/2010/main" val="1780842250"/>
              </p:ext>
            </p:extLst>
          </p:nvPr>
        </p:nvGraphicFramePr>
        <p:xfrm>
          <a:off x="502920" y="1993265"/>
          <a:ext cx="10533888" cy="2618804"/>
        </p:xfrm>
        <a:graphic>
          <a:graphicData uri="http://schemas.openxmlformats.org/drawingml/2006/table">
            <a:tbl>
              <a:tblPr/>
              <a:tblGrid>
                <a:gridCol w="2350008">
                  <a:extLst>
                    <a:ext uri="{9D8B030D-6E8A-4147-A177-3AD203B41FA5}">
                      <a16:colId xmlns:a16="http://schemas.microsoft.com/office/drawing/2014/main" val="20000"/>
                    </a:ext>
                  </a:extLst>
                </a:gridCol>
                <a:gridCol w="5513832">
                  <a:extLst>
                    <a:ext uri="{9D8B030D-6E8A-4147-A177-3AD203B41FA5}">
                      <a16:colId xmlns:a16="http://schemas.microsoft.com/office/drawing/2014/main" val="20001"/>
                    </a:ext>
                  </a:extLst>
                </a:gridCol>
                <a:gridCol w="2670048">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233422">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①allowance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.零花钱</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financial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.财务的</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costly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.昂贵的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代价高的</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budget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.预算</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electronics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.电子产品（</a:t>
                      </a:r>
                      <a:r>
                        <a:rPr lang="en-US" altLang="zh-CN" sz="1800" b="0" i="0" dirty="0">
                          <a:solidFill>
                            <a:srgbClr val="003760"/>
                          </a:solidFill>
                          <a:latin typeface="Times New Roman" pitchFamily="34" charset="0"/>
                          <a:ea typeface="楷体" pitchFamily="34" charset="-122"/>
                          <a:cs typeface="Times New Roman" pitchFamily="34" charset="-120"/>
                        </a:rPr>
                        <a:t>常用复数</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invest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.投资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cfc527c1b?colgroup=9,23,11&amp;pid=8be356382&amp;color=0,55,96&amp;vtp=1&amp;bt=1&amp;bbb=1">
            <a:extLst>
              <a:ext uri="{FF2B5EF4-FFF2-40B4-BE49-F238E27FC236}">
                <a16:creationId xmlns:a16="http://schemas.microsoft.com/office/drawing/2014/main" id="{A5B7F5AD-5CF5-7CD7-1BE2-B36C5302D081}"/>
              </a:ext>
            </a:extLst>
          </p:cNvPr>
          <p:cNvSpPr txBox="1"/>
          <p:nvPr/>
        </p:nvSpPr>
        <p:spPr>
          <a:xfrm>
            <a:off x="10575143"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_BD#cfc527c1b?pid=8be356382&amp;color=0,55,96&amp;vtp=1&amp;bt=1&amp;bbb=1"/>
          <p:cNvSpPr/>
          <p:nvPr/>
        </p:nvSpPr>
        <p:spPr>
          <a:xfrm>
            <a:off x="502920" y="1512000"/>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译文</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零花钱如何帮助孩子了解金钱</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许多孩子是在收到零花钱后才开始懂得金钱的价值的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给孩子零花钱的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目的是让其在不需要为自</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己的财务错误付出很大代价的年龄从经验中学习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父母给孩子任意支配的零花钱数额因家庭而异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另一个需要考虑的问题是多久给一次零花钱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一些孩子每周得到一笔零花钱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一些孩子每月得到一笔</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零花钱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不管怎样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家长都应明确知道孩子预计把钱花在什么地方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起初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年幼的孩子可能在拿到零花钱后很快将其花完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如果这样做了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他们在尝过苦头后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才能领悟</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必须在预算内进行开支的道理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通常建议家长们在下次给零花钱之前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不要再额外给孩子钱了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这样做的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目的是让孩子们知道</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预算需要在支出和储蓄之间作出选择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年龄稍大一点的孩子可能足够</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负责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他们会为像衣服或电子产品之类的较大的开销攒钱</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a:lnSpc>
                <a:spcPct val="150000"/>
              </a:lnSpc>
            </a:pPr>
            <a:endParaRPr lang="en-US" altLang="zh-CN" sz="1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cfc527c1b?sp=1&amp;pid=8be356382&amp;color=0,55,96&amp;vtp=1&amp;bbb=1&amp;hb=1">
            <a:extLst>
              <a:ext uri="{FF2B5EF4-FFF2-40B4-BE49-F238E27FC236}">
                <a16:creationId xmlns:a16="http://schemas.microsoft.com/office/drawing/2014/main" id="{CD23203E-3009-2DC6-4802-32C13D9750B2}"/>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很多曾写过零花钱主题相关文章的人表示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付钱让孩子干家务并不是个好主意</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这些工作本来就是家</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庭生活的正常组成部分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付钱让孩子做额外的家务则非常有用</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这甚至可以帮助孩子理解一家公司</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是如何运作的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零花钱给孩子提供机会去体验他们用钱可以做的事情</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他们可以把零花钱以礼物或捐给慈</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善事业的形式与他人分享</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也可以购买自己想要的东西</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或者存起来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甚至可以投资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储蓄帮助孩子明白</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昂贵的目标需要作出牺牲</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你必须削减开支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为未来做打算</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要求孩子将部分零花钱存起来还可以为他们开启未来储蓄和投资的大门</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许多银行都提供服务来帮助</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儿童和青少年了解个人理财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开通</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一个储蓄账户是了解复利的影响力的一个绝佳方式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如今</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存款利</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率可能会很低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但是复利是连本带息计算利息的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所以比如说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以</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的利息存入</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美元</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存期为两年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第</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一年可以获得</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美分的利息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第二年将获得</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美元</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美分的</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的利息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以此类推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这看上去似乎不多</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但随</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着时间的推移数额将积少成多</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604888790"/>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C_4_BD#d168461b1?pid=0dba018ff&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53_1#fb3919cfa?pid=d168461b1&amp;color=0,55,96&amp;vtp=1&amp;bbb=1&amp;hb=1"/>
          <p:cNvSpPr/>
          <p:nvPr/>
        </p:nvSpPr>
        <p:spPr>
          <a:xfrm>
            <a:off x="502920" y="2045175"/>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[河南南阳2023高一期末]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Australian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millennials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hoping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careers.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videos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lucky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photographing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good-looking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business-savvy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impossible.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professionals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services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scientist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Rosewarne,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Melbourne,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far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Australians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getting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sucked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describing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“totally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unrealistic”.</a:t>
            </a:r>
            <a:endParaRPr lang="en-US" altLang="zh-CN" sz="1800" dirty="0"/>
          </a:p>
          <a:p>
            <a:pPr>
              <a:lnSpc>
                <a:spcPct val="150000"/>
              </a:lnSpc>
            </a:pP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3_1#fb3919cfa?pid=d168461b1&amp;color=0,55,96&amp;vtp=1&amp;bbb=1&amp;hb=1">
            <a:extLst>
              <a:ext uri="{FF2B5EF4-FFF2-40B4-BE49-F238E27FC236}">
                <a16:creationId xmlns:a16="http://schemas.microsoft.com/office/drawing/2014/main" id="{B90CC344-E565-4ED6-9896-8D8A0EDC173A}"/>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simply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Rosewarne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Australian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Broadcasting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Corporation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（ABC）.“There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fortunes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monetising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（赚钱）</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parents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occurrence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monetise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Meanwhile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Eagar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Australian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spending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separate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see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websites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Eagar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own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your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private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life.”</a:t>
            </a:r>
            <a:endParaRPr lang="en-US" altLang="zh-CN" dirty="0"/>
          </a:p>
        </p:txBody>
      </p:sp>
    </p:spTree>
    <p:extLst>
      <p:ext uri="{BB962C8B-B14F-4D97-AF65-F5344CB8AC3E}">
        <p14:creationId xmlns:p14="http://schemas.microsoft.com/office/powerpoint/2010/main" val="344505835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M_5_EX.54_1#fb3919cfa?pid=d168461b1&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通过在网络上发布照片或视频来赚钱的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网红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人数越来越多</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这一现象引起了澳大利亚专家</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的担心</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因为其反映了许多千禧一代希望利用社交媒体账户来建立职业生涯的问题</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专家指出这种想法是</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不可取的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C_6_BD.55_1#c3d8f77f0?pid=fb3919cfa&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celebrities?(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6_1#c3d8f77f0.bracket?pid=fb3919cfa&amp;color=0,55,96&amp;vpa=19&amp;vtp=1"/>
          <p:cNvSpPr/>
          <p:nvPr/>
        </p:nvSpPr>
        <p:spPr>
          <a:xfrm>
            <a:off x="50741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57_1#c3d8f77f0.choices?pid=fb3919cfa&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reliable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millennials.</a:t>
            </a:r>
            <a:endParaRPr lang="en-US" altLang="zh-CN" sz="1800" dirty="0"/>
          </a:p>
        </p:txBody>
      </p:sp>
      <p:sp>
        <p:nvSpPr>
          <p:cNvPr id="5" name="QC_6_AS.58_1#c3d8f77f0?pid=fb3919cfa&amp;color=0,55,96&amp;vtp=1&amp;bbb=1&amp;hb=1"/>
          <p:cNvSpPr/>
          <p:nvPr/>
        </p:nvSpPr>
        <p:spPr>
          <a:xfrm>
            <a:off x="502920" y="3564255"/>
            <a:ext cx="10570464" cy="16114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推理判断题。根据第二段中的“Their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videos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online.”可知，通过在网上发布照片或视频来赚钱的“网红</a:t>
            </a:r>
            <a:r>
              <a:rPr lang="en-US" altLang="zh-CN" sz="1800" b="0" i="0">
                <a:solidFill>
                  <a:srgbClr val="003760"/>
                </a:solidFill>
                <a:latin typeface="Times New Roman" pitchFamily="34" charset="0"/>
                <a:ea typeface="微软雅黑" pitchFamily="34" charset="-122"/>
                <a:cs typeface="Times New Roman" pitchFamily="34" charset="-120"/>
              </a:rPr>
              <a:t>”人数</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越来越多</a:t>
            </a:r>
            <a:r>
              <a:rPr lang="en-US" altLang="zh-CN" sz="1800" b="0" i="0" dirty="0">
                <a:solidFill>
                  <a:srgbClr val="003760"/>
                </a:solidFill>
                <a:latin typeface="Times New Roman" pitchFamily="34" charset="0"/>
                <a:ea typeface="微软雅黑" pitchFamily="34" charset="-122"/>
                <a:cs typeface="Times New Roman" pitchFamily="34" charset="-120"/>
              </a:rPr>
              <a:t>，而发布照片和视频是非常简便的，由此可推知，很多人认为成为“网红”是一条赚钱的捷径</a:t>
            </a:r>
            <a:r>
              <a:rPr lang="en-US" altLang="zh-CN" sz="1800" b="0" i="0">
                <a:solidFill>
                  <a:srgbClr val="003760"/>
                </a:solidFill>
                <a:latin typeface="Times New Roman" pitchFamily="34" charset="0"/>
                <a:ea typeface="微软雅黑" pitchFamily="34" charset="-122"/>
                <a:cs typeface="Times New Roman" pitchFamily="34" charset="-120"/>
              </a:rPr>
              <a:t>，所</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以</a:t>
            </a:r>
            <a:r>
              <a:rPr lang="en-US" altLang="zh-CN" b="0" i="0" dirty="0">
                <a:solidFill>
                  <a:srgbClr val="003760"/>
                </a:solidFill>
                <a:latin typeface="Times New Roman" pitchFamily="34" charset="0"/>
                <a:ea typeface="微软雅黑" pitchFamily="34" charset="-122"/>
                <a:cs typeface="Times New Roman" pitchFamily="34" charset="-120"/>
              </a:rPr>
              <a:t>“网红”数量增加了。</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C_6_BD.59_1#62ee2d348?pid=fb3919cfa&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underlined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phrase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mean?(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0_1#62ee2d348.bracket?pid=fb3919cfa&amp;color=0,55,96&amp;vpa=20&amp;vtp=1"/>
          <p:cNvSpPr/>
          <p:nvPr/>
        </p:nvSpPr>
        <p:spPr>
          <a:xfrm>
            <a:off x="92651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61_1#62ee2d348.choices?pid=fb3919cfa&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401316" algn="l"/>
                <a:tab pos="5196332" algn="l"/>
                <a:tab pos="8016748" algn="l"/>
              </a:tabLst>
            </a:pPr>
            <a:r>
              <a:rPr lang="en-US" altLang="zh-CN" sz="1800" b="0" i="0" dirty="0">
                <a:solidFill>
                  <a:srgbClr val="003760"/>
                </a:solidFill>
                <a:latin typeface="Times New Roman" pitchFamily="34" charset="0"/>
                <a:ea typeface="微软雅黑" pitchFamily="34" charset="-122"/>
                <a:cs typeface="Times New Roman" pitchFamily="34" charset="-120"/>
              </a:rPr>
              <a:t>A.Benefiting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satisfied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endParaRPr lang="en-US" altLang="zh-CN" sz="1800" dirty="0"/>
          </a:p>
        </p:txBody>
      </p:sp>
      <p:sp>
        <p:nvSpPr>
          <p:cNvPr id="5" name="QC_6_AS.62_1#62ee2d348?pid=fb3919cfa&amp;color=0,55,96&amp;vtp=1&amp;bbb=1&amp;hb=1"/>
          <p:cNvSpPr/>
          <p:nvPr/>
        </p:nvSpPr>
        <p:spPr>
          <a:xfrm>
            <a:off x="502920" y="231902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词义猜测题。根据画线短语后的social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platforms</a:t>
            </a:r>
            <a:r>
              <a:rPr lang="en-US" altLang="zh-CN" sz="1800" b="0" i="0" dirty="0">
                <a:solidFill>
                  <a:srgbClr val="003760"/>
                </a:solidFill>
                <a:latin typeface="Times New Roman" pitchFamily="34" charset="0"/>
                <a:ea typeface="微软雅黑" pitchFamily="34" charset="-122"/>
                <a:cs typeface="Times New Roman" pitchFamily="34" charset="-120"/>
              </a:rPr>
              <a:t>可知，许多澳大利亚年轻人被社交媒体平台快速赚钱这一点所吸引，纷纷参与其中。</a:t>
            </a:r>
            <a:r>
              <a:rPr lang="en-US" altLang="zh-CN" sz="1800" b="0" i="0">
                <a:solidFill>
                  <a:srgbClr val="003760"/>
                </a:solidFill>
                <a:latin typeface="Times New Roman" pitchFamily="34" charset="0"/>
                <a:ea typeface="微软雅黑" pitchFamily="34" charset="-122"/>
                <a:cs typeface="Times New Roman" pitchFamily="34" charset="-120"/>
              </a:rPr>
              <a:t>由此可推知，</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画线短语意为</a:t>
            </a:r>
            <a:r>
              <a:rPr lang="en-US" altLang="zh-CN" b="0" i="0" dirty="0">
                <a:solidFill>
                  <a:srgbClr val="003760"/>
                </a:solidFill>
                <a:latin typeface="Times New Roman" pitchFamily="34" charset="0"/>
                <a:ea typeface="微软雅黑" pitchFamily="34" charset="-122"/>
                <a:cs typeface="Times New Roman" pitchFamily="34" charset="-120"/>
              </a:rPr>
              <a:t>“参与；卷入”，与getting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involved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in意思相近。</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77009f1d8.fixed?sp=1&amp;pid=2ff9b0661&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63_1#9ce382416?pid=fb3919cfa&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message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author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quoting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Rosewarne?(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4_1#9ce382416.bracket?pid=fb3919cfa&amp;color=0,55,96&amp;vpa=21&amp;vtp=1"/>
          <p:cNvSpPr/>
          <p:nvPr/>
        </p:nvSpPr>
        <p:spPr>
          <a:xfrm>
            <a:off x="7779225"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6_BD.65_1#9ce382416.choices?pid=fb3919cfa&amp;color=0,55,96&amp;vtp=1&amp;bb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business-savvy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promote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platforms.</a:t>
            </a:r>
            <a:endParaRPr lang="en-US" altLang="zh-CN" sz="1800" dirty="0"/>
          </a:p>
        </p:txBody>
      </p:sp>
      <p:sp>
        <p:nvSpPr>
          <p:cNvPr id="5" name="QC_6_AS.66_1#9ce382416?pid=fb3919cfa&amp;color=0,55,96&amp;vtp=1&amp;bbb=1&amp;hb=1"/>
          <p:cNvSpPr/>
          <p:nvPr/>
        </p:nvSpPr>
        <p:spPr>
          <a:xfrm>
            <a:off x="502920" y="3564255"/>
            <a:ext cx="10570464" cy="20305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推理判断题。根据第三段中的“In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platforms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think.”以及第四段中的“There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norm”和</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normal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occurrence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monetise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account可知</a:t>
            </a:r>
            <a:r>
              <a:rPr lang="en-US" altLang="zh-CN" sz="1800" b="0" i="0">
                <a:solidFill>
                  <a:srgbClr val="003760"/>
                </a:solidFill>
                <a:latin typeface="Times New Roman" pitchFamily="34" charset="0"/>
                <a:ea typeface="微软雅黑" pitchFamily="34" charset="-122"/>
                <a:cs typeface="Times New Roman" pitchFamily="34" charset="-120"/>
              </a:rPr>
              <a:t>，劳伦</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认为通过社交媒体平台赚钱的人比人们想象的要少得多</a:t>
            </a:r>
            <a:r>
              <a:rPr lang="en-US" altLang="zh-CN" sz="1800" b="0" i="0" dirty="0">
                <a:solidFill>
                  <a:srgbClr val="003760"/>
                </a:solidFill>
                <a:latin typeface="Times New Roman" pitchFamily="34" charset="0"/>
                <a:ea typeface="微软雅黑" pitchFamily="34" charset="-122"/>
                <a:cs typeface="Times New Roman" pitchFamily="34" charset="-120"/>
              </a:rPr>
              <a:t>，这并不是常见的情况。由此可推知</a:t>
            </a:r>
            <a:r>
              <a:rPr lang="en-US" altLang="zh-CN" sz="1800" b="0" i="0">
                <a:solidFill>
                  <a:srgbClr val="003760"/>
                </a:solidFill>
                <a:latin typeface="Times New Roman" pitchFamily="34" charset="0"/>
                <a:ea typeface="微软雅黑" pitchFamily="34" charset="-122"/>
                <a:cs typeface="Times New Roman" pitchFamily="34" charset="-120"/>
              </a:rPr>
              <a:t>，作者引用劳</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伦的话是想传达</a:t>
            </a:r>
            <a:r>
              <a:rPr lang="en-US" altLang="zh-CN" b="0" i="0" dirty="0">
                <a:solidFill>
                  <a:srgbClr val="003760"/>
                </a:solidFill>
                <a:latin typeface="Times New Roman" pitchFamily="34" charset="0"/>
                <a:ea typeface="微软雅黑" pitchFamily="34" charset="-122"/>
                <a:cs typeface="Times New Roman" pitchFamily="34" charset="-120"/>
              </a:rPr>
              <a:t>“年轻人尝试在社交媒体平台上赚钱不是个好主意”这一看法。</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AS.66_2#9ce382416?pid=fb3919cfa&amp;color=0,55,96&amp;mp=1&amp;vtp=1&amp;bt=1&amp;bbb=1&amp;h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【微技能】推理判断题之推断提到特定信息的目的</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推理判断类题目有多种类型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其中推测特定信息或语句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段落等在文中的功能是常见的一种类型</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因</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其对考生对文章的整体理解要求较高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因此难度较大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常见的解题步骤如下</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根据题干给出的信息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在文章中进行相关词句的查找</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定位至某段或者某句话</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Times New Roman" pitchFamily="34" charset="0"/>
                <a:ea typeface="楷体" pitchFamily="34" charset="-122"/>
                <a:cs typeface="Times New Roman" pitchFamily="34" charset="-120"/>
              </a:rPr>
              <a:t>仔细研读从文章中挑选出来的相关词句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明确这些词句的意思和其在本段落或文章中的功能</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常见的功能有展示</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某具体现象</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说明</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（illustrate）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某定义或作用</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吸引</a:t>
            </a:r>
            <a:r>
              <a:rPr lang="en-US" altLang="zh-CN" sz="1800" b="0" i="0" dirty="0">
                <a:solidFill>
                  <a:srgbClr val="003760"/>
                </a:solidFill>
                <a:latin typeface="Times New Roman" pitchFamily="34" charset="0"/>
                <a:ea typeface="微软雅黑" pitchFamily="34" charset="-122"/>
                <a:cs typeface="Times New Roman" pitchFamily="34" charset="-120"/>
              </a:rPr>
              <a:t>（attract）</a:t>
            </a:r>
            <a:r>
              <a:rPr lang="en-US" altLang="zh-CN" sz="1800" b="0" i="0">
                <a:solidFill>
                  <a:srgbClr val="003760"/>
                </a:solidFill>
                <a:latin typeface="Times New Roman" pitchFamily="34" charset="0"/>
                <a:ea typeface="楷体" pitchFamily="34" charset="-122"/>
                <a:cs typeface="Times New Roman" pitchFamily="34" charset="-120"/>
              </a:rPr>
              <a:t>读者兴趣</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表达</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某人的观点或态度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传达</a:t>
            </a:r>
            <a:r>
              <a:rPr lang="en-US" altLang="zh-CN" sz="1800" b="0" i="0" dirty="0">
                <a:solidFill>
                  <a:srgbClr val="003760"/>
                </a:solidFill>
                <a:latin typeface="Times New Roman" pitchFamily="34" charset="0"/>
                <a:ea typeface="微软雅黑" pitchFamily="34" charset="-122"/>
                <a:cs typeface="Times New Roman" pitchFamily="34" charset="-120"/>
              </a:rPr>
              <a:t>（convey）</a:t>
            </a:r>
            <a:r>
              <a:rPr lang="en-US" altLang="zh-CN" sz="1800" b="0" i="0" dirty="0">
                <a:solidFill>
                  <a:srgbClr val="003760"/>
                </a:solidFill>
                <a:latin typeface="Times New Roman" pitchFamily="34" charset="0"/>
                <a:ea typeface="楷体" pitchFamily="34" charset="-122"/>
                <a:cs typeface="Times New Roman" pitchFamily="34" charset="-120"/>
              </a:rPr>
              <a:t>某种看法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提供</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数据以论证文章主题</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解释</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（explain）</a:t>
            </a:r>
            <a:r>
              <a:rPr lang="en-US" altLang="zh-CN" sz="1800" b="0" i="0" dirty="0">
                <a:solidFill>
                  <a:srgbClr val="003760"/>
                </a:solidFill>
                <a:latin typeface="Times New Roman" pitchFamily="34" charset="0"/>
                <a:ea typeface="楷体" pitchFamily="34" charset="-122"/>
                <a:cs typeface="Times New Roman" pitchFamily="34" charset="-120"/>
              </a:rPr>
              <a:t>或阐释相关原因等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可通过对原文内容的理解和分析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结合以上常见的动词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提炼和总结出相关信息的深层含义</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然后再对比题目所给的四个选项</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结合排除法</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同义置换等方法</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得出正确答案</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QC_6_BD.67_1#c3eddf193?pid=fb3919cfa&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Eagar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cause?(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68_1#c3eddf193.bracket?pid=fb3919cfa&amp;color=0,55,96&amp;vpa=22&amp;vtp=1"/>
          <p:cNvSpPr/>
          <p:nvPr/>
        </p:nvSpPr>
        <p:spPr>
          <a:xfrm>
            <a:off x="7826788"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C_6_BD.69_1#c3eddf193.choices?pid=fb3919cfa&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privacy.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overreliance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Internet.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virtual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endParaRPr lang="en-US" altLang="zh-CN" sz="1800" dirty="0"/>
          </a:p>
        </p:txBody>
      </p:sp>
      <p:sp>
        <p:nvSpPr>
          <p:cNvPr id="5" name="QC_6_AS.70_1#c3eddf193?pid=fb3919cfa&amp;color=0,55,96&amp;vtp=1&amp;bbb=1&amp;hb=1"/>
          <p:cNvSpPr/>
          <p:nvPr/>
        </p:nvSpPr>
        <p:spPr>
          <a:xfrm>
            <a:off x="502920" y="2733040"/>
            <a:ext cx="10570464" cy="16116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细节理解题。根据最后一段中的social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media和“All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private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life.”可知</a:t>
            </a:r>
            <a:r>
              <a:rPr lang="en-US" altLang="zh-CN" sz="1800" b="0" i="0">
                <a:solidFill>
                  <a:srgbClr val="003760"/>
                </a:solidFill>
                <a:latin typeface="Times New Roman" pitchFamily="34" charset="0"/>
                <a:ea typeface="微软雅黑" pitchFamily="34" charset="-122"/>
                <a:cs typeface="Times New Roman" pitchFamily="34" charset="-120"/>
              </a:rPr>
              <a:t>，在社交媒体上花费太多时间可能会</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引发社会问题</a:t>
            </a:r>
            <a:r>
              <a:rPr lang="en-US" altLang="zh-CN" sz="1800" b="0" i="0" dirty="0">
                <a:solidFill>
                  <a:srgbClr val="003760"/>
                </a:solidFill>
                <a:latin typeface="Times New Roman" pitchFamily="34" charset="0"/>
                <a:ea typeface="微软雅黑" pitchFamily="34" charset="-122"/>
                <a:cs typeface="Times New Roman" pitchFamily="34" charset="-120"/>
              </a:rPr>
              <a:t>，私人生活会被公之于众。由此可知，托尼</a:t>
            </a:r>
            <a:r>
              <a:rPr lang="en-US" altLang="zh-CN" sz="1800" b="0" i="0">
                <a:solidFill>
                  <a:srgbClr val="003760"/>
                </a:solidFill>
                <a:latin typeface="Times New Roman" pitchFamily="34" charset="0"/>
                <a:ea typeface="微软雅黑" pitchFamily="34" charset="-122"/>
                <a:cs typeface="Times New Roman" pitchFamily="34" charset="-120"/>
              </a:rPr>
              <a:t>·伊加认为过度使用社交媒体会导致个人隐私的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丢失</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C_4_BD#b4fdda396?pid=1c86b693e&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71_1#068737d5e?pid=b4fdda396&amp;color=0,55,96&amp;vtp=1&amp;bbb=1&amp;hb=1"/>
          <p:cNvSpPr/>
          <p:nvPr/>
        </p:nvSpPr>
        <p:spPr>
          <a:xfrm>
            <a:off x="502920" y="2045175"/>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[山东济宁2024高二期中]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，使之构成一篇完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Lee-Ann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superhero.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lasers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激光）</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anything.</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wonderful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focus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project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Charity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Jar”.Every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kindness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anything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coffee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ct val="150000"/>
              </a:lnSpc>
            </a:pPr>
            <a:endParaRPr lang="en-US" altLang="zh-CN"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71_1#068737d5e?pid=b4fdda396&amp;color=0,55,96&amp;vtp=1&amp;bbb=1&amp;hb=1">
            <a:extLst>
              <a:ext uri="{FF2B5EF4-FFF2-40B4-BE49-F238E27FC236}">
                <a16:creationId xmlns:a16="http://schemas.microsoft.com/office/drawing/2014/main" id="{9FBC74DB-2DE0-30BB-FCFC-334DF8297925}"/>
              </a:ext>
            </a:extLst>
          </p:cNvPr>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mother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holidays.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tell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involved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every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volunteered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homeless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noticed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DVD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discuss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family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Bob</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Unfortunately,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dollars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short.“Any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asked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Bob.</a:t>
            </a:r>
            <a:endParaRPr lang="en-US" altLang="zh-CN" dirty="0"/>
          </a:p>
        </p:txBody>
      </p:sp>
    </p:spTree>
    <p:extLst>
      <p:ext uri="{BB962C8B-B14F-4D97-AF65-F5344CB8AC3E}">
        <p14:creationId xmlns:p14="http://schemas.microsoft.com/office/powerpoint/2010/main" val="941265165"/>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O_5_BD.71_2#068737d5e?pid=b4fdda396&amp;color=0,55,96&amp;mp=1&amp;vtp=1&amp;bt=1&amp;bb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注意：续写词数应为150个左右。</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shelter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excitedly.___</a:t>
            </a:r>
            <a:endParaRPr lang="en-US" altLang="zh-CN" sz="1800" dirty="0"/>
          </a:p>
        </p:txBody>
      </p:sp>
      <p:sp>
        <p:nvSpPr>
          <p:cNvPr id="3" name="QO_5_EX.72_1#068737d5e?pid=b4fdda396&amp;color=0,55,96&amp;vtp=1&amp;bbb=1&amp;hb=1"/>
          <p:cNvSpPr/>
          <p:nvPr/>
        </p:nvSpPr>
        <p:spPr>
          <a:xfrm>
            <a:off x="502920" y="275209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作者的母亲是一个非常善良和慷慨的人</a:t>
            </a:r>
            <a:r>
              <a:rPr lang="en-US" altLang="zh-CN" sz="1800" b="0" i="0" dirty="0">
                <a:solidFill>
                  <a:srgbClr val="003760"/>
                </a:solidFill>
                <a:latin typeface="Times New Roman" pitchFamily="34" charset="0"/>
                <a:ea typeface="微软雅黑" pitchFamily="34" charset="-122"/>
                <a:cs typeface="Times New Roman" pitchFamily="34" charset="-120"/>
              </a:rPr>
              <a:t>。每年，她会攒下她通过洗衣服和打扫卫生挣到的钱</a:t>
            </a:r>
            <a:r>
              <a:rPr lang="en-US" altLang="zh-CN" sz="1800" b="0" i="0">
                <a:solidFill>
                  <a:srgbClr val="003760"/>
                </a:solidFill>
                <a:latin typeface="Times New Roman" pitchFamily="34" charset="0"/>
                <a:ea typeface="微软雅黑" pitchFamily="34" charset="-122"/>
                <a:cs typeface="Times New Roman" pitchFamily="34" charset="-120"/>
              </a:rPr>
              <a:t>，然后把</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钱存进一个小罐子里</a:t>
            </a:r>
            <a:r>
              <a:rPr lang="en-US" altLang="zh-CN" sz="1800" b="0" i="0" dirty="0">
                <a:solidFill>
                  <a:srgbClr val="003760"/>
                </a:solidFill>
                <a:latin typeface="Times New Roman" pitchFamily="34" charset="0"/>
                <a:ea typeface="微软雅黑" pitchFamily="34" charset="-122"/>
                <a:cs typeface="Times New Roman" pitchFamily="34" charset="-120"/>
              </a:rPr>
              <a:t>，这个罐子被称为“慈善罐”。罐子里的钱会用来做一些善事</a:t>
            </a:r>
            <a:r>
              <a:rPr lang="en-US" altLang="zh-CN" sz="1800" b="0" i="0">
                <a:solidFill>
                  <a:srgbClr val="003760"/>
                </a:solidFill>
                <a:latin typeface="Times New Roman" pitchFamily="34" charset="0"/>
                <a:ea typeface="微软雅黑" pitchFamily="34" charset="-122"/>
                <a:cs typeface="Times New Roman" pitchFamily="34" charset="-120"/>
              </a:rPr>
              <a:t>，帮助那些需要帮助的人</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或组织</a:t>
            </a:r>
            <a:r>
              <a:rPr lang="en-US" altLang="zh-CN" sz="1800" b="0" i="0" dirty="0">
                <a:solidFill>
                  <a:srgbClr val="003760"/>
                </a:solidFill>
                <a:latin typeface="Times New Roman" pitchFamily="34" charset="0"/>
                <a:ea typeface="微软雅黑" pitchFamily="34" charset="-122"/>
                <a:cs typeface="Times New Roman" pitchFamily="34" charset="-120"/>
              </a:rPr>
              <a:t>。作者一家都参与到了这一传统中。去年，当他们在收容所帮忙运送日常用品时</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看到了墙上的愿</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望清单</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起因</a:t>
            </a:r>
            <a:r>
              <a:rPr lang="en-US" altLang="zh-CN" sz="1800" b="0" i="0" dirty="0">
                <a:solidFill>
                  <a:srgbClr val="003760"/>
                </a:solidFill>
                <a:latin typeface="Times New Roman" pitchFamily="34" charset="0"/>
                <a:ea typeface="微软雅黑" pitchFamily="34" charset="-122"/>
                <a:cs typeface="Times New Roman" pitchFamily="34" charset="-120"/>
              </a:rPr>
              <a:t>），他们</a:t>
            </a:r>
            <a:r>
              <a:rPr lang="en-US" altLang="zh-CN" sz="1800" b="0" i="0" u="sng" dirty="0">
                <a:solidFill>
                  <a:srgbClr val="003760"/>
                </a:solidFill>
                <a:latin typeface="Times New Roman" pitchFamily="34" charset="0"/>
                <a:ea typeface="微软雅黑" pitchFamily="34" charset="-122"/>
                <a:cs typeface="Times New Roman" pitchFamily="34" charset="-120"/>
              </a:rPr>
              <a:t>决定买一台咖啡机送给收容所</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结果</a:t>
            </a:r>
            <a:r>
              <a:rPr lang="en-US" altLang="zh-CN" sz="1800" b="0" i="0" dirty="0">
                <a:solidFill>
                  <a:srgbClr val="003760"/>
                </a:solidFill>
                <a:latin typeface="Times New Roman" pitchFamily="34" charset="0"/>
                <a:ea typeface="微软雅黑" pitchFamily="34" charset="-122"/>
                <a:cs typeface="Times New Roman" pitchFamily="34" charset="-120"/>
              </a:rPr>
              <a:t>），但是当他们打开“慈善罐”时，</a:t>
            </a:r>
            <a:r>
              <a:rPr lang="en-US" altLang="zh-CN" sz="1800" b="0" i="0">
                <a:solidFill>
                  <a:srgbClr val="003760"/>
                </a:solidFill>
                <a:latin typeface="Times New Roman" pitchFamily="34" charset="0"/>
                <a:ea typeface="微软雅黑" pitchFamily="34" charset="-122"/>
                <a:cs typeface="Times New Roman" pitchFamily="34" charset="-120"/>
              </a:rPr>
              <a:t>发现</a:t>
            </a:r>
            <a:r>
              <a:rPr lang="en-US" altLang="zh-CN" sz="1800" b="0" i="0" u="sng">
                <a:solidFill>
                  <a:srgbClr val="003760"/>
                </a:solidFill>
                <a:latin typeface="Times New Roman" pitchFamily="34" charset="0"/>
                <a:ea typeface="微软雅黑" pitchFamily="34" charset="-122"/>
                <a:cs typeface="Times New Roman" pitchFamily="34" charset="-120"/>
              </a:rPr>
              <a:t>还差10</a:t>
            </a:r>
          </a:p>
          <a:p>
            <a:pPr>
              <a:lnSpc>
                <a:spcPts val="3100"/>
              </a:lnSpc>
            </a:pPr>
            <a:r>
              <a:rPr lang="en-US" altLang="zh-CN" b="0" i="0" u="sng">
                <a:solidFill>
                  <a:srgbClr val="003760"/>
                </a:solidFill>
                <a:latin typeface="Times New Roman" pitchFamily="34" charset="0"/>
                <a:ea typeface="微软雅黑" pitchFamily="34" charset="-122"/>
                <a:cs typeface="Times New Roman" pitchFamily="34" charset="-120"/>
              </a:rPr>
              <a:t>美元</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问题</a:t>
            </a:r>
            <a:r>
              <a:rPr lang="en-US" altLang="zh-CN" b="0" i="0" dirty="0">
                <a:solidFill>
                  <a:srgbClr val="003760"/>
                </a:solidFill>
                <a:latin typeface="Times New Roman" pitchFamily="34" charset="0"/>
                <a:ea typeface="微软雅黑" pitchFamily="34" charset="-122"/>
                <a:cs typeface="Times New Roman" pitchFamily="34" charset="-120"/>
              </a:rPr>
              <a:t>），母亲与作者和Bob商量该如何补上这10美元。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O_5_EX.72_2#068737d5e?pid=b4fdda396&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72_3#068737d5e?pid=b4fdda396&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184648" cy="34198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O_5_EX.72_4#068737d5e?pid=b4fdda396&amp;color=0,55,96&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高兴：pleased,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delighted,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joyful</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感谢：thankful,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appreciative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glow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joy/pleasure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脸上带着喜悦</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tears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gratitude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眼里充满感激的泪水</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EX.72_5#068737d5e?pid=b4fdda396&amp;color=0,55,96&amp;mp=1&amp;vtp=1&amp;bt=1&amp;bbb=1"/>
          <p:cNvSpPr/>
          <p:nvPr/>
        </p:nvSpPr>
        <p:spPr>
          <a:xfrm>
            <a:off x="502920" y="1508760"/>
            <a:ext cx="10570464" cy="328041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do/tend/tidy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打理花园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buy/purchase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coffee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买咖啡机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send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把某物送给某人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thank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for/appreciate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help感谢某人的帮助</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对</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非常满意以至于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我们不仅</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而且</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5_AN.73_1#068737d5e?pid=b4fdda396&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learnt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needs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someone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tidy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garden,”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Bob.“We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could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offer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do</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that</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him</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difference.”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Bob</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nodded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enthusiastically,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so</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over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Smith's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house.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After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explaining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agreed,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next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few</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hours</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tidying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garden.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finished,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pleased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work</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us</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full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amount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needed.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knew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shelter's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within</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reach</a:t>
            </a:r>
            <a:r>
              <a:rPr lang="en-US" altLang="zh-CN" sz="1800" b="0" i="0" dirty="0">
                <a:solidFill>
                  <a:srgbClr val="FF0000"/>
                </a:solidFill>
                <a:latin typeface="Times New Roman" pitchFamily="34" charset="0"/>
                <a:ea typeface="微软雅黑" pitchFamily="34" charset="-122"/>
                <a:cs typeface="Times New Roman" pitchFamily="34" charset="-120"/>
              </a:rPr>
              <a:t>.</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next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weekend,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shelter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excitedly.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handed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it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over</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staff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some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residents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gathered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faces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lighting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up</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gratitude.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We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explained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raised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money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everyone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thanked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warmly.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delivered</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a</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coffee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but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also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message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small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kindness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big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impact.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Mum's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tradition</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had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again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brought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family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together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make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difference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community,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reminding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that</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every</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little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bit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of</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help</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counts.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pic>
        <p:nvPicPr>
          <p:cNvPr id="2" name="P_5#d7338600b?pid=b4fdda396&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6805326" y="1608902"/>
            <a:ext cx="228600" cy="2286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d7338600b?pid=b4fdda396&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套卷练习见</a:t>
            </a:r>
            <a:r>
              <a:rPr lang="en-US" altLang="zh-CN" sz="1800" b="1" i="0" dirty="0">
                <a:solidFill>
                  <a:srgbClr val="003760"/>
                </a:solidFill>
                <a:latin typeface="Times New Roman" pitchFamily="34" charset="0"/>
                <a:ea typeface="微软雅黑" pitchFamily="34" charset="-122"/>
                <a:cs typeface="Times New Roman" pitchFamily="34" charset="-120"/>
              </a:rPr>
              <a:t>《巩固练》单元素养检测L57</a:t>
            </a:r>
            <a:endParaRPr lang="en-US" altLang="zh-CN" sz="1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b88e4fe28?pid=58d56e455&amp;color=0,55,96&amp;vtp=1&amp;bt=1&amp;bbb=1"/>
          <p:cNvSpPr/>
          <p:nvPr/>
        </p:nvSpPr>
        <p:spPr>
          <a:xfrm>
            <a:off x="502920" y="1512000"/>
            <a:ext cx="10570464" cy="30975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1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1.apologise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2.judge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3.spot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4.patience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6.permit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1.apologise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apologise在语法填空中的考法涉及：①考查词性转换，其名词形式为apology；②考查固定搭配</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apologise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[江苏宿迁2023高一期中]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Nobody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perfect,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forgive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mistakes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（apology）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honestly.</a:t>
            </a:r>
            <a:endParaRPr lang="en-US" altLang="zh-CN" sz="1800" dirty="0"/>
          </a:p>
        </p:txBody>
      </p:sp>
      <p:sp>
        <p:nvSpPr>
          <p:cNvPr id="6" name="QB_4_AN.2_1#b88e4fe28.blank?pid=58d56e455&amp;color=0,55,96&amp;vpa=1&amp;vtp=1&amp;bbb=1"/>
          <p:cNvSpPr/>
          <p:nvPr/>
        </p:nvSpPr>
        <p:spPr>
          <a:xfrm>
            <a:off x="762476" y="4208591"/>
            <a:ext cx="1042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apologise</a:t>
            </a:r>
            <a:endParaRPr lang="en-US" altLang="zh-CN" dirty="0"/>
          </a:p>
        </p:txBody>
      </p:sp>
      <p:sp>
        <p:nvSpPr>
          <p:cNvPr id="7" name="QB_4_AS.3_1#a4c1d3446?pid=58d56e455&amp;color=0,55,96&amp;vtp=1&amp;bbb=1"/>
          <p:cNvSpPr/>
          <p:nvPr/>
        </p:nvSpPr>
        <p:spPr>
          <a:xfrm>
            <a:off x="502920" y="4661918"/>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句意为：没有人是完美的，所以如果他们愿意真诚地道歉，我们应该原谅他们的错误。</a:t>
            </a:r>
            <a:endParaRPr lang="en-US" altLang="zh-CN" sz="1800" dirty="0"/>
          </a:p>
        </p:txBody>
      </p:sp>
      <p:sp>
        <p:nvSpPr>
          <p:cNvPr id="8" name="QB_4_BD.4_1#b193d345a?pid=58d56e455&amp;color=0,55,96&amp;vtp=1&amp;bbb=1&amp;hb=1"/>
          <p:cNvSpPr/>
          <p:nvPr/>
        </p:nvSpPr>
        <p:spPr>
          <a:xfrm>
            <a:off x="502920" y="5047300"/>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[吉林省吉林市2024高一期末]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sincere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（apologise）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character</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willingness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acknowledge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correct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mistakes.</a:t>
            </a:r>
            <a:endParaRPr lang="en-US" altLang="zh-CN" dirty="0"/>
          </a:p>
        </p:txBody>
      </p:sp>
      <p:sp>
        <p:nvSpPr>
          <p:cNvPr id="9" name="QB_4_AN.5_1#b193d345a.blank?pid=58d56e455&amp;color=0,55,96&amp;vpa=2&amp;vtp=1&amp;bbb=1"/>
          <p:cNvSpPr/>
          <p:nvPr/>
        </p:nvSpPr>
        <p:spPr>
          <a:xfrm>
            <a:off x="5067776" y="4997897"/>
            <a:ext cx="9032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apology</a:t>
            </a:r>
            <a:endParaRPr lang="en-US" altLang="zh-CN" dirty="0"/>
          </a:p>
        </p:txBody>
      </p:sp>
      <p:sp>
        <p:nvSpPr>
          <p:cNvPr id="10" name="QB_4_AS.6_1#b193d345a?pid=58d56e455&amp;color=0,55,96&amp;vtp=1&amp;bbb=1"/>
          <p:cNvSpPr/>
          <p:nvPr/>
        </p:nvSpPr>
        <p:spPr>
          <a:xfrm>
            <a:off x="502920" y="5827397"/>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句意为：真诚的道歉表明一个人有良好的品格，愿意承认错误并改正错误。</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9" grpId="0" build="p" animBg="1"/>
      <p:bldP spid="10"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B_4_BD.7_1#c4ce23c31?pid=58d56e455&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[黑龙江大庆实验中学2024高一期中]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apologise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regret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inconvenience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may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caused.</a:t>
            </a:r>
            <a:endParaRPr lang="en-US" altLang="zh-CN" dirty="0"/>
          </a:p>
        </p:txBody>
      </p:sp>
      <p:sp>
        <p:nvSpPr>
          <p:cNvPr id="3" name="QB_4_AN.8_1#c4ce23c31.blank?pid=58d56e455&amp;color=0,55,96&amp;vpa=3&amp;vtp=1&amp;bbb=1"/>
          <p:cNvSpPr/>
          <p:nvPr/>
        </p:nvSpPr>
        <p:spPr>
          <a:xfrm>
            <a:off x="6128988" y="1478280"/>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4" name="QB_4_AS.9_1#c4ce23c31?pid=58d56e455&amp;color=0,55,96&amp;vtp=1&amp;bbb=1"/>
          <p:cNvSpPr/>
          <p:nvPr/>
        </p:nvSpPr>
        <p:spPr>
          <a:xfrm>
            <a:off x="502920" y="232225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句意为：我们对此次延误表示歉意，并对由此可能造成的不便深表遗憾。</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cbc992584?sp=1&amp;pid=58d56e455&amp;color=0,55,96&amp;vtp=1&amp;bt=1&amp;bbb=1&amp;hb=1"/>
          <p:cNvSpPr/>
          <p:nvPr/>
        </p:nvSpPr>
        <p:spPr>
          <a:xfrm>
            <a:off x="502920" y="1512000"/>
            <a:ext cx="10570464" cy="35928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2.judge</a:t>
            </a:r>
            <a:endParaRPr lang="en-US" altLang="zh-CN" sz="1800" dirty="0"/>
          </a:p>
          <a:p>
            <a:pPr>
              <a:lnSpc>
                <a:spcPts val="32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judge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在语法填空中的考法涉及：①考查其固定搭配judging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from/by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；②考查词性转换</a:t>
            </a:r>
            <a:r>
              <a:rPr lang="en-US" altLang="zh-CN" sz="1800" b="0" i="0">
                <a:solidFill>
                  <a:srgbClr val="003760"/>
                </a:solidFill>
                <a:latin typeface="Times New Roman" pitchFamily="34" charset="0"/>
                <a:ea typeface="微软雅黑" pitchFamily="34" charset="-122"/>
                <a:cs typeface="Times New Roman" pitchFamily="34" charset="-120"/>
              </a:rPr>
              <a:t>，其名词形式</a:t>
            </a:r>
          </a:p>
          <a:p>
            <a:pPr>
              <a:lnSpc>
                <a:spcPts val="3200"/>
              </a:lnSpc>
            </a:pPr>
            <a:r>
              <a:rPr lang="en-US" altLang="zh-CN" b="0" i="0">
                <a:solidFill>
                  <a:srgbClr val="003760"/>
                </a:solidFill>
                <a:latin typeface="Times New Roman" pitchFamily="34" charset="0"/>
                <a:ea typeface="微软雅黑" pitchFamily="34" charset="-122"/>
                <a:cs typeface="Times New Roman" pitchFamily="34" charset="-120"/>
              </a:rPr>
              <a:t>为</a:t>
            </a:r>
            <a:r>
              <a:rPr lang="en-US" altLang="zh-CN" b="0" i="0" dirty="0">
                <a:solidFill>
                  <a:srgbClr val="003760"/>
                </a:solidFill>
                <a:latin typeface="Times New Roman" pitchFamily="34" charset="0"/>
                <a:ea typeface="微软雅黑" pitchFamily="34" charset="-122"/>
                <a:cs typeface="Times New Roman" pitchFamily="34" charset="-120"/>
              </a:rPr>
              <a:t>judgement；③</a:t>
            </a:r>
            <a:r>
              <a:rPr lang="en-US" altLang="zh-CN" b="0" i="0">
                <a:solidFill>
                  <a:srgbClr val="003760"/>
                </a:solidFill>
                <a:latin typeface="Times New Roman" pitchFamily="34" charset="0"/>
                <a:ea typeface="微软雅黑" pitchFamily="34" charset="-122"/>
                <a:cs typeface="Times New Roman" pitchFamily="34" charset="-120"/>
              </a:rPr>
              <a:t>考查其作名词时的用法。</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[黑龙江哈师大附中2023高一期中]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（judge）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unlikely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support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application.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mirror,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technology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（judge）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body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type.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[湖北华中师大一附中2023高一期末]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three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（judge）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signalling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correct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answer.</a:t>
            </a:r>
            <a:endParaRPr lang="en-US" altLang="zh-CN" dirty="0"/>
          </a:p>
        </p:txBody>
      </p:sp>
      <p:sp>
        <p:nvSpPr>
          <p:cNvPr id="4" name="QB_4_AN.11_1#cbc992584.blank?pid=58d56e455&amp;color=0,55,96&amp;vpa=4&amp;vtp=1&amp;bbb=1"/>
          <p:cNvSpPr/>
          <p:nvPr/>
        </p:nvSpPr>
        <p:spPr>
          <a:xfrm>
            <a:off x="4496276" y="2689036"/>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Judging</a:t>
            </a:r>
            <a:endParaRPr lang="en-US" altLang="zh-CN" dirty="0"/>
          </a:p>
        </p:txBody>
      </p:sp>
      <p:sp>
        <p:nvSpPr>
          <p:cNvPr id="6" name="QB_4_AN.13_1#cbc992584.blank?pid=58d56e455&amp;color=0,55,96&amp;vpa=5&amp;vtp=1&amp;bbb=1"/>
          <p:cNvSpPr/>
          <p:nvPr/>
        </p:nvSpPr>
        <p:spPr>
          <a:xfrm>
            <a:off x="9344882" y="3501836"/>
            <a:ext cx="1131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judgement</a:t>
            </a:r>
            <a:endParaRPr lang="en-US" altLang="zh-CN" dirty="0"/>
          </a:p>
        </p:txBody>
      </p:sp>
      <p:sp>
        <p:nvSpPr>
          <p:cNvPr id="8" name="QB_4_AN.15_1#cbc992584.blank?pid=58d56e455&amp;color=0,55,96&amp;vpa=6&amp;vtp=1&amp;bbb=1"/>
          <p:cNvSpPr/>
          <p:nvPr/>
        </p:nvSpPr>
        <p:spPr>
          <a:xfrm>
            <a:off x="8033225" y="4314636"/>
            <a:ext cx="763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judges</a:t>
            </a:r>
            <a:endParaRPr lang="en-US" altLang="zh-CN" dirty="0"/>
          </a:p>
        </p:txBody>
      </p:sp>
      <p:sp>
        <p:nvSpPr>
          <p:cNvPr id="9" name="P_4#9121518b0?sp=1&amp;pid=58d56e455&amp;color=0,55,96&amp;vtp=1&amp;bbb=1"/>
          <p:cNvSpPr/>
          <p:nvPr/>
        </p:nvSpPr>
        <p:spPr>
          <a:xfrm>
            <a:off x="502920" y="5095306"/>
            <a:ext cx="10570464" cy="11671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3</a:t>
            </a:r>
            <a:r>
              <a:rPr lang="en-US" altLang="zh-CN" sz="1800" b="1" i="0">
                <a:solidFill>
                  <a:srgbClr val="003760"/>
                </a:solidFill>
                <a:latin typeface="Times New Roman" pitchFamily="34" charset="0"/>
                <a:ea typeface="微软雅黑" pitchFamily="34" charset="-122"/>
                <a:cs typeface="Times New Roman" pitchFamily="34" charset="-120"/>
              </a:rPr>
              <a:t>.spot</a:t>
            </a:r>
          </a:p>
          <a:p>
            <a:pPr marL="0" marR="0" lvl="0" indent="0" defTabSz="914400" rtl="0" eaLnBrk="1" fontAlgn="auto" latinLnBrk="0" hangingPunct="1">
              <a:lnSpc>
                <a:spcPts val="32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（1）spot在语法填空中的考法涉及：①考查名词单复数，其作名词时为可数名词；②考查其作动词时</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的被动语态，需注意其过去分词的拼写。</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QB_4_BD.16_1#255fccaa4?pid=58d56e455&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[甘肃兰州一中2023高一期中]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temples,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roofs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rainstorms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retaining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collapsed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cracked.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scenic</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damaged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landslides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because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saturated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soil.</a:t>
            </a:r>
            <a:endParaRPr lang="en-US" altLang="zh-CN" dirty="0"/>
          </a:p>
        </p:txBody>
      </p:sp>
      <p:sp>
        <p:nvSpPr>
          <p:cNvPr id="3" name="QB_4_AN.17_1#255fccaa4.blank?pid=58d56e455&amp;color=0,55,96&amp;vpa=7&amp;vtp=1&amp;bbb=1"/>
          <p:cNvSpPr/>
          <p:nvPr/>
        </p:nvSpPr>
        <p:spPr>
          <a:xfrm>
            <a:off x="6001226" y="188792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spots</a:t>
            </a:r>
            <a:endParaRPr lang="en-US" altLang="zh-CN" dirty="0"/>
          </a:p>
        </p:txBody>
      </p:sp>
      <p:sp>
        <p:nvSpPr>
          <p:cNvPr id="4" name="QB_4_AS.18_1#255fccaa4?pid=58d56e455&amp;color=0,55,96&amp;vtp=1&amp;bbb=1&amp;hb=1"/>
          <p:cNvSpPr/>
          <p:nvPr/>
        </p:nvSpPr>
        <p:spPr>
          <a:xfrm>
            <a:off x="502920" y="274923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设空句句意为：由于土壤（被雨水）浸透，通往景点的道路也被山体滑坡破坏了。spot</a:t>
            </a:r>
            <a:r>
              <a:rPr lang="en-US" altLang="zh-CN" sz="1800" b="0" i="0">
                <a:solidFill>
                  <a:srgbClr val="003760"/>
                </a:solidFill>
                <a:latin typeface="Times New Roman" pitchFamily="34" charset="0"/>
                <a:ea typeface="微软雅黑" pitchFamily="34" charset="-122"/>
                <a:cs typeface="Times New Roman" pitchFamily="34" charset="-120"/>
              </a:rPr>
              <a:t>为可数名词，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此处表示泛指</a:t>
            </a:r>
            <a:r>
              <a:rPr lang="en-US" altLang="zh-CN" b="0" i="0" dirty="0">
                <a:solidFill>
                  <a:srgbClr val="003760"/>
                </a:solidFill>
                <a:latin typeface="Times New Roman" pitchFamily="34" charset="0"/>
                <a:ea typeface="微软雅黑" pitchFamily="34" charset="-122"/>
                <a:cs typeface="Times New Roman" pitchFamily="34" charset="-120"/>
              </a:rPr>
              <a:t>，且其前无限定词修饰，应填名词的复数形式，故填spots。scenic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spots意为“景点”。</a:t>
            </a:r>
            <a:endParaRPr lang="en-US" altLang="zh-CN" dirty="0"/>
          </a:p>
        </p:txBody>
      </p:sp>
      <p:sp>
        <p:nvSpPr>
          <p:cNvPr id="5" name="QB_4_BD.19_1#35a414794?pid=58d56e455&amp;color=0,55,96&amp;vtp=1&amp;bbb=1&amp;hb=1"/>
          <p:cNvSpPr/>
          <p:nvPr/>
        </p:nvSpPr>
        <p:spPr>
          <a:xfrm>
            <a:off x="502920" y="356901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[四川成都树德中学2023高二段考·改编]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beyond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embroideries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created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across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household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products,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which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case.</a:t>
            </a:r>
            <a:endParaRPr lang="en-US" altLang="zh-CN" dirty="0"/>
          </a:p>
        </p:txBody>
      </p:sp>
      <p:sp>
        <p:nvSpPr>
          <p:cNvPr id="6" name="QB_4_AN.20_1#35a414794.blank?pid=58d56e455&amp;color=0,55,96&amp;vpa=8&amp;vtp=1&amp;bbb=1"/>
          <p:cNvSpPr/>
          <p:nvPr/>
        </p:nvSpPr>
        <p:spPr>
          <a:xfrm>
            <a:off x="3835876" y="3944939"/>
            <a:ext cx="11572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spotted</a:t>
            </a:r>
            <a:endParaRPr lang="en-US" altLang="zh-CN" dirty="0"/>
          </a:p>
        </p:txBody>
      </p:sp>
      <p:sp>
        <p:nvSpPr>
          <p:cNvPr id="7" name="QB_4_AS.21_1#35a414794?pid=58d56e455&amp;color=0,55,96&amp;vtp=1&amp;bbb=1&amp;hb=1"/>
          <p:cNvSpPr/>
          <p:nvPr/>
        </p:nvSpPr>
        <p:spPr>
          <a:xfrm>
            <a:off x="502920" y="4813619"/>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句意为：但她万万没想到，她创作的刺绣有一天能成为中国家庭日常生活中的家居用品</a:t>
            </a:r>
            <a:r>
              <a:rPr lang="en-US" altLang="zh-CN" sz="1800" b="0" i="0">
                <a:solidFill>
                  <a:srgbClr val="003760"/>
                </a:solidFill>
                <a:latin typeface="Times New Roman" pitchFamily="34" charset="0"/>
                <a:ea typeface="微软雅黑" pitchFamily="34" charset="-122"/>
                <a:cs typeface="Times New Roman" pitchFamily="34" charset="-120"/>
              </a:rPr>
              <a:t>，就像现在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这样</a:t>
            </a:r>
            <a:r>
              <a:rPr lang="en-US" altLang="zh-CN" sz="1800" b="0" i="0" dirty="0">
                <a:solidFill>
                  <a:srgbClr val="003760"/>
                </a:solidFill>
                <a:latin typeface="Times New Roman" pitchFamily="34" charset="0"/>
                <a:ea typeface="微软雅黑" pitchFamily="34" charset="-122"/>
                <a:cs typeface="Times New Roman" pitchFamily="34" charset="-120"/>
              </a:rPr>
              <a:t>。设空处在that引导的主语从句中作谓语，从句主语embroideries和spot之间是被动关系</a:t>
            </a:r>
            <a:r>
              <a:rPr lang="en-US" altLang="zh-CN" sz="1800" b="0" i="0">
                <a:solidFill>
                  <a:srgbClr val="003760"/>
                </a:solidFill>
                <a:latin typeface="Times New Roman" pitchFamily="34" charset="0"/>
                <a:ea typeface="微软雅黑" pitchFamily="34" charset="-122"/>
                <a:cs typeface="Times New Roman" pitchFamily="34" charset="-120"/>
              </a:rPr>
              <a:t>，应用被动语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态</a:t>
            </a:r>
            <a:r>
              <a:rPr lang="en-US" altLang="zh-CN" b="0" i="0" dirty="0">
                <a:solidFill>
                  <a:srgbClr val="003760"/>
                </a:solidFill>
                <a:latin typeface="Times New Roman" pitchFamily="34" charset="0"/>
                <a:ea typeface="微软雅黑" pitchFamily="34" charset="-122"/>
                <a:cs typeface="Times New Roman" pitchFamily="34" charset="-120"/>
              </a:rPr>
              <a:t>，情态动词could后接动词原形，故填be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spotted。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4_BD#89f1ecd21?sp=1&amp;pid=58d56e455&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（2）spot在完形填空中常考查对其动词含义的把握。</a:t>
            </a:r>
            <a:endParaRPr lang="en-US" altLang="zh-CN" sz="1800" dirty="0"/>
          </a:p>
        </p:txBody>
      </p:sp>
      <p:sp>
        <p:nvSpPr>
          <p:cNvPr id="3" name="QC_4_BD.22_1#8545610b8?pid=58d56e455&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[北京2022]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stepped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doorway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classroom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break.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Suddenly,</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I</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movement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heavy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wooden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door.</a:t>
            </a:r>
            <a:endParaRPr lang="en-US" altLang="zh-CN" dirty="0"/>
          </a:p>
        </p:txBody>
      </p:sp>
      <p:sp>
        <p:nvSpPr>
          <p:cNvPr id="4" name="QC_4_AN.23_1#8545610b8.blank?pid=58d56e455&amp;color=0,55,96&amp;vpa=9&amp;vtp=1"/>
          <p:cNvSpPr/>
          <p:nvPr/>
        </p:nvSpPr>
        <p:spPr>
          <a:xfrm>
            <a:off x="6043517" y="22809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C_4_BD.24_1#8545610b8.choices?pid=58d56e455&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2610866" algn="l"/>
                <a:tab pos="5234432" algn="l"/>
                <a:tab pos="7946898"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.caused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B.spotted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C.checked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.imagined</a:t>
            </a:r>
            <a:endParaRPr lang="en-US" altLang="zh-CN" sz="1800" dirty="0"/>
          </a:p>
        </p:txBody>
      </p:sp>
      <p:sp>
        <p:nvSpPr>
          <p:cNvPr id="6" name="QC_4_AS.25_1#8545610b8?pid=58d56e455&amp;color=0,55,96&amp;vtp=1&amp;bbb=1&amp;hb=1"/>
          <p:cNvSpPr/>
          <p:nvPr/>
        </p:nvSpPr>
        <p:spPr>
          <a:xfrm>
            <a:off x="502920" y="313880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一个星期一的早晨，当孩子们在享受“自由游戏”时，我走到教室门口休息。突然</a:t>
            </a:r>
            <a:r>
              <a:rPr lang="en-US" altLang="zh-CN" sz="1800" b="0" i="0">
                <a:solidFill>
                  <a:srgbClr val="003760"/>
                </a:solidFill>
                <a:latin typeface="Times New Roman" pitchFamily="34" charset="0"/>
                <a:ea typeface="微软雅黑" pitchFamily="34" charset="-122"/>
                <a:cs typeface="Times New Roman" pitchFamily="34" charset="-120"/>
              </a:rPr>
              <a:t>，我看</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到沉重的木门动了一下</a:t>
            </a:r>
            <a:r>
              <a:rPr lang="en-US" altLang="zh-CN" sz="1800" b="0" i="0" dirty="0">
                <a:solidFill>
                  <a:srgbClr val="003760"/>
                </a:solidFill>
                <a:latin typeface="Times New Roman" pitchFamily="34" charset="0"/>
                <a:ea typeface="微软雅黑" pitchFamily="34" charset="-122"/>
                <a:cs typeface="Times New Roman" pitchFamily="34" charset="-120"/>
              </a:rPr>
              <a:t>。根据下文的a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wooden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door可知</a:t>
            </a:r>
            <a:r>
              <a:rPr lang="en-US" altLang="zh-CN" sz="1800" b="0" i="0">
                <a:solidFill>
                  <a:srgbClr val="003760"/>
                </a:solidFill>
                <a:latin typeface="Times New Roman" pitchFamily="34" charset="0"/>
                <a:ea typeface="微软雅黑" pitchFamily="34" charset="-122"/>
                <a:cs typeface="Times New Roman" pitchFamily="34" charset="-120"/>
              </a:rPr>
              <a:t>，此处表示作者突然看到</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门动了一下</a:t>
            </a:r>
            <a:r>
              <a:rPr lang="en-US" altLang="zh-CN" b="0" i="0" dirty="0">
                <a:solidFill>
                  <a:srgbClr val="003760"/>
                </a:solidFill>
                <a:latin typeface="Times New Roman" pitchFamily="34" charset="0"/>
                <a:ea typeface="微软雅黑" pitchFamily="34" charset="-122"/>
                <a:cs typeface="Times New Roman" pitchFamily="34" charset="-120"/>
              </a:rPr>
              <a:t>。spot意为“发现；注意到”，符合语境。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3764</Words>
  <Application>Microsoft Office PowerPoint</Application>
  <PresentationFormat>宽屏</PresentationFormat>
  <Paragraphs>470</Paragraphs>
  <Slides>40</Slides>
  <Notes>37</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2024-10-10T06:39:29Z</dcterms:created>
  <dcterms:modified xsi:type="dcterms:W3CDTF">2024-10-10T06:41:45Z</dcterms:modified>
  <cp:category/>
  <cp:contentStatus/>
</cp:coreProperties>
</file>