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6" r:id="rId44"/>
    <p:sldId id="298" r:id="rId45"/>
    <p:sldId id="297" r:id="rId46"/>
    <p:sldId id="299" r:id="rId47"/>
    <p:sldId id="300" r:id="rId48"/>
    <p:sldId id="301" r:id="rId49"/>
    <p:sldId id="304" r:id="rId50"/>
    <p:sldId id="302" r:id="rId51"/>
    <p:sldId id="303" r:id="rId52"/>
  </p:sldIdLst>
  <p:sldSz cx="12192000" cy="6858000"/>
  <p:notesSz cx="6858000" cy="12192000"/>
  <p:custDataLst>
    <p:tags r:id="rId56"/>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6" Type="http://schemas.openxmlformats.org/officeDocument/2006/relationships/tags" Target="tags/tag1.xml"/><Relationship Id="rId55" Type="http://schemas.openxmlformats.org/officeDocument/2006/relationships/tableStyles" Target="tableStyles.xml"/><Relationship Id="rId54" Type="http://schemas.openxmlformats.org/officeDocument/2006/relationships/viewProps" Target="viewProps.xml"/><Relationship Id="rId53" Type="http://schemas.openxmlformats.org/officeDocument/2006/relationships/presProps" Target="presProps.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41.xml"/><Relationship Id="rId7" Type="http://schemas.openxmlformats.org/officeDocument/2006/relationships/slide" Target="../slides/slide30.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cd62afa44f3c4c5a7a2#tid=6705f707145dad0009e357f1#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p:spPr>
        <p:txBody>
          <a:bodyPr wrap="square" lIns="0" tIns="0" rIns="0" bIns="0" rtlCol="0" anchor="ctr"/>
          <a:lstStyle/>
          <a:p>
            <a:pPr algn="ctr"/>
            <a:r>
              <a:rPr lang="en-US" sz="24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e8747ab9a&amp;color=RGB(0,96,96)">
            <a:hlinkClick r:id="rId6" action="ppaction://hlinksldjump"/>
          </p:cNvPr>
          <p:cNvSpPr/>
          <p:nvPr/>
        </p:nvSpPr>
        <p:spPr>
          <a:xfrm>
            <a:off x="6803136" y="1965960"/>
            <a:ext cx="2880360" cy="457200"/>
          </a:xfrm>
          <a:prstGeom prst="rect">
            <a:avLst/>
          </a:prstGeom>
          <a:noFill/>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阅读</a:t>
            </a:r>
            <a:endParaRPr lang="en-US" sz="2400" dirty="0"/>
          </a:p>
        </p:txBody>
      </p:sp>
      <p:sp>
        <p:nvSpPr>
          <p:cNvPr id="11" name="MasterShapeName?linknodeid=26300ef09&amp;color=RGB(0,96,96)">
            <a:hlinkClick r:id="rId7" action="ppaction://hlinksldjump"/>
          </p:cNvPr>
          <p:cNvSpPr/>
          <p:nvPr/>
        </p:nvSpPr>
        <p:spPr>
          <a:xfrm>
            <a:off x="6803136" y="3328416"/>
            <a:ext cx="2880360" cy="457200"/>
          </a:xfrm>
          <a:prstGeom prst="rect">
            <a:avLst/>
          </a:prstGeom>
          <a:noFill/>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语言运用</a:t>
            </a:r>
            <a:endParaRPr lang="en-US" sz="2400" dirty="0"/>
          </a:p>
        </p:txBody>
      </p:sp>
      <p:sp>
        <p:nvSpPr>
          <p:cNvPr id="12" name="MasterShapeName?linknodeid=bd7664f6e&amp;color=RGB(0,96,96)">
            <a:hlinkClick r:id="rId8" action="ppaction://hlinksldjump"/>
          </p:cNvPr>
          <p:cNvSpPr/>
          <p:nvPr/>
        </p:nvSpPr>
        <p:spPr>
          <a:xfrm>
            <a:off x="6803136" y="4700016"/>
            <a:ext cx="2880360" cy="457200"/>
          </a:xfrm>
          <a:prstGeom prst="rect">
            <a:avLst/>
          </a:prstGeom>
          <a:noFill/>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写作</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单元素养检测">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371600" y="868680"/>
            <a:ext cx="2990088" cy="576072"/>
          </a:xfrm>
          <a:prstGeom prst="rect">
            <a:avLst/>
          </a:prstGeom>
          <a:noFill/>
        </p:spPr>
        <p:txBody>
          <a:bodyPr wrap="square" lIns="0" tIns="0" rIns="0" bIns="0" rtlCol="0" anchor="ctr"/>
          <a:lstStyle/>
          <a:p>
            <a:pPr algn="l"/>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单元素养检测</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1#07511287c?pid=0ec18122a&amp;color=0,55,96&amp;vtp=1&amp;bt=1&amp;bbb=1&amp;hb=1"/>
          <p:cNvSpPr/>
          <p:nvPr/>
        </p:nvSpPr>
        <p:spPr>
          <a:xfrm>
            <a:off x="502920" y="1512000"/>
            <a:ext cx="10570464" cy="4805490"/>
          </a:xfrm>
          <a:prstGeom prst="rect">
            <a:avLst/>
          </a:prstGeom>
          <a:noFill/>
        </p:spPr>
        <p:txBody>
          <a:bodyPr wrap="none" lIns="0" tIns="0" rIns="0" bIns="0" rtlCol="0" anchor="t"/>
          <a:lstStyle/>
          <a:p>
            <a:pPr algn="ctr">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a:p>
            <a:pPr>
              <a:lnSpc>
                <a:spcPts val="32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[江西赣州2024高一期末]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Keegan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arranged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afternoon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Eager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treasured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aeroplane.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Keegan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uncle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pilot.</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closer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Keegan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graciously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agreed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broken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aeroplane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carefully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removed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display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cabinet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putting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sneezed.“Snap!”One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aeroplane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broke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hands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Keegan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eyes.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cheeks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uncontrollably</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rushed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2#07511287c?pid=0ec18122a&amp;color=0,55,96&amp;mp=1&amp;vtp=1&amp;bt=1&amp;bbb=1&amp;hb=1"/>
          <p:cNvSpPr/>
          <p:nvPr/>
        </p:nvSpPr>
        <p:spPr>
          <a:xfrm>
            <a:off x="502920" y="1508760"/>
            <a:ext cx="10570464" cy="24466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stayed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Keegan's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angry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plucked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courage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approach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Keegan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Keegan,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breaking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aeroplane.”</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okay!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aeroplane,”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Keegan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replied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smile.</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extremely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touched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broken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damaged</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aeroplane.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Keegan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fixed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together.</a:t>
            </a:r>
            <a:endParaRPr lang="en-US" altLang="zh-CN" dirty="0"/>
          </a:p>
        </p:txBody>
      </p:sp>
      <p:sp>
        <p:nvSpPr>
          <p:cNvPr id="3" name="QM_5_EX.16_1#07511287c?pid=0ec18122a&amp;color=0,55,96&amp;vtp=1&amp;bbb=1"/>
          <p:cNvSpPr/>
          <p:nvPr/>
        </p:nvSpPr>
        <p:spPr>
          <a:xfrm>
            <a:off x="502920" y="3978973"/>
            <a:ext cx="10853738"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主要讲述了作者不小心把好朋友基根的飞机模型弄坏并帮他修好的故事</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_1#4a153d6bb?pid=07511287c&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4.Why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Keegan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18_1#4a153d6bb.bracket?pid=07511287c&amp;color=0,55,96&amp;vpa=4&amp;vtp=1"/>
          <p:cNvSpPr/>
          <p:nvPr/>
        </p:nvSpPr>
        <p:spPr>
          <a:xfrm>
            <a:off x="54424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BD.19_1#4a153d6bb.choices?pid=07511287c&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jobs.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toys.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aeroplane.</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aeroplane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gift.</a:t>
            </a:r>
            <a:endParaRPr lang="en-US" altLang="zh-CN" sz="1800" dirty="0"/>
          </a:p>
        </p:txBody>
      </p:sp>
      <p:sp>
        <p:nvSpPr>
          <p:cNvPr id="5" name="QC_6_AS.20_1#4a153d6bb?pid=07511287c&amp;color=0,55,96&amp;vtp=1&amp;bbb=1&amp;hb=1"/>
          <p:cNvSpPr/>
          <p:nvPr/>
        </p:nvSpPr>
        <p:spPr>
          <a:xfrm>
            <a:off x="502920" y="3564255"/>
            <a:ext cx="10570464" cy="77324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细节理解题。根据第一段中的“Eager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.”可知，基根邀请作者到家里来是为了让作者看他收藏的大量玩具。</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1_1#bf3995e03?pid=07511287c&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refer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22_1#bf3995e03.bracket?pid=07511287c&amp;color=0,55,96&amp;mp=1&amp;vpa=5&amp;vtp=1"/>
          <p:cNvSpPr/>
          <p:nvPr/>
        </p:nvSpPr>
        <p:spPr>
          <a:xfrm>
            <a:off x="6877525" y="1503616"/>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6_BD.23_1#bf3995e03.choices?pid=07511287c&amp;color=0,55,96&amp;vtp=1&amp;bbb=1"/>
          <p:cNvSpPr/>
          <p:nvPr/>
        </p:nvSpPr>
        <p:spPr>
          <a:xfrm>
            <a:off x="502920" y="1905952"/>
            <a:ext cx="10570464" cy="757555"/>
          </a:xfrm>
          <a:prstGeom prst="rect">
            <a:avLst/>
          </a:prstGeom>
          <a:noFill/>
        </p:spPr>
        <p:txBody>
          <a:bodyPr wrap="none" lIns="0" tIns="0" rIns="0" bIns="0" rtlCol="0" anchor="t"/>
          <a:lstStyle/>
          <a:p>
            <a:pPr>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wings.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collection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toys.</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display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cabinet.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aeroplane.</a:t>
            </a:r>
            <a:endParaRPr lang="en-US" altLang="zh-CN" sz="1800" dirty="0"/>
          </a:p>
        </p:txBody>
      </p:sp>
      <p:sp>
        <p:nvSpPr>
          <p:cNvPr id="5" name="QC_6_AS.24_1#bf3995e03?pid=07511287c&amp;color=0,55,96&amp;vtp=1&amp;bbb=1&amp;hb=1"/>
          <p:cNvSpPr/>
          <p:nvPr/>
        </p:nvSpPr>
        <p:spPr>
          <a:xfrm>
            <a:off x="502920" y="2718753"/>
            <a:ext cx="10570464" cy="116694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词义猜测题。根据第一段中的“Among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treasured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aeroplane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.Keegan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gift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uncle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pilot.”可知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，作者拿在手里的是这架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飞机模型</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。由此可推知，此处it指代的就是这架“飞机模型”。</a:t>
            </a:r>
            <a:endParaRPr lang="en-US" altLang="zh-CN" dirty="0"/>
          </a:p>
        </p:txBody>
      </p:sp>
      <p:sp>
        <p:nvSpPr>
          <p:cNvPr id="6" name="QC_6_BD.25_1#b742d3994?pid=07511287c&amp;color=0,55,96&amp;vtp=1&amp;bbb=1"/>
          <p:cNvSpPr/>
          <p:nvPr/>
        </p:nvSpPr>
        <p:spPr>
          <a:xfrm>
            <a:off x="502920" y="3923029"/>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broke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aeroplane?(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26_1#b742d3994.bracket?pid=07511287c&amp;color=0,55,96&amp;vpa=6&amp;vtp=1"/>
          <p:cNvSpPr/>
          <p:nvPr/>
        </p:nvSpPr>
        <p:spPr>
          <a:xfrm>
            <a:off x="6890225" y="391788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8" name="QC_6_BD.27_1#b742d3994.choices?pid=07511287c&amp;color=0,55,96&amp;vtp=1&amp;bbb=1"/>
          <p:cNvSpPr/>
          <p:nvPr/>
        </p:nvSpPr>
        <p:spPr>
          <a:xfrm>
            <a:off x="502920" y="4324285"/>
            <a:ext cx="10570464" cy="351155"/>
          </a:xfrm>
          <a:prstGeom prst="rect">
            <a:avLst/>
          </a:prstGeom>
          <a:noFill/>
        </p:spPr>
        <p:txBody>
          <a:bodyPr wrap="none" lIns="0" tIns="0" rIns="0" bIns="0" rtlCol="0" anchor="t"/>
          <a:lstStyle/>
          <a:p>
            <a:pPr>
              <a:lnSpc>
                <a:spcPts val="3100"/>
              </a:lnSpc>
              <a:tabLst>
                <a:tab pos="3013710" algn="l"/>
                <a:tab pos="5583555" algn="l"/>
                <a:tab pos="816546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Embarrassed.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Amazed.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Touched.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.Shocked.</a:t>
            </a:r>
            <a:endParaRPr lang="en-US" altLang="zh-CN" sz="1800" dirty="0"/>
          </a:p>
        </p:txBody>
      </p:sp>
      <p:sp>
        <p:nvSpPr>
          <p:cNvPr id="9" name="QC_6_AS.28_1#b742d3994?pid=07511287c&amp;color=0,55,96&amp;vtp=1&amp;bbb=1&amp;hb=1"/>
          <p:cNvSpPr/>
          <p:nvPr/>
        </p:nvSpPr>
        <p:spPr>
          <a:xfrm>
            <a:off x="502920" y="4727764"/>
            <a:ext cx="10570464" cy="157353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rushed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comfort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him.”和第四段中的“For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stayed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Keegan's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angry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作者在不小心弄坏基根的飞机模型后，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不知如何安慰基根</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，担心基根仍在生气。由此可推知，作者感到非常尴尬。</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1" end="1"/>
                                            </p:txEl>
                                          </p:spTgt>
                                        </p:tgtEl>
                                        <p:attrNameLst>
                                          <p:attrName>style.visibility</p:attrName>
                                        </p:attrNameLst>
                                      </p:cBhvr>
                                      <p:to>
                                        <p:strVal val="visible"/>
                                      </p:to>
                                    </p:set>
                                    <p:animEffect transition="in" filter="fade">
                                      <p:cBhvr>
                                        <p:cTn id="43" dur="500"/>
                                        <p:tgtEl>
                                          <p:spTgt spid="9">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xEl>
                                              <p:pRg st="2" end="2"/>
                                            </p:txEl>
                                          </p:spTgt>
                                        </p:tgtEl>
                                        <p:attrNameLst>
                                          <p:attrName>style.visibility</p:attrName>
                                        </p:attrNameLst>
                                      </p:cBhvr>
                                      <p:to>
                                        <p:strVal val="visible"/>
                                      </p:to>
                                    </p:set>
                                    <p:animEffect transition="in" filter="fade">
                                      <p:cBhvr>
                                        <p:cTn id="46" dur="500"/>
                                        <p:tgtEl>
                                          <p:spTgt spid="9">
                                            <p:txEl>
                                              <p:pRg st="2" end="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9">
                                            <p:txEl>
                                              <p:pRg st="3" end="3"/>
                                            </p:txEl>
                                          </p:spTgt>
                                        </p:tgtEl>
                                        <p:attrNameLst>
                                          <p:attrName>style.visibility</p:attrName>
                                        </p:attrNameLst>
                                      </p:cBhvr>
                                      <p:to>
                                        <p:strVal val="visible"/>
                                      </p:to>
                                    </p:set>
                                    <p:animEffect transition="in" filter="fade">
                                      <p:cBhvr>
                                        <p:cTn id="49"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9_1#c27a5baa2?pid=07511287c&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infer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30_1#c27a5baa2.bracket?pid=07511287c&amp;color=0,55,96&amp;vpa=7&amp;vtp=1"/>
          <p:cNvSpPr/>
          <p:nvPr/>
        </p:nvSpPr>
        <p:spPr>
          <a:xfrm>
            <a:off x="45915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6_BD.31_1#c27a5baa2.choices?pid=07511287c&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forever.</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broken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aeroplane.</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mended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Keegan.</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Keegan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immediately.</a:t>
            </a:r>
            <a:endParaRPr lang="en-US" altLang="zh-CN" sz="1800" dirty="0"/>
          </a:p>
        </p:txBody>
      </p:sp>
      <p:sp>
        <p:nvSpPr>
          <p:cNvPr id="5" name="QC_6_AS.32_1#c27a5baa2?pid=07511287c&amp;color=0,55,96&amp;vtp=1&amp;bbb=1&amp;hb=1"/>
          <p:cNvSpPr/>
          <p:nvPr/>
        </p:nvSpPr>
        <p:spPr>
          <a:xfrm>
            <a:off x="502920" y="3564255"/>
            <a:ext cx="10570464" cy="11893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推理判断题。根据倒数第二段中的Our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aeroplane以及最后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一段中的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offered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broken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damaged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aeroplane.Later,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Keegan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fixed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together.”可推知，作者修好了基根的飞机模型，也修复了两人的友谊。</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3_1#3fd976fd4?pid=0ec18122a&amp;color=0,55,96&amp;vtp=1&amp;bt=1&amp;bbb=1&amp;hb=1"/>
          <p:cNvSpPr/>
          <p:nvPr/>
        </p:nvSpPr>
        <p:spPr>
          <a:xfrm>
            <a:off x="502920" y="1512000"/>
            <a:ext cx="10570464" cy="4542155"/>
          </a:xfrm>
          <a:prstGeom prst="rect">
            <a:avLst/>
          </a:prstGeom>
          <a:noFill/>
        </p:spPr>
        <p:txBody>
          <a:bodyPr wrap="none" lIns="0" tIns="0" rIns="0" bIns="0" rtlCol="0" anchor="t"/>
          <a:lstStyle/>
          <a:p>
            <a:pPr algn="ctr">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[辽宁辽阳2024高一期末]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shopping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Gail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Heyman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herself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quite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awkward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（尴尬的）</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clear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favourite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Heyman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dislike.“In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Heyman.</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Heyman's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relationships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protecting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fail.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practising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interview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interview,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gives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nice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thing.</a:t>
            </a:r>
            <a:endParaRPr lang="en-US" altLang="zh-CN"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3_2#3fd976fd4?pid=0ec18122a&amp;color=0,55,96&amp;mp=1&amp;vtp=1&amp;bt=1&amp;bbb=1&amp;hb=1"/>
          <p:cNvSpPr/>
          <p:nvPr/>
        </p:nvSpPr>
        <p:spPr>
          <a:xfrm>
            <a:off x="502920" y="1508760"/>
            <a:ext cx="10570464" cy="32848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carried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Tali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Sharot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professor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London,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bigger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bigger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habituate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emotionally,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Sharot.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Sharot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notice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（歪曲事实）.She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responding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triggers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（诱因）.Moving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focusing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actively.</a:t>
            </a:r>
            <a:endParaRPr lang="en-US" altLang="zh-CN" dirty="0"/>
          </a:p>
        </p:txBody>
      </p:sp>
      <p:sp>
        <p:nvSpPr>
          <p:cNvPr id="3" name="QM_5_EX.34_1#3fd976fd4?pid=0ec18122a&amp;color=0,55,96&amp;vtp=1&amp;bbb=1"/>
          <p:cNvSpPr/>
          <p:nvPr/>
        </p:nvSpPr>
        <p:spPr>
          <a:xfrm>
            <a:off x="502920" y="4804473"/>
            <a:ext cx="10853738"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本文是一篇议论文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文章主要探讨了撒谎对友谊的影响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并给出了如何处理这种情况的建议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5_1#c60471e6c?pid=3fd976fd4&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36_1#c60471e6c.bracket?pid=3fd976fd4&amp;color=0,55,96&amp;mp=1&amp;vpa=8&amp;vtp=1"/>
          <p:cNvSpPr/>
          <p:nvPr/>
        </p:nvSpPr>
        <p:spPr>
          <a:xfrm>
            <a:off x="43883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BD.37_1#c60471e6c.choices?pid=3fd976fd4&amp;color=0,55,96&amp;vtp=1&amp;bbb=1"/>
          <p:cNvSpPr/>
          <p:nvPr/>
        </p:nvSpPr>
        <p:spPr>
          <a:xfrm>
            <a:off x="502920" y="1913255"/>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raising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example.</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expressing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opinion.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views.</a:t>
            </a:r>
            <a:endParaRPr lang="en-US" altLang="zh-CN" sz="1800" dirty="0"/>
          </a:p>
        </p:txBody>
      </p:sp>
      <p:sp>
        <p:nvSpPr>
          <p:cNvPr id="5" name="QC_6_AS.38_1#c60471e6c?pid=3fd976fd4&amp;color=0,55,96&amp;vtp=1&amp;bbb=1&amp;hb=1"/>
          <p:cNvSpPr/>
          <p:nvPr/>
        </p:nvSpPr>
        <p:spPr>
          <a:xfrm>
            <a:off x="502920" y="2733040"/>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推理判断题。根据第一段内容及第二段中的As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Heyman's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shows可知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，作者是通过举例</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来引出本文主题的</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6" name="QC_6_BD.39_1#50c9a0534?pid=3fd976fd4&amp;color=0,55,96&amp;vtp=1&amp;bbb=1"/>
          <p:cNvSpPr/>
          <p:nvPr/>
        </p:nvSpPr>
        <p:spPr>
          <a:xfrm>
            <a:off x="502920" y="3560508"/>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40_1#50c9a0534.bracket?pid=3fd976fd4&amp;color=0,55,96&amp;vpa=9&amp;vtp=1"/>
          <p:cNvSpPr/>
          <p:nvPr/>
        </p:nvSpPr>
        <p:spPr>
          <a:xfrm>
            <a:off x="4642326" y="3547173"/>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8" name="QC_6_BD.41_1#50c9a0534.choices?pid=3fd976fd4&amp;color=0,55,96&amp;vtp=1&amp;bbb=1"/>
          <p:cNvSpPr/>
          <p:nvPr/>
        </p:nvSpPr>
        <p:spPr>
          <a:xfrm>
            <a:off x="502920" y="3971290"/>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careful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lying.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lie.</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meaningful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matters.</a:t>
            </a:r>
            <a:endParaRPr lang="en-US" altLang="zh-CN" sz="1800" dirty="0"/>
          </a:p>
        </p:txBody>
      </p:sp>
      <p:sp>
        <p:nvSpPr>
          <p:cNvPr id="9" name="QC_6_AS.42_1#50c9a0534?pid=3fd976fd4&amp;color=0,55,96&amp;vtp=1&amp;bbb=1&amp;hb=1"/>
          <p:cNvSpPr/>
          <p:nvPr/>
        </p:nvSpPr>
        <p:spPr>
          <a:xfrm>
            <a:off x="502920" y="4791075"/>
            <a:ext cx="10570464" cy="11925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推理判断题。根据第二段中的protecting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sometimes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fail</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可知，有时候为了保护朋友的感受而不惜代价地使用所谓的善意的谎言可能会让你的朋友失败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可推知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，对于说谎，我们应该抱有谨慎的态度。</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animEffect transition="in" filter="fade">
                                      <p:cBhvr>
                                        <p:cTn id="43"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_1#ec7e0aa52?pid=3fd976fd4&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10.Why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44_1#ec7e0aa52.bracket?pid=3fd976fd4&amp;color=0,55,96&amp;vpa=10&amp;vtp=1"/>
          <p:cNvSpPr/>
          <p:nvPr/>
        </p:nvSpPr>
        <p:spPr>
          <a:xfrm>
            <a:off x="61536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BD.45_1#ec7e0aa52.choices?pid=3fd976fd4&amp;color=0,55,96&amp;vtp=1&amp;bbb=1"/>
          <p:cNvSpPr/>
          <p:nvPr/>
        </p:nvSpPr>
        <p:spPr>
          <a:xfrm>
            <a:off x="502920" y="1913255"/>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lying.</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well.</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feelings.</a:t>
            </a:r>
            <a:endParaRPr lang="en-US" altLang="zh-CN" sz="1800" dirty="0"/>
          </a:p>
        </p:txBody>
      </p:sp>
      <p:sp>
        <p:nvSpPr>
          <p:cNvPr id="5" name="QC_6_AS.46_1#ec7e0aa52?pid=3fd976fd4&amp;color=0,55,96&amp;vtp=1&amp;bbb=1&amp;hb=1"/>
          <p:cNvSpPr/>
          <p:nvPr/>
        </p:nvSpPr>
        <p:spPr>
          <a:xfrm>
            <a:off x="502920" y="2733040"/>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，人们经常说谎是因为人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们习惯了说谎</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6" name="QC_6_BD.47_1#1cff6705d?pid=3fd976fd4&amp;color=0,55,96&amp;vtp=1&amp;bbb=1"/>
          <p:cNvSpPr/>
          <p:nvPr/>
        </p:nvSpPr>
        <p:spPr>
          <a:xfrm>
            <a:off x="502920" y="3560508"/>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advise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48_1#1cff6705d.bracket?pid=3fd976fd4&amp;color=0,55,96&amp;vpa=11&amp;vtp=1"/>
          <p:cNvSpPr/>
          <p:nvPr/>
        </p:nvSpPr>
        <p:spPr>
          <a:xfrm>
            <a:off x="4443317" y="3547173"/>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8" name="QC_6_BD.49_1#1cff6705d.choices?pid=3fd976fd4&amp;color=0,55,96&amp;vtp=1&amp;bbb=1"/>
          <p:cNvSpPr/>
          <p:nvPr/>
        </p:nvSpPr>
        <p:spPr>
          <a:xfrm>
            <a:off x="502920" y="3971290"/>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behaviour.</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.Concentrate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values.</a:t>
            </a:r>
            <a:endParaRPr lang="en-US" altLang="zh-CN" sz="1800" dirty="0"/>
          </a:p>
        </p:txBody>
      </p:sp>
      <p:sp>
        <p:nvSpPr>
          <p:cNvPr id="9" name="QC_6_AS.50_1#1cff6705d?pid=3fd976fd4&amp;color=0,55,96&amp;vtp=1&amp;bbb=1&amp;hb=1"/>
          <p:cNvSpPr/>
          <p:nvPr/>
        </p:nvSpPr>
        <p:spPr>
          <a:xfrm>
            <a:off x="502920" y="4791075"/>
            <a:ext cx="10570464" cy="11925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细节理解题。根据最后一段中的“Moving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focusing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values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actively.”可知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，沙罗特建议我们应该更多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地把注意力放在价值观上</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animEffect transition="in" filter="fade">
                                      <p:cBhvr>
                                        <p:cTn id="43"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_1#3c2a83cd9?pid=0ec18122a&amp;color=0,55,96&amp;vtp=1&amp;bt=1&amp;bbb=1&amp;hb=1"/>
          <p:cNvSpPr/>
          <p:nvPr/>
        </p:nvSpPr>
        <p:spPr>
          <a:xfrm>
            <a:off x="502920" y="1512000"/>
            <a:ext cx="10570464" cy="3284855"/>
          </a:xfrm>
          <a:prstGeom prst="rect">
            <a:avLst/>
          </a:prstGeom>
          <a:noFill/>
        </p:spPr>
        <p:txBody>
          <a:bodyPr wrap="none" lIns="0" tIns="0" rIns="0" bIns="0" rtlCol="0" anchor="t"/>
          <a:lstStyle/>
          <a:p>
            <a:pPr algn="ctr">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[湖北武汉重点中学5G联合体2024高一期中]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oldest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organisms,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silent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companions.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Although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inspire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quantity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fancy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tales,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richness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description.</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German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forester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Wohlleben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decades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secrets.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rarely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Wohlleben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hesitation.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Wohlleben,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language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badly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misunderstood</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chemical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electrical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signals.</a:t>
            </a:r>
            <a:endParaRPr lang="en-US" altLang="zh-CN"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8174885ca.fixed?color=61,88,159&amp;vtp=1&amp;bbb=1"/>
          <p:cNvSpPr/>
          <p:nvPr/>
        </p:nvSpPr>
        <p:spPr>
          <a:xfrm>
            <a:off x="4965192" y="2084832"/>
            <a:ext cx="2304288" cy="932688"/>
          </a:xfrm>
          <a:prstGeom prst="rect">
            <a:avLst/>
          </a:prstGeom>
          <a:noFill/>
        </p:spPr>
        <p:txBody>
          <a:bodyPr wrap="none" lIns="0" tIns="0" rIns="0" bIns="0" rtlCol="0" anchor="ctr"/>
          <a:lstStyle/>
          <a:p>
            <a:pPr algn="ctr">
              <a:lnSpc>
                <a:spcPts val="6700"/>
              </a:lnSpc>
            </a:pP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Unit</a:t>
            </a:r>
            <a:r>
              <a:rPr lang="en-US" altLang="zh-CN" sz="5400" b="1" i="0" dirty="0">
                <a:solidFill>
                  <a:srgbClr val="3D589F"/>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1</a:t>
            </a:r>
            <a:endParaRPr lang="en-US" altLang="zh-CN" sz="5400" dirty="0"/>
          </a:p>
        </p:txBody>
      </p:sp>
      <p:sp>
        <p:nvSpPr>
          <p:cNvPr id="3" name="C_1_BD#8174885ca.fixed?color=61,88,159&amp;vtp=1&amp;bbb=1"/>
          <p:cNvSpPr/>
          <p:nvPr/>
        </p:nvSpPr>
        <p:spPr>
          <a:xfrm>
            <a:off x="0" y="3529584"/>
            <a:ext cx="12188952" cy="932688"/>
          </a:xfrm>
          <a:prstGeom prst="rect">
            <a:avLst/>
          </a:prstGeom>
          <a:noFill/>
        </p:spPr>
        <p:txBody>
          <a:bodyPr wrap="none" lIns="0" tIns="0" rIns="0" bIns="0" rtlCol="0" anchor="ctr"/>
          <a:lstStyle/>
          <a:p>
            <a:pPr algn="ctr">
              <a:lnSpc>
                <a:spcPts val="6700"/>
              </a:lnSpc>
            </a:pP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Knowing</a:t>
            </a:r>
            <a:r>
              <a:rPr lang="en-US" altLang="zh-CN" sz="5400" b="1" i="0" dirty="0">
                <a:solidFill>
                  <a:srgbClr val="3D589F"/>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me,</a:t>
            </a:r>
            <a:r>
              <a:rPr lang="en-US" altLang="zh-CN" sz="5400" b="1" i="0" dirty="0">
                <a:solidFill>
                  <a:srgbClr val="3D589F"/>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knowing</a:t>
            </a:r>
            <a:r>
              <a:rPr lang="en-US" altLang="zh-CN" sz="5400" b="1" i="0" dirty="0">
                <a:solidFill>
                  <a:srgbClr val="3D589F"/>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you</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_2#3c2a83cd9?pid=0ec18122a&amp;color=0,55,96&amp;mp=1&amp;vtp=1&amp;bt=1&amp;bbb=1&amp;hb=1"/>
          <p:cNvSpPr/>
          <p:nvPr/>
        </p:nvSpPr>
        <p:spPr>
          <a:xfrm>
            <a:off x="502920" y="1508760"/>
            <a:ext cx="10570464" cy="4821555"/>
          </a:xfrm>
          <a:prstGeom prst="rect">
            <a:avLst/>
          </a:prstGeom>
          <a:noFill/>
        </p:spPr>
        <p:txBody>
          <a:bodyPr wrap="none" lIns="0" tIns="0" rIns="0" bIns="0" rtlCol="0" anchor="t"/>
          <a:lstStyle/>
          <a:p>
            <a:pPr algn="l">
              <a:lnSpc>
                <a:spcPts val="32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Wohlleben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claims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creatures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Wohlleben's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distinguish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individual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instance,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Wohlleben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beeches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山毛榉）</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usual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branches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towards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partnership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well-known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foresters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pairs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anyway.</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nearby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sick</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signals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dangerous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insects.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investigations,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Wohlleben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discovered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beech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400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500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trunk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chlorophyll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（叶绿素）</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bark.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leaves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sugar,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explanation</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neighbouring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supported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centuries.</a:t>
            </a:r>
            <a:endParaRPr lang="en-US" altLang="zh-CN"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_3#3c2a83cd9?pid=0ec18122a&amp;color=0,55,96&amp;mp=1&amp;vtp=1&amp;bt=1&amp;bbb=1&amp;hb=1"/>
          <p:cNvSpPr/>
          <p:nvPr/>
        </p:nvSpPr>
        <p:spPr>
          <a:xfrm>
            <a:off x="502920" y="1508760"/>
            <a:ext cx="10570464" cy="11893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suffered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drought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consume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months.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implies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drought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memory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cautious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consumption.</a:t>
            </a:r>
            <a:endParaRPr lang="en-US" altLang="zh-CN" dirty="0"/>
          </a:p>
        </p:txBody>
      </p:sp>
      <p:sp>
        <p:nvSpPr>
          <p:cNvPr id="3" name="QM_5_EX.52_1#3c2a83cd9?pid=0ec18122a&amp;color=0,55,96&amp;vtp=1&amp;bbb=1&amp;hb=1"/>
          <p:cNvSpPr/>
          <p:nvPr/>
        </p:nvSpPr>
        <p:spPr>
          <a:xfrm>
            <a:off x="502920" y="2752090"/>
            <a:ext cx="10570464" cy="7702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文章主要介绍了一些树木之间的秘密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包括树与其伙伴之间的关系以及</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树木相互维持生命的不同方式等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3_1#944aba688?pid=3c2a83cd9&amp;color=0,55,96&amp;vtp=1&amp;bt=1&amp;bbb=1"/>
          <p:cNvSpPr/>
          <p:nvPr/>
        </p:nvSpPr>
        <p:spPr>
          <a:xfrm>
            <a:off x="502920" y="1508760"/>
            <a:ext cx="10570464" cy="341630"/>
          </a:xfrm>
          <a:prstGeom prst="rect">
            <a:avLst/>
          </a:prstGeom>
          <a:noFill/>
        </p:spPr>
        <p:txBody>
          <a:bodyPr wrap="none" lIns="0" tIns="0" rIns="0" bIns="0" rtlCol="0" anchor="t"/>
          <a:lstStyle/>
          <a:p>
            <a:pPr algn="l">
              <a:lnSpc>
                <a:spcPts val="30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12.What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function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54_1#944aba688.bracket?pid=3c2a83cd9&amp;color=0,55,96&amp;vpa=12&amp;vtp=1"/>
          <p:cNvSpPr/>
          <p:nvPr/>
        </p:nvSpPr>
        <p:spPr>
          <a:xfrm>
            <a:off x="5315426" y="1496187"/>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BD.55_1#944aba688.choices?pid=3c2a83cd9&amp;color=0,55,96&amp;vtp=1&amp;bbb=1"/>
          <p:cNvSpPr/>
          <p:nvPr/>
        </p:nvSpPr>
        <p:spPr>
          <a:xfrm>
            <a:off x="502920" y="1897888"/>
            <a:ext cx="10570464" cy="748030"/>
          </a:xfrm>
          <a:prstGeom prst="rect">
            <a:avLst/>
          </a:prstGeom>
          <a:noFill/>
        </p:spPr>
        <p:txBody>
          <a:bodyPr wrap="none" lIns="0" tIns="0" rIns="0" bIns="0" rtlCol="0" anchor="t"/>
          <a:lstStyle/>
          <a:p>
            <a:pPr>
              <a:lnSpc>
                <a:spcPts val="32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arouse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readers'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doubt.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introduce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topic.</a:t>
            </a:r>
            <a:endParaRPr lang="en-US" altLang="zh-CN" sz="1800" dirty="0"/>
          </a:p>
          <a:p>
            <a:pPr>
              <a:lnSpc>
                <a:spcPts val="30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demonstrate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debate.</a:t>
            </a:r>
            <a:endParaRPr lang="en-US" altLang="zh-CN" sz="1800" dirty="0"/>
          </a:p>
        </p:txBody>
      </p:sp>
      <p:sp>
        <p:nvSpPr>
          <p:cNvPr id="5" name="QC_6_AS.56_1#944aba688?pid=3c2a83cd9&amp;color=0,55,96&amp;vtp=1&amp;bbb=1"/>
          <p:cNvSpPr/>
          <p:nvPr/>
        </p:nvSpPr>
        <p:spPr>
          <a:xfrm>
            <a:off x="502920" y="2692463"/>
            <a:ext cx="10570464" cy="341630"/>
          </a:xfrm>
          <a:prstGeom prst="rect">
            <a:avLst/>
          </a:prstGeom>
          <a:noFill/>
        </p:spPr>
        <p:txBody>
          <a:bodyPr wrap="none" lIns="0" tIns="0" rIns="0" bIns="0" rtlCol="0" anchor="t"/>
          <a:lstStyle/>
          <a:p>
            <a:pPr algn="l">
              <a:lnSpc>
                <a:spcPts val="3000"/>
              </a:lnSpc>
            </a:pPr>
            <a:r>
              <a:rPr lang="en-US" altLang="zh-CN" sz="1800" b="1"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spc="-5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spc="-5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推理判断题。根据第一段内容以及下文揭露了一些树木之间的秘密可推知，第一段的作用是引出话题。</a:t>
            </a:r>
            <a:endParaRPr lang="en-US" altLang="zh-CN" sz="1800" spc="-50" dirty="0"/>
          </a:p>
        </p:txBody>
      </p:sp>
      <p:sp>
        <p:nvSpPr>
          <p:cNvPr id="6" name="QC_6_BD.57_1#5eb9d0910?pid=3c2a83cd9&amp;color=0,55,96&amp;vtp=1&amp;bbb=1"/>
          <p:cNvSpPr/>
          <p:nvPr/>
        </p:nvSpPr>
        <p:spPr>
          <a:xfrm>
            <a:off x="502920" y="3086290"/>
            <a:ext cx="10570464" cy="341630"/>
          </a:xfrm>
          <a:prstGeom prst="rect">
            <a:avLst/>
          </a:prstGeom>
          <a:noFill/>
        </p:spPr>
        <p:txBody>
          <a:bodyPr wrap="none" lIns="0" tIns="0" rIns="0" bIns="0" rtlCol="0" anchor="t"/>
          <a:lstStyle/>
          <a:p>
            <a:pPr algn="l">
              <a:lnSpc>
                <a:spcPts val="30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13.According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Wohlleben's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58_1#5eb9d0910.bracket?pid=3c2a83cd9&amp;color=0,55,96&amp;vpa=13&amp;vtp=1"/>
          <p:cNvSpPr/>
          <p:nvPr/>
        </p:nvSpPr>
        <p:spPr>
          <a:xfrm>
            <a:off x="7605362" y="3073717"/>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8" name="QC_6_BD.59_1#5eb9d0910.choices?pid=3c2a83cd9&amp;color=0,55,96&amp;vtp=1&amp;bbb=1"/>
          <p:cNvSpPr/>
          <p:nvPr/>
        </p:nvSpPr>
        <p:spPr>
          <a:xfrm>
            <a:off x="502920" y="3481705"/>
            <a:ext cx="10570464" cy="1560830"/>
          </a:xfrm>
          <a:prstGeom prst="rect">
            <a:avLst/>
          </a:prstGeom>
          <a:noFill/>
        </p:spPr>
        <p:txBody>
          <a:bodyPr wrap="none" lIns="0" tIns="0" rIns="0" bIns="0" rtlCol="0" anchor="t"/>
          <a:lstStyle/>
          <a:p>
            <a:pPr algn="l">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A.Trees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humans.</a:t>
            </a:r>
            <a:endParaRPr lang="en-US" altLang="zh-CN" sz="1800" dirty="0"/>
          </a:p>
          <a:p>
            <a:pPr>
              <a:lnSpc>
                <a:spcPts val="32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enemies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apart.</a:t>
            </a:r>
            <a:endParaRPr lang="en-US" altLang="zh-CN" sz="1800" dirty="0"/>
          </a:p>
          <a:p>
            <a:pPr>
              <a:lnSpc>
                <a:spcPts val="32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loyal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partners.</a:t>
            </a:r>
            <a:endParaRPr lang="en-US" altLang="zh-CN" sz="1800" dirty="0"/>
          </a:p>
          <a:p>
            <a:pP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limited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periods.</a:t>
            </a:r>
            <a:endParaRPr lang="en-US" altLang="zh-CN" sz="1800" dirty="0"/>
          </a:p>
        </p:txBody>
      </p:sp>
      <p:sp>
        <p:nvSpPr>
          <p:cNvPr id="9" name="QC_6_AS.60_1#5eb9d0910?pid=3c2a83cd9&amp;color=0,55,96&amp;vtp=1&amp;bbb=1&amp;hb=1"/>
          <p:cNvSpPr/>
          <p:nvPr/>
        </p:nvSpPr>
        <p:spPr>
          <a:xfrm>
            <a:off x="502920" y="5081905"/>
            <a:ext cx="10570464" cy="115443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partnership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well-known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foresters.They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pairs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couple.If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anyway.”可知，树对它们的伴侣很忠诚。</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1" end="1"/>
                                            </p:txEl>
                                          </p:spTgt>
                                        </p:tgtEl>
                                        <p:attrNameLst>
                                          <p:attrName>style.visibility</p:attrName>
                                        </p:attrNameLst>
                                      </p:cBhvr>
                                      <p:to>
                                        <p:strVal val="visible"/>
                                      </p:to>
                                    </p:set>
                                    <p:animEffect transition="in" filter="fade">
                                      <p:cBhvr>
                                        <p:cTn id="37" dur="500"/>
                                        <p:tgtEl>
                                          <p:spTgt spid="9">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2" end="2"/>
                                            </p:txEl>
                                          </p:spTgt>
                                        </p:tgtEl>
                                        <p:attrNameLst>
                                          <p:attrName>style.visibility</p:attrName>
                                        </p:attrNameLst>
                                      </p:cBhvr>
                                      <p:to>
                                        <p:strVal val="visible"/>
                                      </p:to>
                                    </p:set>
                                    <p:animEffect transition="in" filter="fade">
                                      <p:cBhvr>
                                        <p:cTn id="40"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3bd9c6043?pid=3c2a83cd9&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14.Why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consume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62_1#3bd9c6043.bracket?pid=3c2a83cd9&amp;color=0,55,96&amp;vpa=14&amp;vtp=1"/>
          <p:cNvSpPr/>
          <p:nvPr/>
        </p:nvSpPr>
        <p:spPr>
          <a:xfrm>
            <a:off x="63822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BD.63_1#3bd9c6043.choices?pid=3c2a83cd9&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summer.</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suffered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drought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before.</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spring.</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depend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endParaRPr lang="en-US" altLang="zh-CN" sz="1800" dirty="0"/>
          </a:p>
        </p:txBody>
      </p:sp>
      <p:sp>
        <p:nvSpPr>
          <p:cNvPr id="5" name="QC_6_AS.64_1#3bd9c6043?pid=3c2a83cd9&amp;color=0,55,96&amp;vtp=1&amp;bbb=1&amp;hb=1"/>
          <p:cNvSpPr/>
          <p:nvPr/>
        </p:nvSpPr>
        <p:spPr>
          <a:xfrm>
            <a:off x="502920" y="3564255"/>
            <a:ext cx="10570464" cy="11925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细节理解题。根据最后一段中的“The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suffered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drought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consume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less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months.”可知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，有些树在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春天耗水量少是因为它们以前遭受过干旱</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5_1#fad859f99?pid=3c2a83cd9&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title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66_1#fad859f99.bracket?pid=3c2a83cd9&amp;color=0,55,96&amp;vpa=15&amp;vtp=1"/>
          <p:cNvSpPr/>
          <p:nvPr/>
        </p:nvSpPr>
        <p:spPr>
          <a:xfrm>
            <a:off x="6712425"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BD.67_1#fad859f99.choices?pid=3c2a83cd9&amp;color=0,55,96&amp;vtp=1&amp;bbb=1"/>
          <p:cNvSpPr/>
          <p:nvPr/>
        </p:nvSpPr>
        <p:spPr>
          <a:xfrm>
            <a:off x="502920" y="1913255"/>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A.Mysteries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Unfolded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Silent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Companions</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Adapt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Relationships</a:t>
            </a:r>
            <a:endParaRPr lang="en-US" altLang="zh-CN" sz="1800" dirty="0"/>
          </a:p>
        </p:txBody>
      </p:sp>
      <p:sp>
        <p:nvSpPr>
          <p:cNvPr id="5" name="QC_6_AS.68_1#fad859f99?pid=3c2a83cd9&amp;color=0,55,96&amp;vtp=1&amp;bbb=1&amp;hb=1"/>
          <p:cNvSpPr/>
          <p:nvPr/>
        </p:nvSpPr>
        <p:spPr>
          <a:xfrm>
            <a:off x="502920" y="2733040"/>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主旨大意题。通读全文可知，文章主要介绍了一些树木之间的秘密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，包括树与其伙伴之间的关系以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及树木相互维持生命的不同方式等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。由此可知，A项“Mysteries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Trees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Unfolded”最适合作本文的标题。</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9d19e8a4?pid=e8747ab9a&amp;color=0,55,96&amp;vtp=1&amp;bt=1&amp;bbb=1"/>
          <p:cNvSpPr/>
          <p:nvPr/>
        </p:nvSpPr>
        <p:spPr>
          <a:xfrm>
            <a:off x="502920" y="1508760"/>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3" name="QM_5_BD.69_1#25bbb466b?pid=49d19e8a4&amp;color=0,55,96&amp;vtp=1&amp;bbb=1&amp;hb=1"/>
          <p:cNvSpPr/>
          <p:nvPr/>
        </p:nvSpPr>
        <p:spPr>
          <a:xfrm>
            <a:off x="502920" y="1995536"/>
            <a:ext cx="10570464" cy="41230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[福建南平2024高一期末]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阅读下面短文，从短文后的选项中选出可以填入空白处的最佳选项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。选项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中有两项为多余选项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Healthy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protect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anxiety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matters,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quality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important—and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stronger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happiness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general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connections.16.</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Continuously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regular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200</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add</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section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to-do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a:t>
            </a:r>
            <a:endParaRPr lang="en-US" altLang="zh-CN" dirty="0"/>
          </a:p>
        </p:txBody>
      </p:sp>
      <p:sp>
        <p:nvSpPr>
          <p:cNvPr id="4" name="QM_5_AN.70_1#25bbb466b.blank?pid=49d19e8a4&amp;color=0,55,96&amp;vpa=16&amp;vtp=1"/>
          <p:cNvSpPr/>
          <p:nvPr/>
        </p:nvSpPr>
        <p:spPr>
          <a:xfrm>
            <a:off x="1930876" y="4060556"/>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5" name="QM_5_AN.71_1#25bbb466b.blank?pid=49d19e8a4&amp;color=0,55,96&amp;vpa=17&amp;vtp=1"/>
          <p:cNvSpPr/>
          <p:nvPr/>
        </p:nvSpPr>
        <p:spPr>
          <a:xfrm>
            <a:off x="1238726" y="4898756"/>
            <a:ext cx="3063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2_1#25bbb466b?pid=49d19e8a4&amp;color=0,55,96&amp;mp=1&amp;vtp=1&amp;bt=1&amp;bbb=1&amp;hb=1"/>
          <p:cNvSpPr/>
          <p:nvPr/>
        </p:nvSpPr>
        <p:spPr>
          <a:xfrm>
            <a:off x="502920" y="1508760"/>
            <a:ext cx="10570464" cy="4821555"/>
          </a:xfrm>
          <a:prstGeom prst="rect">
            <a:avLst/>
          </a:prstGeom>
          <a:noFill/>
        </p:spPr>
        <p:txBody>
          <a:bodyPr wrap="none" lIns="0" tIns="0" rIns="0" bIns="0" rtlCol="0" anchor="t"/>
          <a:lstStyle/>
          <a:p>
            <a:pPr algn="l">
              <a:lnSpc>
                <a:spcPts val="32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vulnerable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（脆弱的）.</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Another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vulnerable.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opinions,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book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club's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latest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choice.18.</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vulnerable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closer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together.</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Mix</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creativity.</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（熟悉的）</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activities.19.</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adventures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travelling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destination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joining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football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arrive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highs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lows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certainly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promoted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seriously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ill</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determines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friendship.</a:t>
            </a:r>
            <a:endParaRPr lang="en-US" altLang="zh-CN" dirty="0"/>
          </a:p>
        </p:txBody>
      </p:sp>
      <p:sp>
        <p:nvSpPr>
          <p:cNvPr id="3" name="QM_5_AN.73_1#25bbb466b.blank?pid=49d19e8a4&amp;color=0,55,96&amp;mp=1&amp;vpa=18&amp;vtp=1"/>
          <p:cNvSpPr/>
          <p:nvPr/>
        </p:nvSpPr>
        <p:spPr>
          <a:xfrm>
            <a:off x="4969351" y="228936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M_5_AN.74_1#25bbb466b.blank?pid=49d19e8a4&amp;color=0,55,96&amp;mp=1&amp;vpa=19&amp;vtp=1"/>
          <p:cNvSpPr/>
          <p:nvPr/>
        </p:nvSpPr>
        <p:spPr>
          <a:xfrm>
            <a:off x="3988276" y="391496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dirty="0"/>
          </a:p>
        </p:txBody>
      </p:sp>
      <p:sp>
        <p:nvSpPr>
          <p:cNvPr id="5" name="QM_5_AN.75_1#25bbb466b.blank?pid=49d19e8a4&amp;color=0,55,96&amp;mp=1&amp;vpa=20&amp;vtp=1"/>
          <p:cNvSpPr/>
          <p:nvPr/>
        </p:nvSpPr>
        <p:spPr>
          <a:xfrm>
            <a:off x="1387951" y="472776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5"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6_1#25bbb466b?pid=49d19e8a4&amp;color=0,55,96&amp;vtp=1&amp;bt=1&amp;bbb=1"/>
          <p:cNvSpPr/>
          <p:nvPr/>
        </p:nvSpPr>
        <p:spPr>
          <a:xfrm>
            <a:off x="502920" y="1508760"/>
            <a:ext cx="10570464" cy="28657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A.Turn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moments.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friendships.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struggling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deepen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friendships.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spirits,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.Arrange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endParaRPr lang="en-US" altLang="zh-CN" sz="1800" dirty="0"/>
          </a:p>
        </p:txBody>
      </p:sp>
      <p:sp>
        <p:nvSpPr>
          <p:cNvPr id="3" name="QM_5_EX.77_1#25bbb466b?pid=49d19e8a4&amp;color=0,55,96&amp;vtp=1&amp;bbb=1"/>
          <p:cNvSpPr/>
          <p:nvPr/>
        </p:nvSpPr>
        <p:spPr>
          <a:xfrm>
            <a:off x="502920" y="4385373"/>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主要介绍了建立友谊的有用方法</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8_1#4bc95614c?pid=25bbb466b&amp;color=0,55,96&amp;mp=1&amp;vtp=1&amp;bt=1&amp;bbb=1"/>
          <p:cNvSpPr/>
          <p:nvPr/>
        </p:nvSpPr>
        <p:spPr>
          <a:xfrm>
            <a:off x="502920" y="1508760"/>
            <a:ext cx="10570464" cy="322580"/>
          </a:xfrm>
          <a:prstGeom prst="rect">
            <a:avLst/>
          </a:prstGeom>
          <a:noFill/>
        </p:spPr>
        <p:txBody>
          <a:bodyPr wrap="none" lIns="0" tIns="0" rIns="0" bIns="0" rtlCol="0" anchor="t"/>
          <a:lstStyle/>
          <a:p>
            <a:pPr algn="l">
              <a:lnSpc>
                <a:spcPts val="28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79_1#4bc95614c.blank?pid=25bbb466b&amp;color=0,55,96&amp;mp=1&amp;vpa=21&amp;vtp=1"/>
          <p:cNvSpPr/>
          <p:nvPr/>
        </p:nvSpPr>
        <p:spPr>
          <a:xfrm>
            <a:off x="781526" y="1459611"/>
            <a:ext cx="319088" cy="325565"/>
          </a:xfrm>
          <a:prstGeom prst="rect">
            <a:avLst/>
          </a:prstGeom>
          <a:noFill/>
        </p:spPr>
        <p:txBody>
          <a:bodyPr wrap="none" lIns="0" tIns="0" rIns="0" bIns="0" rtlCol="0" anchor="t"/>
          <a:lstStyle/>
          <a:p>
            <a:pPr algn="ctr">
              <a:lnSpc>
                <a:spcPts val="28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B_6_AS.80_1#4bc95614c?pid=25bbb466b&amp;color=0,55,96&amp;vtp=1&amp;bbb=1&amp;hb=1"/>
          <p:cNvSpPr/>
          <p:nvPr/>
        </p:nvSpPr>
        <p:spPr>
          <a:xfrm>
            <a:off x="502920" y="1879854"/>
            <a:ext cx="10570464" cy="703580"/>
          </a:xfrm>
          <a:prstGeom prst="rect">
            <a:avLst/>
          </a:prstGeom>
          <a:noFill/>
        </p:spPr>
        <p:txBody>
          <a:bodyPr wrap="none" lIns="0" tIns="0" rIns="0" bIns="0" rtlCol="0" anchor="t"/>
          <a:lstStyle/>
          <a:p>
            <a:pPr algn="l">
              <a:lnSpc>
                <a:spcPts val="30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根据上文可知，健康的友谊对人生非常重要，结合下文各点内容可知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，设空处应给出如何建立健康</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的友谊的建议</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。C项“Here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friendships.”承上启下，符合语境。</a:t>
            </a:r>
            <a:endParaRPr lang="en-US" altLang="zh-CN" dirty="0"/>
          </a:p>
        </p:txBody>
      </p:sp>
      <p:sp>
        <p:nvSpPr>
          <p:cNvPr id="5" name="QB_6_BD.81_1#1fe26b64a?pid=25bbb466b&amp;color=0,55,96&amp;vtp=1&amp;bbb=1"/>
          <p:cNvSpPr/>
          <p:nvPr/>
        </p:nvSpPr>
        <p:spPr>
          <a:xfrm>
            <a:off x="502920" y="2634043"/>
            <a:ext cx="10570464" cy="322580"/>
          </a:xfrm>
          <a:prstGeom prst="rect">
            <a:avLst/>
          </a:prstGeom>
          <a:noFill/>
        </p:spPr>
        <p:txBody>
          <a:bodyPr wrap="none" lIns="0" tIns="0" rIns="0" bIns="0" rtlCol="0" anchor="t"/>
          <a:lstStyle/>
          <a:p>
            <a:pPr algn="l">
              <a:lnSpc>
                <a:spcPts val="28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82_1#1fe26b64a.blank?pid=25bbb466b&amp;color=0,55,96&amp;vpa=22&amp;vtp=1"/>
          <p:cNvSpPr/>
          <p:nvPr/>
        </p:nvSpPr>
        <p:spPr>
          <a:xfrm>
            <a:off x="781526" y="2584894"/>
            <a:ext cx="306388" cy="325565"/>
          </a:xfrm>
          <a:prstGeom prst="rect">
            <a:avLst/>
          </a:prstGeom>
          <a:noFill/>
        </p:spPr>
        <p:txBody>
          <a:bodyPr wrap="none" lIns="0" tIns="0" rIns="0" bIns="0" rtlCol="0" anchor="t"/>
          <a:lstStyle/>
          <a:p>
            <a:pPr algn="ctr">
              <a:lnSpc>
                <a:spcPts val="28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t>
            </a:r>
            <a:endParaRPr lang="en-US" altLang="zh-CN" dirty="0"/>
          </a:p>
        </p:txBody>
      </p:sp>
      <p:sp>
        <p:nvSpPr>
          <p:cNvPr id="7" name="QB_6_AS.83_1#1fe26b64a?pid=25bbb466b&amp;color=0,55,96&amp;vtp=1&amp;bbb=1&amp;hb=1"/>
          <p:cNvSpPr/>
          <p:nvPr/>
        </p:nvSpPr>
        <p:spPr>
          <a:xfrm>
            <a:off x="502920" y="2998724"/>
            <a:ext cx="10570464" cy="1468755"/>
          </a:xfrm>
          <a:prstGeom prst="rect">
            <a:avLst/>
          </a:prstGeom>
          <a:noFill/>
        </p:spPr>
        <p:txBody>
          <a:bodyPr wrap="none" lIns="0" tIns="0" rIns="0" bIns="0" rtlCol="0" anchor="t"/>
          <a:lstStyle/>
          <a:p>
            <a:pPr algn="l">
              <a:lnSpc>
                <a:spcPts val="30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根据本段小标题和下文可知，要想加深友谊，必须投入更多的时间和精力；结合文章结构可知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空处为本段首句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，应为本段内容的总结。E项“Making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deepen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friendships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.”引领下文，建议投入更多的时间加深友谊，符合语境，且选项中的time</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与本段小标题中的time</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相呼应</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8" name="QB_6_BD.84_1#c21767bcf?pid=25bbb466b&amp;color=0,55,96&amp;vtp=1&amp;bbb=1"/>
          <p:cNvSpPr/>
          <p:nvPr/>
        </p:nvSpPr>
        <p:spPr>
          <a:xfrm>
            <a:off x="502920" y="4489894"/>
            <a:ext cx="10570464" cy="322580"/>
          </a:xfrm>
          <a:prstGeom prst="rect">
            <a:avLst/>
          </a:prstGeom>
          <a:noFill/>
        </p:spPr>
        <p:txBody>
          <a:bodyPr wrap="none" lIns="0" tIns="0" rIns="0" bIns="0" rtlCol="0" anchor="t"/>
          <a:lstStyle/>
          <a:p>
            <a:pPr algn="l">
              <a:lnSpc>
                <a:spcPts val="28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9" name="QB_6_AN.85_1#c21767bcf.blank?pid=25bbb466b&amp;color=0,55,96&amp;vpa=23&amp;vtp=1"/>
          <p:cNvSpPr/>
          <p:nvPr/>
        </p:nvSpPr>
        <p:spPr>
          <a:xfrm>
            <a:off x="768826" y="4440745"/>
            <a:ext cx="331788" cy="325565"/>
          </a:xfrm>
          <a:prstGeom prst="rect">
            <a:avLst/>
          </a:prstGeom>
          <a:noFill/>
        </p:spPr>
        <p:txBody>
          <a:bodyPr wrap="none" lIns="0" tIns="0" rIns="0" bIns="0" rtlCol="0" anchor="t"/>
          <a:lstStyle/>
          <a:p>
            <a:pPr algn="ctr">
              <a:lnSpc>
                <a:spcPts val="28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10" name="QB_6_AS.86_1#c21767bcf?pid=25bbb466b&amp;color=0,55,96&amp;vtp=1&amp;bbb=1&amp;hb=1"/>
          <p:cNvSpPr/>
          <p:nvPr/>
        </p:nvSpPr>
        <p:spPr>
          <a:xfrm>
            <a:off x="502920" y="4854575"/>
            <a:ext cx="10570464" cy="1465580"/>
          </a:xfrm>
          <a:prstGeom prst="rect">
            <a:avLst/>
          </a:prstGeom>
          <a:noFill/>
        </p:spPr>
        <p:txBody>
          <a:bodyPr wrap="none" lIns="0" tIns="0" rIns="0" bIns="0" rtlCol="0" anchor="t"/>
          <a:lstStyle/>
          <a:p>
            <a:pPr algn="l">
              <a:lnSpc>
                <a:spcPts val="30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根据上文“Another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allowing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yourself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vulnerable.”和下文“Being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vulnerable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closer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together.”可知，在友谊中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，需要表现脆</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0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弱</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，告诉朋友自己的困难并表示希望得到帮助，设空处应与“表现脆弱”相关。D项“Go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telling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struggling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with.”承上启下，符合语境。</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2" end="2"/>
                                            </p:txEl>
                                          </p:spTgt>
                                        </p:tgtEl>
                                        <p:attrNameLst>
                                          <p:attrName>style.visibility</p:attrName>
                                        </p:attrNameLst>
                                      </p:cBhvr>
                                      <p:to>
                                        <p:strVal val="visible"/>
                                      </p:to>
                                    </p:set>
                                    <p:animEffect transition="in" filter="fade">
                                      <p:cBhvr>
                                        <p:cTn id="43" dur="500"/>
                                        <p:tgtEl>
                                          <p:spTgt spid="7">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3" end="3"/>
                                            </p:txEl>
                                          </p:spTgt>
                                        </p:tgtEl>
                                        <p:attrNameLst>
                                          <p:attrName>style.visibility</p:attrName>
                                        </p:attrNameLst>
                                      </p:cBhvr>
                                      <p:to>
                                        <p:strVal val="visible"/>
                                      </p:to>
                                    </p:set>
                                    <p:animEffect transition="in" filter="fade">
                                      <p:cBhvr>
                                        <p:cTn id="46" dur="500"/>
                                        <p:tgtEl>
                                          <p:spTgt spid="7">
                                            <p:txEl>
                                              <p:pRg st="3" end="3"/>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9">
                                            <p:bg/>
                                          </p:spTgt>
                                        </p:tgtEl>
                                        <p:attrNameLst>
                                          <p:attrName>style.visibility</p:attrName>
                                        </p:attrNameLst>
                                      </p:cBhvr>
                                      <p:to>
                                        <p:strVal val="visible"/>
                                      </p:to>
                                    </p:set>
                                    <p:animEffect transition="in" filter="fade">
                                      <p:cBhvr>
                                        <p:cTn id="51" dur="500"/>
                                        <p:tgtEl>
                                          <p:spTgt spid="9">
                                            <p:bg/>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
                                            <p:txEl>
                                              <p:pRg st="0" end="0"/>
                                            </p:txEl>
                                          </p:spTgt>
                                        </p:tgtEl>
                                        <p:attrNameLst>
                                          <p:attrName>style.visibility</p:attrName>
                                        </p:attrNameLst>
                                      </p:cBhvr>
                                      <p:to>
                                        <p:strVal val="visible"/>
                                      </p:to>
                                    </p:set>
                                    <p:animEffect transition="in" filter="fade">
                                      <p:cBhvr>
                                        <p:cTn id="54" dur="500"/>
                                        <p:tgtEl>
                                          <p:spTgt spid="9">
                                            <p:txEl>
                                              <p:pRg st="0" end="0"/>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0">
                                            <p:bg/>
                                          </p:spTgt>
                                        </p:tgtEl>
                                        <p:attrNameLst>
                                          <p:attrName>style.visibility</p:attrName>
                                        </p:attrNameLst>
                                      </p:cBhvr>
                                      <p:to>
                                        <p:strVal val="visible"/>
                                      </p:to>
                                    </p:set>
                                    <p:animEffect transition="in" filter="fade">
                                      <p:cBhvr>
                                        <p:cTn id="59" dur="500"/>
                                        <p:tgtEl>
                                          <p:spTgt spid="10">
                                            <p:bg/>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
                                            <p:txEl>
                                              <p:pRg st="0" end="0"/>
                                            </p:txEl>
                                          </p:spTgt>
                                        </p:tgtEl>
                                        <p:attrNameLst>
                                          <p:attrName>style.visibility</p:attrName>
                                        </p:attrNameLst>
                                      </p:cBhvr>
                                      <p:to>
                                        <p:strVal val="visible"/>
                                      </p:to>
                                    </p:set>
                                    <p:animEffect transition="in" filter="fade">
                                      <p:cBhvr>
                                        <p:cTn id="62" dur="500"/>
                                        <p:tgtEl>
                                          <p:spTgt spid="10">
                                            <p:txEl>
                                              <p:pRg st="0" end="0"/>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
                                            <p:txEl>
                                              <p:pRg st="1" end="1"/>
                                            </p:txEl>
                                          </p:spTgt>
                                        </p:tgtEl>
                                        <p:attrNameLst>
                                          <p:attrName>style.visibility</p:attrName>
                                        </p:attrNameLst>
                                      </p:cBhvr>
                                      <p:to>
                                        <p:strVal val="visible"/>
                                      </p:to>
                                    </p:set>
                                    <p:animEffect transition="in" filter="fade">
                                      <p:cBhvr>
                                        <p:cTn id="65" dur="500"/>
                                        <p:tgtEl>
                                          <p:spTgt spid="10">
                                            <p:txEl>
                                              <p:pRg st="1" end="1"/>
                                            </p:txEl>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0">
                                            <p:txEl>
                                              <p:pRg st="2" end="2"/>
                                            </p:txEl>
                                          </p:spTgt>
                                        </p:tgtEl>
                                        <p:attrNameLst>
                                          <p:attrName>style.visibility</p:attrName>
                                        </p:attrNameLst>
                                      </p:cBhvr>
                                      <p:to>
                                        <p:strVal val="visible"/>
                                      </p:to>
                                    </p:set>
                                    <p:animEffect transition="in" filter="fade">
                                      <p:cBhvr>
                                        <p:cTn id="68" dur="500"/>
                                        <p:tgtEl>
                                          <p:spTgt spid="10">
                                            <p:txEl>
                                              <p:pRg st="2" end="2"/>
                                            </p:txEl>
                                          </p:spTgt>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0">
                                            <p:txEl>
                                              <p:pRg st="3" end="3"/>
                                            </p:txEl>
                                          </p:spTgt>
                                        </p:tgtEl>
                                        <p:attrNameLst>
                                          <p:attrName>style.visibility</p:attrName>
                                        </p:attrNameLst>
                                      </p:cBhvr>
                                      <p:to>
                                        <p:strVal val="visible"/>
                                      </p:to>
                                    </p:set>
                                    <p:animEffect transition="in" filter="fade">
                                      <p:cBhvr>
                                        <p:cTn id="71"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7_1#823dedb16?pid=25bbb466b&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88_1#823dedb16.blank?pid=25bbb466b&amp;color=0,55,96&amp;mp=1&amp;vpa=24&amp;vtp=1"/>
          <p:cNvSpPr/>
          <p:nvPr/>
        </p:nvSpPr>
        <p:spPr>
          <a:xfrm>
            <a:off x="768826" y="14573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dirty="0"/>
          </a:p>
        </p:txBody>
      </p:sp>
      <p:sp>
        <p:nvSpPr>
          <p:cNvPr id="4" name="QB_6_AS.89_1#823dedb16?pid=25bbb466b&amp;color=0,55,96&amp;vtp=1&amp;bbb=1&amp;hb=1"/>
          <p:cNvSpPr/>
          <p:nvPr/>
        </p:nvSpPr>
        <p:spPr>
          <a:xfrm>
            <a:off x="502920" y="1913255"/>
            <a:ext cx="10570464" cy="16116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familiar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friendships.That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conversations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activities.”可知，应该在对话和活动方面给熟悉的友谊注入新的活力。G项“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Arrange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conversation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different.”承接上文，</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表明注入新活力的具体做法，</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符合语境</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B_6_BD.90_1#8d025fcc4?pid=25bbb466b&amp;color=0,55,96&amp;vtp=1&amp;bbb=1"/>
          <p:cNvSpPr/>
          <p:nvPr/>
        </p:nvSpPr>
        <p:spPr>
          <a:xfrm>
            <a:off x="502920" y="3559238"/>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91_1#8d025fcc4.blank?pid=25bbb466b&amp;color=0,55,96&amp;vpa=25&amp;vtp=1"/>
          <p:cNvSpPr/>
          <p:nvPr/>
        </p:nvSpPr>
        <p:spPr>
          <a:xfrm>
            <a:off x="781526" y="3507803"/>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7" name="QB_6_AS.92_1#8d025fcc4?pid=25bbb466b&amp;color=0,55,96&amp;vtp=1&amp;bbb=1&amp;hb=1"/>
          <p:cNvSpPr/>
          <p:nvPr/>
        </p:nvSpPr>
        <p:spPr>
          <a:xfrm>
            <a:off x="502920" y="3970020"/>
            <a:ext cx="10570464" cy="11893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根据下文Every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arrive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moments以及“Was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promoted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seriously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ill?”可知，本段主旨为每段友谊都会在关键时刻到来。B项“Show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moments.”概括本段主题，适合作本段的小标题。</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Effect transition="in" filter="fade">
                                      <p:cBhvr>
                                        <p:cTn id="46" dur="500"/>
                                        <p:tgtEl>
                                          <p:spTgt spid="7">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Effect transition="in" filter="fade">
                                      <p:cBhvr>
                                        <p:cTn id="49"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b2f896e34.fixed?sp=1&amp;pid=8174885ca&amp;color=61,88,159&amp;vtp=1&amp;bbb=1"/>
          <p:cNvSpPr/>
          <p:nvPr/>
        </p:nvSpPr>
        <p:spPr>
          <a:xfrm>
            <a:off x="0" y="2414016"/>
            <a:ext cx="12188952" cy="1755648"/>
          </a:xfrm>
          <a:prstGeom prst="rect">
            <a:avLst/>
          </a:prstGeom>
          <a:noFill/>
        </p:spPr>
        <p:txBody>
          <a:bodyPr wrap="none" lIns="0" tIns="0" rIns="0" bIns="0" rtlCol="0" anchor="ctr"/>
          <a:lstStyle/>
          <a:p>
            <a:pPr algn="ctr">
              <a:lnSpc>
                <a:spcPts val="6600"/>
              </a:lnSpc>
            </a:pPr>
            <a:r>
              <a:rPr lang="en-US" altLang="zh-CN" sz="5400" b="1" i="0" dirty="0">
                <a:solidFill>
                  <a:srgbClr val="3D589F"/>
                </a:solidFill>
                <a:latin typeface="Times New Roman" panose="02020603050405020304" pitchFamily="34" charset="0"/>
                <a:ea typeface="微软雅黑" panose="020B0503020204020204" pitchFamily="34" charset="-122"/>
                <a:cs typeface="Times New Roman" panose="02020603050405020304" pitchFamily="34" charset="-120"/>
              </a:rPr>
              <a:t>单元素养检测</a:t>
            </a:r>
            <a:endParaRPr lang="en-US" altLang="zh-CN" sz="54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26300ef09?pid=b2f896e34&amp;color=0,55,96&amp;vtp=1&amp;bt=1&amp;bbb=1"/>
          <p:cNvSpPr/>
          <p:nvPr/>
        </p:nvSpPr>
        <p:spPr>
          <a:xfrm>
            <a:off x="502920" y="1508761"/>
            <a:ext cx="10570464" cy="428435"/>
          </a:xfrm>
          <a:prstGeom prst="rect">
            <a:avLst/>
          </a:prstGeom>
          <a:noFill/>
        </p:spPr>
        <p:txBody>
          <a:bodyPr wrap="none" lIns="0" tIns="0" rIns="0" bIns="0" rtlCol="0" anchor="t"/>
          <a:lstStyle/>
          <a:p>
            <a:pPr algn="ctr">
              <a:lnSpc>
                <a:spcPts val="3600"/>
              </a:lnSpc>
            </a:pP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第二部分</a:t>
            </a:r>
            <a:r>
              <a:rPr lang="en-US" altLang="zh-CN" sz="24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语言运用</a:t>
            </a:r>
            <a:endParaRPr lang="en-US" altLang="zh-CN" sz="2400" dirty="0"/>
          </a:p>
        </p:txBody>
      </p:sp>
      <p:sp>
        <p:nvSpPr>
          <p:cNvPr id="3" name="C_4_BD#bbe0eeeb5?pid=26300ef09&amp;color=0,55,96&amp;vtp=1&amp;bbb=1"/>
          <p:cNvSpPr/>
          <p:nvPr/>
        </p:nvSpPr>
        <p:spPr>
          <a:xfrm>
            <a:off x="502920" y="1977894"/>
            <a:ext cx="10570464" cy="392811"/>
          </a:xfrm>
          <a:prstGeom prst="rect">
            <a:avLst/>
          </a:prstGeom>
          <a:noFill/>
        </p:spPr>
        <p:txBody>
          <a:bodyPr wrap="none" lIns="0" tIns="0" rIns="0" bIns="0" rtlCol="0" anchor="t"/>
          <a:lstStyle/>
          <a:p>
            <a:pPr algn="l">
              <a:lnSpc>
                <a:spcPts val="32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4" name="QM_5_BD.93_1#7ce201ae6?pid=bbe0eeeb5&amp;color=0,55,96&amp;vtp=1&amp;bbb=1&amp;hb=1"/>
          <p:cNvSpPr/>
          <p:nvPr/>
        </p:nvSpPr>
        <p:spPr>
          <a:xfrm>
            <a:off x="502920" y="2403583"/>
            <a:ext cx="10570464" cy="3869055"/>
          </a:xfrm>
          <a:prstGeom prst="rect">
            <a:avLst/>
          </a:prstGeom>
          <a:noFill/>
        </p:spPr>
        <p:txBody>
          <a:bodyPr wrap="none" lIns="0" tIns="0" rIns="0" bIns="0" rtlCol="0" anchor="t"/>
          <a:lstStyle/>
          <a:p>
            <a:pPr algn="l">
              <a:lnSpc>
                <a:spcPts val="28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[河北保定2024高一期末]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阅读下面短文，从每题所给的A、B、C、D四个选项中选出最佳选项。</a:t>
            </a:r>
            <a:endParaRPr lang="en-US" altLang="zh-CN" sz="1800" dirty="0"/>
          </a:p>
          <a:p>
            <a:pPr>
              <a:lnSpc>
                <a:spcPts val="28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August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2015.Since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Mandarin,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attraction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homesick</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reminded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myself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repeatedly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8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a:p>
            <a:pPr>
              <a:lnSpc>
                <a:spcPts val="28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American,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cafeterias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university's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campus.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Above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kitchen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serving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signs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dishes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usually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signs,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dishes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26</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classmate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translate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8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dishes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27</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culture.</a:t>
            </a:r>
            <a:endParaRPr lang="en-US" altLang="zh-CN"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93_2#7ce201ae6?pid=bbe0eeeb5&amp;color=0,55,96&amp;mp=1&amp;vtp=1&amp;bt=1&amp;bbb=1&amp;hb=1"/>
          <p:cNvSpPr/>
          <p:nvPr/>
        </p:nvSpPr>
        <p:spPr>
          <a:xfrm>
            <a:off x="502920" y="1508760"/>
            <a:ext cx="10570464" cy="41230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28</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clogged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（堵住的）</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toilet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apartment.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repair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29</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Instead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calling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entrance.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mimed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（比画着表达）</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toilet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bowl.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31</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performer,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translate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Eventually,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repairman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toilet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fixed.</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32</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features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33</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languages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34</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efforts.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35</a:t>
            </a:r>
            <a:r>
              <a:rPr lang="en-US" altLang="zh-CN"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respectful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patient.</a:t>
            </a:r>
            <a:endParaRPr lang="en-US" altLang="zh-CN"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EX.94_1#7ce201ae6?pid=bbe0eeeb5&amp;color=0,55,96&amp;vtp=1&amp;bt=1&amp;bbb=1&amp;hb=1"/>
          <p:cNvSpPr/>
          <p:nvPr/>
        </p:nvSpPr>
        <p:spPr>
          <a:xfrm>
            <a:off x="502920" y="1512000"/>
            <a:ext cx="10570464" cy="7702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讲述了身为美国人的作者初到中国北京时遇到的文化差异和生活挑战</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以及他如何逐渐适应并学会理解和尊重中国文化的过程</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3" name="QC_6_BD.95_1#524eab163.choices?pid=7ce201ae6&amp;color=0,55,96&amp;vtp=1&amp;bbb=1"/>
          <p:cNvSpPr/>
          <p:nvPr/>
        </p:nvSpPr>
        <p:spPr>
          <a:xfrm>
            <a:off x="502920" y="2332102"/>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.admit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B.cure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C.handle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.confirm</a:t>
            </a:r>
            <a:endParaRPr lang="en-US" altLang="zh-CN" sz="1800" dirty="0"/>
          </a:p>
        </p:txBody>
      </p:sp>
      <p:sp>
        <p:nvSpPr>
          <p:cNvPr id="4" name="QC_6_AN.96_1#524eab163.bracket?pid=7ce201ae6&amp;color=0,55,96&amp;vpa=26&amp;vtp=1"/>
          <p:cNvSpPr/>
          <p:nvPr/>
        </p:nvSpPr>
        <p:spPr>
          <a:xfrm>
            <a:off x="972026" y="2318767"/>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5" name="QC_6_AS.97_1#524eab163?pid=7ce201ae6&amp;color=0,55,96&amp;vtp=1&amp;bbb=1&amp;hb=1"/>
          <p:cNvSpPr/>
          <p:nvPr/>
        </p:nvSpPr>
        <p:spPr>
          <a:xfrm>
            <a:off x="502920" y="2742884"/>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根据上文“Since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Mandarin,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confident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，作者会说一些普</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通话</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，因此有信心能应付在中国的新生活。</a:t>
            </a:r>
            <a:endParaRPr lang="en-US" altLang="zh-CN" dirty="0"/>
          </a:p>
        </p:txBody>
      </p:sp>
      <p:sp>
        <p:nvSpPr>
          <p:cNvPr id="6" name="QC_6_BD.98_1#105e4825c.choices?pid=7ce201ae6&amp;color=0,55,96&amp;vtp=1&amp;bbb=1"/>
          <p:cNvSpPr/>
          <p:nvPr/>
        </p:nvSpPr>
        <p:spPr>
          <a:xfrm>
            <a:off x="502920" y="3570352"/>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.maintain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B.fade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C.escape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.increase</a:t>
            </a:r>
            <a:endParaRPr lang="en-US" altLang="zh-CN" sz="1800" dirty="0"/>
          </a:p>
        </p:txBody>
      </p:sp>
      <p:sp>
        <p:nvSpPr>
          <p:cNvPr id="7" name="QC_6_AN.99_1#105e4825c.bracket?pid=7ce201ae6&amp;color=0,55,96&amp;vpa=27&amp;vtp=1"/>
          <p:cNvSpPr/>
          <p:nvPr/>
        </p:nvSpPr>
        <p:spPr>
          <a:xfrm>
            <a:off x="972026" y="3557017"/>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8" name="QC_6_AS.100_1#105e4825c?pid=7ce201ae6&amp;color=0,55,96&amp;vtp=1&amp;bbb=1&amp;hb=1"/>
          <p:cNvSpPr/>
          <p:nvPr/>
        </p:nvSpPr>
        <p:spPr>
          <a:xfrm>
            <a:off x="502920" y="3981134"/>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homesick可知，作者很快就想家了，由此可推知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，作者对中国的新鲜感开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始消退</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9" name="QC_6_BD.101_1#b7a5ac91e.choices?pid=7ce201ae6&amp;color=0,55,96&amp;vtp=1&amp;bbb=1"/>
          <p:cNvSpPr/>
          <p:nvPr/>
        </p:nvSpPr>
        <p:spPr>
          <a:xfrm>
            <a:off x="502920" y="4808602"/>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.moral</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B.flexible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C.intelligent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.regular</a:t>
            </a:r>
            <a:endParaRPr lang="en-US" altLang="zh-CN" sz="1800" dirty="0"/>
          </a:p>
        </p:txBody>
      </p:sp>
      <p:sp>
        <p:nvSpPr>
          <p:cNvPr id="10" name="QC_6_AN.102_1#b7a5ac91e.bracket?pid=7ce201ae6&amp;color=0,55,96&amp;vpa=28&amp;vtp=1"/>
          <p:cNvSpPr/>
          <p:nvPr/>
        </p:nvSpPr>
        <p:spPr>
          <a:xfrm>
            <a:off x="959326" y="4795267"/>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11" name="QC_6_AS.103_1#b7a5ac91e?pid=7ce201ae6&amp;color=0,55,96&amp;vtp=1&amp;bbb=1"/>
          <p:cNvSpPr/>
          <p:nvPr/>
        </p:nvSpPr>
        <p:spPr>
          <a:xfrm>
            <a:off x="502920" y="5214367"/>
            <a:ext cx="10779125"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根据下文part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life并结合选项可知，作者相信不习惯的事情最终会变成生活中常规的一部分。</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bg/>
                                          </p:spTgt>
                                        </p:tgtEl>
                                        <p:attrNameLst>
                                          <p:attrName>style.visibility</p:attrName>
                                        </p:attrNameLst>
                                      </p:cBhvr>
                                      <p:to>
                                        <p:strVal val="visible"/>
                                      </p:to>
                                    </p:set>
                                    <p:animEffect transition="in" filter="fade">
                                      <p:cBhvr>
                                        <p:cTn id="18" dur="500"/>
                                        <p:tgtEl>
                                          <p:spTgt spid="4">
                                            <p:bg/>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Effect transition="in" filter="fade">
                                      <p:cBhvr>
                                        <p:cTn id="21" dur="500"/>
                                        <p:tgtEl>
                                          <p:spTgt spid="4">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5">
                                            <p:bg/>
                                          </p:spTgt>
                                        </p:tgtEl>
                                        <p:attrNameLst>
                                          <p:attrName>style.visibility</p:attrName>
                                        </p:attrNameLst>
                                      </p:cBhvr>
                                      <p:to>
                                        <p:strVal val="visible"/>
                                      </p:to>
                                    </p:set>
                                    <p:animEffect transition="in" filter="fade">
                                      <p:cBhvr>
                                        <p:cTn id="26" dur="500"/>
                                        <p:tgtEl>
                                          <p:spTgt spid="5">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fade">
                                      <p:cBhvr>
                                        <p:cTn id="29" dur="500"/>
                                        <p:tgtEl>
                                          <p:spTgt spid="5">
                                            <p:txEl>
                                              <p:pRg st="0" end="0"/>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1" end="1"/>
                                            </p:txEl>
                                          </p:spTgt>
                                        </p:tgtEl>
                                        <p:attrNameLst>
                                          <p:attrName>style.visibility</p:attrName>
                                        </p:attrNameLst>
                                      </p:cBhvr>
                                      <p:to>
                                        <p:strVal val="visible"/>
                                      </p:to>
                                    </p:set>
                                    <p:animEffect transition="in" filter="fade">
                                      <p:cBhvr>
                                        <p:cTn id="32" dur="500"/>
                                        <p:tgtEl>
                                          <p:spTgt spid="5">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8">
                                            <p:bg/>
                                          </p:spTgt>
                                        </p:tgtEl>
                                        <p:attrNameLst>
                                          <p:attrName>style.visibility</p:attrName>
                                        </p:attrNameLst>
                                      </p:cBhvr>
                                      <p:to>
                                        <p:strVal val="visible"/>
                                      </p:to>
                                    </p:set>
                                    <p:animEffect transition="in" filter="fade">
                                      <p:cBhvr>
                                        <p:cTn id="45" dur="500"/>
                                        <p:tgtEl>
                                          <p:spTgt spid="8">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
                                            <p:txEl>
                                              <p:pRg st="0" end="0"/>
                                            </p:txEl>
                                          </p:spTgt>
                                        </p:tgtEl>
                                        <p:attrNameLst>
                                          <p:attrName>style.visibility</p:attrName>
                                        </p:attrNameLst>
                                      </p:cBhvr>
                                      <p:to>
                                        <p:strVal val="visible"/>
                                      </p:to>
                                    </p:set>
                                    <p:animEffect transition="in" filter="fade">
                                      <p:cBhvr>
                                        <p:cTn id="48" dur="500"/>
                                        <p:tgtEl>
                                          <p:spTgt spid="8">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
                                            <p:txEl>
                                              <p:pRg st="1" end="1"/>
                                            </p:txEl>
                                          </p:spTgt>
                                        </p:tgtEl>
                                        <p:attrNameLst>
                                          <p:attrName>style.visibility</p:attrName>
                                        </p:attrNameLst>
                                      </p:cBhvr>
                                      <p:to>
                                        <p:strVal val="visible"/>
                                      </p:to>
                                    </p:set>
                                    <p:animEffect transition="in" filter="fade">
                                      <p:cBhvr>
                                        <p:cTn id="51" dur="500"/>
                                        <p:tgtEl>
                                          <p:spTgt spid="8">
                                            <p:txEl>
                                              <p:pRg st="1" end="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0">
                                            <p:bg/>
                                          </p:spTgt>
                                        </p:tgtEl>
                                        <p:attrNameLst>
                                          <p:attrName>style.visibility</p:attrName>
                                        </p:attrNameLst>
                                      </p:cBhvr>
                                      <p:to>
                                        <p:strVal val="visible"/>
                                      </p:to>
                                    </p:set>
                                    <p:animEffect transition="in" filter="fade">
                                      <p:cBhvr>
                                        <p:cTn id="56" dur="500"/>
                                        <p:tgtEl>
                                          <p:spTgt spid="10">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0" end="0"/>
                                            </p:txEl>
                                          </p:spTgt>
                                        </p:tgtEl>
                                        <p:attrNameLst>
                                          <p:attrName>style.visibility</p:attrName>
                                        </p:attrNameLst>
                                      </p:cBhvr>
                                      <p:to>
                                        <p:strVal val="visible"/>
                                      </p:to>
                                    </p:set>
                                    <p:animEffect transition="in" filter="fade">
                                      <p:cBhvr>
                                        <p:cTn id="59" dur="500"/>
                                        <p:tgtEl>
                                          <p:spTgt spid="10">
                                            <p:txEl>
                                              <p:pRg st="0" end="0"/>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1">
                                            <p:bg/>
                                          </p:spTgt>
                                        </p:tgtEl>
                                        <p:attrNameLst>
                                          <p:attrName>style.visibility</p:attrName>
                                        </p:attrNameLst>
                                      </p:cBhvr>
                                      <p:to>
                                        <p:strVal val="visible"/>
                                      </p:to>
                                    </p:set>
                                    <p:animEffect transition="in" filter="fade">
                                      <p:cBhvr>
                                        <p:cTn id="64" dur="500"/>
                                        <p:tgtEl>
                                          <p:spTgt spid="11">
                                            <p:bg/>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1">
                                            <p:txEl>
                                              <p:pRg st="0" end="0"/>
                                            </p:txEl>
                                          </p:spTgt>
                                        </p:tgtEl>
                                        <p:attrNameLst>
                                          <p:attrName>style.visibility</p:attrName>
                                        </p:attrNameLst>
                                      </p:cBhvr>
                                      <p:to>
                                        <p:strVal val="visible"/>
                                      </p:to>
                                    </p:set>
                                    <p:animEffect transition="in" filter="fade">
                                      <p:cBhvr>
                                        <p:cTn id="67"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P spid="4" grpId="0" animBg="1" build="p"/>
      <p:bldP spid="5" grpId="0" animBg="1" build="p"/>
      <p:bldP spid="7" grpId="0" animBg="1" build="p"/>
      <p:bldP spid="8" grpId="0" animBg="1" build="p"/>
      <p:bldP spid="10" grpId="0" animBg="1" build="p"/>
      <p:bldP spid="11"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4_1#e7edbf985.choices?pid=7ce201ae6&amp;color=0,55,96&amp;mp=1&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.acceptable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B.available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C.various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.precious</a:t>
            </a:r>
            <a:endParaRPr lang="en-US" altLang="zh-CN" sz="1800" dirty="0"/>
          </a:p>
        </p:txBody>
      </p:sp>
      <p:sp>
        <p:nvSpPr>
          <p:cNvPr id="3" name="QC_6_AN.105_1#e7edbf985.bracket?pid=7ce201ae6&amp;color=0,55,96&amp;mp=1&amp;vpa=29&amp;vtp=1"/>
          <p:cNvSpPr/>
          <p:nvPr/>
        </p:nvSpPr>
        <p:spPr>
          <a:xfrm>
            <a:off x="9720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AS.106_1#e7edbf985?pid=7ce201ae6&amp;color=0,55,96&amp;vtp=1&amp;bbb=1&amp;hb=1"/>
          <p:cNvSpPr/>
          <p:nvPr/>
        </p:nvSpPr>
        <p:spPr>
          <a:xfrm>
            <a:off x="502920" y="1913255"/>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根据上文“Above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kitchen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serving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signs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dishes”和下文would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及of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dishes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me可知，牌子上写的是可提供的菜肴。</a:t>
            </a:r>
            <a:endParaRPr lang="en-US" altLang="zh-CN" dirty="0"/>
          </a:p>
        </p:txBody>
      </p:sp>
      <p:sp>
        <p:nvSpPr>
          <p:cNvPr id="5" name="QC_6_BD.107_1#28366c6f8.choices?pid=7ce201ae6&amp;color=0,55,96&amp;vtp=1&amp;bbb=1"/>
          <p:cNvSpPr/>
          <p:nvPr/>
        </p:nvSpPr>
        <p:spPr>
          <a:xfrm>
            <a:off x="502920" y="272802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.identify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B.select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C.announce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.approach</a:t>
            </a:r>
            <a:endParaRPr lang="en-US" altLang="zh-CN" sz="1800" dirty="0"/>
          </a:p>
        </p:txBody>
      </p:sp>
      <p:sp>
        <p:nvSpPr>
          <p:cNvPr id="6" name="QC_6_AN.108_1#28366c6f8.bracket?pid=7ce201ae6&amp;color=0,55,96&amp;vpa=30&amp;vtp=1"/>
          <p:cNvSpPr/>
          <p:nvPr/>
        </p:nvSpPr>
        <p:spPr>
          <a:xfrm>
            <a:off x="959326" y="2714688"/>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7" name="QC_6_AS.109_1#28366c6f8?pid=7ce201ae6&amp;color=0,55,96&amp;vtp=1&amp;bbb=1"/>
          <p:cNvSpPr/>
          <p:nvPr/>
        </p:nvSpPr>
        <p:spPr>
          <a:xfrm>
            <a:off x="502920" y="313378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characters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dishes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time可知，作者每次只能识别出几个汉字。</a:t>
            </a:r>
            <a:endParaRPr lang="en-US" altLang="zh-CN" sz="1800" dirty="0"/>
          </a:p>
        </p:txBody>
      </p:sp>
      <p:sp>
        <p:nvSpPr>
          <p:cNvPr id="8" name="QC_6_BD.110_1#6c9b159a2.choices?pid=7ce201ae6&amp;color=0,55,96&amp;vtp=1&amp;bbb=1"/>
          <p:cNvSpPr/>
          <p:nvPr/>
        </p:nvSpPr>
        <p:spPr>
          <a:xfrm>
            <a:off x="502920" y="353955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26.(</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endParaRPr lang="en-US" altLang="zh-CN" sz="1800" dirty="0"/>
          </a:p>
        </p:txBody>
      </p:sp>
      <p:sp>
        <p:nvSpPr>
          <p:cNvPr id="9" name="QC_6_AN.111_1#6c9b159a2.bracket?pid=7ce201ae6&amp;color=0,55,96&amp;vpa=31&amp;vtp=1"/>
          <p:cNvSpPr/>
          <p:nvPr/>
        </p:nvSpPr>
        <p:spPr>
          <a:xfrm>
            <a:off x="959326" y="3526218"/>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10" name="QC_6_AS.112_1#6c9b159a2?pid=7ce201ae6&amp;color=0,55,96&amp;vtp=1&amp;bbb=1&amp;hb=1"/>
          <p:cNvSpPr/>
          <p:nvPr/>
        </p:nvSpPr>
        <p:spPr>
          <a:xfrm>
            <a:off x="502920" y="3950335"/>
            <a:ext cx="10570464" cy="11925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classmate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translate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dishes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me可知，此处说的是如果作者能回到过去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，他本可以请一个中国同学帮他翻译一些可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点的菜名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11" name="QC_6_BD.113_1#e625eb8ab.choices?pid=7ce201ae6&amp;color=0,55,96&amp;vtp=1&amp;bbb=1"/>
          <p:cNvSpPr/>
          <p:nvPr/>
        </p:nvSpPr>
        <p:spPr>
          <a:xfrm>
            <a:off x="502920" y="5189918"/>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27.(</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B.function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C.achievement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.option</a:t>
            </a:r>
            <a:endParaRPr lang="en-US" altLang="zh-CN" sz="1800" dirty="0"/>
          </a:p>
        </p:txBody>
      </p:sp>
      <p:sp>
        <p:nvSpPr>
          <p:cNvPr id="12" name="QC_6_AN.114_1#e625eb8ab.bracket?pid=7ce201ae6&amp;color=0,55,96&amp;vpa=32&amp;vtp=1"/>
          <p:cNvSpPr/>
          <p:nvPr/>
        </p:nvSpPr>
        <p:spPr>
          <a:xfrm>
            <a:off x="959326" y="5176583"/>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13" name="QC_6_AS.115_1#e625eb8ab?pid=7ce201ae6&amp;color=0,55,96&amp;vtp=1&amp;bbb=1"/>
          <p:cNvSpPr/>
          <p:nvPr/>
        </p:nvSpPr>
        <p:spPr>
          <a:xfrm>
            <a:off x="502920" y="5595683"/>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the和下文to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friends可知，此处说的是结交新朋友的机会。</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1" end="1"/>
                                            </p:txEl>
                                          </p:spTgt>
                                        </p:tgtEl>
                                        <p:attrNameLst>
                                          <p:attrName>style.visibility</p:attrName>
                                        </p:attrNameLst>
                                      </p:cBhvr>
                                      <p:to>
                                        <p:strVal val="visible"/>
                                      </p:to>
                                    </p:set>
                                    <p:animEffect transition="in" filter="fade">
                                      <p:cBhvr>
                                        <p:cTn id="56" dur="500"/>
                                        <p:tgtEl>
                                          <p:spTgt spid="10">
                                            <p:txEl>
                                              <p:pRg st="1" end="1"/>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2" end="2"/>
                                            </p:txEl>
                                          </p:spTgt>
                                        </p:tgtEl>
                                        <p:attrNameLst>
                                          <p:attrName>style.visibility</p:attrName>
                                        </p:attrNameLst>
                                      </p:cBhvr>
                                      <p:to>
                                        <p:strVal val="visible"/>
                                      </p:to>
                                    </p:set>
                                    <p:animEffect transition="in" filter="fade">
                                      <p:cBhvr>
                                        <p:cTn id="59" dur="500"/>
                                        <p:tgtEl>
                                          <p:spTgt spid="10">
                                            <p:txEl>
                                              <p:pRg st="2" end="2"/>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2">
                                            <p:bg/>
                                          </p:spTgt>
                                        </p:tgtEl>
                                        <p:attrNameLst>
                                          <p:attrName>style.visibility</p:attrName>
                                        </p:attrNameLst>
                                      </p:cBhvr>
                                      <p:to>
                                        <p:strVal val="visible"/>
                                      </p:to>
                                    </p:set>
                                    <p:animEffect transition="in" filter="fade">
                                      <p:cBhvr>
                                        <p:cTn id="64" dur="500"/>
                                        <p:tgtEl>
                                          <p:spTgt spid="12">
                                            <p:bg/>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2">
                                            <p:txEl>
                                              <p:pRg st="0" end="0"/>
                                            </p:txEl>
                                          </p:spTgt>
                                        </p:tgtEl>
                                        <p:attrNameLst>
                                          <p:attrName>style.visibility</p:attrName>
                                        </p:attrNameLst>
                                      </p:cBhvr>
                                      <p:to>
                                        <p:strVal val="visible"/>
                                      </p:to>
                                    </p:set>
                                    <p:animEffect transition="in" filter="fade">
                                      <p:cBhvr>
                                        <p:cTn id="67" dur="500"/>
                                        <p:tgtEl>
                                          <p:spTgt spid="12">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3">
                                            <p:bg/>
                                          </p:spTgt>
                                        </p:tgtEl>
                                        <p:attrNameLst>
                                          <p:attrName>style.visibility</p:attrName>
                                        </p:attrNameLst>
                                      </p:cBhvr>
                                      <p:to>
                                        <p:strVal val="visible"/>
                                      </p:to>
                                    </p:set>
                                    <p:animEffect transition="in" filter="fade">
                                      <p:cBhvr>
                                        <p:cTn id="72" dur="500"/>
                                        <p:tgtEl>
                                          <p:spTgt spid="13">
                                            <p:bg/>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
                                            <p:txEl>
                                              <p:pRg st="0" end="0"/>
                                            </p:txEl>
                                          </p:spTgt>
                                        </p:tgtEl>
                                        <p:attrNameLst>
                                          <p:attrName>style.visibility</p:attrName>
                                        </p:attrNameLst>
                                      </p:cBhvr>
                                      <p:to>
                                        <p:strVal val="visible"/>
                                      </p:to>
                                    </p:set>
                                    <p:animEffect transition="in" filter="fade">
                                      <p:cBhvr>
                                        <p:cTn id="75"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6_1#06d3d0d76.choices?pid=7ce201ae6&amp;color=0,55,96&amp;mp=1&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28.(</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figure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run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1800" dirty="0"/>
          </a:p>
        </p:txBody>
      </p:sp>
      <p:sp>
        <p:nvSpPr>
          <p:cNvPr id="3" name="QC_6_AN.117_1#06d3d0d76.bracket?pid=7ce201ae6&amp;color=0,55,96&amp;mp=1&amp;vpa=33&amp;vtp=1"/>
          <p:cNvSpPr/>
          <p:nvPr/>
        </p:nvSpPr>
        <p:spPr>
          <a:xfrm>
            <a:off x="9720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AS.118_1#06d3d0d76?pid=7ce201ae6&amp;color=0,55,96&amp;vtp=1&amp;bbb=1"/>
          <p:cNvSpPr/>
          <p:nvPr/>
        </p:nvSpPr>
        <p:spPr>
          <a:xfrm>
            <a:off x="502920" y="1908238"/>
            <a:ext cx="10690225"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fix</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clogged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toilet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apartment可知，作者不得不想办法修理堵住的马桶。</a:t>
            </a:r>
            <a:endParaRPr lang="en-US" altLang="zh-CN" sz="1800" dirty="0"/>
          </a:p>
        </p:txBody>
      </p:sp>
      <p:sp>
        <p:nvSpPr>
          <p:cNvPr id="5" name="QC_6_BD.119_1#95dd25435.choices?pid=7ce201ae6&amp;color=0,55,96&amp;vtp=1&amp;bbb=1"/>
          <p:cNvSpPr/>
          <p:nvPr/>
        </p:nvSpPr>
        <p:spPr>
          <a:xfrm>
            <a:off x="502920" y="231400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29.(</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B.agency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C.phone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.mail</a:t>
            </a:r>
            <a:endParaRPr lang="en-US" altLang="zh-CN" sz="1800" dirty="0"/>
          </a:p>
        </p:txBody>
      </p:sp>
      <p:sp>
        <p:nvSpPr>
          <p:cNvPr id="6" name="QC_6_AN.120_1#95dd25435.bracket?pid=7ce201ae6&amp;color=0,55,96&amp;vpa=34&amp;vtp=1"/>
          <p:cNvSpPr/>
          <p:nvPr/>
        </p:nvSpPr>
        <p:spPr>
          <a:xfrm>
            <a:off x="972026" y="230066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7" name="QC_6_AS.121_1#95dd25435?pid=7ce201ae6&amp;color=0,55,96&amp;vtp=1&amp;bbb=1&amp;hb=1"/>
          <p:cNvSpPr/>
          <p:nvPr/>
        </p:nvSpPr>
        <p:spPr>
          <a:xfrm>
            <a:off x="502920" y="2724785"/>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根据下文“Instead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calling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watching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entrance.”可知，作者无法通过电话解释清楚问题。</a:t>
            </a:r>
            <a:endParaRPr lang="en-US" altLang="zh-CN" dirty="0"/>
          </a:p>
        </p:txBody>
      </p:sp>
      <p:sp>
        <p:nvSpPr>
          <p:cNvPr id="8" name="QC_6_BD.122_1#34af6132e.choices?pid=7ce201ae6&amp;color=0,55,96&amp;vtp=1&amp;bbb=1"/>
          <p:cNvSpPr/>
          <p:nvPr/>
        </p:nvSpPr>
        <p:spPr>
          <a:xfrm>
            <a:off x="502920" y="353955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.stage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B.occasion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C.bathroom</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.studio</a:t>
            </a:r>
            <a:endParaRPr lang="en-US" altLang="zh-CN" sz="1800" dirty="0"/>
          </a:p>
        </p:txBody>
      </p:sp>
      <p:sp>
        <p:nvSpPr>
          <p:cNvPr id="9" name="QC_6_AN.123_1#34af6132e.bracket?pid=7ce201ae6&amp;color=0,55,96&amp;vpa=35&amp;vtp=1"/>
          <p:cNvSpPr/>
          <p:nvPr/>
        </p:nvSpPr>
        <p:spPr>
          <a:xfrm>
            <a:off x="972026" y="352621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10" name="QC_6_AS.124_1#34af6132e?pid=7ce201ae6&amp;color=0,55,96&amp;vtp=1&amp;bbb=1"/>
          <p:cNvSpPr/>
          <p:nvPr/>
        </p:nvSpPr>
        <p:spPr>
          <a:xfrm>
            <a:off x="502920" y="394531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根据下文mimed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toilet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bowl可知，此处说的是浴室里的问题。</a:t>
            </a:r>
            <a:endParaRPr lang="en-US" altLang="zh-CN" sz="1800" dirty="0"/>
          </a:p>
        </p:txBody>
      </p:sp>
      <p:sp>
        <p:nvSpPr>
          <p:cNvPr id="11" name="QC_6_BD.125_1#2acaa91a5.choices?pid=7ce201ae6&amp;color=0,55,96&amp;vtp=1&amp;bbb=1"/>
          <p:cNvSpPr/>
          <p:nvPr/>
        </p:nvSpPr>
        <p:spPr>
          <a:xfrm>
            <a:off x="502920" y="435108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31.(</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.energetic</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B.terrible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C.particular</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.capable</a:t>
            </a:r>
            <a:endParaRPr lang="en-US" altLang="zh-CN" sz="1800" dirty="0"/>
          </a:p>
        </p:txBody>
      </p:sp>
      <p:sp>
        <p:nvSpPr>
          <p:cNvPr id="12" name="QC_6_AN.126_1#2acaa91a5.bracket?pid=7ce201ae6&amp;color=0,55,96&amp;vpa=36&amp;vtp=1"/>
          <p:cNvSpPr/>
          <p:nvPr/>
        </p:nvSpPr>
        <p:spPr>
          <a:xfrm>
            <a:off x="972026" y="433774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13" name="QC_6_AS.127_1#2acaa91a5?pid=7ce201ae6&amp;color=0,55,96&amp;vtp=1&amp;bbb=1&amp;hb=1"/>
          <p:cNvSpPr/>
          <p:nvPr/>
        </p:nvSpPr>
        <p:spPr>
          <a:xfrm>
            <a:off x="502920" y="476186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translate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words可知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，作者未能通过比画的方式解释清楚</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问题</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，由此可推知，作者认为自己是个糟糕的哑剧演员。</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bg/>
                                          </p:spTgt>
                                        </p:tgtEl>
                                        <p:attrNameLst>
                                          <p:attrName>style.visibility</p:attrName>
                                        </p:attrNameLst>
                                      </p:cBhvr>
                                      <p:to>
                                        <p:strVal val="visible"/>
                                      </p:to>
                                    </p:set>
                                    <p:animEffect transition="in" filter="fade">
                                      <p:cBhvr>
                                        <p:cTn id="58" dur="500"/>
                                        <p:tgtEl>
                                          <p:spTgt spid="12">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Effect transition="in" filter="fade">
                                      <p:cBhvr>
                                        <p:cTn id="61" dur="5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bg/>
                                          </p:spTgt>
                                        </p:tgtEl>
                                        <p:attrNameLst>
                                          <p:attrName>style.visibility</p:attrName>
                                        </p:attrNameLst>
                                      </p:cBhvr>
                                      <p:to>
                                        <p:strVal val="visible"/>
                                      </p:to>
                                    </p:set>
                                    <p:animEffect transition="in" filter="fade">
                                      <p:cBhvr>
                                        <p:cTn id="66" dur="500"/>
                                        <p:tgtEl>
                                          <p:spTgt spid="13">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500"/>
                                        <p:tgtEl>
                                          <p:spTgt spid="13">
                                            <p:txEl>
                                              <p:pRg st="0" end="0"/>
                                            </p:txEl>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
                                            <p:txEl>
                                              <p:pRg st="1" end="1"/>
                                            </p:txEl>
                                          </p:spTgt>
                                        </p:tgtEl>
                                        <p:attrNameLst>
                                          <p:attrName>style.visibility</p:attrName>
                                        </p:attrNameLst>
                                      </p:cBhvr>
                                      <p:to>
                                        <p:strVal val="visible"/>
                                      </p:to>
                                    </p:set>
                                    <p:animEffect transition="in" filter="fade">
                                      <p:cBhvr>
                                        <p:cTn id="72"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8_1#9d4545f6a.choices?pid=7ce201ae6&amp;color=0,55,96&amp;mp=1&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32.(</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B.pursued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C.determined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.charged</a:t>
            </a:r>
            <a:endParaRPr lang="en-US" altLang="zh-CN" sz="1800" dirty="0"/>
          </a:p>
        </p:txBody>
      </p:sp>
      <p:sp>
        <p:nvSpPr>
          <p:cNvPr id="3" name="QC_6_AN.129_1#9d4545f6a.bracket?pid=7ce201ae6&amp;color=0,55,96&amp;mp=1&amp;vpa=37&amp;vtp=1"/>
          <p:cNvSpPr/>
          <p:nvPr/>
        </p:nvSpPr>
        <p:spPr>
          <a:xfrm>
            <a:off x="959326" y="1503616"/>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AS.130_1#9d4545f6a?pid=7ce201ae6&amp;color=0,55,96&amp;vtp=1&amp;bbb=1"/>
          <p:cNvSpPr/>
          <p:nvPr/>
        </p:nvSpPr>
        <p:spPr>
          <a:xfrm>
            <a:off x="502920" y="1903729"/>
            <a:ext cx="10664825"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根据上文可知，作者在学校点餐很困难，修好马桶也几经周折，由此可知，作者经历了很多事情。</a:t>
            </a:r>
            <a:endParaRPr lang="en-US" altLang="zh-CN" sz="1800" dirty="0"/>
          </a:p>
        </p:txBody>
      </p:sp>
      <p:sp>
        <p:nvSpPr>
          <p:cNvPr id="5" name="QC_6_BD.131_1#fbabec257.choices?pid=7ce201ae6&amp;color=0,55,96&amp;vtp=1&amp;bbb=1"/>
          <p:cNvSpPr/>
          <p:nvPr/>
        </p:nvSpPr>
        <p:spPr>
          <a:xfrm>
            <a:off x="502920" y="2304985"/>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33.(</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.unfortunate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B.unsatisfactory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C.unrealistic</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.unreasonable</a:t>
            </a:r>
            <a:endParaRPr lang="en-US" altLang="zh-CN" sz="1800" dirty="0"/>
          </a:p>
        </p:txBody>
      </p:sp>
      <p:sp>
        <p:nvSpPr>
          <p:cNvPr id="6" name="QC_6_AN.132_1#fbabec257.bracket?pid=7ce201ae6&amp;color=0,55,96&amp;vpa=38&amp;vtp=1"/>
          <p:cNvSpPr/>
          <p:nvPr/>
        </p:nvSpPr>
        <p:spPr>
          <a:xfrm>
            <a:off x="959326" y="2299841"/>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7" name="QC_6_AS.133_1#fbabec257?pid=7ce201ae6&amp;color=0,55,96&amp;vtp=1&amp;bbb=1&amp;hb=1"/>
          <p:cNvSpPr/>
          <p:nvPr/>
        </p:nvSpPr>
        <p:spPr>
          <a:xfrm>
            <a:off x="502920" y="2708464"/>
            <a:ext cx="10570464" cy="76073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efforts可知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，作者认为文化特征不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同并不意味着不合理</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8" name="QC_6_BD.134_1#394dd4fd8.choices?pid=7ce201ae6&amp;color=0,55,96&amp;vtp=1&amp;bbb=1"/>
          <p:cNvSpPr/>
          <p:nvPr/>
        </p:nvSpPr>
        <p:spPr>
          <a:xfrm>
            <a:off x="502920" y="3519041"/>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34.(</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B.around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C.across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.beneath</a:t>
            </a:r>
            <a:endParaRPr lang="en-US" altLang="zh-CN" sz="1800" dirty="0"/>
          </a:p>
        </p:txBody>
      </p:sp>
      <p:sp>
        <p:nvSpPr>
          <p:cNvPr id="9" name="QC_6_AN.135_1#394dd4fd8.bracket?pid=7ce201ae6&amp;color=0,55,96&amp;vpa=39&amp;vtp=1"/>
          <p:cNvSpPr/>
          <p:nvPr/>
        </p:nvSpPr>
        <p:spPr>
          <a:xfrm>
            <a:off x="972026" y="3513897"/>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10" name="QC_6_AS.136_1#394dd4fd8?pid=7ce201ae6&amp;color=0,55,96&amp;vtp=1&amp;bbb=1&amp;hb=1"/>
          <p:cNvSpPr/>
          <p:nvPr/>
        </p:nvSpPr>
        <p:spPr>
          <a:xfrm>
            <a:off x="502920" y="3922520"/>
            <a:ext cx="10570464" cy="116713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Beijing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August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2015.”和下文can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communicate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efforts可知，作者是个外国人，他认为来自不同文化的人们如果能付出一些努力</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，彼此</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之间是能够沟通的</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11" name="QC_6_BD.137_1#9203214e2.choices?pid=7ce201ae6&amp;color=0,55,96&amp;vtp=1&amp;bbb=1"/>
          <p:cNvSpPr/>
          <p:nvPr/>
        </p:nvSpPr>
        <p:spPr>
          <a:xfrm>
            <a:off x="502920" y="5126797"/>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35.(</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.gratitude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B.desire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C.talent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.kindness</a:t>
            </a:r>
            <a:endParaRPr lang="en-US" altLang="zh-CN" sz="1800" dirty="0"/>
          </a:p>
        </p:txBody>
      </p:sp>
      <p:sp>
        <p:nvSpPr>
          <p:cNvPr id="12" name="QC_6_AN.138_1#9203214e2.bracket?pid=7ce201ae6&amp;color=0,55,96&amp;vpa=40&amp;vtp=1"/>
          <p:cNvSpPr/>
          <p:nvPr/>
        </p:nvSpPr>
        <p:spPr>
          <a:xfrm>
            <a:off x="959326" y="5121653"/>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13" name="QC_6_AS.139_1#9203214e2?pid=7ce201ae6&amp;color=0,55,96&amp;vtp=1&amp;bbb=1&amp;hb=1"/>
          <p:cNvSpPr/>
          <p:nvPr/>
        </p:nvSpPr>
        <p:spPr>
          <a:xfrm>
            <a:off x="502920" y="5530276"/>
            <a:ext cx="10570464" cy="76073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根据上文内容以及下文as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respectful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patient可知，只要你有礼貌并有耐心</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们会用他们的善良来帮助你</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1" end="1"/>
                                            </p:txEl>
                                          </p:spTgt>
                                        </p:tgtEl>
                                        <p:attrNameLst>
                                          <p:attrName>style.visibility</p:attrName>
                                        </p:attrNameLst>
                                      </p:cBhvr>
                                      <p:to>
                                        <p:strVal val="visible"/>
                                      </p:to>
                                    </p:set>
                                    <p:animEffect transition="in" filter="fade">
                                      <p:cBhvr>
                                        <p:cTn id="56" dur="500"/>
                                        <p:tgtEl>
                                          <p:spTgt spid="10">
                                            <p:txEl>
                                              <p:pRg st="1" end="1"/>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2" end="2"/>
                                            </p:txEl>
                                          </p:spTgt>
                                        </p:tgtEl>
                                        <p:attrNameLst>
                                          <p:attrName>style.visibility</p:attrName>
                                        </p:attrNameLst>
                                      </p:cBhvr>
                                      <p:to>
                                        <p:strVal val="visible"/>
                                      </p:to>
                                    </p:set>
                                    <p:animEffect transition="in" filter="fade">
                                      <p:cBhvr>
                                        <p:cTn id="59" dur="500"/>
                                        <p:tgtEl>
                                          <p:spTgt spid="10">
                                            <p:txEl>
                                              <p:pRg st="2" end="2"/>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2">
                                            <p:bg/>
                                          </p:spTgt>
                                        </p:tgtEl>
                                        <p:attrNameLst>
                                          <p:attrName>style.visibility</p:attrName>
                                        </p:attrNameLst>
                                      </p:cBhvr>
                                      <p:to>
                                        <p:strVal val="visible"/>
                                      </p:to>
                                    </p:set>
                                    <p:animEffect transition="in" filter="fade">
                                      <p:cBhvr>
                                        <p:cTn id="64" dur="500"/>
                                        <p:tgtEl>
                                          <p:spTgt spid="12">
                                            <p:bg/>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2">
                                            <p:txEl>
                                              <p:pRg st="0" end="0"/>
                                            </p:txEl>
                                          </p:spTgt>
                                        </p:tgtEl>
                                        <p:attrNameLst>
                                          <p:attrName>style.visibility</p:attrName>
                                        </p:attrNameLst>
                                      </p:cBhvr>
                                      <p:to>
                                        <p:strVal val="visible"/>
                                      </p:to>
                                    </p:set>
                                    <p:animEffect transition="in" filter="fade">
                                      <p:cBhvr>
                                        <p:cTn id="67" dur="500"/>
                                        <p:tgtEl>
                                          <p:spTgt spid="12">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3">
                                            <p:bg/>
                                          </p:spTgt>
                                        </p:tgtEl>
                                        <p:attrNameLst>
                                          <p:attrName>style.visibility</p:attrName>
                                        </p:attrNameLst>
                                      </p:cBhvr>
                                      <p:to>
                                        <p:strVal val="visible"/>
                                      </p:to>
                                    </p:set>
                                    <p:animEffect transition="in" filter="fade">
                                      <p:cBhvr>
                                        <p:cTn id="72" dur="500"/>
                                        <p:tgtEl>
                                          <p:spTgt spid="13">
                                            <p:bg/>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
                                            <p:txEl>
                                              <p:pRg st="0" end="0"/>
                                            </p:txEl>
                                          </p:spTgt>
                                        </p:tgtEl>
                                        <p:attrNameLst>
                                          <p:attrName>style.visibility</p:attrName>
                                        </p:attrNameLst>
                                      </p:cBhvr>
                                      <p:to>
                                        <p:strVal val="visible"/>
                                      </p:to>
                                    </p:set>
                                    <p:animEffect transition="in" filter="fade">
                                      <p:cBhvr>
                                        <p:cTn id="75" dur="500"/>
                                        <p:tgtEl>
                                          <p:spTgt spid="13">
                                            <p:txEl>
                                              <p:pRg st="0" end="0"/>
                                            </p:txEl>
                                          </p:spTgt>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3">
                                            <p:txEl>
                                              <p:pRg st="1" end="1"/>
                                            </p:txEl>
                                          </p:spTgt>
                                        </p:tgtEl>
                                        <p:attrNameLst>
                                          <p:attrName>style.visibility</p:attrName>
                                        </p:attrNameLst>
                                      </p:cBhvr>
                                      <p:to>
                                        <p:strVal val="visible"/>
                                      </p:to>
                                    </p:set>
                                    <p:animEffect transition="in" filter="fade">
                                      <p:cBhvr>
                                        <p:cTn id="78"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920d5351e?pid=26300ef09&amp;color=0,55,96&amp;vtp=1&amp;bt=1&amp;bbb=1"/>
          <p:cNvSpPr/>
          <p:nvPr/>
        </p:nvSpPr>
        <p:spPr>
          <a:xfrm>
            <a:off x="502920" y="1508760"/>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3" name="QM_5_BD.140_1#a0440afcb?pid=920d5351e&amp;color=0,55,96&amp;vtp=1&amp;bbb=1"/>
          <p:cNvSpPr/>
          <p:nvPr/>
        </p:nvSpPr>
        <p:spPr>
          <a:xfrm>
            <a:off x="502920" y="2001396"/>
            <a:ext cx="10853738"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[四川绵阳中学2024高二期末]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1800" dirty="0"/>
          </a:p>
        </p:txBody>
      </p:sp>
      <p:sp>
        <p:nvSpPr>
          <p:cNvPr id="4" name="QM_5_BD.140_2#a0440afcb?sp=1&amp;pid=920d5351e&amp;color=0,55,96&amp;vtp=1&amp;bbb=1&amp;hb=1"/>
          <p:cNvSpPr/>
          <p:nvPr/>
        </p:nvSpPr>
        <p:spPr>
          <a:xfrm>
            <a:off x="502920" y="2402840"/>
            <a:ext cx="10570464" cy="11893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consumers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driven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development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36.</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variety）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styles,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horse-face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skirt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emerged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item.</a:t>
            </a:r>
            <a:endParaRPr lang="en-US" altLang="zh-CN" dirty="0"/>
          </a:p>
        </p:txBody>
      </p:sp>
      <p:sp>
        <p:nvSpPr>
          <p:cNvPr id="5" name="QM_5_AN.141_1#a0440afcb.blank?pid=920d5351e&amp;color=0,55,96&amp;vpa=41&amp;vtp=1&amp;bbb=1"/>
          <p:cNvSpPr/>
          <p:nvPr/>
        </p:nvSpPr>
        <p:spPr>
          <a:xfrm>
            <a:off x="9411175" y="2791460"/>
            <a:ext cx="1474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various/varied</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42_1#a0440afcb?sp=1&amp;pid=920d5351e&amp;color=0,55,96&amp;vtp=1&amp;bt=1&amp;bbb=1&amp;hb=1"/>
          <p:cNvSpPr/>
          <p:nvPr/>
        </p:nvSpPr>
        <p:spPr>
          <a:xfrm>
            <a:off x="502920" y="1508760"/>
            <a:ext cx="10570464" cy="3195955"/>
          </a:xfrm>
          <a:prstGeom prst="rect">
            <a:avLst/>
          </a:prstGeom>
          <a:noFill/>
        </p:spPr>
        <p:txBody>
          <a:bodyPr wrap="none" lIns="0" tIns="0" rIns="0" bIns="0" rtlCol="0" anchor="t"/>
          <a:lstStyle/>
          <a:p>
            <a:pPr algn="l">
              <a:lnSpc>
                <a:spcPts val="32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37.</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（combine）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classical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elegance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modern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simplicity,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horse-face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skirt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perfectly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contemporary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lifestyle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itself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38.</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fashion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icon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标志）.This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gained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popularity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Luoyang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central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Henan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39.</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numerous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performers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recently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showcased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beautiful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skirts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visitors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alike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elegant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horse-face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skirts.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Festival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holiday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41.</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sales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horse-face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skirts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Caoxian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County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Shandong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Province,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country's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1">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sales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42.</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（centre）.Actually,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skirt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43.</a:t>
            </a:r>
            <a:r>
              <a:rPr lang="en-US" altLang="zh-CN"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gifts.</a:t>
            </a:r>
            <a:endParaRPr lang="en-US" altLang="zh-CN" dirty="0"/>
          </a:p>
        </p:txBody>
      </p:sp>
      <p:sp>
        <p:nvSpPr>
          <p:cNvPr id="3" name="QM_5_BD.142_2#a0440afcb?sp=1&amp;pid=920d5351e&amp;color=0,55,96&amp;vtp=1&amp;bbb=1&amp;hb=1"/>
          <p:cNvSpPr/>
          <p:nvPr/>
        </p:nvSpPr>
        <p:spPr>
          <a:xfrm>
            <a:off x="502920" y="4743894"/>
            <a:ext cx="10570464" cy="1166940"/>
          </a:xfrm>
          <a:prstGeom prst="rect">
            <a:avLst/>
          </a:prstGeom>
          <a:noFill/>
        </p:spPr>
        <p:txBody>
          <a:bodyPr wrap="none" lIns="0" tIns="0" rIns="0" bIns="0" rtlCol="0" anchor="t"/>
          <a:lstStyle/>
          <a:p>
            <a:pPr algn="l">
              <a:lnSpc>
                <a:spcPts val="32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current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popularity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hanfu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country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44.</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（indicate）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fashion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45.</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（represent）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deeper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connection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tradition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cultural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identity</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M_5_AN.143_1#a0440afcb.blank?pid=920d5351e&amp;color=0,55,96&amp;vpa=42&amp;vtp=1&amp;bbb=1"/>
          <p:cNvSpPr/>
          <p:nvPr/>
        </p:nvSpPr>
        <p:spPr>
          <a:xfrm>
            <a:off x="1251426" y="1461135"/>
            <a:ext cx="11953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Combining</a:t>
            </a:r>
            <a:endParaRPr lang="en-US" altLang="zh-CN" dirty="0"/>
          </a:p>
        </p:txBody>
      </p:sp>
      <p:sp>
        <p:nvSpPr>
          <p:cNvPr id="5" name="QM_5_AN.144_1#a0440afcb.blank?pid=920d5351e&amp;color=0,55,96&amp;vpa=43&amp;vtp=1"/>
          <p:cNvSpPr/>
          <p:nvPr/>
        </p:nvSpPr>
        <p:spPr>
          <a:xfrm>
            <a:off x="9436575" y="1880235"/>
            <a:ext cx="2682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6" name="QM_5_AN.145_1#a0440afcb.blank?pid=920d5351e&amp;color=0,55,96&amp;vpa=44&amp;vtp=1&amp;bbb=1"/>
          <p:cNvSpPr/>
          <p:nvPr/>
        </p:nvSpPr>
        <p:spPr>
          <a:xfrm>
            <a:off x="10072592" y="2286635"/>
            <a:ext cx="7254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dirty="0"/>
          </a:p>
        </p:txBody>
      </p:sp>
      <p:sp>
        <p:nvSpPr>
          <p:cNvPr id="7" name="QM_5_AN.146_1#a0440afcb.blank?pid=920d5351e&amp;color=0,55,96&amp;vpa=45&amp;vtp=1&amp;bbb=1"/>
          <p:cNvSpPr/>
          <p:nvPr/>
        </p:nvSpPr>
        <p:spPr>
          <a:xfrm>
            <a:off x="794226" y="3099435"/>
            <a:ext cx="8524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dressed</a:t>
            </a:r>
            <a:endParaRPr lang="en-US" altLang="zh-CN" dirty="0"/>
          </a:p>
        </p:txBody>
      </p:sp>
      <p:sp>
        <p:nvSpPr>
          <p:cNvPr id="8" name="QM_5_AN.147_1#a0440afcb.blank?pid=920d5351e&amp;color=0,55,96&amp;vpa=46&amp;vtp=1&amp;bbb=1"/>
          <p:cNvSpPr/>
          <p:nvPr/>
        </p:nvSpPr>
        <p:spPr>
          <a:xfrm>
            <a:off x="768826" y="3505835"/>
            <a:ext cx="3444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dirty="0"/>
          </a:p>
        </p:txBody>
      </p:sp>
      <p:sp>
        <p:nvSpPr>
          <p:cNvPr id="9" name="QM_5_AN.148_1#a0440afcb.blank?pid=920d5351e&amp;color=0,55,96&amp;vpa=47&amp;vtp=1&amp;bbb=1"/>
          <p:cNvSpPr/>
          <p:nvPr/>
        </p:nvSpPr>
        <p:spPr>
          <a:xfrm>
            <a:off x="3499326" y="3912235"/>
            <a:ext cx="8143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centres</a:t>
            </a:r>
            <a:endParaRPr lang="en-US" altLang="zh-CN" dirty="0"/>
          </a:p>
        </p:txBody>
      </p:sp>
      <p:sp>
        <p:nvSpPr>
          <p:cNvPr id="10" name="QM_5_AN.149_1#a0440afcb.blank?pid=920d5351e&amp;color=0,55,96&amp;vpa=48&amp;vtp=1&amp;bbb=1"/>
          <p:cNvSpPr/>
          <p:nvPr/>
        </p:nvSpPr>
        <p:spPr>
          <a:xfrm>
            <a:off x="781526" y="4308284"/>
            <a:ext cx="7635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choice</a:t>
            </a:r>
            <a:endParaRPr lang="en-US" altLang="zh-CN" dirty="0"/>
          </a:p>
        </p:txBody>
      </p:sp>
      <p:sp>
        <p:nvSpPr>
          <p:cNvPr id="11" name="QM_5_AN.150_1#a0440afcb.blank?pid=920d5351e&amp;color=0,55,96&amp;vpa=49&amp;vtp=1&amp;bbb=1"/>
          <p:cNvSpPr/>
          <p:nvPr/>
        </p:nvSpPr>
        <p:spPr>
          <a:xfrm>
            <a:off x="7144225" y="4708969"/>
            <a:ext cx="1182688" cy="351155"/>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indicate</a:t>
            </a:r>
            <a:endParaRPr lang="en-US" altLang="zh-CN" dirty="0"/>
          </a:p>
        </p:txBody>
      </p:sp>
      <p:sp>
        <p:nvSpPr>
          <p:cNvPr id="12" name="QM_5_AN.151_1#a0440afcb.blank?pid=920d5351e&amp;color=0,55,96&amp;vpa=50&amp;vtp=1&amp;bbb=1"/>
          <p:cNvSpPr/>
          <p:nvPr/>
        </p:nvSpPr>
        <p:spPr>
          <a:xfrm>
            <a:off x="2470626" y="5102669"/>
            <a:ext cx="1093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represents</a:t>
            </a:r>
            <a:endParaRPr lang="en-US" altLang="zh-CN" dirty="0"/>
          </a:p>
        </p:txBody>
      </p:sp>
      <p:sp>
        <p:nvSpPr>
          <p:cNvPr id="13" name="QM_5_EX.152_1#a0440afcb?pid=920d5351e&amp;color=0,55,96&amp;vtp=1&amp;bbb=1"/>
          <p:cNvSpPr/>
          <p:nvPr/>
        </p:nvSpPr>
        <p:spPr>
          <a:xfrm>
            <a:off x="502920" y="5959348"/>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主要介绍了将古典的优雅与现代的简约结合在一起的马面裙</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0">
                                            <p:bg/>
                                          </p:spTgt>
                                        </p:tgtEl>
                                        <p:attrNameLst>
                                          <p:attrName>style.visibility</p:attrName>
                                        </p:attrNameLst>
                                      </p:cBhvr>
                                      <p:to>
                                        <p:strVal val="visible"/>
                                      </p:to>
                                    </p:set>
                                    <p:animEffect transition="in" filter="fade">
                                      <p:cBhvr>
                                        <p:cTn id="55" dur="500"/>
                                        <p:tgtEl>
                                          <p:spTgt spid="10">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0">
                                            <p:txEl>
                                              <p:pRg st="0" end="0"/>
                                            </p:txEl>
                                          </p:spTgt>
                                        </p:tgtEl>
                                        <p:attrNameLst>
                                          <p:attrName>style.visibility</p:attrName>
                                        </p:attrNameLst>
                                      </p:cBhvr>
                                      <p:to>
                                        <p:strVal val="visible"/>
                                      </p:to>
                                    </p:set>
                                    <p:animEffect transition="in" filter="fade">
                                      <p:cBhvr>
                                        <p:cTn id="58" dur="500"/>
                                        <p:tgtEl>
                                          <p:spTgt spid="10">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1">
                                            <p:bg/>
                                          </p:spTgt>
                                        </p:tgtEl>
                                        <p:attrNameLst>
                                          <p:attrName>style.visibility</p:attrName>
                                        </p:attrNameLst>
                                      </p:cBhvr>
                                      <p:to>
                                        <p:strVal val="visible"/>
                                      </p:to>
                                    </p:set>
                                    <p:animEffect transition="in" filter="fade">
                                      <p:cBhvr>
                                        <p:cTn id="63" dur="500"/>
                                        <p:tgtEl>
                                          <p:spTgt spid="11">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1">
                                            <p:txEl>
                                              <p:pRg st="0" end="0"/>
                                            </p:txEl>
                                          </p:spTgt>
                                        </p:tgtEl>
                                        <p:attrNameLst>
                                          <p:attrName>style.visibility</p:attrName>
                                        </p:attrNameLst>
                                      </p:cBhvr>
                                      <p:to>
                                        <p:strVal val="visible"/>
                                      </p:to>
                                    </p:set>
                                    <p:animEffect transition="in" filter="fade">
                                      <p:cBhvr>
                                        <p:cTn id="66" dur="500"/>
                                        <p:tgtEl>
                                          <p:spTgt spid="11">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2">
                                            <p:bg/>
                                          </p:spTgt>
                                        </p:tgtEl>
                                        <p:attrNameLst>
                                          <p:attrName>style.visibility</p:attrName>
                                        </p:attrNameLst>
                                      </p:cBhvr>
                                      <p:to>
                                        <p:strVal val="visible"/>
                                      </p:to>
                                    </p:set>
                                    <p:animEffect transition="in" filter="fade">
                                      <p:cBhvr>
                                        <p:cTn id="71" dur="500"/>
                                        <p:tgtEl>
                                          <p:spTgt spid="12">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2">
                                            <p:txEl>
                                              <p:pRg st="0" end="0"/>
                                            </p:txEl>
                                          </p:spTgt>
                                        </p:tgtEl>
                                        <p:attrNameLst>
                                          <p:attrName>style.visibility</p:attrName>
                                        </p:attrNameLst>
                                      </p:cBhvr>
                                      <p:to>
                                        <p:strVal val="visible"/>
                                      </p:to>
                                    </p:set>
                                    <p:animEffect transition="in" filter="fade">
                                      <p:cBhvr>
                                        <p:cTn id="74" dur="500"/>
                                        <p:tgtEl>
                                          <p:spTgt spid="12">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3">
                                            <p:bg/>
                                          </p:spTgt>
                                        </p:tgtEl>
                                        <p:attrNameLst>
                                          <p:attrName>style.visibility</p:attrName>
                                        </p:attrNameLst>
                                      </p:cBhvr>
                                      <p:to>
                                        <p:strVal val="visible"/>
                                      </p:to>
                                    </p:set>
                                    <p:animEffect transition="in" filter="fade">
                                      <p:cBhvr>
                                        <p:cTn id="79" dur="500"/>
                                        <p:tgtEl>
                                          <p:spTgt spid="13">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3">
                                            <p:txEl>
                                              <p:pRg st="0" end="0"/>
                                            </p:txEl>
                                          </p:spTgt>
                                        </p:tgtEl>
                                        <p:attrNameLst>
                                          <p:attrName>style.visibility</p:attrName>
                                        </p:attrNameLst>
                                      </p:cBhvr>
                                      <p:to>
                                        <p:strVal val="visible"/>
                                      </p:to>
                                    </p:set>
                                    <p:animEffect transition="in" filter="fade">
                                      <p:cBhvr>
                                        <p:cTn id="8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P spid="10" grpId="0" animBg="1" build="p"/>
      <p:bldP spid="11" grpId="0" animBg="1" build="p"/>
      <p:bldP spid="12" grpId="0" animBg="1" build="p"/>
      <p:bldP spid="13"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3_1#3b7a09dc0?pid=a0440afcb&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36.</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1800" dirty="0"/>
          </a:p>
        </p:txBody>
      </p:sp>
      <p:sp>
        <p:nvSpPr>
          <p:cNvPr id="3" name="QB_6_AN.154_1#3b7a09dc0.blank?pid=a0440afcb&amp;color=0,55,96&amp;mp=1&amp;vpa=51&amp;vtp=1&amp;bbb=1"/>
          <p:cNvSpPr/>
          <p:nvPr/>
        </p:nvSpPr>
        <p:spPr>
          <a:xfrm>
            <a:off x="768826" y="1457325"/>
            <a:ext cx="1474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various/varied</a:t>
            </a:r>
            <a:endParaRPr lang="en-US" altLang="zh-CN" dirty="0"/>
          </a:p>
        </p:txBody>
      </p:sp>
      <p:sp>
        <p:nvSpPr>
          <p:cNvPr id="4" name="QB_6_AS.155_1#3b7a09dc0?pid=a0440afcb&amp;color=0,55,96&amp;vtp=1&amp;bbb=1"/>
          <p:cNvSpPr/>
          <p:nvPr/>
        </p:nvSpPr>
        <p:spPr>
          <a:xfrm>
            <a:off x="502920" y="190823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设空处修饰名词styles，应用形容词形式。</a:t>
            </a:r>
            <a:endParaRPr lang="en-US" altLang="zh-CN" sz="1800" dirty="0"/>
          </a:p>
        </p:txBody>
      </p:sp>
      <p:sp>
        <p:nvSpPr>
          <p:cNvPr id="5" name="QB_6_BD.156_1#13c13f5f8?pid=a0440afcb&amp;color=0,55,96&amp;vtp=1&amp;bbb=1"/>
          <p:cNvSpPr/>
          <p:nvPr/>
        </p:nvSpPr>
        <p:spPr>
          <a:xfrm>
            <a:off x="502920" y="231400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37.</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800" dirty="0"/>
          </a:p>
        </p:txBody>
      </p:sp>
      <p:sp>
        <p:nvSpPr>
          <p:cNvPr id="6" name="QB_6_AN.157_1#13c13f5f8.blank?pid=a0440afcb&amp;color=0,55,96&amp;vpa=52&amp;vtp=1&amp;bbb=1"/>
          <p:cNvSpPr/>
          <p:nvPr/>
        </p:nvSpPr>
        <p:spPr>
          <a:xfrm>
            <a:off x="794226" y="2249868"/>
            <a:ext cx="11953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Combining</a:t>
            </a:r>
            <a:endParaRPr lang="en-US" altLang="zh-CN" dirty="0"/>
          </a:p>
        </p:txBody>
      </p:sp>
      <p:sp>
        <p:nvSpPr>
          <p:cNvPr id="7" name="QB_6_AS.158_1#13c13f5f8?pid=a0440afcb&amp;color=0,55,96&amp;vtp=1&amp;bbb=1&amp;hb=1"/>
          <p:cNvSpPr/>
          <p:nvPr/>
        </p:nvSpPr>
        <p:spPr>
          <a:xfrm>
            <a:off x="502920" y="2724785"/>
            <a:ext cx="10570464" cy="77324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设空处应用非谓语形式作状语，动词combine和主语the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horse-face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skirt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之间是逻辑上的主动关系，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应用现在分词形式</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。句首字母大写，故填Combining。</a:t>
            </a:r>
            <a:endParaRPr lang="en-US" altLang="zh-CN" dirty="0"/>
          </a:p>
        </p:txBody>
      </p:sp>
      <p:sp>
        <p:nvSpPr>
          <p:cNvPr id="8" name="QB_6_BD.159_1#8fd4617d2?pid=a0440afcb&amp;color=0,55,96&amp;vtp=1&amp;bbb=1"/>
          <p:cNvSpPr/>
          <p:nvPr/>
        </p:nvSpPr>
        <p:spPr>
          <a:xfrm>
            <a:off x="502920" y="355225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38.</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9" name="QB_6_AN.160_1#8fd4617d2.blank?pid=a0440afcb&amp;color=0,55,96&amp;vpa=53&amp;vtp=1"/>
          <p:cNvSpPr/>
          <p:nvPr/>
        </p:nvSpPr>
        <p:spPr>
          <a:xfrm>
            <a:off x="806926" y="3500818"/>
            <a:ext cx="2682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10" name="QB_6_AS.161_1#8fd4617d2?pid=a0440afcb&amp;color=0,55,96&amp;vtp=1&amp;bbb=1"/>
          <p:cNvSpPr/>
          <p:nvPr/>
        </p:nvSpPr>
        <p:spPr>
          <a:xfrm>
            <a:off x="502920" y="3958018"/>
            <a:ext cx="10791825"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设空处修饰fashion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icon，表示泛指，应用不定冠词限定，且fashion的发音以辅音音素开头，故填a。</a:t>
            </a:r>
            <a:endParaRPr lang="en-US" altLang="zh-CN" sz="1800" dirty="0"/>
          </a:p>
        </p:txBody>
      </p:sp>
      <p:sp>
        <p:nvSpPr>
          <p:cNvPr id="11" name="QB_6_BD.162_1#44430a72a?pid=a0440afcb&amp;color=0,55,96&amp;vtp=1&amp;bbb=1"/>
          <p:cNvSpPr/>
          <p:nvPr/>
        </p:nvSpPr>
        <p:spPr>
          <a:xfrm>
            <a:off x="502920" y="436378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39.</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12" name="QB_6_AN.163_1#44430a72a.blank?pid=a0440afcb&amp;color=0,55,96&amp;vpa=54&amp;vtp=1&amp;bbb=1"/>
          <p:cNvSpPr/>
          <p:nvPr/>
        </p:nvSpPr>
        <p:spPr>
          <a:xfrm>
            <a:off x="806926" y="4312348"/>
            <a:ext cx="7254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where</a:t>
            </a:r>
            <a:endParaRPr lang="en-US" altLang="zh-CN" dirty="0"/>
          </a:p>
        </p:txBody>
      </p:sp>
      <p:sp>
        <p:nvSpPr>
          <p:cNvPr id="13" name="QB_6_AS.164_1#44430a72a?pid=a0440afcb&amp;color=0,55,96&amp;vtp=1&amp;bbb=1&amp;hb=1"/>
          <p:cNvSpPr/>
          <p:nvPr/>
        </p:nvSpPr>
        <p:spPr>
          <a:xfrm>
            <a:off x="502920" y="4774565"/>
            <a:ext cx="10570464" cy="77324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设空处引导非限制性定语从句，先行词为Luoyang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City，从句中缺少地点状语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，应用关系副词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引导。</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bg/>
                                          </p:spTgt>
                                        </p:tgtEl>
                                        <p:attrNameLst>
                                          <p:attrName>style.visibility</p:attrName>
                                        </p:attrNameLst>
                                      </p:cBhvr>
                                      <p:to>
                                        <p:strVal val="visible"/>
                                      </p:to>
                                    </p:set>
                                    <p:animEffect transition="in" filter="fade">
                                      <p:cBhvr>
                                        <p:cTn id="58" dur="500"/>
                                        <p:tgtEl>
                                          <p:spTgt spid="12">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Effect transition="in" filter="fade">
                                      <p:cBhvr>
                                        <p:cTn id="61" dur="5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bg/>
                                          </p:spTgt>
                                        </p:tgtEl>
                                        <p:attrNameLst>
                                          <p:attrName>style.visibility</p:attrName>
                                        </p:attrNameLst>
                                      </p:cBhvr>
                                      <p:to>
                                        <p:strVal val="visible"/>
                                      </p:to>
                                    </p:set>
                                    <p:animEffect transition="in" filter="fade">
                                      <p:cBhvr>
                                        <p:cTn id="66" dur="500"/>
                                        <p:tgtEl>
                                          <p:spTgt spid="13">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500"/>
                                        <p:tgtEl>
                                          <p:spTgt spid="13">
                                            <p:txEl>
                                              <p:pRg st="0" end="0"/>
                                            </p:txEl>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
                                            <p:txEl>
                                              <p:pRg st="1" end="1"/>
                                            </p:txEl>
                                          </p:spTgt>
                                        </p:tgtEl>
                                        <p:attrNameLst>
                                          <p:attrName>style.visibility</p:attrName>
                                        </p:attrNameLst>
                                      </p:cBhvr>
                                      <p:to>
                                        <p:strVal val="visible"/>
                                      </p:to>
                                    </p:set>
                                    <p:animEffect transition="in" filter="fade">
                                      <p:cBhvr>
                                        <p:cTn id="72"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5_1#9045d8718?pid=a0440afcb&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a:t>
            </a:r>
            <a:endParaRPr lang="en-US" altLang="zh-CN" sz="1800" dirty="0"/>
          </a:p>
        </p:txBody>
      </p:sp>
      <p:sp>
        <p:nvSpPr>
          <p:cNvPr id="3" name="QB_6_AN.166_1#9045d8718.blank?pid=a0440afcb&amp;color=0,55,96&amp;mp=1&amp;vpa=55&amp;vtp=1&amp;bbb=1"/>
          <p:cNvSpPr/>
          <p:nvPr/>
        </p:nvSpPr>
        <p:spPr>
          <a:xfrm>
            <a:off x="794226" y="1457325"/>
            <a:ext cx="8524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dressed</a:t>
            </a:r>
            <a:endParaRPr lang="en-US" altLang="zh-CN" dirty="0"/>
          </a:p>
        </p:txBody>
      </p:sp>
      <p:sp>
        <p:nvSpPr>
          <p:cNvPr id="4" name="QB_6_AS.167_1#9045d8718?pid=a0440afcb&amp;color=0,55,96&amp;vtp=1&amp;bbb=1&amp;hb=1"/>
          <p:cNvSpPr/>
          <p:nvPr/>
        </p:nvSpPr>
        <p:spPr>
          <a:xfrm>
            <a:off x="502920" y="191325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介词with后接复合宾语，动词dress和宾语many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visitors之间是逻辑上的被动关系</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，应用过去分词形</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式作宾语补足语</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B_6_BD.168_1#ba6d7008e?pid=a0440afcb&amp;color=0,55,96&amp;vtp=1&amp;bbb=1"/>
          <p:cNvSpPr/>
          <p:nvPr/>
        </p:nvSpPr>
        <p:spPr>
          <a:xfrm>
            <a:off x="502920" y="274072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41.</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169_1#ba6d7008e.blank?pid=a0440afcb&amp;color=0,55,96&amp;vpa=56&amp;vtp=1&amp;bbb=1"/>
          <p:cNvSpPr/>
          <p:nvPr/>
        </p:nvSpPr>
        <p:spPr>
          <a:xfrm>
            <a:off x="768826" y="2689288"/>
            <a:ext cx="3444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dirty="0"/>
          </a:p>
        </p:txBody>
      </p:sp>
      <p:sp>
        <p:nvSpPr>
          <p:cNvPr id="7" name="QB_6_AS.170_1#ba6d7008e?pid=a0440afcb&amp;color=0,55,96&amp;vtp=1&amp;bbb=1"/>
          <p:cNvSpPr/>
          <p:nvPr/>
        </p:nvSpPr>
        <p:spPr>
          <a:xfrm>
            <a:off x="502920" y="314648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根据语境和空前的名词increase可知，此处指在某一方面的增加，应用介词in。</a:t>
            </a:r>
            <a:endParaRPr lang="en-US" altLang="zh-CN" sz="1800" dirty="0"/>
          </a:p>
        </p:txBody>
      </p:sp>
      <p:sp>
        <p:nvSpPr>
          <p:cNvPr id="8" name="QB_6_BD.171_1#3a8f409fd?pid=a0440afcb&amp;color=0,55,96&amp;vtp=1&amp;bbb=1"/>
          <p:cNvSpPr/>
          <p:nvPr/>
        </p:nvSpPr>
        <p:spPr>
          <a:xfrm>
            <a:off x="502920" y="355225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42.</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9" name="QB_6_AN.172_1#3a8f409fd.blank?pid=a0440afcb&amp;color=0,55,96&amp;vpa=57&amp;vtp=1&amp;bbb=1"/>
          <p:cNvSpPr/>
          <p:nvPr/>
        </p:nvSpPr>
        <p:spPr>
          <a:xfrm>
            <a:off x="756126" y="3500818"/>
            <a:ext cx="8143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centres</a:t>
            </a:r>
            <a:endParaRPr lang="en-US" altLang="zh-CN" dirty="0"/>
          </a:p>
        </p:txBody>
      </p:sp>
      <p:sp>
        <p:nvSpPr>
          <p:cNvPr id="10" name="QB_6_AS.173_1#3a8f409fd?pid=a0440afcb&amp;color=0,55,96&amp;vtp=1&amp;bbb=1"/>
          <p:cNvSpPr/>
          <p:nvPr/>
        </p:nvSpPr>
        <p:spPr>
          <a:xfrm>
            <a:off x="502920" y="395801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of+可数名词复数”为固定用法。</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74_1#2a936d52f?pid=a0440afcb&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43.</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3" name="QB_6_AN.175_1#2a936d52f.blank?pid=a0440afcb&amp;color=0,55,96&amp;mp=1&amp;vpa=58&amp;vtp=1&amp;bbb=1"/>
          <p:cNvSpPr/>
          <p:nvPr/>
        </p:nvSpPr>
        <p:spPr>
          <a:xfrm>
            <a:off x="781526" y="1457325"/>
            <a:ext cx="7635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choice</a:t>
            </a:r>
            <a:endParaRPr lang="en-US" altLang="zh-CN" dirty="0"/>
          </a:p>
        </p:txBody>
      </p:sp>
      <p:sp>
        <p:nvSpPr>
          <p:cNvPr id="4" name="QB_6_AS.176_1#2a936d52f?pid=a0440afcb&amp;color=0,55,96&amp;vtp=1&amp;bbb=1"/>
          <p:cNvSpPr/>
          <p:nvPr/>
        </p:nvSpPr>
        <p:spPr>
          <a:xfrm>
            <a:off x="502920" y="190823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设空处作has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become的宾语，且空前有不定冠词a和形容词popular修饰，此处应用名词形式。</a:t>
            </a:r>
            <a:endParaRPr lang="en-US" altLang="zh-CN" sz="1800" dirty="0"/>
          </a:p>
        </p:txBody>
      </p:sp>
      <p:sp>
        <p:nvSpPr>
          <p:cNvPr id="5" name="QB_6_BD.177_1#7e01a8c94?pid=a0440afcb&amp;color=0,55,96&amp;vtp=1&amp;bbb=1"/>
          <p:cNvSpPr/>
          <p:nvPr/>
        </p:nvSpPr>
        <p:spPr>
          <a:xfrm>
            <a:off x="502920" y="231400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44.</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800" dirty="0"/>
          </a:p>
        </p:txBody>
      </p:sp>
      <p:sp>
        <p:nvSpPr>
          <p:cNvPr id="6" name="QB_6_AN.178_1#7e01a8c94.blank?pid=a0440afcb&amp;color=0,55,96&amp;vpa=59&amp;vtp=1&amp;bbb=1"/>
          <p:cNvSpPr/>
          <p:nvPr/>
        </p:nvSpPr>
        <p:spPr>
          <a:xfrm>
            <a:off x="806926" y="2262568"/>
            <a:ext cx="1182688" cy="351155"/>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indicate</a:t>
            </a:r>
            <a:endParaRPr lang="en-US" altLang="zh-CN" dirty="0"/>
          </a:p>
        </p:txBody>
      </p:sp>
      <p:sp>
        <p:nvSpPr>
          <p:cNvPr id="7" name="QB_6_AS.179_1#7e01a8c94?pid=a0440afcb&amp;color=0,55,96&amp;vtp=1&amp;bbb=1"/>
          <p:cNvSpPr/>
          <p:nvPr/>
        </p:nvSpPr>
        <p:spPr>
          <a:xfrm>
            <a:off x="502920" y="271976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believed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sth为固定搭配，意为“被认为做某事”。</a:t>
            </a:r>
            <a:endParaRPr lang="en-US" altLang="zh-CN" sz="1800" dirty="0"/>
          </a:p>
        </p:txBody>
      </p:sp>
      <p:sp>
        <p:nvSpPr>
          <p:cNvPr id="8" name="QB_6_BD.180_1#d2daf06b5?pid=a0440afcb&amp;color=0,55,96&amp;vtp=1&amp;bbb=1"/>
          <p:cNvSpPr/>
          <p:nvPr/>
        </p:nvSpPr>
        <p:spPr>
          <a:xfrm>
            <a:off x="502920" y="312553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45.</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9" name="QB_6_AN.181_1#d2daf06b5.blank?pid=a0440afcb&amp;color=0,55,96&amp;vpa=60&amp;vtp=1&amp;bbb=1"/>
          <p:cNvSpPr/>
          <p:nvPr/>
        </p:nvSpPr>
        <p:spPr>
          <a:xfrm>
            <a:off x="794226" y="3061398"/>
            <a:ext cx="1093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represents</a:t>
            </a:r>
            <a:endParaRPr lang="en-US" altLang="zh-CN" dirty="0"/>
          </a:p>
        </p:txBody>
      </p:sp>
      <p:sp>
        <p:nvSpPr>
          <p:cNvPr id="10" name="QB_6_AS.182_1#d2daf06b5?pid=a0440afcb&amp;color=0,55,96&amp;vtp=1&amp;bbb=1"/>
          <p:cNvSpPr/>
          <p:nvPr/>
        </p:nvSpPr>
        <p:spPr>
          <a:xfrm>
            <a:off x="502920" y="353129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此处陈述客观事实，应用一般现在时；主语it为单数，谓语动词应用第三人称单数形式。</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bd7664f6e?pid=b2f896e34&amp;color=0,55,96&amp;vtp=1&amp;bt=1&amp;bbb=1"/>
          <p:cNvSpPr/>
          <p:nvPr/>
        </p:nvSpPr>
        <p:spPr>
          <a:xfrm>
            <a:off x="502920" y="1508760"/>
            <a:ext cx="10570464" cy="895096"/>
          </a:xfrm>
          <a:prstGeom prst="rect">
            <a:avLst/>
          </a:prstGeom>
          <a:noFill/>
        </p:spPr>
        <p:txBody>
          <a:bodyPr wrap="none" lIns="0" tIns="0" rIns="0" bIns="0" rtlCol="0" anchor="t"/>
          <a:lstStyle/>
          <a:p>
            <a:pPr algn="ctr">
              <a:lnSpc>
                <a:spcPts val="4200"/>
              </a:lnSpc>
            </a:pP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第三部分</a:t>
            </a:r>
            <a:r>
              <a:rPr lang="en-US" altLang="zh-CN" sz="24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写作</a:t>
            </a:r>
            <a:endParaRPr lang="en-US" altLang="zh-CN" sz="2400" dirty="0"/>
          </a:p>
        </p:txBody>
      </p:sp>
      <p:sp>
        <p:nvSpPr>
          <p:cNvPr id="3" name="C_4_BD#504099d1e?pid=bd7664f6e&amp;color=0,55,96&amp;vtp=1&amp;bbb=1"/>
          <p:cNvSpPr/>
          <p:nvPr/>
        </p:nvSpPr>
        <p:spPr>
          <a:xfrm>
            <a:off x="502920" y="2040953"/>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4" name="QO_5_BD.183_1#83ea9b67c?pid=504099d1e&amp;color=0,55,96&amp;vtp=1&amp;bbb=1&amp;hb=1"/>
          <p:cNvSpPr/>
          <p:nvPr/>
        </p:nvSpPr>
        <p:spPr>
          <a:xfrm>
            <a:off x="502920" y="2530206"/>
            <a:ext cx="10570464" cy="7702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[广东深圳高级中学2024高一期中]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在口语课上，外教</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Leo组织同学们讨论是否使用电子翻译笔</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electronic</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pen）来辅助英语学习。请你代表小组发言，内容包括：</a:t>
            </a:r>
            <a:endParaRPr lang="en-US" altLang="zh-CN" dirty="0"/>
          </a:p>
        </p:txBody>
      </p:sp>
      <p:sp>
        <p:nvSpPr>
          <p:cNvPr id="5" name="QO_5_BD.183_2#83ea9b67c?sp=1&amp;pid=504099d1e&amp;color=0,55,96&amp;vtp=1&amp;bbb=1"/>
          <p:cNvSpPr/>
          <p:nvPr/>
        </p:nvSpPr>
        <p:spPr>
          <a:xfrm>
            <a:off x="502920" y="3346513"/>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1.小组观点；</a:t>
            </a:r>
            <a:endParaRPr lang="en-US" altLang="zh-CN" sz="1800" dirty="0"/>
          </a:p>
        </p:txBody>
      </p:sp>
      <p:sp>
        <p:nvSpPr>
          <p:cNvPr id="6" name="QO_5_BD.183_3#83ea9b67c?sp=1&amp;pid=504099d1e&amp;color=0,55,96&amp;vtp=1&amp;bbb=1&amp;hb=1"/>
          <p:cNvSpPr/>
          <p:nvPr/>
        </p:nvSpPr>
        <p:spPr>
          <a:xfrm>
            <a:off x="502920" y="3757296"/>
            <a:ext cx="10570464" cy="20275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2.陈述理由。</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注意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：写作词数应为80个左右。</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Hello,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a:t>
            </a:r>
            <a:endParaRPr lang="en-US" altLang="zh-CN" sz="1800" dirty="0"/>
          </a:p>
          <a:p>
            <a:pPr>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listening!</a:t>
            </a:r>
            <a:endParaRPr lang="en-US" altLang="zh-CN" dirty="0"/>
          </a:p>
        </p:txBody>
      </p:sp>
    </p:spTree>
  </p:cSld>
  <p:clrMapOvr>
    <a:masterClrMapping/>
  </p:clrMapOvr>
  <p:transition>
    <p:fad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185_1#83ea9b67c?pid=504099d1e&amp;color=0,55,96&amp;vtp=1&amp;bt=1&amp;bbb=1&amp;hb=1"/>
          <p:cNvSpPr/>
          <p:nvPr/>
        </p:nvSpPr>
        <p:spPr>
          <a:xfrm>
            <a:off x="502920" y="1512000"/>
            <a:ext cx="10570464" cy="37039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写作提示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写作要点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点明发言的目的和主题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简要说明小组观点并陈述理由</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作出总结</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提分词句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引导的让步状语从句</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electronic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commonly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used），“make+</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宾语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宾补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结构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引导的时间状语从句的省略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引导的非限制性定语从句</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动名词短语作主语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（guessing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sentences），</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复合结构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electronic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hand），which</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引导的非限制性定语从句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errors），when</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引导的时间状语从句的省略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dealing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sentences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idiomatic</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expressions</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不定式短语作后置定语</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184_1#83ea9b67c?pid=504099d1e&amp;color=0,55,96&amp;vtp=1&amp;bt=1&amp;bbb=1&amp;hb=1"/>
          <p:cNvSpPr/>
          <p:nvPr/>
        </p:nvSpPr>
        <p:spPr>
          <a:xfrm>
            <a:off x="502920" y="1512000"/>
            <a:ext cx="10570464" cy="4672330"/>
          </a:xfrm>
          <a:prstGeom prst="rect">
            <a:avLst/>
          </a:prstGeom>
          <a:noFill/>
        </p:spPr>
        <p:txBody>
          <a:bodyPr wrap="none" lIns="0" tIns="0" rIns="0" bIns="0" rtlCol="0" anchor="t"/>
          <a:lstStyle/>
          <a:p>
            <a:pPr algn="l">
              <a:lnSpc>
                <a:spcPts val="3100"/>
              </a:lnSpc>
            </a:pP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pPr>
            <a:r>
              <a:rPr lang="en-US" altLang="zh-CN"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ello</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everyone!</a:t>
            </a:r>
            <a:endParaRPr lang="en-US" altLang="zh-CN" sz="1800" dirty="0"/>
          </a:p>
          <a:p>
            <a:pPr>
              <a:lnSpc>
                <a:spcPts val="31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Though</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electronic</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pens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commonly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drawbacks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undeniable.Let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concerns.</a:t>
            </a:r>
            <a:endParaRPr lang="en-US" altLang="zh-CN" sz="1800" dirty="0"/>
          </a:p>
          <a:p>
            <a:pPr>
              <a:lnSpc>
                <a:spcPts val="31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Firstly</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electronic</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pens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greatly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laziness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thinking</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English.As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guessing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sentences</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abilities,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electronic</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seldom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guess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analyse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logic</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lines.In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addition,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pens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provide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accurate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translations</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errors,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especially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dealing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sentences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idiomatic</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expressions.</a:t>
            </a:r>
            <a:endParaRPr lang="en-US" altLang="zh-CN" sz="1800" dirty="0"/>
          </a:p>
          <a:p>
            <a:pPr>
              <a:lnSpc>
                <a:spcPts val="31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Overall</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don't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electronic</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translation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pens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reasonable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appropriate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English</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0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Thank</a:t>
            </a:r>
            <a:r>
              <a:rPr lang="en-US" altLang="zh-CN"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listening!</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45ccad764?pid=bd7664f6e&amp;color=0,55,96&amp;vtp=1&amp;bt=1&amp;bbb=1"/>
          <p:cNvSpPr/>
          <p:nvPr/>
        </p:nvSpPr>
        <p:spPr>
          <a:xfrm>
            <a:off x="502920" y="1508760"/>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3" name="QO_5_BD.186_1#ade904ae3?pid=45ccad764&amp;color=0,55,96&amp;vtp=1&amp;bbb=1&amp;hb=1"/>
          <p:cNvSpPr/>
          <p:nvPr/>
        </p:nvSpPr>
        <p:spPr>
          <a:xfrm>
            <a:off x="502920" y="1995536"/>
            <a:ext cx="10570464" cy="412604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[湖南郴州九校联盟2024高一期中]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，使之构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成一篇完整的短文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walking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homework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hanging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weekend,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hardly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several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confused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physics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waiting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class.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physics,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subject.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guilty.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problem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physics.</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thought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classmates,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6_2#ade904ae3?pid=45ccad764&amp;color=0,55,96&amp;mp=1&amp;vtp=1&amp;bt=1&amp;bbb=1&amp;hb=1"/>
          <p:cNvSpPr/>
          <p:nvPr/>
        </p:nvSpPr>
        <p:spPr>
          <a:xfrm>
            <a:off x="502920" y="1508760"/>
            <a:ext cx="10570464" cy="45421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spoken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promised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revise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physics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ignored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calls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texts.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busy.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angrily.</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students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question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number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sitting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surprised.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holding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always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grades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angry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cheated.</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smiled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sadly.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Terry's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family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terrible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hospital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because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operation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mother's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message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nothing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dirty="0"/>
          </a:p>
        </p:txBody>
      </p:sp>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6_3#ade904ae3?pid=45ccad764&amp;color=0,55,96&amp;mp=1&amp;vtp=1&amp;bt=1&amp;bbb=1&amp;hb=1"/>
          <p:cNvSpPr/>
          <p:nvPr/>
        </p:nvSpPr>
        <p:spPr>
          <a:xfrm>
            <a:off x="502920" y="1508760"/>
            <a:ext cx="10570464" cy="370694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rang.“Stop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easy-going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angry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office.</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注意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：续写词数应为150个左右。</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whispered</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guilty.__________________________________________________________</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__________________</a:t>
            </a:r>
            <a:endParaRPr lang="en-US" altLang="zh-CN" dirty="0"/>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188_1#ade904ae3?pid=45ccad764&amp;color=0,55,96&amp;vtp=1&amp;bt=1&amp;bbb=1&amp;hb=1"/>
          <p:cNvSpPr/>
          <p:nvPr/>
        </p:nvSpPr>
        <p:spPr>
          <a:xfrm>
            <a:off x="502920" y="1512000"/>
            <a:ext cx="10570464" cy="20275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写作提示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所给材料讲述了莫的好朋友特里最近一直躲着她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这让她很困惑</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而在这时</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莫在物理考试中发现特</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里偷偷查看手机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误以为特里是靠作弊取得好成绩的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她感到很不公平</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考试后她想找特里谈谈</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但却找</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不到特里</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莫感到很生气</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却又不知道该拿她怎么办</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因此她决定前往办公室告发特里</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文章续写第一段</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应写莫和老师的交谈并告知老师特里可能</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作弊</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一事</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续写第二段应写特里</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作弊</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的真相和莫的反应</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187_1#ade904ae3?pid=45ccad764&amp;color=0,55,96&amp;vtp=1&amp;bt=1&amp;bbb=1&amp;hb=1"/>
          <p:cNvSpPr/>
          <p:nvPr/>
        </p:nvSpPr>
        <p:spPr>
          <a:xfrm>
            <a:off x="502920" y="1512000"/>
            <a:ext cx="10570464" cy="3284855"/>
          </a:xfrm>
          <a:prstGeom prst="rect">
            <a:avLst/>
          </a:prstGeom>
          <a:noFill/>
        </p:spPr>
        <p:txBody>
          <a:bodyPr wrap="none" lIns="0" tIns="0" rIns="0" bIns="0" rtlCol="0" anchor="t"/>
          <a:lstStyle/>
          <a:p>
            <a:pPr algn="l">
              <a:lnSpc>
                <a:spcPts val="3300"/>
              </a:lnSpc>
            </a:pP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whispered.Mr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papers.</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hesitation,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think</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cheating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exam.I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table.I'm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answers,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Reed's</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eyebrows</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frowned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concern.He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bear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anyone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cheating,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away.“Did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exam?”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asked.Taking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glance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understood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happened.To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surprise</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worried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check</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message.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187_2#ade904ae3?pid=45ccad764&amp;color=0,55,96&amp;mp=1&amp;vtp=1&amp;bt=1&amp;bbb=1&amp;hb=1"/>
          <p:cNvSpPr/>
          <p:nvPr/>
        </p:nvSpPr>
        <p:spPr>
          <a:xfrm>
            <a:off x="502920" y="1508760"/>
            <a:ext cx="10570464" cy="2446655"/>
          </a:xfrm>
          <a:prstGeom prst="rect">
            <a:avLst/>
          </a:prstGeom>
          <a:noFill/>
        </p:spPr>
        <p:txBody>
          <a:bodyPr wrap="none" lIns="0" tIns="0" rIns="0" bIns="0" rtlCol="0" anchor="t"/>
          <a:lstStyle/>
          <a:p>
            <a:pPr algn="l">
              <a:lnSpc>
                <a:spcPts val="3300"/>
              </a:lnSpc>
            </a:pP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truth,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felt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guilty.She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jumped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conclusions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hadn't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tried</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understand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avoiding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her.She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meant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supporting</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times,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moments.She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apologise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offer</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support.After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Terry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alone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explained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misunderstood.Terry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relieved</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grateful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understanding.Their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friendship</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restored,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lesson</a:t>
            </a:r>
            <a:r>
              <a:rPr lang="en-US" altLang="zh-CN"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communication</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compassion.</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e8747ab9a?pid=b2f896e34&amp;color=0,55,96&amp;vtp=1&amp;bt=1&amp;bbb=1"/>
          <p:cNvSpPr/>
          <p:nvPr/>
        </p:nvSpPr>
        <p:spPr>
          <a:xfrm>
            <a:off x="502920" y="1508760"/>
            <a:ext cx="10570464" cy="895096"/>
          </a:xfrm>
          <a:prstGeom prst="rect">
            <a:avLst/>
          </a:prstGeom>
          <a:noFill/>
        </p:spPr>
        <p:txBody>
          <a:bodyPr wrap="none" lIns="0" tIns="0" rIns="0" bIns="0" rtlCol="0" anchor="t"/>
          <a:lstStyle/>
          <a:p>
            <a:pPr algn="ctr">
              <a:lnSpc>
                <a:spcPts val="4200"/>
              </a:lnSpc>
            </a:pP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第一部分</a:t>
            </a:r>
            <a:r>
              <a:rPr lang="en-US" altLang="zh-CN" sz="24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a:t>
            </a:r>
            <a:endParaRPr lang="en-US" altLang="zh-CN" sz="2400" dirty="0"/>
          </a:p>
        </p:txBody>
      </p:sp>
      <p:sp>
        <p:nvSpPr>
          <p:cNvPr id="3" name="C_4_BD#0ec18122a?pid=e8747ab9a&amp;color=0,55,96&amp;vtp=1&amp;bbb=1"/>
          <p:cNvSpPr/>
          <p:nvPr/>
        </p:nvSpPr>
        <p:spPr>
          <a:xfrm>
            <a:off x="502920" y="2040953"/>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37.5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4" name="QM_5_BD.1_1#27e7d76b3?pid=0ec18122a&amp;color=0,55,96&amp;vtp=1&amp;bbb=1&amp;hb=1"/>
          <p:cNvSpPr/>
          <p:nvPr/>
        </p:nvSpPr>
        <p:spPr>
          <a:xfrm>
            <a:off x="502920" y="2530206"/>
            <a:ext cx="10570464" cy="20275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阅读下列短文，从每题所给的A、B、C、D四个选项中选出最佳选项。</a:t>
            </a:r>
            <a:endParaRPr lang="en-US" altLang="zh-CN" sz="1800" dirty="0"/>
          </a:p>
          <a:p>
            <a:pPr algn="ctr">
              <a:lnSpc>
                <a:spcPts val="33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[湖北华中师大一附中2024高一期中]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offering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custom-tailored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glimpse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Here's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works:</a:t>
            </a:r>
            <a:endParaRPr lang="en-US" altLang="zh-CN" dirty="0"/>
          </a:p>
        </p:txBody>
      </p:sp>
      <p:sp>
        <p:nvSpPr>
          <p:cNvPr id="5" name="QM_5_BD.1_2#27e7d76b3?sp=1&amp;pid=0ec18122a&amp;color=0,55,96&amp;vtp=1&amp;bbb=1&amp;hb=1"/>
          <p:cNvSpPr/>
          <p:nvPr/>
        </p:nvSpPr>
        <p:spPr>
          <a:xfrm>
            <a:off x="502920" y="4589146"/>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Entering</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Prompts</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（提示词）</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type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description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instruments,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a:t>
            </a:r>
            <a:endParaRPr lang="en-US" altLang="zh-CN"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3#27e7d76b3?sp=1&amp;pid=0ec18122a&amp;color=0,55,96&amp;vtp=1&amp;bt=1&amp;bbb=1&amp;hb=1"/>
          <p:cNvSpPr/>
          <p:nvPr/>
        </p:nvSpPr>
        <p:spPr>
          <a:xfrm>
            <a:off x="502920" y="1512000"/>
            <a:ext cx="10570464" cy="11893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Composition</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description,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melody,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chords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beats</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instruments,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singing.</a:t>
            </a:r>
            <a:endParaRPr lang="en-US" altLang="zh-CN" dirty="0"/>
          </a:p>
        </p:txBody>
      </p:sp>
      <p:sp>
        <p:nvSpPr>
          <p:cNvPr id="3" name="QM_5_BD.1_4#27e7d76b3?sp=1&amp;pid=0ec18122a&amp;color=0,55,96&amp;vtp=1&amp;bbb=1&amp;hb=1"/>
          <p:cNvSpPr/>
          <p:nvPr/>
        </p:nvSpPr>
        <p:spPr>
          <a:xfrm>
            <a:off x="502920" y="2749234"/>
            <a:ext cx="10570464" cy="20275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Downloading</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Sharing</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download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MP3s,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anywhere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maximum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credits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account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commercially.</a:t>
            </a:r>
            <a:endParaRPr lang="en-US" altLang="zh-CN"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5#27e7d76b3?sp=1&amp;pid=0ec18122a&amp;color=0,55,96&amp;vtp=1&amp;bt=1&amp;bbb=1"/>
          <p:cNvSpPr/>
          <p:nvPr/>
        </p:nvSpPr>
        <p:spPr>
          <a:xfrm>
            <a:off x="502920" y="1512000"/>
            <a:ext cx="10570464" cy="11893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Paid</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Subscriptions</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（订阅）</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500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1800" dirty="0"/>
          </a:p>
          <a:p>
            <a:pPr>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Premier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2,000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endParaRPr lang="en-US" altLang="zh-CN" sz="1800" dirty="0"/>
          </a:p>
        </p:txBody>
      </p:sp>
      <p:sp>
        <p:nvSpPr>
          <p:cNvPr id="3" name="QM_5_BD.1_6#27e7d76b3?sp=1&amp;pid=0ec18122a&amp;color=0,55,96&amp;vtp=1&amp;bbb=1&amp;hb=1"/>
          <p:cNvSpPr/>
          <p:nvPr/>
        </p:nvSpPr>
        <p:spPr>
          <a:xfrm>
            <a:off x="502920" y="2749234"/>
            <a:ext cx="10570464" cy="286874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Copyright</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Ownership</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produced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Premier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continues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ownership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copyright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ownership.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FAQ</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（frequently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questions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section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availability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scope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copyright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protection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generated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artificial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intelligence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complex</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dynamic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rapidly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developing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varies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M_5_EX.2_1#27e7d76b3?pid=0ec18122a&amp;color=0,55,96&amp;vtp=1&amp;bbb=1"/>
          <p:cNvSpPr/>
          <p:nvPr/>
        </p:nvSpPr>
        <p:spPr>
          <a:xfrm>
            <a:off x="502920" y="5639817"/>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本文是一篇应用文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主要介绍了音乐制作平台</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的功能和使用方法等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_1#4b177079e?pid=27e7d76b3&amp;color=0,55,96&amp;vtp=1&amp;bt=1&amp;bbb=1"/>
          <p:cNvSpPr/>
          <p:nvPr/>
        </p:nvSpPr>
        <p:spPr>
          <a:xfrm>
            <a:off x="502920" y="1508760"/>
            <a:ext cx="10570464" cy="313055"/>
          </a:xfrm>
          <a:prstGeom prst="rect">
            <a:avLst/>
          </a:prstGeom>
          <a:noFill/>
        </p:spPr>
        <p:txBody>
          <a:bodyPr wrap="none" lIns="0" tIns="0" rIns="0" bIns="0" rtlCol="0" anchor="t"/>
          <a:lstStyle/>
          <a:p>
            <a:pPr algn="l">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4_1#4b177079e.bracket?pid=27e7d76b3&amp;color=0,55,96&amp;vpa=1&amp;vtp=1"/>
          <p:cNvSpPr/>
          <p:nvPr/>
        </p:nvSpPr>
        <p:spPr>
          <a:xfrm>
            <a:off x="4362926" y="1492250"/>
            <a:ext cx="319088" cy="325565"/>
          </a:xfrm>
          <a:prstGeom prst="rect">
            <a:avLst/>
          </a:prstGeom>
          <a:noFill/>
        </p:spPr>
        <p:txBody>
          <a:bodyPr wrap="none" lIns="0" tIns="0" rIns="0" bIns="0" rtlCol="0" anchor="t"/>
          <a:lstStyle/>
          <a:p>
            <a:pPr algn="ctr">
              <a:lnSpc>
                <a:spcPts val="28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BD.5_1#4b177079e.choices?pid=27e7d76b3&amp;color=0,55,96&amp;vtp=1&amp;bbb=1"/>
          <p:cNvSpPr/>
          <p:nvPr/>
        </p:nvSpPr>
        <p:spPr>
          <a:xfrm>
            <a:off x="502920" y="1860296"/>
            <a:ext cx="10570464" cy="681355"/>
          </a:xfrm>
          <a:prstGeom prst="rect">
            <a:avLst/>
          </a:prstGeom>
          <a:noFill/>
        </p:spPr>
        <p:txBody>
          <a:bodyPr wrap="none" lIns="0" tIns="0" rIns="0" bIns="0" rtlCol="0" anchor="t"/>
          <a:lstStyle/>
          <a:p>
            <a:pPr>
              <a:lnSpc>
                <a:spcPts val="29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platform.</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platform.</a:t>
            </a:r>
            <a:endParaRPr lang="en-US" altLang="zh-CN" sz="1800" dirty="0"/>
          </a:p>
          <a:p>
            <a:pPr>
              <a:lnSpc>
                <a:spcPts val="27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website.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editing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application.</a:t>
            </a:r>
            <a:endParaRPr lang="en-US" altLang="zh-CN" sz="1800" dirty="0"/>
          </a:p>
        </p:txBody>
      </p:sp>
      <p:sp>
        <p:nvSpPr>
          <p:cNvPr id="5" name="QC_6_AS.6_1#4b177079e?pid=27e7d76b3&amp;color=0,55,96&amp;vtp=1&amp;bbb=1&amp;hb=1"/>
          <p:cNvSpPr/>
          <p:nvPr/>
        </p:nvSpPr>
        <p:spPr>
          <a:xfrm>
            <a:off x="502920" y="2583815"/>
            <a:ext cx="10570464" cy="681355"/>
          </a:xfrm>
          <a:prstGeom prst="rect">
            <a:avLst/>
          </a:prstGeom>
          <a:noFill/>
        </p:spPr>
        <p:txBody>
          <a:bodyPr wrap="none" lIns="0" tIns="0" rIns="0" bIns="0" rtlCol="0" anchor="t"/>
          <a:lstStyle/>
          <a:p>
            <a:pPr algn="l">
              <a:lnSpc>
                <a:spcPts val="29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推理判断题。根据第一段中的“Suno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offering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custom-tailored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choices</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humans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sounds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life.”可推知，Suno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AI是一个音乐制作平台。</a:t>
            </a:r>
            <a:endParaRPr lang="en-US" altLang="zh-CN" dirty="0"/>
          </a:p>
        </p:txBody>
      </p:sp>
      <p:sp>
        <p:nvSpPr>
          <p:cNvPr id="6" name="QC_6_BD.7_1#ebfec36bc?pid=27e7d76b3&amp;color=0,55,96&amp;vtp=1&amp;bbb=1"/>
          <p:cNvSpPr/>
          <p:nvPr/>
        </p:nvSpPr>
        <p:spPr>
          <a:xfrm>
            <a:off x="502920" y="3314001"/>
            <a:ext cx="10570464" cy="313055"/>
          </a:xfrm>
          <a:prstGeom prst="rect">
            <a:avLst/>
          </a:prstGeom>
          <a:noFill/>
        </p:spPr>
        <p:txBody>
          <a:bodyPr wrap="none" lIns="0" tIns="0" rIns="0" bIns="0" rtlCol="0" anchor="t"/>
          <a:lstStyle/>
          <a:p>
            <a:pPr algn="l">
              <a:lnSpc>
                <a:spcPts val="27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proper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prompt?(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8_1#ebfec36bc.bracket?pid=27e7d76b3&amp;color=0,55,96&amp;vpa=2&amp;vtp=1"/>
          <p:cNvSpPr/>
          <p:nvPr/>
        </p:nvSpPr>
        <p:spPr>
          <a:xfrm>
            <a:off x="5226526" y="3297491"/>
            <a:ext cx="331788" cy="325565"/>
          </a:xfrm>
          <a:prstGeom prst="rect">
            <a:avLst/>
          </a:prstGeom>
          <a:noFill/>
        </p:spPr>
        <p:txBody>
          <a:bodyPr wrap="none" lIns="0" tIns="0" rIns="0" bIns="0" rtlCol="0" anchor="t"/>
          <a:lstStyle/>
          <a:p>
            <a:pPr algn="ctr">
              <a:lnSpc>
                <a:spcPts val="28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8" name="QC_6_BD.9_1#ebfec36bc.choices?pid=27e7d76b3&amp;color=0,55,96&amp;vtp=1&amp;bbb=1"/>
          <p:cNvSpPr/>
          <p:nvPr/>
        </p:nvSpPr>
        <p:spPr>
          <a:xfrm>
            <a:off x="502920" y="3671824"/>
            <a:ext cx="10570464" cy="1417955"/>
          </a:xfrm>
          <a:prstGeom prst="rect">
            <a:avLst/>
          </a:prstGeom>
          <a:noFill/>
        </p:spPr>
        <p:txBody>
          <a:bodyPr wrap="none" lIns="0" tIns="0" rIns="0" bIns="0" rtlCol="0" anchor="t"/>
          <a:lstStyle/>
          <a:p>
            <a:pPr algn="l">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happy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vacation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piano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singing.</a:t>
            </a:r>
            <a:endParaRPr lang="en-US" altLang="zh-CN" sz="1800" dirty="0"/>
          </a:p>
          <a:p>
            <a:pPr>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scores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Dune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Zimmer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bagpipes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heroic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style.</a:t>
            </a:r>
            <a:endParaRPr lang="en-US" altLang="zh-CN" sz="1800" dirty="0"/>
          </a:p>
          <a:p>
            <a:pPr>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Pipa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Jinlong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nostalgic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Jiangnan.</a:t>
            </a:r>
            <a:endParaRPr lang="en-US" altLang="zh-CN" sz="1800" dirty="0"/>
          </a:p>
          <a:p>
            <a:pPr>
              <a:lnSpc>
                <a:spcPts val="27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.Beethoven's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Fifth</a:t>
            </a:r>
            <a:r>
              <a:rPr lang="en-US" altLang="zh-CN" sz="1800" b="0" i="1"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1"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Symphony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endParaRPr lang="en-US" altLang="zh-CN" sz="1800" dirty="0"/>
          </a:p>
        </p:txBody>
      </p:sp>
      <p:sp>
        <p:nvSpPr>
          <p:cNvPr id="9" name="QC_6_AS.10_1#ebfec36bc?pid=27e7d76b3&amp;color=0,55,96&amp;vtp=1&amp;bbb=1&amp;hb=1"/>
          <p:cNvSpPr/>
          <p:nvPr/>
        </p:nvSpPr>
        <p:spPr>
          <a:xfrm>
            <a:off x="502920" y="5126101"/>
            <a:ext cx="10570464" cy="1062165"/>
          </a:xfrm>
          <a:prstGeom prst="rect">
            <a:avLst/>
          </a:prstGeom>
          <a:noFill/>
        </p:spPr>
        <p:txBody>
          <a:bodyPr wrap="none" lIns="0" tIns="0" rIns="0" bIns="0" rtlCol="0" anchor="t"/>
          <a:lstStyle/>
          <a:p>
            <a:pPr algn="l">
              <a:lnSpc>
                <a:spcPts val="29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细节理解题。根据Entering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Prompts部分中的“The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remember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ask</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style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particular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artist.”可知，不能要求Suno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AI以特定艺术家的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28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风格创作音乐</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，故只有A项的提示词是恰当的。</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animEffect transition="in" filter="fade">
                                      <p:cBhvr>
                                        <p:cTn id="43"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_1#d1e5dc800?pid=27e7d76b3&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account?(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12_1#d1e5dc800.bracket?pid=27e7d76b3&amp;color=0,55,96&amp;vpa=3&amp;vtp=1"/>
          <p:cNvSpPr/>
          <p:nvPr/>
        </p:nvSpPr>
        <p:spPr>
          <a:xfrm>
            <a:off x="63060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6_BD.13_1#d1e5dc800.choices?pid=27e7d76b3&amp;color=0,55,96&amp;vtp=1&amp;bbb=1"/>
          <p:cNvSpPr/>
          <p:nvPr/>
        </p:nvSpPr>
        <p:spPr>
          <a:xfrm>
            <a:off x="502920" y="1913255"/>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A.Upload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charge.</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.Enjoy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limit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copyright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online.</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.Download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a:t>
            </a:r>
            <a:endParaRPr lang="en-US" altLang="zh-CN" sz="1800" dirty="0"/>
          </a:p>
        </p:txBody>
      </p:sp>
      <p:sp>
        <p:nvSpPr>
          <p:cNvPr id="5" name="QC_6_AS.14_1#d1e5dc800?pid=27e7d76b3&amp;color=0,55,96&amp;vtp=1&amp;bbb=1&amp;hb=1"/>
          <p:cNvSpPr/>
          <p:nvPr/>
        </p:nvSpPr>
        <p:spPr>
          <a:xfrm>
            <a:off x="502920" y="3564255"/>
            <a:ext cx="10570464" cy="11925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细节理解题。根据Downloading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Sharing部分中的“You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download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MP3s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anywhere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friends.”可知，创建Suno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账户后，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你可以下载歌曲并与朋友分享</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tags/tag1.xml><?xml version="1.0" encoding="utf-8"?>
<p:tagLst xmlns:p="http://schemas.openxmlformats.org/presentationml/2006/main">
  <p:tag name="commondata" val="eyJoZGlkIjoiN2YzNjBkOTgyNWQ1YTMxYzM3MzMwNWFiODNmOWIzYWM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27035</Words>
  <Application>WPS 演示</Application>
  <PresentationFormat>宽屏</PresentationFormat>
  <Paragraphs>709</Paragraphs>
  <Slides>49</Slides>
  <Notes>49</Notes>
  <HiddenSlides>0</HiddenSlides>
  <MMClips>0</MMClips>
  <ScaleCrop>false</ScaleCrop>
  <HeadingPairs>
    <vt:vector size="6" baseType="variant">
      <vt:variant>
        <vt:lpstr>已用的字体</vt:lpstr>
      </vt:variant>
      <vt:variant>
        <vt:i4>21</vt:i4>
      </vt:variant>
      <vt:variant>
        <vt:lpstr>主题</vt:lpstr>
      </vt:variant>
      <vt:variant>
        <vt:i4>1</vt:i4>
      </vt:variant>
      <vt:variant>
        <vt:lpstr>幻灯片标题</vt:lpstr>
      </vt:variant>
      <vt:variant>
        <vt:i4>49</vt:i4>
      </vt:variant>
    </vt:vector>
  </HeadingPairs>
  <TitlesOfParts>
    <vt:vector size="71" baseType="lpstr">
      <vt:lpstr>Arial</vt:lpstr>
      <vt:lpstr>宋体</vt:lpstr>
      <vt:lpstr>Wingdings</vt:lpstr>
      <vt:lpstr>微软雅黑</vt:lpstr>
      <vt:lpstr>微软雅黑</vt:lpstr>
      <vt:lpstr>Arial (正文)</vt:lpstr>
      <vt:lpstr>Arial (正文)</vt:lpstr>
      <vt:lpstr>Arial (正文)</vt:lpstr>
      <vt:lpstr>印品黑体</vt:lpstr>
      <vt:lpstr>印品黑体</vt:lpstr>
      <vt:lpstr>印品黑体</vt:lpstr>
      <vt:lpstr>Times New Roman</vt:lpstr>
      <vt:lpstr>黑体</vt:lpstr>
      <vt:lpstr>Times New Roman</vt:lpstr>
      <vt:lpstr>宋体</vt:lpstr>
      <vt:lpstr>楷体</vt:lpstr>
      <vt:lpstr>仿宋</vt:lpstr>
      <vt:lpstr>仿宋</vt:lpstr>
      <vt:lpstr>Calibri</vt:lpstr>
      <vt:lpstr>Arial Unicode MS</vt:lpstr>
      <vt:lpstr>等线</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Anly</cp:lastModifiedBy>
  <cp:revision>3</cp:revision>
  <dcterms:created xsi:type="dcterms:W3CDTF">2024-10-09T04:21:00Z</dcterms:created>
  <dcterms:modified xsi:type="dcterms:W3CDTF">2024-10-09T05:47:55Z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FE251442479B4190B92BC87B14493856_12</vt:lpwstr>
  </property>
  <property fmtid="{D5CDD505-2E9C-101B-9397-08002B2CF9AE}" pid="3" name="KSOProductBuildVer">
    <vt:lpwstr>2052-12.1.0.18276</vt:lpwstr>
  </property>
</Properties>
</file>