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308"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1" r:id="rId49"/>
    <p:sldId id="300" r:id="rId50"/>
    <p:sldId id="302" r:id="rId51"/>
    <p:sldId id="303" r:id="rId52"/>
    <p:sldId id="304" r:id="rId53"/>
    <p:sldId id="307" r:id="rId54"/>
    <p:sldId id="305" r:id="rId55"/>
    <p:sldId id="306" r:id="rId56"/>
  </p:sldIdLst>
  <p:sldSz cx="12192000" cy="6858000"/>
  <p:notesSz cx="6858000" cy="12192000"/>
  <p:custDataLst>
    <p:tags r:id="rId60"/>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0" Type="http://schemas.openxmlformats.org/officeDocument/2006/relationships/tags" Target="tags/tag1.xml"/><Relationship Id="rId6" Type="http://schemas.openxmlformats.org/officeDocument/2006/relationships/slide" Target="slides/slide3.xml"/><Relationship Id="rId59" Type="http://schemas.openxmlformats.org/officeDocument/2006/relationships/tableStyles" Target="tableStyles.xml"/><Relationship Id="rId58" Type="http://schemas.openxmlformats.org/officeDocument/2006/relationships/viewProps" Target="viewProps.xml"/><Relationship Id="rId57" Type="http://schemas.openxmlformats.org/officeDocument/2006/relationships/presProps" Target="presProps.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45.xml"/><Relationship Id="rId7" Type="http://schemas.openxmlformats.org/officeDocument/2006/relationships/slide" Target="../slides/slide34.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cd62afa44f3c4c5a7a2#tid=6705f707145dad0009e357f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p:spPr>
        <p:txBody>
          <a:bodyPr wrap="square" lIns="0" tIns="0" rIns="0" bIns="0" rtlCol="0" anchor="ctr"/>
          <a:lstStyle/>
          <a:p>
            <a:pPr algn="ctr"/>
            <a:r>
              <a:rPr lang="en-US" sz="24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4baf7a283&amp;color=RGB(0,96,96)">
            <a:hlinkClick r:id="rId6" action="ppaction://hlinksldjump"/>
          </p:cNvPr>
          <p:cNvSpPr/>
          <p:nvPr/>
        </p:nvSpPr>
        <p:spPr>
          <a:xfrm>
            <a:off x="6803136" y="1965960"/>
            <a:ext cx="2880360" cy="457200"/>
          </a:xfrm>
          <a:prstGeom prst="rect">
            <a:avLst/>
          </a:prstGeom>
          <a:noFill/>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a:t>
            </a:r>
            <a:endParaRPr lang="en-US" sz="2400" dirty="0"/>
          </a:p>
        </p:txBody>
      </p:sp>
      <p:sp>
        <p:nvSpPr>
          <p:cNvPr id="11" name="MasterShapeName?linknodeid=17caa6a5e&amp;color=RGB(0,96,96)">
            <a:hlinkClick r:id="rId7" action="ppaction://hlinksldjump"/>
          </p:cNvPr>
          <p:cNvSpPr/>
          <p:nvPr/>
        </p:nvSpPr>
        <p:spPr>
          <a:xfrm>
            <a:off x="6803136" y="3328416"/>
            <a:ext cx="2880360" cy="457200"/>
          </a:xfrm>
          <a:prstGeom prst="rect">
            <a:avLst/>
          </a:prstGeom>
          <a:noFill/>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语言运用</a:t>
            </a:r>
            <a:endParaRPr lang="en-US" sz="2400" dirty="0"/>
          </a:p>
        </p:txBody>
      </p:sp>
      <p:sp>
        <p:nvSpPr>
          <p:cNvPr id="12" name="MasterShapeName?linknodeid=e1e2fe907&amp;color=RGB(0,96,96)">
            <a:hlinkClick r:id="rId8" action="ppaction://hlinksldjump"/>
          </p:cNvPr>
          <p:cNvSpPr/>
          <p:nvPr/>
        </p:nvSpPr>
        <p:spPr>
          <a:xfrm>
            <a:off x="6803136" y="4700016"/>
            <a:ext cx="2880360" cy="457200"/>
          </a:xfrm>
          <a:prstGeom prst="rect">
            <a:avLst/>
          </a:prstGeom>
          <a:noFill/>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写作</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单元素养检测">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p:spPr>
        <p:txBody>
          <a:bodyPr wrap="square" lIns="0" tIns="0" rIns="0" bIns="0" rtlCol="0" anchor="ctr"/>
          <a:lstStyle/>
          <a:p>
            <a:pPr algn="l"/>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单元素养检测</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1#f938836f6?pid=53c216b40&amp;color=0,55,96&amp;vtp=1&amp;bt=1&amp;bbb=1&amp;hb=1"/>
          <p:cNvSpPr/>
          <p:nvPr/>
        </p:nvSpPr>
        <p:spPr>
          <a:xfrm>
            <a:off x="502920" y="1512000"/>
            <a:ext cx="10570464" cy="4542155"/>
          </a:xfrm>
          <a:prstGeom prst="rect">
            <a:avLst/>
          </a:prstGeom>
          <a:noFill/>
        </p:spPr>
        <p:txBody>
          <a:bodyPr wrap="none" lIns="0" tIns="0" rIns="0" bIns="0" rtlCol="0" anchor="t"/>
          <a:lstStyle/>
          <a:p>
            <a:pPr algn="ctr">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[广东深圳2024高一期中]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straight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bullseye.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luck</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Dargye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handmade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bag.</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Dargye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58,</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excels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craftsmanship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（技艺）</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Xizang's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Drinba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Dragyib</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district,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Nyingchi,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Xizang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Autonomous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remembers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uncle.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Dargye,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apprentices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（学徒）.“The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histories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ancestors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gatherings.”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archery,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praise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apprentices,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endParaRPr lang="en-US" altLang="zh-CN"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2#f938836f6?pid=53c216b40&amp;color=0,55,96&amp;mp=1&amp;vtp=1&amp;bt=1&amp;bbb=1&amp;hb=1"/>
          <p:cNvSpPr/>
          <p:nvPr/>
        </p:nvSpPr>
        <p:spPr>
          <a:xfrm>
            <a:off x="502920" y="1508761"/>
            <a:ext cx="10570464" cy="461010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daughter,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Butri,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admires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daughter</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Tsering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Kyi,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dancing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era,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Butri,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posts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platforms.</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Dargye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fellow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villagers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aircraft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trains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lyrics.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singing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dancing,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Dargye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handicrafts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decorated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Xizang's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ropes,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knife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sheaths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encourages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villagers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inherit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（继承）</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Dargye's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acknowledged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ct val="150000"/>
              </a:lnSpc>
            </a:pPr>
            <a:endParaRPr lang="en-US" altLang="zh-CN"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2#f938836f6?pid=53c216b40&amp;color=0,55,96&amp;mp=1&amp;vtp=1&amp;bt=1&amp;bbb=1&amp;hb=1"/>
          <p:cNvSpPr/>
          <p:nvPr/>
        </p:nvSpPr>
        <p:spPr>
          <a:xfrm>
            <a:off x="502920" y="1512000"/>
            <a:ext cx="10570464" cy="770255"/>
          </a:xfrm>
          <a:prstGeom prst="rect">
            <a:avLst/>
          </a:prstGeom>
          <a:noFill/>
        </p:spPr>
        <p:txBody>
          <a:bodyPr wrap="none" lIns="0" tIns="0" rIns="0" bIns="0" rtlCol="0" anchor="t"/>
          <a:lstStyle/>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2014,</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chosen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county-level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（无形的）</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inheritor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receives</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funds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a:t>
            </a:r>
            <a:endParaRPr lang="en-US" altLang="zh-CN" dirty="0"/>
          </a:p>
        </p:txBody>
      </p:sp>
      <p:sp>
        <p:nvSpPr>
          <p:cNvPr id="3" name="QM_5_EX.16_1#f938836f6?pid=53c216b40&amp;color=0,55,96&amp;vtp=1&amp;bbb=1&amp;hb=1"/>
          <p:cNvSpPr/>
          <p:nvPr/>
        </p:nvSpPr>
        <p:spPr>
          <a:xfrm>
            <a:off x="502920" y="2339975"/>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文章主要讲述了达杰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一名擅长传统工艺和藏族民间音乐的艺术家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通</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过传承藏族歌曲保护民族文化的故事</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_1#9b4efc562?pid=f938836f6&amp;color=0,55,96&amp;vtp=1&amp;bt=1&amp;bbb=1"/>
          <p:cNvSpPr/>
          <p:nvPr/>
        </p:nvSpPr>
        <p:spPr>
          <a:xfrm>
            <a:off x="502920" y="1508760"/>
            <a:ext cx="10570464" cy="341630"/>
          </a:xfrm>
          <a:prstGeom prst="rect">
            <a:avLst/>
          </a:prstGeom>
          <a:noFill/>
        </p:spPr>
        <p:txBody>
          <a:bodyPr wrap="none" lIns="0" tIns="0" rIns="0" bIns="0" rtlCol="0" anchor="t"/>
          <a:lstStyle/>
          <a:p>
            <a:pPr algn="l">
              <a:lnSpc>
                <a:spcPts val="30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4.Why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Dargye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18_1#9b4efc562.bracket?pid=f938836f6&amp;color=0,55,96&amp;vpa=4&amp;vtp=1"/>
          <p:cNvSpPr/>
          <p:nvPr/>
        </p:nvSpPr>
        <p:spPr>
          <a:xfrm>
            <a:off x="5552599" y="1496187"/>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6_BD.19_1#9b4efc562.choices?pid=f938836f6&amp;color=0,55,96&amp;vtp=1&amp;bbb=1"/>
          <p:cNvSpPr/>
          <p:nvPr/>
        </p:nvSpPr>
        <p:spPr>
          <a:xfrm>
            <a:off x="502920" y="1897888"/>
            <a:ext cx="10570464" cy="748030"/>
          </a:xfrm>
          <a:prstGeom prst="rect">
            <a:avLst/>
          </a:prstGeom>
          <a:noFill/>
        </p:spPr>
        <p:txBody>
          <a:bodyPr wrap="none" lIns="0" tIns="0" rIns="0" bIns="0" rtlCol="0" anchor="t"/>
          <a:lstStyle/>
          <a:p>
            <a:pPr>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satisfy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seniors.</a:t>
            </a:r>
            <a:endParaRPr lang="en-US" altLang="zh-CN" sz="1800" dirty="0"/>
          </a:p>
          <a:p>
            <a:pPr>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inherit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1800" dirty="0"/>
          </a:p>
        </p:txBody>
      </p:sp>
      <p:sp>
        <p:nvSpPr>
          <p:cNvPr id="5" name="QC_6_AS.20_1#9b4efc562?pid=f938836f6&amp;color=0,55,96&amp;vtp=1&amp;bbb=1&amp;hb=1"/>
          <p:cNvSpPr/>
          <p:nvPr/>
        </p:nvSpPr>
        <p:spPr>
          <a:xfrm>
            <a:off x="502920" y="2694051"/>
            <a:ext cx="10570464" cy="7607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remembers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on.”和最后一段中的前两句可知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，达杰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想要把文化传承下去</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，是因为他想继承和发展这种文化。</a:t>
            </a:r>
            <a:endParaRPr lang="en-US" altLang="zh-CN" dirty="0"/>
          </a:p>
        </p:txBody>
      </p:sp>
      <p:sp>
        <p:nvSpPr>
          <p:cNvPr id="6" name="QC_6_BD.21_1#06d2d48a1?sp=1&amp;pid=f938836f6&amp;color=0,55,96&amp;vtp=1&amp;bbb=1"/>
          <p:cNvSpPr/>
          <p:nvPr/>
        </p:nvSpPr>
        <p:spPr>
          <a:xfrm>
            <a:off x="502920" y="3490976"/>
            <a:ext cx="10570464" cy="748030"/>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mentioning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Dargye's</a:t>
            </a:r>
            <a:endParaRPr lang="en-US" altLang="zh-CN" sz="1800" dirty="0"/>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aughter?(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22_1#06d2d48a1.bracket?pid=f938836f6&amp;color=0,55,96&amp;vpa=5&amp;vtp=1"/>
          <p:cNvSpPr/>
          <p:nvPr/>
        </p:nvSpPr>
        <p:spPr>
          <a:xfrm>
            <a:off x="1575276" y="3884803"/>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8" name="QC_6_BD.23_1#06d2d48a1.choices?pid=f938836f6&amp;color=0,55,96&amp;vtp=1&amp;bbb=1"/>
          <p:cNvSpPr/>
          <p:nvPr/>
        </p:nvSpPr>
        <p:spPr>
          <a:xfrm>
            <a:off x="502920" y="4290314"/>
            <a:ext cx="10570464" cy="748030"/>
          </a:xfrm>
          <a:prstGeom prst="rect">
            <a:avLst/>
          </a:prstGeom>
          <a:noFill/>
        </p:spPr>
        <p:txBody>
          <a:bodyPr wrap="none" lIns="0" tIns="0" rIns="0" bIns="0" rtlCol="0" anchor="t"/>
          <a:lstStyle/>
          <a:p>
            <a:pPr>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Dargye's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endParaRPr lang="en-US" altLang="zh-CN" sz="1800" dirty="0"/>
          </a:p>
          <a:p>
            <a:pPr>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1800" dirty="0"/>
          </a:p>
        </p:txBody>
      </p:sp>
      <p:sp>
        <p:nvSpPr>
          <p:cNvPr id="9" name="QC_6_AS.24_1#06d2d48a1?pid=f938836f6&amp;color=0,55,96&amp;vtp=1&amp;bbb=1&amp;hb=1"/>
          <p:cNvSpPr/>
          <p:nvPr/>
        </p:nvSpPr>
        <p:spPr>
          <a:xfrm>
            <a:off x="502920" y="5086477"/>
            <a:ext cx="10570464" cy="11671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推理判断题。根据第三段中的最后一句和第四段的内容可知，达杰在社交媒体上教唱歌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，而他的女</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儿也欣赏民族文化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，经常在短视频平台上发布唱歌和跳舞的视频，</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认为用现代工具传递传统文化很重要。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由此可推知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，作者提到达杰的女儿是为了显示达杰对她的影响。</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5_1#4b6d16420?pid=f938836f6&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Dargye?(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26_1#4b6d16420.bracket?pid=f938836f6&amp;color=0,55,96&amp;vpa=6&amp;vtp=1"/>
          <p:cNvSpPr/>
          <p:nvPr/>
        </p:nvSpPr>
        <p:spPr>
          <a:xfrm>
            <a:off x="5844699"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6_BD.27_1#4b6d16420.choices?pid=f938836f6&amp;color=0,55,96&amp;vtp=1&amp;bbb=1"/>
          <p:cNvSpPr/>
          <p:nvPr/>
        </p:nvSpPr>
        <p:spPr>
          <a:xfrm>
            <a:off x="502920" y="191325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A.Ambitious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.Talented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curious.</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.Devoted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.Generous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determined.</a:t>
            </a:r>
            <a:endParaRPr lang="en-US" altLang="zh-CN" sz="1800" dirty="0"/>
          </a:p>
        </p:txBody>
      </p:sp>
      <p:sp>
        <p:nvSpPr>
          <p:cNvPr id="5" name="QC_6_AS.28_1#4b6d16420?pid=f938836f6&amp;color=0,55,96&amp;vtp=1&amp;bbb=1&amp;hb=1"/>
          <p:cNvSpPr/>
          <p:nvPr/>
        </p:nvSpPr>
        <p:spPr>
          <a:xfrm>
            <a:off x="502920" y="2733040"/>
            <a:ext cx="10570464" cy="16084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child和“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histories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gatherings.”可推知，达杰热衷于自己的民族文化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；再根据倒数第二段</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“Dargye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fellow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villagers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aircraft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trains</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lyrics.”可推知，他有创造力。</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9_1#cfc446213?pid=f938836f6&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30_1#cfc446213.bracket?pid=f938836f6&amp;color=0,55,96&amp;vpa=7&amp;vtp=1"/>
          <p:cNvSpPr/>
          <p:nvPr/>
        </p:nvSpPr>
        <p:spPr>
          <a:xfrm>
            <a:off x="50741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BD.31_1#cfc446213.choices?pid=f938836f6&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Rewarded</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Craftsman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Inherits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Prefers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Dances</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.Xizang's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Protected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1800" dirty="0"/>
          </a:p>
        </p:txBody>
      </p:sp>
      <p:sp>
        <p:nvSpPr>
          <p:cNvPr id="5" name="QC_6_AS.32_1#cfc446213?pid=f938836f6&amp;color=0,55,96&amp;vtp=1&amp;bbb=1&amp;hb=1"/>
          <p:cNvSpPr/>
          <p:nvPr/>
        </p:nvSpPr>
        <p:spPr>
          <a:xfrm>
            <a:off x="502920" y="3564255"/>
            <a:ext cx="10570464" cy="16114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主旨大意题。通读全文，尤其是根据第二段内容和最后一段中的“The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encourages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villagers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inherit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culture.”可知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，本文主要讲述了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达杰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，一名擅长传统工艺和藏族民间音乐的艺术家，通过传承藏族歌曲保护民族文化的故事。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项“一位工匠通过传承歌曲来保护文化”最适合作本文的标题。</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1#e24887417?pid=53c216b40&amp;color=0,55,96&amp;vtp=1&amp;bt=1&amp;bbb=1&amp;hb=1"/>
          <p:cNvSpPr/>
          <p:nvPr/>
        </p:nvSpPr>
        <p:spPr>
          <a:xfrm>
            <a:off x="502920" y="1512000"/>
            <a:ext cx="10570464" cy="3703955"/>
          </a:xfrm>
          <a:prstGeom prst="rect">
            <a:avLst/>
          </a:prstGeom>
          <a:noFill/>
        </p:spPr>
        <p:txBody>
          <a:bodyPr wrap="none" lIns="0" tIns="0" rIns="0" bIns="0" rtlCol="0" anchor="t"/>
          <a:lstStyle/>
          <a:p>
            <a:pPr algn="ctr">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[河北廊坊2024高一期末]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floor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workshop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Athens,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Greece,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faithful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copies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statues—</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Alexander</a:t>
            </a:r>
            <a:r>
              <a:rPr lang="en-US" altLang="zh-CN" sz="1800" b="0" i="1"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Venus</a:t>
            </a:r>
            <a:r>
              <a:rPr lang="en-US" altLang="zh-CN" sz="1800" b="0" i="1"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a:t>
            </a:r>
            <a:r>
              <a:rPr lang="en-US" altLang="zh-CN" sz="1800" b="0" i="1"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Milo</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copies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artworks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at$24</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Venus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as$11,560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faithful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copy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Zafeiri,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workshop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years.“It's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statues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admire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Greece.”</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copies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Greek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statues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reproducing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Greek</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sculptures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shortly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Archaeological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Athens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founded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1829.</a:t>
            </a:r>
            <a:endParaRPr lang="en-US" altLang="zh-CN"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2#e24887417?pid=53c216b40&amp;color=0,55,96&amp;mp=1&amp;vtp=1&amp;bt=1&amp;bbb=1&amp;hb=1"/>
          <p:cNvSpPr/>
          <p:nvPr/>
        </p:nvSpPr>
        <p:spPr>
          <a:xfrm>
            <a:off x="502920" y="1508760"/>
            <a:ext cx="10570464" cy="32848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copies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commercial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Scholars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ancients,”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Zafeiri.“Later,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statues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fireplaces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European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rooms.”</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copies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statues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terrible,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reproductions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faithful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J.Paul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Angeles.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2018,</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1">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Kouros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statue—supposed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650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480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million—was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forgery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（赝品）,</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removed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view.“There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Zafeiri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forgeries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false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Greek</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mislead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endParaRPr lang="en-US" altLang="zh-CN"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3#e24887417?pid=53c216b40&amp;color=0,55,96&amp;mp=1&amp;vtp=1&amp;bt=1&amp;bbb=1&amp;hb=1"/>
          <p:cNvSpPr/>
          <p:nvPr/>
        </p:nvSpPr>
        <p:spPr>
          <a:xfrm>
            <a:off x="502920" y="1508760"/>
            <a:ext cx="10570464" cy="24496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Zafeiri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workshop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producing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forgeries?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forgery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reproduction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intention.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reproductions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designer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forgeries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reproducer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Zafeiri.“Our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travellers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lovely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reproduction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extend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photograph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vacation;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Acropolis</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M_5_EX.34_1#e24887417?pid=53c216b40&amp;color=0,55,96&amp;vtp=1&amp;bbb=1&amp;hb=1"/>
          <p:cNvSpPr/>
          <p:nvPr/>
        </p:nvSpPr>
        <p:spPr>
          <a:xfrm>
            <a:off x="502920" y="3981005"/>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主要讲述了一位希腊艺术家玛丽亚</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扎菲里与其工作室复制古希腊雕塑</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的故事</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探讨了复制品与赝品的区别及其对文化的影响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5_1#37726600b?pid=e24887417&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Zafeiri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36_1#37726600b.bracket?pid=e24887417&amp;color=0,55,96&amp;vpa=8&amp;vtp=1"/>
          <p:cNvSpPr/>
          <p:nvPr/>
        </p:nvSpPr>
        <p:spPr>
          <a:xfrm>
            <a:off x="6890225"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BD.37_1#37726600b.choices?pid=e24887417&amp;color=0,55,96&amp;vtp=1&amp;bbb=1"/>
          <p:cNvSpPr/>
          <p:nvPr/>
        </p:nvSpPr>
        <p:spPr>
          <a:xfrm>
            <a:off x="502920" y="1908238"/>
            <a:ext cx="10570464" cy="351155"/>
          </a:xfrm>
          <a:prstGeom prst="rect">
            <a:avLst/>
          </a:prstGeom>
          <a:noFill/>
        </p:spPr>
        <p:txBody>
          <a:bodyPr wrap="none" lIns="0" tIns="0" rIns="0" bIns="0" rtlCol="0" anchor="t"/>
          <a:lstStyle/>
          <a:p>
            <a:pPr>
              <a:lnSpc>
                <a:spcPts val="3100"/>
              </a:lnSpc>
              <a:tabLst>
                <a:tab pos="2702560" algn="l"/>
                <a:tab pos="5393055" algn="l"/>
                <a:tab pos="808291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Ashamed.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Bored.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.Dissatisfied.</a:t>
            </a:r>
            <a:endParaRPr lang="en-US" altLang="zh-CN" sz="1800" dirty="0"/>
          </a:p>
        </p:txBody>
      </p:sp>
      <p:sp>
        <p:nvSpPr>
          <p:cNvPr id="5" name="QC_6_AS.38_1#37726600b?pid=e24887417&amp;color=0,55,96&amp;vtp=1&amp;bbb=1&amp;hb=1"/>
          <p:cNvSpPr/>
          <p:nvPr/>
        </p:nvSpPr>
        <p:spPr>
          <a:xfrm>
            <a:off x="502920" y="2319020"/>
            <a:ext cx="10570464" cy="20307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推理判断题。根据第二段中的“Our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copies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artworks.”以及“It's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statues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admire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Greece.”可知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，他们的作品会出现在世界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各地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，也会出现在博物馆里，尤其是进入博物馆的作品得到了欣赏的目光，为希腊带来了更多的游客</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是令人兴奋的</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。由此可推知，对于自己的作品，她是感到骄傲的。</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6b956b49c.fixed?color=61,88,159&amp;vtp=1&amp;bbb=1"/>
          <p:cNvSpPr/>
          <p:nvPr/>
        </p:nvSpPr>
        <p:spPr>
          <a:xfrm>
            <a:off x="4965192" y="2084832"/>
            <a:ext cx="2304288" cy="932688"/>
          </a:xfrm>
          <a:prstGeom prst="rect">
            <a:avLst/>
          </a:prstGeom>
          <a:noFill/>
        </p:spPr>
        <p:txBody>
          <a:bodyPr wrap="none" lIns="0" tIns="0" rIns="0" bIns="0" rtlCol="0" anchor="ctr"/>
          <a:lstStyle/>
          <a:p>
            <a:pPr algn="ctr">
              <a:lnSpc>
                <a:spcPts val="6700"/>
              </a:lnSpc>
            </a:pP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Unit</a:t>
            </a:r>
            <a:r>
              <a:rPr lang="en-US" altLang="zh-CN" sz="5400" b="1" i="0" dirty="0">
                <a:solidFill>
                  <a:srgbClr val="3D589F"/>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4</a:t>
            </a:r>
            <a:endParaRPr lang="en-US" altLang="zh-CN" sz="5400" dirty="0"/>
          </a:p>
        </p:txBody>
      </p:sp>
      <p:sp>
        <p:nvSpPr>
          <p:cNvPr id="3" name="C_1_BD#6b956b49c.fixed?color=61,88,159&amp;vtp=1&amp;bbb=1"/>
          <p:cNvSpPr/>
          <p:nvPr/>
        </p:nvSpPr>
        <p:spPr>
          <a:xfrm>
            <a:off x="0" y="3529584"/>
            <a:ext cx="12188952" cy="932688"/>
          </a:xfrm>
          <a:prstGeom prst="rect">
            <a:avLst/>
          </a:prstGeom>
          <a:noFill/>
        </p:spPr>
        <p:txBody>
          <a:bodyPr wrap="none" lIns="0" tIns="0" rIns="0" bIns="0" rtlCol="0" anchor="ctr"/>
          <a:lstStyle/>
          <a:p>
            <a:pPr algn="ctr">
              <a:lnSpc>
                <a:spcPts val="6700"/>
              </a:lnSpc>
            </a:pP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Amazing</a:t>
            </a:r>
            <a:r>
              <a:rPr lang="en-US" altLang="zh-CN" sz="5400" b="1" i="0" dirty="0">
                <a:solidFill>
                  <a:srgbClr val="3D589F"/>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art</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_1#1b8fd3917?pid=e24887417&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targeted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customers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reproduced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Greek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statues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1830s?(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40_1#1b8fd3917.bracket?pid=e24887417&amp;color=0,55,96&amp;vpa=9&amp;vtp=1"/>
          <p:cNvSpPr/>
          <p:nvPr/>
        </p:nvSpPr>
        <p:spPr>
          <a:xfrm>
            <a:off x="9603898"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BD.41_1#1b8fd3917.choices?pid=e24887417&amp;color=0,55,96&amp;vtp=1&amp;bbb=1"/>
          <p:cNvSpPr/>
          <p:nvPr/>
        </p:nvSpPr>
        <p:spPr>
          <a:xfrm>
            <a:off x="502920" y="1908238"/>
            <a:ext cx="10570464" cy="351155"/>
          </a:xfrm>
          <a:prstGeom prst="rect">
            <a:avLst/>
          </a:prstGeom>
          <a:noFill/>
        </p:spPr>
        <p:txBody>
          <a:bodyPr wrap="none" lIns="0" tIns="0" rIns="0" bIns="0" rtlCol="0" anchor="t"/>
          <a:lstStyle/>
          <a:p>
            <a:pPr>
              <a:lnSpc>
                <a:spcPts val="3100"/>
              </a:lnSpc>
              <a:tabLst>
                <a:tab pos="2702560" algn="l"/>
                <a:tab pos="5393055" algn="l"/>
                <a:tab pos="808291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Businessmen.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.Souvenir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seekers.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.Treasure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hunters.</a:t>
            </a:r>
            <a:endParaRPr lang="en-US" altLang="zh-CN" sz="1800" dirty="0"/>
          </a:p>
        </p:txBody>
      </p:sp>
      <p:sp>
        <p:nvSpPr>
          <p:cNvPr id="5" name="QC_6_AS.42_1#1b8fd3917?pid=e24887417&amp;color=0,55,96&amp;vtp=1&amp;bbb=1&amp;hb=1"/>
          <p:cNvSpPr/>
          <p:nvPr/>
        </p:nvSpPr>
        <p:spPr>
          <a:xfrm>
            <a:off x="502920" y="2319020"/>
            <a:ext cx="10570464" cy="20307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推理判断题。根据第三段中的“Researchers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reproducing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Greek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sculptures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shortly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Archaeological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Athens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founded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1829.”以及第四段中的“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copies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commercial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ones.Scholars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ancients”</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，1829年以后出现了对古希腊雕塑的复制，而最初的复制是为了科学研究，由此可推知，19世纪</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代复制的古希腊雕像的目标客户是学者</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、研究人员。</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8631ce2d8?pid=e24887417&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inferred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Kouros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J.Paul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44_1#8631ce2d8.bracket?pid=e24887417&amp;color=0,55,96&amp;vpa=10&amp;vtp=1"/>
          <p:cNvSpPr/>
          <p:nvPr/>
        </p:nvSpPr>
        <p:spPr>
          <a:xfrm>
            <a:off x="9301067" y="1503616"/>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6_BD.45_1#8631ce2d8.choices?pid=e24887417&amp;color=0,55,96&amp;vtp=1&amp;bbb=1"/>
          <p:cNvSpPr/>
          <p:nvPr/>
        </p:nvSpPr>
        <p:spPr>
          <a:xfrm>
            <a:off x="502920" y="1905952"/>
            <a:ext cx="10570464" cy="757555"/>
          </a:xfrm>
          <a:prstGeom prst="rect">
            <a:avLst/>
          </a:prstGeom>
          <a:noFill/>
        </p:spPr>
        <p:txBody>
          <a:bodyPr wrap="none" lIns="0" tIns="0" rIns="0" bIns="0" rtlCol="0" anchor="t"/>
          <a:lstStyle/>
          <a:p>
            <a:pPr>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reproduction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forgeries.</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skilled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650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480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BC.</a:t>
            </a:r>
            <a:endParaRPr lang="en-US" altLang="zh-CN" sz="1800" dirty="0"/>
          </a:p>
        </p:txBody>
      </p:sp>
      <p:sp>
        <p:nvSpPr>
          <p:cNvPr id="5" name="QC_6_AS.46_1#8631ce2d8?pid=e24887417&amp;color=0,55,96&amp;vtp=1&amp;bbb=1&amp;hb=1"/>
          <p:cNvSpPr/>
          <p:nvPr/>
        </p:nvSpPr>
        <p:spPr>
          <a:xfrm>
            <a:off x="502920" y="2718753"/>
            <a:ext cx="10570464" cy="19799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推理判断题。根据第五段中的“but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reproductions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faithful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J.Paul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Angeles.In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2018,</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Kouros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statue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—supposed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650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480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for$6</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million—was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forgery,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removed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view.”可知，该雕像被复制得如此忠实于原作，以至于被保罗·盖蒂博物馆以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600万美元购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买</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。由此可推知，其复制者应该是一个技艺高超的艺术家。</a:t>
            </a:r>
            <a:endParaRPr lang="en-US" altLang="zh-CN" dirty="0"/>
          </a:p>
        </p:txBody>
      </p:sp>
      <p:sp>
        <p:nvSpPr>
          <p:cNvPr id="6" name="QC_6_BD.47_1#b0e3cca10?pid=e24887417&amp;color=0,55,96&amp;vtp=1&amp;bbb=1"/>
          <p:cNvSpPr/>
          <p:nvPr/>
        </p:nvSpPr>
        <p:spPr>
          <a:xfrm>
            <a:off x="502920" y="4723129"/>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forgery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reproduction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Zafeiri?(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48_1#b0e3cca10.bracket?pid=e24887417&amp;color=0,55,96&amp;vpa=11&amp;vtp=1"/>
          <p:cNvSpPr/>
          <p:nvPr/>
        </p:nvSpPr>
        <p:spPr>
          <a:xfrm>
            <a:off x="8338090" y="471798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8" name="QC_6_BD.49_1#b0e3cca10.choices?pid=e24887417&amp;color=0,55,96&amp;vtp=1&amp;bbb=1"/>
          <p:cNvSpPr/>
          <p:nvPr/>
        </p:nvSpPr>
        <p:spPr>
          <a:xfrm>
            <a:off x="502920" y="5124385"/>
            <a:ext cx="10570464" cy="351155"/>
          </a:xfrm>
          <a:prstGeom prst="rect">
            <a:avLst/>
          </a:prstGeom>
          <a:noFill/>
        </p:spPr>
        <p:txBody>
          <a:bodyPr wrap="none" lIns="0" tIns="0" rIns="0" bIns="0" rtlCol="0" anchor="t"/>
          <a:lstStyle/>
          <a:p>
            <a:pPr>
              <a:lnSpc>
                <a:spcPts val="3100"/>
              </a:lnSpc>
              <a:tabLst>
                <a:tab pos="2702560" algn="l"/>
                <a:tab pos="5393055" algn="l"/>
                <a:tab pos="808291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price.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purpose.</a:t>
            </a:r>
            <a:endParaRPr lang="en-US" altLang="zh-CN" sz="1800" dirty="0"/>
          </a:p>
        </p:txBody>
      </p:sp>
      <p:sp>
        <p:nvSpPr>
          <p:cNvPr id="9" name="QC_6_AS.50_1#b0e3cca10?pid=e24887417&amp;color=0,55,96&amp;vtp=1&amp;bbb=1&amp;hb=1"/>
          <p:cNvSpPr/>
          <p:nvPr/>
        </p:nvSpPr>
        <p:spPr>
          <a:xfrm>
            <a:off x="502920" y="5527864"/>
            <a:ext cx="10570464" cy="757555"/>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forgery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reproduction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intention.”可知，在玛丽亚·扎菲里看来，两者的区别在于创作者的目的。</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7">
                                            <p:bg/>
                                          </p:spTgt>
                                        </p:tgtEl>
                                        <p:attrNameLst>
                                          <p:attrName>style.visibility</p:attrName>
                                        </p:attrNameLst>
                                      </p:cBhvr>
                                      <p:to>
                                        <p:strVal val="visible"/>
                                      </p:to>
                                    </p:set>
                                    <p:animEffect transition="in" filter="fade">
                                      <p:cBhvr>
                                        <p:cTn id="35" dur="500"/>
                                        <p:tgtEl>
                                          <p:spTgt spid="7">
                                            <p:bg/>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
                                            <p:txEl>
                                              <p:pRg st="0" end="0"/>
                                            </p:txEl>
                                          </p:spTgt>
                                        </p:tgtEl>
                                        <p:attrNameLst>
                                          <p:attrName>style.visibility</p:attrName>
                                        </p:attrNameLst>
                                      </p:cBhvr>
                                      <p:to>
                                        <p:strVal val="visible"/>
                                      </p:to>
                                    </p:set>
                                    <p:animEffect transition="in" filter="fade">
                                      <p:cBhvr>
                                        <p:cTn id="38" dur="500"/>
                                        <p:tgtEl>
                                          <p:spTgt spid="7">
                                            <p:txEl>
                                              <p:pRg st="0" end="0"/>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9">
                                            <p:bg/>
                                          </p:spTgt>
                                        </p:tgtEl>
                                        <p:attrNameLst>
                                          <p:attrName>style.visibility</p:attrName>
                                        </p:attrNameLst>
                                      </p:cBhvr>
                                      <p:to>
                                        <p:strVal val="visible"/>
                                      </p:to>
                                    </p:set>
                                    <p:animEffect transition="in" filter="fade">
                                      <p:cBhvr>
                                        <p:cTn id="43" dur="500"/>
                                        <p:tgtEl>
                                          <p:spTgt spid="9">
                                            <p:bg/>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0" end="0"/>
                                            </p:txEl>
                                          </p:spTgt>
                                        </p:tgtEl>
                                        <p:attrNameLst>
                                          <p:attrName>style.visibility</p:attrName>
                                        </p:attrNameLst>
                                      </p:cBhvr>
                                      <p:to>
                                        <p:strVal val="visible"/>
                                      </p:to>
                                    </p:set>
                                    <p:animEffect transition="in" filter="fade">
                                      <p:cBhvr>
                                        <p:cTn id="46" dur="500"/>
                                        <p:tgtEl>
                                          <p:spTgt spid="9">
                                            <p:txEl>
                                              <p:pRg st="0" end="0"/>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9">
                                            <p:txEl>
                                              <p:pRg st="1" end="1"/>
                                            </p:txEl>
                                          </p:spTgt>
                                        </p:tgtEl>
                                        <p:attrNameLst>
                                          <p:attrName>style.visibility</p:attrName>
                                        </p:attrNameLst>
                                      </p:cBhvr>
                                      <p:to>
                                        <p:strVal val="visible"/>
                                      </p:to>
                                    </p:set>
                                    <p:animEffect transition="in" filter="fade">
                                      <p:cBhvr>
                                        <p:cTn id="49"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1#5e10a4c8b?pid=53c216b40&amp;color=0,55,96&amp;vtp=1&amp;bt=1&amp;bbb=1&amp;hb=1"/>
          <p:cNvSpPr/>
          <p:nvPr/>
        </p:nvSpPr>
        <p:spPr>
          <a:xfrm>
            <a:off x="502920" y="1512000"/>
            <a:ext cx="10570464" cy="2865755"/>
          </a:xfrm>
          <a:prstGeom prst="rect">
            <a:avLst/>
          </a:prstGeom>
          <a:noFill/>
        </p:spPr>
        <p:txBody>
          <a:bodyPr wrap="none" lIns="0" tIns="0" rIns="0" bIns="0" rtlCol="0" anchor="t"/>
          <a:lstStyle/>
          <a:p>
            <a:pPr algn="ctr">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[江西联考2024高一期末]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private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agency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engine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sharply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efficiency.</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Pulsed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Plasma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（PPR）,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Arizona-based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Industries.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currently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engine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models.</a:t>
            </a:r>
            <a:endParaRPr lang="en-US" altLang="zh-CN"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2#5e10a4c8b?pid=53c216b40&amp;color=0,55,96&amp;mp=1&amp;vtp=1&amp;bt=1&amp;bbb=1&amp;hb=1"/>
          <p:cNvSpPr/>
          <p:nvPr/>
        </p:nvSpPr>
        <p:spPr>
          <a:xfrm>
            <a:off x="502920" y="1512000"/>
            <a:ext cx="10570464" cy="4812030"/>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statement,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Industries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shore</a:t>
            </a:r>
            <a:r>
              <a:rPr lang="en-US" altLang="zh-CN" sz="1800" b="0" i="0" u="sng"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NASA's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possibly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agency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barrier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spacecraft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existing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spacecraft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proposed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Pulsed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Plasma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Industries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extremely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speeds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“reasonable”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Launch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System</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agency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53N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PPR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impulse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（推动力）”</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5,000.The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efficient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3#5e10a4c8b?pid=53c216b40&amp;color=0,55,96&amp;mp=1&amp;vtp=1&amp;bt=1&amp;bbb=1&amp;hb=1"/>
          <p:cNvSpPr/>
          <p:nvPr/>
        </p:nvSpPr>
        <p:spPr>
          <a:xfrm>
            <a:off x="502920" y="1508760"/>
            <a:ext cx="10570464" cy="11893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chosen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（阶段）</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Ⅱ,</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centred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improving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proposed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engine,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engine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phase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involve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completing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spaceship</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Mars.</a:t>
            </a:r>
            <a:endParaRPr lang="en-US" altLang="zh-CN" dirty="0"/>
          </a:p>
        </p:txBody>
      </p:sp>
      <p:sp>
        <p:nvSpPr>
          <p:cNvPr id="3" name="QM_5_EX.52_1#5e10a4c8b?pid=53c216b40&amp;color=0,55,96&amp;vtp=1&amp;bbb=1&amp;hb=1"/>
          <p:cNvSpPr/>
          <p:nvPr/>
        </p:nvSpPr>
        <p:spPr>
          <a:xfrm>
            <a:off x="502920" y="2752090"/>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文章主要介绍了一家公司与美国国家航空航天局合作研发出能缩减从地</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球到达月球或火星的时间的新火箭</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3_1#b90e69f23?pid=5e10a4c8b&amp;color=0,55,96&amp;vtp=1&amp;bt=1&amp;bbb=1"/>
          <p:cNvSpPr/>
          <p:nvPr/>
        </p:nvSpPr>
        <p:spPr>
          <a:xfrm>
            <a:off x="502920" y="1508760"/>
            <a:ext cx="10570464" cy="322580"/>
          </a:xfrm>
          <a:prstGeom prst="rect">
            <a:avLst/>
          </a:prstGeom>
          <a:noFill/>
        </p:spPr>
        <p:txBody>
          <a:bodyPr wrap="none" lIns="0" tIns="0" rIns="0" bIns="0" rtlCol="0" anchor="t"/>
          <a:lstStyle/>
          <a:p>
            <a:pPr algn="l">
              <a:lnSpc>
                <a:spcPts val="28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54_1#b90e69f23.bracket?pid=5e10a4c8b&amp;color=0,55,96&amp;vpa=12&amp;vtp=1"/>
          <p:cNvSpPr/>
          <p:nvPr/>
        </p:nvSpPr>
        <p:spPr>
          <a:xfrm>
            <a:off x="3791426" y="1499743"/>
            <a:ext cx="319088" cy="325565"/>
          </a:xfrm>
          <a:prstGeom prst="rect">
            <a:avLst/>
          </a:prstGeom>
          <a:noFill/>
        </p:spPr>
        <p:txBody>
          <a:bodyPr wrap="none" lIns="0" tIns="0" rIns="0" bIns="0" rtlCol="0" anchor="t"/>
          <a:lstStyle/>
          <a:p>
            <a:pPr algn="ctr">
              <a:lnSpc>
                <a:spcPts val="28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6_BD.55_1#b90e69f23.choices?pid=5e10a4c8b&amp;color=0,55,96&amp;vtp=1&amp;bbb=1"/>
          <p:cNvSpPr/>
          <p:nvPr/>
        </p:nvSpPr>
        <p:spPr>
          <a:xfrm>
            <a:off x="502920" y="1868488"/>
            <a:ext cx="10570464" cy="690880"/>
          </a:xfrm>
          <a:prstGeom prst="rect">
            <a:avLst/>
          </a:prstGeom>
          <a:noFill/>
        </p:spPr>
        <p:txBody>
          <a:bodyPr wrap="none" lIns="0" tIns="0" rIns="0" bIns="0" rtlCol="0" anchor="t"/>
          <a:lstStyle/>
          <a:p>
            <a:pPr>
              <a:lnSpc>
                <a:spcPts val="29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A.Loading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.Promoting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tourism.</a:t>
            </a:r>
            <a:endParaRPr lang="en-US" altLang="zh-CN" sz="1800" dirty="0"/>
          </a:p>
          <a:p>
            <a:pPr>
              <a:lnSpc>
                <a:spcPts val="28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.Shortening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base.</a:t>
            </a:r>
            <a:endParaRPr lang="en-US" altLang="zh-CN" sz="1800" dirty="0"/>
          </a:p>
        </p:txBody>
      </p:sp>
      <p:sp>
        <p:nvSpPr>
          <p:cNvPr id="5" name="QC_6_AS.56_1#b90e69f23?pid=5e10a4c8b&amp;color=0,55,96&amp;vtp=1&amp;bbb=1&amp;hb=1"/>
          <p:cNvSpPr/>
          <p:nvPr/>
        </p:nvSpPr>
        <p:spPr>
          <a:xfrm>
            <a:off x="502920" y="2596769"/>
            <a:ext cx="10570464" cy="1062355"/>
          </a:xfrm>
          <a:prstGeom prst="rect">
            <a:avLst/>
          </a:prstGeom>
          <a:noFill/>
        </p:spPr>
        <p:txBody>
          <a:bodyPr wrap="none" lIns="0" tIns="0" rIns="0" bIns="0" rtlCol="0" anchor="t"/>
          <a:lstStyle/>
          <a:p>
            <a:pPr algn="l">
              <a:lnSpc>
                <a:spcPts val="29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private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agency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，新火箭能缩短太空旅</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行时间</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6" name="QC_6_BD.57_1#aea65f812?pid=5e10a4c8b&amp;color=0,55,96&amp;vtp=1&amp;bbb=1"/>
          <p:cNvSpPr/>
          <p:nvPr/>
        </p:nvSpPr>
        <p:spPr>
          <a:xfrm>
            <a:off x="502920" y="3712717"/>
            <a:ext cx="10570464" cy="322580"/>
          </a:xfrm>
          <a:prstGeom prst="rect">
            <a:avLst/>
          </a:prstGeom>
          <a:noFill/>
        </p:spPr>
        <p:txBody>
          <a:bodyPr wrap="none" lIns="0" tIns="0" rIns="0" bIns="0" rtlCol="0" anchor="t"/>
          <a:lstStyle/>
          <a:p>
            <a:pPr algn="l">
              <a:lnSpc>
                <a:spcPts val="28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13.What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58_1#aea65f812.bracket?pid=5e10a4c8b&amp;color=0,55,96&amp;vpa=13&amp;vtp=1"/>
          <p:cNvSpPr/>
          <p:nvPr/>
        </p:nvSpPr>
        <p:spPr>
          <a:xfrm>
            <a:off x="7601425" y="3703700"/>
            <a:ext cx="331788" cy="325565"/>
          </a:xfrm>
          <a:prstGeom prst="rect">
            <a:avLst/>
          </a:prstGeom>
          <a:noFill/>
        </p:spPr>
        <p:txBody>
          <a:bodyPr wrap="none" lIns="0" tIns="0" rIns="0" bIns="0" rtlCol="0" anchor="t"/>
          <a:lstStyle/>
          <a:p>
            <a:pPr algn="ctr">
              <a:lnSpc>
                <a:spcPts val="28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8" name="QC_6_BD.59_1#aea65f812.choices?pid=5e10a4c8b&amp;color=0,55,96&amp;vtp=1&amp;bbb=1"/>
          <p:cNvSpPr/>
          <p:nvPr/>
        </p:nvSpPr>
        <p:spPr>
          <a:xfrm>
            <a:off x="502920" y="4084700"/>
            <a:ext cx="10570464" cy="322580"/>
          </a:xfrm>
          <a:prstGeom prst="rect">
            <a:avLst/>
          </a:prstGeom>
          <a:noFill/>
        </p:spPr>
        <p:txBody>
          <a:bodyPr wrap="none" lIns="0" tIns="0" rIns="0" bIns="0" rtlCol="0" anchor="t"/>
          <a:lstStyle/>
          <a:p>
            <a:pPr>
              <a:lnSpc>
                <a:spcPts val="2800"/>
              </a:lnSpc>
              <a:tabLst>
                <a:tab pos="2800985" algn="l"/>
                <a:tab pos="5437505" algn="l"/>
                <a:tab pos="8149590"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Reject.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.Claim.</a:t>
            </a:r>
            <a:endParaRPr lang="en-US" altLang="zh-CN" sz="1800" dirty="0"/>
          </a:p>
        </p:txBody>
      </p:sp>
      <p:sp>
        <p:nvSpPr>
          <p:cNvPr id="9" name="QC_6_AS.60_1#aea65f812?pid=5e10a4c8b&amp;color=0,55,96&amp;vtp=1&amp;bbb=1&amp;hb=1"/>
          <p:cNvSpPr/>
          <p:nvPr/>
        </p:nvSpPr>
        <p:spPr>
          <a:xfrm>
            <a:off x="502920" y="4450715"/>
            <a:ext cx="10570464" cy="1798765"/>
          </a:xfrm>
          <a:prstGeom prst="rect">
            <a:avLst/>
          </a:prstGeom>
          <a:noFill/>
        </p:spPr>
        <p:txBody>
          <a:bodyPr wrap="none" lIns="0" tIns="0" rIns="0" bIns="0" rtlCol="0" anchor="t"/>
          <a:lstStyle/>
          <a:p>
            <a:pPr algn="l">
              <a:lnSpc>
                <a:spcPts val="29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词义猜测题。根据第一段中的“A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private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agency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time.”和画线短语所在句“In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statement,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Industries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NASA's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possibly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Mars.”可知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，该公司与美国国家航空航天局合</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作开发火箭</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，这说明该火箭技术将支持美国国家航空航天局的计划，由此可推知，画线短语意为“支持”。</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animEffect transition="in" filter="fade">
                                      <p:cBhvr>
                                        <p:cTn id="43" dur="500"/>
                                        <p:tgtEl>
                                          <p:spTgt spid="9">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2" end="2"/>
                                            </p:txEl>
                                          </p:spTgt>
                                        </p:tgtEl>
                                        <p:attrNameLst>
                                          <p:attrName>style.visibility</p:attrName>
                                        </p:attrNameLst>
                                      </p:cBhvr>
                                      <p:to>
                                        <p:strVal val="visible"/>
                                      </p:to>
                                    </p:set>
                                    <p:animEffect transition="in" filter="fade">
                                      <p:cBhvr>
                                        <p:cTn id="46" dur="500"/>
                                        <p:tgtEl>
                                          <p:spTgt spid="9">
                                            <p:txEl>
                                              <p:pRg st="2" end="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9">
                                            <p:txEl>
                                              <p:pRg st="3" end="3"/>
                                            </p:txEl>
                                          </p:spTgt>
                                        </p:tgtEl>
                                        <p:attrNameLst>
                                          <p:attrName>style.visibility</p:attrName>
                                        </p:attrNameLst>
                                      </p:cBhvr>
                                      <p:to>
                                        <p:strVal val="visible"/>
                                      </p:to>
                                    </p:set>
                                    <p:animEffect transition="in" filter="fade">
                                      <p:cBhvr>
                                        <p:cTn id="49" dur="500"/>
                                        <p:tgtEl>
                                          <p:spTgt spid="9">
                                            <p:txEl>
                                              <p:pRg st="3" end="3"/>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9">
                                            <p:txEl>
                                              <p:pRg st="4" end="4"/>
                                            </p:txEl>
                                          </p:spTgt>
                                        </p:tgtEl>
                                        <p:attrNameLst>
                                          <p:attrName>style.visibility</p:attrName>
                                        </p:attrNameLst>
                                      </p:cBhvr>
                                      <p:to>
                                        <p:strVal val="visible"/>
                                      </p:to>
                                    </p:set>
                                    <p:animEffect transition="in" filter="fade">
                                      <p:cBhvr>
                                        <p:cTn id="52"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b1b8b9b27?pid=5e10a4c8b&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14.Why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figures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62_1#b1b8b9b27.bracket?pid=5e10a4c8b&amp;color=0,55,96&amp;vpa=14&amp;vtp=1"/>
          <p:cNvSpPr/>
          <p:nvPr/>
        </p:nvSpPr>
        <p:spPr>
          <a:xfrm>
            <a:off x="56837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BD.63_1#b1b8b9b27.choices?pid=5e10a4c8b&amp;color=0,55,96&amp;vtp=1&amp;bbb=1"/>
          <p:cNvSpPr/>
          <p:nvPr/>
        </p:nvSpPr>
        <p:spPr>
          <a:xfrm>
            <a:off x="502920" y="191325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power.</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uncover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risks.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development.</a:t>
            </a:r>
            <a:endParaRPr lang="en-US" altLang="zh-CN" sz="1800" dirty="0"/>
          </a:p>
        </p:txBody>
      </p:sp>
      <p:sp>
        <p:nvSpPr>
          <p:cNvPr id="5" name="QC_6_AS.64_1#b1b8b9b27?pid=5e10a4c8b&amp;color=0,55,96&amp;vtp=1&amp;bbb=1&amp;hb=1"/>
          <p:cNvSpPr/>
          <p:nvPr/>
        </p:nvSpPr>
        <p:spPr>
          <a:xfrm>
            <a:off x="502920" y="2733040"/>
            <a:ext cx="10570464" cy="20275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推理判断题。根据第四段中的“NASA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Launch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agency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53N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travel.Developers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PPR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impulse’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5,000.The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efficient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be.”可推知，提到与推力和比冲率相关的数据是为了证明新火箭有巨大的潜力。</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5_1#826fe5e17?pid=5e10a4c8b&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66_1#826fe5e17.bracket?pid=5e10a4c8b&amp;color=0,55,96&amp;vpa=15&amp;vtp=1"/>
          <p:cNvSpPr/>
          <p:nvPr/>
        </p:nvSpPr>
        <p:spPr>
          <a:xfrm>
            <a:off x="47566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6_BD.67_1#826fe5e17.choices?pid=5e10a4c8b&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engine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phase.</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engine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requirement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NASA.</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improvement.</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rocket.</a:t>
            </a:r>
            <a:endParaRPr lang="en-US" altLang="zh-CN" sz="1800" dirty="0"/>
          </a:p>
        </p:txBody>
      </p:sp>
      <p:sp>
        <p:nvSpPr>
          <p:cNvPr id="5" name="QC_6_AS.68_1#826fe5e17?pid=5e10a4c8b&amp;color=0,55,96&amp;vtp=1&amp;bbb=1&amp;hb=1"/>
          <p:cNvSpPr/>
          <p:nvPr/>
        </p:nvSpPr>
        <p:spPr>
          <a:xfrm>
            <a:off x="502920" y="356425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最后一段介绍了火箭的第二阶段和第三阶段要进行的工作，</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由此可推知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，最后一段说明了该团队计划对火箭进行进一步改善。</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ffcc171e?pid=4baf7a283&amp;color=0,55,96&amp;vtp=1&amp;bt=1&amp;bbb=1"/>
          <p:cNvSpPr/>
          <p:nvPr/>
        </p:nvSpPr>
        <p:spPr>
          <a:xfrm>
            <a:off x="502920" y="1508760"/>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3" name="QM_5_BD.69_1#d31ed1fc4?pid=2ffcc171e&amp;color=0,55,96&amp;vtp=1&amp;bbb=1&amp;hb=1"/>
          <p:cNvSpPr/>
          <p:nvPr/>
        </p:nvSpPr>
        <p:spPr>
          <a:xfrm>
            <a:off x="502920" y="1995536"/>
            <a:ext cx="10570464" cy="28657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[河南开封2024高一期中]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阅读下面短文，从短文后的选项中选出可以填入空白处的最佳选项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。选项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中有两项为多余选项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on.16.</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grooves（凹槽）</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grooves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speed.</a:t>
            </a:r>
            <a:endParaRPr lang="en-US" altLang="zh-CN" dirty="0"/>
          </a:p>
        </p:txBody>
      </p:sp>
      <p:sp>
        <p:nvSpPr>
          <p:cNvPr id="4" name="QM_5_AN.70_1#d31ed1fc4.blank?pid=2ffcc171e&amp;color=0,55,96&amp;vpa=16&amp;vtp=1"/>
          <p:cNvSpPr/>
          <p:nvPr/>
        </p:nvSpPr>
        <p:spPr>
          <a:xfrm>
            <a:off x="3927951" y="3222356"/>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1_1#d31ed1fc4?pid=2ffcc171e&amp;color=0,55,96&amp;mp=1&amp;vtp=1&amp;bt=1&amp;bbb=1&amp;hb=1"/>
          <p:cNvSpPr/>
          <p:nvPr/>
        </p:nvSpPr>
        <p:spPr>
          <a:xfrm>
            <a:off x="502920" y="1508760"/>
            <a:ext cx="10570464" cy="4542155"/>
          </a:xfrm>
          <a:prstGeom prst="rect">
            <a:avLst/>
          </a:prstGeom>
          <a:noFill/>
        </p:spPr>
        <p:txBody>
          <a:bodyPr wrap="none" lIns="0" tIns="0" rIns="0" bIns="0" rtlCol="0" anchor="t"/>
          <a:lstStyle/>
          <a:p>
            <a:pPr algn="l">
              <a:lnSpc>
                <a:spcPts val="3300"/>
              </a:lnSpc>
            </a:pP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mid-1990s,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countries.18.</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incoming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coloured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painted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grooves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roads.</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Hungary,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performers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—László</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Bódi.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Bódi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singer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Republic.19.</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Bódi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2013.But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seconds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Republic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67”.</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Indonesia,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Birthday”.The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fifth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“mistake”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traffic</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accidents.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roads.</a:t>
            </a:r>
            <a:endParaRPr lang="en-US" altLang="zh-CN" dirty="0"/>
          </a:p>
        </p:txBody>
      </p:sp>
      <p:sp>
        <p:nvSpPr>
          <p:cNvPr id="3" name="QM_5_AN.72_1#d31ed1fc4.blank?pid=2ffcc171e&amp;color=0,55,96&amp;mp=1&amp;vpa=17&amp;vtp=1"/>
          <p:cNvSpPr/>
          <p:nvPr/>
        </p:nvSpPr>
        <p:spPr>
          <a:xfrm>
            <a:off x="1238726" y="1478280"/>
            <a:ext cx="3063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dirty="0"/>
          </a:p>
        </p:txBody>
      </p:sp>
      <p:sp>
        <p:nvSpPr>
          <p:cNvPr id="4" name="QM_5_AN.73_1#d31ed1fc4.blank?pid=2ffcc171e&amp;color=0,55,96&amp;mp=1&amp;vpa=18&amp;vtp=1"/>
          <p:cNvSpPr/>
          <p:nvPr/>
        </p:nvSpPr>
        <p:spPr>
          <a:xfrm>
            <a:off x="9788048" y="1478280"/>
            <a:ext cx="2936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dirty="0"/>
          </a:p>
        </p:txBody>
      </p:sp>
      <p:sp>
        <p:nvSpPr>
          <p:cNvPr id="5" name="QM_5_AN.74_1#d31ed1fc4.blank?pid=2ffcc171e&amp;color=0,55,96&amp;mp=1&amp;vpa=19&amp;vtp=1"/>
          <p:cNvSpPr/>
          <p:nvPr/>
        </p:nvSpPr>
        <p:spPr>
          <a:xfrm>
            <a:off x="8071325" y="3573780"/>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dirty="0"/>
          </a:p>
        </p:txBody>
      </p:sp>
      <p:sp>
        <p:nvSpPr>
          <p:cNvPr id="6" name="QM_5_AN.75_1#d31ed1fc4.blank?pid=2ffcc171e&amp;color=0,55,96&amp;mp=1&amp;vpa=20&amp;vtp=1"/>
          <p:cNvSpPr/>
          <p:nvPr/>
        </p:nvSpPr>
        <p:spPr>
          <a:xfrm>
            <a:off x="1226026" y="4831080"/>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13a58c3be.fixed?sp=1&amp;pid=6b956b49c&amp;color=61,88,159&amp;vtp=1&amp;bbb=1"/>
          <p:cNvSpPr/>
          <p:nvPr/>
        </p:nvSpPr>
        <p:spPr>
          <a:xfrm>
            <a:off x="0" y="2414016"/>
            <a:ext cx="12188952" cy="1755648"/>
          </a:xfrm>
          <a:prstGeom prst="rect">
            <a:avLst/>
          </a:prstGeom>
          <a:noFill/>
        </p:spPr>
        <p:txBody>
          <a:bodyPr wrap="none" lIns="0" tIns="0" rIns="0" bIns="0" rtlCol="0" anchor="ctr"/>
          <a:lstStyle/>
          <a:p>
            <a:pPr algn="ctr">
              <a:lnSpc>
                <a:spcPts val="6600"/>
              </a:lnSpc>
            </a:pPr>
            <a:r>
              <a:rPr lang="en-US" altLang="zh-CN" sz="5400" b="1" i="0" dirty="0">
                <a:solidFill>
                  <a:srgbClr val="3D589F"/>
                </a:solidFill>
                <a:latin typeface="Times New Roman" panose="02020603050405020304" pitchFamily="34" charset="0"/>
                <a:ea typeface="微软雅黑" panose="020B0503020204020204" pitchFamily="34" charset="-122"/>
                <a:cs typeface="Times New Roman" panose="02020603050405020304" pitchFamily="34" charset="-120"/>
              </a:rPr>
              <a:t>单元素养检测</a:t>
            </a:r>
            <a:endParaRPr lang="en-US" altLang="zh-CN" sz="54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6_1#d31ed1fc4?pid=2ffcc171e&amp;color=0,55,96&amp;vtp=1&amp;bt=1&amp;bbb=1"/>
          <p:cNvSpPr/>
          <p:nvPr/>
        </p:nvSpPr>
        <p:spPr>
          <a:xfrm>
            <a:off x="502920" y="1508760"/>
            <a:ext cx="10570464" cy="28657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Eastern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countries.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greatly.</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Gylling,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Denmark,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1995.</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Japan,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country.</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1990,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Hungary's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today.</a:t>
            </a:r>
            <a:endParaRPr lang="en-US" altLang="zh-CN" sz="1800" dirty="0"/>
          </a:p>
        </p:txBody>
      </p:sp>
      <p:sp>
        <p:nvSpPr>
          <p:cNvPr id="3" name="QM_5_EX.77_1#d31ed1fc4?pid=2ffcc171e&amp;color=0,55,96&amp;vtp=1&amp;bbb=1&amp;hb=1"/>
          <p:cNvSpPr/>
          <p:nvPr/>
        </p:nvSpPr>
        <p:spPr>
          <a:xfrm>
            <a:off x="502920" y="4390390"/>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主要介绍了世界各地出现的音乐公路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这些公路通过轮胎在特定凹槽上</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行驶产生音乐</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给驾驶者带来愉悦的体验</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同时还具有一定的安全作用</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8_1#5c47d229f?pid=d31ed1fc4&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79_1#5c47d229f.blank?pid=d31ed1fc4&amp;color=0,55,96&amp;vpa=21&amp;vtp=1"/>
          <p:cNvSpPr/>
          <p:nvPr/>
        </p:nvSpPr>
        <p:spPr>
          <a:xfrm>
            <a:off x="781526" y="14573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B_6_AS.80_1#5c47d229f?pid=d31ed1fc4&amp;color=0,55,96&amp;vtp=1&amp;bbb=1&amp;hb=1"/>
          <p:cNvSpPr/>
          <p:nvPr/>
        </p:nvSpPr>
        <p:spPr>
          <a:xfrm>
            <a:off x="502920" y="1913255"/>
            <a:ext cx="10570464" cy="16116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根据前文“Many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driving.Thanks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on.”可知，音乐公路的出现让司机不用打开收音机，C项“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trips.”与前文don't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on相呼应</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开收音机也能听音乐</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，符合语境。</a:t>
            </a:r>
            <a:endParaRPr lang="en-US" altLang="zh-CN" dirty="0"/>
          </a:p>
        </p:txBody>
      </p:sp>
      <p:sp>
        <p:nvSpPr>
          <p:cNvPr id="5" name="QB_6_BD.81_1#77f027781?pid=d31ed1fc4&amp;color=0,55,96&amp;vtp=1&amp;bbb=1"/>
          <p:cNvSpPr/>
          <p:nvPr/>
        </p:nvSpPr>
        <p:spPr>
          <a:xfrm>
            <a:off x="502920" y="3559238"/>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82_1#77f027781.blank?pid=d31ed1fc4&amp;color=0,55,96&amp;vpa=22&amp;vtp=1"/>
          <p:cNvSpPr/>
          <p:nvPr/>
        </p:nvSpPr>
        <p:spPr>
          <a:xfrm>
            <a:off x="781526" y="3507803"/>
            <a:ext cx="3063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dirty="0"/>
          </a:p>
        </p:txBody>
      </p:sp>
      <p:sp>
        <p:nvSpPr>
          <p:cNvPr id="7" name="QB_6_AS.83_1#77f027781?pid=d31ed1fc4&amp;color=0,55,96&amp;vtp=1&amp;bbb=1&amp;hb=1"/>
          <p:cNvSpPr/>
          <p:nvPr/>
        </p:nvSpPr>
        <p:spPr>
          <a:xfrm>
            <a:off x="502920" y="3970020"/>
            <a:ext cx="10570464" cy="11923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根据后文“Since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mid-1990s,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countries.”可知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空处应该讲到音乐公路的起源或者历史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，E项“The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Gylling,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Denmark,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1995</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.”表明音乐公路的起源，符合语境。</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4_1#30c738402?pid=d31ed1fc4&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85_1#30c738402.blank?pid=d31ed1fc4&amp;color=0,55,96&amp;mp=1&amp;vpa=23&amp;vtp=1"/>
          <p:cNvSpPr/>
          <p:nvPr/>
        </p:nvSpPr>
        <p:spPr>
          <a:xfrm>
            <a:off x="794226" y="1457325"/>
            <a:ext cx="2936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dirty="0"/>
          </a:p>
        </p:txBody>
      </p:sp>
      <p:sp>
        <p:nvSpPr>
          <p:cNvPr id="4" name="QB_6_AS.86_1#30c738402?pid=d31ed1fc4&amp;color=0,55,96&amp;vtp=1&amp;bbb=1&amp;hb=1"/>
          <p:cNvSpPr/>
          <p:nvPr/>
        </p:nvSpPr>
        <p:spPr>
          <a:xfrm>
            <a:off x="502920" y="1913255"/>
            <a:ext cx="10570464" cy="11893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根据前文“Since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mid-1990s,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countries.”可知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，许</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多国家都有音乐公路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，结合选项可知，F项“For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Japan,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country.”与前文语境一致，举例说明音乐公路在其他国家的普及情况。</a:t>
            </a:r>
            <a:endParaRPr lang="en-US" altLang="zh-CN" dirty="0"/>
          </a:p>
        </p:txBody>
      </p:sp>
      <p:sp>
        <p:nvSpPr>
          <p:cNvPr id="5" name="QB_6_BD.87_1#76fc8d6d0?pid=d31ed1fc4&amp;color=0,55,96&amp;vtp=1&amp;bbb=1"/>
          <p:cNvSpPr/>
          <p:nvPr/>
        </p:nvSpPr>
        <p:spPr>
          <a:xfrm>
            <a:off x="502920" y="3152838"/>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88_1#76fc8d6d0.blank?pid=d31ed1fc4&amp;color=0,55,96&amp;vpa=24&amp;vtp=1"/>
          <p:cNvSpPr/>
          <p:nvPr/>
        </p:nvSpPr>
        <p:spPr>
          <a:xfrm>
            <a:off x="768826" y="3101403"/>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dirty="0"/>
          </a:p>
        </p:txBody>
      </p:sp>
      <p:sp>
        <p:nvSpPr>
          <p:cNvPr id="7" name="QB_6_AS.89_1#76fc8d6d0?pid=d31ed1fc4&amp;color=0,55,96&amp;vtp=1&amp;bbb=1&amp;hb=1"/>
          <p:cNvSpPr/>
          <p:nvPr/>
        </p:nvSpPr>
        <p:spPr>
          <a:xfrm>
            <a:off x="502920" y="3563620"/>
            <a:ext cx="10570464" cy="20307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根据前文“In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Hungary,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performers—László</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Bódi.Bódi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singer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Republic.”及后文“Sadly,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Bódi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2013.”可知，设空处应该描述与音乐表演者拉斯洛·博迪及其乐队相关的事情，</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1990,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Hungary's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.”说明该乐队的知名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度和影响力</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，符合语境。</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2" end="2"/>
                                            </p:txEl>
                                          </p:spTgt>
                                        </p:tgtEl>
                                        <p:attrNameLst>
                                          <p:attrName>style.visibility</p:attrName>
                                        </p:attrNameLst>
                                      </p:cBhvr>
                                      <p:to>
                                        <p:strVal val="visible"/>
                                      </p:to>
                                    </p:set>
                                    <p:animEffect transition="in" filter="fade">
                                      <p:cBhvr>
                                        <p:cTn id="46" dur="500"/>
                                        <p:tgtEl>
                                          <p:spTgt spid="7">
                                            <p:txEl>
                                              <p:pRg st="2" end="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3" end="3"/>
                                            </p:txEl>
                                          </p:spTgt>
                                        </p:tgtEl>
                                        <p:attrNameLst>
                                          <p:attrName>style.visibility</p:attrName>
                                        </p:attrNameLst>
                                      </p:cBhvr>
                                      <p:to>
                                        <p:strVal val="visible"/>
                                      </p:to>
                                    </p:set>
                                    <p:animEffect transition="in" filter="fade">
                                      <p:cBhvr>
                                        <p:cTn id="49" dur="500"/>
                                        <p:tgtEl>
                                          <p:spTgt spid="7">
                                            <p:txEl>
                                              <p:pRg st="3" end="3"/>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
                                            <p:txEl>
                                              <p:pRg st="4" end="4"/>
                                            </p:txEl>
                                          </p:spTgt>
                                        </p:tgtEl>
                                        <p:attrNameLst>
                                          <p:attrName>style.visibility</p:attrName>
                                        </p:attrNameLst>
                                      </p:cBhvr>
                                      <p:to>
                                        <p:strVal val="visible"/>
                                      </p:to>
                                    </p:set>
                                    <p:animEffect transition="in" filter="fade">
                                      <p:cBhvr>
                                        <p:cTn id="52"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0_1#8ec709e97?pid=d31ed1fc4&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91_1#8ec709e97.blank?pid=d31ed1fc4&amp;color=0,55,96&amp;mp=1&amp;vpa=25&amp;vtp=1"/>
          <p:cNvSpPr/>
          <p:nvPr/>
        </p:nvSpPr>
        <p:spPr>
          <a:xfrm>
            <a:off x="768826" y="14573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B_6_AS.92_1#8ec709e97?pid=d31ed1fc4&amp;color=0,55,96&amp;vtp=1&amp;bbb=1&amp;hb=1"/>
          <p:cNvSpPr/>
          <p:nvPr/>
        </p:nvSpPr>
        <p:spPr>
          <a:xfrm>
            <a:off x="502920" y="1913255"/>
            <a:ext cx="10570464" cy="11893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根据后文“The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fifth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though.This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‘mistake’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traffic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accidents.”可知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，本段主要讲音乐公路还能让司机警醒来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提高驾驶安全性</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，A项“Musical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drivers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safe.”引出下文内容，符合语境。</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17caa6a5e?pid=13a58c3be&amp;color=0,55,96&amp;vtp=1&amp;bt=1&amp;bbb=1"/>
          <p:cNvSpPr/>
          <p:nvPr/>
        </p:nvSpPr>
        <p:spPr>
          <a:xfrm>
            <a:off x="502920" y="1508760"/>
            <a:ext cx="10570464" cy="895096"/>
          </a:xfrm>
          <a:prstGeom prst="rect">
            <a:avLst/>
          </a:prstGeom>
          <a:noFill/>
        </p:spPr>
        <p:txBody>
          <a:bodyPr wrap="none" lIns="0" tIns="0" rIns="0" bIns="0" rtlCol="0" anchor="t"/>
          <a:lstStyle/>
          <a:p>
            <a:pPr algn="ctr">
              <a:lnSpc>
                <a:spcPts val="4200"/>
              </a:lnSpc>
            </a:pP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第二部分</a:t>
            </a:r>
            <a:r>
              <a:rPr lang="en-US" altLang="zh-CN" sz="24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语言运用</a:t>
            </a:r>
            <a:endParaRPr lang="en-US" altLang="zh-CN" sz="2400" dirty="0"/>
          </a:p>
        </p:txBody>
      </p:sp>
      <p:sp>
        <p:nvSpPr>
          <p:cNvPr id="3" name="C_4_BD#280f2c26c?pid=17caa6a5e&amp;color=0,55,96&amp;vtp=1&amp;bbb=1"/>
          <p:cNvSpPr/>
          <p:nvPr/>
        </p:nvSpPr>
        <p:spPr>
          <a:xfrm>
            <a:off x="502920" y="2040953"/>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4" name="QM_5_BD.93_1#b234969a4?pid=280f2c26c&amp;color=0,55,96&amp;vtp=1&amp;bbb=1&amp;hb=1"/>
          <p:cNvSpPr/>
          <p:nvPr/>
        </p:nvSpPr>
        <p:spPr>
          <a:xfrm>
            <a:off x="502920" y="2530206"/>
            <a:ext cx="10570464" cy="37039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[山东日照2024高一期中]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阅读下面短文，从每题所给的A、B、C、D四个选项中选出最佳选项。</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Skateboarder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Robert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Glover's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seriously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sacral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agenesis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（骶骨发育不全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Glover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upper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operate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skateboard.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skateboarders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board.</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Namibian-born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skateboarder,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sailor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boxer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speaks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viewing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obstacles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（障碍）</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limits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media.</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obstacles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Glover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opinion,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obstacles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mentally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physically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93_2#b234969a4?pid=280f2c26c&amp;color=0,55,96&amp;mp=1&amp;vtp=1&amp;bt=1&amp;bbb=1&amp;hb=1"/>
          <p:cNvSpPr/>
          <p:nvPr/>
        </p:nvSpPr>
        <p:spPr>
          <a:xfrm>
            <a:off x="502920" y="1508760"/>
            <a:ext cx="10570464" cy="28657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28</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wheelchair.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board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29</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park’.”</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Adaptive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disabled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skaters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31</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board.”</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disabled.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unpleasant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32</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33</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34</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35</a:t>
            </a:r>
            <a:r>
              <a:rPr lang="en-US" altLang="zh-CN"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endParaRPr lang="en-US" altLang="zh-CN" dirty="0"/>
          </a:p>
        </p:txBody>
      </p:sp>
      <p:sp>
        <p:nvSpPr>
          <p:cNvPr id="3" name="QM_5_EX.94_1#b234969a4?pid=280f2c26c&amp;color=0,55,96&amp;vtp=1&amp;bbb=1&amp;hb=1"/>
          <p:cNvSpPr/>
          <p:nvPr/>
        </p:nvSpPr>
        <p:spPr>
          <a:xfrm>
            <a:off x="502920" y="4390390"/>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主要讲述了残疾人滑板运动员罗伯特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格洛弗的故事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他虽然骶骨发育</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不全</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但通过使用上半身的力量来控制滑板</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展现了他卓越的滑板技巧和积极的生活态度</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5_1#bd3865526.choices?pid=b234969a4&amp;color=0,55,96&amp;mp=1&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.monitoring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B.promoting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C.maintaining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.limiting</a:t>
            </a:r>
            <a:endParaRPr lang="en-US" altLang="zh-CN" sz="1800" dirty="0"/>
          </a:p>
        </p:txBody>
      </p:sp>
      <p:sp>
        <p:nvSpPr>
          <p:cNvPr id="3" name="QC_6_AN.96_1#bd3865526.bracket?pid=b234969a4&amp;color=0,55,96&amp;mp=1&amp;vpa=26&amp;vtp=1"/>
          <p:cNvSpPr/>
          <p:nvPr/>
        </p:nvSpPr>
        <p:spPr>
          <a:xfrm>
            <a:off x="9593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6_AS.97_1#bd3865526?pid=b234969a4&amp;color=0,55,96&amp;vtp=1&amp;bbb=1"/>
          <p:cNvSpPr/>
          <p:nvPr/>
        </p:nvSpPr>
        <p:spPr>
          <a:xfrm>
            <a:off x="502920" y="190823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根据上文sacral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agenesis可知，他的先天疾病限制了他的腿部发育。</a:t>
            </a:r>
            <a:endParaRPr lang="en-US" altLang="zh-CN" sz="1800" dirty="0"/>
          </a:p>
        </p:txBody>
      </p:sp>
      <p:sp>
        <p:nvSpPr>
          <p:cNvPr id="5" name="QC_6_BD.98_1#697aa6a86.choices?pid=b234969a4&amp;color=0,55,96&amp;vtp=1&amp;bbb=1"/>
          <p:cNvSpPr/>
          <p:nvPr/>
        </p:nvSpPr>
        <p:spPr>
          <a:xfrm>
            <a:off x="502920" y="231400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depending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rolling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lifting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.spreading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1800" dirty="0"/>
          </a:p>
        </p:txBody>
      </p:sp>
      <p:sp>
        <p:nvSpPr>
          <p:cNvPr id="6" name="QC_6_AN.99_1#697aa6a86.bracket?pid=b234969a4&amp;color=0,55,96&amp;vpa=27&amp;vtp=1"/>
          <p:cNvSpPr/>
          <p:nvPr/>
        </p:nvSpPr>
        <p:spPr>
          <a:xfrm>
            <a:off x="959326" y="230066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7" name="QC_6_AS.100_1#697aa6a86?pid=b234969a4&amp;color=0,55,96&amp;vtp=1&amp;bbb=1&amp;hb=1"/>
          <p:cNvSpPr/>
          <p:nvPr/>
        </p:nvSpPr>
        <p:spPr>
          <a:xfrm>
            <a:off x="502920" y="272478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根据上文内容及下文as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skateboarders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do可知，因为腿部疾病</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，他和其他大多数的滑板运动员</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不一样</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，他不依赖腿部。</a:t>
            </a:r>
            <a:endParaRPr lang="en-US" altLang="zh-CN" dirty="0"/>
          </a:p>
        </p:txBody>
      </p:sp>
      <p:sp>
        <p:nvSpPr>
          <p:cNvPr id="8" name="QC_6_BD.101_1#15a7aa651.choices?pid=b234969a4&amp;color=0,55,96&amp;vtp=1&amp;bbb=1"/>
          <p:cNvSpPr/>
          <p:nvPr/>
        </p:nvSpPr>
        <p:spPr>
          <a:xfrm>
            <a:off x="502920" y="355225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B.control</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C.reset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.measure</a:t>
            </a:r>
            <a:endParaRPr lang="en-US" altLang="zh-CN" sz="1800" dirty="0"/>
          </a:p>
        </p:txBody>
      </p:sp>
      <p:sp>
        <p:nvSpPr>
          <p:cNvPr id="9" name="QC_6_AN.102_1#15a7aa651.bracket?pid=b234969a4&amp;color=0,55,96&amp;vpa=28&amp;vtp=1"/>
          <p:cNvSpPr/>
          <p:nvPr/>
        </p:nvSpPr>
        <p:spPr>
          <a:xfrm>
            <a:off x="972026" y="353891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10" name="QC_6_AS.103_1#15a7aa651?pid=b234969a4&amp;color=0,55,96&amp;vtp=1&amp;bbb=1"/>
          <p:cNvSpPr/>
          <p:nvPr/>
        </p:nvSpPr>
        <p:spPr>
          <a:xfrm>
            <a:off x="502920" y="395801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board可知，对于滑板，他做出的动作应该是用手和胸部去控制它。</a:t>
            </a:r>
            <a:endParaRPr lang="en-US" altLang="zh-CN" sz="1800" dirty="0"/>
          </a:p>
        </p:txBody>
      </p:sp>
      <p:sp>
        <p:nvSpPr>
          <p:cNvPr id="11" name="QC_6_BD.104_1#ef6fb6d25.choices?pid=b234969a4&amp;color=0,55,96&amp;vtp=1&amp;bbb=1"/>
          <p:cNvSpPr/>
          <p:nvPr/>
        </p:nvSpPr>
        <p:spPr>
          <a:xfrm>
            <a:off x="502920" y="436378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B.secretly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C.rudely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.softly</a:t>
            </a:r>
            <a:endParaRPr lang="en-US" altLang="zh-CN" sz="1800" dirty="0"/>
          </a:p>
        </p:txBody>
      </p:sp>
      <p:sp>
        <p:nvSpPr>
          <p:cNvPr id="12" name="QC_6_AN.105_1#ef6fb6d25.bracket?pid=b234969a4&amp;color=0,55,96&amp;vpa=29&amp;vtp=1"/>
          <p:cNvSpPr/>
          <p:nvPr/>
        </p:nvSpPr>
        <p:spPr>
          <a:xfrm>
            <a:off x="959326" y="435044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13" name="QC_6_AS.106_1#ef6fb6d25?pid=b234969a4&amp;color=0,55,96&amp;vtp=1&amp;bbb=1&amp;hb=1"/>
          <p:cNvSpPr/>
          <p:nvPr/>
        </p:nvSpPr>
        <p:spPr>
          <a:xfrm>
            <a:off x="502920" y="477456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根据下文sharing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media可知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，他会通过社交媒体广泛分享这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一启示</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，说明他经常谈论这个话题。</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
                                            <p:txEl>
                                              <p:pRg st="1" end="1"/>
                                            </p:txEl>
                                          </p:spTgt>
                                        </p:tgtEl>
                                        <p:attrNameLst>
                                          <p:attrName>style.visibility</p:attrName>
                                        </p:attrNameLst>
                                      </p:cBhvr>
                                      <p:to>
                                        <p:strVal val="visible"/>
                                      </p:to>
                                    </p:set>
                                    <p:animEffect transition="in" filter="fade">
                                      <p:cBhvr>
                                        <p:cTn id="72"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7_1#5848054de.choices?pid=b234969a4&amp;color=0,55,96&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.curious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B.concerned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C.enthusiastic</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.hesitant</a:t>
            </a:r>
            <a:endParaRPr lang="en-US" altLang="zh-CN" sz="1800" dirty="0"/>
          </a:p>
        </p:txBody>
      </p:sp>
      <p:sp>
        <p:nvSpPr>
          <p:cNvPr id="3" name="QC_6_AN.108_1#5848054de.bracket?pid=b234969a4&amp;color=0,55,96&amp;vpa=30&amp;vtp=1"/>
          <p:cNvSpPr/>
          <p:nvPr/>
        </p:nvSpPr>
        <p:spPr>
          <a:xfrm>
            <a:off x="9720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6_AS.109_1#5848054de?pid=b234969a4&amp;color=0,55,96&amp;vtp=1&amp;bbb=1&amp;hb=1"/>
          <p:cNvSpPr/>
          <p:nvPr/>
        </p:nvSpPr>
        <p:spPr>
          <a:xfrm>
            <a:off x="502920" y="191325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根据下文sharing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media可知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，他会通过社交媒体广泛分享这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一启示</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，这说明他对此事持热情的态度。</a:t>
            </a:r>
            <a:endParaRPr lang="en-US" altLang="zh-CN" dirty="0"/>
          </a:p>
        </p:txBody>
      </p:sp>
      <p:sp>
        <p:nvSpPr>
          <p:cNvPr id="5" name="QC_6_BD.110_1#c7362247f.choices?pid=b234969a4&amp;color=0,55,96&amp;vtp=1&amp;bbb=1"/>
          <p:cNvSpPr/>
          <p:nvPr/>
        </p:nvSpPr>
        <p:spPr>
          <a:xfrm>
            <a:off x="502920" y="274072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.urge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B.block</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C.remind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.pity</a:t>
            </a:r>
            <a:endParaRPr lang="en-US" altLang="zh-CN" sz="1800" dirty="0"/>
          </a:p>
        </p:txBody>
      </p:sp>
      <p:sp>
        <p:nvSpPr>
          <p:cNvPr id="6" name="QC_6_AN.111_1#c7362247f.bracket?pid=b234969a4&amp;color=0,55,96&amp;vpa=31&amp;vtp=1"/>
          <p:cNvSpPr/>
          <p:nvPr/>
        </p:nvSpPr>
        <p:spPr>
          <a:xfrm>
            <a:off x="972026" y="272738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7" name="QC_6_AS.112_1#c7362247f?pid=b234969a4&amp;color=0,55,96&amp;vtp=1&amp;bbb=1&amp;hb=1"/>
          <p:cNvSpPr/>
          <p:nvPr/>
        </p:nvSpPr>
        <p:spPr>
          <a:xfrm>
            <a:off x="502920" y="315150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viewing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obstacles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limits可知，他从来不把障碍视为限制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，说明他认为障碍不是来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阻碍人们的</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8" name="QC_6_BD.113_1#1b3c6a05c.choices?pid=b234969a4&amp;color=0,55,96&amp;vtp=1&amp;bbb=1"/>
          <p:cNvSpPr/>
          <p:nvPr/>
        </p:nvSpPr>
        <p:spPr>
          <a:xfrm>
            <a:off x="502920" y="397897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B.intentions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C.opportunities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.expectations</a:t>
            </a:r>
            <a:endParaRPr lang="en-US" altLang="zh-CN" sz="1800" dirty="0"/>
          </a:p>
        </p:txBody>
      </p:sp>
      <p:sp>
        <p:nvSpPr>
          <p:cNvPr id="9" name="QC_6_AN.114_1#1b3c6a05c.bracket?pid=b234969a4&amp;color=0,55,96&amp;vpa=32&amp;vtp=1"/>
          <p:cNvSpPr/>
          <p:nvPr/>
        </p:nvSpPr>
        <p:spPr>
          <a:xfrm>
            <a:off x="972026" y="396563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10" name="QC_6_AS.115_1#1b3c6a05c?pid=b234969a4&amp;color=0,55,96&amp;vtp=1&amp;bbb=1&amp;hb=1"/>
          <p:cNvSpPr/>
          <p:nvPr/>
        </p:nvSpPr>
        <p:spPr>
          <a:xfrm>
            <a:off x="502920" y="438975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根据上文他的看法及obstacles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growing可知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，他认为障碍是他身心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成长的机会</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11" name="QC_6_BD.116_1#0250861dc.choices?pid=b234969a4&amp;color=0,55,96&amp;vtp=1&amp;bbb=1"/>
          <p:cNvSpPr/>
          <p:nvPr/>
        </p:nvSpPr>
        <p:spPr>
          <a:xfrm>
            <a:off x="502920" y="521722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28.(</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.hated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B.expressed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C.developed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.considered</a:t>
            </a:r>
            <a:endParaRPr lang="en-US" altLang="zh-CN" sz="1800" dirty="0"/>
          </a:p>
        </p:txBody>
      </p:sp>
      <p:sp>
        <p:nvSpPr>
          <p:cNvPr id="12" name="QC_6_AN.117_1#0250861dc.bracket?pid=b234969a4&amp;color=0,55,96&amp;vpa=33&amp;vtp=1"/>
          <p:cNvSpPr/>
          <p:nvPr/>
        </p:nvSpPr>
        <p:spPr>
          <a:xfrm>
            <a:off x="959326" y="520388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13" name="QC_6_AS.118_1#0250861dc?pid=b234969a4&amp;color=0,55,96&amp;vtp=1&amp;bbb=1"/>
          <p:cNvSpPr/>
          <p:nvPr/>
        </p:nvSpPr>
        <p:spPr>
          <a:xfrm>
            <a:off x="502920" y="562298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disabled.This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unpleasant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feeling”可知，他不喜欢坐轮椅。</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animEffect transition="in" filter="fade">
                                      <p:cBhvr>
                                        <p:cTn id="59" dur="500"/>
                                        <p:tgtEl>
                                          <p:spTgt spid="10">
                                            <p:txEl>
                                              <p:pRg st="1" end="1"/>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2">
                                            <p:bg/>
                                          </p:spTgt>
                                        </p:tgtEl>
                                        <p:attrNameLst>
                                          <p:attrName>style.visibility</p:attrName>
                                        </p:attrNameLst>
                                      </p:cBhvr>
                                      <p:to>
                                        <p:strVal val="visible"/>
                                      </p:to>
                                    </p:set>
                                    <p:animEffect transition="in" filter="fade">
                                      <p:cBhvr>
                                        <p:cTn id="64" dur="500"/>
                                        <p:tgtEl>
                                          <p:spTgt spid="12">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2">
                                            <p:txEl>
                                              <p:pRg st="0" end="0"/>
                                            </p:txEl>
                                          </p:spTgt>
                                        </p:tgtEl>
                                        <p:attrNameLst>
                                          <p:attrName>style.visibility</p:attrName>
                                        </p:attrNameLst>
                                      </p:cBhvr>
                                      <p:to>
                                        <p:strVal val="visible"/>
                                      </p:to>
                                    </p:set>
                                    <p:animEffect transition="in" filter="fade">
                                      <p:cBhvr>
                                        <p:cTn id="67" dur="500"/>
                                        <p:tgtEl>
                                          <p:spTgt spid="12">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3">
                                            <p:bg/>
                                          </p:spTgt>
                                        </p:tgtEl>
                                        <p:attrNameLst>
                                          <p:attrName>style.visibility</p:attrName>
                                        </p:attrNameLst>
                                      </p:cBhvr>
                                      <p:to>
                                        <p:strVal val="visible"/>
                                      </p:to>
                                    </p:set>
                                    <p:animEffect transition="in" filter="fade">
                                      <p:cBhvr>
                                        <p:cTn id="72" dur="500"/>
                                        <p:tgtEl>
                                          <p:spTgt spid="13">
                                            <p:bg/>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
                                            <p:txEl>
                                              <p:pRg st="0" end="0"/>
                                            </p:txEl>
                                          </p:spTgt>
                                        </p:tgtEl>
                                        <p:attrNameLst>
                                          <p:attrName>style.visibility</p:attrName>
                                        </p:attrNameLst>
                                      </p:cBhvr>
                                      <p:to>
                                        <p:strVal val="visible"/>
                                      </p:to>
                                    </p:set>
                                    <p:animEffect transition="in" filter="fade">
                                      <p:cBhvr>
                                        <p:cTn id="75"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9_1#5084ee8d7.choices?pid=b234969a4&amp;color=0,55,96&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29.(</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B.transport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C.pleasure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.guidance</a:t>
            </a:r>
            <a:endParaRPr lang="en-US" altLang="zh-CN" sz="1800" dirty="0"/>
          </a:p>
        </p:txBody>
      </p:sp>
      <p:sp>
        <p:nvSpPr>
          <p:cNvPr id="3" name="QC_6_AN.120_1#5084ee8d7.bracket?pid=b234969a4&amp;color=0,55,96&amp;vpa=34&amp;vtp=1"/>
          <p:cNvSpPr/>
          <p:nvPr/>
        </p:nvSpPr>
        <p:spPr>
          <a:xfrm>
            <a:off x="9720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AS.121_1#5084ee8d7?pid=b234969a4&amp;color=0,55,96&amp;vtp=1&amp;bbb=1&amp;hb=1"/>
          <p:cNvSpPr/>
          <p:nvPr/>
        </p:nvSpPr>
        <p:spPr>
          <a:xfrm>
            <a:off x="502920" y="191325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根据上文being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wheelchair和下文“I'm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disabled.This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unpleasant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feeling”可推知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，他把滑板</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用作交通工具</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C_6_BD.122_1#c73cc6534.choices?pid=b234969a4&amp;color=0,55,96&amp;vtp=1&amp;bbb=1"/>
          <p:cNvSpPr/>
          <p:nvPr/>
        </p:nvSpPr>
        <p:spPr>
          <a:xfrm>
            <a:off x="502920" y="274072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B.targets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C.arrangements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.facilities</a:t>
            </a:r>
            <a:endParaRPr lang="en-US" altLang="zh-CN" sz="1800" dirty="0"/>
          </a:p>
        </p:txBody>
      </p:sp>
      <p:sp>
        <p:nvSpPr>
          <p:cNvPr id="6" name="QC_6_AN.123_1#c73cc6534.bracket?pid=b234969a4&amp;color=0,55,96&amp;vpa=35&amp;vtp=1"/>
          <p:cNvSpPr/>
          <p:nvPr/>
        </p:nvSpPr>
        <p:spPr>
          <a:xfrm>
            <a:off x="959326" y="272738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7" name="QC_6_AS.124_1#c73cc6534?pid=b234969a4&amp;color=0,55,96&amp;vtp=1&amp;bbb=1&amp;hb=1"/>
          <p:cNvSpPr/>
          <p:nvPr/>
        </p:nvSpPr>
        <p:spPr>
          <a:xfrm>
            <a:off x="502920" y="315150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根据下文Adaptive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disabled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skaters可知，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滑板公园里有专门为残疾人士设计的设施，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罗伯特看到了这些设施</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8" name="QC_6_BD.125_1#ecfef6b49.choices?pid=b234969a4&amp;color=0,55,96&amp;vtp=1&amp;bbb=1"/>
          <p:cNvSpPr/>
          <p:nvPr/>
        </p:nvSpPr>
        <p:spPr>
          <a:xfrm>
            <a:off x="502920" y="397897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31.(</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B.row</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C.ride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.slide</a:t>
            </a:r>
            <a:endParaRPr lang="en-US" altLang="zh-CN" sz="1800" dirty="0"/>
          </a:p>
        </p:txBody>
      </p:sp>
      <p:sp>
        <p:nvSpPr>
          <p:cNvPr id="9" name="QC_6_AN.126_1#ecfef6b49.bracket?pid=b234969a4&amp;color=0,55,96&amp;vpa=36&amp;vtp=1"/>
          <p:cNvSpPr/>
          <p:nvPr/>
        </p:nvSpPr>
        <p:spPr>
          <a:xfrm>
            <a:off x="972026" y="396563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10" name="QC_6_AS.127_1#ecfef6b49?pid=b234969a4&amp;color=0,55,96&amp;vtp=1&amp;bbb=1"/>
          <p:cNvSpPr/>
          <p:nvPr/>
        </p:nvSpPr>
        <p:spPr>
          <a:xfrm>
            <a:off x="502920" y="438473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board可知，残疾滑板人士可以用任何方法、姿势等在滑板上骑行。</a:t>
            </a:r>
            <a:endParaRPr lang="en-US" altLang="zh-CN" sz="1800" dirty="0"/>
          </a:p>
        </p:txBody>
      </p:sp>
      <p:sp>
        <p:nvSpPr>
          <p:cNvPr id="11" name="QC_6_BD.128_1#5bf4c407e.choices?pid=b234969a4&amp;color=0,55,96&amp;vtp=1&amp;bbb=1"/>
          <p:cNvSpPr/>
          <p:nvPr/>
        </p:nvSpPr>
        <p:spPr>
          <a:xfrm>
            <a:off x="502920" y="479050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32.(</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B.avoid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C.experience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.explain</a:t>
            </a:r>
            <a:endParaRPr lang="en-US" altLang="zh-CN" sz="1800" dirty="0"/>
          </a:p>
        </p:txBody>
      </p:sp>
      <p:sp>
        <p:nvSpPr>
          <p:cNvPr id="12" name="QC_6_AN.129_1#5bf4c407e.bracket?pid=b234969a4&amp;color=0,55,96&amp;vpa=37&amp;vtp=1"/>
          <p:cNvSpPr/>
          <p:nvPr/>
        </p:nvSpPr>
        <p:spPr>
          <a:xfrm>
            <a:off x="972026" y="477716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13" name="QC_6_AS.130_1#5bf4c407e?pid=b234969a4&amp;color=0,55,96&amp;vtp=1&amp;bbb=1&amp;hb=1"/>
          <p:cNvSpPr/>
          <p:nvPr/>
        </p:nvSpPr>
        <p:spPr>
          <a:xfrm>
            <a:off x="502920" y="5196268"/>
            <a:ext cx="10570464" cy="351155"/>
          </a:xfrm>
          <a:prstGeom prst="rect">
            <a:avLst/>
          </a:prstGeom>
          <a:noFill/>
        </p:spPr>
        <p:txBody>
          <a:bodyPr wrap="none" lIns="0" tIns="0" rIns="0" bIns="0" rtlCol="0" anchor="t"/>
          <a:lstStyle/>
          <a:p>
            <a:pPr>
              <a:lnSpc>
                <a:spcPts val="3100"/>
              </a:lnSpc>
            </a:pPr>
            <a:r>
              <a:rPr lang="en-US" altLang="zh-CN"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根据上文This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unpleasant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to可知，残疾是一种不愉快的感觉而且难以避免。</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2">
                                            <p:bg/>
                                          </p:spTgt>
                                        </p:tgtEl>
                                        <p:attrNameLst>
                                          <p:attrName>style.visibility</p:attrName>
                                        </p:attrNameLst>
                                      </p:cBhvr>
                                      <p:to>
                                        <p:strVal val="visible"/>
                                      </p:to>
                                    </p:set>
                                    <p:animEffect transition="in" filter="fade">
                                      <p:cBhvr>
                                        <p:cTn id="61" dur="500"/>
                                        <p:tgtEl>
                                          <p:spTgt spid="12">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2">
                                            <p:txEl>
                                              <p:pRg st="0" end="0"/>
                                            </p:txEl>
                                          </p:spTgt>
                                        </p:tgtEl>
                                        <p:attrNameLst>
                                          <p:attrName>style.visibility</p:attrName>
                                        </p:attrNameLst>
                                      </p:cBhvr>
                                      <p:to>
                                        <p:strVal val="visible"/>
                                      </p:to>
                                    </p:set>
                                    <p:animEffect transition="in" filter="fade">
                                      <p:cBhvr>
                                        <p:cTn id="64" dur="500"/>
                                        <p:tgtEl>
                                          <p:spTgt spid="12">
                                            <p:txEl>
                                              <p:pRg st="0" end="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3">
                                            <p:bg/>
                                          </p:spTgt>
                                        </p:tgtEl>
                                        <p:attrNameLst>
                                          <p:attrName>style.visibility</p:attrName>
                                        </p:attrNameLst>
                                      </p:cBhvr>
                                      <p:to>
                                        <p:strVal val="visible"/>
                                      </p:to>
                                    </p:set>
                                    <p:animEffect transition="in" filter="fade">
                                      <p:cBhvr>
                                        <p:cTn id="69" dur="500"/>
                                        <p:tgtEl>
                                          <p:spTgt spid="13">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
                                            <p:txEl>
                                              <p:pRg st="0" end="0"/>
                                            </p:txEl>
                                          </p:spTgt>
                                        </p:tgtEl>
                                        <p:attrNameLst>
                                          <p:attrName>style.visibility</p:attrName>
                                        </p:attrNameLst>
                                      </p:cBhvr>
                                      <p:to>
                                        <p:strVal val="visible"/>
                                      </p:to>
                                    </p:set>
                                    <p:animEffect transition="in" filter="fade">
                                      <p:cBhvr>
                                        <p:cTn id="7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1_1#180bde3df.choices?pid=b234969a4&amp;color=0,55,96&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33.(</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.relief</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B.pressure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C.wisdom</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.risk</a:t>
            </a:r>
            <a:endParaRPr lang="en-US" altLang="zh-CN" sz="1800" dirty="0"/>
          </a:p>
        </p:txBody>
      </p:sp>
      <p:sp>
        <p:nvSpPr>
          <p:cNvPr id="3" name="QC_6_AN.132_1#180bde3df.bracket?pid=b234969a4&amp;color=0,55,96&amp;vpa=38&amp;vtp=1"/>
          <p:cNvSpPr/>
          <p:nvPr/>
        </p:nvSpPr>
        <p:spPr>
          <a:xfrm>
            <a:off x="9593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AS.133_1#180bde3df?pid=b234969a4&amp;color=0,55,96&amp;vtp=1&amp;bbb=1"/>
          <p:cNvSpPr/>
          <p:nvPr/>
        </p:nvSpPr>
        <p:spPr>
          <a:xfrm>
            <a:off x="502920" y="190823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good可知，滑板让他感觉非常好，这给了他一种宽慰的感觉。</a:t>
            </a:r>
            <a:endParaRPr lang="en-US" altLang="zh-CN" sz="1800" dirty="0"/>
          </a:p>
        </p:txBody>
      </p:sp>
      <p:sp>
        <p:nvSpPr>
          <p:cNvPr id="5" name="QC_6_BD.134_1#6f768d92e.choices?pid=b234969a4&amp;color=0,55,96&amp;vtp=1&amp;bbb=1"/>
          <p:cNvSpPr/>
          <p:nvPr/>
        </p:nvSpPr>
        <p:spPr>
          <a:xfrm>
            <a:off x="502920" y="231400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34.(</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B.dreaming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C.exercising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.landing</a:t>
            </a:r>
            <a:endParaRPr lang="en-US" altLang="zh-CN" sz="1800" dirty="0"/>
          </a:p>
        </p:txBody>
      </p:sp>
      <p:sp>
        <p:nvSpPr>
          <p:cNvPr id="6" name="QC_6_AN.135_1#6f768d92e.bracket?pid=b234969a4&amp;color=0,55,96&amp;vpa=39&amp;vtp=1"/>
          <p:cNvSpPr/>
          <p:nvPr/>
        </p:nvSpPr>
        <p:spPr>
          <a:xfrm>
            <a:off x="959326" y="230066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7" name="QC_6_AS.136_1#6f768d92e?pid=b234969a4&amp;color=0,55,96&amp;vtp=1&amp;bbb=1&amp;hb=1"/>
          <p:cNvSpPr/>
          <p:nvPr/>
        </p:nvSpPr>
        <p:spPr>
          <a:xfrm>
            <a:off x="502920" y="2724785"/>
            <a:ext cx="10570464" cy="7732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根据下文something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good可知，滑板让他感觉很好，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这是因为滑板运动让他有了成就感，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可以作动词，意思是“得到”。</a:t>
            </a:r>
            <a:endParaRPr lang="en-US" altLang="zh-CN" dirty="0"/>
          </a:p>
        </p:txBody>
      </p:sp>
      <p:sp>
        <p:nvSpPr>
          <p:cNvPr id="8" name="QC_6_BD.137_1#4a3742631.choices?pid=b234969a4&amp;color=0,55,96&amp;vtp=1&amp;bbb=1"/>
          <p:cNvSpPr/>
          <p:nvPr/>
        </p:nvSpPr>
        <p:spPr>
          <a:xfrm>
            <a:off x="502920" y="355225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35.(</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.competitions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B.lessons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C.possibilities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.regrets</a:t>
            </a:r>
            <a:endParaRPr lang="en-US" altLang="zh-CN" sz="1800" dirty="0"/>
          </a:p>
        </p:txBody>
      </p:sp>
      <p:sp>
        <p:nvSpPr>
          <p:cNvPr id="9" name="QC_6_AN.138_1#4a3742631.bracket?pid=b234969a4&amp;color=0,55,96&amp;vpa=40&amp;vtp=1"/>
          <p:cNvSpPr/>
          <p:nvPr/>
        </p:nvSpPr>
        <p:spPr>
          <a:xfrm>
            <a:off x="972026" y="353891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10" name="QC_6_AS.139_1#4a3742631?pid=b234969a4&amp;color=0,55,96&amp;vtp=1&amp;bbb=1&amp;hb=1"/>
          <p:cNvSpPr/>
          <p:nvPr/>
        </p:nvSpPr>
        <p:spPr>
          <a:xfrm>
            <a:off x="502920" y="396303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他建议人们以自己的方式去尝试，</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说明他认为人生充满各种可能性</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1" end="1"/>
                                            </p:txEl>
                                          </p:spTgt>
                                        </p:tgtEl>
                                        <p:attrNameLst>
                                          <p:attrName>style.visibility</p:attrName>
                                        </p:attrNameLst>
                                      </p:cBhvr>
                                      <p:to>
                                        <p:strVal val="visible"/>
                                      </p:to>
                                    </p:set>
                                    <p:animEffect transition="in" filter="fade">
                                      <p:cBhvr>
                                        <p:cTn id="56"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5a16d07e?pid=17caa6a5e&amp;color=0,55,96&amp;vtp=1&amp;bt=1&amp;bbb=1"/>
          <p:cNvSpPr/>
          <p:nvPr/>
        </p:nvSpPr>
        <p:spPr>
          <a:xfrm>
            <a:off x="502920" y="1508760"/>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3" name="QM_5_BD.140_1#638c2c48f?pid=25a16d07e&amp;color=0,55,96&amp;vtp=1&amp;bbb=1"/>
          <p:cNvSpPr/>
          <p:nvPr/>
        </p:nvSpPr>
        <p:spPr>
          <a:xfrm>
            <a:off x="502920" y="2001396"/>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[安徽宣城2024高一期末]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1800" dirty="0"/>
          </a:p>
        </p:txBody>
      </p:sp>
      <p:sp>
        <p:nvSpPr>
          <p:cNvPr id="4" name="QM_5_BD.140_2#638c2c48f?sp=1&amp;pid=25a16d07e&amp;color=0,55,96&amp;vtp=1&amp;bbb=1&amp;hb=1"/>
          <p:cNvSpPr/>
          <p:nvPr/>
        </p:nvSpPr>
        <p:spPr>
          <a:xfrm>
            <a:off x="502920" y="2402840"/>
            <a:ext cx="10570464" cy="24466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well-balanced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36.</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functions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illness.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diets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constitutions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38.</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fitness,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decrease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illness.</a:t>
            </a:r>
            <a:endParaRPr lang="en-US" altLang="zh-CN" dirty="0"/>
          </a:p>
        </p:txBody>
      </p:sp>
      <p:sp>
        <p:nvSpPr>
          <p:cNvPr id="5" name="QM_5_AN.141_1#638c2c48f.blank?pid=25a16d07e&amp;color=0,55,96&amp;vpa=41&amp;vtp=1&amp;bbb=1"/>
          <p:cNvSpPr/>
          <p:nvPr/>
        </p:nvSpPr>
        <p:spPr>
          <a:xfrm>
            <a:off x="7068025" y="2791460"/>
            <a:ext cx="1487488" cy="351155"/>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believed</a:t>
            </a:r>
            <a:endParaRPr lang="en-US" altLang="zh-CN" dirty="0"/>
          </a:p>
        </p:txBody>
      </p:sp>
      <p:sp>
        <p:nvSpPr>
          <p:cNvPr id="6" name="QM_5_AN.142_1#638c2c48f.blank?pid=25a16d07e&amp;color=0,55,96&amp;vpa=42&amp;vtp=1&amp;bbb=1"/>
          <p:cNvSpPr/>
          <p:nvPr/>
        </p:nvSpPr>
        <p:spPr>
          <a:xfrm>
            <a:off x="4667726" y="3616960"/>
            <a:ext cx="1144588" cy="351155"/>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prevent</a:t>
            </a:r>
            <a:endParaRPr lang="en-US" altLang="zh-CN" dirty="0"/>
          </a:p>
        </p:txBody>
      </p:sp>
      <p:sp>
        <p:nvSpPr>
          <p:cNvPr id="7" name="QM_5_AN.143_1#638c2c48f.blank?pid=25a16d07e&amp;color=0,55,96&amp;vpa=43&amp;vtp=1&amp;bbb=1"/>
          <p:cNvSpPr/>
          <p:nvPr/>
        </p:nvSpPr>
        <p:spPr>
          <a:xfrm>
            <a:off x="5489099" y="4048760"/>
            <a:ext cx="585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4_1#638c2c48f?sp=1&amp;pid=25a16d07e&amp;color=0,55,96&amp;mp=1&amp;vtp=1&amp;bt=1&amp;bbb=1&amp;hb=1"/>
          <p:cNvSpPr/>
          <p:nvPr/>
        </p:nvSpPr>
        <p:spPr>
          <a:xfrm>
            <a:off x="502920" y="1508760"/>
            <a:ext cx="10570464" cy="28657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39.</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Similarly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responses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41.</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appropriate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inappropriate.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42.</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wealth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43.</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（combine）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inappropriate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44.</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ingredient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illness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medicinal</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diet,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45.</a:t>
            </a:r>
            <a:r>
              <a:rPr lang="en-US" altLang="zh-CN"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illnesses.</a:t>
            </a:r>
            <a:endParaRPr lang="en-US" altLang="zh-CN" dirty="0"/>
          </a:p>
        </p:txBody>
      </p:sp>
      <p:sp>
        <p:nvSpPr>
          <p:cNvPr id="3" name="QM_5_AN.145_1#638c2c48f.blank?pid=25a16d07e&amp;color=0,55,96&amp;mp=1&amp;vpa=44&amp;vtp=1&amp;bbb=1"/>
          <p:cNvSpPr/>
          <p:nvPr/>
        </p:nvSpPr>
        <p:spPr>
          <a:xfrm>
            <a:off x="3476149" y="1478280"/>
            <a:ext cx="6492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eaten</a:t>
            </a:r>
            <a:endParaRPr lang="en-US" altLang="zh-CN" dirty="0"/>
          </a:p>
        </p:txBody>
      </p:sp>
      <p:sp>
        <p:nvSpPr>
          <p:cNvPr id="4" name="QM_5_AN.146_1#638c2c48f.blank?pid=25a16d07e&amp;color=0,55,96&amp;mp=1&amp;vpa=45&amp;vtp=1&amp;bbb=1"/>
          <p:cNvSpPr/>
          <p:nvPr/>
        </p:nvSpPr>
        <p:spPr>
          <a:xfrm>
            <a:off x="8894350" y="1465580"/>
            <a:ext cx="9159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on/upon</a:t>
            </a:r>
            <a:endParaRPr lang="en-US" altLang="zh-CN" dirty="0"/>
          </a:p>
        </p:txBody>
      </p:sp>
      <p:sp>
        <p:nvSpPr>
          <p:cNvPr id="5" name="QM_5_AN.147_1#638c2c48f.blank?pid=25a16d07e&amp;color=0,55,96&amp;mp=1&amp;vpa=46&amp;vtp=1&amp;bbb=1"/>
          <p:cNvSpPr/>
          <p:nvPr/>
        </p:nvSpPr>
        <p:spPr>
          <a:xfrm>
            <a:off x="1238726" y="2316480"/>
            <a:ext cx="1055688" cy="351155"/>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sorted</a:t>
            </a:r>
            <a:endParaRPr lang="en-US" altLang="zh-CN" dirty="0"/>
          </a:p>
        </p:txBody>
      </p:sp>
      <p:sp>
        <p:nvSpPr>
          <p:cNvPr id="6" name="QM_5_AN.148_1#638c2c48f.blank?pid=25a16d07e&amp;color=0,55,96&amp;mp=1&amp;vpa=47&amp;vtp=1"/>
          <p:cNvSpPr/>
          <p:nvPr/>
        </p:nvSpPr>
        <p:spPr>
          <a:xfrm>
            <a:off x="8401525" y="2316480"/>
            <a:ext cx="2682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7" name="QM_5_AN.149_1#638c2c48f.blank?pid=25a16d07e&amp;color=0,55,96&amp;mp=1&amp;vpa=48&amp;vtp=1&amp;bbb=1"/>
          <p:cNvSpPr/>
          <p:nvPr/>
        </p:nvSpPr>
        <p:spPr>
          <a:xfrm>
            <a:off x="4312126" y="2735580"/>
            <a:ext cx="13096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combination</a:t>
            </a:r>
            <a:endParaRPr lang="en-US" altLang="zh-CN" dirty="0"/>
          </a:p>
        </p:txBody>
      </p:sp>
      <p:sp>
        <p:nvSpPr>
          <p:cNvPr id="8" name="QM_5_AN.150_1#638c2c48f.blank?pid=25a16d07e&amp;color=0,55,96&amp;mp=1&amp;vpa=49&amp;vtp=1&amp;bbb=1"/>
          <p:cNvSpPr/>
          <p:nvPr/>
        </p:nvSpPr>
        <p:spPr>
          <a:xfrm>
            <a:off x="4826476" y="3141980"/>
            <a:ext cx="13223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Additionally</a:t>
            </a:r>
            <a:endParaRPr lang="en-US" altLang="zh-CN" dirty="0"/>
          </a:p>
        </p:txBody>
      </p:sp>
      <p:sp>
        <p:nvSpPr>
          <p:cNvPr id="9" name="QM_5_AN.151_1#638c2c48f.blank?pid=25a16d07e&amp;color=0,55,96&amp;mp=1&amp;vpa=50&amp;vtp=1&amp;bbb=1"/>
          <p:cNvSpPr/>
          <p:nvPr/>
        </p:nvSpPr>
        <p:spPr>
          <a:xfrm>
            <a:off x="2337276" y="3971925"/>
            <a:ext cx="725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dirty="0"/>
          </a:p>
        </p:txBody>
      </p:sp>
      <p:sp>
        <p:nvSpPr>
          <p:cNvPr id="10" name="QM_5_EX.152_1#638c2c48f?pid=25a16d07e&amp;color=0,55,96&amp;vtp=1&amp;bbb=1"/>
          <p:cNvSpPr/>
          <p:nvPr/>
        </p:nvSpPr>
        <p:spPr>
          <a:xfrm>
            <a:off x="502920" y="4385373"/>
            <a:ext cx="10570464" cy="351155"/>
          </a:xfrm>
          <a:prstGeom prst="rect">
            <a:avLst/>
          </a:prstGeom>
          <a:noFill/>
        </p:spPr>
        <p:txBody>
          <a:bodyPr wrap="none" lIns="0" tIns="0" rIns="0" bIns="0" rtlCol="0" anchor="t"/>
          <a:lstStyle/>
          <a:p>
            <a:pPr algn="l">
              <a:lnSpc>
                <a:spcPts val="3100"/>
              </a:lnSpc>
            </a:pPr>
            <a:r>
              <a:rPr lang="en-US" altLang="zh-CN" sz="1800" b="1"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spc="-10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主要介绍了食物与健康的密切关系</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特别是中国传统的食物疗法和药膳理念</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3_1#2f1a2c377?pid=638c2c48f&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36.</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1800" dirty="0"/>
          </a:p>
        </p:txBody>
      </p:sp>
      <p:sp>
        <p:nvSpPr>
          <p:cNvPr id="3" name="QB_6_AN.154_1#2f1a2c377.blank?pid=638c2c48f&amp;color=0,55,96&amp;mp=1&amp;vpa=51&amp;vtp=1&amp;bbb=1"/>
          <p:cNvSpPr/>
          <p:nvPr/>
        </p:nvSpPr>
        <p:spPr>
          <a:xfrm>
            <a:off x="768826" y="1457325"/>
            <a:ext cx="1487488" cy="351155"/>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believed</a:t>
            </a:r>
            <a:endParaRPr lang="en-US" altLang="zh-CN" dirty="0"/>
          </a:p>
        </p:txBody>
      </p:sp>
      <p:sp>
        <p:nvSpPr>
          <p:cNvPr id="4" name="QB_6_AS.155_1#2f1a2c377?pid=638c2c48f&amp;color=0,55,96&amp;vtp=1&amp;bbb=1&amp;hb=1"/>
          <p:cNvSpPr/>
          <p:nvPr/>
        </p:nvSpPr>
        <p:spPr>
          <a:xfrm>
            <a:off x="502920" y="191325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根据时间状语Since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times可知，句子时态应用现在完成时，主语people是复数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，谓语应用复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数形式</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B_6_BD.156_1#ba7f0e419?pid=638c2c48f&amp;color=0,55,96&amp;vtp=1&amp;bbb=1"/>
          <p:cNvSpPr/>
          <p:nvPr/>
        </p:nvSpPr>
        <p:spPr>
          <a:xfrm>
            <a:off x="502920" y="274072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6" name="QB_6_AN.157_1#ba7f0e419.blank?pid=638c2c48f&amp;color=0,55,96&amp;vpa=52&amp;vtp=1&amp;bbb=1"/>
          <p:cNvSpPr/>
          <p:nvPr/>
        </p:nvSpPr>
        <p:spPr>
          <a:xfrm>
            <a:off x="768826" y="2676588"/>
            <a:ext cx="1144588" cy="351155"/>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prevent</a:t>
            </a:r>
            <a:endParaRPr lang="en-US" altLang="zh-CN" dirty="0"/>
          </a:p>
        </p:txBody>
      </p:sp>
      <p:sp>
        <p:nvSpPr>
          <p:cNvPr id="7" name="QB_6_AS.158_1#ba7f0e419?pid=638c2c48f&amp;color=0,55,96&amp;vtp=1&amp;bbb=1"/>
          <p:cNvSpPr/>
          <p:nvPr/>
        </p:nvSpPr>
        <p:spPr>
          <a:xfrm>
            <a:off x="502920" y="314648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potential意为“潜力”，其后应用不定式作后置定语。</a:t>
            </a:r>
            <a:endParaRPr lang="en-US" altLang="zh-CN" sz="1800" dirty="0"/>
          </a:p>
        </p:txBody>
      </p:sp>
      <p:sp>
        <p:nvSpPr>
          <p:cNvPr id="8" name="QB_6_BD.159_1#9e985f86e?pid=638c2c48f&amp;color=0,55,96&amp;vtp=1&amp;bbb=1"/>
          <p:cNvSpPr/>
          <p:nvPr/>
        </p:nvSpPr>
        <p:spPr>
          <a:xfrm>
            <a:off x="502920" y="355225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38.</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9" name="QB_6_AN.160_1#9e985f86e.blank?pid=638c2c48f&amp;color=0,55,96&amp;vpa=53&amp;vtp=1&amp;bbb=1"/>
          <p:cNvSpPr/>
          <p:nvPr/>
        </p:nvSpPr>
        <p:spPr>
          <a:xfrm>
            <a:off x="756126" y="3500818"/>
            <a:ext cx="585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endParaRPr lang="en-US" altLang="zh-CN" dirty="0"/>
          </a:p>
        </p:txBody>
      </p:sp>
      <p:sp>
        <p:nvSpPr>
          <p:cNvPr id="10" name="QB_6_AS.161_1#9e985f86e?pid=638c2c48f&amp;color=0,55,96&amp;vtp=1&amp;bbb=1"/>
          <p:cNvSpPr/>
          <p:nvPr/>
        </p:nvSpPr>
        <p:spPr>
          <a:xfrm>
            <a:off x="502920" y="395801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设空处作定语修饰fitness，应用形容词性物主代词。</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2_1#999f0b85f?pid=638c2c48f&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39.</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3" name="QB_6_AN.163_1#999f0b85f.blank?pid=638c2c48f&amp;color=0,55,96&amp;vpa=54&amp;vtp=1&amp;bbb=1"/>
          <p:cNvSpPr/>
          <p:nvPr/>
        </p:nvSpPr>
        <p:spPr>
          <a:xfrm>
            <a:off x="781526" y="1457325"/>
            <a:ext cx="6492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eaten</a:t>
            </a:r>
            <a:endParaRPr lang="en-US" altLang="zh-CN" dirty="0"/>
          </a:p>
        </p:txBody>
      </p:sp>
      <p:sp>
        <p:nvSpPr>
          <p:cNvPr id="4" name="QB_6_AS.164_1#999f0b85f?pid=638c2c48f&amp;color=0,55,96&amp;vtp=1&amp;bbb=1&amp;hb=1"/>
          <p:cNvSpPr/>
          <p:nvPr/>
        </p:nvSpPr>
        <p:spPr>
          <a:xfrm>
            <a:off x="502920" y="1913255"/>
            <a:ext cx="10570464" cy="11923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根据can可知，句子时态应用一般现在时，且根据语境可知，食物是被吃，应用被动语态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是复数，因此when引导的从句是when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eaten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together，从句中主语和主句中主语一致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句中有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be动词时可省略从句中的主语和be动词。</a:t>
            </a:r>
            <a:endParaRPr lang="en-US" altLang="zh-CN" dirty="0"/>
          </a:p>
        </p:txBody>
      </p:sp>
      <p:sp>
        <p:nvSpPr>
          <p:cNvPr id="5" name="QB_6_BD.165_1#6b8133872?pid=638c2c48f&amp;color=0,55,96&amp;vtp=1&amp;bbb=1"/>
          <p:cNvSpPr/>
          <p:nvPr/>
        </p:nvSpPr>
        <p:spPr>
          <a:xfrm>
            <a:off x="502920" y="3152838"/>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6" name="QB_6_AN.166_1#6b8133872.blank?pid=638c2c48f&amp;color=0,55,96&amp;vpa=55&amp;vtp=1&amp;bbb=1"/>
          <p:cNvSpPr/>
          <p:nvPr/>
        </p:nvSpPr>
        <p:spPr>
          <a:xfrm>
            <a:off x="768826" y="3088703"/>
            <a:ext cx="9159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on/upon</a:t>
            </a:r>
            <a:endParaRPr lang="en-US" altLang="zh-CN" dirty="0"/>
          </a:p>
        </p:txBody>
      </p:sp>
      <p:sp>
        <p:nvSpPr>
          <p:cNvPr id="7" name="QB_6_AS.167_1#6b8133872?pid=638c2c48f&amp;color=0,55,96&amp;vtp=1&amp;bbb=1"/>
          <p:cNvSpPr/>
          <p:nvPr/>
        </p:nvSpPr>
        <p:spPr>
          <a:xfrm>
            <a:off x="502920" y="3558603"/>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on/upon</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是固定短语，意为“对</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有不同的影响”。</a:t>
            </a:r>
            <a:endParaRPr lang="en-US" altLang="zh-CN" sz="1800" dirty="0"/>
          </a:p>
        </p:txBody>
      </p:sp>
      <p:sp>
        <p:nvSpPr>
          <p:cNvPr id="8" name="QB_6_BD.168_1#c6d7f5ccc?pid=638c2c48f&amp;color=0,55,96&amp;vtp=1&amp;bbb=1"/>
          <p:cNvSpPr/>
          <p:nvPr/>
        </p:nvSpPr>
        <p:spPr>
          <a:xfrm>
            <a:off x="502920" y="3964368"/>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41.</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9" name="QB_6_AN.169_1#c6d7f5ccc.blank?pid=638c2c48f&amp;color=0,55,96&amp;vpa=56&amp;vtp=1&amp;bbb=1"/>
          <p:cNvSpPr/>
          <p:nvPr/>
        </p:nvSpPr>
        <p:spPr>
          <a:xfrm>
            <a:off x="806926" y="3912933"/>
            <a:ext cx="1055688" cy="351155"/>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sorted</a:t>
            </a:r>
            <a:endParaRPr lang="en-US" altLang="zh-CN" dirty="0"/>
          </a:p>
        </p:txBody>
      </p:sp>
      <p:sp>
        <p:nvSpPr>
          <p:cNvPr id="10" name="QB_6_AS.170_1#c6d7f5ccc?pid=638c2c48f&amp;color=0,55,96&amp;vtp=1&amp;bbb=1&amp;hb=1"/>
          <p:cNvSpPr/>
          <p:nvPr/>
        </p:nvSpPr>
        <p:spPr>
          <a:xfrm>
            <a:off x="502920" y="4375150"/>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设空处在句中作谓语，food和sort之间是被动关系，应用被动语态，且设空处前有情态动词can</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填</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sorted。</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animEffect transition="in" filter="fade">
                                      <p:cBhvr>
                                        <p:cTn id="59"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71_1#cb0133c71?pid=638c2c48f&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42.</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72_1#cb0133c71.blank?pid=638c2c48f&amp;color=0,55,96&amp;vpa=57&amp;vtp=1"/>
          <p:cNvSpPr/>
          <p:nvPr/>
        </p:nvSpPr>
        <p:spPr>
          <a:xfrm>
            <a:off x="806926" y="1457325"/>
            <a:ext cx="2682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B_6_AS.173_1#cb0133c71?pid=638c2c48f&amp;color=0,55,96&amp;vtp=1&amp;bbb=1"/>
          <p:cNvSpPr/>
          <p:nvPr/>
        </p:nvSpPr>
        <p:spPr>
          <a:xfrm>
            <a:off x="502920" y="190823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wealth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of是固定搭配，意为“大量的”。</a:t>
            </a:r>
            <a:endParaRPr lang="en-US" altLang="zh-CN" sz="1800" dirty="0"/>
          </a:p>
        </p:txBody>
      </p:sp>
      <p:sp>
        <p:nvSpPr>
          <p:cNvPr id="5" name="QB_6_BD.174_1#f03efb379?pid=638c2c48f&amp;color=0,55,96&amp;vtp=1&amp;bbb=1"/>
          <p:cNvSpPr/>
          <p:nvPr/>
        </p:nvSpPr>
        <p:spPr>
          <a:xfrm>
            <a:off x="502920" y="231400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43.</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800" dirty="0"/>
          </a:p>
        </p:txBody>
      </p:sp>
      <p:sp>
        <p:nvSpPr>
          <p:cNvPr id="6" name="QB_6_AN.175_1#f03efb379.blank?pid=638c2c48f&amp;color=0,55,96&amp;vpa=58&amp;vtp=1&amp;bbb=1"/>
          <p:cNvSpPr/>
          <p:nvPr/>
        </p:nvSpPr>
        <p:spPr>
          <a:xfrm>
            <a:off x="794226" y="2262568"/>
            <a:ext cx="13096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combination</a:t>
            </a:r>
            <a:endParaRPr lang="en-US" altLang="zh-CN" dirty="0"/>
          </a:p>
        </p:txBody>
      </p:sp>
      <p:sp>
        <p:nvSpPr>
          <p:cNvPr id="7" name="QB_6_AS.176_1#f03efb379?pid=638c2c48f&amp;color=0,55,96&amp;vtp=1&amp;bbb=1"/>
          <p:cNvSpPr/>
          <p:nvPr/>
        </p:nvSpPr>
        <p:spPr>
          <a:xfrm>
            <a:off x="502920" y="271976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根据the和of可知，设空处应用名词形式。</a:t>
            </a:r>
            <a:endParaRPr lang="en-US" altLang="zh-CN" sz="1800" dirty="0"/>
          </a:p>
        </p:txBody>
      </p:sp>
      <p:sp>
        <p:nvSpPr>
          <p:cNvPr id="8" name="QB_6_BD.177_1#5d77909d2?pid=638c2c48f&amp;color=0,55,96&amp;vtp=1&amp;bbb=1"/>
          <p:cNvSpPr/>
          <p:nvPr/>
        </p:nvSpPr>
        <p:spPr>
          <a:xfrm>
            <a:off x="502920" y="312553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44.</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800" dirty="0"/>
          </a:p>
        </p:txBody>
      </p:sp>
      <p:sp>
        <p:nvSpPr>
          <p:cNvPr id="9" name="QB_6_AN.178_1#5d77909d2.blank?pid=638c2c48f&amp;color=0,55,96&amp;vpa=59&amp;vtp=1&amp;bbb=1"/>
          <p:cNvSpPr/>
          <p:nvPr/>
        </p:nvSpPr>
        <p:spPr>
          <a:xfrm>
            <a:off x="794226" y="3061398"/>
            <a:ext cx="13223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Additionally</a:t>
            </a:r>
            <a:endParaRPr lang="en-US" altLang="zh-CN" dirty="0"/>
          </a:p>
        </p:txBody>
      </p:sp>
      <p:sp>
        <p:nvSpPr>
          <p:cNvPr id="10" name="QB_6_AS.179_1#5d77909d2?pid=638c2c48f&amp;color=0,55,96&amp;vtp=1&amp;bbb=1"/>
          <p:cNvSpPr/>
          <p:nvPr/>
        </p:nvSpPr>
        <p:spPr>
          <a:xfrm>
            <a:off x="502920" y="353129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设空处在句中作状语，修饰整个句子，应用副词形式，且设空处位于句首，单词首字母需大写。</a:t>
            </a:r>
            <a:endParaRPr lang="en-US" altLang="zh-CN" sz="1800" dirty="0"/>
          </a:p>
        </p:txBody>
      </p:sp>
      <p:sp>
        <p:nvSpPr>
          <p:cNvPr id="11" name="QB_6_BD.180_1#3717a81de?pid=638c2c48f&amp;color=0,55,96&amp;vtp=1&amp;bbb=1"/>
          <p:cNvSpPr/>
          <p:nvPr/>
        </p:nvSpPr>
        <p:spPr>
          <a:xfrm>
            <a:off x="502920" y="393706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45.</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12" name="QB_6_AN.181_1#3717a81de.blank?pid=638c2c48f&amp;color=0,55,96&amp;vpa=60&amp;vtp=1&amp;bbb=1"/>
          <p:cNvSpPr/>
          <p:nvPr/>
        </p:nvSpPr>
        <p:spPr>
          <a:xfrm>
            <a:off x="806926" y="3885628"/>
            <a:ext cx="725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dirty="0"/>
          </a:p>
        </p:txBody>
      </p:sp>
      <p:sp>
        <p:nvSpPr>
          <p:cNvPr id="13" name="QB_6_AS.182_1#3717a81de?pid=638c2c48f&amp;color=0,55,96&amp;vtp=1&amp;bbb=1&amp;hb=1"/>
          <p:cNvSpPr/>
          <p:nvPr/>
        </p:nvSpPr>
        <p:spPr>
          <a:xfrm>
            <a:off x="502920" y="4347845"/>
            <a:ext cx="10570464" cy="7732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设空处引导非限制性定语从句，从句中缺少主语，先行词为medicinal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diet，指物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，应用关系代词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引导。</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1" end="1"/>
                                            </p:txEl>
                                          </p:spTgt>
                                        </p:tgtEl>
                                        <p:attrNameLst>
                                          <p:attrName>style.visibility</p:attrName>
                                        </p:attrNameLst>
                                      </p:cBhvr>
                                      <p:to>
                                        <p:strVal val="visible"/>
                                      </p:to>
                                    </p:set>
                                    <p:animEffect transition="in" filter="fade">
                                      <p:cBhvr>
                                        <p:cTn id="69"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e1e2fe907?pid=13a58c3be&amp;color=0,55,96&amp;vtp=1&amp;bt=1&amp;bbb=1"/>
          <p:cNvSpPr/>
          <p:nvPr/>
        </p:nvSpPr>
        <p:spPr>
          <a:xfrm>
            <a:off x="502920" y="1508760"/>
            <a:ext cx="10570464" cy="895096"/>
          </a:xfrm>
          <a:prstGeom prst="rect">
            <a:avLst/>
          </a:prstGeom>
          <a:noFill/>
        </p:spPr>
        <p:txBody>
          <a:bodyPr wrap="none" lIns="0" tIns="0" rIns="0" bIns="0" rtlCol="0" anchor="t"/>
          <a:lstStyle/>
          <a:p>
            <a:pPr algn="ctr">
              <a:lnSpc>
                <a:spcPts val="4200"/>
              </a:lnSpc>
            </a:pP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第三部分</a:t>
            </a:r>
            <a:r>
              <a:rPr lang="en-US" altLang="zh-CN" sz="24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a:t>
            </a:r>
            <a:endParaRPr lang="en-US" altLang="zh-CN" sz="2400" dirty="0"/>
          </a:p>
        </p:txBody>
      </p:sp>
      <p:sp>
        <p:nvSpPr>
          <p:cNvPr id="3" name="C_4_BD#e47ce020b?pid=e1e2fe907&amp;color=0,55,96&amp;vtp=1&amp;bbb=1"/>
          <p:cNvSpPr/>
          <p:nvPr/>
        </p:nvSpPr>
        <p:spPr>
          <a:xfrm>
            <a:off x="502920" y="2040953"/>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4" name="QO_5_BD.183_1#1394f9694?pid=e47ce020b&amp;color=0,55,96&amp;vtp=1&amp;bbb=1&amp;hb=1"/>
          <p:cNvSpPr/>
          <p:nvPr/>
        </p:nvSpPr>
        <p:spPr>
          <a:xfrm>
            <a:off x="502920" y="2530206"/>
            <a:ext cx="10570464" cy="77343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[四川成都2024高一期末]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你校正举办以“我所了解的艺术家”为题的英语征文活动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，请根据以下要点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写一篇短文投稿</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O_5_BD.183_2#1394f9694?sp=1&amp;pid=e47ce020b&amp;color=0,55,96&amp;vtp=1&amp;bbb=1"/>
          <p:cNvSpPr/>
          <p:nvPr/>
        </p:nvSpPr>
        <p:spPr>
          <a:xfrm>
            <a:off x="502920" y="3346513"/>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1.人物简介；</a:t>
            </a:r>
            <a:endParaRPr lang="en-US" altLang="zh-CN" sz="1800" dirty="0"/>
          </a:p>
        </p:txBody>
      </p:sp>
      <p:sp>
        <p:nvSpPr>
          <p:cNvPr id="6" name="QO_5_BD.183_3#1394f9694?sp=1&amp;pid=e47ce020b&amp;color=0,55,96&amp;vtp=1&amp;bbb=1"/>
          <p:cNvSpPr/>
          <p:nvPr/>
        </p:nvSpPr>
        <p:spPr>
          <a:xfrm>
            <a:off x="502920" y="3757296"/>
            <a:ext cx="10570464" cy="7732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2.影响或启示。</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：1.写作词数应为80个左右；</a:t>
            </a:r>
            <a:endParaRPr lang="en-US" altLang="zh-CN" sz="1800" dirty="0"/>
          </a:p>
        </p:txBody>
      </p:sp>
      <p:sp>
        <p:nvSpPr>
          <p:cNvPr id="7" name="QO_5_BD.183_4#1394f9694?sp=1&amp;pid=e47ce020b&amp;color=0,55,96&amp;vtp=1&amp;bbb=1"/>
          <p:cNvSpPr/>
          <p:nvPr/>
        </p:nvSpPr>
        <p:spPr>
          <a:xfrm>
            <a:off x="502920" y="4584763"/>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2.标题已为你写好。</a:t>
            </a:r>
            <a:endParaRPr lang="en-US" altLang="zh-CN" sz="1800" dirty="0"/>
          </a:p>
        </p:txBody>
      </p:sp>
      <p:sp>
        <p:nvSpPr>
          <p:cNvPr id="8" name="QO_5_BD.183_5#1394f9694?sp=1&amp;pid=e47ce020b&amp;color=0,55,96&amp;vtp=1&amp;bbb=1"/>
          <p:cNvSpPr/>
          <p:nvPr/>
        </p:nvSpPr>
        <p:spPr>
          <a:xfrm>
            <a:off x="502920" y="4990528"/>
            <a:ext cx="10570464" cy="351155"/>
          </a:xfrm>
          <a:prstGeom prst="rect">
            <a:avLst/>
          </a:prstGeom>
          <a:noFill/>
        </p:spPr>
        <p:txBody>
          <a:bodyPr wrap="none" lIns="0" tIns="0" rIns="0" bIns="0" rtlCol="0" anchor="t"/>
          <a:lstStyle/>
          <a:p>
            <a:pPr algn="ctr">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endParaRPr lang="en-US" altLang="zh-CN" sz="1800" dirty="0"/>
          </a:p>
        </p:txBody>
      </p:sp>
      <p:sp>
        <p:nvSpPr>
          <p:cNvPr id="9" name="QO_5_BD.183_6#1394f9694?sp=1&amp;pid=e47ce020b&amp;color=0,55,96&amp;vtp=1&amp;bbb=1"/>
          <p:cNvSpPr/>
          <p:nvPr/>
        </p:nvSpPr>
        <p:spPr>
          <a:xfrm>
            <a:off x="502920" y="5357305"/>
            <a:ext cx="10570464" cy="354140"/>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a:t>
            </a:r>
            <a:endParaRPr lang="en-US" altLang="zh-CN" sz="1800" dirty="0"/>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185_1#1394f9694?pid=e47ce020b&amp;color=0,55,96&amp;vtp=1&amp;bt=1&amp;bbb=1&amp;hb=1"/>
          <p:cNvSpPr/>
          <p:nvPr/>
        </p:nvSpPr>
        <p:spPr>
          <a:xfrm>
            <a:off x="502920" y="1512000"/>
            <a:ext cx="10570464" cy="24466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写作要点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点明要介绍的艺术家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简要介绍该艺术家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该艺术家带来的影响或启示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提分词句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引导的限制性定语从句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perspective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过去分词短语作后置定语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symbolism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vibrant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colours），</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不定式作后置定语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create），that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引导的宾语从句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transform</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感叹句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184_1#1394f9694?pid=e47ce020b&amp;color=0,55,96&amp;vtp=1&amp;bt=1&amp;bbb=1&amp;hb=1"/>
          <p:cNvSpPr/>
          <p:nvPr/>
        </p:nvSpPr>
        <p:spPr>
          <a:xfrm>
            <a:off x="502920" y="1512000"/>
            <a:ext cx="10570464" cy="3703955"/>
          </a:xfrm>
          <a:prstGeom prst="rect">
            <a:avLst/>
          </a:prstGeom>
          <a:noFill/>
        </p:spPr>
        <p:txBody>
          <a:bodyPr wrap="none" lIns="0" tIns="0" rIns="0" bIns="0" rtlCol="0" anchor="t"/>
          <a:lstStyle/>
          <a:p>
            <a:pPr algn="l">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1800" dirty="0"/>
          </a:p>
          <a:p>
            <a:pPr algn="ctr">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1"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a:t>
            </a:r>
            <a:endParaRPr lang="en-US" altLang="zh-CN" sz="1800" dirty="0"/>
          </a:p>
          <a:p>
            <a:pPr>
              <a:lnSpc>
                <a:spcPts val="33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Frida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Kahlo,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a:p>
            <a:pPr>
              <a:lnSpc>
                <a:spcPts val="33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Mexican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painter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perspective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.Kahlo's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symbolism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vibrant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colours,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resilience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tragedy.</a:t>
            </a:r>
            <a:endParaRPr lang="en-US" altLang="zh-CN" sz="1800" dirty="0"/>
          </a:p>
          <a:p>
            <a:pPr>
              <a:lnSpc>
                <a:spcPts val="33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unwavering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determination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inspiring.She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reminds</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transform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weaknesses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afa565dad?pid=e1e2fe907&amp;color=0,55,96&amp;vtp=1&amp;bt=1&amp;bbb=1"/>
          <p:cNvSpPr/>
          <p:nvPr/>
        </p:nvSpPr>
        <p:spPr>
          <a:xfrm>
            <a:off x="502920" y="1508760"/>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3" name="QO_5_BD.186_1#f2aa60715?pid=afa565dad&amp;color=0,55,96&amp;vtp=1&amp;bbb=1&amp;hb=1"/>
          <p:cNvSpPr/>
          <p:nvPr/>
        </p:nvSpPr>
        <p:spPr>
          <a:xfrm>
            <a:off x="502920" y="1995536"/>
            <a:ext cx="10570464" cy="37039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[湖南长沙市一中2024高一期中]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，使之构成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一篇完整的短文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neighbourhood.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Davis,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elderly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escaped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associating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insane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（精神失常的）</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preferred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husband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daughter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aircraft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crash.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stayed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isolated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（孤立的）</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refusing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dirty="0"/>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6_2#f2aa60715?pid=afa565dad&amp;color=0,55,96&amp;mp=1&amp;vtp=1&amp;bt=1&amp;bbb=1&amp;hb=1"/>
          <p:cNvSpPr/>
          <p:nvPr/>
        </p:nvSpPr>
        <p:spPr>
          <a:xfrm>
            <a:off x="502920" y="1427481"/>
            <a:ext cx="10570464" cy="4894580"/>
          </a:xfrm>
          <a:prstGeom prst="rect">
            <a:avLst/>
          </a:prstGeom>
          <a:noFill/>
        </p:spPr>
        <p:txBody>
          <a:bodyPr wrap="none" lIns="0" tIns="0" rIns="0" bIns="0" rtlCol="0" anchor="t"/>
          <a:lstStyle/>
          <a:p>
            <a:pPr algn="l">
              <a:lnSpc>
                <a:spcPts val="30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weak</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a:t>
            </a:r>
            <a:endParaRPr lang="en-US" altLang="zh-CN" sz="1800" dirty="0"/>
          </a:p>
          <a:p>
            <a:pPr>
              <a:lnSpc>
                <a:spcPts val="30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supermarket,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paths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crossed.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overheard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singing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quickened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endParaRPr lang="en-US" altLang="zh-CN" sz="1800" dirty="0"/>
          </a:p>
          <a:p>
            <a:pPr>
              <a:lnSpc>
                <a:spcPts val="30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refused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claims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insane,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knocked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Davis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letting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silently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curtains.</a:t>
            </a:r>
            <a:endParaRPr lang="en-US" altLang="zh-CN" sz="1800" dirty="0"/>
          </a:p>
          <a:p>
            <a:pPr>
              <a:lnSpc>
                <a:spcPts val="30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revisited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house.“Hello,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singing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yesterday.”</a:t>
            </a:r>
            <a:endParaRPr lang="en-US" altLang="zh-CN"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4baf7a283?pid=13a58c3be&amp;color=0,55,96&amp;vtp=1&amp;bt=1&amp;bbb=1"/>
          <p:cNvSpPr/>
          <p:nvPr/>
        </p:nvSpPr>
        <p:spPr>
          <a:xfrm>
            <a:off x="502920" y="1508760"/>
            <a:ext cx="10570464" cy="425704"/>
          </a:xfrm>
          <a:prstGeom prst="rect">
            <a:avLst/>
          </a:prstGeom>
          <a:noFill/>
        </p:spPr>
        <p:txBody>
          <a:bodyPr wrap="none" lIns="0" tIns="0" rIns="0" bIns="0" rtlCol="0" anchor="t"/>
          <a:lstStyle/>
          <a:p>
            <a:pPr algn="ctr">
              <a:lnSpc>
                <a:spcPts val="3600"/>
              </a:lnSpc>
            </a:pP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第一部分</a:t>
            </a:r>
            <a:r>
              <a:rPr lang="en-US" altLang="zh-CN" sz="24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a:t>
            </a:r>
            <a:endParaRPr lang="en-US" altLang="zh-CN" sz="2400" dirty="0"/>
          </a:p>
        </p:txBody>
      </p:sp>
      <p:sp>
        <p:nvSpPr>
          <p:cNvPr id="3" name="C_4_BD#53c216b40?pid=4baf7a283&amp;color=0,55,96&amp;vtp=1&amp;bbb=1"/>
          <p:cNvSpPr/>
          <p:nvPr/>
        </p:nvSpPr>
        <p:spPr>
          <a:xfrm>
            <a:off x="502920" y="1980629"/>
            <a:ext cx="10570464" cy="390271"/>
          </a:xfrm>
          <a:prstGeom prst="rect">
            <a:avLst/>
          </a:prstGeom>
          <a:noFill/>
        </p:spPr>
        <p:txBody>
          <a:bodyPr wrap="none" lIns="0" tIns="0" rIns="0" bIns="0" rtlCol="0" anchor="t"/>
          <a:lstStyle/>
          <a:p>
            <a:pPr algn="l">
              <a:lnSpc>
                <a:spcPts val="32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37.5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4" name="QM_5_BD.1_1#438781719?pid=53c216b40&amp;color=0,55,96&amp;vtp=1&amp;bbb=1"/>
          <p:cNvSpPr/>
          <p:nvPr/>
        </p:nvSpPr>
        <p:spPr>
          <a:xfrm>
            <a:off x="502920" y="2408913"/>
            <a:ext cx="10570464" cy="1379855"/>
          </a:xfrm>
          <a:prstGeom prst="rect">
            <a:avLst/>
          </a:prstGeom>
          <a:noFill/>
        </p:spPr>
        <p:txBody>
          <a:bodyPr wrap="none" lIns="0" tIns="0" rIns="0" bIns="0" rtlCol="0" anchor="t"/>
          <a:lstStyle/>
          <a:p>
            <a:pPr algn="l">
              <a:lnSpc>
                <a:spcPts val="28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阅读下列短文，从每题所给的A、B、C、D四个选项中选出最佳选项。</a:t>
            </a:r>
            <a:endParaRPr lang="en-US" altLang="zh-CN" sz="1800" dirty="0"/>
          </a:p>
          <a:p>
            <a:pPr algn="ctr">
              <a:lnSpc>
                <a:spcPts val="28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a:p>
            <a:pPr>
              <a:lnSpc>
                <a:spcPts val="28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[陕西安康2024高一期中]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a:p>
            <a:pPr>
              <a:lnSpc>
                <a:spcPts val="27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1"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Competitions</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Enter</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2024</a:t>
            </a:r>
            <a:endParaRPr lang="en-US" altLang="zh-CN" sz="1800" dirty="0"/>
          </a:p>
        </p:txBody>
      </p:sp>
      <p:sp>
        <p:nvSpPr>
          <p:cNvPr id="5" name="QM_5_BD.1_2#438781719?sp=1&amp;pid=53c216b40&amp;color=0,55,96&amp;vtp=1&amp;bbb=1&amp;hb=1"/>
          <p:cNvSpPr/>
          <p:nvPr/>
        </p:nvSpPr>
        <p:spPr>
          <a:xfrm>
            <a:off x="502920" y="3816540"/>
            <a:ext cx="10570464" cy="2446655"/>
          </a:xfrm>
          <a:prstGeom prst="rect">
            <a:avLst/>
          </a:prstGeom>
          <a:noFill/>
        </p:spPr>
        <p:txBody>
          <a:bodyPr wrap="none" lIns="0" tIns="0" rIns="0" bIns="0" rtlCol="0" anchor="t"/>
          <a:lstStyle/>
          <a:p>
            <a:pPr algn="l">
              <a:lnSpc>
                <a:spcPts val="28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Watermedia</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Exhibition</a:t>
            </a:r>
            <a:endParaRPr lang="en-US" altLang="zh-CN" sz="1800" dirty="0"/>
          </a:p>
          <a:p>
            <a:pPr>
              <a:lnSpc>
                <a:spcPts val="28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Watermedia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1977.This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prestigious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competition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attracts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Australia,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Selected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renowned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juror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judge,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extraordinary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exposure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monthlong,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gallery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Additionally,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substantial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cash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awards.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is$40.</a:t>
            </a:r>
            <a:endParaRPr lang="en-US" altLang="zh-CN" sz="1800" dirty="0"/>
          </a:p>
          <a:p>
            <a:pPr>
              <a:lnSpc>
                <a:spcPts val="27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Closing</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January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2024.</a:t>
            </a:r>
            <a:endParaRPr lang="en-US" altLang="zh-CN" dirty="0"/>
          </a:p>
        </p:txBody>
      </p:sp>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6_3#f2aa60715?pid=afa565dad&amp;color=0,55,96&amp;mp=1&amp;vtp=1&amp;bt=1&amp;bbb=1&amp;hb=1"/>
          <p:cNvSpPr/>
          <p:nvPr/>
        </p:nvSpPr>
        <p:spPr>
          <a:xfrm>
            <a:off x="502920" y="1508760"/>
            <a:ext cx="10570464" cy="20305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Davis'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widened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doorbell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a:t>
            </a:r>
            <a:endPar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a:t>
            </a:r>
            <a:endParaRPr lang="en-US" altLang="zh-CN" dirty="0"/>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188_1#f2aa60715?pid=afa565dad&amp;color=0,55,96&amp;vtp=1&amp;bt=1&amp;bbb=1&amp;hb=1"/>
          <p:cNvSpPr/>
          <p:nvPr/>
        </p:nvSpPr>
        <p:spPr>
          <a:xfrm>
            <a:off x="502920" y="1512000"/>
            <a:ext cx="10570464" cy="24466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1800" dirty="0"/>
          </a:p>
          <a:p>
            <a:pPr>
              <a:lnSpc>
                <a:spcPts val="3300"/>
              </a:lnSpc>
            </a:pPr>
            <a:r>
              <a:rPr lang="en-US" altLang="zh-CN" b="0" i="0">
                <a:solidFill>
                  <a:srgbClr val="00376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所给材料讲述了作者和家人搬到新社区后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尽管邻居都很友好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但大家因误解而避开了一位上了年纪</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的女士</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戴维斯太太</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认为她因为失去家人而精神失常</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作者最初也受此影响犹豫不决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但在听到戴维</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斯太太唱起自己熟悉的歌曲后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他决定尝试接触和帮助她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作者将送唱片作为交流的契机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主动上</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门拜访戴维斯太太</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文章续写第一段可写作者上门拜访后戴维斯太太的反应和两人的交流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续写第二段可</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描写戴维斯太太上门拜访作者和作者的反应以及之后戴维斯太太生活态度的变化</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187_1#f2aa60715?pid=afa565dad&amp;color=0,55,96&amp;vtp=1&amp;bt=1&amp;bbb=1&amp;hb=1"/>
          <p:cNvSpPr/>
          <p:nvPr/>
        </p:nvSpPr>
        <p:spPr>
          <a:xfrm>
            <a:off x="502920" y="1512000"/>
            <a:ext cx="10570464" cy="2865755"/>
          </a:xfrm>
          <a:prstGeom prst="rect">
            <a:avLst/>
          </a:prstGeom>
          <a:noFill/>
        </p:spPr>
        <p:txBody>
          <a:bodyPr wrap="none" lIns="0" tIns="0" rIns="0" bIns="0" rtlCol="0" anchor="t"/>
          <a:lstStyle/>
          <a:p>
            <a:pPr algn="l">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1800" dirty="0"/>
          </a:p>
          <a:p>
            <a:pPr>
              <a:lnSpc>
                <a:spcPts val="33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Mrs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Davis'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widened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sight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there.I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Mrs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Davis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staring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memories.“Thank</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whispered.Then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invited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blossoming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husband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daughter.It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loss.When</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hug</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Mrs</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Davis'</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shone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new-found</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hope.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187_2#f2aa60715?pid=afa565dad&amp;color=0,55,96&amp;mp=1&amp;vtp=1&amp;bt=1&amp;bbb=1&amp;hb=1"/>
          <p:cNvSpPr/>
          <p:nvPr/>
        </p:nvSpPr>
        <p:spPr>
          <a:xfrm>
            <a:off x="502920" y="1508760"/>
            <a:ext cx="10570464" cy="2446655"/>
          </a:xfrm>
          <a:prstGeom prst="rect">
            <a:avLst/>
          </a:prstGeom>
          <a:noFill/>
        </p:spPr>
        <p:txBody>
          <a:bodyPr wrap="none" lIns="0" tIns="0" rIns="0" bIns="0" rtlCol="0" anchor="t"/>
          <a:lstStyle/>
          <a:p>
            <a:pPr algn="l">
              <a:lnSpc>
                <a:spcPts val="3300"/>
              </a:lnSpc>
            </a:pP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doorbell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rang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house.Surprisingly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delightfully,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Mrs</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Davis!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stood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doorstep,</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freshly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baked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cookies,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sparkling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warmth</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replied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excitedly,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glad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Mrs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Davis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visitor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her.Sometimes,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kindness</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barriers</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loneliness.</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3#438781719?sp=1&amp;pid=53c216b40&amp;color=0,55,96&amp;vtp=1&amp;bt=1&amp;bbb=1&amp;hb=1"/>
          <p:cNvSpPr/>
          <p:nvPr/>
        </p:nvSpPr>
        <p:spPr>
          <a:xfrm>
            <a:off x="502920" y="1512000"/>
            <a:ext cx="10570464" cy="24466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Jackson's</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Prize</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Jackson's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Prize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reward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paints.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prize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$7,500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equally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divided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awards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emerging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Winners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$35</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entry.</a:t>
            </a:r>
            <a:endParaRPr lang="en-US" altLang="zh-CN" sz="1800" dirty="0"/>
          </a:p>
          <a:p>
            <a:pPr>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Closing</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March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2024.</a:t>
            </a:r>
            <a:endParaRPr lang="en-US" altLang="zh-CN"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4#438781719?sp=1&amp;pid=53c216b40&amp;color=0,55,96&amp;vtp=1&amp;bt=1&amp;bbb=1&amp;hb=1"/>
          <p:cNvSpPr/>
          <p:nvPr/>
        </p:nvSpPr>
        <p:spPr>
          <a:xfrm>
            <a:off x="502920" y="1512000"/>
            <a:ext cx="10570464" cy="20275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Strokes</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Genius</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Contest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Canada,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celebrates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drawings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pencil</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charcoal,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coloured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pencil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prize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is$3,500.Winning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entries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edition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1"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1"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$45.</a:t>
            </a:r>
            <a:endParaRPr lang="en-US" altLang="zh-CN" sz="1800" dirty="0"/>
          </a:p>
          <a:p>
            <a:pPr>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Closing</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29,</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2024.</a:t>
            </a:r>
            <a:endParaRPr lang="en-US" altLang="zh-CN" dirty="0"/>
          </a:p>
        </p:txBody>
      </p:sp>
      <p:sp>
        <p:nvSpPr>
          <p:cNvPr id="3" name="QM_5_BD.1_5#438781719?sp=1&amp;pid=53c216b40&amp;color=0,55,96&amp;vtp=1&amp;bbb=1&amp;hb=1"/>
          <p:cNvSpPr/>
          <p:nvPr/>
        </p:nvSpPr>
        <p:spPr>
          <a:xfrm>
            <a:off x="502920" y="3574734"/>
            <a:ext cx="10570464" cy="20275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Sunny</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Prize</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Contestants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submit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sculpture</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printmaking</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photography.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prize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winner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receives$6,000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silver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is$40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artwork.</a:t>
            </a:r>
            <a:endParaRPr lang="en-US" altLang="zh-CN" sz="1800" dirty="0"/>
          </a:p>
          <a:p>
            <a:pPr>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Closing</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June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2024.</a:t>
            </a:r>
            <a:endParaRPr lang="en-US" altLang="zh-CN" dirty="0"/>
          </a:p>
        </p:txBody>
      </p:sp>
      <p:sp>
        <p:nvSpPr>
          <p:cNvPr id="4" name="QM_5_EX.2_1#438781719?pid=53c216b40&amp;color=0,55,96&amp;vtp=1&amp;bbb=1"/>
          <p:cNvSpPr/>
          <p:nvPr/>
        </p:nvSpPr>
        <p:spPr>
          <a:xfrm>
            <a:off x="502920" y="5627117"/>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本文是一篇应用文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主要介绍了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年最佳艺术比赛的奖项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报名费以及截止日期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_1#46c731c95?pid=438781719&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submit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Watermedia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4_1#46c731c95.bracket?pid=438781719&amp;color=0,55,96&amp;vpa=1&amp;vtp=1"/>
          <p:cNvSpPr/>
          <p:nvPr/>
        </p:nvSpPr>
        <p:spPr>
          <a:xfrm>
            <a:off x="8459437"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BD.5_1#46c731c95.choices?pid=438781719&amp;color=0,55,96&amp;vtp=1&amp;bbb=1"/>
          <p:cNvSpPr/>
          <p:nvPr/>
        </p:nvSpPr>
        <p:spPr>
          <a:xfrm>
            <a:off x="502920" y="1908238"/>
            <a:ext cx="10570464" cy="351155"/>
          </a:xfrm>
          <a:prstGeom prst="rect">
            <a:avLst/>
          </a:prstGeom>
          <a:noFill/>
        </p:spPr>
        <p:txBody>
          <a:bodyPr wrap="none" lIns="0" tIns="0" rIns="0" bIns="0" rtlCol="0" anchor="t"/>
          <a:lstStyle/>
          <a:p>
            <a:pPr>
              <a:lnSpc>
                <a:spcPts val="3100"/>
              </a:lnSpc>
              <a:tabLst>
                <a:tab pos="2813685" algn="l"/>
                <a:tab pos="5386705" algn="l"/>
                <a:tab pos="8187690"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January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February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29.</a:t>
            </a:r>
            <a:endParaRPr lang="en-US" altLang="zh-CN" sz="1800" dirty="0"/>
          </a:p>
        </p:txBody>
      </p:sp>
      <p:sp>
        <p:nvSpPr>
          <p:cNvPr id="5" name="QC_6_AS.6_1#46c731c95?pid=438781719&amp;color=0,55,96&amp;vtp=1&amp;bbb=1&amp;hb=1"/>
          <p:cNvSpPr/>
          <p:nvPr/>
        </p:nvSpPr>
        <p:spPr>
          <a:xfrm>
            <a:off x="502920" y="2319020"/>
            <a:ext cx="10570464" cy="7732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细节理解题。根据International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Watermedia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Exhibition部分中的“Closing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January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，国际水媒体（艺术）展参赛作品的提交截止日期是1月13日，因此应在此之前提交作品。</a:t>
            </a:r>
            <a:endParaRPr lang="en-US" altLang="zh-CN" dirty="0"/>
          </a:p>
        </p:txBody>
      </p:sp>
      <p:sp>
        <p:nvSpPr>
          <p:cNvPr id="6" name="QC_6_BD.7_1#b471dc33e?pid=438781719&amp;color=0,55,96&amp;vtp=1&amp;bbb=1"/>
          <p:cNvSpPr/>
          <p:nvPr/>
        </p:nvSpPr>
        <p:spPr>
          <a:xfrm>
            <a:off x="502920" y="3146488"/>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winner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Jackson's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Prize?(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8_1#b471dc33e.bracket?pid=438781719&amp;color=0,55,96&amp;vpa=2&amp;vtp=1"/>
          <p:cNvSpPr/>
          <p:nvPr/>
        </p:nvSpPr>
        <p:spPr>
          <a:xfrm>
            <a:off x="5509101" y="3133153"/>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8" name="QC_6_BD.9_1#b471dc33e.choices?pid=438781719&amp;color=0,55,96&amp;vtp=1&amp;bbb=1"/>
          <p:cNvSpPr/>
          <p:nvPr/>
        </p:nvSpPr>
        <p:spPr>
          <a:xfrm>
            <a:off x="502920" y="3557270"/>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silver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medal.</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membership.</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exhibit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entry.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qualification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publish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1800" dirty="0"/>
          </a:p>
        </p:txBody>
      </p:sp>
      <p:sp>
        <p:nvSpPr>
          <p:cNvPr id="9" name="QC_6_AS.10_1#b471dc33e?pid=438781719&amp;color=0,55,96&amp;vtp=1&amp;bbb=1&amp;hb=1"/>
          <p:cNvSpPr/>
          <p:nvPr/>
        </p:nvSpPr>
        <p:spPr>
          <a:xfrm>
            <a:off x="502920" y="4377055"/>
            <a:ext cx="10570464" cy="16114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细节理解题。根据Jackson's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Prize部分中的“A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prize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of$7,500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equally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divided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artists.There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awards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emerging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oil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.Winners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exhibition.”可知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，杰克逊</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艺术奖比赛的获奖者将有机会展出他</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/她的参赛作品。</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3" end="3"/>
                                            </p:txEl>
                                          </p:spTgt>
                                        </p:tgtEl>
                                        <p:attrNameLst>
                                          <p:attrName>style.visibility</p:attrName>
                                        </p:attrNameLst>
                                      </p:cBhvr>
                                      <p:to>
                                        <p:strVal val="visible"/>
                                      </p:to>
                                    </p:set>
                                    <p:animEffect transition="in" filter="fade">
                                      <p:cBhvr>
                                        <p:cTn id="46"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_1#249b5cd40?pid=438781719&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Prize?(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12_1#249b5cd40.bracket?pid=438781719&amp;color=0,55,96&amp;vpa=3&amp;vtp=1"/>
          <p:cNvSpPr/>
          <p:nvPr/>
        </p:nvSpPr>
        <p:spPr>
          <a:xfrm>
            <a:off x="51757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6_BD.13_1#249b5cd40.choices?pid=438781719&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charges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artwork.</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emerging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America.</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accepts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entries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media.</a:t>
            </a:r>
            <a:endParaRPr lang="en-US" altLang="zh-CN" sz="1800" dirty="0"/>
          </a:p>
        </p:txBody>
      </p:sp>
      <p:sp>
        <p:nvSpPr>
          <p:cNvPr id="5" name="QC_6_AS.14_1#249b5cd40?pid=438781719&amp;color=0,55,96&amp;vtp=1&amp;bbb=1&amp;hb=1"/>
          <p:cNvSpPr/>
          <p:nvPr/>
        </p:nvSpPr>
        <p:spPr>
          <a:xfrm>
            <a:off x="502920" y="3564255"/>
            <a:ext cx="10570464" cy="11925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Prize部分中的“Contestants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submit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sculpture,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printmaking,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photography.”可知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，阳光艺术奖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接受多种媒介的参赛作品</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tags/tag1.xml><?xml version="1.0" encoding="utf-8"?>
<p:tagLst xmlns:p="http://schemas.openxmlformats.org/presentationml/2006/main">
  <p:tag name="commondata" val="eyJoZGlkIjoiN2YzNjBkOTgyNWQ1YTMxYzM3MzMwNWFiODNmOWIzYWM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27905</Words>
  <Application>WPS 演示</Application>
  <PresentationFormat>宽屏</PresentationFormat>
  <Paragraphs>713</Paragraphs>
  <Slides>53</Slides>
  <Notes>52</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53</vt:i4>
      </vt:variant>
    </vt:vector>
  </HeadingPairs>
  <TitlesOfParts>
    <vt:vector size="75"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Times New Roman</vt:lpstr>
      <vt:lpstr>黑体</vt:lpstr>
      <vt:lpstr>Times New Roman</vt:lpstr>
      <vt:lpstr>宋体</vt:lpstr>
      <vt:lpstr>楷体</vt:lpstr>
      <vt:lpstr>仿宋</vt:lpstr>
      <vt:lpstr>仿宋</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Anly</cp:lastModifiedBy>
  <cp:revision>3</cp:revision>
  <dcterms:created xsi:type="dcterms:W3CDTF">2024-10-09T04:24:00Z</dcterms:created>
  <dcterms:modified xsi:type="dcterms:W3CDTF">2024-10-09T05:49:55Z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A147315175994FFB985520CF82182788_12</vt:lpwstr>
  </property>
  <property fmtid="{D5CDD505-2E9C-101B-9397-08002B2CF9AE}" pid="3" name="KSOProductBuildVer">
    <vt:lpwstr>2052-12.1.0.18276</vt:lpwstr>
  </property>
</Properties>
</file>