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5" r:id="rId52"/>
    <p:sldId id="304" r:id="rId53"/>
    <p:sldId id="306" r:id="rId54"/>
    <p:sldId id="307" r:id="rId55"/>
    <p:sldId id="308" r:id="rId56"/>
    <p:sldId id="309" r:id="rId57"/>
    <p:sldId id="311" r:id="rId58"/>
    <p:sldId id="310" r:id="rId59"/>
  </p:sldIdLst>
  <p:sldSz cx="12192000" cy="6858000"/>
  <p:notesSz cx="6858000" cy="12192000"/>
  <p:custDataLst>
    <p:tags r:id="rId63"/>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tags" Target="tags/tag1.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8.xml"/><Relationship Id="rId7" Type="http://schemas.openxmlformats.org/officeDocument/2006/relationships/slide" Target="../slides/slide37.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f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p:spPr>
        <p:txBody>
          <a:bodyPr wrap="square" lIns="0" tIns="0" rIns="0" bIns="0" rtlCol="0" anchor="ctr"/>
          <a:lstStyle/>
          <a:p>
            <a:pPr algn="ctr"/>
            <a:r>
              <a:rPr lang="en-US" sz="24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0f6e51d34&amp;color=RGB(0,96,96)">
            <a:hlinkClick r:id="rId6" action="ppaction://hlinksldjump"/>
          </p:cNvPr>
          <p:cNvSpPr/>
          <p:nvPr/>
        </p:nvSpPr>
        <p:spPr>
          <a:xfrm>
            <a:off x="6803136" y="1965960"/>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1e1e204f3&amp;color=RGB(0,96,96)">
            <a:hlinkClick r:id="rId7" action="ppaction://hlinksldjump"/>
          </p:cNvPr>
          <p:cNvSpPr/>
          <p:nvPr/>
        </p:nvSpPr>
        <p:spPr>
          <a:xfrm>
            <a:off x="6803136" y="33284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d105eded6&amp;color=RGB(0,96,96)">
            <a:hlinkClick r:id="rId8" action="ppaction://hlinksldjump"/>
          </p:cNvPr>
          <p:cNvSpPr/>
          <p:nvPr/>
        </p:nvSpPr>
        <p:spPr>
          <a:xfrm>
            <a:off x="6803136" y="47000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p:spPr>
        <p:txBody>
          <a:bodyPr wrap="square" lIns="0" tIns="0" rIns="0" bIns="0" rtlCol="0" anchor="ctr"/>
          <a:lstStyle/>
          <a:p>
            <a:pPr algn="l"/>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7e115cf18?pid=8f4fc164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2_1#7e115cf18.bracket?pid=8f4fc1647&amp;color=0,55,96&amp;vpa=3&amp;vtp=1"/>
          <p:cNvSpPr/>
          <p:nvPr/>
        </p:nvSpPr>
        <p:spPr>
          <a:xfrm>
            <a:off x="50868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13_1#7e115cf18.choices?pid=8f4fc1647&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getaway.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lunches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provided.</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required.</a:t>
            </a:r>
            <a:endParaRPr lang="en-US" altLang="zh-CN" sz="1800" dirty="0"/>
          </a:p>
        </p:txBody>
      </p:sp>
      <p:sp>
        <p:nvSpPr>
          <p:cNvPr id="5" name="QC_6_AS.14_1#7e115cf18?pid=8f4fc1647&amp;color=0,55,96&amp;vtp=1&amp;bbb=1&amp;hb=1"/>
          <p:cNvSpPr/>
          <p:nvPr/>
        </p:nvSpPr>
        <p:spPr>
          <a:xfrm>
            <a:off x="502920" y="273304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SCHEDULE部分中的三个小标题并结合文章主要介绍了一次大峡谷河流远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足的活动安排可知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，河边徒步是一次周末度假活动。</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f35a23ba9?pid=712b1628d&amp;color=0,55,96&amp;vtp=1&amp;bt=1&amp;bbb=1&amp;hb=1"/>
          <p:cNvSpPr/>
          <p:nvPr/>
        </p:nvSpPr>
        <p:spPr>
          <a:xfrm>
            <a:off x="502920" y="1512000"/>
            <a:ext cx="10570464" cy="37039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[浙江杭州外国语学校2024高一期中]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2003,</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resupplied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attached.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three-month,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measurements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thickness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density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truest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endParaRPr lang="en-US" altLang="zh-CN"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f35a23ba9?pid=712b1628d&amp;color=0,55,96&amp;mp=1&amp;vtp=1&amp;bt=1&amp;bbb=1&amp;hb=1"/>
          <p:cNvSpPr/>
          <p:nvPr/>
        </p:nvSpPr>
        <p:spPr>
          <a:xfrm>
            <a:off x="502920" y="1512000"/>
            <a:ext cx="10570464" cy="482454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children.“It's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admits.“They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absolutely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u="sng"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u="sng"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u="sng"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intentioned,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unfair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departure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Daniels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photographer,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Hartley.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fearful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3#f35a23ba9?pid=712b1628d&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reconnects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unknown.“Making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adventuring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dirty="0"/>
          </a:p>
        </p:txBody>
      </p:sp>
      <p:sp>
        <p:nvSpPr>
          <p:cNvPr id="3" name="QM_5_EX.16_1#f35a23ba9?pid=712b1628d&amp;color=0,55,96&amp;vtp=1&amp;bbb=1&amp;hb=1"/>
          <p:cNvSpPr/>
          <p:nvPr/>
        </p:nvSpPr>
        <p:spPr>
          <a:xfrm>
            <a:off x="502920" y="39839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主要讲述了探险家庞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哈多在北极的新探险任务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该任务不仅挑战他个</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人的极限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还将对科学研究产生重要意义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a4a42f738?pid=f35a23ba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8_1#a4a42f738.bracket?pid=f35a23ba9&amp;color=0,55,96&amp;vpa=4&amp;vtp=1"/>
          <p:cNvSpPr/>
          <p:nvPr/>
        </p:nvSpPr>
        <p:spPr>
          <a:xfrm>
            <a:off x="9446100"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19_1#a4a42f738.choices?pid=f35a23ba9&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stressful.</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journeys.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picture.</a:t>
            </a:r>
            <a:endParaRPr lang="en-US" altLang="zh-CN" sz="1800" dirty="0"/>
          </a:p>
        </p:txBody>
      </p:sp>
      <p:sp>
        <p:nvSpPr>
          <p:cNvPr id="5" name="QC_6_AS.20_1#a4a42f738?pid=f35a23ba9&amp;color=0,55,96&amp;vtp=1&amp;bbb=1&amp;hb=1"/>
          <p:cNvSpPr/>
          <p:nvPr/>
        </p:nvSpPr>
        <p:spPr>
          <a:xfrm>
            <a:off x="502920" y="3564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细节理解题。根据第一段中的“Nobody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region.”可知，庞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·哈多知道这次研究的结果对科学界有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很大的意义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1_1#e78b43448?pid=f35a23ba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2_1#e78b43448.bracket?pid=f35a23ba9&amp;color=0,55,96&amp;vpa=5&amp;vtp=1"/>
          <p:cNvSpPr/>
          <p:nvPr/>
        </p:nvSpPr>
        <p:spPr>
          <a:xfrm>
            <a:off x="81602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23_1#e78b43448.choices?pid=f35a23ba9&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unwell.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carefully.</a:t>
            </a:r>
            <a:endParaRPr lang="en-US" altLang="zh-CN" sz="1800" dirty="0"/>
          </a:p>
        </p:txBody>
      </p:sp>
      <p:sp>
        <p:nvSpPr>
          <p:cNvPr id="5" name="QC_6_AS.24_1#e78b43448?pid=f35a23ba9&amp;color=0,55,96&amp;vtp=1&amp;bbb=1&amp;hb=1"/>
          <p:cNvSpPr/>
          <p:nvPr/>
        </p:nvSpPr>
        <p:spPr>
          <a:xfrm>
            <a:off x="502920" y="2733040"/>
            <a:ext cx="10570464" cy="20275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sister.’”以及“asking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much”可知，庞·哈多在告别时告诉他的儿子要照顾好家里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的儿子把这句话放在心上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，并一直关心他的母亲。由此可推知，画线短语与D项“He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carefully.”意思相近。</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0d4d1c8ce?pid=f35a23ba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expedition?(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6_1#0d4d1c8ce.bracket?pid=f35a23ba9&amp;color=0,55,96&amp;vpa=6&amp;vtp=1"/>
          <p:cNvSpPr/>
          <p:nvPr/>
        </p:nvSpPr>
        <p:spPr>
          <a:xfrm>
            <a:off x="57218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27_1#0d4d1c8ce.choices?pid=f35a23ba9&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1800" dirty="0"/>
          </a:p>
        </p:txBody>
      </p:sp>
      <p:sp>
        <p:nvSpPr>
          <p:cNvPr id="5" name="QC_6_AS.28_1#0d4d1c8ce?pid=f35a23ba9&amp;color=0,55,96&amp;vtp=1&amp;bbb=1&amp;hb=1"/>
          <p:cNvSpPr/>
          <p:nvPr/>
        </p:nvSpPr>
        <p:spPr>
          <a:xfrm>
            <a:off x="502920" y="3564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细节理解题。根据第三段内容可知，庞·哈多担心自己没有进行足够的训练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，即他担心自己的健康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状况是否足以支持他参加这次探险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67ebff676?pid=f35a23ba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7.Comparing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0_1#67ebff676.bracket?pid=f35a23ba9&amp;color=0,55,96&amp;vpa=7&amp;vtp=1"/>
          <p:cNvSpPr/>
          <p:nvPr/>
        </p:nvSpPr>
        <p:spPr>
          <a:xfrm>
            <a:off x="8077675"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31_1#67ebff676.choices?pid=f35a23ba9&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usefulness.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relieved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supportive.</a:t>
            </a:r>
            <a:endParaRPr lang="en-US" altLang="zh-CN" sz="1800" dirty="0"/>
          </a:p>
        </p:txBody>
      </p:sp>
      <p:sp>
        <p:nvSpPr>
          <p:cNvPr id="5" name="QC_6_AS.32_1#67ebff676?pid=f35a23ba9&amp;color=0,55,96&amp;vtp=1&amp;bbb=1&amp;hb=1"/>
          <p:cNvSpPr/>
          <p:nvPr/>
        </p:nvSpPr>
        <p:spPr>
          <a:xfrm>
            <a:off x="502920" y="3564255"/>
            <a:ext cx="10570464" cy="24498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reconnects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unknown.”以及“This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Arctic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Ocean.”可知，庞·哈多认为，他的使命是将探索与寻找知识重新联系起来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，正是这种探索驱使前几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代人进入未知领域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。这次科学家们将受益于这些数据，他们正在创建一个平台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，让尽可能多的人了解北冰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洋正在发生的事情</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，即与以前的探险队相比，他为他们能为科学研究做出贡献而感到自豪。</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7dab174f2?pid=712b1628d&amp;color=0,55,96&amp;vtp=1&amp;bt=1&amp;bbb=1&amp;hb=1"/>
          <p:cNvSpPr/>
          <p:nvPr/>
        </p:nvSpPr>
        <p:spPr>
          <a:xfrm>
            <a:off x="502920" y="1512000"/>
            <a:ext cx="10570464" cy="41230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[湖南张家界2024高一期末]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creatures.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owever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Human-caused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acidity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（酸度）.When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acidic,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endParaRPr lang="en-US" altLang="zh-CN"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2#7dab174f2?pid=712b1628d&amp;color=0,55,96&amp;mp=1&amp;vtp=1&amp;bt=1&amp;bbb=1&amp;hb=1"/>
          <p:cNvSpPr/>
          <p:nvPr/>
        </p:nvSpPr>
        <p:spPr>
          <a:xfrm>
            <a:off x="502920" y="150876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Luca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Possenti</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Netherlands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Greenland,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layer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layer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louder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adaaf28f2.fixed?color=61,88,159&amp;vtp=1&amp;bbb=1"/>
          <p:cNvSpPr/>
          <p:nvPr/>
        </p:nvSpPr>
        <p:spPr>
          <a:xfrm>
            <a:off x="4965192" y="2084832"/>
            <a:ext cx="2304288"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Unit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5</a:t>
            </a:r>
            <a:endParaRPr lang="en-US" altLang="zh-CN" sz="5400" dirty="0"/>
          </a:p>
        </p:txBody>
      </p:sp>
      <p:sp>
        <p:nvSpPr>
          <p:cNvPr id="3" name="C_1_BD#adaaf28f2.fixed?color=61,88,159&amp;vtp=1&amp;bbb=1"/>
          <p:cNvSpPr/>
          <p:nvPr/>
        </p:nvSpPr>
        <p:spPr>
          <a:xfrm>
            <a:off x="0" y="3529584"/>
            <a:ext cx="12188952"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What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an</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adventure!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3#7dab174f2?pid=712b1628d&amp;color=0,55,96&amp;mp=1&amp;vtp=1&amp;bt=1&amp;bbb=1&amp;hb=1"/>
          <p:cNvSpPr/>
          <p:nvPr/>
        </p:nvSpPr>
        <p:spPr>
          <a:xfrm>
            <a:off x="502920" y="150876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reliant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navigation.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mammals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a:t>
            </a:r>
            <a:endParaRPr lang="en-US" altLang="zh-CN" dirty="0"/>
          </a:p>
        </p:txBody>
      </p:sp>
      <p:sp>
        <p:nvSpPr>
          <p:cNvPr id="3" name="QM_5_EX.34_1#7dab174f2?pid=712b1628d&amp;color=0,55,96&amp;vtp=1&amp;bbb=1&amp;hb=1"/>
          <p:cNvSpPr/>
          <p:nvPr/>
        </p:nvSpPr>
        <p:spPr>
          <a:xfrm>
            <a:off x="502920" y="27520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主要介绍了气候变化可能会影响声音在水中传播的方式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以及这种变化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对海洋生物可能产生的影响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62f219e39?pid=7dab174f2&amp;color=0,55,96&amp;vtp=1&amp;bt=1&amp;bbb=1"/>
          <p:cNvSpPr/>
          <p:nvPr/>
        </p:nvSpPr>
        <p:spPr>
          <a:xfrm>
            <a:off x="502920" y="1508760"/>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6_1#62f219e39.bracket?pid=7dab174f2&amp;color=0,55,96&amp;vpa=8&amp;vtp=1"/>
          <p:cNvSpPr/>
          <p:nvPr/>
        </p:nvSpPr>
        <p:spPr>
          <a:xfrm>
            <a:off x="3829526" y="1496187"/>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37_1#62f219e39.choices?pid=7dab174f2&amp;color=0,55,96&amp;vtp=1&amp;bbb=1"/>
          <p:cNvSpPr/>
          <p:nvPr/>
        </p:nvSpPr>
        <p:spPr>
          <a:xfrm>
            <a:off x="502920" y="1897888"/>
            <a:ext cx="10570464" cy="15608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A.Oil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creatures.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pollution.</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p:txBody>
      </p:sp>
      <p:sp>
        <p:nvSpPr>
          <p:cNvPr id="5" name="QC_6_AS.38_1#62f219e39?pid=7dab174f2&amp;color=0,55,96&amp;vtp=1&amp;bbb=1&amp;hb=1"/>
          <p:cNvSpPr/>
          <p:nvPr/>
        </p:nvSpPr>
        <p:spPr>
          <a:xfrm>
            <a:off x="502920" y="3498088"/>
            <a:ext cx="10570464" cy="7480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water.”可知，新的研究发现气候变化可能会影响声音在水中传播的方式。</a:t>
            </a:r>
            <a:endParaRPr lang="en-US" altLang="zh-CN" dirty="0"/>
          </a:p>
        </p:txBody>
      </p:sp>
      <p:sp>
        <p:nvSpPr>
          <p:cNvPr id="6" name="QC_6_BD.39_1#a204e6854?pid=7dab174f2&amp;color=0,55,96&amp;vtp=1&amp;bbb=1"/>
          <p:cNvSpPr/>
          <p:nvPr/>
        </p:nvSpPr>
        <p:spPr>
          <a:xfrm>
            <a:off x="502920" y="4292663"/>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0_1#a204e6854.bracket?pid=7dab174f2&amp;color=0,55,96&amp;vpa=9&amp;vtp=1"/>
          <p:cNvSpPr/>
          <p:nvPr/>
        </p:nvSpPr>
        <p:spPr>
          <a:xfrm>
            <a:off x="4993799" y="428009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41_1#a204e6854.choices?pid=7dab174f2&amp;color=0,55,96&amp;vtp=1&amp;bbb=1"/>
          <p:cNvSpPr/>
          <p:nvPr/>
        </p:nvSpPr>
        <p:spPr>
          <a:xfrm>
            <a:off x="502920" y="4688078"/>
            <a:ext cx="10570464" cy="748030"/>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acidity.</a:t>
            </a:r>
            <a:endParaRPr lang="en-US" altLang="zh-CN" sz="1800" dirty="0"/>
          </a:p>
          <a:p>
            <a:pPr>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endParaRPr lang="en-US" altLang="zh-CN" sz="1800" dirty="0"/>
          </a:p>
        </p:txBody>
      </p:sp>
      <p:sp>
        <p:nvSpPr>
          <p:cNvPr id="9" name="QC_6_AS.42_1#a204e6854?pid=7dab174f2&amp;color=0,55,96&amp;vtp=1&amp;bbb=1&amp;hb=1"/>
          <p:cNvSpPr/>
          <p:nvPr/>
        </p:nvSpPr>
        <p:spPr>
          <a:xfrm>
            <a:off x="502920" y="5484241"/>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细节理解题。根据第二段内容可知，海洋的温度、含盐量和酸度都影响声音传播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，其中海洋温度和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盐度影响更大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，它们会影响海洋中不同水层的混合，进而影响声音的传播。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055dc9779?pid=7dab174f2&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4_1#055dc9779.bracket?pid=7dab174f2&amp;color=0,55,96&amp;vpa=10&amp;vtp=1"/>
          <p:cNvSpPr/>
          <p:nvPr/>
        </p:nvSpPr>
        <p:spPr>
          <a:xfrm>
            <a:off x="50614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45_1#055dc9779.choices?pid=7dab174f2&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noises.</a:t>
            </a:r>
            <a:endParaRPr lang="en-US" altLang="zh-CN" sz="1800" dirty="0"/>
          </a:p>
        </p:txBody>
      </p:sp>
      <p:sp>
        <p:nvSpPr>
          <p:cNvPr id="5" name="QC_6_AS.46_1#055dc9779?pid=7dab174f2&amp;color=0,55,96&amp;vtp=1&amp;bbb=1&amp;hb=1"/>
          <p:cNvSpPr/>
          <p:nvPr/>
        </p:nvSpPr>
        <p:spPr>
          <a:xfrm>
            <a:off x="502920" y="3564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，研究人员通过建立海洋噪声水平变化的模型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来进行研究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_1#777319120?pid=7dab174f2&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8_1#777319120.bracket?pid=7dab174f2&amp;color=0,55,96&amp;vpa=11&amp;vtp=1"/>
          <p:cNvSpPr/>
          <p:nvPr/>
        </p:nvSpPr>
        <p:spPr>
          <a:xfrm>
            <a:off x="7110317"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49_1#777319120.choices?pid=7dab174f2&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endParaRPr lang="en-US" altLang="zh-CN" sz="1800" dirty="0"/>
          </a:p>
        </p:txBody>
      </p:sp>
      <p:sp>
        <p:nvSpPr>
          <p:cNvPr id="5" name="QC_6_AS.50_1#777319120?pid=7dab174f2&amp;color=0,55,96&amp;vtp=1&amp;bbb=1&amp;hb=1"/>
          <p:cNvSpPr/>
          <p:nvPr/>
        </p:nvSpPr>
        <p:spPr>
          <a:xfrm>
            <a:off x="502920" y="2733040"/>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Greenland,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layer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coldest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area.”可知，当声音在水中传播时，它会转向最冷的区域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，这使得声波被困在寒冷的顶层并在水面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上进一步扩散</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，而不是向深层传播。因此，声音会朝着更冷的区域传播。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9d400eb07?pid=712b1628d&amp;color=0,55,96&amp;vtp=1&amp;bt=1&amp;bbb=1&amp;hb=1"/>
          <p:cNvSpPr/>
          <p:nvPr/>
        </p:nvSpPr>
        <p:spPr>
          <a:xfrm>
            <a:off x="502920" y="1512000"/>
            <a:ext cx="10570464" cy="4732655"/>
          </a:xfrm>
          <a:prstGeom prst="rect">
            <a:avLst/>
          </a:prstGeom>
          <a:noFill/>
        </p:spPr>
        <p:txBody>
          <a:bodyPr wrap="none" lIns="0" tIns="0" rIns="0" bIns="0" rtlCol="0" anchor="t"/>
          <a:lstStyle/>
          <a:p>
            <a:pPr algn="ctr">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a:p>
            <a:pPr>
              <a:lnSpc>
                <a:spcPts val="29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[山东淄博2024高二期末]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magic—it's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Francisco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（UCSF）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1800" dirty="0"/>
          </a:p>
          <a:p>
            <a:pPr>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volunteered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scanned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epilepsy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（癫痫）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snippets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（片段）</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a:p>
            <a:pPr>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“high-density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electrocorticography”</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2#9d400eb07?pid=712b1628d&amp;color=0,55,96&amp;mp=1&amp;vtp=1&amp;bt=1&amp;bbb=1&amp;hb=1"/>
          <p:cNvSpPr/>
          <p:nvPr/>
        </p:nvSpPr>
        <p:spPr>
          <a:xfrm>
            <a:off x="502920" y="1508760"/>
            <a:ext cx="10570464" cy="32848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（ECoG）.This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（电极）</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measurements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microphones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unpredictable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anticipated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triggers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wired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3#9d400eb07?pid=712b1628d&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enriches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disorders.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Narayan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Sankaran.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decline.</a:t>
            </a:r>
            <a:endParaRPr lang="en-US" altLang="zh-CN" dirty="0"/>
          </a:p>
        </p:txBody>
      </p:sp>
      <p:sp>
        <p:nvSpPr>
          <p:cNvPr id="3" name="QM_5_EX.52_1#9d400eb07?pid=712b1628d&amp;color=0,55,96&amp;vtp=1&amp;bbb=1&amp;hb=1"/>
          <p:cNvSpPr/>
          <p:nvPr/>
        </p:nvSpPr>
        <p:spPr>
          <a:xfrm>
            <a:off x="502920" y="39839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文章主要介绍了加州大学旧金山分校的研究人员通过脑电图记录人们在</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听音乐时的脑电活动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研究结果表明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音乐可以刺激大脑中的预测区域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d506661c3?pid=9d400eb0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UCSF?(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4_1#d506661c3.bracket?pid=9d400eb07&amp;color=0,55,96&amp;vpa=12&amp;vtp=1"/>
          <p:cNvSpPr/>
          <p:nvPr/>
        </p:nvSpPr>
        <p:spPr>
          <a:xfrm>
            <a:off x="50106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55_1#d506661c3.choices?pid=9d400eb07&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epilepsy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therapy.</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epilepsy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epilepsy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1800" dirty="0"/>
          </a:p>
        </p:txBody>
      </p:sp>
      <p:sp>
        <p:nvSpPr>
          <p:cNvPr id="5" name="QC_6_AS.56_1#d506661c3?pid=9d400eb07&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，这项研究是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为了了解大脑如何理解和预测音乐旋律的变化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7_1#18fcf01c0?pid=9d400eb0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8_1#18fcf01c0.bracket?pid=9d400eb07&amp;color=0,55,96&amp;vpa=13&amp;vtp=1"/>
          <p:cNvSpPr/>
          <p:nvPr/>
        </p:nvSpPr>
        <p:spPr>
          <a:xfrm>
            <a:off x="53027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59_1#18fcf01c0.choices?pid=9d400eb07&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ECoG.</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recognising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unpredictable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phrases.</a:t>
            </a:r>
            <a:endParaRPr lang="en-US" altLang="zh-CN" sz="1800" dirty="0"/>
          </a:p>
        </p:txBody>
      </p:sp>
      <p:sp>
        <p:nvSpPr>
          <p:cNvPr id="5" name="QC_6_AS.60_1#18fcf01c0?pid=9d400eb07&amp;color=0,55,96&amp;vtp=1&amp;bbb=1&amp;hb=1"/>
          <p:cNvSpPr/>
          <p:nvPr/>
        </p:nvSpPr>
        <p:spPr>
          <a:xfrm>
            <a:off x="502920" y="3564255"/>
            <a:ext cx="10570464" cy="11923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‘high-density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electrocorticography’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（ECoG）.”可知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，研究人员通过高密度皮层脑电描记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（ECoG）记录大脑活动进行这项研究。</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0e34c9ffe?pid=9d400eb0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2_1#0e34c9ffe.bracket?pid=9d400eb07&amp;color=0,55,96&amp;vpa=14&amp;vtp=1"/>
          <p:cNvSpPr/>
          <p:nvPr/>
        </p:nvSpPr>
        <p:spPr>
          <a:xfrm>
            <a:off x="58869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63_1#0e34c9ffe.choices?pid=9d400eb07&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A.Examining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.Investigating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bonding.</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disorders.</a:t>
            </a:r>
            <a:endParaRPr lang="en-US" altLang="zh-CN" sz="1800" dirty="0"/>
          </a:p>
        </p:txBody>
      </p:sp>
      <p:sp>
        <p:nvSpPr>
          <p:cNvPr id="5" name="QC_6_AS.64_1#0e34c9ffe?pid=9d400eb07&amp;color=0,55,96&amp;vtp=1&amp;bbb=1&amp;hb=1"/>
          <p:cNvSpPr/>
          <p:nvPr/>
        </p:nvSpPr>
        <p:spPr>
          <a:xfrm>
            <a:off x="502920" y="3564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推理判断题。根据最后一段中的“Long-term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decline.”可知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，作者对未来研究的设想是检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查大脑如何处理期望的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ab976e39.fixed?sp=1&amp;pid=adaaf28f2&amp;color=61,88,159&amp;vtp=1&amp;bbb=1"/>
          <p:cNvSpPr/>
          <p:nvPr/>
        </p:nvSpPr>
        <p:spPr>
          <a:xfrm>
            <a:off x="0" y="2414016"/>
            <a:ext cx="12188952" cy="1755648"/>
          </a:xfrm>
          <a:prstGeom prst="rect">
            <a:avLst/>
          </a:prstGeom>
          <a:noFill/>
        </p:spPr>
        <p:txBody>
          <a:bodyPr wrap="none" lIns="0" tIns="0" rIns="0" bIns="0" rtlCol="0" anchor="ctr"/>
          <a:lstStyle/>
          <a:p>
            <a:pPr algn="ctr">
              <a:lnSpc>
                <a:spcPts val="6600"/>
              </a:lnSpc>
            </a:pPr>
            <a:r>
              <a:rPr lang="en-US" altLang="zh-CN" sz="5400" b="1" i="0" dirty="0">
                <a:solidFill>
                  <a:srgbClr val="3D589F"/>
                </a:solidFill>
                <a:latin typeface="Times New Roman" panose="02020603050405020304" pitchFamily="34" charset="0"/>
                <a:ea typeface="微软雅黑" panose="020B0503020204020204" pitchFamily="34" charset="-122"/>
                <a:cs typeface="Times New Roman" panose="02020603050405020304"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16c9a4aec?pid=9d400eb0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6_1#16c9a4aec.bracket?pid=9d400eb07&amp;color=0,55,96&amp;vpa=15&amp;vtp=1"/>
          <p:cNvSpPr/>
          <p:nvPr/>
        </p:nvSpPr>
        <p:spPr>
          <a:xfrm>
            <a:off x="478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67_1#16c9a4aec.choices?pid=9d400eb07&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stimulate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speech.</a:t>
            </a:r>
            <a:endParaRPr lang="en-US" altLang="zh-CN" sz="1800" dirty="0"/>
          </a:p>
        </p:txBody>
      </p:sp>
      <p:sp>
        <p:nvSpPr>
          <p:cNvPr id="5" name="QC_6_AS.68_1#16c9a4aec?pid=9d400eb07&amp;color=0,55,96&amp;vtp=1&amp;bbb=1&amp;hb=1"/>
          <p:cNvSpPr/>
          <p:nvPr/>
        </p:nvSpPr>
        <p:spPr>
          <a:xfrm>
            <a:off x="502920" y="3564255"/>
            <a:ext cx="10570464" cy="24498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主旨大意题。根据第一段内容和第三段中的“To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‘high-density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electrocorticography’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（ECoG）.”以及第四段中的“The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triggers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not.”以及全文内容可知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，本文主要介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绍的是加州大学旧金山分校的研究人员通过脑电图记录人们在听音乐时的脑电活动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，研究结果表明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，音乐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可以刺激大脑中的预测区域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f63f70c4?pid=0f6e51d34&amp;color=0,55,96&amp;vtp=1&amp;bt=1&amp;bbb=1"/>
          <p:cNvSpPr/>
          <p:nvPr/>
        </p:nvSpPr>
        <p:spPr>
          <a:xfrm>
            <a:off x="502920" y="1508760"/>
            <a:ext cx="10570464" cy="430530"/>
          </a:xfrm>
          <a:prstGeom prst="rect">
            <a:avLst/>
          </a:prstGeom>
          <a:noFill/>
        </p:spPr>
        <p:txBody>
          <a:bodyPr wrap="none" lIns="0" tIns="0" rIns="0" bIns="0" rtlCol="0" anchor="t"/>
          <a:lstStyle/>
          <a:p>
            <a:pPr algn="l">
              <a:lnSpc>
                <a:spcPts val="36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69_1#50edbe4f0?pid=6f63f70c4&amp;color=0,55,96&amp;vtp=1&amp;bbb=1&amp;hb=1"/>
          <p:cNvSpPr/>
          <p:nvPr/>
        </p:nvSpPr>
        <p:spPr>
          <a:xfrm>
            <a:off x="502920" y="1969604"/>
            <a:ext cx="10570464" cy="74168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[广东实验中学2024高一期中]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从短文后的选项中选出可以填入空白处的最佳选项。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选项中有两项为多余选项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BD.69_2#50edbe4f0?sp=1&amp;pid=6f63f70c4&amp;color=0,55,96&amp;vtp=1&amp;bbb=1&amp;hb=1"/>
          <p:cNvSpPr/>
          <p:nvPr/>
        </p:nvSpPr>
        <p:spPr>
          <a:xfrm>
            <a:off x="502920" y="2754949"/>
            <a:ext cx="10570464" cy="3586290"/>
          </a:xfrm>
          <a:prstGeom prst="rect">
            <a:avLst/>
          </a:prstGeom>
          <a:noFill/>
        </p:spPr>
        <p:txBody>
          <a:bodyPr wrap="none" lIns="0" tIns="0" rIns="0" bIns="0" rtlCol="0" anchor="t"/>
          <a:lstStyle/>
          <a:p>
            <a:pPr algn="ctr">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idealise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twinkling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above.16.</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1800" dirty="0"/>
          </a:p>
          <a:p>
            <a:pPr>
              <a:lnSpc>
                <a:spcPts val="32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1"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challenges.17.</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blankets.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inconvenience,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occurs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M_5_AN.70_1#50edbe4f0.blank?pid=6f63f70c4&amp;color=0,55,96&amp;vpa=16&amp;vtp=1"/>
          <p:cNvSpPr/>
          <p:nvPr/>
        </p:nvSpPr>
        <p:spPr>
          <a:xfrm>
            <a:off x="8534875" y="3541015"/>
            <a:ext cx="3317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6" name="QM_5_AN.71_1#50edbe4f0.blank?pid=6f63f70c4&amp;color=0,55,96&amp;vpa=17&amp;vtp=1"/>
          <p:cNvSpPr/>
          <p:nvPr/>
        </p:nvSpPr>
        <p:spPr>
          <a:xfrm>
            <a:off x="3953351" y="4760216"/>
            <a:ext cx="3063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_1#50edbe4f0?pid=6f63f70c4&amp;color=0,55,96&amp;mp=1&amp;vtp=1&amp;bt=1&amp;bbb=1&amp;hb=1"/>
          <p:cNvSpPr/>
          <p:nvPr/>
        </p:nvSpPr>
        <p:spPr>
          <a:xfrm>
            <a:off x="502920" y="1508760"/>
            <a:ext cx="10570464" cy="45421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top-of-the-line,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checklist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consider.</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conveniences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priority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maximising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Depending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whistle.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fun—rain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shine!</a:t>
            </a:r>
            <a:endParaRPr lang="en-US" altLang="zh-CN" dirty="0"/>
          </a:p>
        </p:txBody>
      </p:sp>
      <p:sp>
        <p:nvSpPr>
          <p:cNvPr id="3" name="QM_5_AN.73_1#50edbe4f0.blank?pid=6f63f70c4&amp;color=0,55,96&amp;mp=1&amp;vpa=18&amp;vtp=1"/>
          <p:cNvSpPr/>
          <p:nvPr/>
        </p:nvSpPr>
        <p:spPr>
          <a:xfrm>
            <a:off x="3510439" y="147828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M_5_AN.74_1#50edbe4f0.blank?pid=6f63f70c4&amp;color=0,55,96&amp;mp=1&amp;vpa=19&amp;vtp=1"/>
          <p:cNvSpPr/>
          <p:nvPr/>
        </p:nvSpPr>
        <p:spPr>
          <a:xfrm>
            <a:off x="1238726" y="3154680"/>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M_5_AN.75_1#50edbe4f0.blank?pid=6f63f70c4&amp;color=0,55,96&amp;mp=1&amp;vpa=20&amp;vtp=1"/>
          <p:cNvSpPr/>
          <p:nvPr/>
        </p:nvSpPr>
        <p:spPr>
          <a:xfrm>
            <a:off x="781526" y="3992880"/>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6_1#50edbe4f0?pid=6f63f70c4&amp;color=0,55,96&amp;vtp=1&amp;bt=1&amp;bb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campsite.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expensive.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maximise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reality.</a:t>
            </a:r>
            <a:endParaRPr lang="en-US" altLang="zh-CN" sz="1800" dirty="0"/>
          </a:p>
        </p:txBody>
      </p:sp>
      <p:sp>
        <p:nvSpPr>
          <p:cNvPr id="3" name="QM_5_EX.77_1#50edbe4f0?pid=6f63f70c4&amp;color=0,55,96&amp;vtp=1&amp;bbb=1"/>
          <p:cNvSpPr/>
          <p:nvPr/>
        </p:nvSpPr>
        <p:spPr>
          <a:xfrm>
            <a:off x="502920" y="438537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文章主要介绍了几条露营小技巧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749def084?pid=50edbe4f0&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79_1#749def084.blank?pid=50edbe4f0&amp;color=0,55,96&amp;mp=1&amp;vpa=21&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4" name="QB_6_AS.80_1#749def084?pid=50edbe4f0&amp;color=0,55,96&amp;vtp=1&amp;bbb=1&amp;hb=1"/>
          <p:cNvSpPr/>
          <p:nvPr/>
        </p:nvSpPr>
        <p:spPr>
          <a:xfrm>
            <a:off x="502920" y="1913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后文“That's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you!”讲述的是结果，由此可推知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处应讲述这样做的原因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，呼应“why”。G项“But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reality.”解释了原因，且在句意上与前文构成转折关系，符合语境。</a:t>
            </a:r>
            <a:endParaRPr lang="en-US" altLang="zh-CN" dirty="0"/>
          </a:p>
        </p:txBody>
      </p:sp>
      <p:sp>
        <p:nvSpPr>
          <p:cNvPr id="5" name="QB_6_BD.81_1#4484c06ce?pid=50edbe4f0&amp;color=0,55,96&amp;vtp=1&amp;bbb=1"/>
          <p:cNvSpPr/>
          <p:nvPr/>
        </p:nvSpPr>
        <p:spPr>
          <a:xfrm>
            <a:off x="502920" y="31528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2_1#4484c06ce.blank?pid=50edbe4f0&amp;color=0,55,96&amp;vpa=22&amp;vtp=1"/>
          <p:cNvSpPr/>
          <p:nvPr/>
        </p:nvSpPr>
        <p:spPr>
          <a:xfrm>
            <a:off x="781526" y="3101403"/>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7" name="QB_6_AS.83_1#4484c06ce?pid=50edbe4f0&amp;color=0,55,96&amp;vtp=1&amp;bbb=1&amp;hb=1"/>
          <p:cNvSpPr/>
          <p:nvPr/>
        </p:nvSpPr>
        <p:spPr>
          <a:xfrm>
            <a:off x="502920" y="3563620"/>
            <a:ext cx="10570464" cy="16084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前文“When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提到了自然的挑战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，后文“Therefore,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trip.”提到了不可预料的天气变化，由此可知，设空处应同样涉及“天气”话题。E项“A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3-day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rain.”承上启下，符合语境。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e960ea045?pid=50edbe4f0&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5_1#e960ea045.blank?pid=50edbe4f0&amp;color=0,55,96&amp;mp=1&amp;vpa=23&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B_6_AS.86_1#e960ea045?pid=50edbe4f0&amp;color=0,55,96&amp;vtp=1&amp;bbb=1&amp;h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根据主旨句“Know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need.”可知，本段讲述的是对于露营物资方面的准备，且后文“Not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top-of-the-line,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supplies.But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basics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述了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“适当”这一原则，因此设空句应与主题“露营物资”和“适当”原则有关。D项“Camping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expensive.”符合语境。</a:t>
            </a:r>
            <a:endParaRPr lang="en-US" altLang="zh-CN" dirty="0"/>
          </a:p>
        </p:txBody>
      </p:sp>
      <p:sp>
        <p:nvSpPr>
          <p:cNvPr id="5" name="QB_6_BD.87_1#307ae45df?pid=50edbe4f0&amp;color=0,55,96&amp;vtp=1&amp;bbb=1"/>
          <p:cNvSpPr/>
          <p:nvPr/>
        </p:nvSpPr>
        <p:spPr>
          <a:xfrm>
            <a:off x="502920" y="35592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8_1#307ae45df.blank?pid=50edbe4f0&amp;color=0,55,96&amp;vpa=24&amp;vtp=1"/>
          <p:cNvSpPr/>
          <p:nvPr/>
        </p:nvSpPr>
        <p:spPr>
          <a:xfrm>
            <a:off x="781526" y="350780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B_6_AS.89_1#307ae45df?pid=50edbe4f0&amp;color=0,55,96&amp;vtp=1&amp;bbb=1&amp;hb=1"/>
          <p:cNvSpPr/>
          <p:nvPr/>
        </p:nvSpPr>
        <p:spPr>
          <a:xfrm>
            <a:off x="502920" y="3970020"/>
            <a:ext cx="10570464" cy="16084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根据后文“When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conveniences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priority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!”可知，本段强调的是露营的安全，设空处为本段主旨句，应突出“安全”这一主旨。B项“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mind.”符合本段主旨，适合作为本段主旨句。</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24ef72f85?pid=50edbe4f0&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1_1#24ef72f85.blank?pid=50edbe4f0&amp;color=0,55,96&amp;mp=1&amp;vpa=25&amp;vtp=1"/>
          <p:cNvSpPr/>
          <p:nvPr/>
        </p:nvSpPr>
        <p:spPr>
          <a:xfrm>
            <a:off x="781526" y="14573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B_6_AS.92_1#24ef72f85?pid=50edbe4f0&amp;color=0,55,96&amp;vtp=1&amp;bbb=1&amp;hb=1"/>
          <p:cNvSpPr/>
          <p:nvPr/>
        </p:nvSpPr>
        <p:spPr>
          <a:xfrm>
            <a:off x="502920" y="1913255"/>
            <a:ext cx="10570464" cy="20275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根据前文“When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conveniences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priority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!”和后文“A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maximising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efforts.”可知，作者在此处强调了外出的安全问题，并且提到了急救箱。由此可推知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，设空处应与急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救用品有关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e1e204f3?pid=1ab976e39&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4_BD#b0773c6dd?pid=1e1e204f3&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93_1#338ff547d?pid=b0773c6dd&amp;color=0,55,96&amp;vtp=1&amp;bbb=1&amp;hb=1"/>
          <p:cNvSpPr/>
          <p:nvPr/>
        </p:nvSpPr>
        <p:spPr>
          <a:xfrm>
            <a:off x="502920" y="2530206"/>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[江西宜春2024高一期中]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Storyteller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Partnerships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（有诗意的）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2#338ff547d?pid=b0773c6dd&amp;color=0,55,96&amp;mp=1&amp;vtp=1&amp;bt=1&amp;bbb=1&amp;hb=1"/>
          <p:cNvSpPr/>
          <p:nvPr/>
        </p:nvSpPr>
        <p:spPr>
          <a:xfrm>
            <a:off x="502920" y="1508760"/>
            <a:ext cx="10570464" cy="413258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vividly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kayaking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（划皮艇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Wanfeng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karst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（喀斯特）</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endParaRPr lang="en-US" altLang="zh-CN" sz="1800" dirty="0"/>
          </a:p>
          <a:p>
            <a:pPr>
              <a:lnSpc>
                <a:spcPts val="30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destiny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needed.</a:t>
            </a:r>
            <a:endParaRPr lang="en-US" altLang="zh-CN" dirty="0"/>
          </a:p>
        </p:txBody>
      </p:sp>
      <p:sp>
        <p:nvSpPr>
          <p:cNvPr id="3" name="QM_5_EX.94_1#338ff547d?pid=b0773c6dd&amp;color=0,55,96&amp;vtp=1&amp;bbb=1&amp;hb=1"/>
          <p:cNvSpPr/>
          <p:nvPr/>
        </p:nvSpPr>
        <p:spPr>
          <a:xfrm>
            <a:off x="502920" y="5625338"/>
            <a:ext cx="10570464" cy="703580"/>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文章主要讲述了在亚利桑那州长大的作者去游览贵州的经历和感受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在贵州重新体会到家的感觉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想起父亲带他和兄弟们去钓鱼的经历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23fbc3b3c.choices?pid=338ff547d&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B.help</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C.inspire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a:t>
            </a:r>
            <a:endParaRPr lang="en-US" altLang="zh-CN" sz="1800" dirty="0"/>
          </a:p>
        </p:txBody>
      </p:sp>
      <p:sp>
        <p:nvSpPr>
          <p:cNvPr id="3" name="QC_6_AN.96_1#23fbc3b3c.bracket?pid=338ff547d&amp;color=0,55,96&amp;mp=1&amp;vpa=26&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AS.97_1#23fbc3b3c?pid=338ff547d&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Guizhou可知，作者是受邀去游览贵州。</a:t>
            </a:r>
            <a:endParaRPr lang="en-US" altLang="zh-CN" sz="1800" dirty="0"/>
          </a:p>
        </p:txBody>
      </p:sp>
      <p:sp>
        <p:nvSpPr>
          <p:cNvPr id="5" name="QC_6_BD.98_1#2a2723aa9.choices?pid=338ff547d&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B.beautiful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C.convenient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.disappointed</a:t>
            </a:r>
            <a:endParaRPr lang="en-US" altLang="zh-CN" sz="1800" dirty="0"/>
          </a:p>
        </p:txBody>
      </p:sp>
      <p:sp>
        <p:nvSpPr>
          <p:cNvPr id="6" name="QC_6_AN.99_1#2a2723aa9.bracket?pid=338ff547d&amp;color=0,55,96&amp;vpa=27&amp;vtp=1"/>
          <p:cNvSpPr/>
          <p:nvPr/>
        </p:nvSpPr>
        <p:spPr>
          <a:xfrm>
            <a:off x="972026" y="230066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00_1#2a2723aa9?pid=338ff547d&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detail可推知，富有诗意的贵州是美丽的。</a:t>
            </a:r>
            <a:endParaRPr lang="en-US" altLang="zh-CN" sz="1800" dirty="0"/>
          </a:p>
        </p:txBody>
      </p:sp>
      <p:sp>
        <p:nvSpPr>
          <p:cNvPr id="8" name="QC_6_BD.101_1#1b3e2fcb7.choices?pid=338ff547d&amp;color=0,55,96&amp;vtp=1&amp;bbb=1"/>
          <p:cNvSpPr/>
          <p:nvPr/>
        </p:nvSpPr>
        <p:spPr>
          <a:xfrm>
            <a:off x="502920" y="312553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B.something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C.nothing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endParaRPr lang="en-US" altLang="zh-CN" sz="1800" dirty="0"/>
          </a:p>
        </p:txBody>
      </p:sp>
      <p:sp>
        <p:nvSpPr>
          <p:cNvPr id="9" name="QC_6_AN.102_1#1b3e2fcb7.bracket?pid=338ff547d&amp;color=0,55,96&amp;vpa=28&amp;vtp=1"/>
          <p:cNvSpPr/>
          <p:nvPr/>
        </p:nvSpPr>
        <p:spPr>
          <a:xfrm>
            <a:off x="972026" y="311219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03_1#1b3e2fcb7?pid=338ff547d&amp;color=0,55,96&amp;vtp=1&amp;bbb=1&amp;hb=1"/>
          <p:cNvSpPr/>
          <p:nvPr/>
        </p:nvSpPr>
        <p:spPr>
          <a:xfrm>
            <a:off x="502920" y="353631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根据下文作者描述的在贵州万峰湖上的所见和所感可知，这段经历很美好，再结合下文better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eyes可推知，此处应用“否定词+比较级”表示最高级的含义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，应该是没有什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么比亲眼所见更好的了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1" name="QC_6_BD.104_1#83ec6f964.choices?pid=338ff547d&amp;color=0,55,96&amp;vtp=1&amp;bbb=1"/>
          <p:cNvSpPr/>
          <p:nvPr/>
        </p:nvSpPr>
        <p:spPr>
          <a:xfrm>
            <a:off x="502920" y="477589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B.begin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C.compete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a:t>
            </a:r>
            <a:endParaRPr lang="en-US" altLang="zh-CN" sz="1800" dirty="0"/>
          </a:p>
        </p:txBody>
      </p:sp>
      <p:sp>
        <p:nvSpPr>
          <p:cNvPr id="12" name="QC_6_AN.105_1#83ec6f964.bracket?pid=338ff547d&amp;color=0,55,96&amp;vpa=29&amp;vtp=1"/>
          <p:cNvSpPr/>
          <p:nvPr/>
        </p:nvSpPr>
        <p:spPr>
          <a:xfrm>
            <a:off x="972026" y="476256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3" name="QC_6_AS.106_1#83ec6f964?pid=338ff547d&amp;color=0,55,96&amp;vtp=1&amp;bbb=1&amp;hb=1"/>
          <p:cNvSpPr/>
          <p:nvPr/>
        </p:nvSpPr>
        <p:spPr>
          <a:xfrm>
            <a:off x="502920" y="518668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rewarded可知，成功的人会得到奖励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，因此他们是竞争谁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能钓到最大的鱼</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1" end="1"/>
                                            </p:txEl>
                                          </p:spTgt>
                                        </p:tgtEl>
                                        <p:attrNameLst>
                                          <p:attrName>style.visibility</p:attrName>
                                        </p:attrNameLst>
                                      </p:cBhvr>
                                      <p:to>
                                        <p:strVal val="visible"/>
                                      </p:to>
                                    </p:set>
                                    <p:animEffect transition="in" filter="fade">
                                      <p:cBhvr>
                                        <p:cTn id="75"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7_1#a6462881a.choices?pid=338ff547d&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B.closing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C.getting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.eating</a:t>
            </a:r>
            <a:endParaRPr lang="en-US" altLang="zh-CN" sz="1800" dirty="0"/>
          </a:p>
        </p:txBody>
      </p:sp>
      <p:sp>
        <p:nvSpPr>
          <p:cNvPr id="3" name="QC_6_AN.108_1#a6462881a.bracket?pid=338ff547d&amp;color=0,55,96&amp;vpa=30&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09_1#a6462881a?pid=338ff547d&amp;color=0,55,96&amp;vtp=1&amp;bbb=1&amp;hb=1"/>
          <p:cNvSpPr/>
          <p:nvPr/>
        </p:nvSpPr>
        <p:spPr>
          <a:xfrm>
            <a:off x="502920" y="1913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lake”可知，此处形成对比，作者的父亲在试图告诉作者周围环境的美好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，但是作者觉得无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，应该是闭着嘴；固定短语hold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tongue意为“保持沉默”。</a:t>
            </a:r>
            <a:endParaRPr lang="en-US" altLang="zh-CN" dirty="0"/>
          </a:p>
        </p:txBody>
      </p:sp>
      <p:sp>
        <p:nvSpPr>
          <p:cNvPr id="5" name="QC_6_BD.110_1#d7fc129ec.choices?pid=338ff547d&amp;color=0,55,96&amp;vtp=1&amp;bbb=1"/>
          <p:cNvSpPr/>
          <p:nvPr/>
        </p:nvSpPr>
        <p:spPr>
          <a:xfrm>
            <a:off x="502920" y="315283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p:txBody>
      </p:sp>
      <p:sp>
        <p:nvSpPr>
          <p:cNvPr id="6" name="QC_6_AN.111_1#d7fc129ec.bracket?pid=338ff547d&amp;color=0,55,96&amp;vpa=31&amp;vtp=1"/>
          <p:cNvSpPr/>
          <p:nvPr/>
        </p:nvSpPr>
        <p:spPr>
          <a:xfrm>
            <a:off x="959326" y="313950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12_1#d7fc129ec?pid=338ff547d&amp;color=0,55,96&amp;vtp=1&amp;bbb=1&amp;hb=1"/>
          <p:cNvSpPr/>
          <p:nvPr/>
        </p:nvSpPr>
        <p:spPr>
          <a:xfrm>
            <a:off x="502920" y="356362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vividly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，作者的父亲在试图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和作者分享这些美好的东西</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C_6_BD.113_1#b6daa80ab.choices?pid=338ff547d&amp;color=0,55,96&amp;vtp=1&amp;bbb=1"/>
          <p:cNvSpPr/>
          <p:nvPr/>
        </p:nvSpPr>
        <p:spPr>
          <a:xfrm>
            <a:off x="502920" y="439108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1800" dirty="0"/>
          </a:p>
        </p:txBody>
      </p:sp>
      <p:sp>
        <p:nvSpPr>
          <p:cNvPr id="9" name="QC_6_AN.114_1#b6daa80ab.bracket?pid=338ff547d&amp;color=0,55,96&amp;vpa=32&amp;vtp=1"/>
          <p:cNvSpPr/>
          <p:nvPr/>
        </p:nvSpPr>
        <p:spPr>
          <a:xfrm>
            <a:off x="959326" y="437775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C_6_AS.115_1#b6daa80ab?pid=338ff547d&amp;color=0,55,96&amp;vtp=1&amp;bbb=1&amp;hb=1"/>
          <p:cNvSpPr/>
          <p:nvPr/>
        </p:nvSpPr>
        <p:spPr>
          <a:xfrm>
            <a:off x="502920" y="480187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，作者的父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亲是在描述他在自然界中看到的事物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7891ab5d2.choices?pid=338ff547d&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B.chance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C.idea</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1800" dirty="0"/>
          </a:p>
        </p:txBody>
      </p:sp>
      <p:sp>
        <p:nvSpPr>
          <p:cNvPr id="3" name="QC_6_AN.117_1#7891ab5d2.bracket?pid=338ff547d&amp;color=0,55,96&amp;mp=1&amp;vpa=33&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18_1#7891ab5d2?pid=338ff547d&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根据作者游览贵州的情景，以及下文to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kayaking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Wanfeng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，作者有机会在万峰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湖上划皮艇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19_1#a4fe777d5.choices?pid=338ff547d&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.creatively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B.comfortably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C.likely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.virtually</a:t>
            </a:r>
            <a:endParaRPr lang="en-US" altLang="zh-CN" sz="1800" dirty="0"/>
          </a:p>
        </p:txBody>
      </p:sp>
      <p:sp>
        <p:nvSpPr>
          <p:cNvPr id="6" name="QC_6_AN.120_1#a4fe777d5.bracket?pid=338ff547d&amp;color=0,55,96&amp;vpa=34&amp;vtp=1"/>
          <p:cNvSpPr/>
          <p:nvPr/>
        </p:nvSpPr>
        <p:spPr>
          <a:xfrm>
            <a:off x="972026" y="27273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21_1#a4fe777d5?pid=338ff547d&amp;color=0,55,96&amp;vtp=1&amp;bbb=1&amp;hb=1"/>
          <p:cNvSpPr/>
          <p:nvPr/>
        </p:nvSpPr>
        <p:spPr>
          <a:xfrm>
            <a:off x="502920" y="315150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根据下文“floating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karst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mountains”可知，能够漂在湖中心感受自然是非常舒服的事情。</a:t>
            </a:r>
            <a:endParaRPr lang="en-US" altLang="zh-CN" dirty="0"/>
          </a:p>
        </p:txBody>
      </p:sp>
      <p:sp>
        <p:nvSpPr>
          <p:cNvPr id="8" name="QC_6_BD.122_1#9fdad026a.choices?pid=338ff547d&amp;color=0,55,96&amp;vtp=1&amp;bbb=1"/>
          <p:cNvSpPr/>
          <p:nvPr/>
        </p:nvSpPr>
        <p:spPr>
          <a:xfrm>
            <a:off x="502920" y="39662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1800" dirty="0"/>
          </a:p>
        </p:txBody>
      </p:sp>
      <p:sp>
        <p:nvSpPr>
          <p:cNvPr id="9" name="QC_6_AN.123_1#9fdad026a.bracket?pid=338ff547d&amp;color=0,55,96&amp;vpa=35&amp;vtp=1"/>
          <p:cNvSpPr/>
          <p:nvPr/>
        </p:nvSpPr>
        <p:spPr>
          <a:xfrm>
            <a:off x="972026" y="39529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24_1#9fdad026a?pid=338ff547d&amp;color=0,55,96&amp;vtp=1&amp;bbb=1"/>
          <p:cNvSpPr/>
          <p:nvPr/>
        </p:nvSpPr>
        <p:spPr>
          <a:xfrm>
            <a:off x="502920" y="43720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karst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mountains可推知，作者是在欣赏周围的喀斯特山脉。</a:t>
            </a:r>
            <a:endParaRPr lang="en-US" altLang="zh-CN" sz="1800" dirty="0"/>
          </a:p>
        </p:txBody>
      </p:sp>
      <p:sp>
        <p:nvSpPr>
          <p:cNvPr id="11" name="QC_6_BD.125_1#d3b8eec31.choices?pid=338ff547d&amp;color=0,55,96&amp;vtp=1&amp;bbb=1"/>
          <p:cNvSpPr/>
          <p:nvPr/>
        </p:nvSpPr>
        <p:spPr>
          <a:xfrm>
            <a:off x="502920" y="47778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.wished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B.decided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C.wanted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1800" dirty="0"/>
          </a:p>
        </p:txBody>
      </p:sp>
      <p:sp>
        <p:nvSpPr>
          <p:cNvPr id="12" name="QC_6_AN.126_1#d3b8eec31.bracket?pid=338ff547d&amp;color=0,55,96&amp;vpa=36&amp;vtp=1"/>
          <p:cNvSpPr/>
          <p:nvPr/>
        </p:nvSpPr>
        <p:spPr>
          <a:xfrm>
            <a:off x="959326" y="47644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27_1#d3b8eec31?pid=338ff547d&amp;color=0,55,96&amp;vtp=1&amp;bbb=1&amp;hb=1"/>
          <p:cNvSpPr/>
          <p:nvPr/>
        </p:nvSpPr>
        <p:spPr>
          <a:xfrm>
            <a:off x="502920" y="518858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这是对过去情况的假设，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作者希望自己当时能更仔细地倾听父亲的感受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1" end="1"/>
                                            </p:txEl>
                                          </p:spTgt>
                                        </p:tgtEl>
                                        <p:attrNameLst>
                                          <p:attrName>style.visibility</p:attrName>
                                        </p:attrNameLst>
                                      </p:cBhvr>
                                      <p:to>
                                        <p:strVal val="visible"/>
                                      </p:to>
                                    </p:set>
                                    <p:animEffect transition="in" filter="fade">
                                      <p:cBhvr>
                                        <p:cTn id="75"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8_1#9da89984a.choices?pid=338ff547d&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B.working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C.cooking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.competing</a:t>
            </a:r>
            <a:endParaRPr lang="en-US" altLang="zh-CN" sz="1800" dirty="0"/>
          </a:p>
        </p:txBody>
      </p:sp>
      <p:sp>
        <p:nvSpPr>
          <p:cNvPr id="3" name="QC_6_AN.129_1#9da89984a.bracket?pid=338ff547d&amp;color=0,55,96&amp;mp=1&amp;vpa=37&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30_1#9da89984a?pid=338ff547d&amp;color=0,55,96&amp;vtp=1&amp;bbb=1&amp;hb=1"/>
          <p:cNvSpPr/>
          <p:nvPr/>
        </p:nvSpPr>
        <p:spPr>
          <a:xfrm>
            <a:off x="502920" y="1913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lake.He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vividly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，作者的父亲当时在分享自己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钓鱼的感受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31_1#8f135838d.choices?pid=338ff547d&amp;color=0,55,96&amp;vtp=1&amp;bbb=1"/>
          <p:cNvSpPr/>
          <p:nvPr/>
        </p:nvSpPr>
        <p:spPr>
          <a:xfrm>
            <a:off x="502920" y="355923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.investigated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B.stayed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C.left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.returned</a:t>
            </a:r>
            <a:endParaRPr lang="en-US" altLang="zh-CN" sz="1800" dirty="0"/>
          </a:p>
        </p:txBody>
      </p:sp>
      <p:sp>
        <p:nvSpPr>
          <p:cNvPr id="6" name="QC_6_AN.132_1#8f135838d.bracket?pid=338ff547d&amp;color=0,55,96&amp;vpa=38&amp;vtp=1"/>
          <p:cNvSpPr/>
          <p:nvPr/>
        </p:nvSpPr>
        <p:spPr>
          <a:xfrm>
            <a:off x="972026" y="354590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7" name="QC_6_AS.133_1#8f135838d?pid=338ff547d&amp;color=0,55,96&amp;vtp=1&amp;bbb=1&amp;hb=1"/>
          <p:cNvSpPr/>
          <p:nvPr/>
        </p:nvSpPr>
        <p:spPr>
          <a:xfrm>
            <a:off x="502920" y="3965003"/>
            <a:ext cx="10570464" cy="351155"/>
          </a:xfrm>
          <a:prstGeom prst="rect">
            <a:avLst/>
          </a:prstGeom>
          <a:noFill/>
        </p:spPr>
        <p:txBody>
          <a:bodyPr wrap="none" lIns="0" tIns="0" rIns="0" bIns="0" rtlCol="0" anchor="t"/>
          <a:lstStyle/>
          <a:p>
            <a:pPr>
              <a:lnSpc>
                <a:spcPts val="3100"/>
              </a:lnSpc>
            </a:pP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根据下文creating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destiny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China可知，作者现在生活在中国，所以应该是离开家乡十年了。</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4_1#3055d2867.choices?pid=338ff547d&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B.various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C.illegal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.grateful</a:t>
            </a:r>
            <a:endParaRPr lang="en-US" altLang="zh-CN" sz="1800" dirty="0"/>
          </a:p>
        </p:txBody>
      </p:sp>
      <p:sp>
        <p:nvSpPr>
          <p:cNvPr id="3" name="QC_6_AN.135_1#3055d2867.bracket?pid=338ff547d&amp;color=0,55,96&amp;mp=1&amp;vpa=39&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36_1#3055d2867?pid=338ff547d&amp;color=0,55,96&amp;vtp=1&amp;bbb=1&amp;hb=1"/>
          <p:cNvSpPr/>
          <p:nvPr/>
        </p:nvSpPr>
        <p:spPr>
          <a:xfrm>
            <a:off x="502920" y="191325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career”可知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，此处作者描述自己在中国生活的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情况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，结合上文join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in可知，作者参加了各种活动，有着丰富的经历。</a:t>
            </a:r>
            <a:endParaRPr lang="en-US" altLang="zh-CN" dirty="0"/>
          </a:p>
        </p:txBody>
      </p:sp>
      <p:sp>
        <p:nvSpPr>
          <p:cNvPr id="5" name="QC_6_BD.137_1#6ed3c912d.choices?pid=338ff547d&amp;color=0,55,96&amp;vtp=1&amp;bbb=1"/>
          <p:cNvSpPr/>
          <p:nvPr/>
        </p:nvSpPr>
        <p:spPr>
          <a:xfrm>
            <a:off x="502920" y="27280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1800" dirty="0"/>
          </a:p>
        </p:txBody>
      </p:sp>
      <p:sp>
        <p:nvSpPr>
          <p:cNvPr id="6" name="QC_6_AN.138_1#6ed3c912d.bracket?pid=338ff547d&amp;color=0,55,96&amp;vpa=40&amp;vtp=1"/>
          <p:cNvSpPr/>
          <p:nvPr/>
        </p:nvSpPr>
        <p:spPr>
          <a:xfrm>
            <a:off x="959326" y="27146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39_1#6ed3c912d?pid=338ff547d&amp;color=0,55,96&amp;vtp=1&amp;bbb=1&amp;hb=1"/>
          <p:cNvSpPr/>
          <p:nvPr/>
        </p:nvSpPr>
        <p:spPr>
          <a:xfrm>
            <a:off x="502920" y="313880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home.”可知，作者在贵州有一种家的感觉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，所以他感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觉好像拥有了他需要的一切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4af8e202?pid=1e1e204f3&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140_1#5b7a727d1?pid=64af8e202&amp;color=0,55,96&amp;vtp=1&amp;bbb=1"/>
          <p:cNvSpPr/>
          <p:nvPr/>
        </p:nvSpPr>
        <p:spPr>
          <a:xfrm>
            <a:off x="502920" y="2001396"/>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[四川南充2024高一期末]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1800" dirty="0"/>
          </a:p>
        </p:txBody>
      </p:sp>
      <p:sp>
        <p:nvSpPr>
          <p:cNvPr id="4" name="QM_5_BD.140_2#5b7a727d1?sp=1&amp;pid=64af8e202&amp;color=0,55,96&amp;vtp=1&amp;bbb=1&amp;hb=1"/>
          <p:cNvSpPr/>
          <p:nvPr/>
        </p:nvSpPr>
        <p:spPr>
          <a:xfrm>
            <a:off x="502920" y="240284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heritages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inheritors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dirty="0"/>
          </a:p>
        </p:txBody>
      </p:sp>
      <p:sp>
        <p:nvSpPr>
          <p:cNvPr id="5" name="QM_5_BD.140_3#5b7a727d1?sp=1&amp;pid=64af8e202&amp;color=0,55,96&amp;vtp=1&amp;bbb=1&amp;hb=1"/>
          <p:cNvSpPr/>
          <p:nvPr/>
        </p:nvSpPr>
        <p:spPr>
          <a:xfrm>
            <a:off x="502920" y="405384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masks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dirty="0"/>
          </a:p>
        </p:txBody>
      </p:sp>
      <p:sp>
        <p:nvSpPr>
          <p:cNvPr id="6" name="QM_5_AN.141_1#5b7a727d1.blank?pid=64af8e202&amp;color=0,55,96&amp;vpa=41&amp;vtp=1&amp;bbb=1"/>
          <p:cNvSpPr/>
          <p:nvPr/>
        </p:nvSpPr>
        <p:spPr>
          <a:xfrm>
            <a:off x="6871175" y="2372360"/>
            <a:ext cx="357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dirty="0"/>
          </a:p>
        </p:txBody>
      </p:sp>
      <p:sp>
        <p:nvSpPr>
          <p:cNvPr id="7" name="QM_5_AN.142_1#5b7a727d1.blank?pid=64af8e202&amp;color=0,55,96&amp;vpa=42&amp;vtp=1&amp;bbb=1"/>
          <p:cNvSpPr/>
          <p:nvPr/>
        </p:nvSpPr>
        <p:spPr>
          <a:xfrm>
            <a:off x="8255475" y="2791460"/>
            <a:ext cx="738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leaves</a:t>
            </a:r>
            <a:endParaRPr lang="en-US" altLang="zh-CN" dirty="0"/>
          </a:p>
        </p:txBody>
      </p:sp>
      <p:sp>
        <p:nvSpPr>
          <p:cNvPr id="8" name="QM_5_AN.143_1#5b7a727d1.blank?pid=64af8e202&amp;color=0,55,96&amp;vpa=43&amp;vtp=1&amp;bbb=1"/>
          <p:cNvSpPr/>
          <p:nvPr/>
        </p:nvSpPr>
        <p:spPr>
          <a:xfrm>
            <a:off x="2819876" y="3210560"/>
            <a:ext cx="903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finished</a:t>
            </a:r>
            <a:endParaRPr lang="en-US" altLang="zh-CN" dirty="0"/>
          </a:p>
        </p:txBody>
      </p:sp>
      <p:sp>
        <p:nvSpPr>
          <p:cNvPr id="9" name="QM_5_AN.144_1#5b7a727d1.blank?pid=64af8e202&amp;color=0,55,96&amp;vpa=44&amp;vtp=1&amp;bbb=1"/>
          <p:cNvSpPr/>
          <p:nvPr/>
        </p:nvSpPr>
        <p:spPr>
          <a:xfrm>
            <a:off x="1048226" y="4429760"/>
            <a:ext cx="1284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dirty="0"/>
          </a:p>
        </p:txBody>
      </p:sp>
      <p:sp>
        <p:nvSpPr>
          <p:cNvPr id="10" name="QM_5_AN.145_1#5b7a727d1.blank?pid=64af8e202&amp;color=0,55,96&amp;vpa=45&amp;vtp=1&amp;bbb=1"/>
          <p:cNvSpPr/>
          <p:nvPr/>
        </p:nvSpPr>
        <p:spPr>
          <a:xfrm>
            <a:off x="2280126" y="4840605"/>
            <a:ext cx="10048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6_1#5b7a727d1?sp=1&amp;pid=64af8e202&amp;color=0,55,96&amp;mp=1&amp;vtp=1&amp;bt=1&amp;bbb=1&amp;hb=1"/>
          <p:cNvSpPr/>
          <p:nvPr/>
        </p:nvSpPr>
        <p:spPr>
          <a:xfrm>
            <a:off x="502920" y="1508760"/>
            <a:ext cx="10570464" cy="11923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Zuoqiu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Zhengzhou,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M_5_BD.146_2#5b7a727d1?sp=1&amp;pid=64af8e202&amp;color=0,55,96&amp;mp=1&amp;vtp=1&amp;bbb=1&amp;hb=1"/>
          <p:cNvSpPr/>
          <p:nvPr/>
        </p:nvSpPr>
        <p:spPr>
          <a:xfrm>
            <a:off x="502920" y="274910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Wanli,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Shandong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dirty="0"/>
          </a:p>
        </p:txBody>
      </p:sp>
      <p:sp>
        <p:nvSpPr>
          <p:cNvPr id="4" name="QM_5_BD.146_3#5b7a727d1?sp=1&amp;pid=64af8e202&amp;color=0,55,96&amp;mp=1&amp;vtp=1&amp;bbb=1&amp;hb=1"/>
          <p:cNvSpPr/>
          <p:nvPr/>
        </p:nvSpPr>
        <p:spPr>
          <a:xfrm>
            <a:off x="502920" y="4403090"/>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dirty="0"/>
          </a:p>
        </p:txBody>
      </p:sp>
      <p:sp>
        <p:nvSpPr>
          <p:cNvPr id="5" name="QM_5_AN.147_1#5b7a727d1.blank?pid=64af8e202&amp;color=0,55,96&amp;mp=1&amp;vpa=46&amp;vtp=1&amp;bbb=1"/>
          <p:cNvSpPr/>
          <p:nvPr/>
        </p:nvSpPr>
        <p:spPr>
          <a:xfrm>
            <a:off x="2845276" y="1478280"/>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fourth</a:t>
            </a:r>
            <a:endParaRPr lang="en-US" altLang="zh-CN" dirty="0"/>
          </a:p>
        </p:txBody>
      </p:sp>
      <p:sp>
        <p:nvSpPr>
          <p:cNvPr id="6" name="QM_5_AN.148_1#5b7a727d1.blank?pid=64af8e202&amp;color=0,55,96&amp;mp=1&amp;vpa=47&amp;vtp=1&amp;bbb=1"/>
          <p:cNvSpPr/>
          <p:nvPr/>
        </p:nvSpPr>
        <p:spPr>
          <a:xfrm>
            <a:off x="6344126" y="1897380"/>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dirty="0"/>
          </a:p>
        </p:txBody>
      </p:sp>
      <p:sp>
        <p:nvSpPr>
          <p:cNvPr id="7" name="QM_5_AN.149_1#5b7a727d1.blank?pid=64af8e202&amp;color=0,55,96&amp;mp=1&amp;vpa=48&amp;vtp=1&amp;bbb=1"/>
          <p:cNvSpPr/>
          <p:nvPr/>
        </p:nvSpPr>
        <p:spPr>
          <a:xfrm>
            <a:off x="7468837" y="2705925"/>
            <a:ext cx="712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began</a:t>
            </a:r>
            <a:endParaRPr lang="en-US" altLang="zh-CN" dirty="0"/>
          </a:p>
        </p:txBody>
      </p:sp>
      <p:sp>
        <p:nvSpPr>
          <p:cNvPr id="8" name="QM_5_AN.150_1#5b7a727d1.blank?pid=64af8e202&amp;color=0,55,96&amp;mp=1&amp;vpa=49&amp;vtp=1&amp;bbb=1"/>
          <p:cNvSpPr/>
          <p:nvPr/>
        </p:nvSpPr>
        <p:spPr>
          <a:xfrm>
            <a:off x="2813526" y="3556825"/>
            <a:ext cx="471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nor</a:t>
            </a:r>
            <a:endParaRPr lang="en-US" altLang="zh-CN" dirty="0"/>
          </a:p>
        </p:txBody>
      </p:sp>
      <p:sp>
        <p:nvSpPr>
          <p:cNvPr id="9" name="QM_5_AN.151_1#5b7a727d1.blank?pid=64af8e202&amp;color=0,55,96&amp;mp=1&amp;vpa=50&amp;vtp=1&amp;bbb=1"/>
          <p:cNvSpPr/>
          <p:nvPr/>
        </p:nvSpPr>
        <p:spPr>
          <a:xfrm>
            <a:off x="9699148" y="4359910"/>
            <a:ext cx="941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amazing</a:t>
            </a:r>
            <a:endParaRPr lang="en-US" altLang="zh-CN" dirty="0"/>
          </a:p>
        </p:txBody>
      </p:sp>
      <p:sp>
        <p:nvSpPr>
          <p:cNvPr id="10" name="QM_5_EX.152_1#5b7a727d1?pid=64af8e202&amp;color=0,55,96&amp;vtp=1&amp;bbb=1&amp;hb=1"/>
          <p:cNvSpPr/>
          <p:nvPr/>
        </p:nvSpPr>
        <p:spPr>
          <a:xfrm>
            <a:off x="502920" y="522287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主要介绍了中国遍布异地的多名叶雕手工艺人对叶雕艺术的热爱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们的努力下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更多年轻人感受到了叶雕艺术的魅力</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5a1ba12cf?pid=5b7a727d1&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4_1#5a1ba12cf.blank?pid=5b7a727d1&amp;color=0,55,96&amp;mp=1&amp;vpa=51&amp;vtp=1&amp;bbb=1"/>
          <p:cNvSpPr/>
          <p:nvPr/>
        </p:nvSpPr>
        <p:spPr>
          <a:xfrm>
            <a:off x="756126" y="1457325"/>
            <a:ext cx="357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dirty="0"/>
          </a:p>
        </p:txBody>
      </p:sp>
      <p:sp>
        <p:nvSpPr>
          <p:cNvPr id="4" name="QB_6_AS.155_1#5a1ba12cf?pid=5b7a727d1&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为固定短语，意为“被列为</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B_6_BD.156_1#703a3f6e9?pid=5b7a727d1&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6" name="QB_6_AN.157_1#703a3f6e9.blank?pid=5b7a727d1&amp;color=0,55,96&amp;vpa=52&amp;vtp=1&amp;bbb=1"/>
          <p:cNvSpPr/>
          <p:nvPr/>
        </p:nvSpPr>
        <p:spPr>
          <a:xfrm>
            <a:off x="794226" y="2262568"/>
            <a:ext cx="738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leaves</a:t>
            </a:r>
            <a:endParaRPr lang="en-US" altLang="zh-CN" dirty="0"/>
          </a:p>
        </p:txBody>
      </p:sp>
      <p:sp>
        <p:nvSpPr>
          <p:cNvPr id="7" name="QB_6_AS.158_1#703a3f6e9?pid=5b7a727d1&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leaf为可数名词，且其前无限定词修饰，应用名词复数形式。</a:t>
            </a:r>
            <a:endParaRPr lang="en-US" altLang="zh-CN" sz="1800" dirty="0"/>
          </a:p>
        </p:txBody>
      </p:sp>
      <p:sp>
        <p:nvSpPr>
          <p:cNvPr id="8" name="QB_6_BD.159_1#468b2fbb9?pid=5b7a727d1&amp;color=0,55,96&amp;vtp=1&amp;bbb=1"/>
          <p:cNvSpPr/>
          <p:nvPr/>
        </p:nvSpPr>
        <p:spPr>
          <a:xfrm>
            <a:off x="502920" y="312553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6_AN.160_1#468b2fbb9.blank?pid=5b7a727d1&amp;color=0,55,96&amp;vpa=53&amp;vtp=1&amp;bbb=1"/>
          <p:cNvSpPr/>
          <p:nvPr/>
        </p:nvSpPr>
        <p:spPr>
          <a:xfrm>
            <a:off x="768826" y="3074098"/>
            <a:ext cx="903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finished</a:t>
            </a:r>
            <a:endParaRPr lang="en-US" altLang="zh-CN" dirty="0"/>
          </a:p>
        </p:txBody>
      </p:sp>
      <p:sp>
        <p:nvSpPr>
          <p:cNvPr id="10" name="QB_6_AS.161_1#468b2fbb9?pid=5b7a727d1&amp;color=0,55,96&amp;vtp=1&amp;bbb=1&amp;hb=1"/>
          <p:cNvSpPr/>
          <p:nvPr/>
        </p:nvSpPr>
        <p:spPr>
          <a:xfrm>
            <a:off x="502920" y="353631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此处为when引导的时间状语从句的省略，当主从句主语一致时，可省略从句主语和be动词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省略了主语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carving和be动词is，且finish和the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carving之间为被动关系，应用过去分词形式。</a:t>
            </a:r>
            <a:endParaRPr lang="en-US" altLang="zh-CN" dirty="0"/>
          </a:p>
        </p:txBody>
      </p:sp>
      <p:sp>
        <p:nvSpPr>
          <p:cNvPr id="11" name="QB_6_BD.162_1#db577ea37?pid=5b7a727d1&amp;color=0,55,96&amp;vtp=1&amp;bbb=1"/>
          <p:cNvSpPr/>
          <p:nvPr/>
        </p:nvSpPr>
        <p:spPr>
          <a:xfrm>
            <a:off x="502920" y="43510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12" name="QB_6_AN.163_1#db577ea37.blank?pid=5b7a727d1&amp;color=0,55,96&amp;vpa=54&amp;vtp=1&amp;bbb=1"/>
          <p:cNvSpPr/>
          <p:nvPr/>
        </p:nvSpPr>
        <p:spPr>
          <a:xfrm>
            <a:off x="806926" y="4286948"/>
            <a:ext cx="1284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dirty="0"/>
          </a:p>
        </p:txBody>
      </p:sp>
      <p:sp>
        <p:nvSpPr>
          <p:cNvPr id="13" name="QB_6_AS.164_1#db577ea37?pid=5b7a727d1&amp;color=0,55,96&amp;vtp=1&amp;bbb=1"/>
          <p:cNvSpPr/>
          <p:nvPr/>
        </p:nvSpPr>
        <p:spPr>
          <a:xfrm>
            <a:off x="502920" y="47568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设空处作状语，修饰动词combines，应用副词。</a:t>
            </a:r>
            <a:endParaRPr lang="en-US" altLang="zh-CN" sz="1800" dirty="0"/>
          </a:p>
        </p:txBody>
      </p:sp>
      <p:sp>
        <p:nvSpPr>
          <p:cNvPr id="14" name="QB_6_BD.165_1#b1f04f4fe?pid=5b7a727d1&amp;color=0,55,96&amp;vtp=1&amp;bbb=1"/>
          <p:cNvSpPr/>
          <p:nvPr/>
        </p:nvSpPr>
        <p:spPr>
          <a:xfrm>
            <a:off x="502920" y="516261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15" name="QB_6_AN.166_1#b1f04f4fe.blank?pid=5b7a727d1&amp;color=0,55,96&amp;vpa=55&amp;vtp=1&amp;bbb=1"/>
          <p:cNvSpPr/>
          <p:nvPr/>
        </p:nvSpPr>
        <p:spPr>
          <a:xfrm>
            <a:off x="781526" y="5111178"/>
            <a:ext cx="10048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a:t>
            </a:r>
            <a:endParaRPr lang="en-US" altLang="zh-CN" dirty="0"/>
          </a:p>
        </p:txBody>
      </p:sp>
      <p:sp>
        <p:nvSpPr>
          <p:cNvPr id="16" name="QB_6_AS.167_1#b1f04f4fe?pid=5b7a727d1&amp;color=0,55,96&amp;vtp=1&amp;bbb=1"/>
          <p:cNvSpPr/>
          <p:nvPr/>
        </p:nvSpPr>
        <p:spPr>
          <a:xfrm>
            <a:off x="502920" y="556837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此处为固定短语use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sth，表示“用某物做某事”。</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bg/>
                                          </p:spTgt>
                                        </p:tgtEl>
                                        <p:attrNameLst>
                                          <p:attrName>style.visibility</p:attrName>
                                        </p:attrNameLst>
                                      </p:cBhvr>
                                      <p:to>
                                        <p:strVal val="visible"/>
                                      </p:to>
                                    </p:set>
                                    <p:animEffect transition="in" filter="fade">
                                      <p:cBhvr>
                                        <p:cTn id="74" dur="500"/>
                                        <p:tgtEl>
                                          <p:spTgt spid="15">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fade">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bg/>
                                          </p:spTgt>
                                        </p:tgtEl>
                                        <p:attrNameLst>
                                          <p:attrName>style.visibility</p:attrName>
                                        </p:attrNameLst>
                                      </p:cBhvr>
                                      <p:to>
                                        <p:strVal val="visible"/>
                                      </p:to>
                                    </p:set>
                                    <p:animEffect transition="in" filter="fade">
                                      <p:cBhvr>
                                        <p:cTn id="82" dur="500"/>
                                        <p:tgtEl>
                                          <p:spTgt spid="16">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xEl>
                                              <p:pRg st="0" end="0"/>
                                            </p:txEl>
                                          </p:spTgt>
                                        </p:tgtEl>
                                        <p:attrNameLst>
                                          <p:attrName>style.visibility</p:attrName>
                                        </p:attrNameLst>
                                      </p:cBhvr>
                                      <p:to>
                                        <p:strVal val="visible"/>
                                      </p:to>
                                    </p:set>
                                    <p:animEffect transition="in" filter="fade">
                                      <p:cBhvr>
                                        <p:cTn id="8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8_1#df95f5e2f?pid=5b7a727d1&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169_1#df95f5e2f.blank?pid=5b7a727d1&amp;color=0,55,96&amp;vpa=56&amp;vtp=1&amp;bbb=1"/>
          <p:cNvSpPr/>
          <p:nvPr/>
        </p:nvSpPr>
        <p:spPr>
          <a:xfrm>
            <a:off x="806926" y="1457325"/>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fourth</a:t>
            </a:r>
            <a:endParaRPr lang="en-US" altLang="zh-CN" dirty="0"/>
          </a:p>
        </p:txBody>
      </p:sp>
      <p:sp>
        <p:nvSpPr>
          <p:cNvPr id="4" name="QB_6_AS.170_1#df95f5e2f?pid=5b7a727d1&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根据句意以及空前定冠词可知，此处表示“第四”这一含义，应用序数词。</a:t>
            </a:r>
            <a:endParaRPr lang="en-US" altLang="zh-CN" sz="1800" dirty="0"/>
          </a:p>
        </p:txBody>
      </p:sp>
      <p:sp>
        <p:nvSpPr>
          <p:cNvPr id="5" name="QB_6_BD.171_1#0a04547d6?pid=5b7a727d1&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6" name="QB_6_AN.172_1#0a04547d6.blank?pid=5b7a727d1&amp;color=0,55,96&amp;vpa=57&amp;vtp=1&amp;bbb=1"/>
          <p:cNvSpPr/>
          <p:nvPr/>
        </p:nvSpPr>
        <p:spPr>
          <a:xfrm>
            <a:off x="806926" y="2262568"/>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dirty="0"/>
          </a:p>
        </p:txBody>
      </p:sp>
      <p:sp>
        <p:nvSpPr>
          <p:cNvPr id="7" name="QB_6_AS.173_1#0a04547d6?pid=5b7a727d1&amp;color=0,55,96&amp;vtp=1&amp;bbb=1&amp;hb=1"/>
          <p:cNvSpPr/>
          <p:nvPr/>
        </p:nvSpPr>
        <p:spPr>
          <a:xfrm>
            <a:off x="502920" y="272478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设空处引导非限制性定语从句，修饰先行词his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workshop，从句中缺少地点状语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，应用关系副词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dirty="0"/>
          </a:p>
        </p:txBody>
      </p:sp>
      <p:sp>
        <p:nvSpPr>
          <p:cNvPr id="8" name="QB_6_BD.174_1#e06014ad9?pid=5b7a727d1&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75_1#e06014ad9.blank?pid=5b7a727d1&amp;color=0,55,96&amp;vpa=58&amp;vtp=1&amp;bbb=1"/>
          <p:cNvSpPr/>
          <p:nvPr/>
        </p:nvSpPr>
        <p:spPr>
          <a:xfrm>
            <a:off x="806926" y="3488118"/>
            <a:ext cx="712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began</a:t>
            </a:r>
            <a:endParaRPr lang="en-US" altLang="zh-CN" dirty="0"/>
          </a:p>
        </p:txBody>
      </p:sp>
      <p:sp>
        <p:nvSpPr>
          <p:cNvPr id="10" name="QB_6_AS.176_1#e06014ad9?pid=5b7a727d1&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设空处在句中作谓语，根据时间状语a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ago可知，此处应用一般过去时。</a:t>
            </a:r>
            <a:endParaRPr lang="en-US" altLang="zh-CN" sz="1800" dirty="0"/>
          </a:p>
        </p:txBody>
      </p:sp>
      <p:sp>
        <p:nvSpPr>
          <p:cNvPr id="11" name="QB_6_BD.177_1#b1d6caefc?pid=5b7a727d1&amp;color=0,55,96&amp;vtp=1&amp;bbb=1"/>
          <p:cNvSpPr/>
          <p:nvPr/>
        </p:nvSpPr>
        <p:spPr>
          <a:xfrm>
            <a:off x="502920" y="43637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12" name="QB_6_AN.178_1#b1d6caefc.blank?pid=5b7a727d1&amp;color=0,55,96&amp;vpa=59&amp;vtp=1&amp;bbb=1"/>
          <p:cNvSpPr/>
          <p:nvPr/>
        </p:nvSpPr>
        <p:spPr>
          <a:xfrm>
            <a:off x="756126" y="4312348"/>
            <a:ext cx="471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nor</a:t>
            </a:r>
            <a:endParaRPr lang="en-US" altLang="zh-CN" dirty="0"/>
          </a:p>
        </p:txBody>
      </p:sp>
      <p:sp>
        <p:nvSpPr>
          <p:cNvPr id="13" name="QB_6_AS.179_1#b1d6caefc?pid=5b7a727d1&amp;color=0,55,96&amp;vtp=1&amp;bbb=1"/>
          <p:cNvSpPr/>
          <p:nvPr/>
        </p:nvSpPr>
        <p:spPr>
          <a:xfrm>
            <a:off x="502920" y="47695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此处为固定句型neither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，意为“既不</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也不</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14" name="QB_6_BD.180_1#1d4e44a75?pid=5b7a727d1&amp;color=0,55,96&amp;vtp=1&amp;bbb=1"/>
          <p:cNvSpPr/>
          <p:nvPr/>
        </p:nvSpPr>
        <p:spPr>
          <a:xfrm>
            <a:off x="502920" y="517531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15" name="QB_6_AN.181_1#1d4e44a75.blank?pid=5b7a727d1&amp;color=0,55,96&amp;vpa=60&amp;vtp=1&amp;bbb=1"/>
          <p:cNvSpPr/>
          <p:nvPr/>
        </p:nvSpPr>
        <p:spPr>
          <a:xfrm>
            <a:off x="806926" y="5111178"/>
            <a:ext cx="941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amazing</a:t>
            </a:r>
            <a:endParaRPr lang="en-US" altLang="zh-CN" dirty="0"/>
          </a:p>
        </p:txBody>
      </p:sp>
      <p:sp>
        <p:nvSpPr>
          <p:cNvPr id="16" name="QB_6_AS.182_1#1d4e44a75?pid=5b7a727d1&amp;color=0,55,96&amp;vtp=1&amp;bbb=1"/>
          <p:cNvSpPr/>
          <p:nvPr/>
        </p:nvSpPr>
        <p:spPr>
          <a:xfrm>
            <a:off x="502920" y="558107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设空处作定语，修饰名词短语art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form，应用-ing形式的形容词amazing。</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bg/>
                                          </p:spTgt>
                                        </p:tgtEl>
                                        <p:attrNameLst>
                                          <p:attrName>style.visibility</p:attrName>
                                        </p:attrNameLst>
                                      </p:cBhvr>
                                      <p:to>
                                        <p:strVal val="visible"/>
                                      </p:to>
                                    </p:set>
                                    <p:animEffect transition="in" filter="fade">
                                      <p:cBhvr>
                                        <p:cTn id="74" dur="500"/>
                                        <p:tgtEl>
                                          <p:spTgt spid="15">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fade">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bg/>
                                          </p:spTgt>
                                        </p:tgtEl>
                                        <p:attrNameLst>
                                          <p:attrName>style.visibility</p:attrName>
                                        </p:attrNameLst>
                                      </p:cBhvr>
                                      <p:to>
                                        <p:strVal val="visible"/>
                                      </p:to>
                                    </p:set>
                                    <p:animEffect transition="in" filter="fade">
                                      <p:cBhvr>
                                        <p:cTn id="82" dur="500"/>
                                        <p:tgtEl>
                                          <p:spTgt spid="16">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xEl>
                                              <p:pRg st="0" end="0"/>
                                            </p:txEl>
                                          </p:spTgt>
                                        </p:tgtEl>
                                        <p:attrNameLst>
                                          <p:attrName>style.visibility</p:attrName>
                                        </p:attrNameLst>
                                      </p:cBhvr>
                                      <p:to>
                                        <p:strVal val="visible"/>
                                      </p:to>
                                    </p:set>
                                    <p:animEffect transition="in" filter="fade">
                                      <p:cBhvr>
                                        <p:cTn id="8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d105eded6?pid=1ab976e39&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4_BD#46841d00b?pid=d105eded6&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O_5_BD.183_1#b2191a435?pid=46841d00b&amp;color=0,55,96&amp;vtp=1&amp;bbb=1&amp;hb=1"/>
          <p:cNvSpPr/>
          <p:nvPr/>
        </p:nvSpPr>
        <p:spPr>
          <a:xfrm>
            <a:off x="502920" y="2530206"/>
            <a:ext cx="10570464" cy="16114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[江苏南京2024高一期中]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世界遗产是人类共同的财富，有着悠久的历史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，但现在面临着遭到破坏的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风险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。鉴于此，学校网站英语论坛将开辟专栏讨论开展“保护世界遗产，人人有责”的活动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。请你写一篇短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，参加英语论坛的讨论。</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：1.写作词数应为80个左右；</a:t>
            </a:r>
            <a:endParaRPr lang="en-US" altLang="zh-CN" dirty="0"/>
          </a:p>
        </p:txBody>
      </p:sp>
      <p:sp>
        <p:nvSpPr>
          <p:cNvPr id="5" name="QO_5_BD.183_2#b2191a435?sp=1&amp;pid=46841d00b&amp;color=0,55,96&amp;vtp=1&amp;bbb=1&amp;hb=1"/>
          <p:cNvSpPr/>
          <p:nvPr/>
        </p:nvSpPr>
        <p:spPr>
          <a:xfrm>
            <a:off x="502920" y="4179760"/>
            <a:ext cx="10570464" cy="16114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2.开头已经写好，不计入总词数。</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priceless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a:t>
            </a:r>
            <a:endParaRPr lang="en-US" altLang="zh-CN"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5_1#b2191a435?pid=46841d00b&amp;color=0,55,96&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写作要点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点明保护世界遗产这一主题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简要介绍世界遗产的情况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呼吁大家保护世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界遗产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提分词句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to，raise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作形</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式主语的句式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protected；“It's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部分倒装</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f6e51d34?pid=1ab976e39&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4_BD#712b1628d?pid=0f6e51d34&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1_1#8f4fc1647?pid=712b1628d&amp;color=0,55,96&amp;vtp=1&amp;bbb=1"/>
          <p:cNvSpPr/>
          <p:nvPr/>
        </p:nvSpPr>
        <p:spPr>
          <a:xfrm>
            <a:off x="502920" y="2530206"/>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a:p>
            <a:pPr>
              <a:lnSpc>
                <a:spcPts val="31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[广东茂名2024高二月考]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5" name="QM_5_BD.1_2#8f4fc1647?sp=1&amp;pid=712b1628d&amp;color=0,55,96&amp;vtp=1&amp;bbb=1&amp;hb=1"/>
          <p:cNvSpPr/>
          <p:nvPr/>
        </p:nvSpPr>
        <p:spPr>
          <a:xfrm>
            <a:off x="502920" y="3776346"/>
            <a:ext cx="10570464" cy="20275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Canyon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Hike</a:t>
            </a:r>
            <a:endParaRPr lang="en-US" altLang="zh-CN" sz="1800" dirty="0"/>
          </a:p>
          <a:p>
            <a:pPr algn="ctr">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uly</a:t>
            </a:r>
            <a:r>
              <a:rPr lang="en-US" altLang="zh-CN" sz="1800" b="1"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28—30</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Climbing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4_1#b2191a435?pid=46841d00b&amp;color=0,55,96&amp;vtp=1&amp;bt=1&amp;bbb=1&amp;hb=1"/>
          <p:cNvSpPr/>
          <p:nvPr/>
        </p:nvSpPr>
        <p:spPr>
          <a:xfrm>
            <a:off x="502920" y="1512000"/>
            <a:ext cx="10570464" cy="4123055"/>
          </a:xfrm>
          <a:prstGeom prst="rect">
            <a:avLst/>
          </a:prstGeom>
          <a:noFill/>
        </p:spPr>
        <p:txBody>
          <a:bodyPr wrap="none" lIns="0" tIns="0" rIns="0" bIns="0" rtlCol="0" anchor="t"/>
          <a:lstStyle/>
          <a:p>
            <a:pPr algn="l">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content.They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priceless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beings.</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disasters.Human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directors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uncivilisedly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visit.Besides,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sites.</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protected.Not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treasure.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7c0d44bc?pid=d105eded6&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O_5_BD.186_1#473d36a16?pid=37c0d44bc&amp;color=0,55,96&amp;vtp=1&amp;bbb=1&amp;hb=1"/>
          <p:cNvSpPr/>
          <p:nvPr/>
        </p:nvSpPr>
        <p:spPr>
          <a:xfrm>
            <a:off x="502920" y="1995536"/>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[江西南昌2024高一期中]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，使之构成一篇完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整的短文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teenage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drugstore.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hesitate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pharmacist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（药剂师）</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cried,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a:t>
            </a:r>
            <a:endParaRPr lang="en-US" altLang="zh-CN"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2#473d36a16?pid=37c0d44bc&amp;color=0,55,96&amp;mp=1&amp;vtp=1&amp;bt=1&amp;bbb=1&amp;hb=1"/>
          <p:cNvSpPr/>
          <p:nvPr/>
        </p:nvSpPr>
        <p:spPr>
          <a:xfrm>
            <a:off x="502920" y="1508760"/>
            <a:ext cx="10570464" cy="41260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portions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thirty,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ambulance.“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cried.“Don't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Daddy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3#473d36a16?pid=37c0d44bc&amp;color=0,55,96&amp;mp=1&amp;vtp=1&amp;bt=1&amp;bbb=1&amp;h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himself.“I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hand.“You'll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sweet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4#473d36a16?pid=37c0d44bc&amp;color=0,55,96&amp;mp=1&amp;vtp=1&amp;bt=1&amp;bbb=1&amp;hb=1"/>
          <p:cNvSpPr/>
          <p:nvPr/>
        </p:nvSpPr>
        <p:spPr>
          <a:xfrm>
            <a:off x="502920" y="1508760"/>
            <a:ext cx="10570464" cy="20305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envelope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bed.________________________________________________</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nurse's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a:t>
            </a:r>
            <a:endParaRPr lang="en-US" altLang="zh-CN"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8_1#473d36a16?pid=37c0d44bc&amp;color=0,55,96&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所给材料讲述了一位单身父亲埃里克独自抚养女儿赖利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一次偶然的机会他帮助了一个为母亲买药的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小男孩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为小男孩付了药费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数十年后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赖利被告知心脏出现问题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需要紧急手术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埃里克尽了最大努力</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为女儿筹集手术费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但还是不够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因此他决定将房子卖掉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当他回到医院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坐在赖利床边时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突然发现床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上有一个信封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文章续写第一段应写埃里克打开信封和见到里面的东西时的反应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续写第二段可描写埃里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克激动的心情和对当年他帮助的那个男孩的感激</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1#473d36a16?pid=37c0d44bc&amp;color=0,55,96&amp;vtp=1&amp;bt=1&amp;bbb=1&amp;hb=1"/>
          <p:cNvSpPr/>
          <p:nvPr/>
        </p:nvSpPr>
        <p:spPr>
          <a:xfrm>
            <a:off x="502920" y="1512000"/>
            <a:ext cx="10570464" cy="4732655"/>
          </a:xfrm>
          <a:prstGeom prst="rect">
            <a:avLst/>
          </a:prstGeom>
          <a:noFill/>
        </p:spPr>
        <p:txBody>
          <a:bodyPr wrap="none" lIns="0" tIns="0" rIns="0" bIns="0" rtlCol="0" anchor="t"/>
          <a:lstStyle/>
          <a:p>
            <a:pPr algn="l">
              <a:lnSpc>
                <a:spcPts val="29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nSpc>
                <a:spcPts val="29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envelope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bed.It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cheque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packs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portions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extended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hurriedly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nurse's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assumption.</a:t>
            </a:r>
            <a:endParaRPr lang="en-US" altLang="zh-CN" sz="1800" dirty="0"/>
          </a:p>
          <a:p>
            <a:pPr>
              <a:lnSpc>
                <a:spcPts val="29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nurse's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arms.“Thank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cried.“It's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thanks.That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uttered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thrilled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happiness.The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Riley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soon.Riley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true—the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3#8f4fc1647?pid=712b1628d&amp;color=0,55,96&amp;vtp=1&amp;bt=1&amp;bbb=1"/>
          <p:cNvSpPr/>
          <p:nvPr/>
        </p:nvSpPr>
        <p:spPr>
          <a:xfrm>
            <a:off x="502920" y="151200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SCHEDULE</a:t>
            </a:r>
            <a:endParaRPr lang="en-US" altLang="zh-CN" sz="1800" dirty="0"/>
          </a:p>
        </p:txBody>
      </p:sp>
      <p:sp>
        <p:nvSpPr>
          <p:cNvPr id="3" name="QM_5_BD.1_4#8f4fc1647?sp=1&amp;pid=712b1628d&amp;color=0,55,96&amp;vtp=1&amp;bbb=1"/>
          <p:cNvSpPr/>
          <p:nvPr/>
        </p:nvSpPr>
        <p:spPr>
          <a:xfrm>
            <a:off x="502920" y="1910399"/>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Friday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18:45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Griffith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Guesthouse.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recharge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18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5#8f4fc1647?pid=712b1628d&amp;color=0,55,96&amp;vtp=1&amp;bt=1&amp;bbb=1&amp;hb=1"/>
          <p:cNvSpPr/>
          <p:nvPr/>
        </p:nvSpPr>
        <p:spPr>
          <a:xfrm>
            <a:off x="502920" y="1512000"/>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Saturday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07:00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breakfast.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07:30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drop-off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09:30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hiking!</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Guesthouse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18:30</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6#8f4fc1647?pid=712b1628d&amp;color=0,55,96&amp;vtp=1&amp;bt=1&amp;bbb=1&amp;hb=1"/>
          <p:cNvSpPr/>
          <p:nvPr/>
        </p:nvSpPr>
        <p:spPr>
          <a:xfrm>
            <a:off x="502920" y="151200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Sunday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yesterday's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relaxing!</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lunch.</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19:30/20:00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a:t>
            </a:r>
            <a:endParaRPr lang="en-US" altLang="zh-CN" sz="1800" dirty="0"/>
          </a:p>
          <a:p>
            <a:pPr>
              <a:lnSpc>
                <a:spcPts val="31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website.</a:t>
            </a:r>
            <a:endParaRPr lang="en-US" altLang="zh-CN" dirty="0"/>
          </a:p>
        </p:txBody>
      </p:sp>
      <p:sp>
        <p:nvSpPr>
          <p:cNvPr id="3" name="QM_5_EX.2_1#8f4fc1647?pid=712b1628d&amp;color=0,55,96&amp;vtp=1&amp;bbb=1"/>
          <p:cNvSpPr/>
          <p:nvPr/>
        </p:nvSpPr>
        <p:spPr>
          <a:xfrm>
            <a:off x="502920" y="4395217"/>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文章主要介绍了一次大峡谷河流远足的活动安排</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_1#831d25d65?pid=8f4fc164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_1#831d25d65.bracket?pid=8f4fc1647&amp;color=0,55,96&amp;vpa=1&amp;vtp=1"/>
          <p:cNvSpPr/>
          <p:nvPr/>
        </p:nvSpPr>
        <p:spPr>
          <a:xfrm>
            <a:off x="46296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5_1#831d25d65.choices?pid=8f4fc1647&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14-year-old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climbing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talent.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lifeguard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gym-goer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disorder.</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rides.</a:t>
            </a:r>
            <a:endParaRPr lang="en-US" altLang="zh-CN" sz="1800" dirty="0"/>
          </a:p>
        </p:txBody>
      </p:sp>
      <p:sp>
        <p:nvSpPr>
          <p:cNvPr id="5" name="QC_6_AS.6_1#831d25d65?pid=8f4fc1647&amp;color=0,55,96&amp;vtp=1&amp;bbb=1"/>
          <p:cNvSpPr/>
          <p:nvPr/>
        </p:nvSpPr>
        <p:spPr>
          <a:xfrm>
            <a:off x="502920" y="3559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细节理解题。根据第一段内容可知，喜欢极限运动的救生员最适合这个活动。</a:t>
            </a:r>
            <a:endParaRPr lang="en-US" altLang="zh-CN" sz="1800" dirty="0"/>
          </a:p>
        </p:txBody>
      </p:sp>
      <p:sp>
        <p:nvSpPr>
          <p:cNvPr id="6" name="QC_6_BD.7_1#ace7c0b8c?pid=8f4fc1647&amp;color=0,55,96&amp;vtp=1&amp;bbb=1"/>
          <p:cNvSpPr/>
          <p:nvPr/>
        </p:nvSpPr>
        <p:spPr>
          <a:xfrm>
            <a:off x="502920" y="396500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8_1#ace7c0b8c.bracket?pid=8f4fc1647&amp;color=0,55,96&amp;vpa=2&amp;vtp=1"/>
          <p:cNvSpPr/>
          <p:nvPr/>
        </p:nvSpPr>
        <p:spPr>
          <a:xfrm>
            <a:off x="5556726" y="39516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9_1#ace7c0b8c.choices?pid=8f4fc1647&amp;color=0,55,96&amp;vtp=1&amp;bbb=1"/>
          <p:cNvSpPr/>
          <p:nvPr/>
        </p:nvSpPr>
        <p:spPr>
          <a:xfrm>
            <a:off x="502920" y="4370768"/>
            <a:ext cx="10570464" cy="351155"/>
          </a:xfrm>
          <a:prstGeom prst="rect">
            <a:avLst/>
          </a:prstGeom>
          <a:noFill/>
        </p:spPr>
        <p:txBody>
          <a:bodyPr wrap="none" lIns="0" tIns="0" rIns="0" bIns="0" rtlCol="0" anchor="t"/>
          <a:lstStyle/>
          <a:p>
            <a:pPr>
              <a:lnSpc>
                <a:spcPts val="3100"/>
              </a:lnSpc>
              <a:tabLst>
                <a:tab pos="2680335" algn="l"/>
                <a:tab pos="5335905" algn="l"/>
                <a:tab pos="799084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7:30.</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9:30.</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9:45.</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.10:15.</a:t>
            </a:r>
            <a:endParaRPr lang="en-US" altLang="zh-CN" sz="1800" dirty="0"/>
          </a:p>
        </p:txBody>
      </p:sp>
      <p:sp>
        <p:nvSpPr>
          <p:cNvPr id="9" name="QC_6_AS.10_1#ace7c0b8c?pid=8f4fc1647&amp;color=0,55,96&amp;vtp=1&amp;bbb=1&amp;hb=1"/>
          <p:cNvSpPr/>
          <p:nvPr/>
        </p:nvSpPr>
        <p:spPr>
          <a:xfrm>
            <a:off x="502920" y="4781550"/>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Saturday部分中的“09:30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point.Then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cream</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hiking!”可知，沿河徒步旅行大约在10:15开始。</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30177</Words>
  <Application>WPS 演示</Application>
  <PresentationFormat>宽屏</PresentationFormat>
  <Paragraphs>755</Paragraphs>
  <Slides>56</Slides>
  <Notes>56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56</vt:i4>
      </vt:variant>
    </vt:vector>
  </HeadingPairs>
  <TitlesOfParts>
    <vt:vector size="78"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Times New Roman</vt:lpstr>
      <vt:lpstr>黑体</vt:lpstr>
      <vt:lpstr>Times New Roman</vt:lpstr>
      <vt:lpstr>宋体</vt:lpstr>
      <vt:lpstr>楷体</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Anly</cp:lastModifiedBy>
  <cp:revision>3</cp:revision>
  <dcterms:created xsi:type="dcterms:W3CDTF">2024-10-09T04:25:00Z</dcterms:created>
  <dcterms:modified xsi:type="dcterms:W3CDTF">2024-10-09T05:50:37Z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1647C4937F6E47F98AC4D918A49831EF_12</vt:lpwstr>
  </property>
  <property fmtid="{D5CDD505-2E9C-101B-9397-08002B2CF9AE}" pid="3" name="KSOProductBuildVer">
    <vt:lpwstr>2052-12.1.0.18276</vt:lpwstr>
  </property>
</Properties>
</file>