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3" Type="http://schemas.openxmlformats.org/package/2006/relationships/metadata/core-properties" Target="docProps/core.xml"/><Relationship Id="rId2" Type="http://schemas.openxmlformats.org/officeDocument/2006/relationships/extended-properties" Target="docProps/app.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notesMasterIdLst>
    <p:notesMasterId r:id="rId4"/>
  </p:notesMasterIdLst>
  <p:sldIdLst>
    <p:sldId id="256" r:id="rId3"/>
    <p:sldId id="257" r:id="rId5"/>
    <p:sldId id="258" r:id="rId6"/>
    <p:sldId id="259" r:id="rId7"/>
    <p:sldId id="260" r:id="rId8"/>
    <p:sldId id="261" r:id="rId9"/>
    <p:sldId id="262" r:id="rId10"/>
    <p:sldId id="263" r:id="rId11"/>
    <p:sldId id="264" r:id="rId12"/>
    <p:sldId id="265" r:id="rId13"/>
    <p:sldId id="266" r:id="rId14"/>
    <p:sldId id="267" r:id="rId15"/>
    <p:sldId id="268" r:id="rId16"/>
    <p:sldId id="269" r:id="rId17"/>
    <p:sldId id="270" r:id="rId18"/>
    <p:sldId id="271" r:id="rId19"/>
    <p:sldId id="272" r:id="rId20"/>
    <p:sldId id="273" r:id="rId21"/>
    <p:sldId id="274" r:id="rId22"/>
    <p:sldId id="275" r:id="rId23"/>
    <p:sldId id="276" r:id="rId24"/>
    <p:sldId id="277" r:id="rId25"/>
    <p:sldId id="278" r:id="rId26"/>
    <p:sldId id="279" r:id="rId27"/>
    <p:sldId id="280"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294" r:id="rId42"/>
    <p:sldId id="295" r:id="rId43"/>
    <p:sldId id="297" r:id="rId44"/>
    <p:sldId id="296" r:id="rId45"/>
    <p:sldId id="298" r:id="rId46"/>
    <p:sldId id="299" r:id="rId47"/>
    <p:sldId id="300" r:id="rId48"/>
    <p:sldId id="301" r:id="rId49"/>
    <p:sldId id="303" r:id="rId50"/>
    <p:sldId id="302" r:id="rId51"/>
  </p:sldIdLst>
  <p:sldSz cx="12192000" cy="6858000"/>
  <p:notesSz cx="6858000" cy="12192000"/>
  <p:custDataLst>
    <p:tags r:id="rId55"/>
  </p:custDataLst>
  <p:defaultTextStyle>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11"/>
    <p:restoredTop sz="94610"/>
  </p:normalViewPr>
  <p:slideViewPr>
    <p:cSldViewPr snapToGrid="0" snapToObjects="1">
      <p:cViewPr varScale="1">
        <p:scale>
          <a:sx n="65" d="100"/>
          <a:sy n="65" d="100"/>
        </p:scale>
        <p:origin x="72" y="31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6.xml"/><Relationship Id="rId8" Type="http://schemas.openxmlformats.org/officeDocument/2006/relationships/slide" Target="slides/slide5.xml"/><Relationship Id="rId7" Type="http://schemas.openxmlformats.org/officeDocument/2006/relationships/slide" Target="slides/slide4.xml"/><Relationship Id="rId6" Type="http://schemas.openxmlformats.org/officeDocument/2006/relationships/slide" Target="slides/slide3.xml"/><Relationship Id="rId55" Type="http://schemas.openxmlformats.org/officeDocument/2006/relationships/tags" Target="tags/tag1.xml"/><Relationship Id="rId54" Type="http://schemas.openxmlformats.org/officeDocument/2006/relationships/tableStyles" Target="tableStyles.xml"/><Relationship Id="rId53" Type="http://schemas.openxmlformats.org/officeDocument/2006/relationships/viewProps" Target="viewProps.xml"/><Relationship Id="rId52" Type="http://schemas.openxmlformats.org/officeDocument/2006/relationships/presProps" Target="presProps.xml"/><Relationship Id="rId51" Type="http://schemas.openxmlformats.org/officeDocument/2006/relationships/slide" Target="slides/slide48.xml"/><Relationship Id="rId50" Type="http://schemas.openxmlformats.org/officeDocument/2006/relationships/slide" Target="slides/slide47.xml"/><Relationship Id="rId5" Type="http://schemas.openxmlformats.org/officeDocument/2006/relationships/slide" Target="slides/slide2.xml"/><Relationship Id="rId49" Type="http://schemas.openxmlformats.org/officeDocument/2006/relationships/slide" Target="slides/slide46.xml"/><Relationship Id="rId48" Type="http://schemas.openxmlformats.org/officeDocument/2006/relationships/slide" Target="slides/slide45.xml"/><Relationship Id="rId47" Type="http://schemas.openxmlformats.org/officeDocument/2006/relationships/slide" Target="slides/slide44.xml"/><Relationship Id="rId46" Type="http://schemas.openxmlformats.org/officeDocument/2006/relationships/slide" Target="slides/slide43.xml"/><Relationship Id="rId45" Type="http://schemas.openxmlformats.org/officeDocument/2006/relationships/slide" Target="slides/slide42.xml"/><Relationship Id="rId44" Type="http://schemas.openxmlformats.org/officeDocument/2006/relationships/slide" Target="slides/slide41.xml"/><Relationship Id="rId43" Type="http://schemas.openxmlformats.org/officeDocument/2006/relationships/slide" Target="slides/slide40.xml"/><Relationship Id="rId42" Type="http://schemas.openxmlformats.org/officeDocument/2006/relationships/slide" Target="slides/slide39.xml"/><Relationship Id="rId41" Type="http://schemas.openxmlformats.org/officeDocument/2006/relationships/slide" Target="slides/slide38.xml"/><Relationship Id="rId40" Type="http://schemas.openxmlformats.org/officeDocument/2006/relationships/slide" Target="slides/slide37.xml"/><Relationship Id="rId4" Type="http://schemas.openxmlformats.org/officeDocument/2006/relationships/notesMaster" Target="notesMasters/notesMaster1.xml"/><Relationship Id="rId39" Type="http://schemas.openxmlformats.org/officeDocument/2006/relationships/slide" Target="slides/slide36.xml"/><Relationship Id="rId38" Type="http://schemas.openxmlformats.org/officeDocument/2006/relationships/slide" Target="slides/slide35.xml"/><Relationship Id="rId37" Type="http://schemas.openxmlformats.org/officeDocument/2006/relationships/slide" Target="slides/slide34.xml"/><Relationship Id="rId36" Type="http://schemas.openxmlformats.org/officeDocument/2006/relationships/slide" Target="slides/slide33.xml"/><Relationship Id="rId35" Type="http://schemas.openxmlformats.org/officeDocument/2006/relationships/slide" Target="slides/slide32.xml"/><Relationship Id="rId34" Type="http://schemas.openxmlformats.org/officeDocument/2006/relationships/slide" Target="slides/slide31.xml"/><Relationship Id="rId33" Type="http://schemas.openxmlformats.org/officeDocument/2006/relationships/slide" Target="slides/slide30.xml"/><Relationship Id="rId32" Type="http://schemas.openxmlformats.org/officeDocument/2006/relationships/slide" Target="slides/slide29.xml"/><Relationship Id="rId31" Type="http://schemas.openxmlformats.org/officeDocument/2006/relationships/slide" Target="slides/slide28.xml"/><Relationship Id="rId30" Type="http://schemas.openxmlformats.org/officeDocument/2006/relationships/slide" Target="slides/slide27.xml"/><Relationship Id="rId3" Type="http://schemas.openxmlformats.org/officeDocument/2006/relationships/slide" Target="slides/slide1.xml"/><Relationship Id="rId29" Type="http://schemas.openxmlformats.org/officeDocument/2006/relationships/slide" Target="slides/slide26.xml"/><Relationship Id="rId28" Type="http://schemas.openxmlformats.org/officeDocument/2006/relationships/slide" Target="slides/slide25.xml"/><Relationship Id="rId27" Type="http://schemas.openxmlformats.org/officeDocument/2006/relationships/slide" Target="slides/slide24.xml"/><Relationship Id="rId26" Type="http://schemas.openxmlformats.org/officeDocument/2006/relationships/slide" Target="slides/slide23.xml"/><Relationship Id="rId25" Type="http://schemas.openxmlformats.org/officeDocument/2006/relationships/slide" Target="slides/slide22.xml"/><Relationship Id="rId24" Type="http://schemas.openxmlformats.org/officeDocument/2006/relationships/slide" Target="slides/slide21.xml"/><Relationship Id="rId23" Type="http://schemas.openxmlformats.org/officeDocument/2006/relationships/slide" Target="slides/slide20.xml"/><Relationship Id="rId22" Type="http://schemas.openxmlformats.org/officeDocument/2006/relationships/slide" Target="slides/slide19.xml"/><Relationship Id="rId21" Type="http://schemas.openxmlformats.org/officeDocument/2006/relationships/slide" Target="slides/slide18.xml"/><Relationship Id="rId20" Type="http://schemas.openxmlformats.org/officeDocument/2006/relationships/slide" Target="slides/slide17.xml"/><Relationship Id="rId2" Type="http://schemas.openxmlformats.org/officeDocument/2006/relationships/theme" Target="theme/theme1.xml"/><Relationship Id="rId19" Type="http://schemas.openxmlformats.org/officeDocument/2006/relationships/slide" Target="slides/slide16.xml"/><Relationship Id="rId18" Type="http://schemas.openxmlformats.org/officeDocument/2006/relationships/slide" Target="slides/slide15.xml"/><Relationship Id="rId17" Type="http://schemas.openxmlformats.org/officeDocument/2006/relationships/slide" Target="slides/slide14.xml"/><Relationship Id="rId16" Type="http://schemas.openxmlformats.org/officeDocument/2006/relationships/slide" Target="slides/slide13.xml"/><Relationship Id="rId15" Type="http://schemas.openxmlformats.org/officeDocument/2006/relationships/slide" Target="slides/slide12.xml"/><Relationship Id="rId14" Type="http://schemas.openxmlformats.org/officeDocument/2006/relationships/slide" Target="slides/slide11.xml"/><Relationship Id="rId13" Type="http://schemas.openxmlformats.org/officeDocument/2006/relationships/slide" Target="slides/slide10.xml"/><Relationship Id="rId12" Type="http://schemas.openxmlformats.org/officeDocument/2006/relationships/slide" Target="slides/slide9.xml"/><Relationship Id="rId11" Type="http://schemas.openxmlformats.org/officeDocument/2006/relationships/slide" Target="slides/slide8.xml"/><Relationship Id="rId10" Type="http://schemas.openxmlformats.org/officeDocument/2006/relationships/slide" Target="slides/slide7.xml"/><Relationship Id="rId1" Type="http://schemas.openxmlformats.org/officeDocument/2006/relationships/slideMaster" Target="slideMasters/slide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48.xml"/></Relationships>
</file>

<file path=ppt/notesSlides/_rels/notesSlide5.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7021451-1387-4CA6-816F-3879F97B5CBC}" type="slidenum">
              <a:rPr lang="en-US"/>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8" Type="http://schemas.openxmlformats.org/officeDocument/2006/relationships/slide" Target="../slides/slide40.xml"/><Relationship Id="rId7" Type="http://schemas.openxmlformats.org/officeDocument/2006/relationships/slide" Target="../slides/slide28.xml"/><Relationship Id="rId6" Type="http://schemas.openxmlformats.org/officeDocument/2006/relationships/slide" Target="../slides/slide5.xml"/><Relationship Id="rId5" Type="http://schemas.openxmlformats.org/officeDocument/2006/relationships/image" Target="../media/image8.png"/><Relationship Id="rId4" Type="http://schemas.openxmlformats.org/officeDocument/2006/relationships/image" Target="../media/image7.png"/><Relationship Id="rId3" Type="http://schemas.openxmlformats.org/officeDocument/2006/relationships/image" Target="../media/image6.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p:cSld name="DEFAULT">
    <p:bg>
      <p:bgRef idx="1001">
        <a:schemeClr val="bg1"/>
      </p:bgRef>
    </p:bg>
    <p:spTree>
      <p:nvGrpSpPr>
        <p:cNvPr id="1" name=""/>
        <p:cNvGrpSpPr/>
        <p:nvPr/>
      </p:nvGrpSpPr>
      <p:grpSpPr>
        <a:xfrm>
          <a:off x="0" y="0"/>
          <a:ext cx="0" cy="0"/>
          <a:chOff x="0" y="0"/>
          <a:chExt cx="0" cy="0"/>
        </a:xfrm>
      </p:grpSpPr>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hexin?subject=english#pid=66f4fcd62afa44f3c4c5a7a2#tid=6705f707145dad0009e357f3#sourcefrom=">
    <p:spTree>
      <p:nvGrpSpPr>
        <p:cNvPr id="1" name=""/>
        <p:cNvGrpSpPr/>
        <p:nvPr/>
      </p:nvGrpSpPr>
      <p:grpSpPr>
        <a:xfrm>
          <a:off x="0" y="0"/>
          <a:ext cx="0" cy="0"/>
          <a:chOff x="0" y="0"/>
          <a:chExt cx="0" cy="0"/>
        </a:xfrm>
      </p:grpSpPr>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Cover">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8247888" y="4242816"/>
            <a:ext cx="2926080" cy="777240"/>
          </a:xfrm>
          <a:prstGeom prst="rect">
            <a:avLst/>
          </a:prstGeom>
        </p:spPr>
      </p:pic>
      <p:sp>
        <p:nvSpPr>
          <p:cNvPr id="4" name="MasterShapeName"/>
          <p:cNvSpPr/>
          <p:nvPr/>
        </p:nvSpPr>
        <p:spPr>
          <a:xfrm>
            <a:off x="8385048" y="4242816"/>
            <a:ext cx="2660904" cy="777240"/>
          </a:xfrm>
          <a:prstGeom prst="rect">
            <a:avLst/>
          </a:prstGeom>
          <a:noFill/>
        </p:spPr>
        <p:txBody>
          <a:bodyPr wrap="square" lIns="0" tIns="0" rIns="0" bIns="0" rtlCol="0" anchor="ctr"/>
          <a:lstStyle/>
          <a:p>
            <a:pPr algn="ctr"/>
            <a:r>
              <a:rPr lang="en-US" sz="2400" b="1"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英语                    必修  第三册  WY</a:t>
            </a:r>
            <a:endParaRPr lang="en-US" sz="2400"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标题">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4974336" y="2020824"/>
            <a:ext cx="2295144" cy="1344168"/>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标题1">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694944" y="2587752"/>
            <a:ext cx="3840480" cy="1463040"/>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目录">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1627632" y="2350008"/>
            <a:ext cx="2377440" cy="2276856"/>
          </a:xfrm>
          <a:prstGeom prst="rect">
            <a:avLst/>
          </a:prstGeom>
        </p:spPr>
      </p:pic>
      <p:pic>
        <p:nvPicPr>
          <p:cNvPr id="4" name="MasterShapeName" descr="preencoded.png"/>
          <p:cNvPicPr>
            <a:picLocks noChangeAspect="1"/>
          </p:cNvPicPr>
          <p:nvPr/>
        </p:nvPicPr>
        <p:blipFill>
          <a:blip r:embed="rId4"/>
          <a:stretch>
            <a:fillRect/>
          </a:stretch>
        </p:blipFill>
        <p:spPr>
          <a:xfrm>
            <a:off x="5504688" y="1792224"/>
            <a:ext cx="768096" cy="768096"/>
          </a:xfrm>
          <a:prstGeom prst="rect">
            <a:avLst/>
          </a:prstGeom>
        </p:spPr>
      </p:pic>
      <p:pic>
        <p:nvPicPr>
          <p:cNvPr id="5" name="MasterShapeName" descr="preencoded.png"/>
          <p:cNvPicPr>
            <a:picLocks noChangeAspect="1"/>
          </p:cNvPicPr>
          <p:nvPr/>
        </p:nvPicPr>
        <p:blipFill>
          <a:blip r:embed="rId5"/>
          <a:stretch>
            <a:fillRect/>
          </a:stretch>
        </p:blipFill>
        <p:spPr>
          <a:xfrm>
            <a:off x="5504688" y="3127248"/>
            <a:ext cx="768096" cy="768096"/>
          </a:xfrm>
          <a:prstGeom prst="rect">
            <a:avLst/>
          </a:prstGeom>
        </p:spPr>
      </p:pic>
      <p:pic>
        <p:nvPicPr>
          <p:cNvPr id="6" name="MasterShapeName" descr="preencoded.png"/>
          <p:cNvPicPr>
            <a:picLocks noChangeAspect="1"/>
          </p:cNvPicPr>
          <p:nvPr/>
        </p:nvPicPr>
        <p:blipFill>
          <a:blip r:embed="rId4"/>
          <a:stretch>
            <a:fillRect/>
          </a:stretch>
        </p:blipFill>
        <p:spPr>
          <a:xfrm>
            <a:off x="5504688" y="4462272"/>
            <a:ext cx="768096" cy="768096"/>
          </a:xfrm>
          <a:prstGeom prst="rect">
            <a:avLst/>
          </a:prstGeom>
        </p:spPr>
      </p:pic>
      <p:sp>
        <p:nvSpPr>
          <p:cNvPr id="7" name="MasterShapeName"/>
          <p:cNvSpPr/>
          <p:nvPr/>
        </p:nvSpPr>
        <p:spPr>
          <a:xfrm>
            <a:off x="5504688" y="1792224"/>
            <a:ext cx="768096" cy="768096"/>
          </a:xfrm>
          <a:prstGeom prst="rect">
            <a:avLst/>
          </a:prstGeom>
          <a:noFill/>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01</a:t>
            </a:r>
            <a:endParaRPr lang="en-US" sz="2400" dirty="0"/>
          </a:p>
        </p:txBody>
      </p:sp>
      <p:sp>
        <p:nvSpPr>
          <p:cNvPr id="8" name="MasterShapeName"/>
          <p:cNvSpPr/>
          <p:nvPr/>
        </p:nvSpPr>
        <p:spPr>
          <a:xfrm>
            <a:off x="5504688" y="3127248"/>
            <a:ext cx="768096" cy="768096"/>
          </a:xfrm>
          <a:prstGeom prst="rect">
            <a:avLst/>
          </a:prstGeom>
          <a:noFill/>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02</a:t>
            </a:r>
            <a:endParaRPr lang="en-US" sz="2400" dirty="0"/>
          </a:p>
        </p:txBody>
      </p:sp>
      <p:sp>
        <p:nvSpPr>
          <p:cNvPr id="9" name="MasterShapeName"/>
          <p:cNvSpPr/>
          <p:nvPr/>
        </p:nvSpPr>
        <p:spPr>
          <a:xfrm>
            <a:off x="5504688" y="4462272"/>
            <a:ext cx="768096" cy="768096"/>
          </a:xfrm>
          <a:prstGeom prst="rect">
            <a:avLst/>
          </a:prstGeom>
          <a:noFill/>
        </p:spPr>
        <p:txBody>
          <a:bodyPr wrap="square" lIns="0" tIns="0" rIns="0" bIns="0" rtlCol="0" anchor="ctr"/>
          <a:lstStyle/>
          <a:p>
            <a:pPr algn="ctr"/>
            <a:r>
              <a:rPr lang="en-US" sz="2400" b="0" i="0" dirty="0">
                <a:solidFill>
                  <a:srgbClr val="FFFFFF"/>
                </a:solidFill>
                <a:latin typeface="Arial (正文)" pitchFamily="34" charset="0"/>
                <a:ea typeface="Arial (正文)" pitchFamily="34" charset="-122"/>
                <a:cs typeface="Arial (正文)" pitchFamily="34" charset="-120"/>
              </a:rPr>
              <a:t>03</a:t>
            </a:r>
            <a:endParaRPr lang="en-US" sz="2400" dirty="0"/>
          </a:p>
        </p:txBody>
      </p:sp>
      <p:sp>
        <p:nvSpPr>
          <p:cNvPr id="10" name="MasterShapeName?linknodeid=0b52dc8b5&amp;color=RGB(0,96,96)">
            <a:hlinkClick r:id="rId6" action="ppaction://hlinksldjump"/>
          </p:cNvPr>
          <p:cNvSpPr/>
          <p:nvPr/>
        </p:nvSpPr>
        <p:spPr>
          <a:xfrm>
            <a:off x="6803136" y="1965960"/>
            <a:ext cx="2880360" cy="457200"/>
          </a:xfrm>
          <a:prstGeom prst="rect">
            <a:avLst/>
          </a:prstGeom>
          <a:noFill/>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阅读</a:t>
            </a:r>
            <a:endParaRPr lang="en-US" sz="2400" dirty="0"/>
          </a:p>
        </p:txBody>
      </p:sp>
      <p:sp>
        <p:nvSpPr>
          <p:cNvPr id="11" name="MasterShapeName?linknodeid=aac57b0d9&amp;color=RGB(0,96,96)">
            <a:hlinkClick r:id="rId7" action="ppaction://hlinksldjump"/>
          </p:cNvPr>
          <p:cNvSpPr/>
          <p:nvPr/>
        </p:nvSpPr>
        <p:spPr>
          <a:xfrm>
            <a:off x="6803136" y="3328416"/>
            <a:ext cx="2880360" cy="457200"/>
          </a:xfrm>
          <a:prstGeom prst="rect">
            <a:avLst/>
          </a:prstGeom>
          <a:noFill/>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语言运用</a:t>
            </a:r>
            <a:endParaRPr lang="en-US" sz="2400" dirty="0"/>
          </a:p>
        </p:txBody>
      </p:sp>
      <p:sp>
        <p:nvSpPr>
          <p:cNvPr id="12" name="MasterShapeName?linknodeid=2c71d0484&amp;color=RGB(0,96,96)">
            <a:hlinkClick r:id="rId8" action="ppaction://hlinksldjump"/>
          </p:cNvPr>
          <p:cNvSpPr/>
          <p:nvPr/>
        </p:nvSpPr>
        <p:spPr>
          <a:xfrm>
            <a:off x="6803136" y="4700016"/>
            <a:ext cx="2880360" cy="457200"/>
          </a:xfrm>
          <a:prstGeom prst="rect">
            <a:avLst/>
          </a:prstGeom>
          <a:noFill/>
        </p:spPr>
        <p:txBody>
          <a:bodyPr wrap="square" lIns="0" tIns="0" rIns="0" bIns="0" rtlCol="0" anchor="ctr"/>
          <a:lstStyle/>
          <a:p>
            <a:pPr algn="l"/>
            <a:r>
              <a:rPr lang="en-US" sz="2400" b="0" i="0" dirty="0">
                <a:solidFill>
                  <a:srgbClr val="003760"/>
                </a:solidFill>
                <a:latin typeface="印品黑体" pitchFamily="34" charset="0"/>
                <a:ea typeface="印品黑体" pitchFamily="34" charset="-122"/>
                <a:cs typeface="印品黑体" pitchFamily="34" charset="-120"/>
              </a:rPr>
              <a:t>写作</a:t>
            </a:r>
            <a:endParaRPr lang="en-US" sz="2400"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内容">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单元素养检测">
    <p:spTree>
      <p:nvGrpSpPr>
        <p:cNvPr id="1" name=""/>
        <p:cNvGrpSpPr/>
        <p:nvPr/>
      </p:nvGrpSpPr>
      <p:grpSpPr>
        <a:xfrm>
          <a:off x="0" y="0"/>
          <a:ext cx="0" cy="0"/>
          <a:chOff x="0" y="0"/>
          <a:chExt cx="0" cy="0"/>
        </a:xfrm>
      </p:grpSpPr>
      <p:pic>
        <p:nvPicPr>
          <p:cNvPr id="2" name="MasterShapeName" descr="preencoded.png"/>
          <p:cNvPicPr>
            <a:picLocks noChangeAspect="1"/>
          </p:cNvPicPr>
          <p:nvPr/>
        </p:nvPicPr>
        <p:blipFill>
          <a:blip r:embed="rId2"/>
          <a:stretch>
            <a:fillRect/>
          </a:stretch>
        </p:blipFill>
        <p:spPr>
          <a:xfrm>
            <a:off x="0" y="0"/>
            <a:ext cx="12188952" cy="6858000"/>
          </a:xfrm>
          <a:prstGeom prst="rect">
            <a:avLst/>
          </a:prstGeom>
        </p:spPr>
      </p:pic>
      <p:pic>
        <p:nvPicPr>
          <p:cNvPr id="3" name="MasterShapeName" descr="preencoded.png"/>
          <p:cNvPicPr>
            <a:picLocks noChangeAspect="1"/>
          </p:cNvPicPr>
          <p:nvPr/>
        </p:nvPicPr>
        <p:blipFill>
          <a:blip r:embed="rId3"/>
          <a:stretch>
            <a:fillRect/>
          </a:stretch>
        </p:blipFill>
        <p:spPr>
          <a:xfrm>
            <a:off x="502920" y="822960"/>
            <a:ext cx="667512" cy="667512"/>
          </a:xfrm>
          <a:prstGeom prst="rect">
            <a:avLst/>
          </a:prstGeom>
        </p:spPr>
      </p:pic>
      <p:sp>
        <p:nvSpPr>
          <p:cNvPr id="4" name="MasterShapeName"/>
          <p:cNvSpPr/>
          <p:nvPr/>
        </p:nvSpPr>
        <p:spPr>
          <a:xfrm>
            <a:off x="1371600" y="868680"/>
            <a:ext cx="2990088" cy="576072"/>
          </a:xfrm>
          <a:prstGeom prst="rect">
            <a:avLst/>
          </a:prstGeom>
          <a:noFill/>
        </p:spPr>
        <p:txBody>
          <a:bodyPr wrap="square" lIns="0" tIns="0" rIns="0" bIns="0" rtlCol="0" anchor="ctr"/>
          <a:lstStyle/>
          <a:p>
            <a:pPr algn="l"/>
            <a:r>
              <a:rPr lang="en-US" sz="2400" b="0" i="0" dirty="0">
                <a:solidFill>
                  <a:srgbClr val="3D589F"/>
                </a:solidFill>
                <a:latin typeface="微软雅黑" panose="020B0503020204020204" pitchFamily="34" charset="-122"/>
                <a:ea typeface="微软雅黑" panose="020B0503020204020204" pitchFamily="34" charset="-122"/>
                <a:cs typeface="微软雅黑" panose="020B0503020204020204" pitchFamily="34" charset="-120"/>
              </a:rPr>
              <a:t>单元素养检测</a:t>
            </a:r>
            <a:endParaRPr lang="en-US" sz="2400" dirty="0"/>
          </a:p>
        </p:txBody>
      </p:sp>
    </p:spTree>
  </p:cSld>
  <p:clrMapOvr>
    <a:masterClrMapping/>
  </p:clrMapOvr>
</p:sldLayout>
</file>

<file path=ppt/slideMasters/_rels/slideMaster1.xml.rels><?xml version="1.0" encoding="UTF-8" standalone="yes"?>
<Relationships xmlns="http://schemas.openxmlformats.org/package/2006/relationships"><Relationship Id="rId9" Type="http://schemas.openxmlformats.org/officeDocument/2006/relationships/theme" Target="../theme/theme1.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Lst>
  <p:hf sldNum="0"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8.xml"/><Relationship Id="rId1" Type="http://schemas.openxmlformats.org/officeDocument/2006/relationships/image" Target="../media/image10.png"/></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4.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8.xml"/><Relationship Id="rId1" Type="http://schemas.openxmlformats.org/officeDocument/2006/relationships/image" Target="../media/image11.png"/></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8.xml"/><Relationship Id="rId1" Type="http://schemas.openxmlformats.org/officeDocument/2006/relationships/image" Target="../media/image12.pn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8.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8.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8.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8.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8.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8.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8.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8.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8.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8.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8.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8.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8.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8.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8.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8.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46.xml"/><Relationship Id="rId1" Type="http://schemas.openxmlformats.org/officeDocument/2006/relationships/slideLayout" Target="../slideLayouts/slideLayout8.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8.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_1#2fb33b9d0?pid=2ba41deb3&amp;color=0,55,96&amp;vtp=1&amp;bt=1&amp;bbb=1&amp;hb=1"/>
          <p:cNvSpPr/>
          <p:nvPr/>
        </p:nvSpPr>
        <p:spPr>
          <a:xfrm>
            <a:off x="502920" y="1512000"/>
            <a:ext cx="10570464" cy="2865755"/>
          </a:xfrm>
          <a:prstGeom prst="rect">
            <a:avLst/>
          </a:prstGeom>
          <a:noFill/>
        </p:spPr>
        <p:txBody>
          <a:bodyPr wrap="none" lIns="0" tIns="0" rIns="0" bIns="0" rtlCol="0" anchor="t"/>
          <a:lstStyle/>
          <a:p>
            <a:pPr algn="ctr">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[四川眉山2024高一期末]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daughter,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yard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yard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filled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called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garden”.</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reached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garden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immediately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recognise.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Denise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either.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figure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endParaRPr lang="en-US" altLang="zh-CN" dirty="0"/>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5_2#2fb33b9d0?pid=2ba41deb3&amp;color=0,55,96&amp;mp=1&amp;vtp=1&amp;bt=1&amp;bbb=1&amp;hb=1"/>
          <p:cNvSpPr/>
          <p:nvPr/>
        </p:nvSpPr>
        <p:spPr>
          <a:xfrm>
            <a:off x="502920" y="1512000"/>
            <a:ext cx="10570464" cy="3996055"/>
          </a:xfrm>
          <a:prstGeom prst="rect">
            <a:avLst/>
          </a:prstGeom>
          <a:noFill/>
        </p:spPr>
        <p:txBody>
          <a:bodyPr wrap="none" lIns="0" tIns="0" rIns="0" bIns="0" rtlCol="0" anchor="t"/>
          <a:lstStyle/>
          <a:p>
            <a:pPr algn="l">
              <a:lnSpc>
                <a:spcPts val="29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mystery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appeared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sunflower.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stalk</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（茎）</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weeds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（杂草）</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pulled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weeds,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unusual</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sunflower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begun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a:t>
            </a:r>
            <a:endParaRPr lang="en-US" altLang="zh-CN" sz="1800" dirty="0"/>
          </a:p>
          <a:p>
            <a:pPr>
              <a:lnSpc>
                <a:spcPts val="29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realised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sunflower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begins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ourselves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sunflower,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nutrition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well.</a:t>
            </a:r>
            <a:endParaRPr lang="en-US" altLang="zh-CN" sz="1800" dirty="0"/>
          </a:p>
          <a:p>
            <a:pPr>
              <a:lnSpc>
                <a:spcPts val="29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sunflower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begin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support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obstacle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（障碍）</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7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desires.</a:t>
            </a:r>
            <a:endParaRPr lang="en-US" altLang="zh-CN" dirty="0"/>
          </a:p>
        </p:txBody>
      </p:sp>
      <p:sp>
        <p:nvSpPr>
          <p:cNvPr id="3" name="QM_5_EX.16_1#2fb33b9d0?pid=2ba41deb3&amp;color=0,55,96&amp;vtp=1&amp;bbb=1&amp;hb=1"/>
          <p:cNvSpPr/>
          <p:nvPr/>
        </p:nvSpPr>
        <p:spPr>
          <a:xfrm>
            <a:off x="502920" y="5531550"/>
            <a:ext cx="10570464" cy="681355"/>
          </a:xfrm>
          <a:prstGeom prst="rect">
            <a:avLst/>
          </a:prstGeom>
          <a:noFill/>
        </p:spPr>
        <p:txBody>
          <a:bodyPr wrap="none" lIns="0" tIns="0" rIns="0" bIns="0" rtlCol="0" anchor="t"/>
          <a:lstStyle/>
          <a:p>
            <a:pPr algn="l">
              <a:lnSpc>
                <a:spcPts val="29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文章通过讲述一个小向日葵克服困难从而成长的故事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表达了人们应该</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27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相信自己</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努力克服困难以实现自己的愿望的主题</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7_1#1a821eacc?pid=2fb33b9d0&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Denise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choose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18_1#1a821eacc.bracket?pid=2fb33b9d0&amp;color=0,55,96&amp;vpa=4&amp;vtp=1"/>
          <p:cNvSpPr/>
          <p:nvPr/>
        </p:nvSpPr>
        <p:spPr>
          <a:xfrm>
            <a:off x="8553925"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BD.19_1#1a821eacc.choices?pid=2fb33b9d0&amp;color=0,55,96&amp;vtp=1&amp;bbb=1"/>
          <p:cNvSpPr/>
          <p:nvPr/>
        </p:nvSpPr>
        <p:spPr>
          <a:xfrm>
            <a:off x="502920" y="1913255"/>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elsewhere.</a:t>
            </a:r>
            <a:endParaRPr lang="en-US" altLang="zh-CN" sz="1800" dirty="0"/>
          </a:p>
        </p:txBody>
      </p:sp>
      <p:sp>
        <p:nvSpPr>
          <p:cNvPr id="5" name="QC_6_AS.20_1#1a821eacc?pid=2fb33b9d0&amp;color=0,55,96&amp;vtp=1&amp;bbb=1&amp;hb=1"/>
          <p:cNvSpPr/>
          <p:nvPr/>
        </p:nvSpPr>
        <p:spPr>
          <a:xfrm>
            <a:off x="502920" y="2733040"/>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continue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figure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was.”可知，当作者和丹尼丝第一次看到这株植物时，他们选择顺其自然。</a:t>
            </a:r>
            <a:endParaRPr lang="en-US" altLang="zh-CN" dirty="0"/>
          </a:p>
        </p:txBody>
      </p:sp>
      <p:sp>
        <p:nvSpPr>
          <p:cNvPr id="6" name="QC_6_BD.21_1#cb2bd6d28?pid=2fb33b9d0&amp;color=0,55,96&amp;vtp=1&amp;bbb=1"/>
          <p:cNvSpPr/>
          <p:nvPr/>
        </p:nvSpPr>
        <p:spPr>
          <a:xfrm>
            <a:off x="502920" y="3547808"/>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replace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underlined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22_1#cb2bd6d28.bracket?pid=2fb33b9d0&amp;color=0,55,96&amp;vpa=5&amp;vtp=1"/>
          <p:cNvSpPr/>
          <p:nvPr/>
        </p:nvSpPr>
        <p:spPr>
          <a:xfrm>
            <a:off x="8084025" y="3534473"/>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8" name="QC_6_BD.23_1#cb2bd6d28.choices?pid=2fb33b9d0&amp;color=0,55,96&amp;vtp=1&amp;bbb=1"/>
          <p:cNvSpPr/>
          <p:nvPr/>
        </p:nvSpPr>
        <p:spPr>
          <a:xfrm>
            <a:off x="502920" y="3953573"/>
            <a:ext cx="10570464" cy="351155"/>
          </a:xfrm>
          <a:prstGeom prst="rect">
            <a:avLst/>
          </a:prstGeom>
          <a:noFill/>
        </p:spPr>
        <p:txBody>
          <a:bodyPr wrap="none" lIns="0" tIns="0" rIns="0" bIns="0" rtlCol="0" anchor="t"/>
          <a:lstStyle/>
          <a:p>
            <a:pPr>
              <a:lnSpc>
                <a:spcPts val="3100"/>
              </a:lnSpc>
              <a:tabLst>
                <a:tab pos="2702560" algn="l"/>
                <a:tab pos="5393055" algn="l"/>
                <a:tab pos="808291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respect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endParaRPr lang="en-US" altLang="zh-CN" sz="1800" dirty="0"/>
          </a:p>
        </p:txBody>
      </p:sp>
      <p:sp>
        <p:nvSpPr>
          <p:cNvPr id="9" name="QC_6_AS.24_1#cb2bd6d28?pid=2fb33b9d0&amp;color=0,55,96&amp;vtp=1&amp;bbb=1&amp;hb=1"/>
          <p:cNvSpPr/>
          <p:nvPr/>
        </p:nvSpPr>
        <p:spPr>
          <a:xfrm>
            <a:off x="502920" y="4364355"/>
            <a:ext cx="10570464" cy="119234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词义猜测题。根据画线词后的it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weeds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it以及I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pulled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weeds可知，作者把石头从那个地方挪开以清除杂草，</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说明他开始照顾这株植物。</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由此可推知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，画线词的意思是“照顾”。</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2" end="2"/>
                                            </p:txEl>
                                          </p:spTgt>
                                        </p:tgtEl>
                                        <p:attrNameLst>
                                          <p:attrName>style.visibility</p:attrName>
                                        </p:attrNameLst>
                                      </p:cBhvr>
                                      <p:to>
                                        <p:strVal val="visible"/>
                                      </p:to>
                                    </p:set>
                                    <p:animEffect transition="in" filter="fade">
                                      <p:cBhvr>
                                        <p:cTn id="43" dur="500"/>
                                        <p:tgtEl>
                                          <p:spTgt spid="9">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25_1#8c5255d25?pid=2fb33b9d0&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probably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26_1#8c5255d25.bracket?pid=2fb33b9d0&amp;color=0,55,96&amp;vpa=6&amp;vtp=1"/>
          <p:cNvSpPr/>
          <p:nvPr/>
        </p:nvSpPr>
        <p:spPr>
          <a:xfrm>
            <a:off x="9950925" y="1503616"/>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4" name="QC_6_BD.27_1#8c5255d25.choices?pid=2fb33b9d0&amp;color=0,55,96&amp;vtp=1&amp;bbb=1"/>
          <p:cNvSpPr/>
          <p:nvPr/>
        </p:nvSpPr>
        <p:spPr>
          <a:xfrm>
            <a:off x="502920" y="1903729"/>
            <a:ext cx="10570464" cy="351155"/>
          </a:xfrm>
          <a:prstGeom prst="rect">
            <a:avLst/>
          </a:prstGeom>
          <a:noFill/>
        </p:spPr>
        <p:txBody>
          <a:bodyPr wrap="none" lIns="0" tIns="0" rIns="0" bIns="0" rtlCol="0" anchor="t"/>
          <a:lstStyle/>
          <a:p>
            <a:pPr>
              <a:lnSpc>
                <a:spcPts val="3100"/>
              </a:lnSpc>
              <a:tabLst>
                <a:tab pos="2702560" algn="l"/>
                <a:tab pos="5393055" algn="l"/>
                <a:tab pos="808291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Curious.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Surprised.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Doubtful.</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.Excited.</a:t>
            </a:r>
            <a:endParaRPr lang="en-US" altLang="zh-CN" sz="1800" dirty="0"/>
          </a:p>
        </p:txBody>
      </p:sp>
      <p:sp>
        <p:nvSpPr>
          <p:cNvPr id="5" name="QC_6_AS.28_1#8c5255d25?pid=2fb33b9d0&amp;color=0,55,96&amp;vtp=1&amp;bbb=1&amp;hb=1"/>
          <p:cNvSpPr/>
          <p:nvPr/>
        </p:nvSpPr>
        <p:spPr>
          <a:xfrm>
            <a:off x="502920" y="2307208"/>
            <a:ext cx="10570464" cy="157353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推理判断题。根据第三段中的“As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pulled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weeds,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unusual.The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sunflower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begin.It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actually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begun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sun.”可推知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，当作者看到向日葵的茎绕在一块大</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石头下面时</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，他感到惊讶。</a:t>
            </a:r>
            <a:endParaRPr lang="en-US" altLang="zh-CN" dirty="0"/>
          </a:p>
        </p:txBody>
      </p:sp>
      <p:sp>
        <p:nvSpPr>
          <p:cNvPr id="6" name="QC_6_BD.29_1#ee5e2f0b6?pid=2fb33b9d0&amp;color=0,55,96&amp;vtp=1&amp;bbb=1"/>
          <p:cNvSpPr/>
          <p:nvPr/>
        </p:nvSpPr>
        <p:spPr>
          <a:xfrm>
            <a:off x="502920" y="3917885"/>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7.What's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author's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purpose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writing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30_1#ee5e2f0b6.bracket?pid=2fb33b9d0&amp;color=0,55,96&amp;vpa=7&amp;vtp=1"/>
          <p:cNvSpPr/>
          <p:nvPr/>
        </p:nvSpPr>
        <p:spPr>
          <a:xfrm>
            <a:off x="5982176" y="3912741"/>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8" name="QC_6_BD.31_1#ee5e2f0b6.choices?pid=2fb33b9d0&amp;color=0,55,96&amp;vtp=1&amp;bbb=1"/>
          <p:cNvSpPr/>
          <p:nvPr/>
        </p:nvSpPr>
        <p:spPr>
          <a:xfrm>
            <a:off x="502920" y="4321364"/>
            <a:ext cx="10570464" cy="1570355"/>
          </a:xfrm>
          <a:prstGeom prst="rect">
            <a:avLst/>
          </a:prstGeom>
          <a:noFill/>
        </p:spPr>
        <p:txBody>
          <a:bodyPr wrap="none" lIns="0" tIns="0" rIns="0" bIns="0" rtlCol="0" anchor="t"/>
          <a:lstStyle/>
          <a:p>
            <a:pPr algn="l">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advise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believe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themselves.</a:t>
            </a:r>
            <a:endParaRPr lang="en-US" altLang="zh-CN" sz="1800" dirty="0"/>
          </a:p>
          <a:p>
            <a:pPr>
              <a:lnSpc>
                <a:spcPts val="32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explain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proud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ourselves.</a:t>
            </a:r>
            <a:endParaRPr lang="en-US" altLang="zh-CN" sz="1800" dirty="0"/>
          </a:p>
          <a:p>
            <a:pPr>
              <a:lnSpc>
                <a:spcPts val="32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nature.</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sunflower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plant.</a:t>
            </a:r>
            <a:endParaRPr lang="en-US" altLang="zh-CN" sz="1800" dirty="0"/>
          </a:p>
        </p:txBody>
      </p:sp>
      <p:sp>
        <p:nvSpPr>
          <p:cNvPr id="9" name="QC_6_AS.32_1#ee5e2f0b6?pid=2fb33b9d0&amp;color=0,55,96&amp;vtp=1&amp;bbb=1"/>
          <p:cNvSpPr/>
          <p:nvPr/>
        </p:nvSpPr>
        <p:spPr>
          <a:xfrm>
            <a:off x="502920" y="5890069"/>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推理判断题。根据最后一段内容可推知，作者写这篇文章的目的是建议人们相信自己。</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xEl>
                                              <p:pRg st="3" end="3"/>
                                            </p:txEl>
                                          </p:spTgt>
                                        </p:tgtEl>
                                        <p:attrNameLst>
                                          <p:attrName>style.visibility</p:attrName>
                                        </p:attrNameLst>
                                      </p:cBhvr>
                                      <p:to>
                                        <p:strVal val="visible"/>
                                      </p:to>
                                    </p:set>
                                    <p:animEffect transition="in" filter="fade">
                                      <p:cBhvr>
                                        <p:cTn id="27" dur="500"/>
                                        <p:tgtEl>
                                          <p:spTgt spid="5">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7">
                                            <p:bg/>
                                          </p:spTgt>
                                        </p:tgtEl>
                                        <p:attrNameLst>
                                          <p:attrName>style.visibility</p:attrName>
                                        </p:attrNameLst>
                                      </p:cBhvr>
                                      <p:to>
                                        <p:strVal val="visible"/>
                                      </p:to>
                                    </p:set>
                                    <p:animEffect transition="in" filter="fade">
                                      <p:cBhvr>
                                        <p:cTn id="32" dur="500"/>
                                        <p:tgtEl>
                                          <p:spTgt spid="7">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
                                            <p:txEl>
                                              <p:pRg st="0" end="0"/>
                                            </p:txEl>
                                          </p:spTgt>
                                        </p:tgtEl>
                                        <p:attrNameLst>
                                          <p:attrName>style.visibility</p:attrName>
                                        </p:attrNameLst>
                                      </p:cBhvr>
                                      <p:to>
                                        <p:strVal val="visible"/>
                                      </p:to>
                                    </p:set>
                                    <p:animEffect transition="in" filter="fade">
                                      <p:cBhvr>
                                        <p:cTn id="35" dur="500"/>
                                        <p:tgtEl>
                                          <p:spTgt spid="7">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9">
                                            <p:bg/>
                                          </p:spTgt>
                                        </p:tgtEl>
                                        <p:attrNameLst>
                                          <p:attrName>style.visibility</p:attrName>
                                        </p:attrNameLst>
                                      </p:cBhvr>
                                      <p:to>
                                        <p:strVal val="visible"/>
                                      </p:to>
                                    </p:set>
                                    <p:animEffect transition="in" filter="fade">
                                      <p:cBhvr>
                                        <p:cTn id="40" dur="500"/>
                                        <p:tgtEl>
                                          <p:spTgt spid="9">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0" end="0"/>
                                            </p:txEl>
                                          </p:spTgt>
                                        </p:tgtEl>
                                        <p:attrNameLst>
                                          <p:attrName>style.visibility</p:attrName>
                                        </p:attrNameLst>
                                      </p:cBhvr>
                                      <p:to>
                                        <p:strVal val="visible"/>
                                      </p:to>
                                    </p:set>
                                    <p:animEffect transition="in" filter="fade">
                                      <p:cBhvr>
                                        <p:cTn id="43"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3_1#0dd6aa52f?pid=2ba41deb3&amp;color=0,55,96&amp;vtp=1&amp;bt=1&amp;bbb=1&amp;hb=1"/>
          <p:cNvSpPr/>
          <p:nvPr/>
        </p:nvSpPr>
        <p:spPr>
          <a:xfrm>
            <a:off x="502920" y="1512000"/>
            <a:ext cx="10570464" cy="4812030"/>
          </a:xfrm>
          <a:prstGeom prst="rect">
            <a:avLst/>
          </a:prstGeom>
          <a:noFill/>
        </p:spPr>
        <p:txBody>
          <a:bodyPr wrap="none" lIns="0" tIns="0" rIns="0" bIns="0" rtlCol="0" anchor="t"/>
          <a:lstStyle/>
          <a:p>
            <a:pPr algn="ctr">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sz="1800" dirty="0"/>
          </a:p>
          <a:p>
            <a:pPr>
              <a:lnSpc>
                <a:spcPts val="32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[山东淄博2024高一期末]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looking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sky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weeks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migrating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north.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effortless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endParaRPr lang="en-US" altLang="zh-CN" sz="1800" dirty="0"/>
          </a:p>
          <a:p>
            <a:pPr>
              <a:lnSpc>
                <a:spcPts val="32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aerodynamics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（空气动力学）,</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reports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mathematicians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published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results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impact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aerodynamics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depends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size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group—benefiting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small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disturbing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large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ones.</a:t>
            </a:r>
            <a:endParaRPr lang="en-US" altLang="zh-CN" sz="1800" dirty="0"/>
          </a:p>
          <a:p>
            <a:pPr>
              <a:lnSpc>
                <a:spcPts val="32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displaced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vortical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（涡流）</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neighbour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push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follower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explains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Ristroph,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director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NYU's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Applied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Mathematics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Laboratory.“This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orderly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queue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extra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effort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physics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larger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typically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causing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breakdown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crashes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members.</a:t>
            </a:r>
            <a:endParaRPr lang="en-US" altLang="zh-CN" dirty="0"/>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33_2#0dd6aa52f?pid=2ba41deb3&amp;color=0,55,96&amp;mp=1&amp;vtp=1&amp;bt=1&amp;bbb=1&amp;hb=1"/>
          <p:cNvSpPr/>
          <p:nvPr/>
        </p:nvSpPr>
        <p:spPr>
          <a:xfrm>
            <a:off x="502920" y="1508760"/>
            <a:ext cx="10570464" cy="4008755"/>
          </a:xfrm>
          <a:prstGeom prst="rect">
            <a:avLst/>
          </a:prstGeom>
          <a:noFill/>
        </p:spPr>
        <p:txBody>
          <a:bodyPr wrap="none" lIns="0" tIns="0" rIns="0" bIns="0" rtlCol="0" anchor="t"/>
          <a:lstStyle/>
          <a:p>
            <a:pPr algn="l">
              <a:lnSpc>
                <a:spcPts val="32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recreate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patterns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directly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mechanised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3D-printed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plastic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driven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motors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move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flowed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during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flight.</a:t>
            </a:r>
            <a:endParaRPr lang="en-US" altLang="zh-CN" sz="1800" dirty="0"/>
          </a:p>
          <a:p>
            <a:pPr>
              <a:lnSpc>
                <a:spcPts val="32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concluded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between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neighbours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spring-like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forces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member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place—just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connected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springs.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“springs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direction,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crash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2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discovery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aerodynamic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broadens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understanding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wildlife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applications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efficient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speeding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effectively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harvesting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waves.</a:t>
            </a:r>
            <a:endParaRPr lang="en-US" altLang="zh-CN" dirty="0"/>
          </a:p>
        </p:txBody>
      </p:sp>
      <p:sp>
        <p:nvSpPr>
          <p:cNvPr id="3" name="QM_5_EX.34_1#0dd6aa52f?pid=2ba41deb3&amp;color=0,55,96&amp;vtp=1&amp;bbb=1&amp;hb=1"/>
          <p:cNvSpPr/>
          <p:nvPr/>
        </p:nvSpPr>
        <p:spPr>
          <a:xfrm>
            <a:off x="502920" y="5543994"/>
            <a:ext cx="10570464" cy="757555"/>
          </a:xfrm>
          <a:prstGeom prst="rect">
            <a:avLst/>
          </a:prstGeom>
          <a:noFill/>
        </p:spPr>
        <p:txBody>
          <a:bodyPr wrap="none" lIns="0" tIns="0" rIns="0" bIns="0" rtlCol="0" anchor="t"/>
          <a:lstStyle/>
          <a:p>
            <a:pPr algn="l">
              <a:lnSpc>
                <a:spcPts val="32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文章主要介绍了鸟类群体飞行时的空气动力学原理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以及这些发现如何</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能够应用于提高交通工具的效率和能源利用效率</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5_1#6877cfc75?pid=0dd6aa52f&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8.What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36_1#6877cfc75.bracket?pid=0dd6aa52f&amp;color=0,55,96&amp;vpa=8&amp;vtp=1"/>
          <p:cNvSpPr/>
          <p:nvPr/>
        </p:nvSpPr>
        <p:spPr>
          <a:xfrm>
            <a:off x="5505926"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6_BD.37_1#6877cfc75.choices?pid=0dd6aa52f&amp;color=0,55,96&amp;vtp=1&amp;bbb=1"/>
          <p:cNvSpPr/>
          <p:nvPr/>
        </p:nvSpPr>
        <p:spPr>
          <a:xfrm>
            <a:off x="502920" y="1913255"/>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size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effortless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flying.</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migration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directions.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aerodynamic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groups.</a:t>
            </a:r>
            <a:endParaRPr lang="en-US" altLang="zh-CN" sz="1800" dirty="0"/>
          </a:p>
        </p:txBody>
      </p:sp>
      <p:sp>
        <p:nvSpPr>
          <p:cNvPr id="5" name="QC_6_AS.38_1#6877cfc75?pid=0dd6aa52f&amp;color=0,55,96&amp;vtp=1&amp;bbb=1"/>
          <p:cNvSpPr/>
          <p:nvPr/>
        </p:nvSpPr>
        <p:spPr>
          <a:xfrm>
            <a:off x="502920" y="2728023"/>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根据第二段内容可知，这项研究的主要焦点是空气动力学对飞行鸟群的影响。</a:t>
            </a:r>
            <a:endParaRPr lang="en-US" altLang="zh-CN" sz="1800" dirty="0"/>
          </a:p>
        </p:txBody>
      </p:sp>
      <p:sp>
        <p:nvSpPr>
          <p:cNvPr id="6" name="QC_6_BD.39_1#ae8b8f55c?pid=0dd6aa52f&amp;color=0,55,96&amp;vtp=1&amp;bbb=1"/>
          <p:cNvSpPr/>
          <p:nvPr/>
        </p:nvSpPr>
        <p:spPr>
          <a:xfrm>
            <a:off x="502920" y="3133788"/>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9.How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affect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larger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40_1#ae8b8f55c.bracket?pid=0dd6aa52f&amp;color=0,55,96&amp;vpa=9&amp;vtp=1"/>
          <p:cNvSpPr/>
          <p:nvPr/>
        </p:nvSpPr>
        <p:spPr>
          <a:xfrm>
            <a:off x="6348571" y="3120453"/>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8" name="QC_6_BD.41_1#ae8b8f55c.choices?pid=0dd6aa52f&amp;color=0,55,96&amp;vtp=1&amp;bbb=1"/>
          <p:cNvSpPr/>
          <p:nvPr/>
        </p:nvSpPr>
        <p:spPr>
          <a:xfrm>
            <a:off x="502920" y="3544570"/>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flying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efficiency.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birds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position.</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crashes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members.</a:t>
            </a:r>
            <a:endParaRPr lang="en-US" altLang="zh-CN" sz="1800" dirty="0"/>
          </a:p>
        </p:txBody>
      </p:sp>
      <p:sp>
        <p:nvSpPr>
          <p:cNvPr id="9" name="QC_6_AS.42_1#ae8b8f55c?pid=0dd6aa52f&amp;color=0,55,96&amp;vtp=1&amp;bbb=1&amp;hb=1"/>
          <p:cNvSpPr/>
          <p:nvPr/>
        </p:nvSpPr>
        <p:spPr>
          <a:xfrm>
            <a:off x="502920" y="4364355"/>
            <a:ext cx="10570464" cy="16116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细节理解题。根据第三段中的“For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larger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interactions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later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typically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causing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breakdown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due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crashes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.”可知，对于较大的鸟群，这些流动相互作用会导致后面的成员偏离位置，</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通常会导致群体瓦解，</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因为成员之间会发生碰撞</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；由此可知，流动相互作用会导致大群体的鸟类发生碰撞。</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1" end="1"/>
                                            </p:txEl>
                                          </p:spTgt>
                                        </p:tgtEl>
                                        <p:attrNameLst>
                                          <p:attrName>style.visibility</p:attrName>
                                        </p:attrNameLst>
                                      </p:cBhvr>
                                      <p:to>
                                        <p:strVal val="visible"/>
                                      </p:to>
                                    </p:set>
                                    <p:animEffect transition="in" filter="fade">
                                      <p:cBhvr>
                                        <p:cTn id="37" dur="500"/>
                                        <p:tgtEl>
                                          <p:spTgt spid="9">
                                            <p:txEl>
                                              <p:pRg st="1" end="1"/>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2" end="2"/>
                                            </p:txEl>
                                          </p:spTgt>
                                        </p:tgtEl>
                                        <p:attrNameLst>
                                          <p:attrName>style.visibility</p:attrName>
                                        </p:attrNameLst>
                                      </p:cBhvr>
                                      <p:to>
                                        <p:strVal val="visible"/>
                                      </p:to>
                                    </p:set>
                                    <p:animEffect transition="in" filter="fade">
                                      <p:cBhvr>
                                        <p:cTn id="40" dur="500"/>
                                        <p:tgtEl>
                                          <p:spTgt spid="9">
                                            <p:txEl>
                                              <p:pRg st="2" end="2"/>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3" end="3"/>
                                            </p:txEl>
                                          </p:spTgt>
                                        </p:tgtEl>
                                        <p:attrNameLst>
                                          <p:attrName>style.visibility</p:attrName>
                                        </p:attrNameLst>
                                      </p:cBhvr>
                                      <p:to>
                                        <p:strVal val="visible"/>
                                      </p:to>
                                    </p:set>
                                    <p:animEffect transition="in" filter="fade">
                                      <p:cBhvr>
                                        <p:cTn id="43"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43_1#b65bda528?pid=0dd6aa52f&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10.Why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author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mention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3D-printed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wings?(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44_1#b65bda528.bracket?pid=0dd6aa52f&amp;color=0,55,96&amp;vpa=10&amp;vtp=1"/>
          <p:cNvSpPr/>
          <p:nvPr/>
        </p:nvSpPr>
        <p:spPr>
          <a:xfrm>
            <a:off x="5772626"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6_BD.45_1#b65bda528.choices?pid=0dd6aa52f&amp;color=0,55,96&amp;vtp=1&amp;bbb=1"/>
          <p:cNvSpPr/>
          <p:nvPr/>
        </p:nvSpPr>
        <p:spPr>
          <a:xfrm>
            <a:off x="502920" y="1913255"/>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comparison.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present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evidence.</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issue.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demonstrate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principle.</a:t>
            </a:r>
            <a:endParaRPr lang="en-US" altLang="zh-CN" sz="1800" dirty="0"/>
          </a:p>
        </p:txBody>
      </p:sp>
      <p:sp>
        <p:nvSpPr>
          <p:cNvPr id="5" name="QC_6_AS.46_1#b65bda528?pid=0dd6aa52f&amp;color=0,55,96&amp;vtp=1&amp;bbb=1&amp;hb=1"/>
          <p:cNvSpPr/>
          <p:nvPr/>
        </p:nvSpPr>
        <p:spPr>
          <a:xfrm>
            <a:off x="502920" y="2733040"/>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推理判断题。根据第四段内容可推知，作者提到3D打印的翅膀是为了展示一个原理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，即如何通过</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模拟鸟的飞行模式来研究空气流动</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6" name="QC_6_BD.47_1#7b129cce0?pid=0dd6aa52f&amp;color=0,55,96&amp;vtp=1&amp;bbb=1"/>
          <p:cNvSpPr/>
          <p:nvPr/>
        </p:nvSpPr>
        <p:spPr>
          <a:xfrm>
            <a:off x="502920" y="3560508"/>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11.According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text,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possible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48_1#7b129cce0.bracket?pid=0dd6aa52f&amp;color=0,55,96&amp;vpa=11&amp;vtp=1"/>
          <p:cNvSpPr/>
          <p:nvPr/>
        </p:nvSpPr>
        <p:spPr>
          <a:xfrm>
            <a:off x="8551767" y="3547173"/>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8" name="QC_6_BD.49_1#7b129cce0.choices?pid=0dd6aa52f&amp;color=0,55,96&amp;vtp=1&amp;bbb=1"/>
          <p:cNvSpPr/>
          <p:nvPr/>
        </p:nvSpPr>
        <p:spPr>
          <a:xfrm>
            <a:off x="502920" y="3971290"/>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A.Creating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public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transport.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.Reducing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resistance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planes.</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.Bettering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harvest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energy.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.Expanding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water.</a:t>
            </a:r>
            <a:endParaRPr lang="en-US" altLang="zh-CN" sz="1800" dirty="0"/>
          </a:p>
        </p:txBody>
      </p:sp>
      <p:sp>
        <p:nvSpPr>
          <p:cNvPr id="9" name="QC_6_AS.50_1#7b129cce0?pid=0dd6aa52f&amp;color=0,55,96&amp;vtp=1&amp;bbb=1"/>
          <p:cNvSpPr/>
          <p:nvPr/>
        </p:nvSpPr>
        <p:spPr>
          <a:xfrm>
            <a:off x="502920" y="478605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推理判断题。根据最后一段内容可推知，这项研究可能的应用之一是减少飞机的空气阻力。</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mc:Choice xmlns:a14="http://schemas.microsoft.com/office/drawing/2010/main" Requires="a14">
          <p:sp>
            <p:nvSpPr>
              <p:cNvPr id="2" name="QM_5_BD.51_1#38357dce9?pid=2ba41deb3&amp;color=0,55,96&amp;vtp=1&amp;bt=1&amp;bbb=1&amp;hb=1"/>
              <p:cNvSpPr/>
              <p:nvPr/>
            </p:nvSpPr>
            <p:spPr>
              <a:xfrm>
                <a:off x="502920" y="1512000"/>
                <a:ext cx="10570464" cy="4123055"/>
              </a:xfrm>
              <a:prstGeom prst="rect">
                <a:avLst/>
              </a:prstGeom>
              <a:noFill/>
            </p:spPr>
            <p:txBody>
              <a:bodyPr wrap="none" lIns="0" tIns="0" rIns="0" bIns="0" rtlCol="0" anchor="t"/>
              <a:lstStyle/>
              <a:p>
                <a:pPr algn="ctr">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[湖北黄冈2024高一期末]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becomes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researchers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noticed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system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computing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power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electricity,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resulting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anose="020B0503020204020204" pitchFamily="34" charset="-122"/>
                            <a:cs typeface="Times New Roman" panose="02020603050405020304" pitchFamily="34" charset="-120"/>
                          </a:rPr>
                        </m:ctrlPr>
                      </m:sSubPr>
                      <m:e>
                        <m:r>
                          <a:rPr lang="en-US" altLang="zh-CN" sz="1800" b="0" i="0" dirty="0">
                            <a:solidFill>
                              <a:srgbClr val="003760"/>
                            </a:solidFill>
                            <a:latin typeface="Cambria Math" panose="02040503050406030204" pitchFamily="18" charset="0"/>
                            <a:ea typeface="微软雅黑" panose="020B0503020204020204" pitchFamily="34" charset="-122"/>
                            <a:cs typeface="Times New Roman" panose="02020603050405020304" pitchFamily="34" charset="-120"/>
                          </a:rPr>
                          <m:t>​</m:t>
                        </m:r>
                      </m:e>
                      <m:sub>
                        <m:r>
                          <a:rPr lang="en-US" altLang="zh-CN" sz="1800" b="0" i="0" dirty="0">
                            <a:solidFill>
                              <a:srgbClr val="003760"/>
                            </a:solidFill>
                            <a:latin typeface="Cambria Math" panose="02040503050406030204" pitchFamily="18" charset="0"/>
                            <a:ea typeface="微软雅黑" panose="020B0503020204020204" pitchFamily="34" charset="-122"/>
                            <a:cs typeface="Times New Roman" panose="02020603050405020304" pitchFamily="34" charset="-120"/>
                          </a:rPr>
                          <m:t>2</m:t>
                        </m:r>
                      </m:sub>
                    </m:sSub>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emissions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（排放物）</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affects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carbon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（碳）</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footprint.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Jesse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Dodge,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scientist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Institute,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applications,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David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Rolnick,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scientist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McGill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hammer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（锤子）.</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hammer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hammered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hammer.”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hammer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either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destroy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hurt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t>
                </a:r>
                <a:endParaRPr lang="en-US" altLang="zh-CN" dirty="0"/>
              </a:p>
            </p:txBody>
          </p:sp>
        </mc:Choice>
        <mc:Fallback>
          <p:sp>
            <p:nvSpPr>
              <p:cNvPr id="2" name="QM_5_BD.51_1#38357dce9?pid=2ba41deb3&amp;color=0,55,96&amp;vtp=1&amp;bt=1&amp;bbb=1&amp;hb=1"/>
              <p:cNvSpPr>
                <a:spLocks noRot="1" noChangeAspect="1" noMove="1" noResize="1" noEditPoints="1" noAdjustHandles="1" noChangeArrowheads="1" noChangeShapeType="1" noTextEdit="1"/>
              </p:cNvSpPr>
              <p:nvPr/>
            </p:nvSpPr>
            <p:spPr>
              <a:xfrm>
                <a:off x="502920" y="1512000"/>
                <a:ext cx="10570464" cy="4123055"/>
              </a:xfrm>
              <a:prstGeom prst="rect">
                <a:avLst/>
              </a:prstGeom>
              <a:blipFill rotWithShape="1">
                <a:blip r:embed="rId1"/>
                <a:stretch>
                  <a:fillRect t="-2" r="-3145" b="-1030"/>
                </a:stretch>
              </a:blipFill>
            </p:spPr>
            <p:txBody>
              <a:bodyPr/>
              <a:lstStyle/>
              <a:p>
                <a:r>
                  <a:rPr lang="zh-CN" altLang="en-US">
                    <a:noFill/>
                  </a:rPr>
                  <a:t> </a:t>
                </a:r>
              </a:p>
            </p:txBody>
          </p:sp>
        </mc:Fallback>
      </mc:AlternateContent>
    </p:spTree>
  </p:cSld>
  <p:clrMapOvr>
    <a:masterClrMapping/>
  </p:clrMapOvr>
  <p:transition>
    <p:fade/>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_2#38357dce9?pid=2ba41deb3&amp;color=0,55,96&amp;mp=1&amp;vtp=1&amp;bt=1&amp;bbb=1&amp;hb=1"/>
          <p:cNvSpPr/>
          <p:nvPr/>
        </p:nvSpPr>
        <p:spPr>
          <a:xfrm>
            <a:off x="502920" y="1508760"/>
            <a:ext cx="10570464" cy="41230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2019,</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ExxonMobil,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oil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Microsoft's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Azure.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technology</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increase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billions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dollars.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Microsoft's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directly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contributing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greenhouse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emissions.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environmentally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harmful.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behind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jump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pages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pushes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customers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products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clothes.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turn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causes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emissions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delivery</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applications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destruction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caused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hurricanes.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application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xView2,</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programme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started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organisation.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recognise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buildings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damaged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trapped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natural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disasters</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reducing</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danger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saving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rescuers.</a:t>
            </a:r>
            <a:endParaRPr lang="en-US" altLang="zh-CN" dirty="0"/>
          </a:p>
        </p:txBody>
      </p:sp>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1_BD#4231d359a.fixed?color=61,88,159&amp;vtp=1&amp;bbb=1"/>
          <p:cNvSpPr/>
          <p:nvPr/>
        </p:nvSpPr>
        <p:spPr>
          <a:xfrm>
            <a:off x="4965192" y="2084832"/>
            <a:ext cx="2304288" cy="932688"/>
          </a:xfrm>
          <a:prstGeom prst="rect">
            <a:avLst/>
          </a:prstGeom>
          <a:noFill/>
        </p:spPr>
        <p:txBody>
          <a:bodyPr wrap="none" lIns="0" tIns="0" rIns="0" bIns="0" rtlCol="0" anchor="ctr"/>
          <a:lstStyle/>
          <a:p>
            <a:pPr algn="ctr">
              <a:lnSpc>
                <a:spcPts val="6700"/>
              </a:lnSpc>
            </a:pP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Unit</a:t>
            </a:r>
            <a:r>
              <a:rPr lang="en-US" altLang="zh-CN" sz="5400" b="1" i="0" dirty="0">
                <a:solidFill>
                  <a:srgbClr val="3D589F"/>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3</a:t>
            </a:r>
            <a:endParaRPr lang="en-US" altLang="zh-CN" sz="5400" dirty="0"/>
          </a:p>
        </p:txBody>
      </p:sp>
      <p:sp>
        <p:nvSpPr>
          <p:cNvPr id="3" name="C_1_BD#4231d359a.fixed?color=61,88,159&amp;vtp=1&amp;bbb=1"/>
          <p:cNvSpPr/>
          <p:nvPr/>
        </p:nvSpPr>
        <p:spPr>
          <a:xfrm>
            <a:off x="0" y="3529584"/>
            <a:ext cx="12188952" cy="932688"/>
          </a:xfrm>
          <a:prstGeom prst="rect">
            <a:avLst/>
          </a:prstGeom>
          <a:noFill/>
        </p:spPr>
        <p:txBody>
          <a:bodyPr wrap="none" lIns="0" tIns="0" rIns="0" bIns="0" rtlCol="0" anchor="ctr"/>
          <a:lstStyle/>
          <a:p>
            <a:pPr algn="ctr">
              <a:lnSpc>
                <a:spcPts val="6700"/>
              </a:lnSpc>
            </a:pP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The</a:t>
            </a:r>
            <a:r>
              <a:rPr lang="en-US" altLang="zh-CN" sz="5400" b="1" i="0" dirty="0">
                <a:solidFill>
                  <a:srgbClr val="3D589F"/>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world</a:t>
            </a:r>
            <a:r>
              <a:rPr lang="en-US" altLang="zh-CN" sz="5400" b="1" i="0" dirty="0">
                <a:solidFill>
                  <a:srgbClr val="3D589F"/>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of</a:t>
            </a:r>
            <a:r>
              <a:rPr lang="en-US" altLang="zh-CN" sz="5400" b="1" i="0" dirty="0">
                <a:solidFill>
                  <a:srgbClr val="3D589F"/>
                </a:solidFill>
                <a:latin typeface="宋体" panose="02010600030101010101" pitchFamily="2" charset="-122"/>
                <a:ea typeface="宋体" panose="02010600030101010101" pitchFamily="2" charset="-122"/>
                <a:cs typeface="宋体" panose="02010600030101010101" pitchFamily="34" charset="-120"/>
              </a:rPr>
              <a:t> </a:t>
            </a:r>
            <a:r>
              <a:rPr lang="en-US" altLang="zh-CN" sz="5400" b="1" i="0" dirty="0">
                <a:solidFill>
                  <a:srgbClr val="3D589F"/>
                </a:solidFill>
                <a:latin typeface="Times New Roman" panose="02020603050405020304" pitchFamily="34" charset="0"/>
                <a:ea typeface="印品黑体" pitchFamily="34" charset="-122"/>
                <a:cs typeface="Times New Roman" panose="02020603050405020304" pitchFamily="34" charset="-120"/>
              </a:rPr>
              <a:t>science</a:t>
            </a:r>
            <a:endParaRPr lang="en-US" altLang="zh-CN" sz="5400" dirty="0"/>
          </a:p>
        </p:txBody>
      </p:sp>
    </p:spTree>
  </p:cSld>
  <p:clrMapOvr>
    <a:masterClrMapping/>
  </p:clrMapOvr>
  <p:transition>
    <p:fade/>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51_3#38357dce9?pid=2ba41deb3&amp;color=0,55,96&amp;mp=1&amp;vtp=1&amp;bt=1&amp;bbb=1&amp;hb=1"/>
          <p:cNvSpPr/>
          <p:nvPr/>
        </p:nvSpPr>
        <p:spPr>
          <a:xfrm>
            <a:off x="502920" y="1508760"/>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valuable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against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industry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reduce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harmful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climate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roles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Rolnick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rules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suggests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considering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applications,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emissions,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Further,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Dodge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adds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those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professionals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value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limit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technology's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a:t>
            </a:r>
            <a:endParaRPr lang="en-US" altLang="zh-CN" dirty="0"/>
          </a:p>
        </p:txBody>
      </p:sp>
      <p:sp>
        <p:nvSpPr>
          <p:cNvPr id="3" name="QM_5_EX.52_1#38357dce9?pid=2ba41deb3&amp;color=0,55,96&amp;vtp=1&amp;bbb=1"/>
          <p:cNvSpPr/>
          <p:nvPr/>
        </p:nvSpPr>
        <p:spPr>
          <a:xfrm>
            <a:off x="502920" y="3153473"/>
            <a:ext cx="10853738"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主要介绍了随着人工智能的普及</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研究人员已经注意到其对环境的影响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53_1#ba3a486db?pid=38357dce9&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12.Where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Dodge?(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54_1#ba3a486db.bracket?pid=38357dce9&amp;color=0,55,96&amp;vpa=12&amp;vtp=1"/>
          <p:cNvSpPr/>
          <p:nvPr/>
        </p:nvSpPr>
        <p:spPr>
          <a:xfrm>
            <a:off x="9946798"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mc:AlternateContent xmlns:mc="http://schemas.openxmlformats.org/markup-compatibility/2006">
        <mc:Choice xmlns:a14="http://schemas.microsoft.com/office/drawing/2010/main" Requires="a14">
          <p:sp>
            <p:nvSpPr>
              <p:cNvPr id="4" name="QC_6_BD.55_1#ba3a486db.choices?pid=38357dce9&amp;color=0,55,96&amp;vtp=1&amp;bbb=1"/>
              <p:cNvSpPr/>
              <p:nvPr/>
            </p:nvSpPr>
            <p:spPr>
              <a:xfrm>
                <a:off x="502920" y="1866265"/>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popularity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emissions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anose="020B0503020204020204" pitchFamily="34" charset="-122"/>
                            <a:cs typeface="Times New Roman" panose="02020603050405020304" pitchFamily="34" charset="-120"/>
                          </a:rPr>
                        </m:ctrlPr>
                      </m:sSubPr>
                      <m:e>
                        <m:r>
                          <a:rPr lang="en-US" altLang="zh-CN" sz="1800" b="0" i="0" dirty="0">
                            <a:solidFill>
                              <a:srgbClr val="003760"/>
                            </a:solidFill>
                            <a:latin typeface="Cambria Math" panose="02040503050406030204" pitchFamily="18" charset="0"/>
                            <a:ea typeface="微软雅黑" panose="020B0503020204020204" pitchFamily="34" charset="-122"/>
                            <a:cs typeface="Times New Roman" panose="02020603050405020304" pitchFamily="34" charset="-120"/>
                          </a:rPr>
                          <m:t>​</m:t>
                        </m:r>
                      </m:e>
                      <m:sub>
                        <m:r>
                          <a:rPr lang="en-US" altLang="zh-CN" sz="1800" b="0" i="0" dirty="0">
                            <a:solidFill>
                              <a:srgbClr val="003760"/>
                            </a:solidFill>
                            <a:latin typeface="Cambria Math" panose="02040503050406030204" pitchFamily="18" charset="0"/>
                            <a:ea typeface="微软雅黑" panose="020B0503020204020204" pitchFamily="34" charset="-122"/>
                            <a:cs typeface="Times New Roman" panose="02020603050405020304" pitchFamily="34" charset="-120"/>
                          </a:rPr>
                          <m:t>2</m:t>
                        </m:r>
                      </m:sub>
                    </m:sSub>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applying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training.</a:t>
                </a:r>
                <a:endParaRPr lang="en-US" altLang="zh-CN" sz="1800" dirty="0"/>
              </a:p>
            </p:txBody>
          </p:sp>
        </mc:Choice>
        <mc:Fallback>
          <p:sp>
            <p:nvSpPr>
              <p:cNvPr id="4" name="QC_6_BD.55_1#ba3a486db.choices?pid=38357dce9&amp;color=0,55,96&amp;vtp=1&amp;bbb=1"/>
              <p:cNvSpPr>
                <a:spLocks noRot="1" noChangeAspect="1" noMove="1" noResize="1" noEditPoints="1" noAdjustHandles="1" noChangeArrowheads="1" noChangeShapeType="1" noTextEdit="1"/>
              </p:cNvSpPr>
              <p:nvPr/>
            </p:nvSpPr>
            <p:spPr>
              <a:xfrm>
                <a:off x="502920" y="1866265"/>
                <a:ext cx="10570464" cy="770255"/>
              </a:xfrm>
              <a:prstGeom prst="rect">
                <a:avLst/>
              </a:prstGeom>
              <a:blipFill rotWithShape="1">
                <a:blip r:embed="rId1"/>
                <a:stretch>
                  <a:fillRect r="2" b="-5523"/>
                </a:stretch>
              </a:blipFill>
            </p:spPr>
            <p:txBody>
              <a:bodyPr/>
              <a:lstStyle/>
              <a:p>
                <a:r>
                  <a:rPr lang="zh-CN" altLang="en-US">
                    <a:noFill/>
                  </a:rPr>
                  <a:t> </a:t>
                </a:r>
              </a:p>
            </p:txBody>
          </p:sp>
        </mc:Fallback>
      </mc:AlternateContent>
      <p:sp>
        <p:nvSpPr>
          <p:cNvPr id="5" name="QC_6_AS.56_1#ba3a486db?pid=38357dce9&amp;color=0,55,96&amp;vtp=1&amp;bbb=1&amp;hb=1"/>
          <p:cNvSpPr/>
          <p:nvPr/>
        </p:nvSpPr>
        <p:spPr>
          <a:xfrm>
            <a:off x="502920" y="2694940"/>
            <a:ext cx="10570464" cy="11925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细节理解题。根据第二段中的“Jesse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Dodge,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scientist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Institute,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influence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systems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applications,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training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them.’”可知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，根据道奇的说</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法</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，人工智能系统对环境的影响来自其应用方式。</a:t>
            </a:r>
            <a:endParaRPr lang="en-US" altLang="zh-CN" dirty="0"/>
          </a:p>
        </p:txBody>
      </p:sp>
      <p:sp>
        <p:nvSpPr>
          <p:cNvPr id="6" name="QC_6_BD.57_1#8840b520f?pid=38357dce9&amp;color=0,55,96&amp;vtp=1&amp;bbb=1"/>
          <p:cNvSpPr/>
          <p:nvPr/>
        </p:nvSpPr>
        <p:spPr>
          <a:xfrm>
            <a:off x="502920" y="3934523"/>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13.How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writer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develop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58_1#8840b520f.bracket?pid=38357dce9&amp;color=0,55,96&amp;vpa=13&amp;vtp=1"/>
          <p:cNvSpPr/>
          <p:nvPr/>
        </p:nvSpPr>
        <p:spPr>
          <a:xfrm>
            <a:off x="5201126" y="392118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8" name="QC_6_BD.59_1#8840b520f.choices?pid=38357dce9&amp;color=0,55,96&amp;vtp=1&amp;bbb=1"/>
          <p:cNvSpPr/>
          <p:nvPr/>
        </p:nvSpPr>
        <p:spPr>
          <a:xfrm>
            <a:off x="502920" y="4340288"/>
            <a:ext cx="10570464" cy="351155"/>
          </a:xfrm>
          <a:prstGeom prst="rect">
            <a:avLst/>
          </a:prstGeom>
          <a:noFill/>
        </p:spPr>
        <p:txBody>
          <a:bodyPr wrap="none" lIns="0" tIns="0" rIns="0" bIns="0" rtlCol="0" anchor="t"/>
          <a:lstStyle/>
          <a:p>
            <a:pPr>
              <a:lnSpc>
                <a:spcPts val="3100"/>
              </a:lnSpc>
              <a:tabLst>
                <a:tab pos="2623185" algn="l"/>
                <a:tab pos="5310505" algn="l"/>
                <a:tab pos="7959090"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numbers.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examples.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facts.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explaining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details.</a:t>
            </a:r>
            <a:endParaRPr lang="en-US" altLang="zh-CN" sz="1800" dirty="0"/>
          </a:p>
        </p:txBody>
      </p:sp>
      <p:sp>
        <p:nvSpPr>
          <p:cNvPr id="9" name="QC_6_AS.60_1#8840b520f?pid=38357dce9&amp;color=0,55,96&amp;vtp=1&amp;bbb=1"/>
          <p:cNvSpPr/>
          <p:nvPr/>
        </p:nvSpPr>
        <p:spPr>
          <a:xfrm>
            <a:off x="502920" y="4746053"/>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推理判断题。根据第四段内容可推知，作者是通过举例来展开第四段的内容的。</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7">
                                            <p:bg/>
                                          </p:spTgt>
                                        </p:tgtEl>
                                        <p:attrNameLst>
                                          <p:attrName>style.visibility</p:attrName>
                                        </p:attrNameLst>
                                      </p:cBhvr>
                                      <p:to>
                                        <p:strVal val="visible"/>
                                      </p:to>
                                    </p:set>
                                    <p:animEffect transition="in" filter="fade">
                                      <p:cBhvr>
                                        <p:cTn id="29" dur="500"/>
                                        <p:tgtEl>
                                          <p:spTgt spid="7">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7">
                                            <p:txEl>
                                              <p:pRg st="0" end="0"/>
                                            </p:txEl>
                                          </p:spTgt>
                                        </p:tgtEl>
                                        <p:attrNameLst>
                                          <p:attrName>style.visibility</p:attrName>
                                        </p:attrNameLst>
                                      </p:cBhvr>
                                      <p:to>
                                        <p:strVal val="visible"/>
                                      </p:to>
                                    </p:set>
                                    <p:animEffect transition="in" filter="fade">
                                      <p:cBhvr>
                                        <p:cTn id="32" dur="500"/>
                                        <p:tgtEl>
                                          <p:spTgt spid="7">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9">
                                            <p:bg/>
                                          </p:spTgt>
                                        </p:tgtEl>
                                        <p:attrNameLst>
                                          <p:attrName>style.visibility</p:attrName>
                                        </p:attrNameLst>
                                      </p:cBhvr>
                                      <p:to>
                                        <p:strVal val="visible"/>
                                      </p:to>
                                    </p:set>
                                    <p:animEffect transition="in" filter="fade">
                                      <p:cBhvr>
                                        <p:cTn id="37" dur="500"/>
                                        <p:tgtEl>
                                          <p:spTgt spid="9">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0" end="0"/>
                                            </p:txEl>
                                          </p:spTgt>
                                        </p:tgtEl>
                                        <p:attrNameLst>
                                          <p:attrName>style.visibility</p:attrName>
                                        </p:attrNameLst>
                                      </p:cBhvr>
                                      <p:to>
                                        <p:strVal val="visible"/>
                                      </p:to>
                                    </p:set>
                                    <p:animEffect transition="in" filter="fade">
                                      <p:cBhvr>
                                        <p:cTn id="40" dur="5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61_1#858f62038?pid=38357dce9&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14.What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infer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paragraph?(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62_1#858f62038.bracket?pid=38357dce9&amp;color=0,55,96&amp;mp=1&amp;vpa=14&amp;vtp=1"/>
          <p:cNvSpPr/>
          <p:nvPr/>
        </p:nvSpPr>
        <p:spPr>
          <a:xfrm>
            <a:off x="5328126"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BD.63_1#858f62038.choices?pid=38357dce9&amp;color=0,55,96&amp;vtp=1&amp;bbb=1"/>
          <p:cNvSpPr/>
          <p:nvPr/>
        </p:nvSpPr>
        <p:spPr>
          <a:xfrm>
            <a:off x="502920" y="1913255"/>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A.Rules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helpful.</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advance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limited.</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.Production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lower.</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plays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rules.</a:t>
            </a:r>
            <a:endParaRPr lang="en-US" altLang="zh-CN" sz="1800" dirty="0"/>
          </a:p>
        </p:txBody>
      </p:sp>
      <p:sp>
        <p:nvSpPr>
          <p:cNvPr id="5" name="QC_6_AS.64_1#858f62038?pid=38357dce9&amp;color=0,55,96&amp;vtp=1&amp;bbb=1"/>
          <p:cNvSpPr/>
          <p:nvPr/>
        </p:nvSpPr>
        <p:spPr>
          <a:xfrm>
            <a:off x="502920" y="2728023"/>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推理判断题。根据最后一段内容可推知，人工智能的规则可能会有帮助。</a:t>
            </a:r>
            <a:endParaRPr lang="en-US" altLang="zh-CN" sz="1800" dirty="0"/>
          </a:p>
        </p:txBody>
      </p:sp>
      <p:sp>
        <p:nvSpPr>
          <p:cNvPr id="6" name="QC_6_BD.65_1#82f70b46a?pid=38357dce9&amp;color=0,55,96&amp;vtp=1&amp;bbb=1"/>
          <p:cNvSpPr/>
          <p:nvPr/>
        </p:nvSpPr>
        <p:spPr>
          <a:xfrm>
            <a:off x="502920" y="3133788"/>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idea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passage?(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66_1#82f70b46a.bracket?pid=38357dce9&amp;color=0,55,96&amp;vpa=15&amp;vtp=1"/>
          <p:cNvSpPr/>
          <p:nvPr/>
        </p:nvSpPr>
        <p:spPr>
          <a:xfrm>
            <a:off x="4807426" y="3120453"/>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mc:AlternateContent xmlns:mc="http://schemas.openxmlformats.org/markup-compatibility/2006">
        <mc:Choice xmlns:a14="http://schemas.microsoft.com/office/drawing/2010/main" Requires="a14">
          <p:sp>
            <p:nvSpPr>
              <p:cNvPr id="8" name="QC_6_BD.67_1#82f70b46a.choices?pid=38357dce9&amp;color=0,55,96&amp;vtp=1&amp;bbb=1"/>
              <p:cNvSpPr/>
              <p:nvPr/>
            </p:nvSpPr>
            <p:spPr>
              <a:xfrm>
                <a:off x="502920" y="3544570"/>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applications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harmful.</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affects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a:t>
                </a:r>
                <a14:m>
                  <m:oMath xmlns:m="http://schemas.openxmlformats.org/officeDocument/2006/math">
                    <m:sSub>
                      <m:sSubPr>
                        <m:ctrlPr>
                          <a:rPr lang="en-US" altLang="zh-CN" sz="1800" b="0" i="1" dirty="0">
                            <a:solidFill>
                              <a:srgbClr val="003760"/>
                            </a:solidFill>
                            <a:latin typeface="Cambria Math" panose="02040503050406030204" pitchFamily="18" charset="0"/>
                            <a:ea typeface="微软雅黑" panose="020B0503020204020204" pitchFamily="34" charset="-122"/>
                            <a:cs typeface="Times New Roman" panose="02020603050405020304" pitchFamily="34" charset="-120"/>
                          </a:rPr>
                        </m:ctrlPr>
                      </m:sSubPr>
                      <m:e>
                        <m:r>
                          <a:rPr lang="en-US" altLang="zh-CN" sz="1800" b="0" i="0" dirty="0">
                            <a:solidFill>
                              <a:srgbClr val="003760"/>
                            </a:solidFill>
                            <a:latin typeface="Cambria Math" panose="02040503050406030204" pitchFamily="18" charset="0"/>
                            <a:ea typeface="微软雅黑" panose="020B0503020204020204" pitchFamily="34" charset="-122"/>
                            <a:cs typeface="Times New Roman" panose="02020603050405020304" pitchFamily="34" charset="-120"/>
                          </a:rPr>
                          <m:t>​</m:t>
                        </m:r>
                      </m:e>
                      <m:sub>
                        <m:r>
                          <a:rPr lang="en-US" altLang="zh-CN" sz="1800" b="0" i="0" dirty="0">
                            <a:solidFill>
                              <a:srgbClr val="003760"/>
                            </a:solidFill>
                            <a:latin typeface="Cambria Math" panose="02040503050406030204" pitchFamily="18" charset="0"/>
                            <a:ea typeface="微软雅黑" panose="020B0503020204020204" pitchFamily="34" charset="-122"/>
                            <a:cs typeface="Times New Roman" panose="02020603050405020304" pitchFamily="34" charset="-120"/>
                          </a:rPr>
                          <m:t>2</m:t>
                        </m:r>
                      </m:sub>
                    </m:sSub>
                  </m:oMath>
                </a14:m>
                <a:r>
                  <a:rPr lang="en-US" altLang="zh-CN" sz="100" b="0" i="0" kern="0" spc="-99900" dirty="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 </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emissions.</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solving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problems.</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emissions.</a:t>
                </a:r>
                <a:endParaRPr lang="en-US" altLang="zh-CN" sz="1800" dirty="0"/>
              </a:p>
            </p:txBody>
          </p:sp>
        </mc:Choice>
        <mc:Fallback>
          <p:sp>
            <p:nvSpPr>
              <p:cNvPr id="8" name="QC_6_BD.67_1#82f70b46a.choices?pid=38357dce9&amp;color=0,55,96&amp;vtp=1&amp;bbb=1"/>
              <p:cNvSpPr>
                <a:spLocks noRot="1" noChangeAspect="1" noMove="1" noResize="1" noEditPoints="1" noAdjustHandles="1" noChangeArrowheads="1" noChangeShapeType="1" noTextEdit="1"/>
              </p:cNvSpPr>
              <p:nvPr/>
            </p:nvSpPr>
            <p:spPr>
              <a:xfrm>
                <a:off x="502920" y="3544570"/>
                <a:ext cx="10570464" cy="1608455"/>
              </a:xfrm>
              <a:prstGeom prst="rect">
                <a:avLst/>
              </a:prstGeom>
              <a:blipFill rotWithShape="1">
                <a:blip r:embed="rId1"/>
                <a:stretch>
                  <a:fillRect r="2" b="-2645"/>
                </a:stretch>
              </a:blipFill>
            </p:spPr>
            <p:txBody>
              <a:bodyPr/>
              <a:lstStyle/>
              <a:p>
                <a:r>
                  <a:rPr lang="zh-CN" altLang="en-US">
                    <a:noFill/>
                  </a:rPr>
                  <a:t> </a:t>
                </a:r>
              </a:p>
            </p:txBody>
          </p:sp>
        </mc:Fallback>
      </mc:AlternateContent>
      <p:sp>
        <p:nvSpPr>
          <p:cNvPr id="9" name="QC_6_AS.68_1#82f70b46a?pid=38357dce9&amp;color=0,55,96&amp;vtp=1&amp;bbb=1&amp;hb=1"/>
          <p:cNvSpPr/>
          <p:nvPr/>
        </p:nvSpPr>
        <p:spPr>
          <a:xfrm>
            <a:off x="502920" y="5195570"/>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主旨大意题。通读全文，尤其是第一段内容可知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，文章主要讲的是人工智能对环境的影响远不止于</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它的二氧化碳排放</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7">
                                            <p:bg/>
                                          </p:spTgt>
                                        </p:tgtEl>
                                        <p:attrNameLst>
                                          <p:attrName>style.visibility</p:attrName>
                                        </p:attrNameLst>
                                      </p:cBhvr>
                                      <p:to>
                                        <p:strVal val="visible"/>
                                      </p:to>
                                    </p:set>
                                    <p:animEffect transition="in" filter="fade">
                                      <p:cBhvr>
                                        <p:cTn id="23" dur="500"/>
                                        <p:tgtEl>
                                          <p:spTgt spid="7">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7">
                                            <p:txEl>
                                              <p:pRg st="0" end="0"/>
                                            </p:txEl>
                                          </p:spTgt>
                                        </p:tgtEl>
                                        <p:attrNameLst>
                                          <p:attrName>style.visibility</p:attrName>
                                        </p:attrNameLst>
                                      </p:cBhvr>
                                      <p:to>
                                        <p:strVal val="visible"/>
                                      </p:to>
                                    </p:set>
                                    <p:animEffect transition="in" filter="fade">
                                      <p:cBhvr>
                                        <p:cTn id="26" dur="500"/>
                                        <p:tgtEl>
                                          <p:spTgt spid="7">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9">
                                            <p:bg/>
                                          </p:spTgt>
                                        </p:tgtEl>
                                        <p:attrNameLst>
                                          <p:attrName>style.visibility</p:attrName>
                                        </p:attrNameLst>
                                      </p:cBhvr>
                                      <p:to>
                                        <p:strVal val="visible"/>
                                      </p:to>
                                    </p:set>
                                    <p:animEffect transition="in" filter="fade">
                                      <p:cBhvr>
                                        <p:cTn id="31" dur="500"/>
                                        <p:tgtEl>
                                          <p:spTgt spid="9">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9">
                                            <p:txEl>
                                              <p:pRg st="0" end="0"/>
                                            </p:txEl>
                                          </p:spTgt>
                                        </p:tgtEl>
                                        <p:attrNameLst>
                                          <p:attrName>style.visibility</p:attrName>
                                        </p:attrNameLst>
                                      </p:cBhvr>
                                      <p:to>
                                        <p:strVal val="visible"/>
                                      </p:to>
                                    </p:set>
                                    <p:animEffect transition="in" filter="fade">
                                      <p:cBhvr>
                                        <p:cTn id="34" dur="500"/>
                                        <p:tgtEl>
                                          <p:spTgt spid="9">
                                            <p:txEl>
                                              <p:pRg st="0" end="0"/>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1" end="1"/>
                                            </p:txEl>
                                          </p:spTgt>
                                        </p:tgtEl>
                                        <p:attrNameLst>
                                          <p:attrName>style.visibility</p:attrName>
                                        </p:attrNameLst>
                                      </p:cBhvr>
                                      <p:to>
                                        <p:strVal val="visible"/>
                                      </p:to>
                                    </p:set>
                                    <p:animEffect transition="in" filter="fade">
                                      <p:cBhvr>
                                        <p:cTn id="37"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2cddeae03?pid=0b52dc8b5&amp;color=0,55,96&amp;vtp=1&amp;bt=1&amp;bbb=1"/>
          <p:cNvSpPr/>
          <p:nvPr/>
        </p:nvSpPr>
        <p:spPr>
          <a:xfrm>
            <a:off x="502920" y="1508760"/>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12.5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3" name="QM_5_BD.69_1#abaf8b290?pid=2cddeae03&amp;color=0,55,96&amp;vtp=1&amp;bbb=1&amp;hb=1"/>
          <p:cNvSpPr/>
          <p:nvPr/>
        </p:nvSpPr>
        <p:spPr>
          <a:xfrm>
            <a:off x="502920" y="1995536"/>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[浙江金华2024高一期末]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阅读下面短文，从短文后的选项中选出可以填入空白处的最佳选项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。选项</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中有两项为多余选项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satisfaction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organisational</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success.16.</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i="0">
                <a:solidFill>
                  <a:srgbClr val="003760"/>
                </a:solidFill>
                <a:latin typeface="宋体" panose="02010600030101010101" pitchFamily="2" charset="-122"/>
                <a:ea typeface="宋体" panose="02010600030101010101" pitchFamily="2" charset="-122"/>
                <a:cs typeface="宋体" panose="02010600030101010101" pitchFamily="34" charset="-120"/>
              </a:rPr>
              <a:t>__</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tips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effectively.</a:t>
            </a:r>
            <a:endParaRPr lang="en-US" altLang="zh-CN" dirty="0"/>
          </a:p>
        </p:txBody>
      </p:sp>
      <p:sp>
        <p:nvSpPr>
          <p:cNvPr id="4" name="QM_5_BD.69_2#abaf8b290?sp=1&amp;pid=2cddeae03&amp;color=0,55,96&amp;vtp=1&amp;bbb=1&amp;hb=1"/>
          <p:cNvSpPr/>
          <p:nvPr/>
        </p:nvSpPr>
        <p:spPr>
          <a:xfrm>
            <a:off x="502920" y="3648076"/>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team's</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goal.</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Studies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better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member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Before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goal.17.</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involved,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they've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process.</a:t>
            </a:r>
            <a:endParaRPr lang="en-US" altLang="zh-CN" dirty="0"/>
          </a:p>
        </p:txBody>
      </p:sp>
      <p:sp>
        <p:nvSpPr>
          <p:cNvPr id="5" name="QM_5_AN.70_1#abaf8b290.blank?pid=2cddeae03&amp;color=0,55,96&amp;vpa=16&amp;vtp=1"/>
          <p:cNvSpPr/>
          <p:nvPr/>
        </p:nvSpPr>
        <p:spPr>
          <a:xfrm>
            <a:off x="2917349" y="3201401"/>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dirty="0"/>
          </a:p>
        </p:txBody>
      </p:sp>
      <p:sp>
        <p:nvSpPr>
          <p:cNvPr id="6" name="QM_5_AN.71_1#abaf8b290.blank?pid=2cddeae03&amp;color=0,55,96&amp;vpa=17&amp;vtp=1"/>
          <p:cNvSpPr/>
          <p:nvPr/>
        </p:nvSpPr>
        <p:spPr>
          <a:xfrm>
            <a:off x="10154125" y="4455796"/>
            <a:ext cx="2936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bg/>
                                          </p:spTgt>
                                        </p:tgtEl>
                                        <p:attrNameLst>
                                          <p:attrName>style.visibility</p:attrName>
                                        </p:attrNameLst>
                                      </p:cBhvr>
                                      <p:to>
                                        <p:strVal val="visible"/>
                                      </p:to>
                                    </p:set>
                                    <p:animEffect transition="in" filter="fade">
                                      <p:cBhvr>
                                        <p:cTn id="7" dur="500"/>
                                        <p:tgtEl>
                                          <p:spTgt spid="5">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fade">
                                      <p:cBhvr>
                                        <p:cTn id="10" dur="500"/>
                                        <p:tgtEl>
                                          <p:spTgt spid="5">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6">
                                            <p:bg/>
                                          </p:spTgt>
                                        </p:tgtEl>
                                        <p:attrNameLst>
                                          <p:attrName>style.visibility</p:attrName>
                                        </p:attrNameLst>
                                      </p:cBhvr>
                                      <p:to>
                                        <p:strVal val="visible"/>
                                      </p:to>
                                    </p:set>
                                    <p:animEffect transition="in" filter="fade">
                                      <p:cBhvr>
                                        <p:cTn id="15" dur="500"/>
                                        <p:tgtEl>
                                          <p:spTgt spid="6">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6">
                                            <p:txEl>
                                              <p:pRg st="0" end="0"/>
                                            </p:txEl>
                                          </p:spTgt>
                                        </p:tgtEl>
                                        <p:attrNameLst>
                                          <p:attrName>style.visibility</p:attrName>
                                        </p:attrNameLst>
                                      </p:cBhvr>
                                      <p:to>
                                        <p:strVal val="visible"/>
                                      </p:to>
                                    </p:set>
                                    <p:animEffect transition="in" filter="fade">
                                      <p:cBhvr>
                                        <p:cTn id="18" dur="500"/>
                                        <p:tgtEl>
                                          <p:spTgt spid="6">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build="p"/>
      <p:bldP spid="6" grpId="0" animBg="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2_1#abaf8b290?sp=1&amp;pid=2cddeae03&amp;color=0,55,96&amp;vtp=1&amp;bt=1&amp;bbb=1&amp;hb=1"/>
          <p:cNvSpPr/>
          <p:nvPr/>
        </p:nvSpPr>
        <p:spPr>
          <a:xfrm>
            <a:off x="502920" y="1512000"/>
            <a:ext cx="10570464" cy="41230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Solve</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immediately.</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Effective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requires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environment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quickly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dealt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management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solving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problems.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Furthermore,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according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experiment,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apple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ruin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ensure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member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ruining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effort.18.</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Unfortunately,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letting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cases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useful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surroundings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somewhere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unexpected.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creativity,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build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closer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relationship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hold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meetings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cafe,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company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lawn,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museums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amusement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parks.</a:t>
            </a:r>
            <a:endParaRPr lang="en-US" altLang="zh-CN" dirty="0"/>
          </a:p>
        </p:txBody>
      </p:sp>
      <p:sp>
        <p:nvSpPr>
          <p:cNvPr id="3" name="QM_5_AN.73_1#abaf8b290.blank?pid=2cddeae03&amp;color=0,55,96&amp;vpa=18&amp;vtp=1"/>
          <p:cNvSpPr/>
          <p:nvPr/>
        </p:nvSpPr>
        <p:spPr>
          <a:xfrm>
            <a:off x="1329849" y="3157920"/>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M_5_AN.74_1#abaf8b290.blank?pid=2cddeae03&amp;color=0,55,96&amp;vpa=19&amp;vtp=1"/>
          <p:cNvSpPr/>
          <p:nvPr/>
        </p:nvSpPr>
        <p:spPr>
          <a:xfrm>
            <a:off x="1226026" y="3996120"/>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75_1#abaf8b290?sp=1&amp;pid=2cddeae03&amp;color=0,55,96&amp;vtp=1&amp;bt=1&amp;bbb=1&amp;hb=1"/>
          <p:cNvSpPr/>
          <p:nvPr/>
        </p:nvSpPr>
        <p:spPr>
          <a:xfrm>
            <a:off x="502920" y="1512000"/>
            <a:ext cx="10570464" cy="4278630"/>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humour</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teamwork.</a:t>
            </a:r>
            <a:endParaRPr lang="en-US" altLang="zh-CN" sz="1800" dirty="0"/>
          </a:p>
          <a:p>
            <a:pPr>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“Laughter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medicine”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definitely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holds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true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relax</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teamwork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cartoons,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jokes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clips.20.</a:t>
            </a:r>
            <a:r>
              <a:rPr lang="en-US" altLang="zh-CN"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_</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office.</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break.</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balance.</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case?</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steps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taken.</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direction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results.</a:t>
            </a:r>
            <a:endParaRPr lang="en-US" altLang="zh-CN" sz="1800" dirty="0"/>
          </a:p>
          <a:p>
            <a:pPr>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intentions,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together.</a:t>
            </a:r>
            <a:endParaRPr lang="en-US" altLang="zh-CN" dirty="0"/>
          </a:p>
        </p:txBody>
      </p:sp>
      <p:sp>
        <p:nvSpPr>
          <p:cNvPr id="3" name="QM_5_AN.76_1#abaf8b290.blank?pid=2cddeae03&amp;color=0,55,96&amp;vpa=20&amp;vtp=1"/>
          <p:cNvSpPr/>
          <p:nvPr/>
        </p:nvSpPr>
        <p:spPr>
          <a:xfrm>
            <a:off x="2616676" y="2659191"/>
            <a:ext cx="319088" cy="335090"/>
          </a:xfrm>
          <a:prstGeom prst="rect">
            <a:avLst/>
          </a:prstGeom>
          <a:noFill/>
        </p:spPr>
        <p:txBody>
          <a:bodyPr wrap="none" lIns="0" tIns="0" rIns="0" bIns="0" rtlCol="0" anchor="t"/>
          <a:lstStyle/>
          <a:p>
            <a:pPr algn="ctr">
              <a:lnSpc>
                <a:spcPts val="29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M_5_EX.77_1#abaf8b290?pid=2cddeae03&amp;color=0,55,96&amp;vtp=1&amp;bbb=1"/>
          <p:cNvSpPr/>
          <p:nvPr/>
        </p:nvSpPr>
        <p:spPr>
          <a:xfrm>
            <a:off x="502920" y="5804917"/>
            <a:ext cx="10570464" cy="341630"/>
          </a:xfrm>
          <a:prstGeom prst="rect">
            <a:avLst/>
          </a:prstGeom>
          <a:noFill/>
        </p:spPr>
        <p:txBody>
          <a:bodyPr wrap="none" lIns="0" tIns="0" rIns="0" bIns="0" rtlCol="0" anchor="t"/>
          <a:lstStyle/>
          <a:p>
            <a:pPr algn="l">
              <a:lnSpc>
                <a:spcPts val="30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文章就如何使你的团队合作更有效提出了一些建议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78_1#ee4ddf4dc?pid=abaf8b290&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16.</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79_1#ee4ddf4dc.blank?pid=abaf8b290&amp;color=0,55,96&amp;vpa=21&amp;vtp=1"/>
          <p:cNvSpPr/>
          <p:nvPr/>
        </p:nvSpPr>
        <p:spPr>
          <a:xfrm>
            <a:off x="768826" y="14573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t>
            </a:r>
            <a:endParaRPr lang="en-US" altLang="zh-CN" dirty="0"/>
          </a:p>
        </p:txBody>
      </p:sp>
      <p:sp>
        <p:nvSpPr>
          <p:cNvPr id="4" name="QB_6_AS.80_1#ee4ddf4dc?pid=abaf8b290&amp;color=0,55,96&amp;vtp=1&amp;bbb=1&amp;hb=1"/>
          <p:cNvSpPr/>
          <p:nvPr/>
        </p:nvSpPr>
        <p:spPr>
          <a:xfrm>
            <a:off x="502920" y="1913255"/>
            <a:ext cx="10570464" cy="20307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上文“Team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building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activities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difference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job</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satisfaction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organisational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success.”提出了团队建设的作用，G项“But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intentions,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together.”承接上文，补充说明团队建设不仅仅是把人聚集在一起</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，进而引出</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following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together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effectively.”中提到的策略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，上下文语义</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连贯</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B_6_BD.81_1#f87bbff65?pid=abaf8b290&amp;color=0,55,96&amp;vtp=1&amp;bbb=1"/>
          <p:cNvSpPr/>
          <p:nvPr/>
        </p:nvSpPr>
        <p:spPr>
          <a:xfrm>
            <a:off x="502920" y="3978338"/>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17.</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82_1#f87bbff65.blank?pid=abaf8b290&amp;color=0,55,96&amp;vpa=22&amp;vtp=1"/>
          <p:cNvSpPr/>
          <p:nvPr/>
        </p:nvSpPr>
        <p:spPr>
          <a:xfrm>
            <a:off x="794226" y="3926903"/>
            <a:ext cx="2936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t>
            </a:r>
            <a:endParaRPr lang="en-US" altLang="zh-CN" dirty="0"/>
          </a:p>
        </p:txBody>
      </p:sp>
      <p:sp>
        <p:nvSpPr>
          <p:cNvPr id="7" name="QB_6_AS.83_1#f87bbff65?pid=abaf8b290&amp;color=0,55,96&amp;vtp=1&amp;bbb=1&amp;hb=1"/>
          <p:cNvSpPr/>
          <p:nvPr/>
        </p:nvSpPr>
        <p:spPr>
          <a:xfrm>
            <a:off x="502920" y="4389120"/>
            <a:ext cx="10570464" cy="11893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上文“Before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meeting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reach</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goal.”强调团队成立前要设立目标，F项“This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members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specific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direction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expected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results.”承接上文，说明设立目标的作用，上下文语义连贯。</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par>
                                <p:cTn id="28" presetID="10" presetClass="entr" presetSubtype="0" fill="hold" grpId="0" nodeType="withEffect">
                                  <p:stCondLst>
                                    <p:cond delay="0"/>
                                  </p:stCondLst>
                                  <p:childTnLst>
                                    <p:set>
                                      <p:cBhvr>
                                        <p:cTn id="29" dur="1" fill="hold">
                                          <p:stCondLst>
                                            <p:cond delay="0"/>
                                          </p:stCondLst>
                                        </p:cTn>
                                        <p:tgtEl>
                                          <p:spTgt spid="4">
                                            <p:txEl>
                                              <p:pRg st="4" end="4"/>
                                            </p:txEl>
                                          </p:spTgt>
                                        </p:tgtEl>
                                        <p:attrNameLst>
                                          <p:attrName>style.visibility</p:attrName>
                                        </p:attrNameLst>
                                      </p:cBhvr>
                                      <p:to>
                                        <p:strVal val="visible"/>
                                      </p:to>
                                    </p:set>
                                    <p:animEffect transition="in" filter="fade">
                                      <p:cBhvr>
                                        <p:cTn id="30" dur="500"/>
                                        <p:tgtEl>
                                          <p:spTgt spid="4">
                                            <p:txEl>
                                              <p:pRg st="4" end="4"/>
                                            </p:txEl>
                                          </p:spTgt>
                                        </p:tgtEl>
                                      </p:cBhvr>
                                    </p:animEffect>
                                  </p:childTnLst>
                                </p:cTn>
                              </p:par>
                            </p:childTnLst>
                          </p:cTn>
                        </p:par>
                      </p:childTnLst>
                    </p:cTn>
                  </p:par>
                  <p:par>
                    <p:cTn id="31" fill="hold">
                      <p:stCondLst>
                        <p:cond delay="indefinite"/>
                      </p:stCondLst>
                      <p:childTnLst>
                        <p:par>
                          <p:cTn id="32" fill="hold">
                            <p:stCondLst>
                              <p:cond delay="0"/>
                            </p:stCondLst>
                            <p:childTnLst>
                              <p:par>
                                <p:cTn id="33" presetID="10" presetClass="entr" presetSubtype="0" fill="hold" grpId="0" nodeType="clickEffect">
                                  <p:stCondLst>
                                    <p:cond delay="0"/>
                                  </p:stCondLst>
                                  <p:childTnLst>
                                    <p:set>
                                      <p:cBhvr>
                                        <p:cTn id="34" dur="1" fill="hold">
                                          <p:stCondLst>
                                            <p:cond delay="0"/>
                                          </p:stCondLst>
                                        </p:cTn>
                                        <p:tgtEl>
                                          <p:spTgt spid="6">
                                            <p:bg/>
                                          </p:spTgt>
                                        </p:tgtEl>
                                        <p:attrNameLst>
                                          <p:attrName>style.visibility</p:attrName>
                                        </p:attrNameLst>
                                      </p:cBhvr>
                                      <p:to>
                                        <p:strVal val="visible"/>
                                      </p:to>
                                    </p:set>
                                    <p:animEffect transition="in" filter="fade">
                                      <p:cBhvr>
                                        <p:cTn id="35" dur="500"/>
                                        <p:tgtEl>
                                          <p:spTgt spid="6">
                                            <p:bg/>
                                          </p:spTgt>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6">
                                            <p:txEl>
                                              <p:pRg st="0" end="0"/>
                                            </p:txEl>
                                          </p:spTgt>
                                        </p:tgtEl>
                                        <p:attrNameLst>
                                          <p:attrName>style.visibility</p:attrName>
                                        </p:attrNameLst>
                                      </p:cBhvr>
                                      <p:to>
                                        <p:strVal val="visible"/>
                                      </p:to>
                                    </p:set>
                                    <p:animEffect transition="in" filter="fade">
                                      <p:cBhvr>
                                        <p:cTn id="38" dur="500"/>
                                        <p:tgtEl>
                                          <p:spTgt spid="6">
                                            <p:txEl>
                                              <p:pRg st="0" end="0"/>
                                            </p:txEl>
                                          </p:spTgt>
                                        </p:tgtEl>
                                      </p:cBhvr>
                                    </p:animEffect>
                                  </p:childTnLst>
                                </p:cTn>
                              </p:par>
                            </p:childTnLst>
                          </p:cTn>
                        </p:par>
                      </p:childTnLst>
                    </p:cTn>
                  </p:par>
                  <p:par>
                    <p:cTn id="39" fill="hold">
                      <p:stCondLst>
                        <p:cond delay="indefinite"/>
                      </p:stCondLst>
                      <p:childTnLst>
                        <p:par>
                          <p:cTn id="40" fill="hold">
                            <p:stCondLst>
                              <p:cond delay="0"/>
                            </p:stCondLst>
                            <p:childTnLst>
                              <p:par>
                                <p:cTn id="41" presetID="10" presetClass="entr" presetSubtype="0" fill="hold" grpId="0" nodeType="clickEffect">
                                  <p:stCondLst>
                                    <p:cond delay="0"/>
                                  </p:stCondLst>
                                  <p:childTnLst>
                                    <p:set>
                                      <p:cBhvr>
                                        <p:cTn id="42" dur="1" fill="hold">
                                          <p:stCondLst>
                                            <p:cond delay="0"/>
                                          </p:stCondLst>
                                        </p:cTn>
                                        <p:tgtEl>
                                          <p:spTgt spid="7">
                                            <p:bg/>
                                          </p:spTgt>
                                        </p:tgtEl>
                                        <p:attrNameLst>
                                          <p:attrName>style.visibility</p:attrName>
                                        </p:attrNameLst>
                                      </p:cBhvr>
                                      <p:to>
                                        <p:strVal val="visible"/>
                                      </p:to>
                                    </p:set>
                                    <p:animEffect transition="in" filter="fade">
                                      <p:cBhvr>
                                        <p:cTn id="43" dur="500"/>
                                        <p:tgtEl>
                                          <p:spTgt spid="7">
                                            <p:bg/>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7">
                                            <p:txEl>
                                              <p:pRg st="0" end="0"/>
                                            </p:txEl>
                                          </p:spTgt>
                                        </p:tgtEl>
                                        <p:attrNameLst>
                                          <p:attrName>style.visibility</p:attrName>
                                        </p:attrNameLst>
                                      </p:cBhvr>
                                      <p:to>
                                        <p:strVal val="visible"/>
                                      </p:to>
                                    </p:set>
                                    <p:animEffect transition="in" filter="fade">
                                      <p:cBhvr>
                                        <p:cTn id="46" dur="500"/>
                                        <p:tgtEl>
                                          <p:spTgt spid="7">
                                            <p:txEl>
                                              <p:pRg st="0" end="0"/>
                                            </p:txEl>
                                          </p:spTgt>
                                        </p:tgtEl>
                                      </p:cBhvr>
                                    </p:animEffect>
                                  </p:childTnLst>
                                </p:cTn>
                              </p:par>
                              <p:par>
                                <p:cTn id="47" presetID="10" presetClass="entr" presetSubtype="0" fill="hold" grpId="0" nodeType="withEffect">
                                  <p:stCondLst>
                                    <p:cond delay="0"/>
                                  </p:stCondLst>
                                  <p:childTnLst>
                                    <p:set>
                                      <p:cBhvr>
                                        <p:cTn id="48" dur="1" fill="hold">
                                          <p:stCondLst>
                                            <p:cond delay="0"/>
                                          </p:stCondLst>
                                        </p:cTn>
                                        <p:tgtEl>
                                          <p:spTgt spid="7">
                                            <p:txEl>
                                              <p:pRg st="1" end="1"/>
                                            </p:txEl>
                                          </p:spTgt>
                                        </p:tgtEl>
                                        <p:attrNameLst>
                                          <p:attrName>style.visibility</p:attrName>
                                        </p:attrNameLst>
                                      </p:cBhvr>
                                      <p:to>
                                        <p:strVal val="visible"/>
                                      </p:to>
                                    </p:set>
                                    <p:animEffect transition="in" filter="fade">
                                      <p:cBhvr>
                                        <p:cTn id="49" dur="500"/>
                                        <p:tgtEl>
                                          <p:spTgt spid="7">
                                            <p:txEl>
                                              <p:pRg st="1" end="1"/>
                                            </p:txEl>
                                          </p:spTgt>
                                        </p:tgtEl>
                                      </p:cBhvr>
                                    </p:animEffect>
                                  </p:childTnLst>
                                </p:cTn>
                              </p:par>
                              <p:par>
                                <p:cTn id="50" presetID="10" presetClass="entr" presetSubtype="0" fill="hold" grpId="0" nodeType="withEffect">
                                  <p:stCondLst>
                                    <p:cond delay="0"/>
                                  </p:stCondLst>
                                  <p:childTnLst>
                                    <p:set>
                                      <p:cBhvr>
                                        <p:cTn id="51" dur="1" fill="hold">
                                          <p:stCondLst>
                                            <p:cond delay="0"/>
                                          </p:stCondLst>
                                        </p:cTn>
                                        <p:tgtEl>
                                          <p:spTgt spid="7">
                                            <p:txEl>
                                              <p:pRg st="2" end="2"/>
                                            </p:txEl>
                                          </p:spTgt>
                                        </p:tgtEl>
                                        <p:attrNameLst>
                                          <p:attrName>style.visibility</p:attrName>
                                        </p:attrNameLst>
                                      </p:cBhvr>
                                      <p:to>
                                        <p:strVal val="visible"/>
                                      </p:to>
                                    </p:set>
                                    <p:animEffect transition="in" filter="fade">
                                      <p:cBhvr>
                                        <p:cTn id="52" dur="500"/>
                                        <p:tgtEl>
                                          <p:spTgt spid="7">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84_1#6bc8bb1a1?pid=abaf8b290&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3" name="QB_6_AN.85_1#6bc8bb1a1.blank?pid=abaf8b290&amp;color=0,55,96&amp;mp=1&amp;vpa=23&amp;vtp=1"/>
          <p:cNvSpPr/>
          <p:nvPr/>
        </p:nvSpPr>
        <p:spPr>
          <a:xfrm>
            <a:off x="768826" y="1463484"/>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B_6_AS.86_1#6bc8bb1a1?pid=abaf8b290&amp;color=0,55,96&amp;vtp=1&amp;bbb=1&amp;hb=1"/>
          <p:cNvSpPr/>
          <p:nvPr/>
        </p:nvSpPr>
        <p:spPr>
          <a:xfrm>
            <a:off x="502920" y="1917318"/>
            <a:ext cx="10570464" cy="1163955"/>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下文“Unfortunately,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letting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person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cases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.”提出让成员退出团队来解决问题，这是对D项“What's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solution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case?”</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问题的回答，</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同时</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D项中the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case照应上文中的“a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apple’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ruin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whole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team”，上下文语义连贯。</a:t>
            </a:r>
            <a:endParaRPr lang="en-US" altLang="zh-CN" dirty="0"/>
          </a:p>
        </p:txBody>
      </p:sp>
      <p:sp>
        <p:nvSpPr>
          <p:cNvPr id="5" name="QB_6_BD.87_1#d4d14d35a?pid=abaf8b290&amp;color=0,55,96&amp;vtp=1&amp;bbb=1"/>
          <p:cNvSpPr/>
          <p:nvPr/>
        </p:nvSpPr>
        <p:spPr>
          <a:xfrm>
            <a:off x="502920" y="3132771"/>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19.</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88_1#d4d14d35a.blank?pid=abaf8b290&amp;color=0,55,96&amp;vpa=24&amp;vtp=1"/>
          <p:cNvSpPr/>
          <p:nvPr/>
        </p:nvSpPr>
        <p:spPr>
          <a:xfrm>
            <a:off x="768826" y="308749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7" name="QB_6_AS.89_1#d4d14d35a?pid=abaf8b290&amp;color=0,55,96&amp;vtp=1&amp;bbb=1&amp;hb=1"/>
          <p:cNvSpPr/>
          <p:nvPr/>
        </p:nvSpPr>
        <p:spPr>
          <a:xfrm>
            <a:off x="502920" y="3534916"/>
            <a:ext cx="10570464" cy="757555"/>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设空句是下面段落的小标题。根据标题下的段落内容可知，本段建议把团队带出办公室，A项“</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Get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office.”符合本段主旨，适合作本段的小标题。</a:t>
            </a:r>
            <a:endParaRPr lang="en-US" altLang="zh-CN" dirty="0"/>
          </a:p>
        </p:txBody>
      </p:sp>
      <p:sp>
        <p:nvSpPr>
          <p:cNvPr id="8" name="QB_6_BD.90_1#f51caf3aa?pid=abaf8b290&amp;color=0,55,96&amp;vtp=1&amp;bbb=1"/>
          <p:cNvSpPr/>
          <p:nvPr/>
        </p:nvSpPr>
        <p:spPr>
          <a:xfrm>
            <a:off x="502920" y="4340794"/>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9" name="QB_6_AN.91_1#f51caf3aa.blank?pid=abaf8b290&amp;color=0,55,96&amp;vpa=25&amp;vtp=1"/>
          <p:cNvSpPr/>
          <p:nvPr/>
        </p:nvSpPr>
        <p:spPr>
          <a:xfrm>
            <a:off x="781526" y="429551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10" name="QB_6_AS.92_1#f51caf3aa?pid=abaf8b290&amp;color=0,55,96&amp;vtp=1&amp;bbb=1&amp;hb=1"/>
          <p:cNvSpPr/>
          <p:nvPr/>
        </p:nvSpPr>
        <p:spPr>
          <a:xfrm>
            <a:off x="502920" y="4742939"/>
            <a:ext cx="10570464" cy="157353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上文“Bring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teamwork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cartoons,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little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jokes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series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video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clips</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.”提到了通过各种方式将幽默带入团队合作中，而下文“Too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humour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focus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work.”指出太多的幽默会带来负面影响，C项“But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balance</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.”提出要找到平</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衡点的建议</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，上下文语义连贯。</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9">
                                            <p:bg/>
                                          </p:spTgt>
                                        </p:tgtEl>
                                        <p:attrNameLst>
                                          <p:attrName>style.visibility</p:attrName>
                                        </p:attrNameLst>
                                      </p:cBhvr>
                                      <p:to>
                                        <p:strVal val="visible"/>
                                      </p:to>
                                    </p:set>
                                    <p:animEffect transition="in" filter="fade">
                                      <p:cBhvr>
                                        <p:cTn id="48" dur="500"/>
                                        <p:tgtEl>
                                          <p:spTgt spid="9">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xEl>
                                              <p:pRg st="0" end="0"/>
                                            </p:txEl>
                                          </p:spTgt>
                                        </p:tgtEl>
                                        <p:attrNameLst>
                                          <p:attrName>style.visibility</p:attrName>
                                        </p:attrNameLst>
                                      </p:cBhvr>
                                      <p:to>
                                        <p:strVal val="visible"/>
                                      </p:to>
                                    </p:set>
                                    <p:animEffect transition="in" filter="fade">
                                      <p:cBhvr>
                                        <p:cTn id="51" dur="500"/>
                                        <p:tgtEl>
                                          <p:spTgt spid="9">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0">
                                            <p:bg/>
                                          </p:spTgt>
                                        </p:tgtEl>
                                        <p:attrNameLst>
                                          <p:attrName>style.visibility</p:attrName>
                                        </p:attrNameLst>
                                      </p:cBhvr>
                                      <p:to>
                                        <p:strVal val="visible"/>
                                      </p:to>
                                    </p:set>
                                    <p:animEffect transition="in" filter="fade">
                                      <p:cBhvr>
                                        <p:cTn id="56" dur="500"/>
                                        <p:tgtEl>
                                          <p:spTgt spid="10">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0" end="0"/>
                                            </p:txEl>
                                          </p:spTgt>
                                        </p:tgtEl>
                                        <p:attrNameLst>
                                          <p:attrName>style.visibility</p:attrName>
                                        </p:attrNameLst>
                                      </p:cBhvr>
                                      <p:to>
                                        <p:strVal val="visible"/>
                                      </p:to>
                                    </p:set>
                                    <p:animEffect transition="in" filter="fade">
                                      <p:cBhvr>
                                        <p:cTn id="59" dur="500"/>
                                        <p:tgtEl>
                                          <p:spTgt spid="10">
                                            <p:txEl>
                                              <p:pRg st="0" end="0"/>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
                                            <p:txEl>
                                              <p:pRg st="1" end="1"/>
                                            </p:txEl>
                                          </p:spTgt>
                                        </p:tgtEl>
                                        <p:attrNameLst>
                                          <p:attrName>style.visibility</p:attrName>
                                        </p:attrNameLst>
                                      </p:cBhvr>
                                      <p:to>
                                        <p:strVal val="visible"/>
                                      </p:to>
                                    </p:set>
                                    <p:animEffect transition="in" filter="fade">
                                      <p:cBhvr>
                                        <p:cTn id="62" dur="500"/>
                                        <p:tgtEl>
                                          <p:spTgt spid="10">
                                            <p:txEl>
                                              <p:pRg st="1" end="1"/>
                                            </p:txEl>
                                          </p:spTgt>
                                        </p:tgtEl>
                                      </p:cBhvr>
                                    </p:animEffect>
                                  </p:childTnLst>
                                </p:cTn>
                              </p:par>
                              <p:par>
                                <p:cTn id="63" presetID="10" presetClass="entr" presetSubtype="0" fill="hold" grpId="0" nodeType="withEffect">
                                  <p:stCondLst>
                                    <p:cond delay="0"/>
                                  </p:stCondLst>
                                  <p:childTnLst>
                                    <p:set>
                                      <p:cBhvr>
                                        <p:cTn id="64" dur="1" fill="hold">
                                          <p:stCondLst>
                                            <p:cond delay="0"/>
                                          </p:stCondLst>
                                        </p:cTn>
                                        <p:tgtEl>
                                          <p:spTgt spid="10">
                                            <p:txEl>
                                              <p:pRg st="2" end="2"/>
                                            </p:txEl>
                                          </p:spTgt>
                                        </p:tgtEl>
                                        <p:attrNameLst>
                                          <p:attrName>style.visibility</p:attrName>
                                        </p:attrNameLst>
                                      </p:cBhvr>
                                      <p:to>
                                        <p:strVal val="visible"/>
                                      </p:to>
                                    </p:set>
                                    <p:animEffect transition="in" filter="fade">
                                      <p:cBhvr>
                                        <p:cTn id="65" dur="500"/>
                                        <p:tgtEl>
                                          <p:spTgt spid="10">
                                            <p:txEl>
                                              <p:pRg st="2" end="2"/>
                                            </p:txEl>
                                          </p:spTgt>
                                        </p:tgtEl>
                                      </p:cBhvr>
                                    </p:animEffect>
                                  </p:childTnLst>
                                </p:cTn>
                              </p:par>
                              <p:par>
                                <p:cTn id="66" presetID="10" presetClass="entr" presetSubtype="0" fill="hold" grpId="0" nodeType="withEffect">
                                  <p:stCondLst>
                                    <p:cond delay="0"/>
                                  </p:stCondLst>
                                  <p:childTnLst>
                                    <p:set>
                                      <p:cBhvr>
                                        <p:cTn id="67" dur="1" fill="hold">
                                          <p:stCondLst>
                                            <p:cond delay="0"/>
                                          </p:stCondLst>
                                        </p:cTn>
                                        <p:tgtEl>
                                          <p:spTgt spid="10">
                                            <p:txEl>
                                              <p:pRg st="3" end="3"/>
                                            </p:txEl>
                                          </p:spTgt>
                                        </p:tgtEl>
                                        <p:attrNameLst>
                                          <p:attrName>style.visibility</p:attrName>
                                        </p:attrNameLst>
                                      </p:cBhvr>
                                      <p:to>
                                        <p:strVal val="visible"/>
                                      </p:to>
                                    </p:set>
                                    <p:animEffect transition="in" filter="fade">
                                      <p:cBhvr>
                                        <p:cTn id="68" dur="500"/>
                                        <p:tgtEl>
                                          <p:spTgt spid="1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aac57b0d9?pid=54aea257a&amp;color=0,55,96&amp;vtp=1&amp;bt=1&amp;bbb=1"/>
          <p:cNvSpPr/>
          <p:nvPr/>
        </p:nvSpPr>
        <p:spPr>
          <a:xfrm>
            <a:off x="502920" y="1508760"/>
            <a:ext cx="10570464" cy="895096"/>
          </a:xfrm>
          <a:prstGeom prst="rect">
            <a:avLst/>
          </a:prstGeom>
          <a:noFill/>
        </p:spPr>
        <p:txBody>
          <a:bodyPr wrap="none" lIns="0" tIns="0" rIns="0" bIns="0" rtlCol="0" anchor="t"/>
          <a:lstStyle/>
          <a:p>
            <a:pPr algn="ctr">
              <a:lnSpc>
                <a:spcPts val="4200"/>
              </a:lnSpc>
            </a:pP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第二部分</a:t>
            </a:r>
            <a:r>
              <a:rPr lang="en-US" altLang="zh-CN" sz="24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语言运用</a:t>
            </a:r>
            <a:endParaRPr lang="en-US" altLang="zh-CN" sz="2400" dirty="0"/>
          </a:p>
        </p:txBody>
      </p:sp>
      <p:sp>
        <p:nvSpPr>
          <p:cNvPr id="3" name="C_4_BD#f941ea325?pid=aac57b0d9&amp;color=0,55,96&amp;vtp=1&amp;bbb=1"/>
          <p:cNvSpPr/>
          <p:nvPr/>
        </p:nvSpPr>
        <p:spPr>
          <a:xfrm>
            <a:off x="502920" y="2040953"/>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4" name="QM_5_BD.93_1#fd6db77b7?pid=f941ea325&amp;color=0,55,96&amp;vtp=1&amp;bbb=1&amp;hb=1"/>
          <p:cNvSpPr/>
          <p:nvPr/>
        </p:nvSpPr>
        <p:spPr>
          <a:xfrm>
            <a:off x="502920" y="2530206"/>
            <a:ext cx="10570464" cy="37039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[陕西榆林2024高一期末]</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阅读下面短文，从每题所给的A、B、C、D四个选项中选出最佳选项。</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elementary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teacher,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experienced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lately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touched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elementary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Colours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alumni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（校友）</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Bailey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shirt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Tennessee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couldn't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discussed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orange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shirt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Bailey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shirt.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impressed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label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（标志）.However,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lunch,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Bailey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office,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26</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label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27</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shirt.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resources</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28</a:t>
            </a:r>
            <a:r>
              <a:rPr lang="en-US" altLang="zh-CN"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extra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a:t>
            </a:r>
            <a:endParaRPr lang="en-US" altLang="zh-CN" dirty="0"/>
          </a:p>
        </p:txBody>
      </p:sp>
    </p:spTree>
  </p:cSld>
  <p:clrMapOvr>
    <a:masterClrMapping/>
  </p:clrMapOvr>
  <p:transition>
    <p:fade/>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93_2#fd6db77b7?pid=f941ea325&amp;color=0,55,96&amp;mp=1&amp;vtp=1&amp;bt=1&amp;bbb=1&amp;hb=1"/>
          <p:cNvSpPr/>
          <p:nvPr/>
        </p:nvSpPr>
        <p:spPr>
          <a:xfrm>
            <a:off x="502920" y="1512000"/>
            <a:ext cx="10570464" cy="28657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contacted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shirt,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subsequently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（后来）</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expectations.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Alumni,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volunteers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29</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respond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Packages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shirts,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souvenirs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（纪念品）</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flooded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31</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fourth-grader's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32</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four-year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scholarship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covering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decides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meets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admission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33</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Bailey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34</a:t>
            </a:r>
            <a:r>
              <a:rPr lang="en-US" altLang="zh-CN" sz="1800"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extended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community.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unforgettable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experience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serve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b="0" i="0" u="sng">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35</a:t>
            </a:r>
            <a:r>
              <a:rPr lang="en-US" altLang="zh-CN" b="0" i="0" u="sng" spc="-10300">
                <a:solidFill>
                  <a:srgbClr val="FFFFFF"/>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i="0" u="sng">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i="0" u="sng" spc="-10300">
                <a:solidFill>
                  <a:srgbClr val="FFFFFF"/>
                </a:solidFill>
                <a:latin typeface="宋体" panose="02010600030101010101" pitchFamily="2" charset="-122"/>
                <a:ea typeface="宋体" panose="02010600030101010101" pitchFamily="2" charset="-122"/>
                <a:cs typeface="宋体" panose="02010600030101010101" pitchFamily="34" charset="-120"/>
              </a:rPr>
              <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Bailey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throughout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dirty="0"/>
          </a:p>
        </p:txBody>
      </p:sp>
      <p:sp>
        <p:nvSpPr>
          <p:cNvPr id="3" name="QM_5_EX.94_1#fd6db77b7?pid=f941ea325&amp;color=0,55,96&amp;vtp=1&amp;bbb=1&amp;hb=1"/>
          <p:cNvSpPr/>
          <p:nvPr/>
        </p:nvSpPr>
        <p:spPr>
          <a:xfrm>
            <a:off x="502920" y="4400234"/>
            <a:ext cx="10570464" cy="7702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本文是一篇记叙文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主要讲述了作者作为一名小学教师与其学生贝利之间的互动和经历</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展</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现了社会的关爱和支持对一个孩子产生的影响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Effect transition="in" filter="fade">
                                      <p:cBhvr>
                                        <p:cTn id="13"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2_BD#54aea257a.fixed?sp=1&amp;pid=4231d359a&amp;color=61,88,159&amp;vtp=1&amp;bbb=1"/>
          <p:cNvSpPr/>
          <p:nvPr/>
        </p:nvSpPr>
        <p:spPr>
          <a:xfrm>
            <a:off x="0" y="2414016"/>
            <a:ext cx="12188952" cy="1755648"/>
          </a:xfrm>
          <a:prstGeom prst="rect">
            <a:avLst/>
          </a:prstGeom>
          <a:noFill/>
        </p:spPr>
        <p:txBody>
          <a:bodyPr wrap="none" lIns="0" tIns="0" rIns="0" bIns="0" rtlCol="0" anchor="ctr"/>
          <a:lstStyle/>
          <a:p>
            <a:pPr algn="ctr">
              <a:lnSpc>
                <a:spcPts val="6600"/>
              </a:lnSpc>
            </a:pPr>
            <a:r>
              <a:rPr lang="en-US" altLang="zh-CN" sz="5400" b="1" i="0" dirty="0">
                <a:solidFill>
                  <a:srgbClr val="3D589F"/>
                </a:solidFill>
                <a:latin typeface="Times New Roman" panose="02020603050405020304" pitchFamily="34" charset="0"/>
                <a:ea typeface="微软雅黑" panose="020B0503020204020204" pitchFamily="34" charset="-122"/>
                <a:cs typeface="Times New Roman" panose="02020603050405020304" pitchFamily="34" charset="-120"/>
              </a:rPr>
              <a:t>单元素养检测</a:t>
            </a:r>
            <a:endParaRPr lang="en-US" altLang="zh-CN" sz="5400" dirty="0"/>
          </a:p>
        </p:txBody>
      </p:sp>
    </p:spTree>
  </p:cSld>
  <p:clrMapOvr>
    <a:masterClrMapping/>
  </p:clrMapOvr>
  <p:transition>
    <p:fade/>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95_1#26e1ba958.choices?pid=fd6db77b7&amp;color=0,55,96&amp;mp=1&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21.(</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B.tended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C.represented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.proved</a:t>
            </a:r>
            <a:endParaRPr lang="en-US" altLang="zh-CN" sz="1800" dirty="0"/>
          </a:p>
        </p:txBody>
      </p:sp>
      <p:sp>
        <p:nvSpPr>
          <p:cNvPr id="3" name="QC_6_AN.96_1#26e1ba958.bracket?pid=fd6db77b7&amp;color=0,55,96&amp;mp=1&amp;vpa=26&amp;vtp=1"/>
          <p:cNvSpPr/>
          <p:nvPr/>
        </p:nvSpPr>
        <p:spPr>
          <a:xfrm>
            <a:off x="959326"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AS.97_1#26e1ba958?pid=fd6db77b7&amp;color=0,55,96&amp;vtp=1&amp;bbb=1&amp;hb=1"/>
          <p:cNvSpPr/>
          <p:nvPr/>
        </p:nvSpPr>
        <p:spPr>
          <a:xfrm>
            <a:off x="502920" y="1913255"/>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根据空前的my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elementary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school以及空后的“College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Colours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alumni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university”可推知，作者所在的学校举办了这一活动。</a:t>
            </a:r>
            <a:endParaRPr lang="en-US" altLang="zh-CN" dirty="0"/>
          </a:p>
        </p:txBody>
      </p:sp>
      <p:sp>
        <p:nvSpPr>
          <p:cNvPr id="5" name="QC_6_BD.98_1#0811729d5.choices?pid=fd6db77b7&amp;color=0,55,96&amp;vtp=1&amp;bbb=1"/>
          <p:cNvSpPr/>
          <p:nvPr/>
        </p:nvSpPr>
        <p:spPr>
          <a:xfrm>
            <a:off x="502920" y="272802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22.(</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.organise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B.select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C.afford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.recognise</a:t>
            </a:r>
            <a:endParaRPr lang="en-US" altLang="zh-CN" sz="1800" dirty="0"/>
          </a:p>
        </p:txBody>
      </p:sp>
      <p:sp>
        <p:nvSpPr>
          <p:cNvPr id="6" name="QC_6_AN.99_1#0811729d5.bracket?pid=fd6db77b7&amp;color=0,55,96&amp;vpa=27&amp;vtp=1"/>
          <p:cNvSpPr/>
          <p:nvPr/>
        </p:nvSpPr>
        <p:spPr>
          <a:xfrm>
            <a:off x="972026" y="271468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7" name="QC_6_AS.100_1#0811729d5?pid=fd6db77b7&amp;color=0,55,96&amp;vtp=1&amp;bbb=1&amp;hb=1"/>
          <p:cNvSpPr/>
          <p:nvPr/>
        </p:nvSpPr>
        <p:spPr>
          <a:xfrm>
            <a:off x="502920" y="313880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contacted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shirt以及人们的捐赠</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可推知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，贝利买不起田纳西大学的衬衫。</a:t>
            </a:r>
            <a:endParaRPr lang="en-US" altLang="zh-CN" dirty="0"/>
          </a:p>
        </p:txBody>
      </p:sp>
      <p:sp>
        <p:nvSpPr>
          <p:cNvPr id="8" name="QC_6_BD.101_1#3b2656c15.choices?pid=fd6db77b7&amp;color=0,55,96&amp;vtp=1&amp;bbb=1"/>
          <p:cNvSpPr/>
          <p:nvPr/>
        </p:nvSpPr>
        <p:spPr>
          <a:xfrm>
            <a:off x="502920" y="396627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23.(</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.strength</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B.spirit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C.experience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.obligation</a:t>
            </a:r>
            <a:endParaRPr lang="en-US" altLang="zh-CN" sz="1800" dirty="0"/>
          </a:p>
        </p:txBody>
      </p:sp>
      <p:sp>
        <p:nvSpPr>
          <p:cNvPr id="9" name="QC_6_AN.102_1#3b2656c15.bracket?pid=fd6db77b7&amp;color=0,55,96&amp;vpa=28&amp;vtp=1"/>
          <p:cNvSpPr/>
          <p:nvPr/>
        </p:nvSpPr>
        <p:spPr>
          <a:xfrm>
            <a:off x="972026" y="395293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10" name="QC_6_AS.103_1#3b2656c15?pid=fd6db77b7&amp;color=0,55,96&amp;vtp=1&amp;bbb=1&amp;hb=1"/>
          <p:cNvSpPr/>
          <p:nvPr/>
        </p:nvSpPr>
        <p:spPr>
          <a:xfrm>
            <a:off x="502920" y="4377055"/>
            <a:ext cx="10570464" cy="11925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根据上文“Last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week,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elementary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school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Colours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alumni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fans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passion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university.”及语境可知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，在活动日校友们要穿代表自己喜欢的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大学的衣服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，由此可知，此处指穿橙色衬衫来展现他的精神。</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1" end="1"/>
                                            </p:txEl>
                                          </p:spTgt>
                                        </p:tgtEl>
                                        <p:attrNameLst>
                                          <p:attrName>style.visibility</p:attrName>
                                        </p:attrNameLst>
                                      </p:cBhvr>
                                      <p:to>
                                        <p:strVal val="visible"/>
                                      </p:to>
                                    </p:set>
                                    <p:animEffect transition="in" filter="fade">
                                      <p:cBhvr>
                                        <p:cTn id="59" dur="500"/>
                                        <p:tgtEl>
                                          <p:spTgt spid="10">
                                            <p:txEl>
                                              <p:pRg st="1" end="1"/>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
                                            <p:txEl>
                                              <p:pRg st="2" end="2"/>
                                            </p:txEl>
                                          </p:spTgt>
                                        </p:tgtEl>
                                        <p:attrNameLst>
                                          <p:attrName>style.visibility</p:attrName>
                                        </p:attrNameLst>
                                      </p:cBhvr>
                                      <p:to>
                                        <p:strVal val="visible"/>
                                      </p:to>
                                    </p:set>
                                    <p:animEffect transition="in" filter="fade">
                                      <p:cBhvr>
                                        <p:cTn id="62" dur="500"/>
                                        <p:tgtEl>
                                          <p:spTgt spid="10">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04_1#f208aa996.choices?pid=fd6db77b7&amp;color=0,55,96&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24.(</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.excited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B.warm-hearted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C.optimistic</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.energetic</a:t>
            </a:r>
            <a:endParaRPr lang="en-US" altLang="zh-CN" sz="1800" dirty="0"/>
          </a:p>
        </p:txBody>
      </p:sp>
      <p:sp>
        <p:nvSpPr>
          <p:cNvPr id="3" name="QC_6_AN.105_1#f208aa996.bracket?pid=fd6db77b7&amp;color=0,55,96&amp;vpa=29&amp;vtp=1"/>
          <p:cNvSpPr/>
          <p:nvPr/>
        </p:nvSpPr>
        <p:spPr>
          <a:xfrm>
            <a:off x="959326" y="1503616"/>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AS.106_1#f208aa996?pid=fd6db77b7&amp;color=0,55,96&amp;vtp=1&amp;bbb=1&amp;hb=1"/>
          <p:cNvSpPr/>
          <p:nvPr/>
        </p:nvSpPr>
        <p:spPr>
          <a:xfrm>
            <a:off x="502920" y="1905952"/>
            <a:ext cx="10570464" cy="76073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impressed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step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label.”可知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，贝利自</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己制作了田纳西大学的标志</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，由此可知，他兴奋地向作者展示衬衫。</a:t>
            </a:r>
            <a:endParaRPr lang="en-US" altLang="zh-CN" dirty="0"/>
          </a:p>
        </p:txBody>
      </p:sp>
      <p:sp>
        <p:nvSpPr>
          <p:cNvPr id="5" name="QC_6_BD.107_1#f99884e65.choices?pid=fd6db77b7&amp;color=0,55,96&amp;vtp=1&amp;bbb=1"/>
          <p:cNvSpPr/>
          <p:nvPr/>
        </p:nvSpPr>
        <p:spPr>
          <a:xfrm>
            <a:off x="502920" y="2716529"/>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B.further</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C.closer</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endParaRPr lang="en-US" altLang="zh-CN" sz="1800" dirty="0"/>
          </a:p>
        </p:txBody>
      </p:sp>
      <p:sp>
        <p:nvSpPr>
          <p:cNvPr id="6" name="QC_6_AN.108_1#f99884e65.bracket?pid=fd6db77b7&amp;color=0,55,96&amp;vpa=30&amp;vtp=1"/>
          <p:cNvSpPr/>
          <p:nvPr/>
        </p:nvSpPr>
        <p:spPr>
          <a:xfrm>
            <a:off x="972026" y="271138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7" name="QC_6_AS.109_1#f99884e65?pid=fd6db77b7&amp;color=0,55,96&amp;vtp=1&amp;bbb=1&amp;hb=1"/>
          <p:cNvSpPr/>
          <p:nvPr/>
        </p:nvSpPr>
        <p:spPr>
          <a:xfrm>
            <a:off x="502920" y="3120008"/>
            <a:ext cx="10570464" cy="76073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根据上文可知，贝利穿了橙色衬衫来代表田纳西大学；而根据空后的make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label</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可知，</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他采取了更进一步的行动</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，自己制作了田纳西大学的标志。</a:t>
            </a:r>
            <a:endParaRPr lang="en-US" altLang="zh-CN" dirty="0"/>
          </a:p>
        </p:txBody>
      </p:sp>
      <p:sp>
        <p:nvSpPr>
          <p:cNvPr id="8" name="QC_6_BD.110_1#591c17458.choices?pid=fd6db77b7&amp;color=0,55,96&amp;vtp=1&amp;bbb=1"/>
          <p:cNvSpPr/>
          <p:nvPr/>
        </p:nvSpPr>
        <p:spPr>
          <a:xfrm>
            <a:off x="502920" y="3930585"/>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26.(</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.curious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B.generous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C.concentrated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.upset</a:t>
            </a:r>
            <a:endParaRPr lang="en-US" altLang="zh-CN" sz="1800" dirty="0"/>
          </a:p>
        </p:txBody>
      </p:sp>
      <p:sp>
        <p:nvSpPr>
          <p:cNvPr id="9" name="QC_6_AN.111_1#591c17458.bracket?pid=fd6db77b7&amp;color=0,55,96&amp;vpa=31&amp;vtp=1"/>
          <p:cNvSpPr/>
          <p:nvPr/>
        </p:nvSpPr>
        <p:spPr>
          <a:xfrm>
            <a:off x="959326" y="3925441"/>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10" name="QC_6_AS.112_1#591c17458?pid=fd6db77b7&amp;color=0,55,96&amp;vtp=1&amp;bbb=1&amp;hb=1"/>
          <p:cNvSpPr/>
          <p:nvPr/>
        </p:nvSpPr>
        <p:spPr>
          <a:xfrm>
            <a:off x="502920" y="4334064"/>
            <a:ext cx="10570464" cy="76073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girls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label可知，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一些女孩笑话他衬衫上的标志，</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由此可推知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，此时的贝利是沮丧的。</a:t>
            </a:r>
            <a:endParaRPr lang="en-US" altLang="zh-CN" dirty="0"/>
          </a:p>
        </p:txBody>
      </p:sp>
      <p:sp>
        <p:nvSpPr>
          <p:cNvPr id="11" name="QC_6_BD.113_1#b3f3116d0.choices?pid=fd6db77b7&amp;color=0,55,96&amp;vtp=1&amp;bbb=1"/>
          <p:cNvSpPr/>
          <p:nvPr/>
        </p:nvSpPr>
        <p:spPr>
          <a:xfrm>
            <a:off x="502920" y="5144641"/>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27.(</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.attached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B.limited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C.exposed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.reduced</a:t>
            </a:r>
            <a:endParaRPr lang="en-US" altLang="zh-CN" sz="1800" dirty="0"/>
          </a:p>
        </p:txBody>
      </p:sp>
      <p:sp>
        <p:nvSpPr>
          <p:cNvPr id="12" name="QC_6_AN.114_1#b3f3116d0.bracket?pid=fd6db77b7&amp;color=0,55,96&amp;vpa=32&amp;vtp=1"/>
          <p:cNvSpPr/>
          <p:nvPr/>
        </p:nvSpPr>
        <p:spPr>
          <a:xfrm>
            <a:off x="959326" y="5139497"/>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13" name="QC_6_AS.115_1#b3f3116d0?pid=fd6db77b7&amp;color=0,55,96&amp;vtp=1&amp;bbb=1&amp;hb=1"/>
          <p:cNvSpPr/>
          <p:nvPr/>
        </p:nvSpPr>
        <p:spPr>
          <a:xfrm>
            <a:off x="502920" y="5548120"/>
            <a:ext cx="10570464" cy="760730"/>
          </a:xfrm>
          <a:prstGeom prst="rect">
            <a:avLst/>
          </a:prstGeom>
          <a:noFill/>
        </p:spPr>
        <p:txBody>
          <a:bodyPr wrap="none" lIns="0" tIns="0" rIns="0" bIns="0" rtlCol="0" anchor="t"/>
          <a:lstStyle/>
          <a:p>
            <a:pPr algn="l">
              <a:lnSpc>
                <a:spcPts val="32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根据上文可知，贝利穿了橙色衬衫，并自己制作了田纳西大学的标志，根据常识可知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，此标志应是</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贴在了衬衫上</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1" end="1"/>
                                            </p:txEl>
                                          </p:spTgt>
                                        </p:tgtEl>
                                        <p:attrNameLst>
                                          <p:attrName>style.visibility</p:attrName>
                                        </p:attrNameLst>
                                      </p:cBhvr>
                                      <p:to>
                                        <p:strVal val="visible"/>
                                      </p:to>
                                    </p:set>
                                    <p:animEffect transition="in" filter="fade">
                                      <p:cBhvr>
                                        <p:cTn id="59" dur="500"/>
                                        <p:tgtEl>
                                          <p:spTgt spid="10">
                                            <p:txEl>
                                              <p:pRg st="1" end="1"/>
                                            </p:txEl>
                                          </p:spTgt>
                                        </p:tgtEl>
                                      </p:cBhvr>
                                    </p:animEffect>
                                  </p:childTnLst>
                                </p:cTn>
                              </p:par>
                            </p:childTnLst>
                          </p:cTn>
                        </p:par>
                      </p:childTnLst>
                    </p:cTn>
                  </p:par>
                  <p:par>
                    <p:cTn id="60" fill="hold">
                      <p:stCondLst>
                        <p:cond delay="indefinite"/>
                      </p:stCondLst>
                      <p:childTnLst>
                        <p:par>
                          <p:cTn id="61" fill="hold">
                            <p:stCondLst>
                              <p:cond delay="0"/>
                            </p:stCondLst>
                            <p:childTnLst>
                              <p:par>
                                <p:cTn id="62" presetID="10" presetClass="entr" presetSubtype="0" fill="hold" grpId="0" nodeType="clickEffect">
                                  <p:stCondLst>
                                    <p:cond delay="0"/>
                                  </p:stCondLst>
                                  <p:childTnLst>
                                    <p:set>
                                      <p:cBhvr>
                                        <p:cTn id="63" dur="1" fill="hold">
                                          <p:stCondLst>
                                            <p:cond delay="0"/>
                                          </p:stCondLst>
                                        </p:cTn>
                                        <p:tgtEl>
                                          <p:spTgt spid="12">
                                            <p:bg/>
                                          </p:spTgt>
                                        </p:tgtEl>
                                        <p:attrNameLst>
                                          <p:attrName>style.visibility</p:attrName>
                                        </p:attrNameLst>
                                      </p:cBhvr>
                                      <p:to>
                                        <p:strVal val="visible"/>
                                      </p:to>
                                    </p:set>
                                    <p:animEffect transition="in" filter="fade">
                                      <p:cBhvr>
                                        <p:cTn id="64" dur="500"/>
                                        <p:tgtEl>
                                          <p:spTgt spid="12">
                                            <p:bg/>
                                          </p:spTgt>
                                        </p:tgtEl>
                                      </p:cBhvr>
                                    </p:animEffect>
                                  </p:childTnLst>
                                </p:cTn>
                              </p:par>
                              <p:par>
                                <p:cTn id="65" presetID="10" presetClass="entr" presetSubtype="0" fill="hold" grpId="0" nodeType="withEffect">
                                  <p:stCondLst>
                                    <p:cond delay="0"/>
                                  </p:stCondLst>
                                  <p:childTnLst>
                                    <p:set>
                                      <p:cBhvr>
                                        <p:cTn id="66" dur="1" fill="hold">
                                          <p:stCondLst>
                                            <p:cond delay="0"/>
                                          </p:stCondLst>
                                        </p:cTn>
                                        <p:tgtEl>
                                          <p:spTgt spid="12">
                                            <p:txEl>
                                              <p:pRg st="0" end="0"/>
                                            </p:txEl>
                                          </p:spTgt>
                                        </p:tgtEl>
                                        <p:attrNameLst>
                                          <p:attrName>style.visibility</p:attrName>
                                        </p:attrNameLst>
                                      </p:cBhvr>
                                      <p:to>
                                        <p:strVal val="visible"/>
                                      </p:to>
                                    </p:set>
                                    <p:animEffect transition="in" filter="fade">
                                      <p:cBhvr>
                                        <p:cTn id="67" dur="500"/>
                                        <p:tgtEl>
                                          <p:spTgt spid="12">
                                            <p:txEl>
                                              <p:pRg st="0" end="0"/>
                                            </p:txEl>
                                          </p:spTgt>
                                        </p:tgtEl>
                                      </p:cBhvr>
                                    </p:animEffect>
                                  </p:childTnLst>
                                </p:cTn>
                              </p:par>
                            </p:childTnLst>
                          </p:cTn>
                        </p:par>
                      </p:childTnLst>
                    </p:cTn>
                  </p:par>
                  <p:par>
                    <p:cTn id="68" fill="hold">
                      <p:stCondLst>
                        <p:cond delay="indefinite"/>
                      </p:stCondLst>
                      <p:childTnLst>
                        <p:par>
                          <p:cTn id="69" fill="hold">
                            <p:stCondLst>
                              <p:cond delay="0"/>
                            </p:stCondLst>
                            <p:childTnLst>
                              <p:par>
                                <p:cTn id="70" presetID="10" presetClass="entr" presetSubtype="0" fill="hold" grpId="0" nodeType="clickEffect">
                                  <p:stCondLst>
                                    <p:cond delay="0"/>
                                  </p:stCondLst>
                                  <p:childTnLst>
                                    <p:set>
                                      <p:cBhvr>
                                        <p:cTn id="71" dur="1" fill="hold">
                                          <p:stCondLst>
                                            <p:cond delay="0"/>
                                          </p:stCondLst>
                                        </p:cTn>
                                        <p:tgtEl>
                                          <p:spTgt spid="13">
                                            <p:bg/>
                                          </p:spTgt>
                                        </p:tgtEl>
                                        <p:attrNameLst>
                                          <p:attrName>style.visibility</p:attrName>
                                        </p:attrNameLst>
                                      </p:cBhvr>
                                      <p:to>
                                        <p:strVal val="visible"/>
                                      </p:to>
                                    </p:set>
                                    <p:animEffect transition="in" filter="fade">
                                      <p:cBhvr>
                                        <p:cTn id="72" dur="500"/>
                                        <p:tgtEl>
                                          <p:spTgt spid="13">
                                            <p:bg/>
                                          </p:spTgt>
                                        </p:tgtEl>
                                      </p:cBhvr>
                                    </p:animEffect>
                                  </p:childTnLst>
                                </p:cTn>
                              </p:par>
                              <p:par>
                                <p:cTn id="73" presetID="10" presetClass="entr" presetSubtype="0" fill="hold" grpId="0" nodeType="withEffect">
                                  <p:stCondLst>
                                    <p:cond delay="0"/>
                                  </p:stCondLst>
                                  <p:childTnLst>
                                    <p:set>
                                      <p:cBhvr>
                                        <p:cTn id="74" dur="1" fill="hold">
                                          <p:stCondLst>
                                            <p:cond delay="0"/>
                                          </p:stCondLst>
                                        </p:cTn>
                                        <p:tgtEl>
                                          <p:spTgt spid="13">
                                            <p:txEl>
                                              <p:pRg st="0" end="0"/>
                                            </p:txEl>
                                          </p:spTgt>
                                        </p:tgtEl>
                                        <p:attrNameLst>
                                          <p:attrName>style.visibility</p:attrName>
                                        </p:attrNameLst>
                                      </p:cBhvr>
                                      <p:to>
                                        <p:strVal val="visible"/>
                                      </p:to>
                                    </p:set>
                                    <p:animEffect transition="in" filter="fade">
                                      <p:cBhvr>
                                        <p:cTn id="75" dur="500"/>
                                        <p:tgtEl>
                                          <p:spTgt spid="13">
                                            <p:txEl>
                                              <p:pRg st="0" end="0"/>
                                            </p:txEl>
                                          </p:spTgt>
                                        </p:tgtEl>
                                      </p:cBhvr>
                                    </p:animEffect>
                                  </p:childTnLst>
                                </p:cTn>
                              </p:par>
                              <p:par>
                                <p:cTn id="76" presetID="10" presetClass="entr" presetSubtype="0" fill="hold" grpId="0" nodeType="withEffect">
                                  <p:stCondLst>
                                    <p:cond delay="0"/>
                                  </p:stCondLst>
                                  <p:childTnLst>
                                    <p:set>
                                      <p:cBhvr>
                                        <p:cTn id="77" dur="1" fill="hold">
                                          <p:stCondLst>
                                            <p:cond delay="0"/>
                                          </p:stCondLst>
                                        </p:cTn>
                                        <p:tgtEl>
                                          <p:spTgt spid="13">
                                            <p:txEl>
                                              <p:pRg st="1" end="1"/>
                                            </p:txEl>
                                          </p:spTgt>
                                        </p:tgtEl>
                                        <p:attrNameLst>
                                          <p:attrName>style.visibility</p:attrName>
                                        </p:attrNameLst>
                                      </p:cBhvr>
                                      <p:to>
                                        <p:strVal val="visible"/>
                                      </p:to>
                                    </p:set>
                                    <p:animEffect transition="in" filter="fade">
                                      <p:cBhvr>
                                        <p:cTn id="78" dur="500"/>
                                        <p:tgtEl>
                                          <p:spTgt spid="1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6_1#a6be67846.choices?pid=fd6db77b7&amp;color=0,55,96&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28.(</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.available</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B.convenient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C.precious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.independent</a:t>
            </a:r>
            <a:endParaRPr lang="en-US" altLang="zh-CN" sz="1800" dirty="0"/>
          </a:p>
        </p:txBody>
      </p:sp>
      <p:sp>
        <p:nvSpPr>
          <p:cNvPr id="3" name="QC_6_AN.117_1#a6be67846.bracket?pid=fd6db77b7&amp;color=0,55,96&amp;vpa=33&amp;vtp=1"/>
          <p:cNvSpPr/>
          <p:nvPr/>
        </p:nvSpPr>
        <p:spPr>
          <a:xfrm>
            <a:off x="959326"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AS.118_1#a6be67846?pid=fd6db77b7&amp;color=0,55,96&amp;vtp=1&amp;bbb=1&amp;hb=1"/>
          <p:cNvSpPr/>
          <p:nvPr/>
        </p:nvSpPr>
        <p:spPr>
          <a:xfrm>
            <a:off x="502920" y="191325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根据上文可知，贝利买不起田纳西大学的衬衫，结合常识可推知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，贝利是利用手头可得到的资源制</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作了标志</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C_6_BD.119_1#ceff1f79c.choices?pid=fd6db77b7&amp;color=0,55,96&amp;vtp=1&amp;bbb=1"/>
          <p:cNvSpPr/>
          <p:nvPr/>
        </p:nvSpPr>
        <p:spPr>
          <a:xfrm>
            <a:off x="502920" y="274072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29.(</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stepped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dropped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endParaRPr lang="en-US" altLang="zh-CN" sz="1800" dirty="0"/>
          </a:p>
        </p:txBody>
      </p:sp>
      <p:sp>
        <p:nvSpPr>
          <p:cNvPr id="6" name="QC_6_AN.120_1#ceff1f79c.bracket?pid=fd6db77b7&amp;color=0,55,96&amp;vpa=34&amp;vtp=1"/>
          <p:cNvSpPr/>
          <p:nvPr/>
        </p:nvSpPr>
        <p:spPr>
          <a:xfrm>
            <a:off x="972026" y="272738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7" name="QC_6_AS.121_1#ceff1f79c?pid=fd6db77b7&amp;color=0,55,96&amp;vtp=1&amp;bbb=1&amp;hb=1"/>
          <p:cNvSpPr/>
          <p:nvPr/>
        </p:nvSpPr>
        <p:spPr>
          <a:xfrm>
            <a:off x="502920" y="315150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根据下文“Packages_____with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shirts,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souvenirs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flooded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in.”可知，校友</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、粉丝和志愿者们</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听说了这个故事纷纷捐物</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，由此可知，他们都介入了这件事。</a:t>
            </a:r>
            <a:endParaRPr lang="en-US" altLang="zh-CN" dirty="0"/>
          </a:p>
        </p:txBody>
      </p:sp>
      <p:sp>
        <p:nvSpPr>
          <p:cNvPr id="8" name="QC_6_BD.122_1#fcb3d0af0.choices?pid=fd6db77b7&amp;color=0,55,96&amp;vtp=1&amp;bbb=1"/>
          <p:cNvSpPr/>
          <p:nvPr/>
        </p:nvSpPr>
        <p:spPr>
          <a:xfrm>
            <a:off x="502920" y="3978973"/>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30.(</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.promoted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B.filled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C.rolled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.connected</a:t>
            </a:r>
            <a:endParaRPr lang="en-US" altLang="zh-CN" sz="1800" dirty="0"/>
          </a:p>
        </p:txBody>
      </p:sp>
      <p:sp>
        <p:nvSpPr>
          <p:cNvPr id="9" name="QC_6_AN.123_1#fcb3d0af0.bracket?pid=fd6db77b7&amp;color=0,55,96&amp;vpa=35&amp;vtp=1"/>
          <p:cNvSpPr/>
          <p:nvPr/>
        </p:nvSpPr>
        <p:spPr>
          <a:xfrm>
            <a:off x="972026" y="3965638"/>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a:t>
            </a:r>
            <a:endParaRPr lang="en-US" altLang="zh-CN" dirty="0"/>
          </a:p>
        </p:txBody>
      </p:sp>
      <p:sp>
        <p:nvSpPr>
          <p:cNvPr id="10" name="QC_6_AS.124_1#fcb3d0af0?pid=fd6db77b7&amp;color=0,55,96&amp;vtp=1&amp;bbb=1&amp;hb=1"/>
          <p:cNvSpPr/>
          <p:nvPr/>
        </p:nvSpPr>
        <p:spPr>
          <a:xfrm>
            <a:off x="502920" y="438975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根据被修饰词Packages和空后的“with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shirts,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souvenirs”可推知，这些包裹装满了衬衫</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、礼</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物和纪念品</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1" end="1"/>
                                            </p:txEl>
                                          </p:spTgt>
                                        </p:tgtEl>
                                        <p:attrNameLst>
                                          <p:attrName>style.visibility</p:attrName>
                                        </p:attrNameLst>
                                      </p:cBhvr>
                                      <p:to>
                                        <p:strVal val="visible"/>
                                      </p:to>
                                    </p:set>
                                    <p:animEffect transition="in" filter="fade">
                                      <p:cBhvr>
                                        <p:cTn id="40" dur="500"/>
                                        <p:tgtEl>
                                          <p:spTgt spid="7">
                                            <p:txEl>
                                              <p:pRg st="1" end="1"/>
                                            </p:txEl>
                                          </p:spTgt>
                                        </p:tgtEl>
                                      </p:cBhvr>
                                    </p:animEffect>
                                  </p:childTnLst>
                                </p:cTn>
                              </p:par>
                            </p:childTnLst>
                          </p:cTn>
                        </p:par>
                      </p:childTnLst>
                    </p:cTn>
                  </p:par>
                  <p:par>
                    <p:cTn id="41" fill="hold">
                      <p:stCondLst>
                        <p:cond delay="indefinite"/>
                      </p:stCondLst>
                      <p:childTnLst>
                        <p:par>
                          <p:cTn id="42" fill="hold">
                            <p:stCondLst>
                              <p:cond delay="0"/>
                            </p:stCondLst>
                            <p:childTnLst>
                              <p:par>
                                <p:cTn id="43" presetID="10" presetClass="entr" presetSubtype="0" fill="hold" grpId="0" nodeType="clickEffect">
                                  <p:stCondLst>
                                    <p:cond delay="0"/>
                                  </p:stCondLst>
                                  <p:childTnLst>
                                    <p:set>
                                      <p:cBhvr>
                                        <p:cTn id="44" dur="1" fill="hold">
                                          <p:stCondLst>
                                            <p:cond delay="0"/>
                                          </p:stCondLst>
                                        </p:cTn>
                                        <p:tgtEl>
                                          <p:spTgt spid="9">
                                            <p:bg/>
                                          </p:spTgt>
                                        </p:tgtEl>
                                        <p:attrNameLst>
                                          <p:attrName>style.visibility</p:attrName>
                                        </p:attrNameLst>
                                      </p:cBhvr>
                                      <p:to>
                                        <p:strVal val="visible"/>
                                      </p:to>
                                    </p:set>
                                    <p:animEffect transition="in" filter="fade">
                                      <p:cBhvr>
                                        <p:cTn id="45" dur="500"/>
                                        <p:tgtEl>
                                          <p:spTgt spid="9">
                                            <p:bg/>
                                          </p:spTgt>
                                        </p:tgtEl>
                                      </p:cBhvr>
                                    </p:animEffect>
                                  </p:childTnLst>
                                </p:cTn>
                              </p:par>
                              <p:par>
                                <p:cTn id="46" presetID="10" presetClass="entr" presetSubtype="0" fill="hold" grpId="0" nodeType="withEffect">
                                  <p:stCondLst>
                                    <p:cond delay="0"/>
                                  </p:stCondLst>
                                  <p:childTnLst>
                                    <p:set>
                                      <p:cBhvr>
                                        <p:cTn id="47" dur="1" fill="hold">
                                          <p:stCondLst>
                                            <p:cond delay="0"/>
                                          </p:stCondLst>
                                        </p:cTn>
                                        <p:tgtEl>
                                          <p:spTgt spid="9">
                                            <p:txEl>
                                              <p:pRg st="0" end="0"/>
                                            </p:txEl>
                                          </p:spTgt>
                                        </p:tgtEl>
                                        <p:attrNameLst>
                                          <p:attrName>style.visibility</p:attrName>
                                        </p:attrNameLst>
                                      </p:cBhvr>
                                      <p:to>
                                        <p:strVal val="visible"/>
                                      </p:to>
                                    </p:set>
                                    <p:animEffect transition="in" filter="fade">
                                      <p:cBhvr>
                                        <p:cTn id="48" dur="500"/>
                                        <p:tgtEl>
                                          <p:spTgt spid="9">
                                            <p:txEl>
                                              <p:pRg st="0" end="0"/>
                                            </p:txEl>
                                          </p:spTgt>
                                        </p:tgtEl>
                                      </p:cBhvr>
                                    </p:animEffect>
                                  </p:childTnLst>
                                </p:cTn>
                              </p:par>
                            </p:childTnLst>
                          </p:cTn>
                        </p:par>
                      </p:childTnLst>
                    </p:cTn>
                  </p:par>
                  <p:par>
                    <p:cTn id="49" fill="hold">
                      <p:stCondLst>
                        <p:cond delay="indefinite"/>
                      </p:stCondLst>
                      <p:childTnLst>
                        <p:par>
                          <p:cTn id="50" fill="hold">
                            <p:stCondLst>
                              <p:cond delay="0"/>
                            </p:stCondLst>
                            <p:childTnLst>
                              <p:par>
                                <p:cTn id="51" presetID="10" presetClass="entr" presetSubtype="0" fill="hold" grpId="0" nodeType="clickEffect">
                                  <p:stCondLst>
                                    <p:cond delay="0"/>
                                  </p:stCondLst>
                                  <p:childTnLst>
                                    <p:set>
                                      <p:cBhvr>
                                        <p:cTn id="52" dur="1" fill="hold">
                                          <p:stCondLst>
                                            <p:cond delay="0"/>
                                          </p:stCondLst>
                                        </p:cTn>
                                        <p:tgtEl>
                                          <p:spTgt spid="10">
                                            <p:bg/>
                                          </p:spTgt>
                                        </p:tgtEl>
                                        <p:attrNameLst>
                                          <p:attrName>style.visibility</p:attrName>
                                        </p:attrNameLst>
                                      </p:cBhvr>
                                      <p:to>
                                        <p:strVal val="visible"/>
                                      </p:to>
                                    </p:set>
                                    <p:animEffect transition="in" filter="fade">
                                      <p:cBhvr>
                                        <p:cTn id="53" dur="500"/>
                                        <p:tgtEl>
                                          <p:spTgt spid="10">
                                            <p:bg/>
                                          </p:spTgt>
                                        </p:tgtEl>
                                      </p:cBhvr>
                                    </p:animEffect>
                                  </p:childTnLst>
                                </p:cTn>
                              </p:par>
                              <p:par>
                                <p:cTn id="54" presetID="10" presetClass="entr" presetSubtype="0" fill="hold" grpId="0" nodeType="withEffect">
                                  <p:stCondLst>
                                    <p:cond delay="0"/>
                                  </p:stCondLst>
                                  <p:childTnLst>
                                    <p:set>
                                      <p:cBhvr>
                                        <p:cTn id="55" dur="1" fill="hold">
                                          <p:stCondLst>
                                            <p:cond delay="0"/>
                                          </p:stCondLst>
                                        </p:cTn>
                                        <p:tgtEl>
                                          <p:spTgt spid="10">
                                            <p:txEl>
                                              <p:pRg st="0" end="0"/>
                                            </p:txEl>
                                          </p:spTgt>
                                        </p:tgtEl>
                                        <p:attrNameLst>
                                          <p:attrName>style.visibility</p:attrName>
                                        </p:attrNameLst>
                                      </p:cBhvr>
                                      <p:to>
                                        <p:strVal val="visible"/>
                                      </p:to>
                                    </p:set>
                                    <p:animEffect transition="in" filter="fade">
                                      <p:cBhvr>
                                        <p:cTn id="56" dur="500"/>
                                        <p:tgtEl>
                                          <p:spTgt spid="10">
                                            <p:txEl>
                                              <p:pRg st="0" end="0"/>
                                            </p:txEl>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1" end="1"/>
                                            </p:txEl>
                                          </p:spTgt>
                                        </p:tgtEl>
                                        <p:attrNameLst>
                                          <p:attrName>style.visibility</p:attrName>
                                        </p:attrNameLst>
                                      </p:cBhvr>
                                      <p:to>
                                        <p:strVal val="visible"/>
                                      </p:to>
                                    </p:set>
                                    <p:animEffect transition="in" filter="fade">
                                      <p:cBhvr>
                                        <p:cTn id="59"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25_1#23c99d920.choices?pid=fd6db77b7&amp;color=0,55,96&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31.(</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result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addition</a:t>
            </a:r>
            <a:endParaRPr lang="en-US" altLang="zh-CN" sz="1800" dirty="0"/>
          </a:p>
        </p:txBody>
      </p:sp>
      <p:sp>
        <p:nvSpPr>
          <p:cNvPr id="3" name="QC_6_AN.126_1#23c99d920.bracket?pid=fd6db77b7&amp;color=0,55,96&amp;vpa=36&amp;vtp=1"/>
          <p:cNvSpPr/>
          <p:nvPr/>
        </p:nvSpPr>
        <p:spPr>
          <a:xfrm>
            <a:off x="959326"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4" name="QC_6_AS.127_1#23c99d920?pid=fd6db77b7&amp;color=0,55,96&amp;vtp=1&amp;bbb=1&amp;hb=1"/>
          <p:cNvSpPr/>
          <p:nvPr/>
        </p:nvSpPr>
        <p:spPr>
          <a:xfrm>
            <a:off x="502920" y="1913255"/>
            <a:ext cx="10570464" cy="16116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根据上文“Packages_____with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shirts,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gifts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souvenirs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flooded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in.”可知，人们捐了很多东西</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；而</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下文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order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honour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fourth-grader's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spirit,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university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decided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to_____a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four-year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scholarship</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covering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decides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meets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admission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____”则讲述了田纳西大学的反</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应</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，是对上文内容的补充。</a:t>
            </a:r>
            <a:endParaRPr lang="en-US" altLang="zh-CN" dirty="0"/>
          </a:p>
        </p:txBody>
      </p:sp>
      <p:sp>
        <p:nvSpPr>
          <p:cNvPr id="5" name="QC_6_BD.128_1#f2ed9f7a4.choices?pid=fd6db77b7&amp;color=0,55,96&amp;vtp=1&amp;bbb=1"/>
          <p:cNvSpPr/>
          <p:nvPr/>
        </p:nvSpPr>
        <p:spPr>
          <a:xfrm>
            <a:off x="502920" y="3559238"/>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32.(</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B.reflect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C.apply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.offer</a:t>
            </a:r>
            <a:endParaRPr lang="en-US" altLang="zh-CN" sz="1800" dirty="0"/>
          </a:p>
        </p:txBody>
      </p:sp>
      <p:sp>
        <p:nvSpPr>
          <p:cNvPr id="6" name="QC_6_AN.129_1#f2ed9f7a4.bracket?pid=fd6db77b7&amp;color=0,55,96&amp;vpa=37&amp;vtp=1"/>
          <p:cNvSpPr/>
          <p:nvPr/>
        </p:nvSpPr>
        <p:spPr>
          <a:xfrm>
            <a:off x="959326" y="3545903"/>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7" name="QC_6_AS.130_1#f2ed9f7a4?pid=fd6db77b7&amp;color=0,55,96&amp;vtp=1&amp;bbb=1"/>
          <p:cNvSpPr/>
          <p:nvPr/>
        </p:nvSpPr>
        <p:spPr>
          <a:xfrm>
            <a:off x="502920" y="3965003"/>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根据空后的a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four-year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scholarship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covering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tuition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fees可推知，田纳西大学决定提供奖学金。</a:t>
            </a:r>
            <a:endParaRPr lang="en-US" altLang="zh-CN" sz="1800" dirty="0"/>
          </a:p>
        </p:txBody>
      </p:sp>
      <p:sp>
        <p:nvSpPr>
          <p:cNvPr id="8" name="QC_6_BD.131_1#57a089ba7.choices?pid=fd6db77b7&amp;color=0,55,96&amp;vtp=1&amp;bbb=1"/>
          <p:cNvSpPr/>
          <p:nvPr/>
        </p:nvSpPr>
        <p:spPr>
          <a:xfrm>
            <a:off x="502920" y="4370768"/>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33.(</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.improvements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B.arguments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C.requirements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.achievements</a:t>
            </a:r>
            <a:endParaRPr lang="en-US" altLang="zh-CN" sz="1800" dirty="0"/>
          </a:p>
        </p:txBody>
      </p:sp>
      <p:sp>
        <p:nvSpPr>
          <p:cNvPr id="9" name="QC_6_AN.132_1#57a089ba7.bracket?pid=fd6db77b7&amp;color=0,55,96&amp;vpa=38&amp;vtp=1"/>
          <p:cNvSpPr/>
          <p:nvPr/>
        </p:nvSpPr>
        <p:spPr>
          <a:xfrm>
            <a:off x="972026" y="4357433"/>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10" name="QC_6_AS.133_1#57a089ba7?pid=fd6db77b7&amp;color=0,55,96&amp;vtp=1&amp;bbb=1&amp;hb=1"/>
          <p:cNvSpPr/>
          <p:nvPr/>
        </p:nvSpPr>
        <p:spPr>
          <a:xfrm>
            <a:off x="502920" y="4781550"/>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根据空前的meets以及常识可知，田纳西大学决定如果贝利报考该校并符合入学要求</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，那么该大学</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会提供奖学金</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4">
                                            <p:txEl>
                                              <p:pRg st="3" end="3"/>
                                            </p:txEl>
                                          </p:spTgt>
                                        </p:tgtEl>
                                        <p:attrNameLst>
                                          <p:attrName>style.visibility</p:attrName>
                                        </p:attrNameLst>
                                      </p:cBhvr>
                                      <p:to>
                                        <p:strVal val="visible"/>
                                      </p:to>
                                    </p:set>
                                    <p:animEffect transition="in" filter="fade">
                                      <p:cBhvr>
                                        <p:cTn id="27" dur="500"/>
                                        <p:tgtEl>
                                          <p:spTgt spid="4">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
                                            <p:bg/>
                                          </p:spTgt>
                                        </p:tgtEl>
                                        <p:attrNameLst>
                                          <p:attrName>style.visibility</p:attrName>
                                        </p:attrNameLst>
                                      </p:cBhvr>
                                      <p:to>
                                        <p:strVal val="visible"/>
                                      </p:to>
                                    </p:set>
                                    <p:animEffect transition="in" filter="fade">
                                      <p:cBhvr>
                                        <p:cTn id="32" dur="500"/>
                                        <p:tgtEl>
                                          <p:spTgt spid="6">
                                            <p:bg/>
                                          </p:spTgt>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6">
                                            <p:txEl>
                                              <p:pRg st="0" end="0"/>
                                            </p:txEl>
                                          </p:spTgt>
                                        </p:tgtEl>
                                        <p:attrNameLst>
                                          <p:attrName>style.visibility</p:attrName>
                                        </p:attrNameLst>
                                      </p:cBhvr>
                                      <p:to>
                                        <p:strVal val="visible"/>
                                      </p:to>
                                    </p:set>
                                    <p:animEffect transition="in" filter="fade">
                                      <p:cBhvr>
                                        <p:cTn id="35" dur="500"/>
                                        <p:tgtEl>
                                          <p:spTgt spid="6">
                                            <p:txEl>
                                              <p:pRg st="0" end="0"/>
                                            </p:txEl>
                                          </p:spTgt>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7">
                                            <p:bg/>
                                          </p:spTgt>
                                        </p:tgtEl>
                                        <p:attrNameLst>
                                          <p:attrName>style.visibility</p:attrName>
                                        </p:attrNameLst>
                                      </p:cBhvr>
                                      <p:to>
                                        <p:strVal val="visible"/>
                                      </p:to>
                                    </p:set>
                                    <p:animEffect transition="in" filter="fade">
                                      <p:cBhvr>
                                        <p:cTn id="40" dur="500"/>
                                        <p:tgtEl>
                                          <p:spTgt spid="7">
                                            <p:bg/>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0" end="0"/>
                                            </p:txEl>
                                          </p:spTgt>
                                        </p:tgtEl>
                                        <p:attrNameLst>
                                          <p:attrName>style.visibility</p:attrName>
                                        </p:attrNameLst>
                                      </p:cBhvr>
                                      <p:to>
                                        <p:strVal val="visible"/>
                                      </p:to>
                                    </p:set>
                                    <p:animEffect transition="in" filter="fade">
                                      <p:cBhvr>
                                        <p:cTn id="43" dur="500"/>
                                        <p:tgtEl>
                                          <p:spTgt spid="7">
                                            <p:txEl>
                                              <p:pRg st="0" end="0"/>
                                            </p:txEl>
                                          </p:spTgt>
                                        </p:tgtEl>
                                      </p:cBhvr>
                                    </p:animEffect>
                                  </p:childTnLst>
                                </p:cTn>
                              </p:par>
                            </p:childTnLst>
                          </p:cTn>
                        </p:par>
                      </p:childTnLst>
                    </p:cTn>
                  </p:par>
                  <p:par>
                    <p:cTn id="44" fill="hold">
                      <p:stCondLst>
                        <p:cond delay="indefinite"/>
                      </p:stCondLst>
                      <p:childTnLst>
                        <p:par>
                          <p:cTn id="45" fill="hold">
                            <p:stCondLst>
                              <p:cond delay="0"/>
                            </p:stCondLst>
                            <p:childTnLst>
                              <p:par>
                                <p:cTn id="46" presetID="10" presetClass="entr" presetSubtype="0" fill="hold" grpId="0" nodeType="clickEffect">
                                  <p:stCondLst>
                                    <p:cond delay="0"/>
                                  </p:stCondLst>
                                  <p:childTnLst>
                                    <p:set>
                                      <p:cBhvr>
                                        <p:cTn id="47" dur="1" fill="hold">
                                          <p:stCondLst>
                                            <p:cond delay="0"/>
                                          </p:stCondLst>
                                        </p:cTn>
                                        <p:tgtEl>
                                          <p:spTgt spid="9">
                                            <p:bg/>
                                          </p:spTgt>
                                        </p:tgtEl>
                                        <p:attrNameLst>
                                          <p:attrName>style.visibility</p:attrName>
                                        </p:attrNameLst>
                                      </p:cBhvr>
                                      <p:to>
                                        <p:strVal val="visible"/>
                                      </p:to>
                                    </p:set>
                                    <p:animEffect transition="in" filter="fade">
                                      <p:cBhvr>
                                        <p:cTn id="48" dur="500"/>
                                        <p:tgtEl>
                                          <p:spTgt spid="9">
                                            <p:bg/>
                                          </p:spTgt>
                                        </p:tgtEl>
                                      </p:cBhvr>
                                    </p:animEffect>
                                  </p:childTnLst>
                                </p:cTn>
                              </p:par>
                              <p:par>
                                <p:cTn id="49" presetID="10" presetClass="entr" presetSubtype="0" fill="hold" grpId="0" nodeType="withEffect">
                                  <p:stCondLst>
                                    <p:cond delay="0"/>
                                  </p:stCondLst>
                                  <p:childTnLst>
                                    <p:set>
                                      <p:cBhvr>
                                        <p:cTn id="50" dur="1" fill="hold">
                                          <p:stCondLst>
                                            <p:cond delay="0"/>
                                          </p:stCondLst>
                                        </p:cTn>
                                        <p:tgtEl>
                                          <p:spTgt spid="9">
                                            <p:txEl>
                                              <p:pRg st="0" end="0"/>
                                            </p:txEl>
                                          </p:spTgt>
                                        </p:tgtEl>
                                        <p:attrNameLst>
                                          <p:attrName>style.visibility</p:attrName>
                                        </p:attrNameLst>
                                      </p:cBhvr>
                                      <p:to>
                                        <p:strVal val="visible"/>
                                      </p:to>
                                    </p:set>
                                    <p:animEffect transition="in" filter="fade">
                                      <p:cBhvr>
                                        <p:cTn id="51" dur="500"/>
                                        <p:tgtEl>
                                          <p:spTgt spid="9">
                                            <p:txEl>
                                              <p:pRg st="0" end="0"/>
                                            </p:txEl>
                                          </p:spTgt>
                                        </p:tgtEl>
                                      </p:cBhvr>
                                    </p:animEffect>
                                  </p:childTnLst>
                                </p:cTn>
                              </p:par>
                            </p:childTnLst>
                          </p:cTn>
                        </p:par>
                      </p:childTnLst>
                    </p:cTn>
                  </p:par>
                  <p:par>
                    <p:cTn id="52" fill="hold">
                      <p:stCondLst>
                        <p:cond delay="indefinite"/>
                      </p:stCondLst>
                      <p:childTnLst>
                        <p:par>
                          <p:cTn id="53" fill="hold">
                            <p:stCondLst>
                              <p:cond delay="0"/>
                            </p:stCondLst>
                            <p:childTnLst>
                              <p:par>
                                <p:cTn id="54" presetID="10" presetClass="entr" presetSubtype="0" fill="hold" grpId="0" nodeType="clickEffect">
                                  <p:stCondLst>
                                    <p:cond delay="0"/>
                                  </p:stCondLst>
                                  <p:childTnLst>
                                    <p:set>
                                      <p:cBhvr>
                                        <p:cTn id="55" dur="1" fill="hold">
                                          <p:stCondLst>
                                            <p:cond delay="0"/>
                                          </p:stCondLst>
                                        </p:cTn>
                                        <p:tgtEl>
                                          <p:spTgt spid="10">
                                            <p:bg/>
                                          </p:spTgt>
                                        </p:tgtEl>
                                        <p:attrNameLst>
                                          <p:attrName>style.visibility</p:attrName>
                                        </p:attrNameLst>
                                      </p:cBhvr>
                                      <p:to>
                                        <p:strVal val="visible"/>
                                      </p:to>
                                    </p:set>
                                    <p:animEffect transition="in" filter="fade">
                                      <p:cBhvr>
                                        <p:cTn id="56" dur="500"/>
                                        <p:tgtEl>
                                          <p:spTgt spid="10">
                                            <p:bg/>
                                          </p:spTgt>
                                        </p:tgtEl>
                                      </p:cBhvr>
                                    </p:animEffect>
                                  </p:childTnLst>
                                </p:cTn>
                              </p:par>
                              <p:par>
                                <p:cTn id="57" presetID="10" presetClass="entr" presetSubtype="0" fill="hold" grpId="0" nodeType="withEffect">
                                  <p:stCondLst>
                                    <p:cond delay="0"/>
                                  </p:stCondLst>
                                  <p:childTnLst>
                                    <p:set>
                                      <p:cBhvr>
                                        <p:cTn id="58" dur="1" fill="hold">
                                          <p:stCondLst>
                                            <p:cond delay="0"/>
                                          </p:stCondLst>
                                        </p:cTn>
                                        <p:tgtEl>
                                          <p:spTgt spid="10">
                                            <p:txEl>
                                              <p:pRg st="0" end="0"/>
                                            </p:txEl>
                                          </p:spTgt>
                                        </p:tgtEl>
                                        <p:attrNameLst>
                                          <p:attrName>style.visibility</p:attrName>
                                        </p:attrNameLst>
                                      </p:cBhvr>
                                      <p:to>
                                        <p:strVal val="visible"/>
                                      </p:to>
                                    </p:set>
                                    <p:animEffect transition="in" filter="fade">
                                      <p:cBhvr>
                                        <p:cTn id="59" dur="500"/>
                                        <p:tgtEl>
                                          <p:spTgt spid="10">
                                            <p:txEl>
                                              <p:pRg st="0" end="0"/>
                                            </p:txEl>
                                          </p:spTgt>
                                        </p:tgtEl>
                                      </p:cBhvr>
                                    </p:animEffect>
                                  </p:childTnLst>
                                </p:cTn>
                              </p:par>
                              <p:par>
                                <p:cTn id="60" presetID="10" presetClass="entr" presetSubtype="0" fill="hold" grpId="0" nodeType="withEffect">
                                  <p:stCondLst>
                                    <p:cond delay="0"/>
                                  </p:stCondLst>
                                  <p:childTnLst>
                                    <p:set>
                                      <p:cBhvr>
                                        <p:cTn id="61" dur="1" fill="hold">
                                          <p:stCondLst>
                                            <p:cond delay="0"/>
                                          </p:stCondLst>
                                        </p:cTn>
                                        <p:tgtEl>
                                          <p:spTgt spid="10">
                                            <p:txEl>
                                              <p:pRg st="1" end="1"/>
                                            </p:txEl>
                                          </p:spTgt>
                                        </p:tgtEl>
                                        <p:attrNameLst>
                                          <p:attrName>style.visibility</p:attrName>
                                        </p:attrNameLst>
                                      </p:cBhvr>
                                      <p:to>
                                        <p:strVal val="visible"/>
                                      </p:to>
                                    </p:set>
                                    <p:animEffect transition="in" filter="fade">
                                      <p:cBhvr>
                                        <p:cTn id="62"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34_1#622d66404.choices?pid=fd6db77b7&amp;color=0,55,96&amp;vtp=1&amp;bt=1&amp;bbb=1"/>
          <p:cNvSpPr/>
          <p:nvPr/>
        </p:nvSpPr>
        <p:spPr>
          <a:xfrm>
            <a:off x="502920" y="1508760"/>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34.(</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.anxious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B.confused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C.surprised</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.satisfied</a:t>
            </a:r>
            <a:endParaRPr lang="en-US" altLang="zh-CN" sz="1800" dirty="0"/>
          </a:p>
        </p:txBody>
      </p:sp>
      <p:sp>
        <p:nvSpPr>
          <p:cNvPr id="3" name="QC_6_AN.135_1#622d66404.bracket?pid=fd6db77b7&amp;color=0,55,96&amp;vpa=39&amp;vtp=1"/>
          <p:cNvSpPr/>
          <p:nvPr/>
        </p:nvSpPr>
        <p:spPr>
          <a:xfrm>
            <a:off x="972026" y="1495425"/>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4" name="QC_6_AS.136_1#622d66404?pid=fd6db77b7&amp;color=0,55,96&amp;vtp=1&amp;bbb=1&amp;hb=1"/>
          <p:cNvSpPr/>
          <p:nvPr/>
        </p:nvSpPr>
        <p:spPr>
          <a:xfrm>
            <a:off x="502920" y="1913255"/>
            <a:ext cx="10570464" cy="11925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根据上文“I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contacted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shirt,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happened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subsequently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beyond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expectations.”可知，这一切都超出了作者的预期，由此可推知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，贝</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利和作者对此感到惊讶</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5" name="QC_6_BD.137_1#32b3d5f38.choices?pid=fd6db77b7&amp;color=0,55,96&amp;vtp=1&amp;bbb=1"/>
          <p:cNvSpPr/>
          <p:nvPr/>
        </p:nvSpPr>
        <p:spPr>
          <a:xfrm>
            <a:off x="502920" y="3152838"/>
            <a:ext cx="10570464" cy="351155"/>
          </a:xfrm>
          <a:prstGeom prst="rect">
            <a:avLst/>
          </a:prstGeom>
          <a:noFill/>
        </p:spPr>
        <p:txBody>
          <a:bodyPr wrap="none" lIns="0" tIns="0" rIns="0" bIns="0" rtlCol="0" anchor="t"/>
          <a:lstStyle/>
          <a:p>
            <a:pPr>
              <a:lnSpc>
                <a:spcPts val="3100"/>
              </a:lnSpc>
              <a:tabLst>
                <a:tab pos="3545840" algn="l"/>
                <a:tab pos="5955030" algn="l"/>
                <a:tab pos="8364220" algn="l"/>
              </a:tabLst>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35.(</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.determination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B.congratulation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C.imagination</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.inspiration</a:t>
            </a:r>
            <a:endParaRPr lang="en-US" altLang="zh-CN" sz="1800" dirty="0"/>
          </a:p>
        </p:txBody>
      </p:sp>
      <p:sp>
        <p:nvSpPr>
          <p:cNvPr id="6" name="QC_6_AN.138_1#32b3d5f38.bracket?pid=fd6db77b7&amp;color=0,55,96&amp;vpa=40&amp;vtp=1"/>
          <p:cNvSpPr/>
          <p:nvPr/>
        </p:nvSpPr>
        <p:spPr>
          <a:xfrm>
            <a:off x="959326" y="3139503"/>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t>
            </a:r>
            <a:endParaRPr lang="en-US" altLang="zh-CN" dirty="0"/>
          </a:p>
        </p:txBody>
      </p:sp>
      <p:sp>
        <p:nvSpPr>
          <p:cNvPr id="7" name="QC_6_AS.139_1#32b3d5f38?pid=fd6db77b7&amp;color=0,55,96&amp;vtp=1&amp;bbb=1&amp;hb=1"/>
          <p:cNvSpPr/>
          <p:nvPr/>
        </p:nvSpPr>
        <p:spPr>
          <a:xfrm>
            <a:off x="502920" y="3563620"/>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根据全文内容可知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，贝利买不起田纳西大学的衬衫以及自己动手制作田纳西大学标志的故事被作者</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分享在社交媒体上</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，并由此获得了很多人的关爱，由此可知，这段难忘的经历将成为贝利一生的灵感来源。</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4">
                                            <p:txEl>
                                              <p:pRg st="2" end="2"/>
                                            </p:txEl>
                                          </p:spTgt>
                                        </p:tgtEl>
                                        <p:attrNameLst>
                                          <p:attrName>style.visibility</p:attrName>
                                        </p:attrNameLst>
                                      </p:cBhvr>
                                      <p:to>
                                        <p:strVal val="visible"/>
                                      </p:to>
                                    </p:set>
                                    <p:animEffect transition="in" filter="fade">
                                      <p:cBhvr>
                                        <p:cTn id="24" dur="500"/>
                                        <p:tgtEl>
                                          <p:spTgt spid="4">
                                            <p:txEl>
                                              <p:pRg st="2" end="2"/>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
                                            <p:bg/>
                                          </p:spTgt>
                                        </p:tgtEl>
                                        <p:attrNameLst>
                                          <p:attrName>style.visibility</p:attrName>
                                        </p:attrNameLst>
                                      </p:cBhvr>
                                      <p:to>
                                        <p:strVal val="visible"/>
                                      </p:to>
                                    </p:set>
                                    <p:animEffect transition="in" filter="fade">
                                      <p:cBhvr>
                                        <p:cTn id="29" dur="500"/>
                                        <p:tgtEl>
                                          <p:spTgt spid="6">
                                            <p:bg/>
                                          </p:spTgt>
                                        </p:tgtEl>
                                      </p:cBhvr>
                                    </p:animEffect>
                                  </p:childTnLst>
                                </p:cTn>
                              </p:par>
                              <p:par>
                                <p:cTn id="30" presetID="10" presetClass="entr" presetSubtype="0" fill="hold" grpId="0" nodeType="withEffect">
                                  <p:stCondLst>
                                    <p:cond delay="0"/>
                                  </p:stCondLst>
                                  <p:childTnLst>
                                    <p:set>
                                      <p:cBhvr>
                                        <p:cTn id="31" dur="1" fill="hold">
                                          <p:stCondLst>
                                            <p:cond delay="0"/>
                                          </p:stCondLst>
                                        </p:cTn>
                                        <p:tgtEl>
                                          <p:spTgt spid="6">
                                            <p:txEl>
                                              <p:pRg st="0" end="0"/>
                                            </p:txEl>
                                          </p:spTgt>
                                        </p:tgtEl>
                                        <p:attrNameLst>
                                          <p:attrName>style.visibility</p:attrName>
                                        </p:attrNameLst>
                                      </p:cBhvr>
                                      <p:to>
                                        <p:strVal val="visible"/>
                                      </p:to>
                                    </p:set>
                                    <p:animEffect transition="in" filter="fade">
                                      <p:cBhvr>
                                        <p:cTn id="32" dur="500"/>
                                        <p:tgtEl>
                                          <p:spTgt spid="6">
                                            <p:txEl>
                                              <p:pRg st="0" end="0"/>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7">
                                            <p:bg/>
                                          </p:spTgt>
                                        </p:tgtEl>
                                        <p:attrNameLst>
                                          <p:attrName>style.visibility</p:attrName>
                                        </p:attrNameLst>
                                      </p:cBhvr>
                                      <p:to>
                                        <p:strVal val="visible"/>
                                      </p:to>
                                    </p:set>
                                    <p:animEffect transition="in" filter="fade">
                                      <p:cBhvr>
                                        <p:cTn id="37" dur="500"/>
                                        <p:tgtEl>
                                          <p:spTgt spid="7">
                                            <p:bg/>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7">
                                            <p:txEl>
                                              <p:pRg st="0" end="0"/>
                                            </p:txEl>
                                          </p:spTgt>
                                        </p:tgtEl>
                                        <p:attrNameLst>
                                          <p:attrName>style.visibility</p:attrName>
                                        </p:attrNameLst>
                                      </p:cBhvr>
                                      <p:to>
                                        <p:strVal val="visible"/>
                                      </p:to>
                                    </p:set>
                                    <p:animEffect transition="in" filter="fade">
                                      <p:cBhvr>
                                        <p:cTn id="40" dur="500"/>
                                        <p:tgtEl>
                                          <p:spTgt spid="7">
                                            <p:txEl>
                                              <p:pRg st="0" end="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7">
                                            <p:txEl>
                                              <p:pRg st="1" end="1"/>
                                            </p:txEl>
                                          </p:spTgt>
                                        </p:tgtEl>
                                        <p:attrNameLst>
                                          <p:attrName>style.visibility</p:attrName>
                                        </p:attrNameLst>
                                      </p:cBhvr>
                                      <p:to>
                                        <p:strVal val="visible"/>
                                      </p:to>
                                    </p:set>
                                    <p:animEffect transition="in" filter="fade">
                                      <p:cBhvr>
                                        <p:cTn id="43" dur="500"/>
                                        <p:tgtEl>
                                          <p:spTgt spid="7">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a789dc9e2?pid=aac57b0d9&amp;color=0,55,96&amp;vtp=1&amp;bt=1&amp;bbb=1"/>
          <p:cNvSpPr/>
          <p:nvPr/>
        </p:nvSpPr>
        <p:spPr>
          <a:xfrm>
            <a:off x="502920" y="1508760"/>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3" name="QM_5_BD.140_1#760c99e97?pid=a789dc9e2&amp;color=0,55,96&amp;vtp=1&amp;bbb=1"/>
          <p:cNvSpPr/>
          <p:nvPr/>
        </p:nvSpPr>
        <p:spPr>
          <a:xfrm>
            <a:off x="502920" y="2001396"/>
            <a:ext cx="10853738"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[湖南邵阳二中2024高一期中]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阅读下面短文，在空白处填入1个适当的单词或括号内单词的正确形式。</a:t>
            </a:r>
            <a:endParaRPr lang="en-US" altLang="zh-CN" sz="1800" dirty="0"/>
          </a:p>
        </p:txBody>
      </p:sp>
      <p:sp>
        <p:nvSpPr>
          <p:cNvPr id="4" name="QM_5_BD.140_2#760c99e97?sp=1&amp;pid=a789dc9e2&amp;color=0,55,96&amp;vtp=1&amp;bbb=1&amp;hb=1"/>
          <p:cNvSpPr/>
          <p:nvPr/>
        </p:nvSpPr>
        <p:spPr>
          <a:xfrm>
            <a:off x="502920" y="2402840"/>
            <a:ext cx="10570464" cy="7702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showed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ability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36.</a:t>
            </a:r>
            <a:r>
              <a:rPr lang="en-US" altLang="zh-CN" i="0">
                <a:solidFill>
                  <a:srgbClr val="003760"/>
                </a:solidFill>
                <a:latin typeface="宋体" panose="02010600030101010101" pitchFamily="2" charset="-122"/>
                <a:ea typeface="宋体" panose="02010600030101010101" pitchFamily="2" charset="-122"/>
                <a:cs typeface="宋体" panose="02010600030101010101" pitchFamily="34" charset="-120"/>
              </a:rPr>
              <a:t>__________</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（invent）”—high-speed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rail,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mobile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payment,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bicycles,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shopping.</a:t>
            </a:r>
            <a:endParaRPr lang="en-US" altLang="zh-CN" dirty="0"/>
          </a:p>
        </p:txBody>
      </p:sp>
      <p:sp>
        <p:nvSpPr>
          <p:cNvPr id="5" name="QM_5_BD.140_3#760c99e97?sp=1&amp;pid=a789dc9e2&amp;color=0,55,96&amp;vtp=1&amp;bbb=1&amp;hb=1"/>
          <p:cNvSpPr/>
          <p:nvPr/>
        </p:nvSpPr>
        <p:spPr>
          <a:xfrm>
            <a:off x="502920" y="3222625"/>
            <a:ext cx="10570464" cy="1611440"/>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new-generation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high-speed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Fuxing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travel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37.</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350</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km</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38.</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trains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high-speed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rail,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39.</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lives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innovative（创新的）</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years</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6" name="QM_5_BD.140_4#760c99e97?sp=1&amp;pid=a789dc9e2&amp;color=0,55,96&amp;vtp=1&amp;bbb=1&amp;hb=1"/>
          <p:cNvSpPr/>
          <p:nvPr/>
        </p:nvSpPr>
        <p:spPr>
          <a:xfrm>
            <a:off x="502920" y="4870640"/>
            <a:ext cx="10570464" cy="7702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example,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itself.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convenience）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overseas.</a:t>
            </a:r>
            <a:endParaRPr lang="en-US" altLang="zh-CN" dirty="0"/>
          </a:p>
        </p:txBody>
      </p:sp>
      <p:sp>
        <p:nvSpPr>
          <p:cNvPr id="7" name="QM_5_AN.141_1#760c99e97.blank?pid=a789dc9e2&amp;color=0,55,96&amp;vpa=41&amp;vtp=1&amp;bbb=1"/>
          <p:cNvSpPr/>
          <p:nvPr/>
        </p:nvSpPr>
        <p:spPr>
          <a:xfrm>
            <a:off x="781526" y="2770505"/>
            <a:ext cx="11191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inventions</a:t>
            </a:r>
            <a:endParaRPr lang="en-US" altLang="zh-CN" dirty="0"/>
          </a:p>
        </p:txBody>
      </p:sp>
      <p:sp>
        <p:nvSpPr>
          <p:cNvPr id="8" name="QM_5_AN.142_1#760c99e97.blank?pid=a789dc9e2&amp;color=0,55,96&amp;vpa=42&amp;vtp=1&amp;bbb=1"/>
          <p:cNvSpPr/>
          <p:nvPr/>
        </p:nvSpPr>
        <p:spPr>
          <a:xfrm>
            <a:off x="8709500" y="319214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dirty="0"/>
          </a:p>
        </p:txBody>
      </p:sp>
      <p:sp>
        <p:nvSpPr>
          <p:cNvPr id="9" name="QM_5_AN.143_1#760c99e97.blank?pid=a789dc9e2&amp;color=0,55,96&amp;vpa=43&amp;vtp=1&amp;bbb=1"/>
          <p:cNvSpPr/>
          <p:nvPr/>
        </p:nvSpPr>
        <p:spPr>
          <a:xfrm>
            <a:off x="3353276" y="3611245"/>
            <a:ext cx="7508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fastest</a:t>
            </a:r>
            <a:endParaRPr lang="en-US" altLang="zh-CN" dirty="0"/>
          </a:p>
        </p:txBody>
      </p:sp>
      <p:sp>
        <p:nvSpPr>
          <p:cNvPr id="10" name="QM_5_AN.144_1#760c99e97.blank?pid=a789dc9e2&amp;color=0,55,96&amp;vpa=44&amp;vtp=1&amp;bbb=1"/>
          <p:cNvSpPr/>
          <p:nvPr/>
        </p:nvSpPr>
        <p:spPr>
          <a:xfrm>
            <a:off x="781526" y="4017645"/>
            <a:ext cx="1462088" cy="351155"/>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improved</a:t>
            </a:r>
            <a:endParaRPr lang="en-US" altLang="zh-CN" dirty="0"/>
          </a:p>
        </p:txBody>
      </p:sp>
      <p:sp>
        <p:nvSpPr>
          <p:cNvPr id="11" name="QM_5_AN.145_1#760c99e97.blank?pid=a789dc9e2&amp;color=0,55,96&amp;vpa=45&amp;vtp=1&amp;bbb=1"/>
          <p:cNvSpPr/>
          <p:nvPr/>
        </p:nvSpPr>
        <p:spPr>
          <a:xfrm>
            <a:off x="9360375" y="4840160"/>
            <a:ext cx="11699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convenient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7">
                                            <p:bg/>
                                          </p:spTgt>
                                        </p:tgtEl>
                                        <p:attrNameLst>
                                          <p:attrName>style.visibility</p:attrName>
                                        </p:attrNameLst>
                                      </p:cBhvr>
                                      <p:to>
                                        <p:strVal val="visible"/>
                                      </p:to>
                                    </p:set>
                                    <p:animEffect transition="in" filter="fade">
                                      <p:cBhvr>
                                        <p:cTn id="7" dur="500"/>
                                        <p:tgtEl>
                                          <p:spTgt spid="7">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7">
                                            <p:txEl>
                                              <p:pRg st="0" end="0"/>
                                            </p:txEl>
                                          </p:spTgt>
                                        </p:tgtEl>
                                        <p:attrNameLst>
                                          <p:attrName>style.visibility</p:attrName>
                                        </p:attrNameLst>
                                      </p:cBhvr>
                                      <p:to>
                                        <p:strVal val="visible"/>
                                      </p:to>
                                    </p:set>
                                    <p:animEffect transition="in" filter="fade">
                                      <p:cBhvr>
                                        <p:cTn id="10" dur="500"/>
                                        <p:tgtEl>
                                          <p:spTgt spid="7">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8">
                                            <p:bg/>
                                          </p:spTgt>
                                        </p:tgtEl>
                                        <p:attrNameLst>
                                          <p:attrName>style.visibility</p:attrName>
                                        </p:attrNameLst>
                                      </p:cBhvr>
                                      <p:to>
                                        <p:strVal val="visible"/>
                                      </p:to>
                                    </p:set>
                                    <p:animEffect transition="in" filter="fade">
                                      <p:cBhvr>
                                        <p:cTn id="15" dur="500"/>
                                        <p:tgtEl>
                                          <p:spTgt spid="8">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8">
                                            <p:txEl>
                                              <p:pRg st="0" end="0"/>
                                            </p:txEl>
                                          </p:spTgt>
                                        </p:tgtEl>
                                        <p:attrNameLst>
                                          <p:attrName>style.visibility</p:attrName>
                                        </p:attrNameLst>
                                      </p:cBhvr>
                                      <p:to>
                                        <p:strVal val="visible"/>
                                      </p:to>
                                    </p:set>
                                    <p:animEffect transition="in" filter="fade">
                                      <p:cBhvr>
                                        <p:cTn id="18" dur="500"/>
                                        <p:tgtEl>
                                          <p:spTgt spid="8">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9">
                                            <p:bg/>
                                          </p:spTgt>
                                        </p:tgtEl>
                                        <p:attrNameLst>
                                          <p:attrName>style.visibility</p:attrName>
                                        </p:attrNameLst>
                                      </p:cBhvr>
                                      <p:to>
                                        <p:strVal val="visible"/>
                                      </p:to>
                                    </p:set>
                                    <p:animEffect transition="in" filter="fade">
                                      <p:cBhvr>
                                        <p:cTn id="23" dur="500"/>
                                        <p:tgtEl>
                                          <p:spTgt spid="9">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9">
                                            <p:txEl>
                                              <p:pRg st="0" end="0"/>
                                            </p:txEl>
                                          </p:spTgt>
                                        </p:tgtEl>
                                        <p:attrNameLst>
                                          <p:attrName>style.visibility</p:attrName>
                                        </p:attrNameLst>
                                      </p:cBhvr>
                                      <p:to>
                                        <p:strVal val="visible"/>
                                      </p:to>
                                    </p:set>
                                    <p:animEffect transition="in" filter="fade">
                                      <p:cBhvr>
                                        <p:cTn id="26" dur="500"/>
                                        <p:tgtEl>
                                          <p:spTgt spid="9">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10">
                                            <p:bg/>
                                          </p:spTgt>
                                        </p:tgtEl>
                                        <p:attrNameLst>
                                          <p:attrName>style.visibility</p:attrName>
                                        </p:attrNameLst>
                                      </p:cBhvr>
                                      <p:to>
                                        <p:strVal val="visible"/>
                                      </p:to>
                                    </p:set>
                                    <p:animEffect transition="in" filter="fade">
                                      <p:cBhvr>
                                        <p:cTn id="31" dur="500"/>
                                        <p:tgtEl>
                                          <p:spTgt spid="10">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10">
                                            <p:txEl>
                                              <p:pRg st="0" end="0"/>
                                            </p:txEl>
                                          </p:spTgt>
                                        </p:tgtEl>
                                        <p:attrNameLst>
                                          <p:attrName>style.visibility</p:attrName>
                                        </p:attrNameLst>
                                      </p:cBhvr>
                                      <p:to>
                                        <p:strVal val="visible"/>
                                      </p:to>
                                    </p:set>
                                    <p:animEffect transition="in" filter="fade">
                                      <p:cBhvr>
                                        <p:cTn id="34" dur="500"/>
                                        <p:tgtEl>
                                          <p:spTgt spid="10">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11">
                                            <p:bg/>
                                          </p:spTgt>
                                        </p:tgtEl>
                                        <p:attrNameLst>
                                          <p:attrName>style.visibility</p:attrName>
                                        </p:attrNameLst>
                                      </p:cBhvr>
                                      <p:to>
                                        <p:strVal val="visible"/>
                                      </p:to>
                                    </p:set>
                                    <p:animEffect transition="in" filter="fade">
                                      <p:cBhvr>
                                        <p:cTn id="39" dur="500"/>
                                        <p:tgtEl>
                                          <p:spTgt spid="11">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11">
                                            <p:txEl>
                                              <p:pRg st="0" end="0"/>
                                            </p:txEl>
                                          </p:spTgt>
                                        </p:tgtEl>
                                        <p:attrNameLst>
                                          <p:attrName>style.visibility</p:attrName>
                                        </p:attrNameLst>
                                      </p:cBhvr>
                                      <p:to>
                                        <p:strVal val="visible"/>
                                      </p:to>
                                    </p:set>
                                    <p:animEffect transition="in" filter="fade">
                                      <p:cBhvr>
                                        <p:cTn id="42" dur="500"/>
                                        <p:tgtEl>
                                          <p:spTgt spid="11">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build="p"/>
      <p:bldP spid="8" grpId="0" animBg="1" build="p"/>
      <p:bldP spid="9" grpId="0" animBg="1" build="p"/>
      <p:bldP spid="10" grpId="0" animBg="1" build="p"/>
      <p:bldP spid="11" grpId="0" animBg="1" build="p"/>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46_1#760c99e97?sp=1&amp;pid=a789dc9e2&amp;color=0,55,96&amp;mp=1&amp;vtp=1&amp;bt=1&amp;bbb=1&amp;hb=1"/>
          <p:cNvSpPr/>
          <p:nvPr/>
        </p:nvSpPr>
        <p:spPr>
          <a:xfrm>
            <a:off x="502920" y="1508760"/>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riding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41.</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42.</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（simple）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smart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43.</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seller's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（二维码）.Cashless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payment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grown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44.</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choice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Chinese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endParaRPr lang="en-US" altLang="zh-CN" dirty="0"/>
          </a:p>
        </p:txBody>
      </p:sp>
      <p:sp>
        <p:nvSpPr>
          <p:cNvPr id="3" name="QM_5_BD.146_2#760c99e97?sp=1&amp;pid=a789dc9e2&amp;color=0,55,96&amp;mp=1&amp;vtp=1&amp;bbb=1&amp;hb=1"/>
          <p:cNvSpPr/>
          <p:nvPr/>
        </p:nvSpPr>
        <p:spPr>
          <a:xfrm>
            <a:off x="502920" y="3158490"/>
            <a:ext cx="10570464" cy="1611440"/>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innovative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appealing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（吸引）</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20</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45.</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part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Economic</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Belt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21st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Century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Maritime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Silk</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Road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wish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countries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emulate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（效仿）</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China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technological</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achievements</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
        <p:nvSpPr>
          <p:cNvPr id="4" name="QM_5_AN.147_1#760c99e97.blank?pid=a789dc9e2&amp;color=0,55,96&amp;mp=1&amp;vpa=46&amp;vtp=1&amp;bbb=1"/>
          <p:cNvSpPr/>
          <p:nvPr/>
        </p:nvSpPr>
        <p:spPr>
          <a:xfrm>
            <a:off x="7436325" y="1465580"/>
            <a:ext cx="801688" cy="351155"/>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buy</a:t>
            </a:r>
            <a:endParaRPr lang="en-US" altLang="zh-CN" dirty="0"/>
          </a:p>
        </p:txBody>
      </p:sp>
      <p:sp>
        <p:nvSpPr>
          <p:cNvPr id="5" name="QM_5_AN.148_1#760c99e97.blank?pid=a789dc9e2&amp;color=0,55,96&amp;mp=1&amp;vpa=47&amp;vtp=1&amp;bbb=1"/>
          <p:cNvSpPr/>
          <p:nvPr/>
        </p:nvSpPr>
        <p:spPr>
          <a:xfrm>
            <a:off x="1784826" y="1884680"/>
            <a:ext cx="7889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simply</a:t>
            </a:r>
            <a:endParaRPr lang="en-US" altLang="zh-CN" dirty="0"/>
          </a:p>
        </p:txBody>
      </p:sp>
      <p:sp>
        <p:nvSpPr>
          <p:cNvPr id="6" name="QM_5_AN.149_1#760c99e97.blank?pid=a789dc9e2&amp;color=0,55,96&amp;mp=1&amp;vpa=48&amp;vtp=1&amp;bbb=1"/>
          <p:cNvSpPr/>
          <p:nvPr/>
        </p:nvSpPr>
        <p:spPr>
          <a:xfrm>
            <a:off x="1137126" y="2303780"/>
            <a:ext cx="9794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scanning</a:t>
            </a:r>
            <a:endParaRPr lang="en-US" altLang="zh-CN" dirty="0"/>
          </a:p>
        </p:txBody>
      </p:sp>
      <p:sp>
        <p:nvSpPr>
          <p:cNvPr id="7" name="QM_5_AN.150_1#760c99e97.blank?pid=a789dc9e2&amp;color=0,55,96&amp;mp=1&amp;vpa=49&amp;vtp=1"/>
          <p:cNvSpPr/>
          <p:nvPr/>
        </p:nvSpPr>
        <p:spPr>
          <a:xfrm>
            <a:off x="10271600" y="2316480"/>
            <a:ext cx="2682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8" name="QM_5_AN.151_1#760c99e97.blank?pid=a789dc9e2&amp;color=0,55,96&amp;mp=1&amp;vpa=50&amp;vtp=1&amp;bbb=1"/>
          <p:cNvSpPr/>
          <p:nvPr/>
        </p:nvSpPr>
        <p:spPr>
          <a:xfrm>
            <a:off x="1746726" y="3534410"/>
            <a:ext cx="7381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taking</a:t>
            </a:r>
            <a:endParaRPr lang="en-US" altLang="zh-CN" dirty="0"/>
          </a:p>
        </p:txBody>
      </p:sp>
      <p:sp>
        <p:nvSpPr>
          <p:cNvPr id="9" name="QM_5_EX.152_1#760c99e97?pid=a789dc9e2&amp;color=0,55,96&amp;vtp=1&amp;bbb=1&amp;hb=1"/>
          <p:cNvSpPr/>
          <p:nvPr/>
        </p:nvSpPr>
        <p:spPr>
          <a:xfrm>
            <a:off x="502920" y="4806505"/>
            <a:ext cx="10570464" cy="7702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本文是一篇说明文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介绍了中国的</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新四大发明</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高铁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移动支付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共享单车和网购</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以</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及它们对人们生活的影响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4">
                                            <p:bg/>
                                          </p:spTgt>
                                        </p:tgtEl>
                                        <p:attrNameLst>
                                          <p:attrName>style.visibility</p:attrName>
                                        </p:attrNameLst>
                                      </p:cBhvr>
                                      <p:to>
                                        <p:strVal val="visible"/>
                                      </p:to>
                                    </p:set>
                                    <p:animEffect transition="in" filter="fade">
                                      <p:cBhvr>
                                        <p:cTn id="7" dur="500"/>
                                        <p:tgtEl>
                                          <p:spTgt spid="4">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4">
                                            <p:txEl>
                                              <p:pRg st="0" end="0"/>
                                            </p:txEl>
                                          </p:spTgt>
                                        </p:tgtEl>
                                        <p:attrNameLst>
                                          <p:attrName>style.visibility</p:attrName>
                                        </p:attrNameLst>
                                      </p:cBhvr>
                                      <p:to>
                                        <p:strVal val="visible"/>
                                      </p:to>
                                    </p:set>
                                    <p:animEffect transition="in" filter="fade">
                                      <p:cBhvr>
                                        <p:cTn id="10" dur="500"/>
                                        <p:tgtEl>
                                          <p:spTgt spid="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8">
                                            <p:bg/>
                                          </p:spTgt>
                                        </p:tgtEl>
                                        <p:attrNameLst>
                                          <p:attrName>style.visibility</p:attrName>
                                        </p:attrNameLst>
                                      </p:cBhvr>
                                      <p:to>
                                        <p:strVal val="visible"/>
                                      </p:to>
                                    </p:set>
                                    <p:animEffect transition="in" filter="fade">
                                      <p:cBhvr>
                                        <p:cTn id="39" dur="500"/>
                                        <p:tgtEl>
                                          <p:spTgt spid="8">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8">
                                            <p:txEl>
                                              <p:pRg st="0" end="0"/>
                                            </p:txEl>
                                          </p:spTgt>
                                        </p:tgtEl>
                                        <p:attrNameLst>
                                          <p:attrName>style.visibility</p:attrName>
                                        </p:attrNameLst>
                                      </p:cBhvr>
                                      <p:to>
                                        <p:strVal val="visible"/>
                                      </p:to>
                                    </p:set>
                                    <p:animEffect transition="in" filter="fade">
                                      <p:cBhvr>
                                        <p:cTn id="42" dur="500"/>
                                        <p:tgtEl>
                                          <p:spTgt spid="8">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9">
                                            <p:bg/>
                                          </p:spTgt>
                                        </p:tgtEl>
                                        <p:attrNameLst>
                                          <p:attrName>style.visibility</p:attrName>
                                        </p:attrNameLst>
                                      </p:cBhvr>
                                      <p:to>
                                        <p:strVal val="visible"/>
                                      </p:to>
                                    </p:set>
                                    <p:animEffect transition="in" filter="fade">
                                      <p:cBhvr>
                                        <p:cTn id="47" dur="500"/>
                                        <p:tgtEl>
                                          <p:spTgt spid="9">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9">
                                            <p:txEl>
                                              <p:pRg st="0" end="0"/>
                                            </p:txEl>
                                          </p:spTgt>
                                        </p:tgtEl>
                                        <p:attrNameLst>
                                          <p:attrName>style.visibility</p:attrName>
                                        </p:attrNameLst>
                                      </p:cBhvr>
                                      <p:to>
                                        <p:strVal val="visible"/>
                                      </p:to>
                                    </p:set>
                                    <p:animEffect transition="in" filter="fade">
                                      <p:cBhvr>
                                        <p:cTn id="50" dur="500"/>
                                        <p:tgtEl>
                                          <p:spTgt spid="9">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9">
                                            <p:txEl>
                                              <p:pRg st="1" end="1"/>
                                            </p:txEl>
                                          </p:spTgt>
                                        </p:tgtEl>
                                        <p:attrNameLst>
                                          <p:attrName>style.visibility</p:attrName>
                                        </p:attrNameLst>
                                      </p:cBhvr>
                                      <p:to>
                                        <p:strVal val="visible"/>
                                      </p:to>
                                    </p:set>
                                    <p:animEffect transition="in" filter="fade">
                                      <p:cBhvr>
                                        <p:cTn id="53" dur="500"/>
                                        <p:tgtEl>
                                          <p:spTgt spid="9">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build="p"/>
      <p:bldP spid="5" grpId="0" animBg="1" build="p"/>
      <p:bldP spid="6" grpId="0" animBg="1" build="p"/>
      <p:bldP spid="7" grpId="0" animBg="1" build="p"/>
      <p:bldP spid="8" grpId="0" animBg="1" build="p"/>
      <p:bldP spid="9" grpId="0" animBg="1" build="p"/>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53_1#0fda9cc27?pid=760c99e97&amp;color=0,55,96&amp;mp=1&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36.</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a:t>
            </a:r>
            <a:endParaRPr lang="en-US" altLang="zh-CN" sz="1800" dirty="0"/>
          </a:p>
        </p:txBody>
      </p:sp>
      <p:sp>
        <p:nvSpPr>
          <p:cNvPr id="3" name="QB_6_AN.154_1#0fda9cc27.blank?pid=760c99e97&amp;color=0,55,96&amp;mp=1&amp;vpa=51&amp;vtp=1&amp;bbb=1"/>
          <p:cNvSpPr/>
          <p:nvPr/>
        </p:nvSpPr>
        <p:spPr>
          <a:xfrm>
            <a:off x="781526" y="1457325"/>
            <a:ext cx="11191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inventions</a:t>
            </a:r>
            <a:endParaRPr lang="en-US" altLang="zh-CN" dirty="0"/>
          </a:p>
        </p:txBody>
      </p:sp>
      <p:sp>
        <p:nvSpPr>
          <p:cNvPr id="4" name="QB_6_AS.155_1#0fda9cc27?pid=760c99e97&amp;color=0,55,96&amp;vtp=1&amp;bbb=1&amp;hb=1"/>
          <p:cNvSpPr/>
          <p:nvPr/>
        </p:nvSpPr>
        <p:spPr>
          <a:xfrm>
            <a:off x="502920" y="1913255"/>
            <a:ext cx="10570464" cy="77324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句意为：中国再次用“新四大发明”——高铁、移动支付、</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共享单车和网购展示了其改变世界的能力。</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设空处作介词</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with的宾语，应用名词形式；根据空前的数词four和语境可知，此处应用invention的复数形式。</a:t>
            </a:r>
            <a:endParaRPr lang="en-US" altLang="zh-CN" dirty="0"/>
          </a:p>
        </p:txBody>
      </p:sp>
      <p:sp>
        <p:nvSpPr>
          <p:cNvPr id="5" name="QB_6_BD.156_1#f99af3bc2?pid=760c99e97&amp;color=0,55,96&amp;vtp=1&amp;bbb=1"/>
          <p:cNvSpPr/>
          <p:nvPr/>
        </p:nvSpPr>
        <p:spPr>
          <a:xfrm>
            <a:off x="502920" y="274072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37.</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157_1#f99af3bc2.blank?pid=760c99e97&amp;color=0,55,96&amp;vpa=52&amp;vtp=1&amp;bbb=1"/>
          <p:cNvSpPr/>
          <p:nvPr/>
        </p:nvSpPr>
        <p:spPr>
          <a:xfrm>
            <a:off x="768826" y="2689288"/>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endParaRPr lang="en-US" altLang="zh-CN" dirty="0"/>
          </a:p>
        </p:txBody>
      </p:sp>
      <p:sp>
        <p:nvSpPr>
          <p:cNvPr id="7" name="QB_6_AS.158_1#f99af3bc2?pid=760c99e97&amp;color=0,55,96&amp;vtp=1&amp;bbb=1"/>
          <p:cNvSpPr/>
          <p:nvPr/>
        </p:nvSpPr>
        <p:spPr>
          <a:xfrm>
            <a:off x="502920" y="314648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of为固定搭配，意为“以</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的速度”。</a:t>
            </a:r>
            <a:endParaRPr lang="en-US" altLang="zh-CN" sz="1800" dirty="0"/>
          </a:p>
        </p:txBody>
      </p:sp>
      <p:sp>
        <p:nvSpPr>
          <p:cNvPr id="8" name="QB_6_BD.159_1#1e1e061ff?pid=760c99e97&amp;color=0,55,96&amp;vtp=1&amp;bbb=1"/>
          <p:cNvSpPr/>
          <p:nvPr/>
        </p:nvSpPr>
        <p:spPr>
          <a:xfrm>
            <a:off x="502920" y="355225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38.</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9" name="QB_6_AN.160_1#1e1e061ff.blank?pid=760c99e97&amp;color=0,55,96&amp;vpa=53&amp;vtp=1&amp;bbb=1"/>
          <p:cNvSpPr/>
          <p:nvPr/>
        </p:nvSpPr>
        <p:spPr>
          <a:xfrm>
            <a:off x="794226" y="3500818"/>
            <a:ext cx="7508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fastest</a:t>
            </a:r>
            <a:endParaRPr lang="en-US" altLang="zh-CN" dirty="0"/>
          </a:p>
        </p:txBody>
      </p:sp>
      <p:sp>
        <p:nvSpPr>
          <p:cNvPr id="10" name="QB_6_AS.161_1#1e1e061ff?pid=760c99e97&amp;color=0,55,96&amp;vtp=1&amp;bbb=1"/>
          <p:cNvSpPr/>
          <p:nvPr/>
        </p:nvSpPr>
        <p:spPr>
          <a:xfrm>
            <a:off x="502920" y="395801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此处为“one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of+the+形容词最高级+名词复数”结构，故填fastest。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62_1#c21128cdd?pid=760c99e97&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39.</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_____________</a:t>
            </a:r>
            <a:endParaRPr lang="en-US" altLang="zh-CN" sz="1800" dirty="0"/>
          </a:p>
        </p:txBody>
      </p:sp>
      <p:sp>
        <p:nvSpPr>
          <p:cNvPr id="3" name="QB_6_AN.163_1#c21128cdd.blank?pid=760c99e97&amp;color=0,55,96&amp;vpa=54&amp;vtp=1&amp;bbb=1"/>
          <p:cNvSpPr/>
          <p:nvPr/>
        </p:nvSpPr>
        <p:spPr>
          <a:xfrm>
            <a:off x="781526" y="1444625"/>
            <a:ext cx="1462088" cy="351155"/>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improved</a:t>
            </a:r>
            <a:endParaRPr lang="en-US" altLang="zh-CN" dirty="0"/>
          </a:p>
        </p:txBody>
      </p:sp>
      <p:sp>
        <p:nvSpPr>
          <p:cNvPr id="4" name="QB_6_AS.164_1#c21128cdd?pid=760c99e97&amp;color=0,55,96&amp;vtp=1&amp;bbb=1&amp;hb=1"/>
          <p:cNvSpPr/>
          <p:nvPr/>
        </p:nvSpPr>
        <p:spPr>
          <a:xfrm>
            <a:off x="502920" y="191325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根据时间状语over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years可知，此处表示的是过去发生的动作对现在的影响</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，应用现在</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完成时</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；主语是单数概念，谓语应用第三人称单数形式。</a:t>
            </a:r>
            <a:endParaRPr lang="en-US" altLang="zh-CN" dirty="0"/>
          </a:p>
        </p:txBody>
      </p:sp>
      <p:sp>
        <p:nvSpPr>
          <p:cNvPr id="5" name="QB_6_BD.165_1#c6a111a51?pid=760c99e97&amp;color=0,55,96&amp;vtp=1&amp;bbb=1"/>
          <p:cNvSpPr/>
          <p:nvPr/>
        </p:nvSpPr>
        <p:spPr>
          <a:xfrm>
            <a:off x="502920" y="274072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40.</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___________</a:t>
            </a:r>
            <a:endParaRPr lang="en-US" altLang="zh-CN" sz="1800" dirty="0"/>
          </a:p>
        </p:txBody>
      </p:sp>
      <p:sp>
        <p:nvSpPr>
          <p:cNvPr id="6" name="QB_6_AN.166_1#c6a111a51.blank?pid=760c99e97&amp;color=0,55,96&amp;vpa=55&amp;vtp=1&amp;bbb=1"/>
          <p:cNvSpPr/>
          <p:nvPr/>
        </p:nvSpPr>
        <p:spPr>
          <a:xfrm>
            <a:off x="806926" y="2689288"/>
            <a:ext cx="11699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convenient</a:t>
            </a:r>
            <a:endParaRPr lang="en-US" altLang="zh-CN" dirty="0"/>
          </a:p>
        </p:txBody>
      </p:sp>
      <p:sp>
        <p:nvSpPr>
          <p:cNvPr id="7" name="QB_6_AS.167_1#c6a111a51?pid=760c99e97&amp;color=0,55,96&amp;vtp=1&amp;bbb=1"/>
          <p:cNvSpPr/>
          <p:nvPr/>
        </p:nvSpPr>
        <p:spPr>
          <a:xfrm>
            <a:off x="502920" y="314648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设空处在句子中作宾语补足语表示属性，应用形容词形式。</a:t>
            </a:r>
            <a:endParaRPr lang="en-US" altLang="zh-CN" sz="1800" dirty="0"/>
          </a:p>
        </p:txBody>
      </p:sp>
      <p:sp>
        <p:nvSpPr>
          <p:cNvPr id="8" name="QB_6_BD.168_1#20b027deb?pid=760c99e97&amp;color=0,55,96&amp;vtp=1&amp;bbb=1"/>
          <p:cNvSpPr/>
          <p:nvPr/>
        </p:nvSpPr>
        <p:spPr>
          <a:xfrm>
            <a:off x="502920" y="355225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41.</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9" name="QB_6_AN.169_1#20b027deb.blank?pid=760c99e97&amp;color=0,55,96&amp;vpa=56&amp;vtp=1&amp;bbb=1"/>
          <p:cNvSpPr/>
          <p:nvPr/>
        </p:nvSpPr>
        <p:spPr>
          <a:xfrm>
            <a:off x="768826" y="3488118"/>
            <a:ext cx="801688" cy="351155"/>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buy</a:t>
            </a:r>
            <a:endParaRPr lang="en-US" altLang="zh-CN" dirty="0"/>
          </a:p>
        </p:txBody>
      </p:sp>
      <p:sp>
        <p:nvSpPr>
          <p:cNvPr id="10" name="QB_6_AS.170_1#20b027deb?pid=760c99e97&amp;color=0,55,96&amp;vtp=1&amp;bbb=1"/>
          <p:cNvSpPr/>
          <p:nvPr/>
        </p:nvSpPr>
        <p:spPr>
          <a:xfrm>
            <a:off x="502920" y="395801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sth为固定搭配，意为“停下来去做某事”。</a:t>
            </a:r>
            <a:endParaRPr lang="en-US" altLang="zh-CN" sz="1800" dirty="0"/>
          </a:p>
        </p:txBody>
      </p:sp>
      <p:sp>
        <p:nvSpPr>
          <p:cNvPr id="11" name="QB_6_BD.171_1#3137a1ab3?pid=760c99e97&amp;color=0,55,96&amp;vtp=1&amp;bbb=1"/>
          <p:cNvSpPr/>
          <p:nvPr/>
        </p:nvSpPr>
        <p:spPr>
          <a:xfrm>
            <a:off x="502920" y="436378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42.</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12" name="QB_6_AN.172_1#3137a1ab3.blank?pid=760c99e97&amp;color=0,55,96&amp;vpa=57&amp;vtp=1&amp;bbb=1"/>
          <p:cNvSpPr/>
          <p:nvPr/>
        </p:nvSpPr>
        <p:spPr>
          <a:xfrm>
            <a:off x="768826" y="4299648"/>
            <a:ext cx="7889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simply</a:t>
            </a:r>
            <a:endParaRPr lang="en-US" altLang="zh-CN" dirty="0"/>
          </a:p>
        </p:txBody>
      </p:sp>
      <p:sp>
        <p:nvSpPr>
          <p:cNvPr id="13" name="QB_6_AS.173_1#3137a1ab3?pid=760c99e97&amp;color=0,55,96&amp;vtp=1&amp;bbb=1"/>
          <p:cNvSpPr/>
          <p:nvPr/>
        </p:nvSpPr>
        <p:spPr>
          <a:xfrm>
            <a:off x="502920" y="476954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设空处作状语，应用副词形式。</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Effect transition="in" filter="fade">
                                      <p:cBhvr>
                                        <p:cTn id="21" dur="500"/>
                                        <p:tgtEl>
                                          <p:spTgt spid="4">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6">
                                            <p:bg/>
                                          </p:spTgt>
                                        </p:tgtEl>
                                        <p:attrNameLst>
                                          <p:attrName>style.visibility</p:attrName>
                                        </p:attrNameLst>
                                      </p:cBhvr>
                                      <p:to>
                                        <p:strVal val="visible"/>
                                      </p:to>
                                    </p:set>
                                    <p:animEffect transition="in" filter="fade">
                                      <p:cBhvr>
                                        <p:cTn id="26" dur="500"/>
                                        <p:tgtEl>
                                          <p:spTgt spid="6">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6">
                                            <p:txEl>
                                              <p:pRg st="0" end="0"/>
                                            </p:txEl>
                                          </p:spTgt>
                                        </p:tgtEl>
                                        <p:attrNameLst>
                                          <p:attrName>style.visibility</p:attrName>
                                        </p:attrNameLst>
                                      </p:cBhvr>
                                      <p:to>
                                        <p:strVal val="visible"/>
                                      </p:to>
                                    </p:set>
                                    <p:animEffect transition="in" filter="fade">
                                      <p:cBhvr>
                                        <p:cTn id="29" dur="500"/>
                                        <p:tgtEl>
                                          <p:spTgt spid="6">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7">
                                            <p:bg/>
                                          </p:spTgt>
                                        </p:tgtEl>
                                        <p:attrNameLst>
                                          <p:attrName>style.visibility</p:attrName>
                                        </p:attrNameLst>
                                      </p:cBhvr>
                                      <p:to>
                                        <p:strVal val="visible"/>
                                      </p:to>
                                    </p:set>
                                    <p:animEffect transition="in" filter="fade">
                                      <p:cBhvr>
                                        <p:cTn id="34" dur="500"/>
                                        <p:tgtEl>
                                          <p:spTgt spid="7">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7">
                                            <p:txEl>
                                              <p:pRg st="0" end="0"/>
                                            </p:txEl>
                                          </p:spTgt>
                                        </p:tgtEl>
                                        <p:attrNameLst>
                                          <p:attrName>style.visibility</p:attrName>
                                        </p:attrNameLst>
                                      </p:cBhvr>
                                      <p:to>
                                        <p:strVal val="visible"/>
                                      </p:to>
                                    </p:set>
                                    <p:animEffect transition="in" filter="fade">
                                      <p:cBhvr>
                                        <p:cTn id="37" dur="500"/>
                                        <p:tgtEl>
                                          <p:spTgt spid="7">
                                            <p:txEl>
                                              <p:pRg st="0" end="0"/>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grpId="0" nodeType="clickEffect">
                                  <p:stCondLst>
                                    <p:cond delay="0"/>
                                  </p:stCondLst>
                                  <p:childTnLst>
                                    <p:set>
                                      <p:cBhvr>
                                        <p:cTn id="41" dur="1" fill="hold">
                                          <p:stCondLst>
                                            <p:cond delay="0"/>
                                          </p:stCondLst>
                                        </p:cTn>
                                        <p:tgtEl>
                                          <p:spTgt spid="9">
                                            <p:bg/>
                                          </p:spTgt>
                                        </p:tgtEl>
                                        <p:attrNameLst>
                                          <p:attrName>style.visibility</p:attrName>
                                        </p:attrNameLst>
                                      </p:cBhvr>
                                      <p:to>
                                        <p:strVal val="visible"/>
                                      </p:to>
                                    </p:set>
                                    <p:animEffect transition="in" filter="fade">
                                      <p:cBhvr>
                                        <p:cTn id="42" dur="500"/>
                                        <p:tgtEl>
                                          <p:spTgt spid="9">
                                            <p:bg/>
                                          </p:spTgt>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9">
                                            <p:txEl>
                                              <p:pRg st="0" end="0"/>
                                            </p:txEl>
                                          </p:spTgt>
                                        </p:tgtEl>
                                        <p:attrNameLst>
                                          <p:attrName>style.visibility</p:attrName>
                                        </p:attrNameLst>
                                      </p:cBhvr>
                                      <p:to>
                                        <p:strVal val="visible"/>
                                      </p:to>
                                    </p:set>
                                    <p:animEffect transition="in" filter="fade">
                                      <p:cBhvr>
                                        <p:cTn id="45" dur="500"/>
                                        <p:tgtEl>
                                          <p:spTgt spid="9">
                                            <p:txEl>
                                              <p:pRg st="0" end="0"/>
                                            </p:txEl>
                                          </p:spTgt>
                                        </p:tgtEl>
                                      </p:cBhvr>
                                    </p:animEffect>
                                  </p:childTnLst>
                                </p:cTn>
                              </p:par>
                            </p:childTnLst>
                          </p:cTn>
                        </p:par>
                      </p:childTnLst>
                    </p:cTn>
                  </p:par>
                  <p:par>
                    <p:cTn id="46" fill="hold">
                      <p:stCondLst>
                        <p:cond delay="indefinite"/>
                      </p:stCondLst>
                      <p:childTnLst>
                        <p:par>
                          <p:cTn id="47" fill="hold">
                            <p:stCondLst>
                              <p:cond delay="0"/>
                            </p:stCondLst>
                            <p:childTnLst>
                              <p:par>
                                <p:cTn id="48" presetID="10" presetClass="entr" presetSubtype="0" fill="hold" grpId="0" nodeType="clickEffect">
                                  <p:stCondLst>
                                    <p:cond delay="0"/>
                                  </p:stCondLst>
                                  <p:childTnLst>
                                    <p:set>
                                      <p:cBhvr>
                                        <p:cTn id="49" dur="1" fill="hold">
                                          <p:stCondLst>
                                            <p:cond delay="0"/>
                                          </p:stCondLst>
                                        </p:cTn>
                                        <p:tgtEl>
                                          <p:spTgt spid="10">
                                            <p:bg/>
                                          </p:spTgt>
                                        </p:tgtEl>
                                        <p:attrNameLst>
                                          <p:attrName>style.visibility</p:attrName>
                                        </p:attrNameLst>
                                      </p:cBhvr>
                                      <p:to>
                                        <p:strVal val="visible"/>
                                      </p:to>
                                    </p:set>
                                    <p:animEffect transition="in" filter="fade">
                                      <p:cBhvr>
                                        <p:cTn id="50" dur="500"/>
                                        <p:tgtEl>
                                          <p:spTgt spid="10">
                                            <p:bg/>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0" end="0"/>
                                            </p:txEl>
                                          </p:spTgt>
                                        </p:tgtEl>
                                        <p:attrNameLst>
                                          <p:attrName>style.visibility</p:attrName>
                                        </p:attrNameLst>
                                      </p:cBhvr>
                                      <p:to>
                                        <p:strVal val="visible"/>
                                      </p:to>
                                    </p:set>
                                    <p:animEffect transition="in" filter="fade">
                                      <p:cBhvr>
                                        <p:cTn id="53" dur="500"/>
                                        <p:tgtEl>
                                          <p:spTgt spid="10">
                                            <p:txEl>
                                              <p:pRg st="0" end="0"/>
                                            </p:txEl>
                                          </p:spTgt>
                                        </p:tgtEl>
                                      </p:cBhvr>
                                    </p:animEffect>
                                  </p:childTnLst>
                                </p:cTn>
                              </p:par>
                            </p:childTnLst>
                          </p:cTn>
                        </p:par>
                      </p:childTnLst>
                    </p:cTn>
                  </p:par>
                  <p:par>
                    <p:cTn id="54" fill="hold">
                      <p:stCondLst>
                        <p:cond delay="indefinite"/>
                      </p:stCondLst>
                      <p:childTnLst>
                        <p:par>
                          <p:cTn id="55" fill="hold">
                            <p:stCondLst>
                              <p:cond delay="0"/>
                            </p:stCondLst>
                            <p:childTnLst>
                              <p:par>
                                <p:cTn id="56" presetID="10" presetClass="entr" presetSubtype="0" fill="hold" grpId="0" nodeType="clickEffect">
                                  <p:stCondLst>
                                    <p:cond delay="0"/>
                                  </p:stCondLst>
                                  <p:childTnLst>
                                    <p:set>
                                      <p:cBhvr>
                                        <p:cTn id="57" dur="1" fill="hold">
                                          <p:stCondLst>
                                            <p:cond delay="0"/>
                                          </p:stCondLst>
                                        </p:cTn>
                                        <p:tgtEl>
                                          <p:spTgt spid="12">
                                            <p:bg/>
                                          </p:spTgt>
                                        </p:tgtEl>
                                        <p:attrNameLst>
                                          <p:attrName>style.visibility</p:attrName>
                                        </p:attrNameLst>
                                      </p:cBhvr>
                                      <p:to>
                                        <p:strVal val="visible"/>
                                      </p:to>
                                    </p:set>
                                    <p:animEffect transition="in" filter="fade">
                                      <p:cBhvr>
                                        <p:cTn id="58" dur="500"/>
                                        <p:tgtEl>
                                          <p:spTgt spid="12">
                                            <p:bg/>
                                          </p:spTgt>
                                        </p:tgtEl>
                                      </p:cBhvr>
                                    </p:animEffect>
                                  </p:childTnLst>
                                </p:cTn>
                              </p:par>
                              <p:par>
                                <p:cTn id="59" presetID="10" presetClass="entr" presetSubtype="0" fill="hold" grpId="0" nodeType="withEffect">
                                  <p:stCondLst>
                                    <p:cond delay="0"/>
                                  </p:stCondLst>
                                  <p:childTnLst>
                                    <p:set>
                                      <p:cBhvr>
                                        <p:cTn id="60" dur="1" fill="hold">
                                          <p:stCondLst>
                                            <p:cond delay="0"/>
                                          </p:stCondLst>
                                        </p:cTn>
                                        <p:tgtEl>
                                          <p:spTgt spid="12">
                                            <p:txEl>
                                              <p:pRg st="0" end="0"/>
                                            </p:txEl>
                                          </p:spTgt>
                                        </p:tgtEl>
                                        <p:attrNameLst>
                                          <p:attrName>style.visibility</p:attrName>
                                        </p:attrNameLst>
                                      </p:cBhvr>
                                      <p:to>
                                        <p:strVal val="visible"/>
                                      </p:to>
                                    </p:set>
                                    <p:animEffect transition="in" filter="fade">
                                      <p:cBhvr>
                                        <p:cTn id="61" dur="500"/>
                                        <p:tgtEl>
                                          <p:spTgt spid="12">
                                            <p:txEl>
                                              <p:pRg st="0" end="0"/>
                                            </p:txEl>
                                          </p:spTgt>
                                        </p:tgtEl>
                                      </p:cBhvr>
                                    </p:animEffect>
                                  </p:childTnLst>
                                </p:cTn>
                              </p:par>
                            </p:childTnLst>
                          </p:cTn>
                        </p:par>
                      </p:childTnLst>
                    </p:cTn>
                  </p:par>
                  <p:par>
                    <p:cTn id="62" fill="hold">
                      <p:stCondLst>
                        <p:cond delay="indefinite"/>
                      </p:stCondLst>
                      <p:childTnLst>
                        <p:par>
                          <p:cTn id="63" fill="hold">
                            <p:stCondLst>
                              <p:cond delay="0"/>
                            </p:stCondLst>
                            <p:childTnLst>
                              <p:par>
                                <p:cTn id="64" presetID="10" presetClass="entr" presetSubtype="0" fill="hold" grpId="0" nodeType="clickEffect">
                                  <p:stCondLst>
                                    <p:cond delay="0"/>
                                  </p:stCondLst>
                                  <p:childTnLst>
                                    <p:set>
                                      <p:cBhvr>
                                        <p:cTn id="65" dur="1" fill="hold">
                                          <p:stCondLst>
                                            <p:cond delay="0"/>
                                          </p:stCondLst>
                                        </p:cTn>
                                        <p:tgtEl>
                                          <p:spTgt spid="13">
                                            <p:bg/>
                                          </p:spTgt>
                                        </p:tgtEl>
                                        <p:attrNameLst>
                                          <p:attrName>style.visibility</p:attrName>
                                        </p:attrNameLst>
                                      </p:cBhvr>
                                      <p:to>
                                        <p:strVal val="visible"/>
                                      </p:to>
                                    </p:set>
                                    <p:animEffect transition="in" filter="fade">
                                      <p:cBhvr>
                                        <p:cTn id="66" dur="500"/>
                                        <p:tgtEl>
                                          <p:spTgt spid="13">
                                            <p:bg/>
                                          </p:spTgt>
                                        </p:tgtEl>
                                      </p:cBhvr>
                                    </p:animEffect>
                                  </p:childTnLst>
                                </p:cTn>
                              </p:par>
                              <p:par>
                                <p:cTn id="67" presetID="10" presetClass="entr" presetSubtype="0" fill="hold" grpId="0" nodeType="withEffect">
                                  <p:stCondLst>
                                    <p:cond delay="0"/>
                                  </p:stCondLst>
                                  <p:childTnLst>
                                    <p:set>
                                      <p:cBhvr>
                                        <p:cTn id="68" dur="1" fill="hold">
                                          <p:stCondLst>
                                            <p:cond delay="0"/>
                                          </p:stCondLst>
                                        </p:cTn>
                                        <p:tgtEl>
                                          <p:spTgt spid="13">
                                            <p:txEl>
                                              <p:pRg st="0" end="0"/>
                                            </p:txEl>
                                          </p:spTgt>
                                        </p:tgtEl>
                                        <p:attrNameLst>
                                          <p:attrName>style.visibility</p:attrName>
                                        </p:attrNameLst>
                                      </p:cBhvr>
                                      <p:to>
                                        <p:strVal val="visible"/>
                                      </p:to>
                                    </p:set>
                                    <p:animEffect transition="in" filter="fade">
                                      <p:cBhvr>
                                        <p:cTn id="69" dur="500"/>
                                        <p:tgtEl>
                                          <p:spTgt spid="1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P spid="12" grpId="0" animBg="1" build="p"/>
      <p:bldP spid="13" grpId="0" animBg="1" build="p"/>
    </p:bld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B_6_BD.174_1#18d66de78?pid=760c99e97&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43.</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_________</a:t>
            </a:r>
            <a:endParaRPr lang="en-US" altLang="zh-CN" sz="1800" dirty="0"/>
          </a:p>
        </p:txBody>
      </p:sp>
      <p:sp>
        <p:nvSpPr>
          <p:cNvPr id="3" name="QB_6_AN.175_1#18d66de78.blank?pid=760c99e97&amp;color=0,55,96&amp;vpa=58&amp;vtp=1&amp;bbb=1"/>
          <p:cNvSpPr/>
          <p:nvPr/>
        </p:nvSpPr>
        <p:spPr>
          <a:xfrm>
            <a:off x="794226" y="1444625"/>
            <a:ext cx="9794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scanning</a:t>
            </a:r>
            <a:endParaRPr lang="en-US" altLang="zh-CN" dirty="0"/>
          </a:p>
        </p:txBody>
      </p:sp>
      <p:sp>
        <p:nvSpPr>
          <p:cNvPr id="4" name="QB_6_AS.176_1#18d66de78?pid=760c99e97&amp;color=0,55,96&amp;vtp=1&amp;bbb=1"/>
          <p:cNvSpPr/>
          <p:nvPr/>
        </p:nvSpPr>
        <p:spPr>
          <a:xfrm>
            <a:off x="502920" y="190823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by为介词，其后应用动名词作宾语。</a:t>
            </a:r>
            <a:endParaRPr lang="en-US" altLang="zh-CN" sz="1800" dirty="0"/>
          </a:p>
        </p:txBody>
      </p:sp>
      <p:sp>
        <p:nvSpPr>
          <p:cNvPr id="5" name="QB_6_BD.177_1#aa1095948?pid=760c99e97&amp;color=0,55,96&amp;vtp=1&amp;bbb=1"/>
          <p:cNvSpPr/>
          <p:nvPr/>
        </p:nvSpPr>
        <p:spPr>
          <a:xfrm>
            <a:off x="502920" y="231400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44.</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a:t>
            </a:r>
            <a:endParaRPr lang="en-US" altLang="zh-CN" sz="1800" dirty="0"/>
          </a:p>
        </p:txBody>
      </p:sp>
      <p:sp>
        <p:nvSpPr>
          <p:cNvPr id="6" name="QB_6_AN.178_1#aa1095948.blank?pid=760c99e97&amp;color=0,55,96&amp;vpa=59&amp;vtp=1"/>
          <p:cNvSpPr/>
          <p:nvPr/>
        </p:nvSpPr>
        <p:spPr>
          <a:xfrm>
            <a:off x="806926" y="2262568"/>
            <a:ext cx="2682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7" name="QB_6_AS.179_1#aa1095948?pid=760c99e97&amp;color=0,55,96&amp;vtp=1&amp;bbb=1"/>
          <p:cNvSpPr/>
          <p:nvPr/>
        </p:nvSpPr>
        <p:spPr>
          <a:xfrm>
            <a:off x="502920" y="2719768"/>
            <a:ext cx="10570464" cy="351155"/>
          </a:xfrm>
          <a:prstGeom prst="rect">
            <a:avLst/>
          </a:prstGeom>
          <a:noFill/>
        </p:spPr>
        <p:txBody>
          <a:bodyPr wrap="none" lIns="0" tIns="0" rIns="0" bIns="0" rtlCol="0" anchor="t"/>
          <a:lstStyle/>
          <a:p>
            <a:pPr algn="l">
              <a:lnSpc>
                <a:spcPts val="31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设空处修饰choice，表示泛指，应用不定冠词修饰；且popular的发音以辅音音素开头，故填a。</a:t>
            </a:r>
            <a:endParaRPr lang="en-US" altLang="zh-CN" sz="1800" dirty="0"/>
          </a:p>
        </p:txBody>
      </p:sp>
      <p:sp>
        <p:nvSpPr>
          <p:cNvPr id="8" name="QB_6_BD.180_1#52110c75d?pid=760c99e97&amp;color=0,55,96&amp;vtp=1&amp;bbb=1"/>
          <p:cNvSpPr/>
          <p:nvPr/>
        </p:nvSpPr>
        <p:spPr>
          <a:xfrm>
            <a:off x="502920" y="3125533"/>
            <a:ext cx="10570464" cy="351155"/>
          </a:xfrm>
          <a:prstGeom prst="rect">
            <a:avLst/>
          </a:prstGeom>
          <a:noFill/>
        </p:spPr>
        <p:txBody>
          <a:bodyPr wrap="none" lIns="0" tIns="0" rIns="0" bIns="0" rtlCol="0" anchor="t"/>
          <a:lstStyle/>
          <a:p>
            <a:pPr algn="l">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45.</a:t>
            </a:r>
            <a:r>
              <a:rPr lang="en-US" altLang="zh-CN" sz="1800" i="0">
                <a:solidFill>
                  <a:srgbClr val="003760"/>
                </a:solidFill>
                <a:latin typeface="宋体" panose="02010600030101010101" pitchFamily="2" charset="-122"/>
                <a:ea typeface="宋体" panose="02010600030101010101" pitchFamily="2" charset="-122"/>
                <a:cs typeface="宋体" panose="02010600030101010101" pitchFamily="34" charset="-120"/>
              </a:rPr>
              <a:t>_______</a:t>
            </a:r>
            <a:endParaRPr lang="en-US" altLang="zh-CN" sz="1800" dirty="0"/>
          </a:p>
        </p:txBody>
      </p:sp>
      <p:sp>
        <p:nvSpPr>
          <p:cNvPr id="9" name="QB_6_AN.181_1#52110c75d.blank?pid=760c99e97&amp;color=0,55,96&amp;vpa=60&amp;vtp=1&amp;bbb=1"/>
          <p:cNvSpPr/>
          <p:nvPr/>
        </p:nvSpPr>
        <p:spPr>
          <a:xfrm>
            <a:off x="794226" y="3061398"/>
            <a:ext cx="7381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taking</a:t>
            </a:r>
            <a:endParaRPr lang="en-US" altLang="zh-CN" dirty="0"/>
          </a:p>
        </p:txBody>
      </p:sp>
      <p:sp>
        <p:nvSpPr>
          <p:cNvPr id="10" name="QB_6_AS.182_1#52110c75d?pid=760c99e97&amp;color=0,55,96&amp;vtp=1&amp;bbb=1&amp;hb=1"/>
          <p:cNvSpPr/>
          <p:nvPr/>
        </p:nvSpPr>
        <p:spPr>
          <a:xfrm>
            <a:off x="502920" y="3536315"/>
            <a:ext cx="10570464" cy="7734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设空处应用非谓语形式作定语，修饰young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people，且take和young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之间为逻辑上的主动关系，</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应用现在分词形式</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4">
                                            <p:bg/>
                                          </p:spTgt>
                                        </p:tgtEl>
                                        <p:attrNameLst>
                                          <p:attrName>style.visibility</p:attrName>
                                        </p:attrNameLst>
                                      </p:cBhvr>
                                      <p:to>
                                        <p:strVal val="visible"/>
                                      </p:to>
                                    </p:set>
                                    <p:animEffect transition="in" filter="fade">
                                      <p:cBhvr>
                                        <p:cTn id="15" dur="500"/>
                                        <p:tgtEl>
                                          <p:spTgt spid="4">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4">
                                            <p:txEl>
                                              <p:pRg st="0" end="0"/>
                                            </p:txEl>
                                          </p:spTgt>
                                        </p:tgtEl>
                                        <p:attrNameLst>
                                          <p:attrName>style.visibility</p:attrName>
                                        </p:attrNameLst>
                                      </p:cBhvr>
                                      <p:to>
                                        <p:strVal val="visible"/>
                                      </p:to>
                                    </p:set>
                                    <p:animEffect transition="in" filter="fade">
                                      <p:cBhvr>
                                        <p:cTn id="18" dur="500"/>
                                        <p:tgtEl>
                                          <p:spTgt spid="4">
                                            <p:txEl>
                                              <p:pRg st="0" end="0"/>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grpId="0" nodeType="clickEffect">
                                  <p:stCondLst>
                                    <p:cond delay="0"/>
                                  </p:stCondLst>
                                  <p:childTnLst>
                                    <p:set>
                                      <p:cBhvr>
                                        <p:cTn id="22" dur="1" fill="hold">
                                          <p:stCondLst>
                                            <p:cond delay="0"/>
                                          </p:stCondLst>
                                        </p:cTn>
                                        <p:tgtEl>
                                          <p:spTgt spid="6">
                                            <p:bg/>
                                          </p:spTgt>
                                        </p:tgtEl>
                                        <p:attrNameLst>
                                          <p:attrName>style.visibility</p:attrName>
                                        </p:attrNameLst>
                                      </p:cBhvr>
                                      <p:to>
                                        <p:strVal val="visible"/>
                                      </p:to>
                                    </p:set>
                                    <p:animEffect transition="in" filter="fade">
                                      <p:cBhvr>
                                        <p:cTn id="23" dur="500"/>
                                        <p:tgtEl>
                                          <p:spTgt spid="6">
                                            <p:bg/>
                                          </p:spTgt>
                                        </p:tgtEl>
                                      </p:cBhvr>
                                    </p:animEffect>
                                  </p:childTnLst>
                                </p:cTn>
                              </p:par>
                              <p:par>
                                <p:cTn id="24" presetID="10" presetClass="entr" presetSubtype="0" fill="hold" grpId="0" nodeType="withEffect">
                                  <p:stCondLst>
                                    <p:cond delay="0"/>
                                  </p:stCondLst>
                                  <p:childTnLst>
                                    <p:set>
                                      <p:cBhvr>
                                        <p:cTn id="25" dur="1" fill="hold">
                                          <p:stCondLst>
                                            <p:cond delay="0"/>
                                          </p:stCondLst>
                                        </p:cTn>
                                        <p:tgtEl>
                                          <p:spTgt spid="6">
                                            <p:txEl>
                                              <p:pRg st="0" end="0"/>
                                            </p:txEl>
                                          </p:spTgt>
                                        </p:tgtEl>
                                        <p:attrNameLst>
                                          <p:attrName>style.visibility</p:attrName>
                                        </p:attrNameLst>
                                      </p:cBhvr>
                                      <p:to>
                                        <p:strVal val="visible"/>
                                      </p:to>
                                    </p:set>
                                    <p:animEffect transition="in" filter="fade">
                                      <p:cBhvr>
                                        <p:cTn id="26" dur="500"/>
                                        <p:tgtEl>
                                          <p:spTgt spid="6">
                                            <p:txEl>
                                              <p:pRg st="0" end="0"/>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10" presetClass="entr" presetSubtype="0" fill="hold" grpId="0" nodeType="clickEffect">
                                  <p:stCondLst>
                                    <p:cond delay="0"/>
                                  </p:stCondLst>
                                  <p:childTnLst>
                                    <p:set>
                                      <p:cBhvr>
                                        <p:cTn id="30" dur="1" fill="hold">
                                          <p:stCondLst>
                                            <p:cond delay="0"/>
                                          </p:stCondLst>
                                        </p:cTn>
                                        <p:tgtEl>
                                          <p:spTgt spid="7">
                                            <p:bg/>
                                          </p:spTgt>
                                        </p:tgtEl>
                                        <p:attrNameLst>
                                          <p:attrName>style.visibility</p:attrName>
                                        </p:attrNameLst>
                                      </p:cBhvr>
                                      <p:to>
                                        <p:strVal val="visible"/>
                                      </p:to>
                                    </p:set>
                                    <p:animEffect transition="in" filter="fade">
                                      <p:cBhvr>
                                        <p:cTn id="31" dur="500"/>
                                        <p:tgtEl>
                                          <p:spTgt spid="7">
                                            <p:bg/>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7">
                                            <p:txEl>
                                              <p:pRg st="0" end="0"/>
                                            </p:txEl>
                                          </p:spTgt>
                                        </p:tgtEl>
                                        <p:attrNameLst>
                                          <p:attrName>style.visibility</p:attrName>
                                        </p:attrNameLst>
                                      </p:cBhvr>
                                      <p:to>
                                        <p:strVal val="visible"/>
                                      </p:to>
                                    </p:set>
                                    <p:animEffect transition="in" filter="fade">
                                      <p:cBhvr>
                                        <p:cTn id="34" dur="500"/>
                                        <p:tgtEl>
                                          <p:spTgt spid="7">
                                            <p:txEl>
                                              <p:pRg st="0" end="0"/>
                                            </p:txEl>
                                          </p:spTgt>
                                        </p:tgtEl>
                                      </p:cBhvr>
                                    </p:animEffect>
                                  </p:childTnLst>
                                </p:cTn>
                              </p:par>
                            </p:childTnLst>
                          </p:cTn>
                        </p:par>
                      </p:childTnLst>
                    </p:cTn>
                  </p:par>
                  <p:par>
                    <p:cTn id="35" fill="hold">
                      <p:stCondLst>
                        <p:cond delay="indefinite"/>
                      </p:stCondLst>
                      <p:childTnLst>
                        <p:par>
                          <p:cTn id="36" fill="hold">
                            <p:stCondLst>
                              <p:cond delay="0"/>
                            </p:stCondLst>
                            <p:childTnLst>
                              <p:par>
                                <p:cTn id="37" presetID="10" presetClass="entr" presetSubtype="0" fill="hold" grpId="0" nodeType="clickEffect">
                                  <p:stCondLst>
                                    <p:cond delay="0"/>
                                  </p:stCondLst>
                                  <p:childTnLst>
                                    <p:set>
                                      <p:cBhvr>
                                        <p:cTn id="38" dur="1" fill="hold">
                                          <p:stCondLst>
                                            <p:cond delay="0"/>
                                          </p:stCondLst>
                                        </p:cTn>
                                        <p:tgtEl>
                                          <p:spTgt spid="9">
                                            <p:bg/>
                                          </p:spTgt>
                                        </p:tgtEl>
                                        <p:attrNameLst>
                                          <p:attrName>style.visibility</p:attrName>
                                        </p:attrNameLst>
                                      </p:cBhvr>
                                      <p:to>
                                        <p:strVal val="visible"/>
                                      </p:to>
                                    </p:set>
                                    <p:animEffect transition="in" filter="fade">
                                      <p:cBhvr>
                                        <p:cTn id="39" dur="500"/>
                                        <p:tgtEl>
                                          <p:spTgt spid="9">
                                            <p:bg/>
                                          </p:spTgt>
                                        </p:tgtEl>
                                      </p:cBhvr>
                                    </p:animEffect>
                                  </p:childTnLst>
                                </p:cTn>
                              </p:par>
                              <p:par>
                                <p:cTn id="40" presetID="10" presetClass="entr" presetSubtype="0" fill="hold" grpId="0" nodeType="withEffect">
                                  <p:stCondLst>
                                    <p:cond delay="0"/>
                                  </p:stCondLst>
                                  <p:childTnLst>
                                    <p:set>
                                      <p:cBhvr>
                                        <p:cTn id="41" dur="1" fill="hold">
                                          <p:stCondLst>
                                            <p:cond delay="0"/>
                                          </p:stCondLst>
                                        </p:cTn>
                                        <p:tgtEl>
                                          <p:spTgt spid="9">
                                            <p:txEl>
                                              <p:pRg st="0" end="0"/>
                                            </p:txEl>
                                          </p:spTgt>
                                        </p:tgtEl>
                                        <p:attrNameLst>
                                          <p:attrName>style.visibility</p:attrName>
                                        </p:attrNameLst>
                                      </p:cBhvr>
                                      <p:to>
                                        <p:strVal val="visible"/>
                                      </p:to>
                                    </p:set>
                                    <p:animEffect transition="in" filter="fade">
                                      <p:cBhvr>
                                        <p:cTn id="42" dur="500"/>
                                        <p:tgtEl>
                                          <p:spTgt spid="9">
                                            <p:txEl>
                                              <p:pRg st="0" end="0"/>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10" presetClass="entr" presetSubtype="0" fill="hold" grpId="0" nodeType="clickEffect">
                                  <p:stCondLst>
                                    <p:cond delay="0"/>
                                  </p:stCondLst>
                                  <p:childTnLst>
                                    <p:set>
                                      <p:cBhvr>
                                        <p:cTn id="46" dur="1" fill="hold">
                                          <p:stCondLst>
                                            <p:cond delay="0"/>
                                          </p:stCondLst>
                                        </p:cTn>
                                        <p:tgtEl>
                                          <p:spTgt spid="10">
                                            <p:bg/>
                                          </p:spTgt>
                                        </p:tgtEl>
                                        <p:attrNameLst>
                                          <p:attrName>style.visibility</p:attrName>
                                        </p:attrNameLst>
                                      </p:cBhvr>
                                      <p:to>
                                        <p:strVal val="visible"/>
                                      </p:to>
                                    </p:set>
                                    <p:animEffect transition="in" filter="fade">
                                      <p:cBhvr>
                                        <p:cTn id="47" dur="500"/>
                                        <p:tgtEl>
                                          <p:spTgt spid="10">
                                            <p:bg/>
                                          </p:spTgt>
                                        </p:tgtEl>
                                      </p:cBhvr>
                                    </p:animEffect>
                                  </p:childTnLst>
                                </p:cTn>
                              </p:par>
                              <p:par>
                                <p:cTn id="48" presetID="10" presetClass="entr" presetSubtype="0" fill="hold" grpId="0" nodeType="withEffect">
                                  <p:stCondLst>
                                    <p:cond delay="0"/>
                                  </p:stCondLst>
                                  <p:childTnLst>
                                    <p:set>
                                      <p:cBhvr>
                                        <p:cTn id="49" dur="1" fill="hold">
                                          <p:stCondLst>
                                            <p:cond delay="0"/>
                                          </p:stCondLst>
                                        </p:cTn>
                                        <p:tgtEl>
                                          <p:spTgt spid="10">
                                            <p:txEl>
                                              <p:pRg st="0" end="0"/>
                                            </p:txEl>
                                          </p:spTgt>
                                        </p:tgtEl>
                                        <p:attrNameLst>
                                          <p:attrName>style.visibility</p:attrName>
                                        </p:attrNameLst>
                                      </p:cBhvr>
                                      <p:to>
                                        <p:strVal val="visible"/>
                                      </p:to>
                                    </p:set>
                                    <p:animEffect transition="in" filter="fade">
                                      <p:cBhvr>
                                        <p:cTn id="50" dur="500"/>
                                        <p:tgtEl>
                                          <p:spTgt spid="10">
                                            <p:txEl>
                                              <p:pRg st="0" end="0"/>
                                            </p:txEl>
                                          </p:spTgt>
                                        </p:tgtEl>
                                      </p:cBhvr>
                                    </p:animEffect>
                                  </p:childTnLst>
                                </p:cTn>
                              </p:par>
                              <p:par>
                                <p:cTn id="51" presetID="10" presetClass="entr" presetSubtype="0" fill="hold" grpId="0" nodeType="withEffect">
                                  <p:stCondLst>
                                    <p:cond delay="0"/>
                                  </p:stCondLst>
                                  <p:childTnLst>
                                    <p:set>
                                      <p:cBhvr>
                                        <p:cTn id="52" dur="1" fill="hold">
                                          <p:stCondLst>
                                            <p:cond delay="0"/>
                                          </p:stCondLst>
                                        </p:cTn>
                                        <p:tgtEl>
                                          <p:spTgt spid="10">
                                            <p:txEl>
                                              <p:pRg st="1" end="1"/>
                                            </p:txEl>
                                          </p:spTgt>
                                        </p:tgtEl>
                                        <p:attrNameLst>
                                          <p:attrName>style.visibility</p:attrName>
                                        </p:attrNameLst>
                                      </p:cBhvr>
                                      <p:to>
                                        <p:strVal val="visible"/>
                                      </p:to>
                                    </p:set>
                                    <p:animEffect transition="in" filter="fade">
                                      <p:cBhvr>
                                        <p:cTn id="53" dur="500"/>
                                        <p:tgtEl>
                                          <p:spTgt spid="10">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4" grpId="0" animBg="1" build="p"/>
      <p:bldP spid="6" grpId="0" animBg="1" build="p"/>
      <p:bldP spid="7" grpId="0" animBg="1" build="p"/>
      <p:bldP spid="9" grpId="0" animBg="1" build="p"/>
      <p:bldP spid="10" grpId="0" animBg="1"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cSld>
  <p:clrMapOvr>
    <a:masterClrMapping/>
  </p:clrMapOvr>
  <p:transition>
    <p:fade/>
  </p:transition>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2c71d0484?pid=54aea257a&amp;color=0,55,96&amp;vtp=1&amp;bt=1&amp;bbb=1"/>
          <p:cNvSpPr/>
          <p:nvPr/>
        </p:nvSpPr>
        <p:spPr>
          <a:xfrm>
            <a:off x="502920" y="1508760"/>
            <a:ext cx="10570464" cy="895096"/>
          </a:xfrm>
          <a:prstGeom prst="rect">
            <a:avLst/>
          </a:prstGeom>
          <a:noFill/>
        </p:spPr>
        <p:txBody>
          <a:bodyPr wrap="none" lIns="0" tIns="0" rIns="0" bIns="0" rtlCol="0" anchor="t"/>
          <a:lstStyle/>
          <a:p>
            <a:pPr algn="ctr">
              <a:lnSpc>
                <a:spcPts val="4200"/>
              </a:lnSpc>
            </a:pP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第三部分</a:t>
            </a:r>
            <a:r>
              <a:rPr lang="en-US" altLang="zh-CN" sz="24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写作</a:t>
            </a:r>
            <a:endParaRPr lang="en-US" altLang="zh-CN" sz="2400" dirty="0"/>
          </a:p>
        </p:txBody>
      </p:sp>
      <p:sp>
        <p:nvSpPr>
          <p:cNvPr id="3" name="C_4_BD#3a490b00e?pid=2c71d0484&amp;color=0,55,96&amp;vtp=1&amp;bbb=1"/>
          <p:cNvSpPr/>
          <p:nvPr/>
        </p:nvSpPr>
        <p:spPr>
          <a:xfrm>
            <a:off x="502920" y="2040953"/>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4" name="QO_5_BD.183_1#f76fb203e?pid=3a490b00e&amp;color=0,55,96&amp;vtp=1&amp;bbb=1&amp;hb=1"/>
          <p:cNvSpPr/>
          <p:nvPr/>
        </p:nvSpPr>
        <p:spPr>
          <a:xfrm>
            <a:off x="502920" y="2530206"/>
            <a:ext cx="10570464" cy="7702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[福建福州三中2024高一期中]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假定你是李华，本月学校将举办科技节，你决定参加英语社的“</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Life”主题演讲比赛。请你写一份演讲稿参赛，内容包括：</a:t>
            </a:r>
            <a:endParaRPr lang="en-US" altLang="zh-CN" dirty="0"/>
          </a:p>
        </p:txBody>
      </p:sp>
      <p:sp>
        <p:nvSpPr>
          <p:cNvPr id="5" name="QO_5_BD.183_2#f76fb203e?sp=1&amp;pid=3a490b00e&amp;color=0,55,96&amp;vtp=1&amp;bbb=1"/>
          <p:cNvSpPr/>
          <p:nvPr/>
        </p:nvSpPr>
        <p:spPr>
          <a:xfrm>
            <a:off x="502920" y="3346513"/>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1.你使用互联网的情况；</a:t>
            </a:r>
            <a:endParaRPr lang="en-US" altLang="zh-CN" sz="1800" dirty="0"/>
          </a:p>
        </p:txBody>
      </p:sp>
      <p:sp>
        <p:nvSpPr>
          <p:cNvPr id="6" name="QO_5_BD.183_3#f76fb203e?sp=1&amp;pid=3a490b00e&amp;color=0,55,96&amp;vtp=1&amp;bbb=1"/>
          <p:cNvSpPr/>
          <p:nvPr/>
        </p:nvSpPr>
        <p:spPr>
          <a:xfrm>
            <a:off x="502920" y="3752278"/>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2.互联网对你的影响；</a:t>
            </a:r>
            <a:endParaRPr lang="en-US" altLang="zh-CN" sz="1800" dirty="0"/>
          </a:p>
        </p:txBody>
      </p:sp>
      <p:sp>
        <p:nvSpPr>
          <p:cNvPr id="7" name="QO_5_BD.183_4#f76fb203e?sp=1&amp;pid=3a490b00e&amp;color=0,55,96&amp;vtp=1&amp;bbb=1"/>
          <p:cNvSpPr/>
          <p:nvPr/>
        </p:nvSpPr>
        <p:spPr>
          <a:xfrm>
            <a:off x="502920" y="4163061"/>
            <a:ext cx="10570464" cy="773240"/>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3.发挥互联网积极作用的建议。</a:t>
            </a:r>
            <a:endParaRPr lang="en-US" altLang="zh-CN" sz="1800" dirty="0"/>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注</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：写作词数应为80个左右。</a:t>
            </a:r>
            <a:endParaRPr lang="en-US" altLang="zh-CN" sz="1800" dirty="0"/>
          </a:p>
        </p:txBody>
      </p:sp>
      <p:sp>
        <p:nvSpPr>
          <p:cNvPr id="8" name="QO_5_BD.183_5#f76fb203e?sp=1&amp;pid=3a490b00e&amp;color=0,55,96&amp;vtp=1&amp;bbb=1&amp;hb=1"/>
          <p:cNvSpPr/>
          <p:nvPr/>
        </p:nvSpPr>
        <p:spPr>
          <a:xfrm>
            <a:off x="502920" y="4992560"/>
            <a:ext cx="10570464" cy="1192340"/>
          </a:xfrm>
          <a:prstGeom prst="rect">
            <a:avLst/>
          </a:prstGeom>
          <a:noFill/>
        </p:spPr>
        <p:txBody>
          <a:bodyPr wrap="none" lIns="0" tIns="0" rIns="0" bIns="0" rtlCol="0" anchor="t"/>
          <a:lstStyle/>
          <a:p>
            <a:pPr algn="ctr">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fellow</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schoolmates</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!__________________________________________________________________________________</a:t>
            </a:r>
            <a:endParaRPr lang="en-US" altLang="zh-CN" dirty="0"/>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185_1#f76fb203e?pid=3a490b00e&amp;color=0,55,96&amp;vtp=1&amp;bt=1&amp;bbb=1&amp;hb=1"/>
          <p:cNvSpPr/>
          <p:nvPr/>
        </p:nvSpPr>
        <p:spPr>
          <a:xfrm>
            <a:off x="502920" y="1512000"/>
            <a:ext cx="10570464" cy="28657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写作提示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写作要点</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点明演讲主题</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简要说明使用互联网的情况和互联网的影响</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提出发挥互</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联网积极作用的建议</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；（4）</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作出总结</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发出呼吁</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提分词句</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：broaden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horizons，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essence，</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不定式短语作后置定语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presentation），</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不定式短语作目的状语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harness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Internet's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现在分词短语作伴随状语</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promoting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discourse；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cherishing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real-life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moments），</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动名词短语作主语</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（Setting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aside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dedicated</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offline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time），when</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引导的时间状语从句的省略</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harnessed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wisely）</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等</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184_1#f76fb203e?pid=3a490b00e&amp;color=0,55,96&amp;vtp=1&amp;bt=1&amp;bbb=1&amp;hb=1"/>
          <p:cNvSpPr/>
          <p:nvPr/>
        </p:nvSpPr>
        <p:spPr>
          <a:xfrm>
            <a:off x="502920" y="1512000"/>
            <a:ext cx="10570464" cy="4542155"/>
          </a:xfrm>
          <a:prstGeom prst="rect">
            <a:avLst/>
          </a:prstGeom>
          <a:noFill/>
        </p:spPr>
        <p:txBody>
          <a:bodyPr wrap="none" lIns="0" tIns="0" rIns="0" bIns="0" rtlCol="0" anchor="t"/>
          <a:lstStyle/>
          <a:p>
            <a:pPr algn="l">
              <a:lnSpc>
                <a:spcPts val="3300"/>
              </a:lnSpc>
            </a:pP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gn="ctr">
              <a:lnSpc>
                <a:spcPts val="3300"/>
              </a:lnSpc>
            </a:pPr>
            <a:r>
              <a:rPr lang="en-US" altLang="zh-CN"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t>
            </a:r>
            <a:r>
              <a:rPr lang="en-US" altLang="zh-CN" sz="1800" b="1"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1"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1"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a:p>
            <a:pPr>
              <a:lnSpc>
                <a:spcPts val="33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dear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fellow</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schoolmates!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Today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very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glad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opportunity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presentation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Life”.</a:t>
            </a:r>
            <a:endParaRPr lang="en-US" altLang="zh-CN" sz="1800" dirty="0"/>
          </a:p>
          <a:p>
            <a:pPr>
              <a:lnSpc>
                <a:spcPts val="33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daily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routine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intertwined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threads: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news,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learning,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staying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touch.The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vast</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universe,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broadens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horizons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fuels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growth.To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harness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Internet's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propose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three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key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strategies.First,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enhance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digital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literacy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responsible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browsing.Second,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foster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empathy</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online</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promoting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positive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discourse.Lastly,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regularly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unplug,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cherishing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real-life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moments.Setting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aside</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dedicated</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offline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time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helps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maintain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mental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well-being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fosters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creativity.</a:t>
            </a:r>
            <a:endParaRPr lang="en-US" altLang="zh-CN" sz="1800" dirty="0"/>
          </a:p>
          <a:p>
            <a:pPr>
              <a:lnSpc>
                <a:spcPts val="33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essence,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Internet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powerful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harnessed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wisely.Let's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embrace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potential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uplift</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define,</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lives.</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4_BD#136650991?pid=2c71d0484&amp;color=0,55,96&amp;vtp=1&amp;bt=1&amp;bbb=1"/>
          <p:cNvSpPr/>
          <p:nvPr/>
        </p:nvSpPr>
        <p:spPr>
          <a:xfrm>
            <a:off x="502920" y="1508760"/>
            <a:ext cx="10570464" cy="657352"/>
          </a:xfrm>
          <a:prstGeom prst="rect">
            <a:avLst/>
          </a:prstGeom>
          <a:noFill/>
        </p:spPr>
        <p:txBody>
          <a:bodyPr wrap="none" lIns="0" tIns="0" rIns="0" bIns="0" rtlCol="0" anchor="t"/>
          <a:lstStyle/>
          <a:p>
            <a:pPr algn="l">
              <a:lnSpc>
                <a:spcPts val="39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第二节（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3" name="QO_5_BD.186_1#6392491d3?pid=136650991&amp;color=0,55,96&amp;vtp=1&amp;bbb=1&amp;hb=1"/>
          <p:cNvSpPr/>
          <p:nvPr/>
        </p:nvSpPr>
        <p:spPr>
          <a:xfrm>
            <a:off x="502920" y="1995536"/>
            <a:ext cx="10570464" cy="32848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[江苏镇江十校联考2024高一期中]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阅读下面材料，根据其内容和所给段落开头语续写两段</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，使之构</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成一篇完整的短文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customer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already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10:30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18-year-old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college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student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dragged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himself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working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summer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vacation.</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Entering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room,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found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younger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sitting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edge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uneasy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expression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face.</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“Sorry,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wrong,”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sprang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nervously.</a:t>
            </a:r>
            <a:endParaRPr lang="en-US" altLang="zh-CN" sz="1800" dirty="0"/>
          </a:p>
          <a:p>
            <a:pPr>
              <a:lnSpc>
                <a:spcPts val="31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dirty="0"/>
          </a:p>
        </p:txBody>
      </p:sp>
    </p:spTree>
  </p:cSld>
  <p:clrMapOvr>
    <a:masterClrMapping/>
  </p:clrMapOvr>
  <p:transition>
    <p:fade/>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6_2#6392491d3?pid=136650991&amp;color=0,55,96&amp;mp=1&amp;vtp=1&amp;bt=1&amp;bbb=1&amp;hb=1"/>
          <p:cNvSpPr/>
          <p:nvPr/>
        </p:nvSpPr>
        <p:spPr>
          <a:xfrm>
            <a:off x="502920" y="1508760"/>
            <a:ext cx="10570464" cy="41230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afternoon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sneaked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（溜）</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motorcycle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accidentally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neighbour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Osman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Brook's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scared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hurried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panic.”</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seriously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damaged?”</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left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headlight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broken.”</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fault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really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dangerous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motorcycle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Besides,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illegal</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Adam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raised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voice,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obviously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annoyed.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lowered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hard.</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“Anyway,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crying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spilt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milk.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tomorrow.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sleep.”</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next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still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sleeping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soundly.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determined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ought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elder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brother.</a:t>
            </a:r>
            <a:endParaRPr lang="en-US" altLang="zh-CN" dirty="0"/>
          </a:p>
        </p:txBody>
      </p:sp>
    </p:spTree>
  </p:cSld>
  <p:clrMapOvr>
    <a:masterClrMapping/>
  </p:clrMapOvr>
  <p:transition>
    <p:fade/>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6_3#6392491d3?pid=136650991&amp;color=0,55,96&amp;mp=1&amp;vtp=1&amp;bt=1&amp;bbb=1&amp;hb=1"/>
          <p:cNvSpPr/>
          <p:nvPr/>
        </p:nvSpPr>
        <p:spPr>
          <a:xfrm>
            <a:off x="502920" y="1508760"/>
            <a:ext cx="10570464" cy="41230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breakfast,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took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earned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yard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motorcycle,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scratches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（划痕）</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clearly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visible.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shook</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sighed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slightly.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squared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shoulders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quickened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pace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Osman's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house.</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When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arrived,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welcomed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Osman's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wife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Osman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garage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repaired.</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something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important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tell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wait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until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requested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eagerly.</a:t>
            </a:r>
            <a:endParaRPr lang="en-US" altLang="zh-CN" sz="1800" dirty="0"/>
          </a:p>
          <a:p>
            <a:pPr>
              <a:lnSpc>
                <a:spcPts val="33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course.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should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invited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Adam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served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coffee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chatting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him.</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After</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half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opened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Osman.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Having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hello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other,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Osman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Adam</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down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sofa.</a:t>
            </a:r>
            <a:endParaRPr lang="en-US" altLang="zh-CN" dirty="0"/>
          </a:p>
        </p:txBody>
      </p:sp>
    </p:spTree>
  </p:cSld>
  <p:clrMapOvr>
    <a:masterClrMapping/>
  </p:clrMapOvr>
  <p:transition>
    <p:fade/>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BD.186_4#6392491d3?pid=136650991&amp;color=0,55,96&amp;mp=1&amp;vtp=1&amp;bt=1&amp;bbb=1&amp;hb=1"/>
          <p:cNvSpPr/>
          <p:nvPr/>
        </p:nvSpPr>
        <p:spPr>
          <a:xfrm>
            <a:off x="502920" y="1508760"/>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注意：续写词数应为150个左右。</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Adam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cleared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throat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speak</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________________________________________________</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_______</a:t>
            </a:r>
            <a:endParaRPr lang="en-US" altLang="zh-CN" sz="1800" dirty="0"/>
          </a:p>
          <a:p>
            <a:pPr>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door.___________________________________________________</a:t>
            </a:r>
            <a:endParaRPr lang="en-US" altLang="zh-CN" dirty="0"/>
          </a:p>
        </p:txBody>
      </p:sp>
    </p:spTree>
  </p:cSld>
  <p:clrMapOvr>
    <a:masterClrMapping/>
  </p:clrMapOvr>
  <p:transition>
    <p:fade/>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S.188_1#6392491d3?pid=136650991&amp;color=0,55,96&amp;vtp=1&amp;bt=1&amp;bbb=1&amp;hb=1"/>
          <p:cNvSpPr/>
          <p:nvPr/>
        </p:nvSpPr>
        <p:spPr>
          <a:xfrm>
            <a:off x="502920" y="1512000"/>
            <a:ext cx="10570464" cy="20275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写作提示</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300"/>
              </a:lnSpc>
            </a:pPr>
            <a:r>
              <a:rPr lang="en-US" altLang="zh-CN" b="0" i="0">
                <a:solidFill>
                  <a:srgbClr val="003760"/>
                </a:solidFill>
                <a:latin typeface="宋体" panose="02010600030101010101" pitchFamily="2" charset="-122"/>
                <a:ea typeface="楷体" panose="02010609060101010101"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所给材料讲述了在商店打暑假工的亚当深夜回家后得知弟弟比尔偷开了他的摩托车</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还把邻居奥斯</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曼</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布鲁克的汽车左前灯撞坏了</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他感到很生气</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尽管生气</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但第二天一早亚当就带着打工挣的钱去奥斯</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300"/>
              </a:lnSpc>
            </a:pP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曼</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布鲁克家道歉</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文章续写第一段应写亚当为弟弟的过错道歉并答应赔偿</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续写第二段可写弟弟比尔的</a:t>
            </a:r>
            <a:endParaRPr lang="en-US" altLang="zh-CN" sz="1800"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道歉及邻居奥斯曼</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布鲁克的反应</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O_5_AN.187_1#6392491d3?pid=136650991&amp;color=0,55,96&amp;vtp=1&amp;bt=1&amp;bbb=1&amp;hb=1"/>
          <p:cNvSpPr/>
          <p:nvPr/>
        </p:nvSpPr>
        <p:spPr>
          <a:xfrm>
            <a:off x="502920" y="1512000"/>
            <a:ext cx="10570464" cy="4812030"/>
          </a:xfrm>
          <a:prstGeom prst="rect">
            <a:avLst/>
          </a:prstGeom>
          <a:noFill/>
        </p:spPr>
        <p:txBody>
          <a:bodyPr wrap="none" lIns="0" tIns="0" rIns="0" bIns="0" rtlCol="0" anchor="t"/>
          <a:lstStyle/>
          <a:p>
            <a:pPr algn="l">
              <a:lnSpc>
                <a:spcPts val="3200"/>
              </a:lnSpc>
            </a:pP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参考范文</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a:p>
            <a:pPr>
              <a:lnSpc>
                <a:spcPts val="32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Adam</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cleared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throat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began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speak.“Mr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Brook,</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make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apology.</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Yesterday</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afternoon</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brother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Bill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damaged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ran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away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panic.We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awfully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sorry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“Oh</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see.But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big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deal,”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Osman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smile.Then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Adam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drew</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pocket</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Osman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sincerity,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money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have.I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wonder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if</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pay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loss</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However</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Osman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insisted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was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minor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damage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declined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endParaRPr lang="en-US" altLang="zh-CN" sz="1800" dirty="0"/>
          </a:p>
          <a:p>
            <a:pPr>
              <a:lnSpc>
                <a:spcPts val="3200"/>
              </a:lnSpc>
            </a:pPr>
            <a:r>
              <a:rPr lang="en-US" altLang="zh-CN" b="0" i="0">
                <a:solidFill>
                  <a:srgbClr val="FF000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Just</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there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came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knock</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door.Osman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went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answer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only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find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Bill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standing</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outside</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.“Morning,</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Brook.I</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I've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come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sorry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Bill</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stammered.But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Osman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laughed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let</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two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brothers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were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both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surprised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glad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see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other.Osman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gave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thumbs-</a:t>
            </a:r>
            <a:endPar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2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sign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praised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them</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happily,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“Good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boys,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truly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appreciate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your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honesty.Just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forget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car</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200"/>
              </a:lnSpc>
            </a:pP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Whatever</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boys</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said,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Osman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wouldn't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take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money.Finally,</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he</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accepted</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suggestion</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FF000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made</a:t>
            </a:r>
            <a:r>
              <a:rPr lang="en-US" altLang="zh-CN" b="0" i="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up</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him</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by</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doing</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some</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work</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his</a:t>
            </a:r>
            <a:r>
              <a:rPr lang="en-US" altLang="zh-CN" b="0" i="0" dirty="0">
                <a:solidFill>
                  <a:srgbClr val="FF000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garden.</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2">
                                            <p:bg/>
                                          </p:spTgt>
                                        </p:tgtEl>
                                        <p:attrNameLst>
                                          <p:attrName>style.visibility</p:attrName>
                                        </p:attrNameLst>
                                      </p:cBhvr>
                                      <p:to>
                                        <p:strVal val="visible"/>
                                      </p:to>
                                    </p:set>
                                    <p:animEffect transition="in" filter="fade">
                                      <p:cBhvr>
                                        <p:cTn id="7" dur="500"/>
                                        <p:tgtEl>
                                          <p:spTgt spid="2">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
                                            <p:txEl>
                                              <p:pRg st="0" end="0"/>
                                            </p:txEl>
                                          </p:spTgt>
                                        </p:tgtEl>
                                        <p:attrNameLst>
                                          <p:attrName>style.visibility</p:attrName>
                                        </p:attrNameLst>
                                      </p:cBhvr>
                                      <p:to>
                                        <p:strVal val="visible"/>
                                      </p:to>
                                    </p:set>
                                    <p:animEffect transition="in" filter="fade">
                                      <p:cBhvr>
                                        <p:cTn id="10" dur="500"/>
                                        <p:tgtEl>
                                          <p:spTgt spid="2">
                                            <p:txEl>
                                              <p:pRg st="0" end="0"/>
                                            </p:txEl>
                                          </p:spTgt>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2">
                                            <p:txEl>
                                              <p:pRg st="1" end="1"/>
                                            </p:txEl>
                                          </p:spTgt>
                                        </p:tgtEl>
                                        <p:attrNameLst>
                                          <p:attrName>style.visibility</p:attrName>
                                        </p:attrNameLst>
                                      </p:cBhvr>
                                      <p:to>
                                        <p:strVal val="visible"/>
                                      </p:to>
                                    </p:set>
                                    <p:animEffect transition="in" filter="fade">
                                      <p:cBhvr>
                                        <p:cTn id="13" dur="500"/>
                                        <p:tgtEl>
                                          <p:spTgt spid="2">
                                            <p:txEl>
                                              <p:pRg st="1" end="1"/>
                                            </p:txEl>
                                          </p:spTgt>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2">
                                            <p:txEl>
                                              <p:pRg st="2" end="2"/>
                                            </p:txEl>
                                          </p:spTgt>
                                        </p:tgtEl>
                                        <p:attrNameLst>
                                          <p:attrName>style.visibility</p:attrName>
                                        </p:attrNameLst>
                                      </p:cBhvr>
                                      <p:to>
                                        <p:strVal val="visible"/>
                                      </p:to>
                                    </p:set>
                                    <p:animEffect transition="in" filter="fade">
                                      <p:cBhvr>
                                        <p:cTn id="16" dur="500"/>
                                        <p:tgtEl>
                                          <p:spTgt spid="2">
                                            <p:txEl>
                                              <p:pRg st="2" end="2"/>
                                            </p:txEl>
                                          </p:spTgt>
                                        </p:tgtEl>
                                      </p:cBhvr>
                                    </p:animEffect>
                                  </p:childTnLst>
                                </p:cTn>
                              </p:par>
                              <p:par>
                                <p:cTn id="17" presetID="10" presetClass="entr" presetSubtype="0" fill="hold" grpId="0" nodeType="withEffect">
                                  <p:stCondLst>
                                    <p:cond delay="0"/>
                                  </p:stCondLst>
                                  <p:childTnLst>
                                    <p:set>
                                      <p:cBhvr>
                                        <p:cTn id="18" dur="1" fill="hold">
                                          <p:stCondLst>
                                            <p:cond delay="0"/>
                                          </p:stCondLst>
                                        </p:cTn>
                                        <p:tgtEl>
                                          <p:spTgt spid="2">
                                            <p:txEl>
                                              <p:pRg st="3" end="3"/>
                                            </p:txEl>
                                          </p:spTgt>
                                        </p:tgtEl>
                                        <p:attrNameLst>
                                          <p:attrName>style.visibility</p:attrName>
                                        </p:attrNameLst>
                                      </p:cBhvr>
                                      <p:to>
                                        <p:strVal val="visible"/>
                                      </p:to>
                                    </p:set>
                                    <p:animEffect transition="in" filter="fade">
                                      <p:cBhvr>
                                        <p:cTn id="19" dur="500"/>
                                        <p:tgtEl>
                                          <p:spTgt spid="2">
                                            <p:txEl>
                                              <p:pRg st="3" end="3"/>
                                            </p:txEl>
                                          </p:spTgt>
                                        </p:tgtEl>
                                      </p:cBhvr>
                                    </p:animEffect>
                                  </p:childTnLst>
                                </p:cTn>
                              </p:par>
                              <p:par>
                                <p:cTn id="20" presetID="10" presetClass="entr" presetSubtype="0" fill="hold" grpId="0" nodeType="withEffect">
                                  <p:stCondLst>
                                    <p:cond delay="0"/>
                                  </p:stCondLst>
                                  <p:childTnLst>
                                    <p:set>
                                      <p:cBhvr>
                                        <p:cTn id="21" dur="1" fill="hold">
                                          <p:stCondLst>
                                            <p:cond delay="0"/>
                                          </p:stCondLst>
                                        </p:cTn>
                                        <p:tgtEl>
                                          <p:spTgt spid="2">
                                            <p:txEl>
                                              <p:pRg st="4" end="4"/>
                                            </p:txEl>
                                          </p:spTgt>
                                        </p:tgtEl>
                                        <p:attrNameLst>
                                          <p:attrName>style.visibility</p:attrName>
                                        </p:attrNameLst>
                                      </p:cBhvr>
                                      <p:to>
                                        <p:strVal val="visible"/>
                                      </p:to>
                                    </p:set>
                                    <p:animEffect transition="in" filter="fade">
                                      <p:cBhvr>
                                        <p:cTn id="22" dur="500"/>
                                        <p:tgtEl>
                                          <p:spTgt spid="2">
                                            <p:txEl>
                                              <p:pRg st="4" end="4"/>
                                            </p:txEl>
                                          </p:spTgt>
                                        </p:tgtEl>
                                      </p:cBhvr>
                                    </p:animEffect>
                                  </p:childTnLst>
                                </p:cTn>
                              </p:par>
                              <p:par>
                                <p:cTn id="23" presetID="10" presetClass="entr" presetSubtype="0" fill="hold" grpId="0" nodeType="withEffect">
                                  <p:stCondLst>
                                    <p:cond delay="0"/>
                                  </p:stCondLst>
                                  <p:childTnLst>
                                    <p:set>
                                      <p:cBhvr>
                                        <p:cTn id="24" dur="1" fill="hold">
                                          <p:stCondLst>
                                            <p:cond delay="0"/>
                                          </p:stCondLst>
                                        </p:cTn>
                                        <p:tgtEl>
                                          <p:spTgt spid="2">
                                            <p:txEl>
                                              <p:pRg st="5" end="5"/>
                                            </p:txEl>
                                          </p:spTgt>
                                        </p:tgtEl>
                                        <p:attrNameLst>
                                          <p:attrName>style.visibility</p:attrName>
                                        </p:attrNameLst>
                                      </p:cBhvr>
                                      <p:to>
                                        <p:strVal val="visible"/>
                                      </p:to>
                                    </p:set>
                                    <p:animEffect transition="in" filter="fade">
                                      <p:cBhvr>
                                        <p:cTn id="25" dur="500"/>
                                        <p:tgtEl>
                                          <p:spTgt spid="2">
                                            <p:txEl>
                                              <p:pRg st="5" end="5"/>
                                            </p:txEl>
                                          </p:spTgt>
                                        </p:tgtEl>
                                      </p:cBhvr>
                                    </p:animEffect>
                                  </p:childTnLst>
                                </p:cTn>
                              </p:par>
                              <p:par>
                                <p:cTn id="26" presetID="10" presetClass="entr" presetSubtype="0" fill="hold" grpId="0" nodeType="withEffect">
                                  <p:stCondLst>
                                    <p:cond delay="0"/>
                                  </p:stCondLst>
                                  <p:childTnLst>
                                    <p:set>
                                      <p:cBhvr>
                                        <p:cTn id="27" dur="1" fill="hold">
                                          <p:stCondLst>
                                            <p:cond delay="0"/>
                                          </p:stCondLst>
                                        </p:cTn>
                                        <p:tgtEl>
                                          <p:spTgt spid="2">
                                            <p:txEl>
                                              <p:pRg st="6" end="6"/>
                                            </p:txEl>
                                          </p:spTgt>
                                        </p:tgtEl>
                                        <p:attrNameLst>
                                          <p:attrName>style.visibility</p:attrName>
                                        </p:attrNameLst>
                                      </p:cBhvr>
                                      <p:to>
                                        <p:strVal val="visible"/>
                                      </p:to>
                                    </p:set>
                                    <p:animEffect transition="in" filter="fade">
                                      <p:cBhvr>
                                        <p:cTn id="28" dur="500"/>
                                        <p:tgtEl>
                                          <p:spTgt spid="2">
                                            <p:txEl>
                                              <p:pRg st="6" end="6"/>
                                            </p:txEl>
                                          </p:spTgt>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2">
                                            <p:txEl>
                                              <p:pRg st="7" end="7"/>
                                            </p:txEl>
                                          </p:spTgt>
                                        </p:tgtEl>
                                        <p:attrNameLst>
                                          <p:attrName>style.visibility</p:attrName>
                                        </p:attrNameLst>
                                      </p:cBhvr>
                                      <p:to>
                                        <p:strVal val="visible"/>
                                      </p:to>
                                    </p:set>
                                    <p:animEffect transition="in" filter="fade">
                                      <p:cBhvr>
                                        <p:cTn id="31" dur="500"/>
                                        <p:tgtEl>
                                          <p:spTgt spid="2">
                                            <p:txEl>
                                              <p:pRg st="7" end="7"/>
                                            </p:txEl>
                                          </p:spTgt>
                                        </p:tgtEl>
                                      </p:cBhvr>
                                    </p:animEffect>
                                  </p:childTnLst>
                                </p:cTn>
                              </p:par>
                              <p:par>
                                <p:cTn id="32" presetID="10" presetClass="entr" presetSubtype="0" fill="hold" grpId="0" nodeType="withEffect">
                                  <p:stCondLst>
                                    <p:cond delay="0"/>
                                  </p:stCondLst>
                                  <p:childTnLst>
                                    <p:set>
                                      <p:cBhvr>
                                        <p:cTn id="33" dur="1" fill="hold">
                                          <p:stCondLst>
                                            <p:cond delay="0"/>
                                          </p:stCondLst>
                                        </p:cTn>
                                        <p:tgtEl>
                                          <p:spTgt spid="2">
                                            <p:txEl>
                                              <p:pRg st="8" end="8"/>
                                            </p:txEl>
                                          </p:spTgt>
                                        </p:tgtEl>
                                        <p:attrNameLst>
                                          <p:attrName>style.visibility</p:attrName>
                                        </p:attrNameLst>
                                      </p:cBhvr>
                                      <p:to>
                                        <p:strVal val="visible"/>
                                      </p:to>
                                    </p:set>
                                    <p:animEffect transition="in" filter="fade">
                                      <p:cBhvr>
                                        <p:cTn id="34" dur="500"/>
                                        <p:tgtEl>
                                          <p:spTgt spid="2">
                                            <p:txEl>
                                              <p:pRg st="8" end="8"/>
                                            </p:txEl>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2">
                                            <p:txEl>
                                              <p:pRg st="9" end="9"/>
                                            </p:txEl>
                                          </p:spTgt>
                                        </p:tgtEl>
                                        <p:attrNameLst>
                                          <p:attrName>style.visibility</p:attrName>
                                        </p:attrNameLst>
                                      </p:cBhvr>
                                      <p:to>
                                        <p:strVal val="visible"/>
                                      </p:to>
                                    </p:set>
                                    <p:animEffect transition="in" filter="fade">
                                      <p:cBhvr>
                                        <p:cTn id="37" dur="500"/>
                                        <p:tgtEl>
                                          <p:spTgt spid="2">
                                            <p:txEl>
                                              <p:pRg st="9" end="9"/>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2">
                                            <p:txEl>
                                              <p:pRg st="10" end="10"/>
                                            </p:txEl>
                                          </p:spTgt>
                                        </p:tgtEl>
                                        <p:attrNameLst>
                                          <p:attrName>style.visibility</p:attrName>
                                        </p:attrNameLst>
                                      </p:cBhvr>
                                      <p:to>
                                        <p:strVal val="visible"/>
                                      </p:to>
                                    </p:set>
                                    <p:animEffect transition="in" filter="fade">
                                      <p:cBhvr>
                                        <p:cTn id="40" dur="500"/>
                                        <p:tgtEl>
                                          <p:spTgt spid="2">
                                            <p:txEl>
                                              <p:pRg st="10" end="10"/>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2">
                                            <p:txEl>
                                              <p:pRg st="11" end="11"/>
                                            </p:txEl>
                                          </p:spTgt>
                                        </p:tgtEl>
                                        <p:attrNameLst>
                                          <p:attrName>style.visibility</p:attrName>
                                        </p:attrNameLst>
                                      </p:cBhvr>
                                      <p:to>
                                        <p:strVal val="visible"/>
                                      </p:to>
                                    </p:set>
                                    <p:animEffect transition="in" filter="fade">
                                      <p:cBhvr>
                                        <p:cTn id="43" dur="500"/>
                                        <p:tgtEl>
                                          <p:spTgt spid="2">
                                            <p:txEl>
                                              <p:pRg st="11" end="1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_3_BD#0b52dc8b5?pid=54aea257a&amp;color=0,55,96&amp;vtp=1&amp;bt=1&amp;bbb=1"/>
          <p:cNvSpPr/>
          <p:nvPr/>
        </p:nvSpPr>
        <p:spPr>
          <a:xfrm>
            <a:off x="502920" y="1508761"/>
            <a:ext cx="10570464" cy="458597"/>
          </a:xfrm>
          <a:prstGeom prst="rect">
            <a:avLst/>
          </a:prstGeom>
          <a:noFill/>
        </p:spPr>
        <p:txBody>
          <a:bodyPr wrap="none" lIns="0" tIns="0" rIns="0" bIns="0" rtlCol="0" anchor="t"/>
          <a:lstStyle/>
          <a:p>
            <a:pPr algn="ctr">
              <a:lnSpc>
                <a:spcPts val="4000"/>
              </a:lnSpc>
            </a:pP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第一部分</a:t>
            </a:r>
            <a:r>
              <a:rPr lang="en-US" altLang="zh-CN" sz="24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24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a:t>
            </a:r>
            <a:endParaRPr lang="en-US" altLang="zh-CN" sz="2400" dirty="0"/>
          </a:p>
        </p:txBody>
      </p:sp>
      <p:sp>
        <p:nvSpPr>
          <p:cNvPr id="3" name="C_4_BD#2ba41deb3?pid=0b52dc8b5&amp;color=0,55,96&amp;vtp=1&amp;bbb=1"/>
          <p:cNvSpPr/>
          <p:nvPr/>
        </p:nvSpPr>
        <p:spPr>
          <a:xfrm>
            <a:off x="502920" y="2011235"/>
            <a:ext cx="10570464" cy="420434"/>
          </a:xfrm>
          <a:prstGeom prst="rect">
            <a:avLst/>
          </a:prstGeom>
          <a:noFill/>
        </p:spPr>
        <p:txBody>
          <a:bodyPr wrap="none" lIns="0" tIns="0" rIns="0" bIns="0" rtlCol="0" anchor="t"/>
          <a:lstStyle/>
          <a:p>
            <a:pPr algn="l">
              <a:lnSpc>
                <a:spcPts val="3600"/>
              </a:lnSpc>
            </a:pP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第一节（</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共</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每小题</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满分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37.5</a:t>
            </a:r>
            <a:r>
              <a:rPr lang="en-US" altLang="zh-CN" sz="2200" b="1"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分</a:t>
            </a:r>
            <a:r>
              <a:rPr lang="en-US" altLang="zh-CN" sz="22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2200" dirty="0"/>
          </a:p>
        </p:txBody>
      </p:sp>
      <p:sp>
        <p:nvSpPr>
          <p:cNvPr id="4" name="QM_5_BD.1_1#5b456654e?pid=2ba41deb3&amp;color=0,55,96&amp;vtp=1&amp;bbb=1&amp;hb=1"/>
          <p:cNvSpPr/>
          <p:nvPr/>
        </p:nvSpPr>
        <p:spPr>
          <a:xfrm>
            <a:off x="502920" y="2472158"/>
            <a:ext cx="10570464" cy="1916430"/>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阅读下列短文，从每题所给的A、B、C、D四个选项中选出最佳选项。</a:t>
            </a:r>
            <a:endParaRPr lang="en-US" altLang="zh-CN" sz="1800" dirty="0"/>
          </a:p>
          <a:p>
            <a:pPr algn="ctr">
              <a:lnSpc>
                <a:spcPts val="3100"/>
              </a:lnSpc>
            </a:pPr>
            <a:r>
              <a:rPr lang="en-US" altLang="zh-CN" b="1"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a:p>
            <a:pPr>
              <a:lnSpc>
                <a:spcPts val="3100"/>
              </a:lnSpc>
            </a:pP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仿宋" panose="02010609060101010101" pitchFamily="34" charset="-122"/>
                <a:ea typeface="仿宋" panose="02010609060101010101" pitchFamily="34" charset="-122"/>
                <a:cs typeface="仿宋" panose="02010609060101010101" pitchFamily="34" charset="-120"/>
              </a:rPr>
              <a:t>[湖北七校联盟2024高一期中]</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computer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market,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new</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every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difficult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keep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track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kids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Here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0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right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now,</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along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you</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need</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know</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each</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a:t>
            </a:r>
            <a:endParaRPr lang="en-US" altLang="zh-CN" dirty="0"/>
          </a:p>
        </p:txBody>
      </p:sp>
      <p:sp>
        <p:nvSpPr>
          <p:cNvPr id="5" name="QM_5_BD.1_2#5b456654e?sp=1&amp;pid=2ba41deb3&amp;color=0,55,96&amp;vtp=1&amp;bbb=1&amp;hb=1"/>
          <p:cNvSpPr/>
          <p:nvPr/>
        </p:nvSpPr>
        <p:spPr>
          <a:xfrm>
            <a:off x="502920" y="4396740"/>
            <a:ext cx="10570464" cy="1909890"/>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Lipsi</a:t>
            </a:r>
            <a:endParaRPr lang="en-US" altLang="zh-CN" sz="1800" dirty="0"/>
          </a:p>
          <a:p>
            <a:pPr>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makers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Lipsi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encourage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Lipsi</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link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account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receive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anonymous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feedback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（匿名反馈）</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posts.</a:t>
            </a:r>
            <a:endParaRPr lang="en-US" altLang="zh-CN" sz="1800" dirty="0"/>
          </a:p>
          <a:p>
            <a:pPr>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erase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attracted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risky</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29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behaviour</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_3#5b456654e?sp=1&amp;pid=2ba41deb3&amp;color=0,55,96&amp;mp=1&amp;vtp=1&amp;bt=1&amp;bbb=1"/>
          <p:cNvSpPr/>
          <p:nvPr/>
        </p:nvSpPr>
        <p:spPr>
          <a:xfrm>
            <a:off x="502920" y="1512000"/>
            <a:ext cx="10570464" cy="16084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WhatsApp</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WhatsApp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ranks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（位列）13th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apps.</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send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unlimited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messages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photos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without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worrying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limits.</a:t>
            </a:r>
            <a:endParaRPr lang="en-US" altLang="zh-CN" sz="1800" dirty="0"/>
          </a:p>
          <a:p>
            <a:pPr>
              <a:lnSpc>
                <a:spcPts val="31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share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locations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contacts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messaging,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turned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off.</a:t>
            </a:r>
            <a:endParaRPr lang="en-US" altLang="zh-CN" sz="1800" dirty="0"/>
          </a:p>
        </p:txBody>
      </p:sp>
      <p:sp>
        <p:nvSpPr>
          <p:cNvPr id="3" name="QM_5_BD.1_4#5b456654e?sp=1&amp;pid=2ba41deb3&amp;color=0,55,96&amp;mp=1&amp;vtp=1&amp;bbb=1&amp;hb=1"/>
          <p:cNvSpPr/>
          <p:nvPr/>
        </p:nvSpPr>
        <p:spPr>
          <a:xfrm>
            <a:off x="502920" y="3168334"/>
            <a:ext cx="10570464" cy="2449640"/>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Tellonym</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anonymous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texting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currently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10</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million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users.</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Tellonym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claims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monitoring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improper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managing</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concerns.</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block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block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messages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registered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M_5_BD.1_5#5b456654e?sp=1&amp;pid=2ba41deb3&amp;color=0,55,96&amp;mp=1&amp;vtp=1&amp;bt=1&amp;bbb=1&amp;hb=1"/>
          <p:cNvSpPr/>
          <p:nvPr/>
        </p:nvSpPr>
        <p:spPr>
          <a:xfrm>
            <a:off x="502920" y="1512000"/>
            <a:ext cx="10570464" cy="2446655"/>
          </a:xfrm>
          <a:prstGeom prst="rect">
            <a:avLst/>
          </a:prstGeom>
          <a:noFill/>
        </p:spPr>
        <p:txBody>
          <a:bodyPr wrap="none" lIns="0" tIns="0" rIns="0" bIns="0" rtlCol="0" anchor="t"/>
          <a:lstStyle/>
          <a:p>
            <a:pPr algn="l">
              <a:lnSpc>
                <a:spcPts val="3300"/>
              </a:lnSpc>
            </a:pP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Snapchat</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survey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finds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69</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teens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Snapchat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ranks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first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terms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how</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often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used.</a:t>
            </a:r>
            <a:endParaRPr lang="en-US" altLang="zh-CN" sz="1800" dirty="0"/>
          </a:p>
          <a:p>
            <a:pPr>
              <a:lnSpc>
                <a:spcPts val="3300"/>
              </a:lnSpc>
            </a:pPr>
            <a:r>
              <a:rPr lang="en-US" altLang="zh-CN" b="0" i="0">
                <a:solidFill>
                  <a:srgbClr val="003760"/>
                </a:solidFill>
                <a:latin typeface="宋体" panose="02010600030101010101" pitchFamily="2" charset="-122"/>
                <a:ea typeface="微软雅黑" panose="020B0503020204020204" pitchFamily="34" charset="-122"/>
                <a:cs typeface="Times New Roman" panose="02020603050405020304"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enables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companies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channels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（频道）.Some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channels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age-gated,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must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least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they're</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18</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access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but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channels</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endParaRPr lang="en-US" altLang="zh-CN" dirty="0"/>
          </a:p>
        </p:txBody>
      </p:sp>
      <p:sp>
        <p:nvSpPr>
          <p:cNvPr id="3" name="QM_5_EX.2_1#5b456654e?pid=2ba41deb3&amp;color=0,55,96&amp;vtp=1&amp;bbb=1"/>
          <p:cNvSpPr/>
          <p:nvPr/>
        </p:nvSpPr>
        <p:spPr>
          <a:xfrm>
            <a:off x="502920" y="3976117"/>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语篇导读</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本文是一篇应用文</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楷体" panose="02010609060101010101" pitchFamily="34" charset="-122"/>
                <a:cs typeface="Times New Roman" panose="02020603050405020304" pitchFamily="34" charset="-120"/>
              </a:rPr>
              <a:t>主要介绍了目前最受青少年欢迎的四款应用程序</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sz="1800"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3_1#6c75745f1?pid=5b456654e&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1.Which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allows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remove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chatting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records?(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4_1#6c75745f1.bracket?pid=5b456654e&amp;color=0,55,96&amp;vpa=1&amp;vtp=1"/>
          <p:cNvSpPr/>
          <p:nvPr/>
        </p:nvSpPr>
        <p:spPr>
          <a:xfrm>
            <a:off x="6890225"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BD.5_1#6c75745f1.choices?pid=5b456654e&amp;color=0,55,96&amp;vtp=1&amp;bbb=1"/>
          <p:cNvSpPr/>
          <p:nvPr/>
        </p:nvSpPr>
        <p:spPr>
          <a:xfrm>
            <a:off x="502920" y="1908238"/>
            <a:ext cx="10570464" cy="351155"/>
          </a:xfrm>
          <a:prstGeom prst="rect">
            <a:avLst/>
          </a:prstGeom>
          <a:noFill/>
        </p:spPr>
        <p:txBody>
          <a:bodyPr wrap="none" lIns="0" tIns="0" rIns="0" bIns="0" rtlCol="0" anchor="t"/>
          <a:lstStyle/>
          <a:p>
            <a:pPr>
              <a:lnSpc>
                <a:spcPts val="3100"/>
              </a:lnSpc>
              <a:tabLst>
                <a:tab pos="2391410" algn="l"/>
                <a:tab pos="5266055" algn="l"/>
                <a:tab pos="802576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Lipsi.</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WhatsApp.</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Tellonym.</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.Snapchat.</a:t>
            </a:r>
            <a:endParaRPr lang="en-US" altLang="zh-CN" sz="1800" dirty="0"/>
          </a:p>
        </p:txBody>
      </p:sp>
      <p:sp>
        <p:nvSpPr>
          <p:cNvPr id="5" name="QC_6_AS.6_1#6c75745f1?pid=5b456654e&amp;color=0,55,96&amp;vtp=1&amp;bbb=1&amp;hb=1"/>
          <p:cNvSpPr/>
          <p:nvPr/>
        </p:nvSpPr>
        <p:spPr>
          <a:xfrm>
            <a:off x="502920" y="2319020"/>
            <a:ext cx="10570464" cy="770255"/>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细节理解题。根据Lipsi部分中的“Users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easily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erase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history,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means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might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attracted</a:t>
            </a:r>
            <a:r>
              <a:rPr lang="en-US" altLang="zh-CN"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carrying</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out</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risky</a:t>
            </a:r>
            <a:r>
              <a:rPr lang="en-US" altLang="zh-CN"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behaviour.”可知，Lipsi应用程序允许用户删除聊天记录。</a:t>
            </a:r>
            <a:endParaRPr lang="en-US" altLang="zh-CN" dirty="0"/>
          </a:p>
        </p:txBody>
      </p:sp>
      <p:sp>
        <p:nvSpPr>
          <p:cNvPr id="6" name="QC_6_BD.7_1#b1637e1c2?pid=5b456654e&amp;color=0,55,96&amp;vtp=1&amp;bbb=1"/>
          <p:cNvSpPr/>
          <p:nvPr/>
        </p:nvSpPr>
        <p:spPr>
          <a:xfrm>
            <a:off x="502920" y="3133788"/>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2.What's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special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Tellonym?(</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7" name="QC_6_AN.8_1#b1637e1c2.bracket?pid=5b456654e&amp;color=0,55,96&amp;vpa=2&amp;vtp=1"/>
          <p:cNvSpPr/>
          <p:nvPr/>
        </p:nvSpPr>
        <p:spPr>
          <a:xfrm>
            <a:off x="3943763" y="3120453"/>
            <a:ext cx="3190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C</a:t>
            </a:r>
            <a:endParaRPr lang="en-US" altLang="zh-CN" dirty="0"/>
          </a:p>
        </p:txBody>
      </p:sp>
      <p:sp>
        <p:nvSpPr>
          <p:cNvPr id="8" name="QC_6_BD.9_1#b1637e1c2.choices?pid=5b456654e&amp;color=0,55,96&amp;vtp=1&amp;bbb=1"/>
          <p:cNvSpPr/>
          <p:nvPr/>
        </p:nvSpPr>
        <p:spPr>
          <a:xfrm>
            <a:off x="502920" y="3544570"/>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improper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intended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students.</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pays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significant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attention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popular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among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teens.</a:t>
            </a:r>
            <a:endParaRPr lang="en-US" altLang="zh-CN" sz="1800" dirty="0"/>
          </a:p>
        </p:txBody>
      </p:sp>
      <p:sp>
        <p:nvSpPr>
          <p:cNvPr id="9" name="QC_6_AS.10_1#b1637e1c2?pid=5b456654e&amp;color=0,55,96&amp;vtp=1&amp;bbb=1&amp;hb=1"/>
          <p:cNvSpPr/>
          <p:nvPr/>
        </p:nvSpPr>
        <p:spPr>
          <a:xfrm>
            <a:off x="502920" y="4364355"/>
            <a:ext cx="10570464" cy="16116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细节理解题。根据Tellonym部分中的“Tellonym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claims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monitoring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improper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content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has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page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site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managing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safety</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concerns.”和“Users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block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certain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words,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block</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messages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from</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not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registered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Tellonym有一个关于管理安全问题</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的页面并且用户可以屏蔽某些来自非该应用注册用户的消息</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，即其特别之处在于它非常重视安全。</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10" presetClass="entr" presetSubtype="0" fill="hold" grpId="0" nodeType="clickEffect">
                                  <p:stCondLst>
                                    <p:cond delay="0"/>
                                  </p:stCondLst>
                                  <p:childTnLst>
                                    <p:set>
                                      <p:cBhvr>
                                        <p:cTn id="25" dur="1" fill="hold">
                                          <p:stCondLst>
                                            <p:cond delay="0"/>
                                          </p:stCondLst>
                                        </p:cTn>
                                        <p:tgtEl>
                                          <p:spTgt spid="7">
                                            <p:bg/>
                                          </p:spTgt>
                                        </p:tgtEl>
                                        <p:attrNameLst>
                                          <p:attrName>style.visibility</p:attrName>
                                        </p:attrNameLst>
                                      </p:cBhvr>
                                      <p:to>
                                        <p:strVal val="visible"/>
                                      </p:to>
                                    </p:set>
                                    <p:animEffect transition="in" filter="fade">
                                      <p:cBhvr>
                                        <p:cTn id="26" dur="500"/>
                                        <p:tgtEl>
                                          <p:spTgt spid="7">
                                            <p:bg/>
                                          </p:spTgt>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7">
                                            <p:txEl>
                                              <p:pRg st="0" end="0"/>
                                            </p:txEl>
                                          </p:spTgt>
                                        </p:tgtEl>
                                        <p:attrNameLst>
                                          <p:attrName>style.visibility</p:attrName>
                                        </p:attrNameLst>
                                      </p:cBhvr>
                                      <p:to>
                                        <p:strVal val="visible"/>
                                      </p:to>
                                    </p:set>
                                    <p:animEffect transition="in" filter="fade">
                                      <p:cBhvr>
                                        <p:cTn id="29" dur="500"/>
                                        <p:tgtEl>
                                          <p:spTgt spid="7">
                                            <p:txEl>
                                              <p:pRg st="0" end="0"/>
                                            </p:txEl>
                                          </p:spTgt>
                                        </p:tgtEl>
                                      </p:cBhvr>
                                    </p:animEffect>
                                  </p:childTnLst>
                                </p:cTn>
                              </p:par>
                            </p:childTnLst>
                          </p:cTn>
                        </p:par>
                      </p:childTnLst>
                    </p:cTn>
                  </p:par>
                  <p:par>
                    <p:cTn id="30" fill="hold">
                      <p:stCondLst>
                        <p:cond delay="indefinite"/>
                      </p:stCondLst>
                      <p:childTnLst>
                        <p:par>
                          <p:cTn id="31" fill="hold">
                            <p:stCondLst>
                              <p:cond delay="0"/>
                            </p:stCondLst>
                            <p:childTnLst>
                              <p:par>
                                <p:cTn id="32" presetID="10" presetClass="entr" presetSubtype="0" fill="hold" grpId="0" nodeType="clickEffect">
                                  <p:stCondLst>
                                    <p:cond delay="0"/>
                                  </p:stCondLst>
                                  <p:childTnLst>
                                    <p:set>
                                      <p:cBhvr>
                                        <p:cTn id="33" dur="1" fill="hold">
                                          <p:stCondLst>
                                            <p:cond delay="0"/>
                                          </p:stCondLst>
                                        </p:cTn>
                                        <p:tgtEl>
                                          <p:spTgt spid="9">
                                            <p:bg/>
                                          </p:spTgt>
                                        </p:tgtEl>
                                        <p:attrNameLst>
                                          <p:attrName>style.visibility</p:attrName>
                                        </p:attrNameLst>
                                      </p:cBhvr>
                                      <p:to>
                                        <p:strVal val="visible"/>
                                      </p:to>
                                    </p:set>
                                    <p:animEffect transition="in" filter="fade">
                                      <p:cBhvr>
                                        <p:cTn id="34" dur="500"/>
                                        <p:tgtEl>
                                          <p:spTgt spid="9">
                                            <p:bg/>
                                          </p:spTgt>
                                        </p:tgtEl>
                                      </p:cBhvr>
                                    </p:animEffect>
                                  </p:childTnLst>
                                </p:cTn>
                              </p:par>
                              <p:par>
                                <p:cTn id="35" presetID="10" presetClass="entr" presetSubtype="0" fill="hold" grpId="0" nodeType="withEffect">
                                  <p:stCondLst>
                                    <p:cond delay="0"/>
                                  </p:stCondLst>
                                  <p:childTnLst>
                                    <p:set>
                                      <p:cBhvr>
                                        <p:cTn id="36" dur="1" fill="hold">
                                          <p:stCondLst>
                                            <p:cond delay="0"/>
                                          </p:stCondLst>
                                        </p:cTn>
                                        <p:tgtEl>
                                          <p:spTgt spid="9">
                                            <p:txEl>
                                              <p:pRg st="0" end="0"/>
                                            </p:txEl>
                                          </p:spTgt>
                                        </p:tgtEl>
                                        <p:attrNameLst>
                                          <p:attrName>style.visibility</p:attrName>
                                        </p:attrNameLst>
                                      </p:cBhvr>
                                      <p:to>
                                        <p:strVal val="visible"/>
                                      </p:to>
                                    </p:set>
                                    <p:animEffect transition="in" filter="fade">
                                      <p:cBhvr>
                                        <p:cTn id="37" dur="500"/>
                                        <p:tgtEl>
                                          <p:spTgt spid="9">
                                            <p:txEl>
                                              <p:pRg st="0" end="0"/>
                                            </p:txEl>
                                          </p:spTgt>
                                        </p:tgtEl>
                                      </p:cBhvr>
                                    </p:animEffect>
                                  </p:childTnLst>
                                </p:cTn>
                              </p:par>
                              <p:par>
                                <p:cTn id="38" presetID="10" presetClass="entr" presetSubtype="0" fill="hold" grpId="0" nodeType="withEffect">
                                  <p:stCondLst>
                                    <p:cond delay="0"/>
                                  </p:stCondLst>
                                  <p:childTnLst>
                                    <p:set>
                                      <p:cBhvr>
                                        <p:cTn id="39" dur="1" fill="hold">
                                          <p:stCondLst>
                                            <p:cond delay="0"/>
                                          </p:stCondLst>
                                        </p:cTn>
                                        <p:tgtEl>
                                          <p:spTgt spid="9">
                                            <p:txEl>
                                              <p:pRg st="1" end="1"/>
                                            </p:txEl>
                                          </p:spTgt>
                                        </p:tgtEl>
                                        <p:attrNameLst>
                                          <p:attrName>style.visibility</p:attrName>
                                        </p:attrNameLst>
                                      </p:cBhvr>
                                      <p:to>
                                        <p:strVal val="visible"/>
                                      </p:to>
                                    </p:set>
                                    <p:animEffect transition="in" filter="fade">
                                      <p:cBhvr>
                                        <p:cTn id="40" dur="500"/>
                                        <p:tgtEl>
                                          <p:spTgt spid="9">
                                            <p:txEl>
                                              <p:pRg st="1" end="1"/>
                                            </p:txEl>
                                          </p:spTgt>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9">
                                            <p:txEl>
                                              <p:pRg st="2" end="2"/>
                                            </p:txEl>
                                          </p:spTgt>
                                        </p:tgtEl>
                                        <p:attrNameLst>
                                          <p:attrName>style.visibility</p:attrName>
                                        </p:attrNameLst>
                                      </p:cBhvr>
                                      <p:to>
                                        <p:strVal val="visible"/>
                                      </p:to>
                                    </p:set>
                                    <p:animEffect transition="in" filter="fade">
                                      <p:cBhvr>
                                        <p:cTn id="43" dur="500"/>
                                        <p:tgtEl>
                                          <p:spTgt spid="9">
                                            <p:txEl>
                                              <p:pRg st="2" end="2"/>
                                            </p:txEl>
                                          </p:spTgt>
                                        </p:tgtEl>
                                      </p:cBhvr>
                                    </p:animEffect>
                                  </p:childTnLst>
                                </p:cTn>
                              </p:par>
                              <p:par>
                                <p:cTn id="44" presetID="10" presetClass="entr" presetSubtype="0" fill="hold" grpId="0" nodeType="withEffect">
                                  <p:stCondLst>
                                    <p:cond delay="0"/>
                                  </p:stCondLst>
                                  <p:childTnLst>
                                    <p:set>
                                      <p:cBhvr>
                                        <p:cTn id="45" dur="1" fill="hold">
                                          <p:stCondLst>
                                            <p:cond delay="0"/>
                                          </p:stCondLst>
                                        </p:cTn>
                                        <p:tgtEl>
                                          <p:spTgt spid="9">
                                            <p:txEl>
                                              <p:pRg st="3" end="3"/>
                                            </p:txEl>
                                          </p:spTgt>
                                        </p:tgtEl>
                                        <p:attrNameLst>
                                          <p:attrName>style.visibility</p:attrName>
                                        </p:attrNameLst>
                                      </p:cBhvr>
                                      <p:to>
                                        <p:strVal val="visible"/>
                                      </p:to>
                                    </p:set>
                                    <p:animEffect transition="in" filter="fade">
                                      <p:cBhvr>
                                        <p:cTn id="46" dur="500"/>
                                        <p:tgtEl>
                                          <p:spTgt spid="9">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P spid="7" grpId="0" animBg="1" build="p"/>
      <p:bldP spid="9" grpId="0" animBg="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QC_6_BD.11_1#40730dd38?pid=5b456654e&amp;color=0,55,96&amp;vtp=1&amp;bt=1&amp;bbb=1"/>
          <p:cNvSpPr/>
          <p:nvPr/>
        </p:nvSpPr>
        <p:spPr>
          <a:xfrm>
            <a:off x="502920" y="1508760"/>
            <a:ext cx="10570464" cy="351155"/>
          </a:xfrm>
          <a:prstGeom prst="rect">
            <a:avLst/>
          </a:prstGeom>
          <a:noFill/>
        </p:spPr>
        <p:txBody>
          <a:bodyPr wrap="none" lIns="0" tIns="0" rIns="0" bIns="0" rtlCol="0" anchor="t"/>
          <a:lstStyle/>
          <a:p>
            <a:pPr algn="l">
              <a:lnSpc>
                <a:spcPts val="3100"/>
              </a:lnSpc>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3.What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Snapchat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concerns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people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dirty="0"/>
          </a:p>
        </p:txBody>
      </p:sp>
      <p:sp>
        <p:nvSpPr>
          <p:cNvPr id="3" name="QC_6_AN.12_1#40730dd38.bracket?pid=5b456654e&amp;color=0,55,96&amp;vpa=3&amp;vtp=1"/>
          <p:cNvSpPr/>
          <p:nvPr/>
        </p:nvSpPr>
        <p:spPr>
          <a:xfrm>
            <a:off x="5671026" y="1495425"/>
            <a:ext cx="331788" cy="354140"/>
          </a:xfrm>
          <a:prstGeom prst="rect">
            <a:avLst/>
          </a:prstGeom>
          <a:noFill/>
        </p:spPr>
        <p:txBody>
          <a:bodyPr wrap="none" lIns="0" tIns="0" rIns="0" bIns="0" rtlCol="0" anchor="t"/>
          <a:lstStyle/>
          <a:p>
            <a:pPr algn="ctr">
              <a:lnSpc>
                <a:spcPts val="3100"/>
              </a:lnSpc>
            </a:pPr>
            <a:r>
              <a:rPr lang="en-US" altLang="zh-CN" b="0" i="0" dirty="0">
                <a:solidFill>
                  <a:srgbClr val="FF0000"/>
                </a:solidFill>
                <a:latin typeface="Times New Roman" panose="02020603050405020304" pitchFamily="34" charset="0"/>
                <a:ea typeface="微软雅黑" panose="020B0503020204020204" pitchFamily="34" charset="-122"/>
                <a:cs typeface="Times New Roman" panose="02020603050405020304" pitchFamily="34" charset="-120"/>
              </a:rPr>
              <a:t>A</a:t>
            </a:r>
            <a:endParaRPr lang="en-US" altLang="zh-CN" dirty="0"/>
          </a:p>
        </p:txBody>
      </p:sp>
      <p:sp>
        <p:nvSpPr>
          <p:cNvPr id="4" name="QC_6_BD.13_1#40730dd38.choices?pid=5b456654e&amp;color=0,55,96&amp;vtp=1&amp;bbb=1"/>
          <p:cNvSpPr/>
          <p:nvPr/>
        </p:nvSpPr>
        <p:spPr>
          <a:xfrm>
            <a:off x="502920" y="1913255"/>
            <a:ext cx="10570464" cy="770255"/>
          </a:xfrm>
          <a:prstGeom prst="rect">
            <a:avLst/>
          </a:prstGeom>
          <a:noFill/>
        </p:spPr>
        <p:txBody>
          <a:bodyPr wrap="none" lIns="0" tIns="0" rIns="0" bIns="0" rtlCol="0" anchor="t"/>
          <a:lstStyle/>
          <a:p>
            <a:pPr>
              <a:lnSpc>
                <a:spcPts val="3300"/>
              </a:lnSpc>
              <a:tabLst>
                <a:tab pos="5393055" algn="l"/>
              </a:tabLst>
            </a:pP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A.Users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own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channels.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B</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link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posts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social</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media.</a:t>
            </a:r>
            <a:endParaRPr lang="en-US" altLang="zh-CN" sz="1800" dirty="0"/>
          </a:p>
          <a:p>
            <a:pPr>
              <a:lnSpc>
                <a:spcPts val="3100"/>
              </a:lnSpc>
              <a:tabLst>
                <a:tab pos="5393055" algn="l"/>
              </a:tabLst>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erase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feedback</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posts.</a:t>
            </a:r>
            <a:r>
              <a:rPr lang="en-US" altLang="zh-CN" sz="1800" b="0" i="0" spc="-1030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.Users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can</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hide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locations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identities.</a:t>
            </a:r>
            <a:endParaRPr lang="en-US" altLang="zh-CN" sz="1800" dirty="0"/>
          </a:p>
        </p:txBody>
      </p:sp>
      <p:sp>
        <p:nvSpPr>
          <p:cNvPr id="5" name="QC_6_AS.14_1#40730dd38?pid=5b456654e&amp;color=0,55,96&amp;vtp=1&amp;bbb=1&amp;hb=1"/>
          <p:cNvSpPr/>
          <p:nvPr/>
        </p:nvSpPr>
        <p:spPr>
          <a:xfrm>
            <a:off x="502920" y="2733040"/>
            <a:ext cx="10570464" cy="1192530"/>
          </a:xfrm>
          <a:prstGeom prst="rect">
            <a:avLst/>
          </a:prstGeom>
          <a:noFill/>
        </p:spPr>
        <p:txBody>
          <a:bodyPr wrap="none" lIns="0" tIns="0" rIns="0" bIns="0" rtlCol="0" anchor="t"/>
          <a:lstStyle/>
          <a:p>
            <a:pPr algn="l">
              <a:lnSpc>
                <a:spcPts val="3300"/>
              </a:lnSpc>
            </a:pPr>
            <a:r>
              <a:rPr lang="en-US" altLang="zh-CN" sz="1800" b="1"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[解析]</a:t>
            </a:r>
            <a:r>
              <a:rPr lang="en-US" altLang="zh-CN" sz="1800" b="1"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细节理解题。根据Snapchat部分中的“One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of</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most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amazing</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things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about</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app</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its</a:t>
            </a:r>
            <a:r>
              <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rPr>
              <a:t> </a:t>
            </a:r>
            <a:endParaRPr lang="en-US" altLang="zh-CN" sz="1800" b="0" i="0">
              <a:solidFill>
                <a:srgbClr val="003760"/>
              </a:solidFill>
              <a:latin typeface="宋体" panose="02010600030101010101" pitchFamily="2" charset="-122"/>
              <a:ea typeface="宋体" panose="02010600030101010101" pitchFamily="2" charset="-122"/>
              <a:cs typeface="宋体" panose="02010600030101010101" pitchFamily="34" charset="-120"/>
            </a:endParaRPr>
          </a:p>
          <a:p>
            <a:pPr>
              <a:lnSpc>
                <a:spcPts val="3300"/>
              </a:lnSpc>
            </a:pP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Discover’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feature,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which</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enables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individuals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and</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companies</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to</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create</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their</a:t>
            </a:r>
            <a:r>
              <a:rPr lang="en-US" altLang="zh-CN" sz="1800" b="0" i="0" dirty="0">
                <a:solidFill>
                  <a:srgbClr val="003760"/>
                </a:solidFill>
                <a:latin typeface="宋体" panose="02010600030101010101" pitchFamily="2" charset="-122"/>
                <a:ea typeface="宋体" panose="02010600030101010101" pitchFamily="2" charset="-122"/>
                <a:cs typeface="宋体" panose="02010600030101010101" pitchFamily="34" charset="-120"/>
              </a:rPr>
              <a:t> </a:t>
            </a:r>
            <a:r>
              <a:rPr lang="en-US" altLang="zh-CN" sz="1800"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channels.”可知</a:t>
            </a:r>
            <a:r>
              <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，该应用程序最</a:t>
            </a:r>
            <a:endParaRPr lang="en-US" altLang="zh-CN" sz="1800"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endParaRPr>
          </a:p>
          <a:p>
            <a:pPr>
              <a:lnSpc>
                <a:spcPts val="3100"/>
              </a:lnSpc>
            </a:pPr>
            <a:r>
              <a:rPr lang="en-US" altLang="zh-CN" b="0" i="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惊人的地方是允许个人和公司创建自己的频道</a:t>
            </a:r>
            <a:r>
              <a:rPr lang="en-US" altLang="zh-CN" b="0" i="0" dirty="0">
                <a:solidFill>
                  <a:srgbClr val="003760"/>
                </a:solidFill>
                <a:latin typeface="Times New Roman" panose="02020603050405020304" pitchFamily="34" charset="0"/>
                <a:ea typeface="微软雅黑" panose="020B0503020204020204" pitchFamily="34" charset="-122"/>
                <a:cs typeface="Times New Roman" panose="02020603050405020304" pitchFamily="34" charset="-120"/>
              </a:rPr>
              <a:t>。</a:t>
            </a:r>
            <a:endParaRPr lang="en-US" altLang="zh-CN" dirty="0"/>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3">
                                            <p:bg/>
                                          </p:spTgt>
                                        </p:tgtEl>
                                        <p:attrNameLst>
                                          <p:attrName>style.visibility</p:attrName>
                                        </p:attrNameLst>
                                      </p:cBhvr>
                                      <p:to>
                                        <p:strVal val="visible"/>
                                      </p:to>
                                    </p:set>
                                    <p:animEffect transition="in" filter="fade">
                                      <p:cBhvr>
                                        <p:cTn id="7" dur="500"/>
                                        <p:tgtEl>
                                          <p:spTgt spid="3">
                                            <p:bg/>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xEl>
                                              <p:pRg st="0" end="0"/>
                                            </p:txEl>
                                          </p:spTgt>
                                        </p:tgtEl>
                                        <p:attrNameLst>
                                          <p:attrName>style.visibility</p:attrName>
                                        </p:attrNameLst>
                                      </p:cBhvr>
                                      <p:to>
                                        <p:strVal val="visible"/>
                                      </p:to>
                                    </p:set>
                                    <p:animEffect transition="in" filter="fade">
                                      <p:cBhvr>
                                        <p:cTn id="10" dur="500"/>
                                        <p:tgtEl>
                                          <p:spTgt spid="3">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grpId="0" nodeType="clickEffect">
                                  <p:stCondLst>
                                    <p:cond delay="0"/>
                                  </p:stCondLst>
                                  <p:childTnLst>
                                    <p:set>
                                      <p:cBhvr>
                                        <p:cTn id="14" dur="1" fill="hold">
                                          <p:stCondLst>
                                            <p:cond delay="0"/>
                                          </p:stCondLst>
                                        </p:cTn>
                                        <p:tgtEl>
                                          <p:spTgt spid="5">
                                            <p:bg/>
                                          </p:spTgt>
                                        </p:tgtEl>
                                        <p:attrNameLst>
                                          <p:attrName>style.visibility</p:attrName>
                                        </p:attrNameLst>
                                      </p:cBhvr>
                                      <p:to>
                                        <p:strVal val="visible"/>
                                      </p:to>
                                    </p:set>
                                    <p:animEffect transition="in" filter="fade">
                                      <p:cBhvr>
                                        <p:cTn id="15" dur="500"/>
                                        <p:tgtEl>
                                          <p:spTgt spid="5">
                                            <p:bg/>
                                          </p:spTgt>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5">
                                            <p:txEl>
                                              <p:pRg st="0" end="0"/>
                                            </p:txEl>
                                          </p:spTgt>
                                        </p:tgtEl>
                                        <p:attrNameLst>
                                          <p:attrName>style.visibility</p:attrName>
                                        </p:attrNameLst>
                                      </p:cBhvr>
                                      <p:to>
                                        <p:strVal val="visible"/>
                                      </p:to>
                                    </p:set>
                                    <p:animEffect transition="in" filter="fade">
                                      <p:cBhvr>
                                        <p:cTn id="18" dur="500"/>
                                        <p:tgtEl>
                                          <p:spTgt spid="5">
                                            <p:txEl>
                                              <p:pRg st="0" end="0"/>
                                            </p:txEl>
                                          </p:spTgt>
                                        </p:tgtEl>
                                      </p:cBhvr>
                                    </p:animEffect>
                                  </p:childTnLst>
                                </p:cTn>
                              </p:par>
                              <p:par>
                                <p:cTn id="19" presetID="10" presetClass="entr" presetSubtype="0" fill="hold" grpId="0" nodeType="withEffect">
                                  <p:stCondLst>
                                    <p:cond delay="0"/>
                                  </p:stCondLst>
                                  <p:childTnLst>
                                    <p:set>
                                      <p:cBhvr>
                                        <p:cTn id="20" dur="1" fill="hold">
                                          <p:stCondLst>
                                            <p:cond delay="0"/>
                                          </p:stCondLst>
                                        </p:cTn>
                                        <p:tgtEl>
                                          <p:spTgt spid="5">
                                            <p:txEl>
                                              <p:pRg st="1" end="1"/>
                                            </p:txEl>
                                          </p:spTgt>
                                        </p:tgtEl>
                                        <p:attrNameLst>
                                          <p:attrName>style.visibility</p:attrName>
                                        </p:attrNameLst>
                                      </p:cBhvr>
                                      <p:to>
                                        <p:strVal val="visible"/>
                                      </p:to>
                                    </p:set>
                                    <p:animEffect transition="in" filter="fade">
                                      <p:cBhvr>
                                        <p:cTn id="21" dur="500"/>
                                        <p:tgtEl>
                                          <p:spTgt spid="5">
                                            <p:txEl>
                                              <p:pRg st="1" end="1"/>
                                            </p:txEl>
                                          </p:spTgt>
                                        </p:tgtEl>
                                      </p:cBhvr>
                                    </p:animEffect>
                                  </p:childTnLst>
                                </p:cTn>
                              </p:par>
                              <p:par>
                                <p:cTn id="22" presetID="10" presetClass="entr" presetSubtype="0" fill="hold" grpId="0" nodeType="withEffect">
                                  <p:stCondLst>
                                    <p:cond delay="0"/>
                                  </p:stCondLst>
                                  <p:childTnLst>
                                    <p:set>
                                      <p:cBhvr>
                                        <p:cTn id="23" dur="1" fill="hold">
                                          <p:stCondLst>
                                            <p:cond delay="0"/>
                                          </p:stCondLst>
                                        </p:cTn>
                                        <p:tgtEl>
                                          <p:spTgt spid="5">
                                            <p:txEl>
                                              <p:pRg st="2" end="2"/>
                                            </p:txEl>
                                          </p:spTgt>
                                        </p:tgtEl>
                                        <p:attrNameLst>
                                          <p:attrName>style.visibility</p:attrName>
                                        </p:attrNameLst>
                                      </p:cBhvr>
                                      <p:to>
                                        <p:strVal val="visible"/>
                                      </p:to>
                                    </p:set>
                                    <p:animEffect transition="in" filter="fade">
                                      <p:cBhvr>
                                        <p:cTn id="24" dur="500"/>
                                        <p:tgtEl>
                                          <p:spTgt spid="5">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build="p"/>
      <p:bldP spid="5" grpId="0" animBg="1" build="p"/>
    </p:bldLst>
  </p:timing>
</p:sld>
</file>

<file path=ppt/tags/tag1.xml><?xml version="1.0" encoding="utf-8"?>
<p:tagLst xmlns:p="http://schemas.openxmlformats.org/presentationml/2006/main">
  <p:tag name="commondata" val="eyJoZGlkIjoiN2YzNjBkOTgyNWQ1YTMxYzM3MzMwNWFiODNmOWIzYWMifQ=="/>
</p:tagLst>
</file>

<file path=ppt/theme/theme1.xml><?xml version="1.0" encoding="utf-8"?>
<a:theme xmlns:a="http://schemas.openxmlformats.org/drawingml/2006/main">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26508</Words>
  <Application>WPS 演示</Application>
  <PresentationFormat>宽屏</PresentationFormat>
  <Paragraphs>704</Paragraphs>
  <Slides>48</Slides>
  <Notes>48</Notes>
  <HiddenSlides>0</HiddenSlides>
  <MMClips>0</MMClips>
  <ScaleCrop>false</ScaleCrop>
  <HeadingPairs>
    <vt:vector size="6" baseType="variant">
      <vt:variant>
        <vt:lpstr>已用的字体</vt:lpstr>
      </vt:variant>
      <vt:variant>
        <vt:i4>22</vt:i4>
      </vt:variant>
      <vt:variant>
        <vt:lpstr>主题</vt:lpstr>
      </vt:variant>
      <vt:variant>
        <vt:i4>1</vt:i4>
      </vt:variant>
      <vt:variant>
        <vt:lpstr>幻灯片标题</vt:lpstr>
      </vt:variant>
      <vt:variant>
        <vt:i4>48</vt:i4>
      </vt:variant>
    </vt:vector>
  </HeadingPairs>
  <TitlesOfParts>
    <vt:vector size="71" baseType="lpstr">
      <vt:lpstr>Arial</vt:lpstr>
      <vt:lpstr>宋体</vt:lpstr>
      <vt:lpstr>Wingdings</vt:lpstr>
      <vt:lpstr>微软雅黑</vt:lpstr>
      <vt:lpstr>微软雅黑</vt:lpstr>
      <vt:lpstr>Arial (正文)</vt:lpstr>
      <vt:lpstr>Arial (正文)</vt:lpstr>
      <vt:lpstr>Arial (正文)</vt:lpstr>
      <vt:lpstr>印品黑体</vt:lpstr>
      <vt:lpstr>印品黑体</vt:lpstr>
      <vt:lpstr>印品黑体</vt:lpstr>
      <vt:lpstr>Times New Roman</vt:lpstr>
      <vt:lpstr>黑体</vt:lpstr>
      <vt:lpstr>Times New Roman</vt:lpstr>
      <vt:lpstr>宋体</vt:lpstr>
      <vt:lpstr>楷体</vt:lpstr>
      <vt:lpstr>仿宋</vt:lpstr>
      <vt:lpstr>仿宋</vt:lpstr>
      <vt:lpstr>Calibri</vt:lpstr>
      <vt:lpstr>Arial Unicode MS</vt:lpstr>
      <vt:lpstr>等线</vt:lpstr>
      <vt:lpstr>Cambria Math</vt:lpstr>
      <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
  <cp:lastModifiedBy>Anly</cp:lastModifiedBy>
  <cp:revision>3</cp:revision>
  <dcterms:created xsi:type="dcterms:W3CDTF">2024-10-09T04:23:00Z</dcterms:created>
  <dcterms:modified xsi:type="dcterms:W3CDTF">2024-10-09T05:49:00Z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ICV">
    <vt:lpwstr>EF28D7238166489B87CE8A9E0991E0FB_12</vt:lpwstr>
  </property>
  <property fmtid="{D5CDD505-2E9C-101B-9397-08002B2CF9AE}" pid="3" name="KSOProductBuildVer">
    <vt:lpwstr>2052-12.1.0.18276</vt:lpwstr>
  </property>
</Properties>
</file>