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1" r:id="rId48"/>
    <p:sldId id="300" r:id="rId49"/>
    <p:sldId id="302" r:id="rId50"/>
    <p:sldId id="303" r:id="rId51"/>
    <p:sldId id="304" r:id="rId52"/>
    <p:sldId id="307" r:id="rId53"/>
    <p:sldId id="305" r:id="rId54"/>
    <p:sldId id="306" r:id="rId55"/>
  </p:sldIdLst>
  <p:sldSz cx="12192000" cy="6858000"/>
  <p:notesSz cx="6858000" cy="12192000"/>
  <p:custDataLst>
    <p:tags r:id="rId59"/>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gs" Target="tags/tag1.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4.xml"/><Relationship Id="rId7" Type="http://schemas.openxmlformats.org/officeDocument/2006/relationships/slide" Target="../slides/slide32.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f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p:spPr>
        <p:txBody>
          <a:bodyPr wrap="square" lIns="0" tIns="0" rIns="0" bIns="0" rtlCol="0" anchor="ctr"/>
          <a:lstStyle/>
          <a:p>
            <a:pPr algn="ctr"/>
            <a:r>
              <a:rPr lang="en-US" sz="24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b6cd28e6d&amp;color=RGB(0,96,96)">
            <a:hlinkClick r:id="rId6" action="ppaction://hlinksldjump"/>
          </p:cNvPr>
          <p:cNvSpPr/>
          <p:nvPr/>
        </p:nvSpPr>
        <p:spPr>
          <a:xfrm>
            <a:off x="6803136" y="1965960"/>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d4e4abfe7&amp;color=RGB(0,96,96)">
            <a:hlinkClick r:id="rId7" action="ppaction://hlinksldjump"/>
          </p:cNvPr>
          <p:cNvSpPr/>
          <p:nvPr/>
        </p:nvSpPr>
        <p:spPr>
          <a:xfrm>
            <a:off x="6803136" y="33284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655f41894&amp;color=RGB(0,96,96)">
            <a:hlinkClick r:id="rId8" action="ppaction://hlinksldjump"/>
          </p:cNvPr>
          <p:cNvSpPr/>
          <p:nvPr/>
        </p:nvSpPr>
        <p:spPr>
          <a:xfrm>
            <a:off x="6803136" y="47000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p:spPr>
        <p:txBody>
          <a:bodyPr wrap="square" lIns="0" tIns="0" rIns="0" bIns="0" rtlCol="0" anchor="ctr"/>
          <a:lstStyle/>
          <a:p>
            <a:pPr algn="l"/>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a2e0c0506?pid=6bb7470ce&amp;color=0,55,96&amp;vtp=1&amp;bt=1&amp;bbb=1&amp;hb=1"/>
          <p:cNvSpPr/>
          <p:nvPr/>
        </p:nvSpPr>
        <p:spPr>
          <a:xfrm>
            <a:off x="502920" y="1512000"/>
            <a:ext cx="10570464" cy="4812030"/>
          </a:xfrm>
          <a:prstGeom prst="rect">
            <a:avLst/>
          </a:prstGeom>
          <a:noFill/>
        </p:spPr>
        <p:txBody>
          <a:bodyPr wrap="none" lIns="0" tIns="0" rIns="0" bIns="0" rtlCol="0" anchor="t"/>
          <a:lstStyle/>
          <a:p>
            <a:pPr algn="ctr">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a:p>
            <a:pPr>
              <a:lnSpc>
                <a:spcPts val="32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[安徽宣城2024高一期末]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1958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Nanning,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Guangxi,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Danian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1978,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Changchun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Geology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Jilin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geophysicist.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random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impulse.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entrusted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Jilin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branch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programme.</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a2e0c0506?pid=6bb7470ce&amp;color=0,55,96&amp;mp=1&amp;vtp=1&amp;bt=1&amp;bbb=1&amp;hb=1"/>
          <p:cNvSpPr/>
          <p:nvPr/>
        </p:nvSpPr>
        <p:spPr>
          <a:xfrm>
            <a:off x="502920" y="1512000"/>
            <a:ext cx="10570464" cy="44056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laboratory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maximise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late-night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u="sng"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payback</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No.1s,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fainting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tirelessly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cancer,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tumours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stomach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grief.</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Patriotism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fulfilled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rejuvenating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（使更有活力）</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dirty="0"/>
          </a:p>
        </p:txBody>
      </p:sp>
      <p:sp>
        <p:nvSpPr>
          <p:cNvPr id="3" name="QM_5_EX.16_1#a2e0c0506?pid=6bb7470ce&amp;color=0,55,96&amp;vtp=1&amp;bbb=1"/>
          <p:cNvSpPr/>
          <p:nvPr/>
        </p:nvSpPr>
        <p:spPr>
          <a:xfrm>
            <a:off x="502920" y="5893817"/>
            <a:ext cx="10570464" cy="341630"/>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主要讲述了中国著名地球物理学家黄大年的一生和贡献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1f12db61f?pid=a2e0c0506&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Danian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8_1#1f12db61f.bracket?pid=a2e0c0506&amp;color=0,55,96&amp;vpa=4&amp;vtp=1"/>
          <p:cNvSpPr/>
          <p:nvPr/>
        </p:nvSpPr>
        <p:spPr>
          <a:xfrm>
            <a:off x="7969725"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19_1#1f12db61f.choices?pid=a2e0c0506&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homeland.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accident.</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1800" dirty="0"/>
          </a:p>
        </p:txBody>
      </p:sp>
      <p:sp>
        <p:nvSpPr>
          <p:cNvPr id="5" name="QC_6_AS.20_1#1f12db61f?pid=a2e0c0506&amp;color=0,55,96&amp;vtp=1&amp;bbb=1&amp;hb=1"/>
          <p:cNvSpPr/>
          <p:nvPr/>
        </p:nvSpPr>
        <p:spPr>
          <a:xfrm>
            <a:off x="502920" y="3564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!”和第二段</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country.”可知，黄大年渴望为祖国做出贡献。</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1_1#0e4f98062?pid=a2e0c0506&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2_1#0e4f98062.bracket?pid=a2e0c0506&amp;color=0,55,96&amp;mp=1&amp;vpa=5&amp;vtp=1"/>
          <p:cNvSpPr/>
          <p:nvPr/>
        </p:nvSpPr>
        <p:spPr>
          <a:xfrm>
            <a:off x="81348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23_1#0e4f98062.choices?pid=a2e0c0506&amp;color=0,55,96&amp;vtp=1&amp;bbb=1"/>
          <p:cNvSpPr/>
          <p:nvPr/>
        </p:nvSpPr>
        <p:spPr>
          <a:xfrm>
            <a:off x="502920" y="1908238"/>
            <a:ext cx="10570464" cy="351155"/>
          </a:xfrm>
          <a:prstGeom prst="rect">
            <a:avLst/>
          </a:prstGeom>
          <a:noFill/>
        </p:spPr>
        <p:txBody>
          <a:bodyPr wrap="none" lIns="0" tIns="0" rIns="0" bIns="0" rtlCol="0" anchor="t"/>
          <a:lstStyle/>
          <a:p>
            <a:pPr>
              <a:lnSpc>
                <a:spcPts val="3100"/>
              </a:lnSpc>
              <a:tabLst>
                <a:tab pos="2750185" algn="l"/>
                <a:tab pos="5361305" algn="l"/>
                <a:tab pos="80860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relieved.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refreshed.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recorded.</a:t>
            </a:r>
            <a:endParaRPr lang="en-US" altLang="zh-CN" sz="1800" dirty="0"/>
          </a:p>
        </p:txBody>
      </p:sp>
      <p:sp>
        <p:nvSpPr>
          <p:cNvPr id="5" name="QC_6_AS.24_1#0e4f98062?pid=a2e0c0506&amp;color=0,55,96&amp;vtp=1&amp;bbb=1&amp;hb=1"/>
          <p:cNvSpPr/>
          <p:nvPr/>
        </p:nvSpPr>
        <p:spPr>
          <a:xfrm>
            <a:off x="502920" y="2319020"/>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No.1s,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exploration.”可知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，他的疯狂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得到了回报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，由此可推知，画线短语gained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payback的意思是“得到回报”。</a:t>
            </a:r>
            <a:endParaRPr lang="en-US" altLang="zh-CN" dirty="0"/>
          </a:p>
        </p:txBody>
      </p:sp>
      <p:sp>
        <p:nvSpPr>
          <p:cNvPr id="6" name="QC_6_BD.25_1#c8ea1a770?pid=a2e0c0506&amp;color=0,55,96&amp;vtp=1&amp;bbb=1"/>
          <p:cNvSpPr/>
          <p:nvPr/>
        </p:nvSpPr>
        <p:spPr>
          <a:xfrm>
            <a:off x="502920" y="355860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26_1#c8ea1a770.bracket?pid=a2e0c0506&amp;color=0,55,96&amp;vpa=6&amp;vtp=1"/>
          <p:cNvSpPr/>
          <p:nvPr/>
        </p:nvSpPr>
        <p:spPr>
          <a:xfrm>
            <a:off x="6217126" y="35452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27_1#c8ea1a770.choices?pid=a2e0c0506&amp;color=0,55,96&amp;vtp=1&amp;bbb=1"/>
          <p:cNvSpPr/>
          <p:nvPr/>
        </p:nvSpPr>
        <p:spPr>
          <a:xfrm>
            <a:off x="502920" y="396938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checkup.</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tumours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continuously.</a:t>
            </a:r>
            <a:endParaRPr lang="en-US" altLang="zh-CN" sz="1800" dirty="0"/>
          </a:p>
        </p:txBody>
      </p:sp>
      <p:sp>
        <p:nvSpPr>
          <p:cNvPr id="9" name="QC_6_AS.28_1#c8ea1a770?pid=a2e0c0506&amp;color=0,55,96&amp;vtp=1&amp;bbb=1&amp;hb=1"/>
          <p:cNvSpPr/>
          <p:nvPr/>
        </p:nvSpPr>
        <p:spPr>
          <a:xfrm>
            <a:off x="502920" y="478917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细节理解题。根据倒数第二段中的“Obviously,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treatment.”可知，黄大年一直全身心地投入到工作中，所以他错过了治疗的黄金机会。</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5be77d669?pid=a2e0c0506&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0_1#5be77d669.bracket?pid=a2e0c0506&amp;color=0,55,96&amp;vpa=7&amp;vtp=1"/>
          <p:cNvSpPr/>
          <p:nvPr/>
        </p:nvSpPr>
        <p:spPr>
          <a:xfrm>
            <a:off x="4823301"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31_1#5be77d669.choices?pid=a2e0c0506&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borders,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homelands.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harvest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1800" dirty="0"/>
          </a:p>
        </p:txBody>
      </p:sp>
      <p:sp>
        <p:nvSpPr>
          <p:cNvPr id="5" name="QC_6_AS.32_1#5be77d669?pid=a2e0c0506&amp;color=0,55,96&amp;vtp=1&amp;bbb=1&amp;hb=1"/>
          <p:cNvSpPr/>
          <p:nvPr/>
        </p:nvSpPr>
        <p:spPr>
          <a:xfrm>
            <a:off x="502920" y="3564255"/>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geophysicist.”和第二段中的“In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，黄大年在国外获得了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地球物理学博士学位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，后来毅然回国为国效力，因此我们能从他的故事中学到:科学没有国界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，但科学家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有自己的祖国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d30a77f65?pid=6bb7470ce&amp;color=0,55,96&amp;vtp=1&amp;bt=1&amp;bbb=1&amp;hb=1"/>
          <p:cNvSpPr/>
          <p:nvPr/>
        </p:nvSpPr>
        <p:spPr>
          <a:xfrm>
            <a:off x="502920" y="1512000"/>
            <a:ext cx="10570464" cy="4812030"/>
          </a:xfrm>
          <a:prstGeom prst="rect">
            <a:avLst/>
          </a:prstGeom>
          <a:noFill/>
        </p:spPr>
        <p:txBody>
          <a:bodyPr wrap="none" lIns="0" tIns="0" rIns="0" bIns="0" rtlCol="0" anchor="t"/>
          <a:lstStyle/>
          <a:p>
            <a:pPr algn="ctr">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a:p>
            <a:pPr>
              <a:lnSpc>
                <a:spcPts val="32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[四川苍溪中学2024高二期中]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officially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forecasters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hurricanes.</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cyclone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（气旋）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absence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DaSilva,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forecaster,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occurs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essentially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clouds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Celsius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Celsius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normal.</a:t>
            </a:r>
            <a:endParaRPr lang="en-US" altLang="zh-CN"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2#d30a77f65?pid=6bb7470ce&amp;color=0,55,96&amp;mp=1&amp;vtp=1&amp;bt=1&amp;bbb=1&amp;hb=1"/>
          <p:cNvSpPr/>
          <p:nvPr/>
        </p:nvSpPr>
        <p:spPr>
          <a:xfrm>
            <a:off x="502920" y="1508760"/>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periods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alternately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（交替地）</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occurring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Niño-Southern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Oscillation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（ENSO）.During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Gulf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southeast.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shifted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Niña.</a:t>
            </a:r>
            <a:endParaRPr lang="en-US" altLang="zh-CN"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3#d30a77f65?pid=6bb7470ce&amp;color=0,55,96&amp;mp=1&amp;vtp=1&amp;bt=1&amp;bbb=1&amp;hb=1"/>
          <p:cNvSpPr/>
          <p:nvPr/>
        </p:nvSpPr>
        <p:spPr>
          <a:xfrm>
            <a:off x="502920" y="1508760"/>
            <a:ext cx="10570464" cy="16114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tropical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intensify,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DaSilva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cautions.“And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alert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explode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M_5_EX.34_1#d30a77f65?pid=6bb7470ce&amp;color=0,55,96&amp;vtp=1&amp;bbb=1&amp;hb=1"/>
          <p:cNvSpPr/>
          <p:nvPr/>
        </p:nvSpPr>
        <p:spPr>
          <a:xfrm>
            <a:off x="502920" y="315550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年大西洋飓风季节可能会出现的情况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以及飓风形成的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条件和原因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同时提醒人们做好准备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29e9a4a39?pid=d30a77f65&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6_1#29e9a4a39.bracket?pid=d30a77f65&amp;color=0,55,96&amp;mp=1&amp;vpa=8&amp;vtp=1"/>
          <p:cNvSpPr/>
          <p:nvPr/>
        </p:nvSpPr>
        <p:spPr>
          <a:xfrm>
            <a:off x="50233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37_1#29e9a4a39.choices?pid=d30a77f65&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A.www.huffpost.com/</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entertainment.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.www.bbc.com/innovation/science.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.www.nationalgeographic.com/</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.www.nytimes.com/spotlight/global-culture-sports.</a:t>
            </a:r>
            <a:endParaRPr lang="en-US" altLang="zh-CN" sz="1800" dirty="0"/>
          </a:p>
        </p:txBody>
      </p:sp>
      <p:sp>
        <p:nvSpPr>
          <p:cNvPr id="5" name="QC_6_AS.38_1#29e9a4a39?pid=d30a77f65&amp;color=0,55,96&amp;vtp=1&amp;bbb=1&amp;hb=1"/>
          <p:cNvSpPr/>
          <p:nvPr/>
        </p:nvSpPr>
        <p:spPr>
          <a:xfrm>
            <a:off x="502920" y="273304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推理判断题。根据第一段内容以及下文介绍了飓风的形成条件和可能的影响可知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，这篇文章可能出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现在国家地理网站中的环境版块上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39_1#7d5d1e0bd?pid=d30a77f65&amp;color=0,55,96&amp;vtp=1&amp;bbb=1"/>
          <p:cNvSpPr/>
          <p:nvPr/>
        </p:nvSpPr>
        <p:spPr>
          <a:xfrm>
            <a:off x="502920" y="356050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0_1#7d5d1e0bd.bracket?pid=d30a77f65&amp;color=0,55,96&amp;vpa=9&amp;vtp=1"/>
          <p:cNvSpPr/>
          <p:nvPr/>
        </p:nvSpPr>
        <p:spPr>
          <a:xfrm>
            <a:off x="4350226" y="354717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8" name="QC_6_BD.41_1#7d5d1e0bd.choices?pid=d30a77f65&amp;color=0,55,96&amp;vtp=1&amp;bbb=1"/>
          <p:cNvSpPr/>
          <p:nvPr/>
        </p:nvSpPr>
        <p:spPr>
          <a:xfrm>
            <a:off x="502920" y="397129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season.</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p:txBody>
      </p:sp>
      <p:sp>
        <p:nvSpPr>
          <p:cNvPr id="9" name="QC_6_AS.42_1#7d5d1e0bd?pid=d30a77f65&amp;color=0,55,96&amp;vtp=1&amp;bbb=1"/>
          <p:cNvSpPr/>
          <p:nvPr/>
        </p:nvSpPr>
        <p:spPr>
          <a:xfrm>
            <a:off x="502920" y="478605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主旨大意题。根据第二段内容可知，第二段主要介绍了飓风形成的过程。</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7dc2cb84a?pid=d30a77f65&amp;color=0,55,96&amp;vtp=1&amp;bt=1&amp;bbb=1"/>
          <p:cNvSpPr/>
          <p:nvPr/>
        </p:nvSpPr>
        <p:spPr>
          <a:xfrm>
            <a:off x="502920" y="1508760"/>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4_1#7dc2cb84a.bracket?pid=d30a77f65&amp;color=0,55,96&amp;vpa=10&amp;vtp=1"/>
          <p:cNvSpPr/>
          <p:nvPr/>
        </p:nvSpPr>
        <p:spPr>
          <a:xfrm>
            <a:off x="6479698" y="1496187"/>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45_1#7dc2cb84a.choices?pid=d30a77f65&amp;color=0,55,96&amp;vtp=1&amp;bbb=1"/>
          <p:cNvSpPr/>
          <p:nvPr/>
        </p:nvSpPr>
        <p:spPr>
          <a:xfrm>
            <a:off x="502920" y="1897888"/>
            <a:ext cx="10570464" cy="748030"/>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A.Generate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Coast.</a:t>
            </a:r>
            <a:endParaRPr lang="en-US" altLang="zh-CN" sz="1800" dirty="0"/>
          </a:p>
          <a:p>
            <a:pPr>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a:t>
            </a:r>
            <a:endParaRPr lang="en-US" altLang="zh-CN" sz="1800" dirty="0"/>
          </a:p>
        </p:txBody>
      </p:sp>
      <p:sp>
        <p:nvSpPr>
          <p:cNvPr id="5" name="QC_6_AS.46_1#7dc2cb84a?pid=d30a77f65&amp;color=0,55,96&amp;vtp=1&amp;bbb=1&amp;hb=1"/>
          <p:cNvSpPr/>
          <p:nvPr/>
        </p:nvSpPr>
        <p:spPr>
          <a:xfrm>
            <a:off x="502920" y="2694051"/>
            <a:ext cx="10570464" cy="116694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shear.La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o.”可知，拉尼娜会产生更少的风的切变。</a:t>
            </a:r>
            <a:endParaRPr lang="en-US" altLang="zh-CN" dirty="0"/>
          </a:p>
        </p:txBody>
      </p:sp>
      <p:sp>
        <p:nvSpPr>
          <p:cNvPr id="6" name="QC_6_BD.47_1#0f4f51cb1?pid=d30a77f65&amp;color=0,55,96&amp;vtp=1&amp;bbb=1"/>
          <p:cNvSpPr/>
          <p:nvPr/>
        </p:nvSpPr>
        <p:spPr>
          <a:xfrm>
            <a:off x="502920" y="3898963"/>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8_1#0f4f51cb1.bracket?pid=d30a77f65&amp;color=0,55,96&amp;vpa=11&amp;vtp=1"/>
          <p:cNvSpPr/>
          <p:nvPr/>
        </p:nvSpPr>
        <p:spPr>
          <a:xfrm>
            <a:off x="5268817" y="3886390"/>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8" name="QC_6_BD.49_1#0f4f51cb1.choices?pid=d30a77f65&amp;color=0,55,96&amp;vtp=1&amp;bbb=1"/>
          <p:cNvSpPr/>
          <p:nvPr/>
        </p:nvSpPr>
        <p:spPr>
          <a:xfrm>
            <a:off x="502920" y="4294378"/>
            <a:ext cx="10570464" cy="15608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hurricane-struck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knowledge.</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Niña.</a:t>
            </a:r>
            <a:endParaRPr lang="en-US" altLang="zh-CN" sz="1800" dirty="0"/>
          </a:p>
        </p:txBody>
      </p:sp>
      <p:sp>
        <p:nvSpPr>
          <p:cNvPr id="9" name="QC_6_AS.50_1#0f4f51cb1?pid=d30a77f65&amp;color=0,55,96&amp;vtp=1&amp;bbb=1"/>
          <p:cNvSpPr/>
          <p:nvPr/>
        </p:nvSpPr>
        <p:spPr>
          <a:xfrm>
            <a:off x="502920" y="5892990"/>
            <a:ext cx="10570464" cy="341630"/>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推理判断题。根据最后一段内容可知，本文的目的是提醒人们做好飓风来袭的准备。</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4942e8bae.fixed?color=61,88,159&amp;vtp=1&amp;bbb=1"/>
          <p:cNvSpPr/>
          <p:nvPr/>
        </p:nvSpPr>
        <p:spPr>
          <a:xfrm>
            <a:off x="4965192" y="2084832"/>
            <a:ext cx="2304288"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Unit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6</a:t>
            </a:r>
            <a:endParaRPr lang="en-US" altLang="zh-CN" sz="5400" dirty="0"/>
          </a:p>
        </p:txBody>
      </p:sp>
      <p:sp>
        <p:nvSpPr>
          <p:cNvPr id="3" name="C_1_BD#4942e8bae.fixed?color=61,88,159&amp;vtp=1&amp;bbb=1"/>
          <p:cNvSpPr/>
          <p:nvPr/>
        </p:nvSpPr>
        <p:spPr>
          <a:xfrm>
            <a:off x="0" y="3529584"/>
            <a:ext cx="12188952"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Disaster</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and</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hope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5e5cdc16e?pid=6bb7470ce&amp;color=0,55,96&amp;vtp=1&amp;bt=1&amp;bbb=1&amp;hb=1"/>
          <p:cNvSpPr/>
          <p:nvPr/>
        </p:nvSpPr>
        <p:spPr>
          <a:xfrm>
            <a:off x="502920" y="1512000"/>
            <a:ext cx="10570464" cy="45421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[浙江宁波2024高一期中]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（预测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Austin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（算法）</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five-year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database.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incoming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rumblings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（隆隆声）</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2#5e5cdc16e?pid=6bb7470ce&amp;color=0,55,96&amp;mp=1&amp;vtp=1&amp;bt=1&amp;bbb=1&amp;hb=1"/>
          <p:cNvSpPr/>
          <p:nvPr/>
        </p:nvSpPr>
        <p:spPr>
          <a:xfrm>
            <a:off x="502920" y="1508760"/>
            <a:ext cx="10570464" cy="45421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undoubtedly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（里程碑）</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AI-powered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warning,”</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Alexandros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Savvaidis,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Seismological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TexNet）.“It's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milliseconds,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worldwide.”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algorithms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accurate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Bureau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TexNet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purposes.</a:t>
            </a: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3#5e5cdc16e?pid=6bb7470ce&amp;color=0,55,96&amp;mp=1&amp;vtp=1&amp;bt=1&amp;bbb=1&amp;hb=1"/>
          <p:cNvSpPr/>
          <p:nvPr/>
        </p:nvSpPr>
        <p:spPr>
          <a:xfrm>
            <a:off x="502920" y="150876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physics-based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lacking.“</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forwards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Scott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Tinker,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bureau's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director.</a:t>
            </a:r>
            <a:endParaRPr lang="en-US" altLang="zh-CN" dirty="0"/>
          </a:p>
        </p:txBody>
      </p:sp>
      <p:sp>
        <p:nvSpPr>
          <p:cNvPr id="3" name="QM_5_EX.52_1#5e5cdc16e?pid=6bb7470ce&amp;color=0,55,96&amp;vtp=1&amp;bbb=1&amp;hb=1"/>
          <p:cNvSpPr/>
          <p:nvPr/>
        </p:nvSpPr>
        <p:spPr>
          <a:xfrm>
            <a:off x="502920" y="31584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得克萨斯大学奥斯汀分校的研究小组通过在中国进行的一项测试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开发</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了一种可以最早提前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天预测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的地震的人工智能算法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39c796158?pid=5e5cdc16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4_1#39c796158.bracket?pid=5e5cdc16e&amp;color=0,55,96&amp;vpa=12&amp;vtp=1"/>
          <p:cNvSpPr/>
          <p:nvPr/>
        </p:nvSpPr>
        <p:spPr>
          <a:xfrm>
            <a:off x="57599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55_1#39c796158.choices?pid=5e5cdc16e&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algorithms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identifying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satellites.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endParaRPr lang="en-US" altLang="zh-CN" sz="1800" dirty="0"/>
          </a:p>
        </p:txBody>
      </p:sp>
      <p:sp>
        <p:nvSpPr>
          <p:cNvPr id="5" name="QC_6_AS.56_1#39c796158?pid=5e5cdc16e&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incoming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rumblings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，人工智能通过分析地面的背景声音预测地震。</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7_1#e00ce6f84?pid=5e5cdc16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Alexandros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Savvaidis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8_1#e00ce6f84.bracket?pid=5e5cdc16e&amp;color=0,55,96&amp;vpa=13&amp;vtp=1"/>
          <p:cNvSpPr/>
          <p:nvPr/>
        </p:nvSpPr>
        <p:spPr>
          <a:xfrm>
            <a:off x="58488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59_1#e00ce6f84.choices?pid=5e5cdc16e&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preparation.</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1800" dirty="0"/>
          </a:p>
        </p:txBody>
      </p:sp>
      <p:sp>
        <p:nvSpPr>
          <p:cNvPr id="5" name="QC_6_AS.60_1#e00ce6f84?pid=5e5cdc16e&amp;color=0,55,96&amp;vtp=1&amp;bbb=1&amp;hb=1"/>
          <p:cNvSpPr/>
          <p:nvPr/>
        </p:nvSpPr>
        <p:spPr>
          <a:xfrm>
            <a:off x="502920" y="3564255"/>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milliseconds,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worldwide.”可知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，亚历山德罗斯认为预测地震的准确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率达到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70%的人工智能可以帮助减少损失，为防震做出贡献；再结合本段的主题句“This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undoubtedly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AI-powered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，该项成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就是人工智能地震预测研究的里程碑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，所以亚历山德罗斯想表明的是开发人工智能预测的意义。</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a306d4341?pid=5e5cdc16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2_1#a306d4341.bracket?pid=5e5cdc16e&amp;color=0,55,96&amp;vpa=14&amp;vtp=1"/>
          <p:cNvSpPr/>
          <p:nvPr/>
        </p:nvSpPr>
        <p:spPr>
          <a:xfrm>
            <a:off x="53281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63_1#a306d4341.choices?pid=5e5cdc16e&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A.Combining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physics-based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endParaRPr lang="en-US" altLang="zh-CN" sz="1800" dirty="0"/>
          </a:p>
        </p:txBody>
      </p:sp>
      <p:sp>
        <p:nvSpPr>
          <p:cNvPr id="5" name="QC_6_AS.64_1#a306d4341?pid=5e5cdc16e&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Bureau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TexNet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，下一步研究将关注在得克萨斯州测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试人工智能这件事上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0b3f5a546?pid=5e5cdc16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6_1#0b3f5a546.bracket?pid=5e5cdc16e&amp;color=0,55,96&amp;vpa=15&amp;vtp=1"/>
          <p:cNvSpPr/>
          <p:nvPr/>
        </p:nvSpPr>
        <p:spPr>
          <a:xfrm>
            <a:off x="72966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67_1#0b3f5a546.choices?pid=5e5cdc16e&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Losses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Happening</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Rewriting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Rules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1800" dirty="0"/>
          </a:p>
        </p:txBody>
      </p:sp>
      <p:sp>
        <p:nvSpPr>
          <p:cNvPr id="5" name="QC_6_AS.68_1#0b3f5a546?pid=5e5cdc16e&amp;color=0,55,96&amp;vtp=1&amp;bbb=1&amp;hb=1"/>
          <p:cNvSpPr/>
          <p:nvPr/>
        </p:nvSpPr>
        <p:spPr>
          <a:xfrm>
            <a:off x="502920" y="3564255"/>
            <a:ext cx="10570464" cy="20305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Austin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advance.”以及下文中对该项研究的介绍可知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，本文主要介绍的是得克萨斯大学奥斯汀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分校的研究小组通过在中国进行的一项测试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，开发了一种可以最早提前7天预测70</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%的地震的人工智能算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，由此可知，D项“人工智能：预测70%的地震”最适合作本文标题。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3d4b6a1f?pid=b6cd28e6d&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69_1#3cddb6349?pid=33d4b6a1f&amp;color=0,55,96&amp;vtp=1&amp;bbb=1&amp;hb=1"/>
          <p:cNvSpPr/>
          <p:nvPr/>
        </p:nvSpPr>
        <p:spPr>
          <a:xfrm>
            <a:off x="502920" y="1995536"/>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[陕西渭南2024高一期末]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阅读下面短文，从短文后的选项中选出可以填入空白处的最佳选项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中有两项为多余选项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difference.16.</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dirty="0"/>
          </a:p>
        </p:txBody>
      </p:sp>
      <p:sp>
        <p:nvSpPr>
          <p:cNvPr id="4" name="QM_5_BD.69_2#3cddb6349?sp=1&amp;pid=33d4b6a1f&amp;color=0,55,96&amp;vtp=1&amp;bbb=1&amp;hb=1"/>
          <p:cNvSpPr/>
          <p:nvPr/>
        </p:nvSpPr>
        <p:spPr>
          <a:xfrm>
            <a:off x="502920" y="3648076"/>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Recycle.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waste.17.</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regulations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improperly,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load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rejected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landfill.</a:t>
            </a:r>
            <a:endParaRPr lang="en-US" altLang="zh-CN" dirty="0"/>
          </a:p>
        </p:txBody>
      </p:sp>
      <p:sp>
        <p:nvSpPr>
          <p:cNvPr id="5" name="QM_5_AN.70_1#3cddb6349.blank?pid=33d4b6a1f&amp;color=0,55,96&amp;vpa=16&amp;vtp=1"/>
          <p:cNvSpPr/>
          <p:nvPr/>
        </p:nvSpPr>
        <p:spPr>
          <a:xfrm>
            <a:off x="9510045" y="3201401"/>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
        <p:nvSpPr>
          <p:cNvPr id="6" name="QM_5_AN.71_1#3cddb6349.blank?pid=33d4b6a1f&amp;color=0,55,96&amp;vpa=17&amp;vtp=1"/>
          <p:cNvSpPr/>
          <p:nvPr/>
        </p:nvSpPr>
        <p:spPr>
          <a:xfrm>
            <a:off x="8928575" y="4036696"/>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_1#3cddb6349?sp=1&amp;pid=33d4b6a1f&amp;color=0,55,96&amp;vtp=1&amp;bt=1&amp;bbb=1&amp;hb=1"/>
          <p:cNvSpPr/>
          <p:nvPr/>
        </p:nvSpPr>
        <p:spPr>
          <a:xfrm>
            <a:off x="502920" y="1512000"/>
            <a:ext cx="10570464" cy="1522730"/>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locally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foods.</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markets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grocery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stocking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locally-sourced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Alternatively,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community-supported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regularly.</a:t>
            </a:r>
            <a:endParaRPr lang="en-US" altLang="zh-CN" dirty="0"/>
          </a:p>
        </p:txBody>
      </p:sp>
      <p:sp>
        <p:nvSpPr>
          <p:cNvPr id="3" name="QM_5_BD.72_2#3cddb6349?sp=1&amp;pid=33d4b6a1f&amp;color=0,55,96&amp;vtp=1&amp;bbb=1&amp;hb=1"/>
          <p:cNvSpPr/>
          <p:nvPr/>
        </p:nvSpPr>
        <p:spPr>
          <a:xfrm>
            <a:off x="502920" y="3082990"/>
            <a:ext cx="10570464" cy="3097530"/>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driving.</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transportation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gasoline.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carpools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transportation.19.</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consumed.</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Advocacy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role.</a:t>
            </a:r>
            <a:endParaRPr lang="en-US" altLang="zh-CN" dirty="0"/>
          </a:p>
        </p:txBody>
      </p:sp>
      <p:sp>
        <p:nvSpPr>
          <p:cNvPr id="4" name="QM_5_AN.73_1#3cddb6349.blank?pid=33d4b6a1f&amp;color=0,55,96&amp;vpa=18&amp;vtp=1"/>
          <p:cNvSpPr/>
          <p:nvPr/>
        </p:nvSpPr>
        <p:spPr>
          <a:xfrm>
            <a:off x="1226026" y="1868997"/>
            <a:ext cx="3317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5" name="QM_5_AN.74_1#3cddb6349.blank?pid=33d4b6a1f&amp;color=0,55,96&amp;vpa=19&amp;vtp=1"/>
          <p:cNvSpPr/>
          <p:nvPr/>
        </p:nvSpPr>
        <p:spPr>
          <a:xfrm>
            <a:off x="9765823" y="3833687"/>
            <a:ext cx="3317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6" name="QM_5_AN.75_1#3cddb6349.blank?pid=33d4b6a1f&amp;color=0,55,96&amp;vpa=20&amp;vtp=1"/>
          <p:cNvSpPr/>
          <p:nvPr/>
        </p:nvSpPr>
        <p:spPr>
          <a:xfrm>
            <a:off x="1238726" y="4621087"/>
            <a:ext cx="3190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6_1#3cddb6349?pid=33d4b6a1f&amp;color=0,55,96&amp;vtp=1&amp;bt=1&amp;bb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footprint.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entertains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resident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services.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gasoline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sz="1800" dirty="0"/>
          </a:p>
        </p:txBody>
      </p:sp>
      <p:sp>
        <p:nvSpPr>
          <p:cNvPr id="3" name="QM_5_EX.77_1#3cddb6349?pid=33d4b6a1f&amp;color=0,55,96&amp;vtp=1&amp;bbb=1"/>
          <p:cNvSpPr/>
          <p:nvPr/>
        </p:nvSpPr>
        <p:spPr>
          <a:xfrm>
            <a:off x="502920" y="438537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文章主要就个人如何帮助保护环境提出了一些建议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bc94fecc.fixed?sp=1&amp;pid=4942e8bae&amp;color=61,88,159&amp;vtp=1&amp;bbb=1"/>
          <p:cNvSpPr/>
          <p:nvPr/>
        </p:nvSpPr>
        <p:spPr>
          <a:xfrm>
            <a:off x="0" y="2414016"/>
            <a:ext cx="12188952" cy="1755648"/>
          </a:xfrm>
          <a:prstGeom prst="rect">
            <a:avLst/>
          </a:prstGeom>
          <a:noFill/>
        </p:spPr>
        <p:txBody>
          <a:bodyPr wrap="none" lIns="0" tIns="0" rIns="0" bIns="0" rtlCol="0" anchor="ctr"/>
          <a:lstStyle/>
          <a:p>
            <a:pPr algn="ctr">
              <a:lnSpc>
                <a:spcPts val="6600"/>
              </a:lnSpc>
            </a:pPr>
            <a:r>
              <a:rPr lang="en-US" altLang="zh-CN" sz="5400" b="1" i="0" dirty="0">
                <a:solidFill>
                  <a:srgbClr val="3D589F"/>
                </a:solidFill>
                <a:latin typeface="Times New Roman" panose="02020603050405020304" pitchFamily="34" charset="0"/>
                <a:ea typeface="微软雅黑" panose="020B0503020204020204" pitchFamily="34" charset="-122"/>
                <a:cs typeface="Times New Roman" panose="02020603050405020304"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24bd360ed?pid=3cddb6349&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79_1#24bd360ed.blank?pid=3cddb6349&amp;color=0,55,96&amp;mp=1&amp;vpa=21&amp;vtp=1"/>
          <p:cNvSpPr/>
          <p:nvPr/>
        </p:nvSpPr>
        <p:spPr>
          <a:xfrm>
            <a:off x="794226" y="1463484"/>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
        <p:nvSpPr>
          <p:cNvPr id="4" name="QB_6_AS.80_1#24bd360ed?pid=3cddb6349&amp;color=0,55,96&amp;vtp=1&amp;bbb=1&amp;hb=1"/>
          <p:cNvSpPr/>
          <p:nvPr/>
        </p:nvSpPr>
        <p:spPr>
          <a:xfrm>
            <a:off x="502920" y="1917318"/>
            <a:ext cx="10570464" cy="1570355"/>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，人们可以通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过稍稍改变自己的生活方式帮助保护环境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，且下文主要提出了一些环境保护的建议，由此可推知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应引出环境保护的建议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。F项“Read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environment.”符合语境。</a:t>
            </a:r>
            <a:endParaRPr lang="en-US" altLang="zh-CN" dirty="0"/>
          </a:p>
        </p:txBody>
      </p:sp>
      <p:sp>
        <p:nvSpPr>
          <p:cNvPr id="5" name="QB_6_BD.81_1#be37329f2?pid=3cddb6349&amp;color=0,55,96&amp;vtp=1&amp;bbb=1"/>
          <p:cNvSpPr/>
          <p:nvPr/>
        </p:nvSpPr>
        <p:spPr>
          <a:xfrm>
            <a:off x="502920" y="3539997"/>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2_1#be37329f2.blank?pid=3cddb6349&amp;color=0,55,96&amp;vpa=22&amp;vtp=1"/>
          <p:cNvSpPr/>
          <p:nvPr/>
        </p:nvSpPr>
        <p:spPr>
          <a:xfrm>
            <a:off x="781526" y="3494721"/>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7" name="QB_6_AS.83_1#be37329f2?pid=3cddb6349&amp;color=0,55,96&amp;vtp=1&amp;bbb=1&amp;hb=1"/>
          <p:cNvSpPr/>
          <p:nvPr/>
        </p:nvSpPr>
        <p:spPr>
          <a:xfrm>
            <a:off x="502920" y="3942142"/>
            <a:ext cx="10570464" cy="757555"/>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根据空后内容可知，下文主要介绍了如何利用附近的回收服务，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设空处应引出回收服务这一话题。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项“Every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resident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services.”符合语境。</a:t>
            </a:r>
            <a:endParaRPr lang="en-US" altLang="zh-CN" dirty="0"/>
          </a:p>
        </p:txBody>
      </p:sp>
      <p:sp>
        <p:nvSpPr>
          <p:cNvPr id="8" name="QB_6_BD.84_1#1b1de54ed?pid=3cddb6349&amp;color=0,55,96&amp;vtp=1&amp;bbb=1"/>
          <p:cNvSpPr/>
          <p:nvPr/>
        </p:nvSpPr>
        <p:spPr>
          <a:xfrm>
            <a:off x="502920" y="474802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85_1#1b1de54ed.blank?pid=3cddb6349&amp;color=0,55,96&amp;vpa=23&amp;vtp=1"/>
          <p:cNvSpPr/>
          <p:nvPr/>
        </p:nvSpPr>
        <p:spPr>
          <a:xfrm>
            <a:off x="768826" y="4702744"/>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B_6_AS.86_1#1b1de54ed?pid=3cddb6349&amp;color=0,55,96&amp;vtp=1&amp;bbb=1&amp;hb=1"/>
          <p:cNvSpPr/>
          <p:nvPr/>
        </p:nvSpPr>
        <p:spPr>
          <a:xfrm>
            <a:off x="502920" y="5150165"/>
            <a:ext cx="10570464" cy="116694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根据小标题“Buy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foods.”以及本段内容可知，本段的主旨是购买当地的食物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处应与当地食物相关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且其中的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local与小标题的locally对应。</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5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500"/>
                                        <p:tgtEl>
                                          <p:spTgt spid="9">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1" end="1"/>
                                            </p:txEl>
                                          </p:spTgt>
                                        </p:tgtEl>
                                        <p:attrNameLst>
                                          <p:attrName>style.visibility</p:attrName>
                                        </p:attrNameLst>
                                      </p:cBhvr>
                                      <p:to>
                                        <p:strVal val="visible"/>
                                      </p:to>
                                    </p:set>
                                    <p:animEffect transition="in" filter="fade">
                                      <p:cBhvr>
                                        <p:cTn id="65" dur="500"/>
                                        <p:tgtEl>
                                          <p:spTgt spid="10">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2" end="2"/>
                                            </p:txEl>
                                          </p:spTgt>
                                        </p:tgtEl>
                                        <p:attrNameLst>
                                          <p:attrName>style.visibility</p:attrName>
                                        </p:attrNameLst>
                                      </p:cBhvr>
                                      <p:to>
                                        <p:strVal val="visible"/>
                                      </p:to>
                                    </p:set>
                                    <p:animEffect transition="in" filter="fade">
                                      <p:cBhvr>
                                        <p:cTn id="68"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7_1#2f1e0b230?pid=3cddb6349&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8_1#2f1e0b230.blank?pid=3cddb6349&amp;color=0,55,96&amp;mp=1&amp;vpa=24&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4" name="QB_6_AS.89_1#2f1e0b230?pid=3cddb6349&amp;color=0,55,96&amp;vtp=1&amp;bbb=1&amp;h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根据上文可知，人们可以采用除开车以外的其他的交通方式来保护环境，而下文“Also,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.”是上文这一行为的第二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种结果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，由此可推知，设空处应是采用其他交通方式的第一种结果。G项“By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jams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gasoline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consumption.”符合语境。</a:t>
            </a:r>
            <a:endParaRPr lang="en-US" altLang="zh-CN" dirty="0"/>
          </a:p>
        </p:txBody>
      </p:sp>
      <p:sp>
        <p:nvSpPr>
          <p:cNvPr id="5" name="QB_6_BD.90_1#778f7669f?pid=3cddb6349&amp;color=0,55,96&amp;vtp=1&amp;bbb=1"/>
          <p:cNvSpPr/>
          <p:nvPr/>
        </p:nvSpPr>
        <p:spPr>
          <a:xfrm>
            <a:off x="502920" y="35592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91_1#778f7669f.blank?pid=3cddb6349&amp;color=0,55,96&amp;vpa=25&amp;vtp=1"/>
          <p:cNvSpPr/>
          <p:nvPr/>
        </p:nvSpPr>
        <p:spPr>
          <a:xfrm>
            <a:off x="781526" y="350780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B_6_AS.92_1#778f7669f?pid=3cddb6349&amp;color=0,55,96&amp;vtp=1&amp;bbb=1&amp;hb=1"/>
          <p:cNvSpPr/>
          <p:nvPr/>
        </p:nvSpPr>
        <p:spPr>
          <a:xfrm>
            <a:off x="502920" y="397002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设空处为本段小标题；根据本段内容可知，本段的主旨是鼓励他人加入保护环境的活动。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environment.”符合本段主旨，适合作本段小标题。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d4e4abfe7?pid=bbc94fecc&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4_BD#00cc4319d?pid=d4e4abfe7&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93_1#1623dad2b?pid=00cc4319d&amp;color=0,55,96&amp;vtp=1&amp;bbb=1&amp;hb=1"/>
          <p:cNvSpPr/>
          <p:nvPr/>
        </p:nvSpPr>
        <p:spPr>
          <a:xfrm>
            <a:off x="502920" y="2530206"/>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[浙江余杭2024高一期中]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strongly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assignment,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absent-minded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2#1623dad2b?pid=00cc4319d&amp;color=0,55,96&amp;mp=1&amp;vtp=1&amp;bt=1&amp;bbb=1&amp;hb=1"/>
          <p:cNvSpPr/>
          <p:nvPr/>
        </p:nvSpPr>
        <p:spPr>
          <a:xfrm>
            <a:off x="502920" y="1508760"/>
            <a:ext cx="10570464" cy="32848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（潜力）</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overnight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failing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grade.</a:t>
            </a:r>
            <a:endParaRPr lang="en-US" altLang="zh-CN"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3#1623dad2b?pid=00cc4319d&amp;color=0,55,96&amp;mp=1&amp;vtp=1&amp;bt=1&amp;bbb=1&amp;hb=1"/>
          <p:cNvSpPr/>
          <p:nvPr/>
        </p:nvSpPr>
        <p:spPr>
          <a:xfrm>
            <a:off x="502920" y="150876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a:t>
            </a:r>
            <a:endParaRPr lang="en-US" altLang="zh-CN" dirty="0"/>
          </a:p>
        </p:txBody>
      </p:sp>
      <p:sp>
        <p:nvSpPr>
          <p:cNvPr id="3" name="QM_5_EX.94_1#1623dad2b?pid=00cc4319d&amp;color=0,55,96&amp;vtp=1&amp;bbb=1&amp;hb=1"/>
          <p:cNvSpPr/>
          <p:nvPr/>
        </p:nvSpPr>
        <p:spPr>
          <a:xfrm>
            <a:off x="502920" y="35775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在数学老师阿什的积极鼓励与不懈帮助下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原本讨厌数学的作者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虽遭</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遇失败却不放弃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最终努力取得了进步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学会了面对挑战时不自我设限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认识到了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我能行</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的重要性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3bbf63119.choices?pid=1623dad2b&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B.reserving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C.winning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endParaRPr lang="en-US" altLang="zh-CN" sz="1800" dirty="0"/>
          </a:p>
        </p:txBody>
      </p:sp>
      <p:sp>
        <p:nvSpPr>
          <p:cNvPr id="3" name="QC_6_AN.96_1#3bbf63119.bracket?pid=1623dad2b&amp;color=0,55,96&amp;mp=1&amp;vpa=26&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97_1#3bbf63119?pid=1623dad2b&amp;color=0,55,96&amp;vtp=1&amp;bbb=1&amp;hb=1"/>
          <p:cNvSpPr/>
          <p:nvPr/>
        </p:nvSpPr>
        <p:spPr>
          <a:xfrm>
            <a:off x="502920" y="191325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我”集中注意力于挑选一个好的座位。</a:t>
            </a:r>
            <a:endParaRPr lang="en-US" altLang="zh-CN" dirty="0"/>
          </a:p>
        </p:txBody>
      </p:sp>
      <p:sp>
        <p:nvSpPr>
          <p:cNvPr id="5" name="QC_6_BD.98_1#d52df625c.choices?pid=1623dad2b&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B.direction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C.access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endParaRPr lang="en-US" altLang="zh-CN" sz="1800" dirty="0"/>
          </a:p>
        </p:txBody>
      </p:sp>
      <p:sp>
        <p:nvSpPr>
          <p:cNvPr id="6" name="QC_6_AN.99_1#d52df625c.bracket?pid=1623dad2b&amp;color=0,55,96&amp;vpa=27&amp;vtp=1"/>
          <p:cNvSpPr/>
          <p:nvPr/>
        </p:nvSpPr>
        <p:spPr>
          <a:xfrm>
            <a:off x="972026" y="27273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7" name="QC_6_AS.100_1#d52df625c?pid=1623dad2b&amp;color=0,55,96&amp;vtp=1&amp;bbb=1&amp;hb=1"/>
          <p:cNvSpPr/>
          <p:nvPr/>
        </p:nvSpPr>
        <p:spPr>
          <a:xfrm>
            <a:off x="502920" y="315150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seat及下文“From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midway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assignment”可知，此处指容易进出的座位对于“我”来说是个好位置。</a:t>
            </a:r>
            <a:endParaRPr lang="en-US" altLang="zh-CN" dirty="0"/>
          </a:p>
        </p:txBody>
      </p:sp>
      <p:sp>
        <p:nvSpPr>
          <p:cNvPr id="8" name="QC_6_BD.101_1#e562d3aa8.choices?pid=1623dad2b&amp;color=0,55,96&amp;vtp=1&amp;bbb=1"/>
          <p:cNvSpPr/>
          <p:nvPr/>
        </p:nvSpPr>
        <p:spPr>
          <a:xfrm>
            <a:off x="502920" y="39662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.usual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B.willing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C.easy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.uncommon</a:t>
            </a:r>
            <a:endParaRPr lang="en-US" altLang="zh-CN" sz="1800" dirty="0"/>
          </a:p>
        </p:txBody>
      </p:sp>
      <p:sp>
        <p:nvSpPr>
          <p:cNvPr id="9" name="QC_6_AN.102_1#e562d3aa8.bracket?pid=1623dad2b&amp;color=0,55,96&amp;vpa=28&amp;vtp=1"/>
          <p:cNvSpPr/>
          <p:nvPr/>
        </p:nvSpPr>
        <p:spPr>
          <a:xfrm>
            <a:off x="959326" y="395293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C_6_AS.103_1#e562d3aa8?pid=1623dad2b&amp;color=0,55,96&amp;vtp=1&amp;bbb=1&amp;hb=1"/>
          <p:cNvSpPr/>
          <p:nvPr/>
        </p:nvSpPr>
        <p:spPr>
          <a:xfrm>
            <a:off x="502920" y="43770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maths.”可知，“我”讨厌数学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，因此中途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放弃作业或上课走神应是常见的事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4_1#5883c9712.choices?pid=1623dad2b&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absorbed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p:txBody>
      </p:sp>
      <p:sp>
        <p:nvSpPr>
          <p:cNvPr id="3" name="QC_6_AN.105_1#5883c9712.bracket?pid=1623dad2b&amp;color=0,55,96&amp;vpa=29&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06_1#5883c9712?pid=1623dad2b&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myself.”可知，“我”认为“我”没有能力做好。</a:t>
            </a:r>
            <a:endParaRPr lang="en-US" altLang="zh-CN" sz="1800" dirty="0"/>
          </a:p>
        </p:txBody>
      </p:sp>
      <p:sp>
        <p:nvSpPr>
          <p:cNvPr id="5" name="QC_6_BD.107_1#1ff4add78.choices?pid=1623dad2b&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B.activity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C.process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.excuse</a:t>
            </a:r>
            <a:endParaRPr lang="en-US" altLang="zh-CN" sz="1800" dirty="0"/>
          </a:p>
        </p:txBody>
      </p:sp>
      <p:sp>
        <p:nvSpPr>
          <p:cNvPr id="6" name="QC_6_AN.108_1#1ff4add78.bracket?pid=1623dad2b&amp;color=0,55,96&amp;vpa=30&amp;vtp=1"/>
          <p:cNvSpPr/>
          <p:nvPr/>
        </p:nvSpPr>
        <p:spPr>
          <a:xfrm>
            <a:off x="959326" y="23006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09_1#1ff4add78?pid=1623dad2b&amp;color=0,55,96&amp;vtp=1&amp;bbb=1&amp;hb=1"/>
          <p:cNvSpPr/>
          <p:nvPr/>
        </p:nvSpPr>
        <p:spPr>
          <a:xfrm>
            <a:off x="502920" y="272478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根据上文However可知，句子前后为转折关系，故在阿什老师的课堂上，“我做不到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”不是一个不学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习的借口</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C_6_BD.110_1#3b7195ecc.choices?pid=1623dad2b&amp;color=0,55,96&amp;vtp=1&amp;bbb=1"/>
          <p:cNvSpPr/>
          <p:nvPr/>
        </p:nvSpPr>
        <p:spPr>
          <a:xfrm>
            <a:off x="502920" y="355225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B.provided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C.greeted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.cheated</a:t>
            </a:r>
            <a:endParaRPr lang="en-US" altLang="zh-CN" sz="1800" dirty="0"/>
          </a:p>
        </p:txBody>
      </p:sp>
      <p:sp>
        <p:nvSpPr>
          <p:cNvPr id="9" name="QC_6_AN.111_1#3b7195ecc.bracket?pid=1623dad2b&amp;color=0,55,96&amp;vpa=31&amp;vtp=1"/>
          <p:cNvSpPr/>
          <p:nvPr/>
        </p:nvSpPr>
        <p:spPr>
          <a:xfrm>
            <a:off x="972026" y="353891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12_1#3b7195ecc?pid=1623dad2b&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根据下文“Welcome!”可知，阿什老师伸开双臂迎接“我们”。</a:t>
            </a:r>
            <a:endParaRPr lang="en-US" altLang="zh-CN" sz="1800" dirty="0"/>
          </a:p>
        </p:txBody>
      </p:sp>
      <p:sp>
        <p:nvSpPr>
          <p:cNvPr id="11" name="QC_6_BD.113_1#8dd4d119e.choices?pid=1623dad2b&amp;color=0,55,96&amp;vtp=1&amp;bbb=1"/>
          <p:cNvSpPr/>
          <p:nvPr/>
        </p:nvSpPr>
        <p:spPr>
          <a:xfrm>
            <a:off x="502920" y="436378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B.comfort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C.belonging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1800" dirty="0"/>
          </a:p>
        </p:txBody>
      </p:sp>
      <p:sp>
        <p:nvSpPr>
          <p:cNvPr id="12" name="QC_6_AN.114_1#8dd4d119e.bracket?pid=1623dad2b&amp;color=0,55,96&amp;vpa=32&amp;vtp=1"/>
          <p:cNvSpPr/>
          <p:nvPr/>
        </p:nvSpPr>
        <p:spPr>
          <a:xfrm>
            <a:off x="972026" y="435044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3" name="QC_6_AS.115_1#8dd4d119e?pid=1623dad2b&amp;color=0,55,96&amp;vtp=1&amp;bbb=1"/>
          <p:cNvSpPr/>
          <p:nvPr/>
        </p:nvSpPr>
        <p:spPr>
          <a:xfrm>
            <a:off x="502920" y="47695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根据上文“Welcome!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alive!”可知，这些话成了安慰的来源。</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220ebf90e.choices?pid=1623dad2b&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.puzzling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B.humorous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C.generous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.positive</a:t>
            </a:r>
            <a:endParaRPr lang="en-US" altLang="zh-CN" sz="1800" dirty="0"/>
          </a:p>
        </p:txBody>
      </p:sp>
      <p:sp>
        <p:nvSpPr>
          <p:cNvPr id="3" name="QC_6_AN.117_1#220ebf90e.bracket?pid=1623dad2b&amp;color=0,55,96&amp;mp=1&amp;vpa=33&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AS.118_1#220ebf90e?pid=1623dad2b&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根据下文inspiring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disappeared可知，空处形容词应和inspiring并列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，应是他积极和鼓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舞人心的态度从未消失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19_1#88ab3f680.choices?pid=1623dad2b&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B.beyond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C.including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endParaRPr lang="en-US" altLang="zh-CN" sz="1800" dirty="0"/>
          </a:p>
        </p:txBody>
      </p:sp>
      <p:sp>
        <p:nvSpPr>
          <p:cNvPr id="6" name="QC_6_AN.120_1#88ab3f680.bracket?pid=1623dad2b&amp;color=0,55,96&amp;vpa=34&amp;vtp=1"/>
          <p:cNvSpPr/>
          <p:nvPr/>
        </p:nvSpPr>
        <p:spPr>
          <a:xfrm>
            <a:off x="959326" y="27273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C_6_AS.121_1#88ab3f680?pid=1623dad2b&amp;color=0,55,96&amp;vtp=1&amp;bbb=1&amp;hb=1"/>
          <p:cNvSpPr/>
          <p:nvPr/>
        </p:nvSpPr>
        <p:spPr>
          <a:xfrm>
            <a:off x="502920" y="315150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class及下文the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可知，尽管“我”还是不喜欢数学这门课，但“我”发现自己开始期待数学课。</a:t>
            </a:r>
            <a:endParaRPr lang="en-US" altLang="zh-CN" dirty="0"/>
          </a:p>
        </p:txBody>
      </p:sp>
      <p:sp>
        <p:nvSpPr>
          <p:cNvPr id="8" name="QC_6_BD.122_1#460723c7e.choices?pid=1623dad2b&amp;color=0,55,96&amp;vtp=1&amp;bbb=1"/>
          <p:cNvSpPr/>
          <p:nvPr/>
        </p:nvSpPr>
        <p:spPr>
          <a:xfrm>
            <a:off x="502920" y="39789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1800" dirty="0"/>
          </a:p>
        </p:txBody>
      </p:sp>
      <p:sp>
        <p:nvSpPr>
          <p:cNvPr id="9" name="QC_6_AN.123_1#460723c7e.bracket?pid=1623dad2b&amp;color=0,55,96&amp;vpa=35&amp;vtp=1"/>
          <p:cNvSpPr/>
          <p:nvPr/>
        </p:nvSpPr>
        <p:spPr>
          <a:xfrm>
            <a:off x="972026" y="39656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6_AS.124_1#460723c7e?pid=1623dad2b&amp;color=0,55,96&amp;vtp=1&amp;bbb=1&amp;hb=1"/>
          <p:cNvSpPr/>
          <p:nvPr/>
        </p:nvSpPr>
        <p:spPr>
          <a:xfrm>
            <a:off x="502920" y="4384738"/>
            <a:ext cx="10570464" cy="351155"/>
          </a:xfrm>
          <a:prstGeom prst="rect">
            <a:avLst/>
          </a:prstGeom>
          <a:noFill/>
        </p:spPr>
        <p:txBody>
          <a:bodyPr wrap="none" lIns="0" tIns="0" rIns="0" bIns="0" rtlCol="0" anchor="t"/>
          <a:lstStyle/>
          <a:p>
            <a:pPr>
              <a:lnSpc>
                <a:spcPts val="3100"/>
              </a:lnSpc>
            </a:pP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根据上文Seeing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good可知，看到阿什老师让“我”感觉好像“我”有成功的潜力。</a:t>
            </a:r>
            <a:endParaRPr lang="en-US" altLang="zh-CN" dirty="0"/>
          </a:p>
        </p:txBody>
      </p:sp>
      <p:sp>
        <p:nvSpPr>
          <p:cNvPr id="11" name="QC_6_BD.125_1#c0c1ebe47.choices?pid=1623dad2b&amp;color=0,55,96&amp;vtp=1&amp;bbb=1"/>
          <p:cNvSpPr/>
          <p:nvPr/>
        </p:nvSpPr>
        <p:spPr>
          <a:xfrm>
            <a:off x="502920" y="47905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B.joke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C.relief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.evidence</a:t>
            </a:r>
            <a:endParaRPr lang="en-US" altLang="zh-CN" sz="1800" dirty="0"/>
          </a:p>
        </p:txBody>
      </p:sp>
      <p:sp>
        <p:nvSpPr>
          <p:cNvPr id="12" name="QC_6_AN.126_1#c0c1ebe47.bracket?pid=1623dad2b&amp;color=0,55,96&amp;vpa=36&amp;vtp=1"/>
          <p:cNvSpPr/>
          <p:nvPr/>
        </p:nvSpPr>
        <p:spPr>
          <a:xfrm>
            <a:off x="959326" y="477716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3" name="QC_6_AS.127_1#c0c1ebe47?pid=1623dad2b&amp;color=0,55,96&amp;vtp=1&amp;bbb=1&amp;hb=1"/>
          <p:cNvSpPr/>
          <p:nvPr/>
        </p:nvSpPr>
        <p:spPr>
          <a:xfrm>
            <a:off x="502920" y="520128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maths可知，“我”没有用分数作为“我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”在数学上做不好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的证据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1" end="1"/>
                                            </p:txEl>
                                          </p:spTgt>
                                        </p:tgtEl>
                                        <p:attrNameLst>
                                          <p:attrName>style.visibility</p:attrName>
                                        </p:attrNameLst>
                                      </p:cBhvr>
                                      <p:to>
                                        <p:strVal val="visible"/>
                                      </p:to>
                                    </p:set>
                                    <p:animEffect transition="in" filter="fade">
                                      <p:cBhvr>
                                        <p:cTn id="75"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8_1#a47399fdd.choices?pid=1623dad2b&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B.Gradually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C.Similarly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.Strangely</a:t>
            </a:r>
            <a:endParaRPr lang="en-US" altLang="zh-CN" sz="1800" dirty="0"/>
          </a:p>
        </p:txBody>
      </p:sp>
      <p:sp>
        <p:nvSpPr>
          <p:cNvPr id="3" name="QC_6_AN.129_1#a47399fdd.bracket?pid=1623dad2b&amp;color=0,55,96&amp;mp=1&amp;vpa=37&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AS.130_1#a47399fdd?pid=1623dad2b&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up可知，同样的是，阿什老师也没有放弃“我”。</a:t>
            </a:r>
            <a:endParaRPr lang="en-US" altLang="zh-CN" sz="1800" dirty="0"/>
          </a:p>
        </p:txBody>
      </p:sp>
      <p:sp>
        <p:nvSpPr>
          <p:cNvPr id="5" name="QC_6_BD.131_1#a66a19067.choices?pid=1623dad2b&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B.grew</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C.hurt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.limited</a:t>
            </a:r>
            <a:endParaRPr lang="en-US" altLang="zh-CN" sz="1800" dirty="0"/>
          </a:p>
        </p:txBody>
      </p:sp>
      <p:sp>
        <p:nvSpPr>
          <p:cNvPr id="6" name="QC_6_AN.132_1#a66a19067.bracket?pid=1623dad2b&amp;color=0,55,96&amp;vpa=38&amp;vtp=1"/>
          <p:cNvSpPr/>
          <p:nvPr/>
        </p:nvSpPr>
        <p:spPr>
          <a:xfrm>
            <a:off x="972026" y="230066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33_1#a66a19067?pid=1623dad2b&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me.”可知，“我”成功的决心增强了。</a:t>
            </a:r>
            <a:endParaRPr lang="en-US" altLang="zh-CN" sz="1800" dirty="0"/>
          </a:p>
        </p:txBody>
      </p:sp>
      <p:sp>
        <p:nvSpPr>
          <p:cNvPr id="8" name="QC_6_BD.134_1#2708753fd.choices?pid=1623dad2b&amp;color=0,55,96&amp;vtp=1&amp;bbb=1"/>
          <p:cNvSpPr/>
          <p:nvPr/>
        </p:nvSpPr>
        <p:spPr>
          <a:xfrm>
            <a:off x="502920" y="312553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p:txBody>
      </p:sp>
      <p:sp>
        <p:nvSpPr>
          <p:cNvPr id="9" name="QC_6_AN.135_1#2708753fd.bracket?pid=1623dad2b&amp;color=0,55,96&amp;vpa=39&amp;vtp=1"/>
          <p:cNvSpPr/>
          <p:nvPr/>
        </p:nvSpPr>
        <p:spPr>
          <a:xfrm>
            <a:off x="972026" y="311219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6_AS.136_1#2708753fd?pid=1623dad2b&amp;color=0,55,96&amp;vtp=1&amp;bbb=1&amp;hb=1"/>
          <p:cNvSpPr/>
          <p:nvPr/>
        </p:nvSpPr>
        <p:spPr>
          <a:xfrm>
            <a:off x="502920" y="353631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homework.Finally,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，最终“我”的努力得到了回报。</a:t>
            </a:r>
            <a:endParaRPr lang="en-US" altLang="zh-CN" dirty="0"/>
          </a:p>
        </p:txBody>
      </p:sp>
      <p:sp>
        <p:nvSpPr>
          <p:cNvPr id="11" name="QC_6_BD.137_1#ea76bc3bb.choices?pid=1623dad2b&amp;color=0,55,96&amp;vtp=1&amp;bbb=1"/>
          <p:cNvSpPr/>
          <p:nvPr/>
        </p:nvSpPr>
        <p:spPr>
          <a:xfrm>
            <a:off x="502920" y="436378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.reminding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B.suggesting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C.warning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.intending</a:t>
            </a:r>
            <a:endParaRPr lang="en-US" altLang="zh-CN" sz="1800" dirty="0"/>
          </a:p>
        </p:txBody>
      </p:sp>
      <p:sp>
        <p:nvSpPr>
          <p:cNvPr id="12" name="QC_6_AN.138_1#ea76bc3bb.bracket?pid=1623dad2b&amp;color=0,55,96&amp;vpa=40&amp;vtp=1"/>
          <p:cNvSpPr/>
          <p:nvPr/>
        </p:nvSpPr>
        <p:spPr>
          <a:xfrm>
            <a:off x="959326" y="435044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39_1#ea76bc3bb?pid=1623dad2b&amp;color=0,55,96&amp;vtp=1&amp;bbb=1&amp;hb=1"/>
          <p:cNvSpPr/>
          <p:nvPr/>
        </p:nvSpPr>
        <p:spPr>
          <a:xfrm>
            <a:off x="502920" y="477456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alive.”可知，“我”内心深处的声音提醒“我”记住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：今天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是充满活力的一天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f8c20bb4?pid=d4e4abfe7&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140_1#ad7100b2a?pid=ff8c20bb4&amp;color=0,55,96&amp;vtp=1&amp;bbb=1"/>
          <p:cNvSpPr/>
          <p:nvPr/>
        </p:nvSpPr>
        <p:spPr>
          <a:xfrm>
            <a:off x="502920" y="2001396"/>
            <a:ext cx="10570464" cy="351155"/>
          </a:xfrm>
          <a:prstGeom prst="rect">
            <a:avLst/>
          </a:prstGeom>
          <a:noFill/>
        </p:spPr>
        <p:txBody>
          <a:bodyPr wrap="none" lIns="0" tIns="0" rIns="0" bIns="0" rtlCol="0" anchor="t"/>
          <a:lstStyle/>
          <a:p>
            <a:pPr algn="l">
              <a:lnSpc>
                <a:spcPts val="3100"/>
              </a:lnSpc>
            </a:pPr>
            <a:r>
              <a:rPr lang="en-US" altLang="zh-CN" sz="1800" b="0" i="0" spc="-10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3760"/>
                </a:solidFill>
                <a:latin typeface="仿宋" panose="02010609060101010101" pitchFamily="34" charset="-122"/>
                <a:ea typeface="仿宋" panose="02010609060101010101" pitchFamily="34" charset="-122"/>
                <a:cs typeface="仿宋" panose="02010609060101010101" pitchFamily="34" charset="-120"/>
              </a:rPr>
              <a:t>[四川成都树德中学2024高一期中]</a:t>
            </a:r>
            <a:r>
              <a:rPr lang="en-US" altLang="zh-CN" sz="1800" b="0" i="0" spc="-10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1800" spc="-100" dirty="0"/>
          </a:p>
        </p:txBody>
      </p:sp>
      <p:sp>
        <p:nvSpPr>
          <p:cNvPr id="4" name="QM_5_BD.140_2#ad7100b2a?sp=1&amp;pid=ff8c20bb4&amp;color=0,55,96&amp;vtp=1&amp;bbb=1&amp;hb=1"/>
          <p:cNvSpPr/>
          <p:nvPr/>
        </p:nvSpPr>
        <p:spPr>
          <a:xfrm>
            <a:off x="502920" y="240284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predicted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occurring.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droughts,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previously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assess）.In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dirty="0"/>
          </a:p>
        </p:txBody>
      </p:sp>
      <p:sp>
        <p:nvSpPr>
          <p:cNvPr id="5" name="QM_5_AN.141_1#ad7100b2a.blank?pid=ff8c20bb4&amp;color=0,55,96&amp;vpa=41&amp;vtp=1&amp;bbb=1"/>
          <p:cNvSpPr/>
          <p:nvPr/>
        </p:nvSpPr>
        <p:spPr>
          <a:xfrm>
            <a:off x="1429226" y="2791460"/>
            <a:ext cx="611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dirty="0"/>
          </a:p>
        </p:txBody>
      </p:sp>
      <p:sp>
        <p:nvSpPr>
          <p:cNvPr id="6" name="QM_5_AN.142_1#ad7100b2a.blank?pid=ff8c20bb4&amp;color=0,55,96&amp;vpa=42&amp;vtp=1&amp;bbb=1"/>
          <p:cNvSpPr/>
          <p:nvPr/>
        </p:nvSpPr>
        <p:spPr>
          <a:xfrm>
            <a:off x="8744425" y="3210560"/>
            <a:ext cx="941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assessed</a:t>
            </a:r>
            <a:endParaRPr lang="en-US" altLang="zh-CN" dirty="0"/>
          </a:p>
        </p:txBody>
      </p:sp>
      <p:sp>
        <p:nvSpPr>
          <p:cNvPr id="7" name="QM_5_AN.143_1#ad7100b2a.blank?pid=ff8c20bb4&amp;color=0,55,96&amp;vpa=43&amp;vtp=1&amp;bbb=1"/>
          <p:cNvSpPr/>
          <p:nvPr/>
        </p:nvSpPr>
        <p:spPr>
          <a:xfrm>
            <a:off x="1708626" y="4048760"/>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144_1#ad7100b2a?sp=1&amp;pid=ff8c20bb4&amp;color=0,55,96&amp;mp=1&amp;vtp=1&amp;bt=1&amp;bbb=1&amp;hb=1"/>
              <p:cNvSpPr/>
              <p:nvPr/>
            </p:nvSpPr>
            <p:spPr>
              <a:xfrm>
                <a:off x="502920" y="150876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heat-trapping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pre-industrial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1900）.To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2030.</a:t>
                </a:r>
                <a:endParaRPr lang="en-US" altLang="zh-CN" dirty="0"/>
              </a:p>
            </p:txBody>
          </p:sp>
        </mc:Choice>
        <mc:Fallback>
          <p:sp>
            <p:nvSpPr>
              <p:cNvPr id="2" name="QM_5_BD.144_1#ad7100b2a?sp=1&amp;pid=ff8c20bb4&amp;color=0,55,96&amp;mp=1&amp;vtp=1&amp;bt=1&amp;bbb=1&amp;hb=1"/>
              <p:cNvSpPr>
                <a:spLocks noRot="1" noChangeAspect="1" noMove="1" noResize="1" noEditPoints="1" noAdjustHandles="1" noChangeArrowheads="1" noChangeShapeType="1" noTextEdit="1"/>
              </p:cNvSpPr>
              <p:nvPr/>
            </p:nvSpPr>
            <p:spPr>
              <a:xfrm>
                <a:off x="502920" y="1508760"/>
                <a:ext cx="10570464" cy="2027555"/>
              </a:xfrm>
              <a:prstGeom prst="rect">
                <a:avLst/>
              </a:prstGeom>
              <a:blipFill rotWithShape="1">
                <a:blip r:embed="rId1"/>
                <a:stretch>
                  <a:fillRect r="-2905" b="-2098"/>
                </a:stretch>
              </a:blipFill>
            </p:spPr>
            <p:txBody>
              <a:bodyPr/>
              <a:lstStyle/>
              <a:p>
                <a:r>
                  <a:rPr lang="zh-CN" altLang="en-US">
                    <a:noFill/>
                  </a:rPr>
                  <a:t> </a:t>
                </a:r>
              </a:p>
            </p:txBody>
          </p:sp>
        </mc:Fallback>
      </mc:AlternateContent>
      <p:sp>
        <p:nvSpPr>
          <p:cNvPr id="3" name="QM_5_BD.144_2#ad7100b2a?sp=1&amp;pid=ff8c20bb4&amp;color=0,55,96&amp;mp=1&amp;vtp=1&amp;bbb=1&amp;hb=1"/>
          <p:cNvSpPr/>
          <p:nvPr/>
        </p:nvSpPr>
        <p:spPr>
          <a:xfrm>
            <a:off x="502920" y="357759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damaging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dirty="0"/>
          </a:p>
        </p:txBody>
      </p:sp>
      <p:sp>
        <p:nvSpPr>
          <p:cNvPr id="4" name="QM_5_AN.145_1#ad7100b2a.blank?pid=ff8c20bb4&amp;color=0,55,96&amp;mp=1&amp;vpa=44&amp;vtp=1&amp;bbb=1"/>
          <p:cNvSpPr/>
          <p:nvPr/>
        </p:nvSpPr>
        <p:spPr>
          <a:xfrm>
            <a:off x="2635726" y="1465580"/>
            <a:ext cx="7508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dirty="0"/>
          </a:p>
        </p:txBody>
      </p:sp>
      <p:sp>
        <p:nvSpPr>
          <p:cNvPr id="5" name="QM_5_AN.146_1#ad7100b2a.blank?pid=ff8c20bb4&amp;color=0,55,96&amp;mp=1&amp;vpa=45&amp;vtp=1&amp;bbb=1"/>
          <p:cNvSpPr/>
          <p:nvPr/>
        </p:nvSpPr>
        <p:spPr>
          <a:xfrm>
            <a:off x="4915376" y="1884680"/>
            <a:ext cx="1017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dirty="0"/>
          </a:p>
        </p:txBody>
      </p:sp>
      <p:sp>
        <p:nvSpPr>
          <p:cNvPr id="6" name="QM_5_AN.147_1#ad7100b2a.blank?pid=ff8c20bb4&amp;color=0,55,96&amp;mp=1&amp;vpa=46&amp;vtp=1&amp;bbb=1"/>
          <p:cNvSpPr/>
          <p:nvPr/>
        </p:nvSpPr>
        <p:spPr>
          <a:xfrm>
            <a:off x="794226" y="2303780"/>
            <a:ext cx="11953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reported</a:t>
            </a:r>
            <a:endParaRPr lang="en-US" altLang="zh-CN" dirty="0"/>
          </a:p>
        </p:txBody>
      </p:sp>
      <p:sp>
        <p:nvSpPr>
          <p:cNvPr id="7" name="QM_5_AN.148_1#ad7100b2a.blank?pid=ff8c20bb4&amp;color=0,55,96&amp;mp=1&amp;vpa=47&amp;vtp=1&amp;bbb=1"/>
          <p:cNvSpPr/>
          <p:nvPr/>
        </p:nvSpPr>
        <p:spPr>
          <a:xfrm>
            <a:off x="9849263" y="2735580"/>
            <a:ext cx="712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worse</a:t>
            </a:r>
            <a:endParaRPr lang="en-US" altLang="zh-CN" dirty="0"/>
          </a:p>
        </p:txBody>
      </p:sp>
      <p:sp>
        <p:nvSpPr>
          <p:cNvPr id="8" name="QM_5_AN.149_1#ad7100b2a.blank?pid=ff8c20bb4&amp;color=0,55,96&amp;mp=1&amp;vpa=48&amp;vtp=1&amp;bbb=1"/>
          <p:cNvSpPr/>
          <p:nvPr/>
        </p:nvSpPr>
        <p:spPr>
          <a:xfrm>
            <a:off x="1708626" y="3534410"/>
            <a:ext cx="890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severity</a:t>
            </a:r>
            <a:endParaRPr lang="en-US" altLang="zh-CN" dirty="0"/>
          </a:p>
        </p:txBody>
      </p:sp>
      <p:sp>
        <p:nvSpPr>
          <p:cNvPr id="9" name="QM_5_AN.150_1#ad7100b2a.blank?pid=ff8c20bb4&amp;color=0,55,96&amp;mp=1&amp;vpa=49&amp;vtp=1&amp;bbb=1"/>
          <p:cNvSpPr/>
          <p:nvPr/>
        </p:nvSpPr>
        <p:spPr>
          <a:xfrm>
            <a:off x="9407048" y="3547110"/>
            <a:ext cx="446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dirty="0"/>
          </a:p>
        </p:txBody>
      </p:sp>
      <p:sp>
        <p:nvSpPr>
          <p:cNvPr id="10" name="QM_5_AN.151_1#ad7100b2a.blank?pid=ff8c20bb4&amp;color=0,55,96&amp;mp=1&amp;vpa=50&amp;vtp=1&amp;bbb=1"/>
          <p:cNvSpPr/>
          <p:nvPr/>
        </p:nvSpPr>
        <p:spPr>
          <a:xfrm>
            <a:off x="5495449" y="4385310"/>
            <a:ext cx="788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Unless</a:t>
            </a:r>
            <a:endParaRPr lang="en-US" altLang="zh-CN" dirty="0"/>
          </a:p>
        </p:txBody>
      </p:sp>
      <p:sp>
        <p:nvSpPr>
          <p:cNvPr id="11" name="QM_5_EX.152_1#ad7100b2a?pid=ff8c20bb4&amp;color=0,55,96&amp;vtp=1&amp;bbb=1&amp;hb=1"/>
          <p:cNvSpPr/>
          <p:nvPr/>
        </p:nvSpPr>
        <p:spPr>
          <a:xfrm>
            <a:off x="502920" y="522859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全球气候变化不是未来的问题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而是现在正在发生的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越来越多的温室</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气体排放将导致更多的极端气候</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并在我们的星球上造成广泛的破坏性影响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1">
                                            <p:txEl>
                                              <p:pRg st="1" end="1"/>
                                            </p:txEl>
                                          </p:spTgt>
                                        </p:tgtEl>
                                        <p:attrNameLst>
                                          <p:attrName>style.visibility</p:attrName>
                                        </p:attrNameLst>
                                      </p:cBhvr>
                                      <p:to>
                                        <p:strVal val="visible"/>
                                      </p:to>
                                    </p:set>
                                    <p:animEffect transition="in" filter="fade">
                                      <p:cBhvr>
                                        <p:cTn id="69"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f3efd186e?pid=ad7100b2a&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154_1#f3efd186e.blank?pid=ad7100b2a&amp;color=0,55,96&amp;mp=1&amp;vpa=51&amp;vtp=1&amp;bbb=1"/>
          <p:cNvSpPr/>
          <p:nvPr/>
        </p:nvSpPr>
        <p:spPr>
          <a:xfrm>
            <a:off x="806926" y="1457325"/>
            <a:ext cx="611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dirty="0"/>
          </a:p>
        </p:txBody>
      </p:sp>
      <p:sp>
        <p:nvSpPr>
          <p:cNvPr id="4" name="QB_6_AS.155_1#f3efd186e?pid=ad7100b2a&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为固定搭配，意为“由</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引起”。</a:t>
            </a:r>
            <a:endParaRPr lang="en-US" altLang="zh-CN" sz="1800" dirty="0"/>
          </a:p>
        </p:txBody>
      </p:sp>
      <p:sp>
        <p:nvSpPr>
          <p:cNvPr id="5" name="QB_6_BD.156_1#9c8771c60?pid=ad7100b2a&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6" name="QB_6_AN.157_1#9c8771c60.blank?pid=ad7100b2a&amp;color=0,55,96&amp;vpa=52&amp;vtp=1&amp;bbb=1"/>
          <p:cNvSpPr/>
          <p:nvPr/>
        </p:nvSpPr>
        <p:spPr>
          <a:xfrm>
            <a:off x="806926" y="2262568"/>
            <a:ext cx="941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assessed</a:t>
            </a:r>
            <a:endParaRPr lang="en-US" altLang="zh-CN" dirty="0"/>
          </a:p>
        </p:txBody>
      </p:sp>
      <p:sp>
        <p:nvSpPr>
          <p:cNvPr id="7" name="QB_6_AS.158_1#9c8771c60?pid=ad7100b2a&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本句是than引导的比较状语从句，assess作从句谓语，根据previously可知，应用一般过去时。</a:t>
            </a:r>
            <a:endParaRPr lang="en-US" altLang="zh-CN" sz="1800" dirty="0"/>
          </a:p>
        </p:txBody>
      </p:sp>
      <p:sp>
        <p:nvSpPr>
          <p:cNvPr id="8" name="QB_6_BD.159_1#053eff440?pid=ad7100b2a&amp;color=0,55,96&amp;vtp=1&amp;bbb=1"/>
          <p:cNvSpPr/>
          <p:nvPr/>
        </p:nvSpPr>
        <p:spPr>
          <a:xfrm>
            <a:off x="502920" y="312553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60_1#053eff440.blank?pid=ad7100b2a&amp;color=0,55,96&amp;vpa=53&amp;vtp=1&amp;bbb=1"/>
          <p:cNvSpPr/>
          <p:nvPr/>
        </p:nvSpPr>
        <p:spPr>
          <a:xfrm>
            <a:off x="806926" y="3074098"/>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
        <p:nvSpPr>
          <p:cNvPr id="10" name="QB_6_AS.161_1#053eff440?pid=ad7100b2a&amp;color=0,55,96&amp;vtp=1&amp;bbb=1&amp;hb=1"/>
          <p:cNvSpPr/>
          <p:nvPr/>
        </p:nvSpPr>
        <p:spPr>
          <a:xfrm>
            <a:off x="502920" y="353631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设空处引导非限制性定语从句，先行词是changes，指物，且关系词在从句中作介词of的宾语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dirty="0"/>
          </a:p>
        </p:txBody>
      </p:sp>
      <p:sp>
        <p:nvSpPr>
          <p:cNvPr id="11" name="QB_6_BD.162_1#3194520cb?pid=ad7100b2a&amp;color=0,55,96&amp;vtp=1&amp;bbb=1"/>
          <p:cNvSpPr/>
          <p:nvPr/>
        </p:nvSpPr>
        <p:spPr>
          <a:xfrm>
            <a:off x="502920" y="43637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163_1#3194520cb.blank?pid=ad7100b2a&amp;color=0,55,96&amp;vpa=54&amp;vtp=1&amp;bbb=1"/>
          <p:cNvSpPr/>
          <p:nvPr/>
        </p:nvSpPr>
        <p:spPr>
          <a:xfrm>
            <a:off x="794226" y="4299648"/>
            <a:ext cx="7508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dirty="0"/>
          </a:p>
        </p:txBody>
      </p:sp>
      <p:sp>
        <p:nvSpPr>
          <p:cNvPr id="13" name="QB_6_AS.164_1#3194520cb?pid=ad7100b2a&amp;color=0,55,96&amp;vtp=1&amp;bbb=1"/>
          <p:cNvSpPr/>
          <p:nvPr/>
        </p:nvSpPr>
        <p:spPr>
          <a:xfrm>
            <a:off x="502920" y="47695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设空处修饰形容词confident，应用副词。</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5_1#7ab0a52b3?pid=ad7100b2a&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166_1#7ab0a52b3.blank?pid=ad7100b2a&amp;color=0,55,96&amp;mp=1&amp;vpa=55&amp;vtp=1&amp;bbb=1"/>
          <p:cNvSpPr/>
          <p:nvPr/>
        </p:nvSpPr>
        <p:spPr>
          <a:xfrm>
            <a:off x="768826" y="1444625"/>
            <a:ext cx="1017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produced</a:t>
            </a:r>
            <a:endParaRPr lang="en-US" altLang="zh-CN" dirty="0"/>
          </a:p>
        </p:txBody>
      </p:sp>
      <p:sp>
        <p:nvSpPr>
          <p:cNvPr id="4" name="QB_6_AS.167_1#7ab0a52b3?pid=ad7100b2a&amp;color=0,55,96&amp;vtp=1&amp;bbb=1&amp;hb=1"/>
          <p:cNvSpPr/>
          <p:nvPr/>
        </p:nvSpPr>
        <p:spPr>
          <a:xfrm>
            <a:off x="502920" y="191325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本句已有谓语动词will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rise，且其与设空处之间无连词连接，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故设空处应用非谓语形式作后置定语；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与greenhouse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gases之间为逻辑上的被动关系，应用过去分词形式。</a:t>
            </a:r>
            <a:endParaRPr lang="en-US" altLang="zh-CN" dirty="0"/>
          </a:p>
        </p:txBody>
      </p:sp>
      <p:sp>
        <p:nvSpPr>
          <p:cNvPr id="5" name="QB_6_BD.168_1#3f1b8a4d7?pid=ad7100b2a&amp;color=0,55,96&amp;vtp=1&amp;bbb=1"/>
          <p:cNvSpPr/>
          <p:nvPr/>
        </p:nvSpPr>
        <p:spPr>
          <a:xfrm>
            <a:off x="502920" y="272802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6_AN.169_1#3f1b8a4d7.blank?pid=ad7100b2a&amp;color=0,55,96&amp;vpa=56&amp;vtp=1&amp;bbb=1"/>
          <p:cNvSpPr/>
          <p:nvPr/>
        </p:nvSpPr>
        <p:spPr>
          <a:xfrm>
            <a:off x="794226" y="2663888"/>
            <a:ext cx="11953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reported</a:t>
            </a:r>
            <a:endParaRPr lang="en-US" altLang="zh-CN" dirty="0"/>
          </a:p>
        </p:txBody>
      </p:sp>
      <p:sp>
        <p:nvSpPr>
          <p:cNvPr id="7" name="QB_6_AS.170_1#3f1b8a4d7?pid=ad7100b2a&amp;color=0,55,96&amp;vtp=1&amp;bbb=1"/>
          <p:cNvSpPr/>
          <p:nvPr/>
        </p:nvSpPr>
        <p:spPr>
          <a:xfrm>
            <a:off x="502920" y="3133788"/>
            <a:ext cx="10779125"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此处是固定句型It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，意为“据报道</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”，且此处描述客观事实，应用一般现在时。</a:t>
            </a:r>
            <a:endParaRPr lang="en-US" altLang="zh-CN" sz="1800" dirty="0"/>
          </a:p>
        </p:txBody>
      </p:sp>
      <p:sp>
        <p:nvSpPr>
          <p:cNvPr id="8" name="QB_6_BD.171_1#54b3e241f?pid=ad7100b2a&amp;color=0,55,96&amp;vtp=1&amp;bbb=1"/>
          <p:cNvSpPr/>
          <p:nvPr/>
        </p:nvSpPr>
        <p:spPr>
          <a:xfrm>
            <a:off x="502920" y="35395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72_1#54b3e241f.blank?pid=ad7100b2a&amp;color=0,55,96&amp;vpa=57&amp;vtp=1&amp;bbb=1"/>
          <p:cNvSpPr/>
          <p:nvPr/>
        </p:nvSpPr>
        <p:spPr>
          <a:xfrm>
            <a:off x="806926" y="3488118"/>
            <a:ext cx="712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worse</a:t>
            </a:r>
            <a:endParaRPr lang="en-US" altLang="zh-CN" dirty="0"/>
          </a:p>
        </p:txBody>
      </p:sp>
      <p:sp>
        <p:nvSpPr>
          <p:cNvPr id="10" name="QB_6_AS.173_1#54b3e241f?pid=ad7100b2a&amp;color=0,55,96&amp;vtp=1&amp;bbb=1"/>
          <p:cNvSpPr/>
          <p:nvPr/>
        </p:nvSpPr>
        <p:spPr>
          <a:xfrm>
            <a:off x="502920" y="39453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此处是固定搭配to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worse，意为“更糟糕的是”。</a:t>
            </a:r>
            <a:endParaRPr lang="en-US" altLang="zh-CN" sz="1800" dirty="0"/>
          </a:p>
        </p:txBody>
      </p:sp>
      <p:sp>
        <p:nvSpPr>
          <p:cNvPr id="11" name="QB_6_BD.174_1#712ad2c81?pid=ad7100b2a&amp;color=0,55,96&amp;vtp=1&amp;bbb=1"/>
          <p:cNvSpPr/>
          <p:nvPr/>
        </p:nvSpPr>
        <p:spPr>
          <a:xfrm>
            <a:off x="502920" y="43510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12" name="QB_6_AN.175_1#712ad2c81.blank?pid=ad7100b2a&amp;color=0,55,96&amp;vpa=58&amp;vtp=1&amp;bbb=1"/>
          <p:cNvSpPr/>
          <p:nvPr/>
        </p:nvSpPr>
        <p:spPr>
          <a:xfrm>
            <a:off x="781526" y="4286948"/>
            <a:ext cx="890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severity</a:t>
            </a:r>
            <a:endParaRPr lang="en-US" altLang="zh-CN" dirty="0"/>
          </a:p>
        </p:txBody>
      </p:sp>
      <p:sp>
        <p:nvSpPr>
          <p:cNvPr id="13" name="QB_6_AS.176_1#712ad2c81?pid=ad7100b2a&amp;color=0,55,96&amp;vtp=1&amp;bbb=1"/>
          <p:cNvSpPr/>
          <p:nvPr/>
        </p:nvSpPr>
        <p:spPr>
          <a:xfrm>
            <a:off x="502920" y="47568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设空处前有定冠词修饰，且在句中作主语，应用名词。</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77_1#208ce6859?pid=ad7100b2a&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6_AN.178_1#208ce6859.blank?pid=ad7100b2a&amp;color=0,55,96&amp;mp=1&amp;vpa=59&amp;vtp=1&amp;bbb=1"/>
          <p:cNvSpPr/>
          <p:nvPr/>
        </p:nvSpPr>
        <p:spPr>
          <a:xfrm>
            <a:off x="768826" y="1457325"/>
            <a:ext cx="446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dirty="0"/>
          </a:p>
        </p:txBody>
      </p:sp>
      <p:sp>
        <p:nvSpPr>
          <p:cNvPr id="4" name="QB_6_AS.179_1#208ce6859?pid=ad7100b2a&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此处是固定搭配the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的路径”。</a:t>
            </a:r>
            <a:endParaRPr lang="en-US" altLang="zh-CN" sz="1800" dirty="0"/>
          </a:p>
        </p:txBody>
      </p:sp>
      <p:sp>
        <p:nvSpPr>
          <p:cNvPr id="5" name="QB_6_BD.180_1#f096965a2?pid=ad7100b2a&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6" name="QB_6_AN.181_1#f096965a2.blank?pid=ad7100b2a&amp;color=0,55,96&amp;vpa=60&amp;vtp=1&amp;bbb=1"/>
          <p:cNvSpPr/>
          <p:nvPr/>
        </p:nvSpPr>
        <p:spPr>
          <a:xfrm>
            <a:off x="768826" y="2262568"/>
            <a:ext cx="788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Unless</a:t>
            </a:r>
            <a:endParaRPr lang="en-US" altLang="zh-CN" dirty="0"/>
          </a:p>
        </p:txBody>
      </p:sp>
      <p:sp>
        <p:nvSpPr>
          <p:cNvPr id="7" name="QB_6_AS.182_1#f096965a2?pid=ad7100b2a&amp;color=0,55,96&amp;vtp=1&amp;bbb=1&amp;hb=1"/>
          <p:cNvSpPr/>
          <p:nvPr/>
        </p:nvSpPr>
        <p:spPr>
          <a:xfrm>
            <a:off x="502920" y="272478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本句由两个分句构成，故设空处应填连词；根据语境可知，此处表示“除非”，应用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unless引导条件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状语从句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，且设空处位于句首，首字母应大写。</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55f41894?pid=bbc94fecc&amp;color=0,55,96&amp;vtp=1&amp;bt=1&amp;bbb=1"/>
          <p:cNvSpPr/>
          <p:nvPr/>
        </p:nvSpPr>
        <p:spPr>
          <a:xfrm>
            <a:off x="502920" y="1508760"/>
            <a:ext cx="10570464" cy="453136"/>
          </a:xfrm>
          <a:prstGeom prst="rect">
            <a:avLst/>
          </a:prstGeom>
          <a:noFill/>
        </p:spPr>
        <p:txBody>
          <a:bodyPr wrap="none" lIns="0" tIns="0" rIns="0" bIns="0" rtlCol="0" anchor="t"/>
          <a:lstStyle/>
          <a:p>
            <a:pPr algn="ctr">
              <a:lnSpc>
                <a:spcPts val="38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4_BD#54779837b?pid=655f41894&amp;color=0,55,96&amp;vtp=1&amp;bbb=1"/>
          <p:cNvSpPr/>
          <p:nvPr/>
        </p:nvSpPr>
        <p:spPr>
          <a:xfrm>
            <a:off x="502920" y="1997647"/>
            <a:ext cx="10570464" cy="415417"/>
          </a:xfrm>
          <a:prstGeom prst="rect">
            <a:avLst/>
          </a:prstGeom>
          <a:noFill/>
        </p:spPr>
        <p:txBody>
          <a:bodyPr wrap="none" lIns="0" tIns="0" rIns="0" bIns="0" rtlCol="0" anchor="t"/>
          <a:lstStyle/>
          <a:p>
            <a:pPr algn="l">
              <a:lnSpc>
                <a:spcPts val="35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O_5_BD.183_1#db41c7b76?pid=54779837b&amp;color=0,55,96&amp;vtp=1&amp;bbb=1&amp;hb=1"/>
          <p:cNvSpPr/>
          <p:nvPr/>
        </p:nvSpPr>
        <p:spPr>
          <a:xfrm>
            <a:off x="502920" y="2454167"/>
            <a:ext cx="10570464" cy="706565"/>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假定你是李华，你想参加剑桥大学（University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Cambridge）的夏令营活动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。请写一封信向夏令营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负责人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Smith教授咨询相关事宜，要点如下：</a:t>
            </a:r>
            <a:endParaRPr lang="en-US" altLang="zh-CN" dirty="0"/>
          </a:p>
        </p:txBody>
      </p:sp>
      <p:sp>
        <p:nvSpPr>
          <p:cNvPr id="5" name="QO_5_BD.183_2#db41c7b76?sp=1&amp;pid=54779837b&amp;color=0,55,96&amp;vtp=1&amp;bbb=1"/>
          <p:cNvSpPr/>
          <p:nvPr/>
        </p:nvSpPr>
        <p:spPr>
          <a:xfrm>
            <a:off x="502920" y="3209925"/>
            <a:ext cx="10570464" cy="322580"/>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1.表达你的意愿；</a:t>
            </a:r>
            <a:endParaRPr lang="en-US" altLang="zh-CN" sz="1800" dirty="0"/>
          </a:p>
        </p:txBody>
      </p:sp>
      <p:sp>
        <p:nvSpPr>
          <p:cNvPr id="6" name="QO_5_BD.183_3#db41c7b76?sp=1&amp;pid=54779837b&amp;color=0,55,96&amp;vtp=1&amp;bbb=1"/>
          <p:cNvSpPr/>
          <p:nvPr/>
        </p:nvSpPr>
        <p:spPr>
          <a:xfrm>
            <a:off x="502920" y="3583115"/>
            <a:ext cx="10570464" cy="706565"/>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2.咨询相关事宜。</a:t>
            </a:r>
            <a:endParaRPr lang="en-US" altLang="zh-CN" sz="1800" dirty="0"/>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：1.写作词数应为80个左右；</a:t>
            </a:r>
            <a:endParaRPr lang="en-US" altLang="zh-CN" sz="1800" dirty="0"/>
          </a:p>
        </p:txBody>
      </p:sp>
      <p:sp>
        <p:nvSpPr>
          <p:cNvPr id="7" name="QO_5_BD.183_4#db41c7b76?sp=1&amp;pid=54779837b&amp;color=0,55,96&amp;vtp=1&amp;bbb=1"/>
          <p:cNvSpPr/>
          <p:nvPr/>
        </p:nvSpPr>
        <p:spPr>
          <a:xfrm>
            <a:off x="502920" y="4327272"/>
            <a:ext cx="10570464" cy="184658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2.可以适当增加细节，以使行文连贯。</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Smith,</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a:t>
            </a:r>
            <a:endParaRPr lang="en-US" altLang="zh-CN" sz="1800" dirty="0"/>
          </a:p>
          <a:p>
            <a:pPr algn="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sincerely,</a:t>
            </a:r>
            <a:endParaRPr lang="en-US" altLang="zh-CN" sz="1800" dirty="0"/>
          </a:p>
          <a:p>
            <a:pPr algn="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18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5_1#db41c7b76?pid=54779837b&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写作要点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开门见山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点明写作目的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表达自己的意愿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提出需要咨询的具体事宜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表达感谢并期盼对方回复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提分词句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to;so</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过去分词短语作后置定语等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4_1#db41c7b76?pid=54779837b&amp;color=0,55,96&amp;vtp=1&amp;bt=1&amp;bbb=1&amp;hb=1"/>
          <p:cNvSpPr/>
          <p:nvPr/>
        </p:nvSpPr>
        <p:spPr>
          <a:xfrm>
            <a:off x="502920" y="1512000"/>
            <a:ext cx="10570464" cy="4542155"/>
          </a:xfrm>
          <a:prstGeom prst="rect">
            <a:avLst/>
          </a:prstGeom>
          <a:noFill/>
        </p:spPr>
        <p:txBody>
          <a:bodyPr wrap="none" lIns="0" tIns="0" rIns="0" bIns="0" rtlCol="0" anchor="t"/>
          <a:lstStyle/>
          <a:p>
            <a:pPr algn="l">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Smith,</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dreaming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advertised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paper?</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week.Second,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information.Looking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1800" dirty="0"/>
          </a:p>
          <a:p>
            <a:pPr algn="r">
              <a:lnSpc>
                <a:spcPts val="33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sincerely,</a:t>
            </a:r>
            <a:endParaRPr lang="en-US" altLang="zh-CN" sz="1800" dirty="0"/>
          </a:p>
          <a:p>
            <a:pPr algn="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7ef544b0?pid=655f41894&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O_5_BD.186_1#5ad324854?pid=87ef544b0&amp;color=0,55,96&amp;vtp=1&amp;bbb=1&amp;hb=1"/>
          <p:cNvSpPr/>
          <p:nvPr/>
        </p:nvSpPr>
        <p:spPr>
          <a:xfrm>
            <a:off x="502920" y="1995536"/>
            <a:ext cx="10570464" cy="77343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[湖南长沙2024高一期中]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，使之构成一篇完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整的短文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O_5_BD.186_2#5ad324854?sp=1&amp;pid=87ef544b0&amp;color=0,55,96&amp;vtp=1&amp;bbb=1&amp;hb=1"/>
          <p:cNvSpPr/>
          <p:nvPr/>
        </p:nvSpPr>
        <p:spPr>
          <a:xfrm>
            <a:off x="502920" y="2813685"/>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snowstorm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scarves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highway</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skating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rink.</a:t>
            </a:r>
            <a:endParaRPr lang="en-US" altLang="zh-CN"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3#5ad324854?pid=87ef544b0&amp;color=0,55,96&amp;mp=1&amp;vtp=1&amp;bt=1&amp;bbb=1&amp;hb=1"/>
          <p:cNvSpPr/>
          <p:nvPr/>
        </p:nvSpPr>
        <p:spPr>
          <a:xfrm>
            <a:off x="502920" y="1437641"/>
            <a:ext cx="10570464" cy="489458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switched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（柏油路）</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（碎石路）,</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fogging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Luckily,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911.The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dispatcher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（调度员）</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night—nobody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earliest.</a:t>
            </a:r>
            <a:endParaRPr lang="en-US" altLang="zh-CN" sz="1800" dirty="0"/>
          </a:p>
          <a:p>
            <a:pPr>
              <a:lnSpc>
                <a:spcPts val="30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whiteout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zero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minus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was—wasn't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Misfortune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flashlight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a:t>
            </a:r>
            <a:endParaRPr lang="en-US" altLang="zh-CN"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4#5ad324854?pid=87ef544b0&amp;color=0,55,96&amp;mp=1&amp;vtp=1&amp;bt=1&amp;bbb=1&amp;hb=1"/>
          <p:cNvSpPr/>
          <p:nvPr/>
        </p:nvSpPr>
        <p:spPr>
          <a:xfrm>
            <a:off x="502920" y="1508760"/>
            <a:ext cx="10570464" cy="20305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trembling.______________________________</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darkness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farmhouse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a:t>
            </a:r>
            <a:endParaRPr lang="en-US" altLang="zh-CN"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6cd28e6d?pid=bbc94fecc&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4_BD#6bb7470ce?pid=b6cd28e6d&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1_1#35997a58a?pid=6bb7470ce&amp;color=0,55,96&amp;vtp=1&amp;bbb=1&amp;hb=1"/>
          <p:cNvSpPr/>
          <p:nvPr/>
        </p:nvSpPr>
        <p:spPr>
          <a:xfrm>
            <a:off x="502920" y="2530206"/>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[广东深圳2024高一期中]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world-famous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tucked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lesser-known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a:t>
            </a:r>
            <a:endParaRPr lang="en-US" altLang="zh-CN" dirty="0"/>
          </a:p>
        </p:txBody>
      </p:sp>
      <p:sp>
        <p:nvSpPr>
          <p:cNvPr id="5" name="QM_5_BD.1_2#35997a58a?sp=1&amp;pid=6bb7470ce&amp;color=0,55,96&amp;vtp=1&amp;bbb=1&amp;hb=1"/>
          <p:cNvSpPr/>
          <p:nvPr/>
        </p:nvSpPr>
        <p:spPr>
          <a:xfrm>
            <a:off x="502920" y="4182746"/>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Cilento</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Naples,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coastal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Cilento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highland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backdrops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harbour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（港口）</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buffalo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mozzarella,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hundred-year-old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a:t>
            </a:r>
            <a:endParaRPr lang="en-US" altLang="zh-CN"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8_1#5ad324854?pid=87ef544b0&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a:p>
            <a:pPr>
              <a:lnSpc>
                <a:spcPts val="33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所给材料讲述了由于暴风雪提前到来</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作者在回家路上迷失在了暴风雪中</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他拨打</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911</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寻求帮助</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却得知</a:t>
            </a:r>
            <a:endPar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最早也要到第二天早上才会有人来接他</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作者只能待在车上</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而此时</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他的手机没电了</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正当他不知所措时</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住在农场另一边的农民安迪出现在黑暗中</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作者看到后请他上了车</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文章续写第一段可写作者帮助安迪保暖</a:t>
            </a:r>
            <a:endParaRPr lang="en-US" altLang="zh-CN" sz="1800"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spc="-5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并与安迪一起出发的情节</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续写第二段可写作者成功把安迪送回家及安迪和安迪妻子对他的招待</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1#5ad324854?pid=87ef544b0&amp;color=0,55,96&amp;vtp=1&amp;bt=1&amp;bbb=1&amp;hb=1"/>
          <p:cNvSpPr/>
          <p:nvPr/>
        </p:nvSpPr>
        <p:spPr>
          <a:xfrm>
            <a:off x="502920" y="1512000"/>
            <a:ext cx="10570464" cy="2865755"/>
          </a:xfrm>
          <a:prstGeom prst="rect">
            <a:avLst/>
          </a:prstGeom>
          <a:noFill/>
        </p:spPr>
        <p:txBody>
          <a:bodyPr wrap="none" lIns="0" tIns="0" rIns="0" bIns="0" rtlCol="0" anchor="t"/>
          <a:lstStyle/>
          <a:p>
            <a:pPr algn="l">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trembling.Without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scarves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daughters.Wrapping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snowstorm</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tinged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exhaustion.Knowing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home.Therefore,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vague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wintry</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2#5ad324854?pid=87ef544b0&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darkness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farmhouse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relief.Tears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tightly,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pouring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gesture.As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insisting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night.Surrounded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hospitality,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forged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adversity</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moment.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3#35997a58a?sp=1&amp;pid=6bb7470ce&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Umbria</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Landlocked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Umbria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galleries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Romanesque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churches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cathedrals.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Perugia,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Etruscan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Orvieto,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frescoes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（湿壁画）</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Basilica</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Francesco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tomb</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Assisi.</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4#35997a58a?sp=1&amp;pid=6bb7470ce&amp;color=0,55,96&amp;vtp=1&amp;bt=1&amp;bbb=1&amp;hb=1"/>
          <p:cNvSpPr/>
          <p:nvPr/>
        </p:nvSpPr>
        <p:spPr>
          <a:xfrm>
            <a:off x="502920" y="1512000"/>
            <a:ext cx="10570464" cy="19672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Piedmont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green-gold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vineyard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（葡萄园）,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Piedmont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culinary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excellence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parish</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Pollenzo</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Gastronomic</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Sciences.</a:t>
            </a:r>
            <a:endParaRPr lang="en-US" altLang="zh-CN" dirty="0"/>
          </a:p>
        </p:txBody>
      </p:sp>
      <p:sp>
        <p:nvSpPr>
          <p:cNvPr id="3" name="QM_5_BD.1_5#35997a58a?sp=1&amp;pid=6bb7470ce&amp;color=0,55,96&amp;vtp=1&amp;bbb=1&amp;hb=1"/>
          <p:cNvSpPr/>
          <p:nvPr/>
        </p:nvSpPr>
        <p:spPr>
          <a:xfrm>
            <a:off x="502920" y="3494407"/>
            <a:ext cx="10570464" cy="19672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Basilicata</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Basilicata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hilltop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mountainous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Lucanian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Dolomites.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unexplored,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neighbourhoods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prehistoric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settlers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9,000</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dirty="0"/>
          </a:p>
        </p:txBody>
      </p:sp>
      <p:sp>
        <p:nvSpPr>
          <p:cNvPr id="4" name="QM_5_EX.2_1#35997a58a?pid=6bb7470ce&amp;color=0,55,96&amp;vtp=1&amp;bbb=1&amp;hb=1"/>
          <p:cNvSpPr/>
          <p:nvPr/>
        </p:nvSpPr>
        <p:spPr>
          <a:xfrm>
            <a:off x="502920" y="5475607"/>
            <a:ext cx="10570464" cy="7480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文章主要介绍了意大利一些不太为人所知的地区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为读者提供了关于这</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些地区的风景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美食和历史等方面的信息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_1#3dd875424?pid=35997a58a&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long-lived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_1#3dd875424.bracket?pid=35997a58a&amp;color=0,55,96&amp;vpa=1&amp;vtp=1"/>
          <p:cNvSpPr/>
          <p:nvPr/>
        </p:nvSpPr>
        <p:spPr>
          <a:xfrm>
            <a:off x="5785326" y="1503616"/>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5_1#3dd875424.choices?pid=35997a58a&amp;color=0,55,96&amp;vtp=1&amp;bbb=1"/>
          <p:cNvSpPr/>
          <p:nvPr/>
        </p:nvSpPr>
        <p:spPr>
          <a:xfrm>
            <a:off x="502920" y="1903729"/>
            <a:ext cx="10570464" cy="351155"/>
          </a:xfrm>
          <a:prstGeom prst="rect">
            <a:avLst/>
          </a:prstGeom>
          <a:noFill/>
        </p:spPr>
        <p:txBody>
          <a:bodyPr wrap="none" lIns="0" tIns="0" rIns="0" bIns="0" rtlCol="0" anchor="t"/>
          <a:lstStyle/>
          <a:p>
            <a:pPr>
              <a:lnSpc>
                <a:spcPts val="3100"/>
              </a:lnSpc>
              <a:tabLst>
                <a:tab pos="2594610" algn="l"/>
                <a:tab pos="5189855" algn="l"/>
                <a:tab pos="79622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Cilento.</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Umbria.</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Piedmont.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.Basilicata.</a:t>
            </a:r>
            <a:endParaRPr lang="en-US" altLang="zh-CN" sz="1800" dirty="0"/>
          </a:p>
        </p:txBody>
      </p:sp>
      <p:sp>
        <p:nvSpPr>
          <p:cNvPr id="5" name="QC_6_AS.6_1#3dd875424?pid=35997a58a&amp;color=0,55,96&amp;vtp=1&amp;bbb=1&amp;hb=1"/>
          <p:cNvSpPr/>
          <p:nvPr/>
        </p:nvSpPr>
        <p:spPr>
          <a:xfrm>
            <a:off x="502920" y="2307208"/>
            <a:ext cx="10570464" cy="11671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细节理解题。根据Cilento部分中的“You'll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hundred-year-old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diet.”可知，奇伦托地区的人们因为健康的饮食而长寿，有很多百岁老人居住在这里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，奇伦托是拥有许多长寿的人的地区。</a:t>
            </a:r>
            <a:endParaRPr lang="en-US" altLang="zh-CN" dirty="0"/>
          </a:p>
        </p:txBody>
      </p:sp>
      <p:sp>
        <p:nvSpPr>
          <p:cNvPr id="6" name="QC_6_BD.7_1#a996e8ffc?pid=35997a58a&amp;color=0,55,96&amp;vtp=1&amp;bbb=1"/>
          <p:cNvSpPr/>
          <p:nvPr/>
        </p:nvSpPr>
        <p:spPr>
          <a:xfrm>
            <a:off x="502920" y="3511485"/>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Umbria?(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8_1#a996e8ffc.bracket?pid=35997a58a&amp;color=0,55,96&amp;vpa=2&amp;vtp=1"/>
          <p:cNvSpPr/>
          <p:nvPr/>
        </p:nvSpPr>
        <p:spPr>
          <a:xfrm>
            <a:off x="4261326" y="3506341"/>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9_1#a996e8ffc.choices?pid=35997a58a&amp;color=0,55,96&amp;vtp=1&amp;bbb=1"/>
          <p:cNvSpPr/>
          <p:nvPr/>
        </p:nvSpPr>
        <p:spPr>
          <a:xfrm>
            <a:off x="502920" y="3914964"/>
            <a:ext cx="10570464" cy="15703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paintings.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live.</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Italy.</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galleries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1800" dirty="0"/>
          </a:p>
        </p:txBody>
      </p:sp>
      <p:sp>
        <p:nvSpPr>
          <p:cNvPr id="9" name="QC_6_AS.10_1#a996e8ffc?pid=35997a58a&amp;color=0,55,96&amp;vtp=1&amp;bbb=1&amp;hb=1"/>
          <p:cNvSpPr/>
          <p:nvPr/>
        </p:nvSpPr>
        <p:spPr>
          <a:xfrm>
            <a:off x="502920" y="5527865"/>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细节理解题。根据Umbria部分的内容可知，翁布里亚地区有博物馆、画廊、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罗马式教堂和大教堂，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，翁布里亚的画廊和博物馆会给人们留下深刻印象。</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2d0024bfa?pid=35997a58a&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Basilicata?(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2_1#2d0024bfa.bracket?pid=35997a58a&amp;color=0,55,96&amp;vpa=3&amp;vtp=1"/>
          <p:cNvSpPr/>
          <p:nvPr/>
        </p:nvSpPr>
        <p:spPr>
          <a:xfrm>
            <a:off x="41089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13_1#2d0024bfa.choices?pid=35997a58a&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lovers.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attacked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Italians.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endParaRPr lang="en-US" altLang="zh-CN" sz="1800" dirty="0"/>
          </a:p>
        </p:txBody>
      </p:sp>
      <p:sp>
        <p:nvSpPr>
          <p:cNvPr id="5" name="QC_6_AS.14_1#2d0024bfa?pid=35997a58a&amp;color=0,55,96&amp;vtp=1&amp;bbb=1&amp;hb=1"/>
          <p:cNvSpPr/>
          <p:nvPr/>
        </p:nvSpPr>
        <p:spPr>
          <a:xfrm>
            <a:off x="502920" y="2733040"/>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细节理解题。根据Basilicata部分中的“As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unexplored,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presence.”可知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，巴西利卡塔是一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个历史悠久但游客较少的地方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28521</Words>
  <Application>WPS 演示</Application>
  <PresentationFormat>宽屏</PresentationFormat>
  <Paragraphs>724</Paragraphs>
  <Slides>52</Slides>
  <Notes>52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52</vt:i4>
      </vt:variant>
    </vt:vector>
  </HeadingPairs>
  <TitlesOfParts>
    <vt:vector size="75"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Times New Roman</vt:lpstr>
      <vt:lpstr>黑体</vt:lpstr>
      <vt:lpstr>Times New Roman</vt:lpstr>
      <vt:lpstr>宋体</vt:lpstr>
      <vt:lpstr>楷体</vt:lpstr>
      <vt:lpstr>仿宋</vt:lpstr>
      <vt:lpstr>仿宋</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Anly</cp:lastModifiedBy>
  <cp:revision>3</cp:revision>
  <dcterms:created xsi:type="dcterms:W3CDTF">2024-10-09T04:26:00Z</dcterms:created>
  <dcterms:modified xsi:type="dcterms:W3CDTF">2024-10-09T05:51:11Z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B88CDDC911254A23A65DF745E83003E8_12</vt:lpwstr>
  </property>
  <property fmtid="{D5CDD505-2E9C-101B-9397-08002B2CF9AE}" pid="3" name="KSOProductBuildVer">
    <vt:lpwstr>2052-12.1.0.18276</vt:lpwstr>
  </property>
</Properties>
</file>