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ppt/notesSlides/notesSlide48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notesSlide51.xml" ContentType="application/vnd.openxmlformats-officedocument.presentationml.notesSlide+xml"/>
  <Override PartName="/ppt/notesSlides/notesSlide52.xml" ContentType="application/vnd.openxmlformats-officedocument.presentationml.notesSlide+xml"/>
  <Override PartName="/ppt/notesSlides/notesSlide53.xml" ContentType="application/vnd.openxmlformats-officedocument.presentationml.notesSlide+xml"/>
  <Override PartName="/ppt/notesSlides/notesSlide54.xml" ContentType="application/vnd.openxmlformats-officedocument.presentationml.notesSlide+xml"/>
  <Override PartName="/ppt/notesSlides/notesSlide5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notesMasterIdLst>
    <p:notesMasterId r:id="rId4"/>
  </p:notesMasterIdLst>
  <p:sldIdLst>
    <p:sldId id="256" r:id="rId3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68" r:id="rId16"/>
    <p:sldId id="269" r:id="rId17"/>
    <p:sldId id="270" r:id="rId18"/>
    <p:sldId id="271" r:id="rId19"/>
    <p:sldId id="272" r:id="rId20"/>
    <p:sldId id="273" r:id="rId21"/>
    <p:sldId id="274" r:id="rId22"/>
    <p:sldId id="275" r:id="rId23"/>
    <p:sldId id="276" r:id="rId24"/>
    <p:sldId id="277" r:id="rId25"/>
    <p:sldId id="278" r:id="rId26"/>
    <p:sldId id="279" r:id="rId27"/>
    <p:sldId id="280" r:id="rId28"/>
    <p:sldId id="281" r:id="rId29"/>
    <p:sldId id="282" r:id="rId30"/>
    <p:sldId id="283" r:id="rId31"/>
    <p:sldId id="284" r:id="rId32"/>
    <p:sldId id="285" r:id="rId33"/>
    <p:sldId id="286" r:id="rId34"/>
    <p:sldId id="287" r:id="rId35"/>
    <p:sldId id="288" r:id="rId36"/>
    <p:sldId id="289" r:id="rId37"/>
    <p:sldId id="290" r:id="rId38"/>
    <p:sldId id="291" r:id="rId39"/>
    <p:sldId id="292" r:id="rId40"/>
    <p:sldId id="293" r:id="rId41"/>
    <p:sldId id="294" r:id="rId42"/>
    <p:sldId id="295" r:id="rId43"/>
    <p:sldId id="296" r:id="rId44"/>
    <p:sldId id="297" r:id="rId45"/>
    <p:sldId id="298" r:id="rId46"/>
    <p:sldId id="299" r:id="rId47"/>
    <p:sldId id="300" r:id="rId48"/>
    <p:sldId id="301" r:id="rId49"/>
    <p:sldId id="302" r:id="rId50"/>
    <p:sldId id="303" r:id="rId51"/>
    <p:sldId id="304" r:id="rId52"/>
    <p:sldId id="306" r:id="rId53"/>
    <p:sldId id="305" r:id="rId54"/>
    <p:sldId id="307" r:id="rId55"/>
    <p:sldId id="308" r:id="rId56"/>
    <p:sldId id="310" r:id="rId57"/>
    <p:sldId id="309" r:id="rId58"/>
  </p:sldIdLst>
  <p:sldSz cx="12192000" cy="6858000"/>
  <p:notesSz cx="6858000" cy="12192000"/>
  <p:custDataLst>
    <p:tags r:id="rId62"/>
  </p:custDataLst>
  <p:defaultTextStyle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10"/>
  </p:normalViewPr>
  <p:slideViewPr>
    <p:cSldViewPr snapToGrid="0" snapToObjects="1">
      <p:cViewPr varScale="1">
        <p:scale>
          <a:sx n="65" d="100"/>
          <a:sy n="65" d="100"/>
        </p:scale>
        <p:origin x="72" y="3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2" Type="http://schemas.openxmlformats.org/officeDocument/2006/relationships/tags" Target="tags/tag1.xml"/><Relationship Id="rId61" Type="http://schemas.openxmlformats.org/officeDocument/2006/relationships/tableStyles" Target="tableStyles.xml"/><Relationship Id="rId60" Type="http://schemas.openxmlformats.org/officeDocument/2006/relationships/viewProps" Target="viewProps.xml"/><Relationship Id="rId6" Type="http://schemas.openxmlformats.org/officeDocument/2006/relationships/slide" Target="slides/slide3.xml"/><Relationship Id="rId59" Type="http://schemas.openxmlformats.org/officeDocument/2006/relationships/presProps" Target="presProps.xml"/><Relationship Id="rId58" Type="http://schemas.openxmlformats.org/officeDocument/2006/relationships/slide" Target="slides/slide55.xml"/><Relationship Id="rId57" Type="http://schemas.openxmlformats.org/officeDocument/2006/relationships/slide" Target="slides/slide54.xml"/><Relationship Id="rId56" Type="http://schemas.openxmlformats.org/officeDocument/2006/relationships/slide" Target="slides/slide53.xml"/><Relationship Id="rId55" Type="http://schemas.openxmlformats.org/officeDocument/2006/relationships/slide" Target="slides/slide52.xml"/><Relationship Id="rId54" Type="http://schemas.openxmlformats.org/officeDocument/2006/relationships/slide" Target="slides/slide51.xml"/><Relationship Id="rId53" Type="http://schemas.openxmlformats.org/officeDocument/2006/relationships/slide" Target="slides/slide50.xml"/><Relationship Id="rId52" Type="http://schemas.openxmlformats.org/officeDocument/2006/relationships/slide" Target="slides/slide49.xml"/><Relationship Id="rId51" Type="http://schemas.openxmlformats.org/officeDocument/2006/relationships/slide" Target="slides/slide48.xml"/><Relationship Id="rId50" Type="http://schemas.openxmlformats.org/officeDocument/2006/relationships/slide" Target="slides/slide47.xml"/><Relationship Id="rId5" Type="http://schemas.openxmlformats.org/officeDocument/2006/relationships/slide" Target="slides/slide2.xml"/><Relationship Id="rId49" Type="http://schemas.openxmlformats.org/officeDocument/2006/relationships/slide" Target="slides/slide46.xml"/><Relationship Id="rId48" Type="http://schemas.openxmlformats.org/officeDocument/2006/relationships/slide" Target="slides/slide45.xml"/><Relationship Id="rId47" Type="http://schemas.openxmlformats.org/officeDocument/2006/relationships/slide" Target="slides/slide44.xml"/><Relationship Id="rId46" Type="http://schemas.openxmlformats.org/officeDocument/2006/relationships/slide" Target="slides/slide43.xml"/><Relationship Id="rId45" Type="http://schemas.openxmlformats.org/officeDocument/2006/relationships/slide" Target="slides/slide42.xml"/><Relationship Id="rId44" Type="http://schemas.openxmlformats.org/officeDocument/2006/relationships/slide" Target="slides/slide41.xml"/><Relationship Id="rId43" Type="http://schemas.openxmlformats.org/officeDocument/2006/relationships/slide" Target="slides/slide40.xml"/><Relationship Id="rId42" Type="http://schemas.openxmlformats.org/officeDocument/2006/relationships/slide" Target="slides/slide39.xml"/><Relationship Id="rId41" Type="http://schemas.openxmlformats.org/officeDocument/2006/relationships/slide" Target="slides/slide38.xml"/><Relationship Id="rId40" Type="http://schemas.openxmlformats.org/officeDocument/2006/relationships/slide" Target="slides/slide37.xml"/><Relationship Id="rId4" Type="http://schemas.openxmlformats.org/officeDocument/2006/relationships/notesMaster" Target="notesMasters/notesMaster1.xml"/><Relationship Id="rId39" Type="http://schemas.openxmlformats.org/officeDocument/2006/relationships/slide" Target="slides/slide36.xml"/><Relationship Id="rId38" Type="http://schemas.openxmlformats.org/officeDocument/2006/relationships/slide" Target="slides/slide35.xml"/><Relationship Id="rId37" Type="http://schemas.openxmlformats.org/officeDocument/2006/relationships/slide" Target="slides/slide34.xml"/><Relationship Id="rId36" Type="http://schemas.openxmlformats.org/officeDocument/2006/relationships/slide" Target="slides/slide33.xml"/><Relationship Id="rId35" Type="http://schemas.openxmlformats.org/officeDocument/2006/relationships/slide" Target="slides/slide32.xml"/><Relationship Id="rId34" Type="http://schemas.openxmlformats.org/officeDocument/2006/relationships/slide" Target="slides/slide31.xml"/><Relationship Id="rId33" Type="http://schemas.openxmlformats.org/officeDocument/2006/relationships/slide" Target="slides/slide30.xml"/><Relationship Id="rId32" Type="http://schemas.openxmlformats.org/officeDocument/2006/relationships/slide" Target="slides/slide29.xml"/><Relationship Id="rId31" Type="http://schemas.openxmlformats.org/officeDocument/2006/relationships/slide" Target="slides/slide28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5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6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8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9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0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2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3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4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5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6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7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8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9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0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2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3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4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5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6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7.xml"/></Relationships>
</file>

<file path=ppt/notesSlides/_rels/notesSlide4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8.xml"/></Relationships>
</file>

<file path=ppt/notesSlides/_rels/notesSlide4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9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0.xml"/></Relationships>
</file>

<file path=ppt/notesSlides/_rels/notesSlide5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1.xml"/></Relationships>
</file>

<file path=ppt/notesSlides/_rels/notesSlide5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2.xml"/></Relationships>
</file>

<file path=ppt/notesSlides/_rels/notesSlide5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3.xml"/></Relationships>
</file>

<file path=ppt/notesSlides/_rels/notesSlide5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4.xml"/></Relationships>
</file>

<file path=ppt/notesSlides/_rels/notesSlide5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5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4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5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021451-1387-4CA6-816F-3879F97B5CBC}" type="slidenum">
              <a:rPr lang="en-US"/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8" Type="http://schemas.openxmlformats.org/officeDocument/2006/relationships/slide" Target="../slides/slide49.xml"/><Relationship Id="rId7" Type="http://schemas.openxmlformats.org/officeDocument/2006/relationships/slide" Target="../slides/slide37.xml"/><Relationship Id="rId6" Type="http://schemas.openxmlformats.org/officeDocument/2006/relationships/slide" Target="../slides/slide5.xml"/><Relationship Id="rId5" Type="http://schemas.openxmlformats.org/officeDocument/2006/relationships/image" Target="../media/image8.png"/><Relationship Id="rId4" Type="http://schemas.openxmlformats.org/officeDocument/2006/relationships/image" Target="../media/image7.png"/><Relationship Id="rId3" Type="http://schemas.openxmlformats.org/officeDocument/2006/relationships/image" Target="../media/image6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DEFAULT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xin?subject=english#pid=66f4fcd62afa44f3c4c5a7a2#tid=6705f707145dad0009e357f2#sourcefrom=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47888" y="4242816"/>
            <a:ext cx="2926080" cy="777240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8385048" y="4242816"/>
            <a:ext cx="2660904" cy="77724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1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英语                    必修  第三册  WY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74336" y="2020824"/>
            <a:ext cx="2295144" cy="134416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标题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4944" y="2587752"/>
            <a:ext cx="3840480" cy="146304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目录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627632" y="2350008"/>
            <a:ext cx="2377440" cy="2276856"/>
          </a:xfrm>
          <a:prstGeom prst="rect">
            <a:avLst/>
          </a:prstGeom>
        </p:spPr>
      </p:pic>
      <p:pic>
        <p:nvPicPr>
          <p:cNvPr id="4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1792224"/>
            <a:ext cx="768096" cy="768096"/>
          </a:xfrm>
          <a:prstGeom prst="rect">
            <a:avLst/>
          </a:prstGeom>
        </p:spPr>
      </p:pic>
      <p:pic>
        <p:nvPicPr>
          <p:cNvPr id="5" name="MasterShapeName" descr="preencoded.pn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04688" y="3127248"/>
            <a:ext cx="768096" cy="768096"/>
          </a:xfrm>
          <a:prstGeom prst="rect">
            <a:avLst/>
          </a:prstGeom>
        </p:spPr>
      </p:pic>
      <p:pic>
        <p:nvPicPr>
          <p:cNvPr id="6" name="MasterShapeName" descr="preencoded.pn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4688" y="4462272"/>
            <a:ext cx="768096" cy="768096"/>
          </a:xfrm>
          <a:prstGeom prst="rect">
            <a:avLst/>
          </a:prstGeom>
        </p:spPr>
      </p:pic>
      <p:sp>
        <p:nvSpPr>
          <p:cNvPr id="7" name="MasterShapeName"/>
          <p:cNvSpPr/>
          <p:nvPr/>
        </p:nvSpPr>
        <p:spPr>
          <a:xfrm>
            <a:off x="5504688" y="1792224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01</a:t>
            </a:r>
            <a:endParaRPr lang="en-US" sz="2400" dirty="0"/>
          </a:p>
        </p:txBody>
      </p:sp>
      <p:sp>
        <p:nvSpPr>
          <p:cNvPr id="8" name="MasterShapeName"/>
          <p:cNvSpPr/>
          <p:nvPr/>
        </p:nvSpPr>
        <p:spPr>
          <a:xfrm>
            <a:off x="5504688" y="3127248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02</a:t>
            </a:r>
            <a:endParaRPr lang="en-US" sz="2400" dirty="0"/>
          </a:p>
        </p:txBody>
      </p:sp>
      <p:sp>
        <p:nvSpPr>
          <p:cNvPr id="9" name="MasterShapeName"/>
          <p:cNvSpPr/>
          <p:nvPr/>
        </p:nvSpPr>
        <p:spPr>
          <a:xfrm>
            <a:off x="5504688" y="4462272"/>
            <a:ext cx="768096" cy="768096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ctr"/>
            <a:r>
              <a:rPr lang="en-US" sz="2400" b="0" i="0" dirty="0">
                <a:solidFill>
                  <a:srgbClr val="FFFFFF"/>
                </a:solidFill>
                <a:latin typeface="Arial (正文)" pitchFamily="34" charset="0"/>
                <a:ea typeface="Arial (正文)" pitchFamily="34" charset="-122"/>
                <a:cs typeface="Arial (正文)" pitchFamily="34" charset="-120"/>
              </a:rPr>
              <a:t>03</a:t>
            </a:r>
            <a:endParaRPr lang="en-US" sz="2400" dirty="0"/>
          </a:p>
        </p:txBody>
      </p:sp>
      <p:sp>
        <p:nvSpPr>
          <p:cNvPr id="10" name="MasterShapeName?linknodeid=9b5bf1115&amp;color=RGB(0,96,96)">
            <a:hlinkClick r:id="rId6" action="ppaction://hlinksldjump"/>
          </p:cNvPr>
          <p:cNvSpPr/>
          <p:nvPr/>
        </p:nvSpPr>
        <p:spPr>
          <a:xfrm>
            <a:off x="6803136" y="1965960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阅读</a:t>
            </a:r>
            <a:endParaRPr lang="en-US" sz="2400" dirty="0"/>
          </a:p>
        </p:txBody>
      </p:sp>
      <p:sp>
        <p:nvSpPr>
          <p:cNvPr id="11" name="MasterShapeName?linknodeid=edf4c9974&amp;color=RGB(0,96,96)">
            <a:hlinkClick r:id="rId7" action="ppaction://hlinksldjump"/>
          </p:cNvPr>
          <p:cNvSpPr/>
          <p:nvPr/>
        </p:nvSpPr>
        <p:spPr>
          <a:xfrm>
            <a:off x="6803136" y="3328416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语言运用</a:t>
            </a:r>
            <a:endParaRPr lang="en-US" sz="2400" dirty="0"/>
          </a:p>
        </p:txBody>
      </p:sp>
      <p:sp>
        <p:nvSpPr>
          <p:cNvPr id="12" name="MasterShapeName?linknodeid=e83b08d69&amp;color=RGB(0,96,96)">
            <a:hlinkClick r:id="rId8" action="ppaction://hlinksldjump"/>
          </p:cNvPr>
          <p:cNvSpPr/>
          <p:nvPr/>
        </p:nvSpPr>
        <p:spPr>
          <a:xfrm>
            <a:off x="6803136" y="4700016"/>
            <a:ext cx="2880360" cy="457200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003760"/>
                </a:solidFill>
                <a:latin typeface="印品黑体" pitchFamily="34" charset="0"/>
                <a:ea typeface="印品黑体" pitchFamily="34" charset="-122"/>
                <a:cs typeface="印品黑体" pitchFamily="34" charset="-120"/>
              </a:rPr>
              <a:t>写作</a:t>
            </a:r>
            <a:endParaRPr lang="en-US" sz="240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单元素养检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MasterShapeName" descr="preencoded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88952" cy="6858000"/>
          </a:xfrm>
          <a:prstGeom prst="rect">
            <a:avLst/>
          </a:prstGeom>
        </p:spPr>
      </p:pic>
      <p:pic>
        <p:nvPicPr>
          <p:cNvPr id="3" name="MasterShapeName" descr="preencoded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2920" y="822960"/>
            <a:ext cx="667512" cy="667512"/>
          </a:xfrm>
          <a:prstGeom prst="rect">
            <a:avLst/>
          </a:prstGeom>
        </p:spPr>
      </p:pic>
      <p:sp>
        <p:nvSpPr>
          <p:cNvPr id="4" name="MasterShapeName"/>
          <p:cNvSpPr/>
          <p:nvPr/>
        </p:nvSpPr>
        <p:spPr>
          <a:xfrm>
            <a:off x="1371600" y="868680"/>
            <a:ext cx="2990088" cy="576072"/>
          </a:xfrm>
          <a:prstGeom prst="rect">
            <a:avLst/>
          </a:prstGeom>
          <a:noFill/>
        </p:spPr>
        <p:txBody>
          <a:bodyPr wrap="square" lIns="0" tIns="0" rIns="0" bIns="0" rtlCol="0" anchor="ctr"/>
          <a:lstStyle/>
          <a:p>
            <a:pPr algn="l"/>
            <a:r>
              <a:rPr lang="en-US" sz="2400" b="0" i="0" dirty="0">
                <a:solidFill>
                  <a:srgbClr val="3D589F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微软雅黑" panose="020B0503020204020204" pitchFamily="34" charset="-120"/>
              </a:rPr>
              <a:t>单元素养检测</a:t>
            </a:r>
            <a:endParaRPr lang="en-US" sz="24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theme" Target="../theme/theme1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</p:sldLayoutIdLst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8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8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8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8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8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8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8.xml"/><Relationship Id="rId1" Type="http://schemas.openxmlformats.org/officeDocument/2006/relationships/slideLayout" Target="../slideLayouts/slideLayout8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9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0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1.xml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2.xml"/><Relationship Id="rId1" Type="http://schemas.openxmlformats.org/officeDocument/2006/relationships/slideLayout" Target="../slideLayouts/slideLayout8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3.xml"/><Relationship Id="rId1" Type="http://schemas.openxmlformats.org/officeDocument/2006/relationships/slideLayout" Target="../slideLayouts/slideLayout8.xml"/></Relationships>
</file>

<file path=ppt/slides/_rels/slide5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4.xml"/><Relationship Id="rId1" Type="http://schemas.openxmlformats.org/officeDocument/2006/relationships/slideLayout" Target="../slideLayouts/slideLayout8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_1#d99420b7f?pid=ca1244f04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service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2_1#d99420b7f.bracket?pid=ca1244f04&amp;color=0,55,96&amp;vpa=3&amp;vtp=1"/>
          <p:cNvSpPr/>
          <p:nvPr/>
        </p:nvSpPr>
        <p:spPr>
          <a:xfrm>
            <a:off x="5654199" y="14954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13_1#d99420b7f.choices?pid=ca1244f04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632710" algn="l"/>
                <a:tab pos="5202555" algn="l"/>
                <a:tab pos="786066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flight.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.Delicious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seafood.</a:t>
            </a:r>
            <a:endParaRPr lang="en-US" altLang="zh-CN" sz="1800" dirty="0"/>
          </a:p>
        </p:txBody>
      </p:sp>
      <p:sp>
        <p:nvSpPr>
          <p:cNvPr id="5" name="QC_6_AS.14_1#d99420b7f?pid=ca1244f04&amp;color=0,55,96&amp;vtp=1&amp;bbb=1&amp;hb=1"/>
          <p:cNvSpPr/>
          <p:nvPr/>
        </p:nvSpPr>
        <p:spPr>
          <a:xfrm>
            <a:off x="502920" y="2319020"/>
            <a:ext cx="10570464" cy="3288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细节理解题。根据“Family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Days”中的“Our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stress-free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hotels,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sightseeing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lifetime.”、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Days中的“During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week-long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Westminster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Abbey,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Cathedral,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Windsor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Castle.”、Best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elegant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Georgian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Bath.”和Best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，四个旅行的共同之处是都提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供导游服务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1#058d0f055?pid=a64d4d9b6&amp;color=0,55,96&amp;vtp=1&amp;bt=1&amp;bbb=1&amp;hb=1"/>
          <p:cNvSpPr/>
          <p:nvPr/>
        </p:nvSpPr>
        <p:spPr>
          <a:xfrm>
            <a:off x="502920" y="1512000"/>
            <a:ext cx="10570464" cy="3703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[广东广州三校联考2024高一期末]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89,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bioengineering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pioneer.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discipline,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60-year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career,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contributions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public,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dotty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colour-coded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engineering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transport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vehicle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powered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rubber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bands）.With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trademark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tie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half-moon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glasses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Mittel-European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Professor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Branestawm,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described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W.Heath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Robinson.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cheerfully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exploited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reputation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“odd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egghead”,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thousands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careers.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2#058d0f055?pid=a64d4d9b6&amp;color=0,55,96&amp;mp=1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Berlin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1928,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Jewish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parents.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1938,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fled.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arrived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Britain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declared.“We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fine,”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Desert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Island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1998.After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technician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Radcliffe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Infirmary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Oxford,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cells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Institute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pneumoconiosis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（尘肺病）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Cardiff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levels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miners.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physiology.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1983,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Institute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Bioengineering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Brunel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particular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technologies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improve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heavily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involved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European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Agency.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5_3#058d0f055?pid=a64d4d9b6&amp;color=0,55,96&amp;mp=1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Panorama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1966,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encouraging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Dimbleby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swallow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“radio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pill”.On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Egg</a:t>
            </a:r>
            <a:r>
              <a:rPr lang="en-US" altLang="zh-CN" sz="1800" b="0" i="1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Race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1979,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opponent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teams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representing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organisations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chemical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ICI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engineering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problem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hovercraft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（气垫船）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lawnmower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（割草机）,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bicycle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water.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Marks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awarded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entertainment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technical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accomplishments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mid-1980s,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continued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elsewhere.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entertainer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inexhaustible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curiosity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he'd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dress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clown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science.</a:t>
            </a:r>
            <a:endParaRPr lang="en-US" altLang="zh-CN" dirty="0"/>
          </a:p>
        </p:txBody>
      </p:sp>
      <p:sp>
        <p:nvSpPr>
          <p:cNvPr id="3" name="QM_5_EX.16_1#058d0f055?pid=a64d4d9b6&amp;color=0,55,96&amp;vtp=1&amp;bbb=1"/>
          <p:cNvSpPr/>
          <p:nvPr/>
        </p:nvSpPr>
        <p:spPr>
          <a:xfrm>
            <a:off x="502920" y="4801617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主要介绍了生物工程先驱海因茨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沃尔夫教授的个人生平和贡献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7_1#c54bc194a?pid=058d0f05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“dotty”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18_1#c54bc194a.bracket?pid=058d0f055&amp;color=0,55,96&amp;vpa=4&amp;vtp=1"/>
          <p:cNvSpPr/>
          <p:nvPr/>
        </p:nvSpPr>
        <p:spPr>
          <a:xfrm>
            <a:off x="7245825" y="14954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19_1#c54bc194a.choices?pid=058d0f055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718435" algn="l"/>
                <a:tab pos="5399405" algn="l"/>
                <a:tab pos="8117840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Strange.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Serious.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Famous.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.Genius.</a:t>
            </a:r>
            <a:endParaRPr lang="en-US" altLang="zh-CN" sz="1800" dirty="0"/>
          </a:p>
        </p:txBody>
      </p:sp>
      <p:sp>
        <p:nvSpPr>
          <p:cNvPr id="5" name="QC_6_AS.20_1#c54bc194a?pid=058d0f055&amp;color=0,55,96&amp;vtp=1&amp;bbb=1&amp;hb=1"/>
          <p:cNvSpPr/>
          <p:nvPr/>
        </p:nvSpPr>
        <p:spPr>
          <a:xfrm>
            <a:off x="502920" y="2319020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词义猜测题。根据第一段中的“With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trademark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half-moon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glasses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Mittel-European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accent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”以及第三段中的“Wolff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appearance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1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Panorama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1966,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encouraging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Richard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Dimbleby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swallow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‘radio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pill’.”可知，海因茨·沃尔夫教授的表现和行为比较古怪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，由此可推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，画线单词的意思应与“奇怪的”相近。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1_1#efe03d809?pid=058d0f05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5.Which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statements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according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22_1#efe03d809.bracket?pid=058d0f055&amp;color=0,55,96&amp;vpa=5&amp;vtp=1"/>
          <p:cNvSpPr/>
          <p:nvPr/>
        </p:nvSpPr>
        <p:spPr>
          <a:xfrm>
            <a:off x="9458610" y="14954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23_1#efe03d809.choices?pid=058d0f055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left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Berlin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Ⅱ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physiology.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invented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war-stricken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areas.</a:t>
            </a:r>
            <a:endParaRPr lang="en-US" altLang="zh-CN" sz="1800" dirty="0"/>
          </a:p>
        </p:txBody>
      </p:sp>
      <p:sp>
        <p:nvSpPr>
          <p:cNvPr id="5" name="QC_6_AS.24_1#efe03d809?pid=058d0f055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细节理解题。根据第二段中的“He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University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physics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physiology.”可知，他在伦敦大学学院学习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，并且以物理学和生理学的第一名毕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业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。由此可知，海因茨·沃尔夫以前主修物理学和生理学。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5_1#844586f73?pid=058d0f05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6.Heinz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ridiculous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</p:txBody>
      </p:sp>
      <p:sp>
        <p:nvSpPr>
          <p:cNvPr id="3" name="QC_6_AN.26_1#844586f73.blank?pid=058d0f055&amp;color=0,55,96&amp;vpa=6&amp;vtp=1"/>
          <p:cNvSpPr/>
          <p:nvPr/>
        </p:nvSpPr>
        <p:spPr>
          <a:xfrm>
            <a:off x="6147086" y="14573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C_6_BD.27_1#844586f73.choices?pid=058d0f055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combine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entertainment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technology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judge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scientific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competitions</a:t>
            </a:r>
            <a:endParaRPr lang="en-US" altLang="zh-CN" sz="1800" dirty="0"/>
          </a:p>
        </p:txBody>
      </p:sp>
      <p:sp>
        <p:nvSpPr>
          <p:cNvPr id="5" name="QC_6_AS.28_1#844586f73?pid=058d0f055&amp;color=0,55,96&amp;vtp=1&amp;bbb=1&amp;hb=1"/>
          <p:cNvSpPr/>
          <p:nvPr/>
        </p:nvSpPr>
        <p:spPr>
          <a:xfrm>
            <a:off x="502920" y="3564255"/>
            <a:ext cx="10570464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细节理解题。根据最后一段中的“As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entertainer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inexhaustible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curiosity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he'd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children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science.”可知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，海因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茨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·沃尔夫说，只要能让孩子对科学感兴趣，他愿意打扮成小丑的模样。由此可知，海因茨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·沃尔夫教授不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介意自己看起来有多滑稽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，只要孩子们对科学感兴趣。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29_1#c04ef5a54?pid=058d0f055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7.Which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30_1#c04ef5a54.bracket?pid=058d0f055&amp;color=0,55,96&amp;vpa=7&amp;vtp=1"/>
          <p:cNvSpPr/>
          <p:nvPr/>
        </p:nvSpPr>
        <p:spPr>
          <a:xfrm>
            <a:off x="7375810" y="14954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31_1#c04ef5a54.choices?pid=058d0f055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A.Representing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chemical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.Designing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method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blood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cells.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scientist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TV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.Setting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subject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bioengineering.</a:t>
            </a:r>
            <a:endParaRPr lang="en-US" altLang="zh-CN" sz="1800" dirty="0"/>
          </a:p>
        </p:txBody>
      </p:sp>
      <p:sp>
        <p:nvSpPr>
          <p:cNvPr id="5" name="QC_6_AS.32_1#c04ef5a54?pid=058d0f055&amp;color=0,55,96&amp;vtp=1&amp;bbb=1&amp;hb=1"/>
          <p:cNvSpPr/>
          <p:nvPr/>
        </p:nvSpPr>
        <p:spPr>
          <a:xfrm>
            <a:off x="502920" y="3564255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细节理解题。根据第一段中的“Professor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Heinz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Wolff,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89,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bioengineering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pioneer.He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discipline,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60-year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career,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contributions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medical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research.”可知，海因茨·沃尔夫教授取得的成就是创立了生物工程学科。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1#ed68a4a2d?pid=a64d4d9b6&amp;color=0,55,96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[四川眉山2024高一期末]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Nowadays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digital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devices.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health—something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decrease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tweens.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appears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depend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choose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closer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adolescents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（青少年）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exposed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harmful.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bullied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（伤害）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adolescents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hate-based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2#ed68a4a2d?pid=a64d4d9b6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repeatedly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pretty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enough?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almost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reported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bodies.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viewing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“It's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health,”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psychologist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adolescents,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“because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6,600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depression,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anxiety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body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1_BD#53d906b65.fixed?color=61,88,159&amp;vtp=1&amp;bbb=1"/>
          <p:cNvSpPr/>
          <p:nvPr/>
        </p:nvSpPr>
        <p:spPr>
          <a:xfrm>
            <a:off x="4965192" y="2084832"/>
            <a:ext cx="2304288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印品黑体" pitchFamily="34" charset="-122"/>
                <a:cs typeface="Times New Roman" panose="02020603050405020304" pitchFamily="34" charset="-120"/>
              </a:rPr>
              <a:t>Unit</a:t>
            </a:r>
            <a:r>
              <a:rPr lang="en-US" altLang="zh-CN" sz="5400" b="1" i="0" dirty="0">
                <a:solidFill>
                  <a:srgbClr val="3D589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印品黑体" pitchFamily="34" charset="-122"/>
                <a:cs typeface="Times New Roman" panose="02020603050405020304" pitchFamily="34" charset="-120"/>
              </a:rPr>
              <a:t>2</a:t>
            </a:r>
            <a:endParaRPr lang="en-US" altLang="zh-CN" sz="5400" dirty="0"/>
          </a:p>
        </p:txBody>
      </p:sp>
      <p:sp>
        <p:nvSpPr>
          <p:cNvPr id="3" name="C_1_BD#53d906b65.fixed?color=61,88,159&amp;vtp=1&amp;bbb=1"/>
          <p:cNvSpPr/>
          <p:nvPr/>
        </p:nvSpPr>
        <p:spPr>
          <a:xfrm>
            <a:off x="0" y="3529584"/>
            <a:ext cx="12188952" cy="93268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7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印品黑体" pitchFamily="34" charset="-122"/>
                <a:cs typeface="Times New Roman" panose="02020603050405020304" pitchFamily="34" charset="-120"/>
              </a:rPr>
              <a:t>Making</a:t>
            </a:r>
            <a:r>
              <a:rPr lang="en-US" altLang="zh-CN" sz="5400" b="1" i="0" dirty="0">
                <a:solidFill>
                  <a:srgbClr val="3D589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印品黑体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5400" b="1" i="0" dirty="0">
                <a:solidFill>
                  <a:srgbClr val="3D589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印品黑体" pitchFamily="34" charset="-122"/>
                <a:cs typeface="Times New Roman" panose="02020603050405020304" pitchFamily="34" charset="-120"/>
              </a:rPr>
              <a:t>difference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33_3#ed68a4a2d?pid=a64d4d9b6&amp;color=0,55,96&amp;mp=1&amp;vtp=1&amp;bt=1&amp;bbb=1&amp;hb=1"/>
          <p:cNvSpPr/>
          <p:nvPr/>
        </p:nvSpPr>
        <p:spPr>
          <a:xfrm>
            <a:off x="502920" y="1508760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evidence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plenty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evidence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intentional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（有意的）.By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purposeful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endParaRPr lang="en-US" altLang="zh-CN" dirty="0"/>
          </a:p>
        </p:txBody>
      </p:sp>
      <p:sp>
        <p:nvSpPr>
          <p:cNvPr id="3" name="QM_5_EX.34_1#ed68a4a2d?pid=a64d4d9b6&amp;color=0,55,96&amp;vtp=1&amp;bbb=1&amp;hb=1"/>
          <p:cNvSpPr/>
          <p:nvPr/>
        </p:nvSpPr>
        <p:spPr>
          <a:xfrm>
            <a:off x="502920" y="315849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文章主要介绍了社交媒体对青少年心理健康的影响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并呼吁青少年在使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用社交媒体时应该更加谨慎和理智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4" name="QC_6_BD.35_1#9b84670ee?pid=ed68a4a2d&amp;color=0,55,96&amp;vtp=1&amp;bbb=1"/>
          <p:cNvSpPr/>
          <p:nvPr/>
        </p:nvSpPr>
        <p:spPr>
          <a:xfrm>
            <a:off x="502920" y="397325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paragraph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5" name="QC_6_AN.36_1#9b84670ee.bracket?pid=ed68a4a2d&amp;color=0,55,96&amp;vpa=8&amp;vtp=1"/>
          <p:cNvSpPr/>
          <p:nvPr/>
        </p:nvSpPr>
        <p:spPr>
          <a:xfrm>
            <a:off x="6877525" y="3959923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6" name="QC_6_BD.37_1#9b84670ee.choices?pid=ed68a4a2d&amp;color=0,55,96&amp;vtp=1&amp;bbb=1"/>
          <p:cNvSpPr/>
          <p:nvPr/>
        </p:nvSpPr>
        <p:spPr>
          <a:xfrm>
            <a:off x="502920" y="437902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2369185" algn="l"/>
                <a:tab pos="5158105" algn="l"/>
                <a:tab pos="7819390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A.Job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hunting.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.Online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shopping.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Homeschooling.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networking.</a:t>
            </a:r>
            <a:endParaRPr lang="en-US" altLang="zh-CN" sz="1800" dirty="0"/>
          </a:p>
        </p:txBody>
      </p:sp>
      <p:sp>
        <p:nvSpPr>
          <p:cNvPr id="7" name="QC_6_AS.38_1#9b84670ee?pid=ed68a4a2d&amp;color=0,55,96&amp;vtp=1&amp;bbb=1&amp;hb=1"/>
          <p:cNvSpPr/>
          <p:nvPr/>
        </p:nvSpPr>
        <p:spPr>
          <a:xfrm>
            <a:off x="502920" y="4789805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细节理解题。根据第二段内容可知，近年来，因特网把人们更紧密地联系在一起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，它帮助人们在世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界上形成了大社区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，因此第二段主要关注的是社交网络的用途。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9_1#9addbc4bc?pid=ed68a4a2d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9.Why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negatively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affected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0_1#9addbc4bc.bracket?pid=ed68a4a2d&amp;color=0,55,96&amp;mp=1&amp;vpa=9&amp;vtp=1"/>
          <p:cNvSpPr/>
          <p:nvPr/>
        </p:nvSpPr>
        <p:spPr>
          <a:xfrm>
            <a:off x="9172098" y="14954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41_1#9addbc4bc.choices?pid=ed68a4a2d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relaxed.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suffer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cyberbullying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strength.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properly.</a:t>
            </a:r>
            <a:endParaRPr lang="en-US" altLang="zh-CN" sz="1800" dirty="0"/>
          </a:p>
        </p:txBody>
      </p:sp>
      <p:sp>
        <p:nvSpPr>
          <p:cNvPr id="5" name="QC_6_AS.42_1#9addbc4bc?pid=ed68a4a2d&amp;color=0,55,96&amp;vtp=1&amp;bbb=1&amp;hb=1"/>
          <p:cNvSpPr/>
          <p:nvPr/>
        </p:nvSpPr>
        <p:spPr>
          <a:xfrm>
            <a:off x="502920" y="3564255"/>
            <a:ext cx="10570464" cy="161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推理判断题。根据第三段中的“For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example,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2022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bullied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online.The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survey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three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adolescents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hate-based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media.”可知，青少年在使用社交媒体时很容易在网络上受到欺凌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，其产生的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负面影响会导致他们的心理健康受到影响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3_1#fdd8ccabd?pid=ed68a4a2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10.According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4_1#fdd8ccabd.bracket?pid=ed68a4a2d&amp;color=0,55,96&amp;vpa=10&amp;vtp=1"/>
          <p:cNvSpPr/>
          <p:nvPr/>
        </p:nvSpPr>
        <p:spPr>
          <a:xfrm>
            <a:off x="7074375" y="14954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BD.45_1#fdd8ccabd.choices?pid=ed68a4a2d&amp;color=0,55,96&amp;vtp=1&amp;bb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comparisons.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.Improper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designs.</a:t>
            </a:r>
            <a:endParaRPr lang="en-US" altLang="zh-CN" sz="1800" dirty="0"/>
          </a:p>
          <a:p>
            <a:pPr>
              <a:lnSpc>
                <a:spcPts val="31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users.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.Limited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periods.</a:t>
            </a:r>
            <a:endParaRPr lang="en-US" altLang="zh-CN" sz="1800" dirty="0"/>
          </a:p>
        </p:txBody>
      </p:sp>
      <p:sp>
        <p:nvSpPr>
          <p:cNvPr id="5" name="QC_6_AS.46_1#fdd8ccabd?pid=ed68a4a2d&amp;color=0,55,96&amp;vtp=1&amp;bbb=1&amp;hb=1"/>
          <p:cNvSpPr/>
          <p:nvPr/>
        </p:nvSpPr>
        <p:spPr>
          <a:xfrm>
            <a:off x="502920" y="2733040"/>
            <a:ext cx="10570464" cy="20307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细节理解题。根据倒数第二段中的“‘It's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mental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health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,’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psychologist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studying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Internet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adolescents,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everyone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it.’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，惠特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洛克认为研究社交媒体对心理健康的影响很难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，因为每个人都使用社交媒体，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没有可供比较的其他大群体。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由此可知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，对于研究者来说，挑战在于没有足够的比较对象。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47_1#f46403584?pid=ed68a4a2d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11.What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8_1#f46403584.bracket?pid=ed68a4a2d&amp;color=0,55,96&amp;vpa=11&amp;vtp=1"/>
          <p:cNvSpPr/>
          <p:nvPr/>
        </p:nvSpPr>
        <p:spPr>
          <a:xfrm>
            <a:off x="8024717" y="14954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49_1#f46403584.choices?pid=ed68a4a2d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carefully,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linked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cause.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however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.Don't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purpose.</a:t>
            </a:r>
            <a:endParaRPr lang="en-US" altLang="zh-CN" sz="1800" dirty="0"/>
          </a:p>
        </p:txBody>
      </p:sp>
      <p:sp>
        <p:nvSpPr>
          <p:cNvPr id="5" name="QC_6_AS.50_1#f46403584?pid=ed68a4a2d&amp;color=0,55,96&amp;vtp=1&amp;bbb=1&amp;hb=1"/>
          <p:cNvSpPr/>
          <p:nvPr/>
        </p:nvSpPr>
        <p:spPr>
          <a:xfrm>
            <a:off x="502920" y="3564255"/>
            <a:ext cx="10570464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细节理解题。根据最后一段中的“The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Whitlock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media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intentional.By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goals’,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惠特洛克认为社交媒体需要用于有实际目的的目标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，而不仅仅是用它消磨时间。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1#73736ee99?pid=a64d4d9b6&amp;color=0,55,96&amp;vtp=1&amp;bt=1&amp;bbb=1&amp;hb=1"/>
          <p:cNvSpPr/>
          <p:nvPr/>
        </p:nvSpPr>
        <p:spPr>
          <a:xfrm>
            <a:off x="502920" y="1512000"/>
            <a:ext cx="10570464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[湖南名校联考2024高一期中]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raised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us,”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Freilla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says.“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birthplace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hip-hop.”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Although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polluted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crowded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roads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poisonous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different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potential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amidst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envisioned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approach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mountains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discarded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perfectly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good,”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says.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“good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garbage”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destroying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things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windows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clean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them?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hire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work?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cooperative”,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profits?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2#73736ee99?pid=a64d4d9b6&amp;color=0,55,96&amp;mp=1&amp;vtp=1&amp;bt=1&amp;bbb=1&amp;hb=1"/>
          <p:cNvSpPr/>
          <p:nvPr/>
        </p:nvSpPr>
        <p:spPr>
          <a:xfrm>
            <a:off x="502920" y="1508760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truck-jammed,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trash-filled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streets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neighbourhood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dedicated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rented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warehouse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（仓库）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donations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materials.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called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（五金店）,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distributors,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contractors,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shipping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sites.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warehouse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2,000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gallons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expiration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有效期）.A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distributor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80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toilets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project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cancelled.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Contractors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added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unwanted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doors,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sinks,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ceiling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fans—even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theatre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seats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giant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popcorn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machine!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51_3#73736ee99?pid=a64d4d9b6&amp;color=0,55,96&amp;mp=1&amp;vtp=1&amp;bt=1&amp;bbb=1&amp;hb=1"/>
          <p:cNvSpPr/>
          <p:nvPr/>
        </p:nvSpPr>
        <p:spPr>
          <a:xfrm>
            <a:off x="502920" y="1508760"/>
            <a:ext cx="10570464" cy="202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April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2008,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selling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supplies—at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prices—to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neighbourhood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homeowners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programme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residents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cooperatives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own.</a:t>
            </a:r>
            <a:endParaRPr lang="en-US" altLang="zh-CN" dirty="0"/>
          </a:p>
        </p:txBody>
      </p:sp>
      <p:sp>
        <p:nvSpPr>
          <p:cNvPr id="3" name="QM_5_EX.52_1#73736ee99?pid=a64d4d9b6&amp;color=0,55,96&amp;vtp=1&amp;bbb=1&amp;hb=1"/>
          <p:cNvSpPr/>
          <p:nvPr/>
        </p:nvSpPr>
        <p:spPr>
          <a:xfrm>
            <a:off x="502920" y="357759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文章主要讲述了奥马尔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弗雷拉和他的团队在南布朗克斯创办企业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将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人们丢弃的材料重新利用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并为社区的居民提供就业机会的故事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3_1#05ba22a7f?pid=73736ee99&amp;color=0,55,96&amp;vtp=1&amp;bt=1&amp;bbb=1&amp;hb=1"/>
          <p:cNvSpPr/>
          <p:nvPr/>
        </p:nvSpPr>
        <p:spPr>
          <a:xfrm>
            <a:off x="502920" y="150876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primary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motivation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decision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Bronx?(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dirty="0"/>
          </a:p>
        </p:txBody>
      </p:sp>
      <p:sp>
        <p:nvSpPr>
          <p:cNvPr id="3" name="QC_6_AN.54_1#05ba22a7f.bracket?pid=73736ee99&amp;color=0,55,96&amp;vpa=12&amp;vtp=1"/>
          <p:cNvSpPr/>
          <p:nvPr/>
        </p:nvSpPr>
        <p:spPr>
          <a:xfrm>
            <a:off x="1359376" y="19145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5_1#05ba22a7f.choices?pid=73736ee99&amp;color=0,55,96&amp;vtp=1&amp;bbb=1"/>
          <p:cNvSpPr/>
          <p:nvPr/>
        </p:nvSpPr>
        <p:spPr>
          <a:xfrm>
            <a:off x="502920" y="232727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profit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selling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construction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supplies.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address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compete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existing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distributors.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opportunities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area.</a:t>
            </a:r>
            <a:endParaRPr lang="en-US" altLang="zh-CN" sz="1800" dirty="0"/>
          </a:p>
        </p:txBody>
      </p:sp>
      <p:sp>
        <p:nvSpPr>
          <p:cNvPr id="5" name="QC_6_AS.56_1#05ba22a7f?pid=73736ee99&amp;color=0,55,96&amp;vtp=1&amp;bbb=1"/>
          <p:cNvSpPr/>
          <p:nvPr/>
        </p:nvSpPr>
        <p:spPr>
          <a:xfrm>
            <a:off x="502920" y="3973258"/>
            <a:ext cx="10893425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细节理解题。根据第三段内容可知，奥马尔的主要动机是通过创办企业来解决社区面临的环境问题。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57_1#0844a9a41?pid=73736ee99&amp;color=0,55,96&amp;vtp=1&amp;bt=1&amp;bbb=1"/>
          <p:cNvSpPr/>
          <p:nvPr/>
        </p:nvSpPr>
        <p:spPr>
          <a:xfrm>
            <a:off x="502920" y="1508760"/>
            <a:ext cx="10570464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13.How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58_1#0844a9a41.bracket?pid=73736ee99&amp;color=0,55,96&amp;vpa=13&amp;vtp=1"/>
          <p:cNvSpPr/>
          <p:nvPr/>
        </p:nvSpPr>
        <p:spPr>
          <a:xfrm>
            <a:off x="6344126" y="1492250"/>
            <a:ext cx="3317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BD.59_1#0844a9a41.choices?pid=73736ee99&amp;color=0,55,96&amp;vtp=1&amp;bbb=1"/>
          <p:cNvSpPr/>
          <p:nvPr/>
        </p:nvSpPr>
        <p:spPr>
          <a:xfrm>
            <a:off x="502920" y="1860296"/>
            <a:ext cx="10570464" cy="14179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relied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savings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distributed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flyers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donations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neighbours.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sought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large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companies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establish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business.</a:t>
            </a:r>
            <a:endParaRPr lang="en-US" altLang="zh-CN" sz="1800" dirty="0"/>
          </a:p>
          <a:p>
            <a:pPr>
              <a:lnSpc>
                <a:spcPts val="27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engaged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resources.</a:t>
            </a:r>
            <a:endParaRPr lang="en-US" altLang="zh-CN" sz="1800" dirty="0"/>
          </a:p>
        </p:txBody>
      </p:sp>
      <p:sp>
        <p:nvSpPr>
          <p:cNvPr id="5" name="QC_6_AS.60_1#0844a9a41?pid=73736ee99&amp;color=0,55,96&amp;vtp=1&amp;bbb=1&amp;hb=1"/>
          <p:cNvSpPr/>
          <p:nvPr/>
        </p:nvSpPr>
        <p:spPr>
          <a:xfrm>
            <a:off x="502920" y="3314573"/>
            <a:ext cx="10570464" cy="694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细节理解题。根据第三段中的make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“cooperative”以及第四段内容可知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，奥马尔通过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积极参与社区活动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、与社区紧密合作来获得支持和资源，这是他创办企业的策略之一。</a:t>
            </a:r>
            <a:endParaRPr lang="en-US" altLang="zh-CN" dirty="0"/>
          </a:p>
        </p:txBody>
      </p:sp>
      <p:sp>
        <p:nvSpPr>
          <p:cNvPr id="6" name="QC_6_BD.61_1#542597bde?pid=73736ee99&amp;color=0,55,96&amp;vtp=1&amp;bbb=1"/>
          <p:cNvSpPr/>
          <p:nvPr/>
        </p:nvSpPr>
        <p:spPr>
          <a:xfrm>
            <a:off x="502920" y="4054284"/>
            <a:ext cx="10570464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14.How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Omar's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62_1#542597bde.bracket?pid=73736ee99&amp;color=0,55,96&amp;vpa=14&amp;vtp=1"/>
          <p:cNvSpPr/>
          <p:nvPr/>
        </p:nvSpPr>
        <p:spPr>
          <a:xfrm>
            <a:off x="7363300" y="4037774"/>
            <a:ext cx="319088" cy="3255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8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8" name="QC_6_BD.63_1#542597bde.choices?pid=73736ee99&amp;color=0,55,96&amp;vtp=1&amp;bbb=1"/>
          <p:cNvSpPr/>
          <p:nvPr/>
        </p:nvSpPr>
        <p:spPr>
          <a:xfrm>
            <a:off x="502920" y="4412107"/>
            <a:ext cx="10570464" cy="681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9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shipping.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resources.</a:t>
            </a:r>
            <a:endParaRPr lang="en-US" altLang="zh-CN" sz="1800" dirty="0"/>
          </a:p>
          <a:p>
            <a:pPr>
              <a:lnSpc>
                <a:spcPts val="27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financial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workforce.</a:t>
            </a:r>
            <a:endParaRPr lang="en-US" altLang="zh-CN" sz="1800" dirty="0"/>
          </a:p>
        </p:txBody>
      </p:sp>
      <p:sp>
        <p:nvSpPr>
          <p:cNvPr id="9" name="QC_6_AS.64_1#542597bde?pid=73736ee99&amp;color=0,55,96&amp;vtp=1&amp;bbb=1&amp;hb=1"/>
          <p:cNvSpPr/>
          <p:nvPr/>
        </p:nvSpPr>
        <p:spPr>
          <a:xfrm>
            <a:off x="502920" y="5135626"/>
            <a:ext cx="10570464" cy="1062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细节理解题。根据倒数第二段中的“A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hardware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2,000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gallons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paint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still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expiration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date.”可知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，五金店提供有用的资源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以帮助奥马尔的生意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65_1#5df06d681?pid=73736ee99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15.Which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suitable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title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passage?(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66_1#5df06d681.bracket?pid=73736ee99&amp;color=0,55,96&amp;vpa=15&amp;vtp=1"/>
          <p:cNvSpPr/>
          <p:nvPr/>
        </p:nvSpPr>
        <p:spPr>
          <a:xfrm>
            <a:off x="8249125" y="14954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67_1#5df06d681.choices?pid=73736ee99&amp;color=0,55,96&amp;vtp=1&amp;bb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Environmental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.Community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Cooperation: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Transforming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Resources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.Omar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Freilla: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Hip-Hop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Industry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.Navigating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Challenges: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Bronx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Business</a:t>
            </a:r>
            <a:endParaRPr lang="en-US" altLang="zh-CN" sz="1800" dirty="0"/>
          </a:p>
        </p:txBody>
      </p:sp>
      <p:sp>
        <p:nvSpPr>
          <p:cNvPr id="5" name="QC_6_AS.68_1#5df06d681?pid=73736ee99&amp;color=0,55,96&amp;vtp=1&amp;bbb=1&amp;hb=1"/>
          <p:cNvSpPr/>
          <p:nvPr/>
        </p:nvSpPr>
        <p:spPr>
          <a:xfrm>
            <a:off x="502920" y="3564255"/>
            <a:ext cx="10570464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主旨大意题。根据第二段内容并结合全文可知，文章主要讲述了奥马尔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·弗雷拉和他的团队在南布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朗克斯创办企业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，通过与当地社区合作，将人们丢弃的材料重新利用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，并为社区的居民提供就业机会的故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事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。由此可知，B项“社区合作：变废为宝”最适合作本文的标题。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2_BD#6111d624d.fixed?sp=1&amp;pid=53d906b65&amp;color=61,88,159&amp;vtp=1&amp;bbb=1"/>
          <p:cNvSpPr/>
          <p:nvPr/>
        </p:nvSpPr>
        <p:spPr>
          <a:xfrm>
            <a:off x="0" y="2414016"/>
            <a:ext cx="12188952" cy="1755648"/>
          </a:xfrm>
          <a:prstGeom prst="rect">
            <a:avLst/>
          </a:prstGeom>
          <a:noFill/>
        </p:spPr>
        <p:txBody>
          <a:bodyPr wrap="none" lIns="0" tIns="0" rIns="0" bIns="0" rtlCol="0" anchor="ctr"/>
          <a:lstStyle/>
          <a:p>
            <a:pPr algn="ctr">
              <a:lnSpc>
                <a:spcPts val="6600"/>
              </a:lnSpc>
            </a:pPr>
            <a:r>
              <a:rPr lang="en-US" altLang="zh-CN" sz="5400" b="1" i="0" dirty="0">
                <a:solidFill>
                  <a:srgbClr val="3D589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单元素养检测</a:t>
            </a:r>
            <a:endParaRPr lang="en-US" altLang="zh-CN" sz="5400" dirty="0"/>
          </a:p>
        </p:txBody>
      </p:sp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6a2ec48e?pid=9b5bf1115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M_5_BD.69_1#3472cb433?pid=16a2ec48e&amp;color=0,55,96&amp;vtp=1&amp;bbb=1&amp;hb=1"/>
          <p:cNvSpPr/>
          <p:nvPr/>
        </p:nvSpPr>
        <p:spPr>
          <a:xfrm>
            <a:off x="502920" y="1995536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[山东德州2024高一期中]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阅读下面短文，从短文后的选项中选出可以填入空白处的最佳选项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。选项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中有两项为多余选项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Despite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it.16.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follows.</a:t>
            </a:r>
            <a:endParaRPr lang="en-US" altLang="zh-CN" dirty="0"/>
          </a:p>
        </p:txBody>
      </p:sp>
      <p:sp>
        <p:nvSpPr>
          <p:cNvPr id="4" name="QM_5_AN.70_1#3472cb433.blank?pid=16a2ec48e&amp;color=0,55,96&amp;vpa=16&amp;vtp=1"/>
          <p:cNvSpPr/>
          <p:nvPr/>
        </p:nvSpPr>
        <p:spPr>
          <a:xfrm>
            <a:off x="2997676" y="3641456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1_1#3472cb433?sp=1&amp;pid=16a2ec48e&amp;color=0,55,96&amp;vtp=1&amp;bt=1&amp;bbb=1&amp;hb=1"/>
          <p:cNvSpPr/>
          <p:nvPr/>
        </p:nvSpPr>
        <p:spPr>
          <a:xfrm>
            <a:off x="502920" y="1512000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change.17.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following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required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elements: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measurable,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achievable,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relevant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time-bound.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because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accomplish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exactly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take.19.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Besides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beneficial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outcomes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milestones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indicate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progress.</a:t>
            </a:r>
            <a:endParaRPr lang="en-US" altLang="zh-CN" dirty="0"/>
          </a:p>
        </p:txBody>
      </p:sp>
      <p:sp>
        <p:nvSpPr>
          <p:cNvPr id="3" name="QM_5_AN.72_1#3472cb433.blank?pid=16a2ec48e&amp;color=0,55,96&amp;vpa=17&amp;vtp=1"/>
          <p:cNvSpPr/>
          <p:nvPr/>
        </p:nvSpPr>
        <p:spPr>
          <a:xfrm>
            <a:off x="7722075" y="1900620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4" name="QM_5_AN.73_1#3472cb433.blank?pid=16a2ec48e&amp;color=0,55,96&amp;vpa=18&amp;vtp=1"/>
          <p:cNvSpPr/>
          <p:nvPr/>
        </p:nvSpPr>
        <p:spPr>
          <a:xfrm>
            <a:off x="1238726" y="3157920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5" name="QM_5_AN.74_1#3472cb433.blank?pid=16a2ec48e&amp;color=0,55,96&amp;vpa=19&amp;vtp=1"/>
          <p:cNvSpPr/>
          <p:nvPr/>
        </p:nvSpPr>
        <p:spPr>
          <a:xfrm>
            <a:off x="9547065" y="3996120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5" grpId="0" animBg="1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5_1#3472cb433?sp=1&amp;pid=16a2ec48e&amp;color=0,55,96&amp;vtp=1&amp;bt=1&amp;bbb=1&amp;hb=1"/>
          <p:cNvSpPr/>
          <p:nvPr/>
        </p:nvSpPr>
        <p:spPr>
          <a:xfrm>
            <a:off x="502920" y="1512000"/>
            <a:ext cx="10570464" cy="24496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small,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consistent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（持续的）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Early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routine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Consistency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average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66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habit.20.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_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5_AN.76_1#3472cb433.blank?pid=16a2ec48e&amp;color=0,55,96&amp;vpa=20&amp;vtp=1"/>
          <p:cNvSpPr/>
          <p:nvPr/>
        </p:nvSpPr>
        <p:spPr>
          <a:xfrm>
            <a:off x="6210776" y="2738820"/>
            <a:ext cx="293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77_1#3472cb433?pid=16a2ec48e&amp;color=0,55,96&amp;mp=1&amp;vtp=1&amp;bt=1&amp;bbb=1"/>
          <p:cNvSpPr/>
          <p:nvPr/>
        </p:nvSpPr>
        <p:spPr>
          <a:xfrm>
            <a:off x="502920" y="1508760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A.Reconsider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.Keeping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progress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focused.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“automatic”.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.Identify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strategies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step.</a:t>
            </a:r>
            <a:endParaRPr lang="en-US" altLang="zh-CN" sz="1800" dirty="0"/>
          </a:p>
        </p:txBody>
      </p:sp>
      <p:sp>
        <p:nvSpPr>
          <p:cNvPr id="3" name="QM_5_EX.78_1#3472cb433?pid=16a2ec48e&amp;color=0,55,96&amp;vtp=1&amp;bbb=1"/>
          <p:cNvSpPr/>
          <p:nvPr/>
        </p:nvSpPr>
        <p:spPr>
          <a:xfrm>
            <a:off x="502920" y="438537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主要介绍了如何设定并实现目标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79_1#e073d2510?pid=3472cb4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16.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0_1#e073d2510.blank?pid=3472cb433&amp;color=0,55,96&amp;vpa=21&amp;vtp=1"/>
          <p:cNvSpPr/>
          <p:nvPr/>
        </p:nvSpPr>
        <p:spPr>
          <a:xfrm>
            <a:off x="768826" y="14573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B_6_AS.81_1#e073d2510?pid=3472cb433&amp;color=0,55,96&amp;vtp=1&amp;bbb=1&amp;hb=1"/>
          <p:cNvSpPr/>
          <p:nvPr/>
        </p:nvSpPr>
        <p:spPr>
          <a:xfrm>
            <a:off x="502920" y="1913255"/>
            <a:ext cx="10570464" cy="203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根据前文“Without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wandering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purpose,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sense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direction.Despite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fail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meaningful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successfully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it.”和后文“Others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themselves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.”可知，设空处应是未能实现目标的某种情况，D项“Some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.”符合语境。</a:t>
            </a:r>
            <a:endParaRPr lang="en-US" altLang="zh-CN" dirty="0"/>
          </a:p>
        </p:txBody>
      </p:sp>
      <p:sp>
        <p:nvSpPr>
          <p:cNvPr id="5" name="QB_6_BD.82_1#801b510d8?pid=3472cb433&amp;color=0,55,96&amp;vtp=1&amp;bbb=1"/>
          <p:cNvSpPr/>
          <p:nvPr/>
        </p:nvSpPr>
        <p:spPr>
          <a:xfrm>
            <a:off x="502920" y="397833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17.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83_1#801b510d8.blank?pid=3472cb433&amp;color=0,55,96&amp;vpa=22&amp;vtp=1"/>
          <p:cNvSpPr/>
          <p:nvPr/>
        </p:nvSpPr>
        <p:spPr>
          <a:xfrm>
            <a:off x="781526" y="392690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B_6_AS.84_1#801b510d8?pid=3472cb433&amp;color=0,55,96&amp;vtp=1&amp;bbb=1&amp;hb=1"/>
          <p:cNvSpPr/>
          <p:nvPr/>
        </p:nvSpPr>
        <p:spPr>
          <a:xfrm>
            <a:off x="502920" y="4389120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根据本段小标题“Set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write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down.”、前文“The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figure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change.”以及后文It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goal可知，设空处应与设定明智的目标有关。C项“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goal.”承上启下，符合语境，且其中的SMART为原词复现。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85_1#4365bc366?pid=3472cb4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18.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86_1#4365bc366.blank?pid=3472cb433&amp;color=0,55,96&amp;vpa=23&amp;vtp=1"/>
          <p:cNvSpPr/>
          <p:nvPr/>
        </p:nvSpPr>
        <p:spPr>
          <a:xfrm>
            <a:off x="781526" y="14573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B_6_AS.87_1#4365bc366?pid=3472cb433&amp;color=0,55,96&amp;vtp=1&amp;bbb=1&amp;hb=1"/>
          <p:cNvSpPr/>
          <p:nvPr/>
        </p:nvSpPr>
        <p:spPr>
          <a:xfrm>
            <a:off x="502920" y="1913255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分析文章结构可知，设空处为本段小标题。根据后文“After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identify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specific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exactly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it.You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take.”可知，本段主要介绍了制订一个具体的计划来实现目标。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started.”符合本段主题。</a:t>
            </a:r>
            <a:endParaRPr lang="en-US" altLang="zh-CN" dirty="0"/>
          </a:p>
        </p:txBody>
      </p:sp>
      <p:sp>
        <p:nvSpPr>
          <p:cNvPr id="5" name="QB_6_BD.88_1#8162df8d5?pid=3472cb433&amp;color=0,55,96&amp;vtp=1&amp;bbb=1"/>
          <p:cNvSpPr/>
          <p:nvPr/>
        </p:nvSpPr>
        <p:spPr>
          <a:xfrm>
            <a:off x="502920" y="355923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19.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6" name="QB_6_AN.89_1#8162df8d5.blank?pid=3472cb433&amp;color=0,55,96&amp;vpa=24&amp;vtp=1"/>
          <p:cNvSpPr/>
          <p:nvPr/>
        </p:nvSpPr>
        <p:spPr>
          <a:xfrm>
            <a:off x="768826" y="3507803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</a:t>
            </a:r>
            <a:endParaRPr lang="en-US" altLang="zh-CN" dirty="0"/>
          </a:p>
        </p:txBody>
      </p:sp>
      <p:sp>
        <p:nvSpPr>
          <p:cNvPr id="7" name="QB_6_AS.90_1#8162df8d5?pid=3472cb433&amp;color=0,55,96&amp;vtp=1&amp;bbb=1&amp;hb=1"/>
          <p:cNvSpPr/>
          <p:nvPr/>
        </p:nvSpPr>
        <p:spPr>
          <a:xfrm>
            <a:off x="502920" y="3970020"/>
            <a:ext cx="10570464" cy="11923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根据前文“You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actionable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take.”可知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，设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空处应与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step有关，G项“Identify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skills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strategies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.”是对前文的进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一步说明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，其中的step为原词复现，符合语境。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91_1#d1f5e7edb?pid=3472cb433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</a:t>
            </a:r>
            <a:endParaRPr lang="en-US" altLang="zh-CN" sz="1800" dirty="0"/>
          </a:p>
        </p:txBody>
      </p:sp>
      <p:sp>
        <p:nvSpPr>
          <p:cNvPr id="3" name="QB_6_AN.92_1#d1f5e7edb.blank?pid=3472cb433&amp;color=0,55,96&amp;vpa=25&amp;vtp=1"/>
          <p:cNvSpPr/>
          <p:nvPr/>
        </p:nvSpPr>
        <p:spPr>
          <a:xfrm>
            <a:off x="794226" y="1457325"/>
            <a:ext cx="2936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</a:t>
            </a:r>
            <a:endParaRPr lang="en-US" altLang="zh-CN" dirty="0"/>
          </a:p>
        </p:txBody>
      </p:sp>
      <p:sp>
        <p:nvSpPr>
          <p:cNvPr id="4" name="QB_6_AS.93_1#d1f5e7edb?pid=3472cb433&amp;color=0,55,96&amp;vtp=1&amp;bbb=1&amp;hb=1"/>
          <p:cNvSpPr/>
          <p:nvPr/>
        </p:nvSpPr>
        <p:spPr>
          <a:xfrm>
            <a:off x="502920" y="1913255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根据前文“Early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routine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make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once.Consistency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towards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goal.Research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average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66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habit.”和后文“It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longer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requires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effort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boosting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confidence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keeping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track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achieving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goal.”可知，设空处应进一步说明前文内容，同时引出新的概念与后文的It对应。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F项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happens,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behaviour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‘automatic’.”符合语境。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df4c9974?pid=6111d624d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第二部分</a:t>
            </a:r>
            <a:r>
              <a:rPr lang="en-US" altLang="zh-CN" sz="24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语言运用</a:t>
            </a:r>
            <a:endParaRPr lang="en-US" altLang="zh-CN" sz="2400" dirty="0"/>
          </a:p>
        </p:txBody>
      </p:sp>
      <p:sp>
        <p:nvSpPr>
          <p:cNvPr id="3" name="C_4_BD#207223fbe?pid=edf4c9974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M_5_BD.94_1#4ffd3af6c?pid=207223fbe&amp;color=0,55,96&amp;vtp=1&amp;bbb=1&amp;hb=1"/>
          <p:cNvSpPr/>
          <p:nvPr/>
        </p:nvSpPr>
        <p:spPr>
          <a:xfrm>
            <a:off x="502920" y="2530206"/>
            <a:ext cx="10570464" cy="32848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[湖南长沙雅礼中学2024高一期中]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阅读下面短文，从每题所给的A、B、C、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D四个选项中选出最佳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选项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group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college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Connecticut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extraordinary: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functioning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（电动车）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afford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adaptive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wheelchairs.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Go”,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a（n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designed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,”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Connor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Boman,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4_2#4ffd3af6c?pid=207223fbe&amp;color=0,55,96&amp;mp=1&amp;vtp=1&amp;bt=1&amp;bbb=1&amp;hb=1"/>
          <p:cNvSpPr/>
          <p:nvPr/>
        </p:nvSpPr>
        <p:spPr>
          <a:xfrm>
            <a:off x="502920" y="1512000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voluntary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Connecticut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finished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seven-year-old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eight-year-old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Mosiah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completed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Mosiah's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Britain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Mosiah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jeep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Mosiah,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unable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94_3#4ffd3af6c?pid=207223fbe&amp;color=0,55,96&amp;mp=1&amp;vtp=1&amp;bt=1&amp;bbb=1&amp;hb=1"/>
          <p:cNvSpPr/>
          <p:nvPr/>
        </p:nvSpPr>
        <p:spPr>
          <a:xfrm>
            <a:off x="502920" y="1508760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recipient,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Kelicia,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stop—and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mum,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Kechisa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Mathis,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stop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alongside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daughter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someone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considerate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box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Onlookers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Mathis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kept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</a:t>
            </a:r>
            <a:r>
              <a:rPr lang="en-US" altLang="zh-CN" sz="1800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Kelicia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tears.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cool,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they're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that—they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disabled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around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b="0" i="0" u="sng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</a:t>
            </a:r>
            <a:r>
              <a:rPr lang="en-US" altLang="zh-CN" b="0" i="0" u="sng" spc="-10300">
                <a:solidFill>
                  <a:srgbClr val="FFFFFF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i="0" u="sng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i="0" u="sng" spc="-10300">
                <a:solidFill>
                  <a:srgbClr val="FFFFFF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.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huge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smile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their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face.</a:t>
            </a:r>
            <a:endParaRPr lang="en-US" altLang="zh-CN" dirty="0"/>
          </a:p>
        </p:txBody>
      </p:sp>
      <p:sp>
        <p:nvSpPr>
          <p:cNvPr id="3" name="QM_5_EX.95_1#4ffd3af6c?pid=207223fbe&amp;color=0,55,96&amp;vtp=1&amp;bbb=1&amp;hb=1"/>
          <p:cNvSpPr/>
          <p:nvPr/>
        </p:nvSpPr>
        <p:spPr>
          <a:xfrm>
            <a:off x="502920" y="398399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本文是一篇记叙文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康涅狄格州的学生志愿者建造电动车免费赠予行动不便的儿童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使他们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获得自主移动的快乐与自由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文章展现了科技公益的力量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fade/>
  </p:transition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96_1#f7427b46e.choices?pid=4ffd3af6c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21.(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.committee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B.academy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C.university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.organisation</a:t>
            </a:r>
            <a:endParaRPr lang="en-US" altLang="zh-CN" sz="1800" dirty="0"/>
          </a:p>
        </p:txBody>
      </p:sp>
      <p:sp>
        <p:nvSpPr>
          <p:cNvPr id="3" name="QC_6_AN.97_1#f7427b46e.bracket?pid=4ffd3af6c&amp;color=0,55,96&amp;mp=1&amp;vpa=26&amp;vtp=1"/>
          <p:cNvSpPr/>
          <p:nvPr/>
        </p:nvSpPr>
        <p:spPr>
          <a:xfrm>
            <a:off x="959326" y="149542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4" name="QC_6_AS.98_1#f7427b46e?pid=4ffd3af6c&amp;color=0,55,96&amp;vtp=1&amp;bbb=1&amp;hb=1"/>
          <p:cNvSpPr/>
          <p:nvPr/>
        </p:nvSpPr>
        <p:spPr>
          <a:xfrm>
            <a:off x="502920" y="1913255"/>
            <a:ext cx="10570464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根据前文They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Go”和后文that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helps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，这是一个能够帮助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孩子的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“组织”。</a:t>
            </a:r>
            <a:endParaRPr lang="en-US" altLang="zh-CN" dirty="0"/>
          </a:p>
        </p:txBody>
      </p:sp>
      <p:sp>
        <p:nvSpPr>
          <p:cNvPr id="5" name="QC_6_BD.99_1#0e796cc26.choices?pid=4ffd3af6c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.misfortunes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B.disabilities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C.mercies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.solutions</a:t>
            </a:r>
            <a:endParaRPr lang="en-US" altLang="zh-CN" sz="1800" dirty="0"/>
          </a:p>
        </p:txBody>
      </p:sp>
      <p:sp>
        <p:nvSpPr>
          <p:cNvPr id="6" name="QC_6_AN.100_1#0e796cc26.bracket?pid=4ffd3af6c&amp;color=0,55,96&amp;vpa=27&amp;vtp=1"/>
          <p:cNvSpPr/>
          <p:nvPr/>
        </p:nvSpPr>
        <p:spPr>
          <a:xfrm>
            <a:off x="972026" y="2727388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7" name="QC_6_AS.101_1#0e796cc26?pid=4ffd3af6c&amp;color=0,55,96&amp;vtp=1&amp;bbb=1&amp;hb=1"/>
          <p:cNvSpPr/>
          <p:nvPr/>
        </p:nvSpPr>
        <p:spPr>
          <a:xfrm>
            <a:off x="502920" y="3151505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根据后文receive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mobility可知，他们帮助孩子获得自主行动的机会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这里指的是帮助行动不便的孩子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8" name="QC_6_BD.102_1#439d50822.choices?pid=4ffd3af6c&amp;color=0,55,96&amp;vtp=1&amp;bbb=1"/>
          <p:cNvSpPr/>
          <p:nvPr/>
        </p:nvSpPr>
        <p:spPr>
          <a:xfrm>
            <a:off x="502920" y="397897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23.(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.care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B.account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C.control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.hold</a:t>
            </a:r>
            <a:endParaRPr lang="en-US" altLang="zh-CN" sz="1800" dirty="0"/>
          </a:p>
        </p:txBody>
      </p:sp>
      <p:sp>
        <p:nvSpPr>
          <p:cNvPr id="9" name="QC_6_AN.103_1#439d50822.bracket?pid=4ffd3af6c&amp;color=0,55,96&amp;vpa=28&amp;vtp=1"/>
          <p:cNvSpPr/>
          <p:nvPr/>
        </p:nvSpPr>
        <p:spPr>
          <a:xfrm>
            <a:off x="972026" y="3965638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10" name="QC_6_AS.104_1#439d50822?pid=4ffd3af6c&amp;color=0,55,96&amp;vtp=1&amp;bbb=1&amp;hb=1"/>
          <p:cNvSpPr/>
          <p:nvPr/>
        </p:nvSpPr>
        <p:spPr>
          <a:xfrm>
            <a:off x="502920" y="4389755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根据前文receive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self-governed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mobility可知，这里指的是让孩子“控制”自己的行动。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control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of为固定搭配，意为“控制”。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05_1#781a25527.choices?pid=4ffd3af6c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24.(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.prepared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B.volunteered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C.purchased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.cooperated</a:t>
            </a:r>
            <a:endParaRPr lang="en-US" altLang="zh-CN" sz="1800" dirty="0"/>
          </a:p>
        </p:txBody>
      </p:sp>
      <p:sp>
        <p:nvSpPr>
          <p:cNvPr id="3" name="QC_6_AN.106_1#781a25527.bracket?pid=4ffd3af6c&amp;color=0,55,96&amp;vpa=29&amp;vtp=1"/>
          <p:cNvSpPr/>
          <p:nvPr/>
        </p:nvSpPr>
        <p:spPr>
          <a:xfrm>
            <a:off x="972026" y="1495425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AS.107_1#781a25527?pid=4ffd3af6c&amp;color=0,55,96&amp;vtp=1&amp;bbb=1&amp;hb=1"/>
          <p:cNvSpPr/>
          <p:nvPr/>
        </p:nvSpPr>
        <p:spPr>
          <a:xfrm>
            <a:off x="502920" y="1913255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根据后文during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build和“Go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electric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shaped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cars.”可知，Go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Go是志愿者组织，所以成员自愿参与。</a:t>
            </a:r>
            <a:endParaRPr lang="en-US" altLang="zh-CN" dirty="0"/>
          </a:p>
        </p:txBody>
      </p:sp>
      <p:sp>
        <p:nvSpPr>
          <p:cNvPr id="5" name="QC_6_BD.108_1#f23ae7af4.choices?pid=4ffd3af6c&amp;color=0,55,96&amp;vtp=1&amp;bbb=1"/>
          <p:cNvSpPr/>
          <p:nvPr/>
        </p:nvSpPr>
        <p:spPr>
          <a:xfrm>
            <a:off x="502920" y="272802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turn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free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sure</a:t>
            </a:r>
            <a:endParaRPr lang="en-US" altLang="zh-CN" sz="1800" dirty="0"/>
          </a:p>
        </p:txBody>
      </p:sp>
      <p:sp>
        <p:nvSpPr>
          <p:cNvPr id="6" name="QC_6_AN.109_1#f23ae7af4.bracket?pid=4ffd3af6c&amp;color=0,55,96&amp;vpa=30&amp;vtp=1"/>
          <p:cNvSpPr/>
          <p:nvPr/>
        </p:nvSpPr>
        <p:spPr>
          <a:xfrm>
            <a:off x="972026" y="2714688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10_1#f23ae7af4?pid=4ffd3af6c&amp;color=0,55,96&amp;vtp=1&amp;bbb=1&amp;hb=1"/>
          <p:cNvSpPr/>
          <p:nvPr/>
        </p:nvSpPr>
        <p:spPr>
          <a:xfrm>
            <a:off x="502920" y="3138805"/>
            <a:ext cx="10570464" cy="1192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voluntary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可知，Go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Go志愿者学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习如何制造形状像汽车的特殊电动车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，为买不起适应性轮椅的家庭制造了一种非凡的东西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，资金由自愿捐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赠提供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，故此处指当地有需要的孩子们会免费得到这些车。</a:t>
            </a:r>
            <a:endParaRPr lang="en-US" altLang="zh-CN" dirty="0"/>
          </a:p>
        </p:txBody>
      </p:sp>
      <p:sp>
        <p:nvSpPr>
          <p:cNvPr id="8" name="QC_6_BD.111_1#69712cf21.choices?pid=4ffd3af6c&amp;color=0,55,96&amp;vtp=1&amp;bbb=1"/>
          <p:cNvSpPr/>
          <p:nvPr/>
        </p:nvSpPr>
        <p:spPr>
          <a:xfrm>
            <a:off x="502920" y="437838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26.(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.governments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B.donations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C.regions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.residents</a:t>
            </a:r>
            <a:endParaRPr lang="en-US" altLang="zh-CN" sz="1800" dirty="0"/>
          </a:p>
        </p:txBody>
      </p:sp>
      <p:sp>
        <p:nvSpPr>
          <p:cNvPr id="9" name="QC_6_AN.112_1#69712cf21.bracket?pid=4ffd3af6c&amp;color=0,55,96&amp;vpa=31&amp;vtp=1"/>
          <p:cNvSpPr/>
          <p:nvPr/>
        </p:nvSpPr>
        <p:spPr>
          <a:xfrm>
            <a:off x="972026" y="436505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10" name="QC_6_AS.113_1#69712cf21?pid=4ffd3af6c&amp;color=0,55,96&amp;vtp=1&amp;bbb=1&amp;hb=1"/>
          <p:cNvSpPr/>
          <p:nvPr/>
        </p:nvSpPr>
        <p:spPr>
          <a:xfrm>
            <a:off x="502920" y="4789170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usually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funded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entirely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voluntary可知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，建造电动车的资金通常完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全来自自愿捐款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14_1#32f7286d5.choices?pid=4ffd3af6c&amp;color=0,55,96&amp;mp=1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27.(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.test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B.figure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C.carry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.work</a:t>
            </a:r>
            <a:endParaRPr lang="en-US" altLang="zh-CN" sz="1800" dirty="0"/>
          </a:p>
        </p:txBody>
      </p:sp>
      <p:sp>
        <p:nvSpPr>
          <p:cNvPr id="3" name="QC_6_AN.115_1#32f7286d5.bracket?pid=4ffd3af6c&amp;color=0,55,96&amp;mp=1&amp;vpa=32&amp;vtp=1"/>
          <p:cNvSpPr/>
          <p:nvPr/>
        </p:nvSpPr>
        <p:spPr>
          <a:xfrm>
            <a:off x="959326" y="1503616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16_1#32f7286d5?pid=4ffd3af6c&amp;color=0,55,96&amp;vtp=1&amp;bbb=1&amp;hb=1"/>
          <p:cNvSpPr/>
          <p:nvPr/>
        </p:nvSpPr>
        <p:spPr>
          <a:xfrm>
            <a:off x="502920" y="1905952"/>
            <a:ext cx="10570464" cy="7575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根据前文finished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custom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carts和后文them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first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，此处指完工后这两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家人去进行第一次试用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。test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out意为“测试”。</a:t>
            </a:r>
            <a:endParaRPr lang="en-US" altLang="zh-CN" dirty="0"/>
          </a:p>
        </p:txBody>
      </p:sp>
      <p:sp>
        <p:nvSpPr>
          <p:cNvPr id="5" name="QC_6_BD.117_1#4c4bf5a61.choices?pid=4ffd3af6c&amp;color=0,55,96&amp;vtp=1&amp;bbb=1"/>
          <p:cNvSpPr/>
          <p:nvPr/>
        </p:nvSpPr>
        <p:spPr>
          <a:xfrm>
            <a:off x="502920" y="2674557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28.(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over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broke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.calmed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endParaRPr lang="en-US" altLang="zh-CN" sz="1800" dirty="0"/>
          </a:p>
        </p:txBody>
      </p:sp>
      <p:sp>
        <p:nvSpPr>
          <p:cNvPr id="6" name="QC_6_AN.118_1#4c4bf5a61.bracket?pid=4ffd3af6c&amp;color=0,55,96&amp;vpa=33&amp;vtp=1"/>
          <p:cNvSpPr/>
          <p:nvPr/>
        </p:nvSpPr>
        <p:spPr>
          <a:xfrm>
            <a:off x="972026" y="266941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19_1#4c4bf5a61?pid=4ffd3af6c&amp;color=0,55,96&amp;vtp=1&amp;bbb=1&amp;hb=1"/>
          <p:cNvSpPr/>
          <p:nvPr/>
        </p:nvSpPr>
        <p:spPr>
          <a:xfrm>
            <a:off x="502920" y="3081908"/>
            <a:ext cx="10570464" cy="7605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根据后文it's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moment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builders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forward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most可知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，这是建造者们最期待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的时刻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——行动不便的儿童能够自主行动，而孩子们能自主行动，他们的脸上应是“露出喜色”。</a:t>
            </a:r>
            <a:endParaRPr lang="en-US" altLang="zh-CN" dirty="0"/>
          </a:p>
        </p:txBody>
      </p:sp>
      <p:sp>
        <p:nvSpPr>
          <p:cNvPr id="8" name="QC_6_BD.120_1#0f7a6cf18.choices?pid=4ffd3af6c&amp;color=0,55,96&amp;vtp=1&amp;bbb=1"/>
          <p:cNvSpPr/>
          <p:nvPr/>
        </p:nvSpPr>
        <p:spPr>
          <a:xfrm>
            <a:off x="502920" y="3892485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29.(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.demand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B.sight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C.protest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.disbelief</a:t>
            </a:r>
            <a:endParaRPr lang="en-US" altLang="zh-CN" sz="1800" dirty="0"/>
          </a:p>
        </p:txBody>
      </p:sp>
      <p:sp>
        <p:nvSpPr>
          <p:cNvPr id="9" name="QC_6_AN.121_1#0f7a6cf18.bracket?pid=4ffd3af6c&amp;color=0,55,96&amp;vpa=34&amp;vtp=1"/>
          <p:cNvSpPr/>
          <p:nvPr/>
        </p:nvSpPr>
        <p:spPr>
          <a:xfrm>
            <a:off x="959326" y="3887341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6_AS.122_1#0f7a6cf18?pid=4ffd3af6c&amp;color=0,55,96&amp;vtp=1&amp;bbb=1"/>
          <p:cNvSpPr/>
          <p:nvPr/>
        </p:nvSpPr>
        <p:spPr>
          <a:xfrm>
            <a:off x="502920" y="4293741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根据前文Mosiah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head可知，莫西亚一开始还摇头，这说明他不相信是他在开车。</a:t>
            </a:r>
            <a:endParaRPr lang="en-US" altLang="zh-CN" sz="1800" dirty="0"/>
          </a:p>
        </p:txBody>
      </p:sp>
      <p:sp>
        <p:nvSpPr>
          <p:cNvPr id="11" name="QC_6_BD.123_1#062fcde22.choices?pid=4ffd3af6c&amp;color=0,55,96&amp;vtp=1&amp;bbb=1"/>
          <p:cNvSpPr/>
          <p:nvPr/>
        </p:nvSpPr>
        <p:spPr>
          <a:xfrm>
            <a:off x="502920" y="4694997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1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30.(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though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endParaRPr lang="en-US" altLang="zh-CN" sz="1800" dirty="0"/>
          </a:p>
        </p:txBody>
      </p:sp>
      <p:sp>
        <p:nvSpPr>
          <p:cNvPr id="12" name="QC_6_AN.124_1#062fcde22.bracket?pid=4ffd3af6c&amp;color=0,55,96&amp;vpa=35&amp;vtp=1"/>
          <p:cNvSpPr/>
          <p:nvPr/>
        </p:nvSpPr>
        <p:spPr>
          <a:xfrm>
            <a:off x="972026" y="4689853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13" name="QC_6_AS.125_1#062fcde22?pid=4ffd3af6c&amp;color=0,55,96&amp;vtp=1&amp;bbb=1&amp;hb=1"/>
          <p:cNvSpPr/>
          <p:nvPr/>
        </p:nvSpPr>
        <p:spPr>
          <a:xfrm>
            <a:off x="502920" y="5098476"/>
            <a:ext cx="10570464" cy="11669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built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try和后文“the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specially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made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Mosiah,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unable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own”可知，前后句意存在让步关系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，这里需要一个表示让步的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连词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，表示“尽管”。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126_1#076616fbd.choices?pid=4ffd3af6c&amp;color=0,55,96&amp;mp=1&amp;vtp=1&amp;bt=1&amp;bbb=1"/>
          <p:cNvSpPr/>
          <p:nvPr/>
        </p:nvSpPr>
        <p:spPr>
          <a:xfrm>
            <a:off x="502920" y="1508760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31.(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.efforts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B.energies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C.methods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.strategies</a:t>
            </a:r>
            <a:endParaRPr lang="en-US" altLang="zh-CN" sz="1800" dirty="0"/>
          </a:p>
        </p:txBody>
      </p:sp>
      <p:sp>
        <p:nvSpPr>
          <p:cNvPr id="3" name="QC_6_AN.127_1#076616fbd.bracket?pid=4ffd3af6c&amp;color=0,55,96&amp;mp=1&amp;vpa=36&amp;vtp=1"/>
          <p:cNvSpPr/>
          <p:nvPr/>
        </p:nvSpPr>
        <p:spPr>
          <a:xfrm>
            <a:off x="959326" y="1496187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4" name="QC_6_AS.128_1#076616fbd?pid=4ffd3af6c&amp;color=0,55,96&amp;vtp=1&amp;bbb=1&amp;hb=1"/>
          <p:cNvSpPr/>
          <p:nvPr/>
        </p:nvSpPr>
        <p:spPr>
          <a:xfrm>
            <a:off x="502920" y="1897888"/>
            <a:ext cx="10570464" cy="7607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根据后文的“for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recipient,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Kelicia,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driving”可知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，凯利西亚开始的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时候不适应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，做了一些努力才习惯开车。</a:t>
            </a:r>
            <a:endParaRPr lang="en-US" altLang="zh-CN" dirty="0"/>
          </a:p>
        </p:txBody>
      </p:sp>
      <p:sp>
        <p:nvSpPr>
          <p:cNvPr id="5" name="QC_6_BD.129_1#25286ab91.choices?pid=4ffd3af6c&amp;color=0,55,96&amp;vtp=1&amp;bbb=1"/>
          <p:cNvSpPr/>
          <p:nvPr/>
        </p:nvSpPr>
        <p:spPr>
          <a:xfrm>
            <a:off x="502920" y="2696400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32.(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.running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B.laughing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C.crying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.sighing</a:t>
            </a:r>
            <a:endParaRPr lang="en-US" altLang="zh-CN" sz="1800" dirty="0"/>
          </a:p>
        </p:txBody>
      </p:sp>
      <p:sp>
        <p:nvSpPr>
          <p:cNvPr id="6" name="QC_6_AN.130_1#25286ab91.bracket?pid=4ffd3af6c&amp;color=0,55,96&amp;vpa=37&amp;vtp=1"/>
          <p:cNvSpPr/>
          <p:nvPr/>
        </p:nvSpPr>
        <p:spPr>
          <a:xfrm>
            <a:off x="972026" y="2683827"/>
            <a:ext cx="319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7" name="QC_6_AS.131_1#25286ab91?pid=4ffd3af6c&amp;color=0,55,96&amp;vtp=1&amp;bbb=1"/>
          <p:cNvSpPr/>
          <p:nvPr/>
        </p:nvSpPr>
        <p:spPr>
          <a:xfrm>
            <a:off x="502920" y="3090227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根据后文through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tears可知，此处应指她的妈妈凯茜莎·马西斯也哭个不停。</a:t>
            </a:r>
            <a:endParaRPr lang="en-US" altLang="zh-CN" sz="1800" dirty="0"/>
          </a:p>
        </p:txBody>
      </p:sp>
      <p:sp>
        <p:nvSpPr>
          <p:cNvPr id="8" name="QC_6_BD.132_1#205245edb.choices?pid=4ffd3af6c&amp;color=0,55,96&amp;vtp=1&amp;bbb=1"/>
          <p:cNvSpPr/>
          <p:nvPr/>
        </p:nvSpPr>
        <p:spPr>
          <a:xfrm>
            <a:off x="502920" y="3484054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33.(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.instruments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B.books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C.medals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.tissues</a:t>
            </a:r>
            <a:endParaRPr lang="en-US" altLang="zh-CN" sz="1800" dirty="0"/>
          </a:p>
        </p:txBody>
      </p:sp>
      <p:sp>
        <p:nvSpPr>
          <p:cNvPr id="9" name="QC_6_AN.133_1#205245edb.bracket?pid=4ffd3af6c&amp;color=0,55,96&amp;vpa=38&amp;vtp=1"/>
          <p:cNvSpPr/>
          <p:nvPr/>
        </p:nvSpPr>
        <p:spPr>
          <a:xfrm>
            <a:off x="959326" y="3471481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0" name="QC_6_AS.134_1#205245edb?pid=4ffd3af6c&amp;color=0,55,96&amp;vtp=1&amp;bbb=1"/>
          <p:cNvSpPr/>
          <p:nvPr/>
        </p:nvSpPr>
        <p:spPr>
          <a:xfrm>
            <a:off x="502920" y="3877881"/>
            <a:ext cx="10664825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根据前文内容可知，马西斯不停地哭，所以此处指有人很体贴地拿着一大盒纸巾跑到马西斯面前。</a:t>
            </a:r>
            <a:endParaRPr lang="en-US" altLang="zh-CN" sz="1800" dirty="0"/>
          </a:p>
        </p:txBody>
      </p:sp>
      <p:sp>
        <p:nvSpPr>
          <p:cNvPr id="11" name="QC_6_BD.135_1#478284cc1.choices?pid=4ffd3af6c&amp;color=0,55,96&amp;vtp=1&amp;bbb=1"/>
          <p:cNvSpPr/>
          <p:nvPr/>
        </p:nvSpPr>
        <p:spPr>
          <a:xfrm>
            <a:off x="502920" y="4271708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34.(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.cheering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B.applying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C.searching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.praying</a:t>
            </a:r>
            <a:endParaRPr lang="en-US" altLang="zh-CN" sz="1800" dirty="0"/>
          </a:p>
        </p:txBody>
      </p:sp>
      <p:sp>
        <p:nvSpPr>
          <p:cNvPr id="12" name="QC_6_AN.136_1#478284cc1.bracket?pid=4ffd3af6c&amp;color=0,55,96&amp;vpa=39&amp;vtp=1"/>
          <p:cNvSpPr/>
          <p:nvPr/>
        </p:nvSpPr>
        <p:spPr>
          <a:xfrm>
            <a:off x="959326" y="4259135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</p:txBody>
      </p:sp>
      <p:sp>
        <p:nvSpPr>
          <p:cNvPr id="13" name="QC_6_AS.137_1#478284cc1?pid=4ffd3af6c&amp;color=0,55,96&amp;vtp=1&amp;bbb=1"/>
          <p:cNvSpPr/>
          <p:nvPr/>
        </p:nvSpPr>
        <p:spPr>
          <a:xfrm>
            <a:off x="502920" y="4665535"/>
            <a:ext cx="10639425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0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根据前文Onlookers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laughed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kindly可知，旁观者应是笑马西斯一边流着眼泪一边为凯利西亚加油。</a:t>
            </a:r>
            <a:endParaRPr lang="en-US" altLang="zh-CN" sz="1800" dirty="0"/>
          </a:p>
        </p:txBody>
      </p:sp>
      <p:sp>
        <p:nvSpPr>
          <p:cNvPr id="14" name="QC_6_BD.138_1#9945041d7.choices?pid=4ffd3af6c&amp;color=0,55,96&amp;vtp=1&amp;bbb=1"/>
          <p:cNvSpPr/>
          <p:nvPr/>
        </p:nvSpPr>
        <p:spPr>
          <a:xfrm>
            <a:off x="502920" y="5059362"/>
            <a:ext cx="10570464" cy="3416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000"/>
              </a:lnSpc>
              <a:tabLst>
                <a:tab pos="3545840" algn="l"/>
                <a:tab pos="5955030" algn="l"/>
                <a:tab pos="8364220" algn="l"/>
              </a:tabLst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35.(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.luckily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B.firmly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C.skillfully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.independently</a:t>
            </a:r>
            <a:endParaRPr lang="en-US" altLang="zh-CN" sz="1800" dirty="0"/>
          </a:p>
        </p:txBody>
      </p:sp>
      <p:sp>
        <p:nvSpPr>
          <p:cNvPr id="15" name="QC_6_AN.139_1#9945041d7.bracket?pid=4ffd3af6c&amp;color=0,55,96&amp;vpa=40&amp;vtp=1"/>
          <p:cNvSpPr/>
          <p:nvPr/>
        </p:nvSpPr>
        <p:spPr>
          <a:xfrm>
            <a:off x="959326" y="5046789"/>
            <a:ext cx="3317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endParaRPr lang="en-US" altLang="zh-CN" dirty="0"/>
          </a:p>
        </p:txBody>
      </p:sp>
      <p:sp>
        <p:nvSpPr>
          <p:cNvPr id="16" name="QC_6_AS.140_1#9945041d7?pid=4ffd3af6c&amp;color=0,55,96&amp;vtp=1&amp;bbb=1&amp;hb=1"/>
          <p:cNvSpPr/>
          <p:nvPr/>
        </p:nvSpPr>
        <p:spPr>
          <a:xfrm>
            <a:off x="502920" y="5454777"/>
            <a:ext cx="10570464" cy="7607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这些车被建造出来以帮助行动不便的儿童获得自主行动的机会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，所以此处指这些车能让行动不便的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儿童独立地四处走动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  <p:bldP spid="15" grpId="0" animBg="1" build="p"/>
      <p:bldP spid="16" grpId="0" animBg="1" build="p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1500eb225?pid=edf4c9974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10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M_5_BD.141_1#4aed90798?pid=1500eb225&amp;color=0,55,96&amp;vtp=1&amp;bbb=1"/>
          <p:cNvSpPr/>
          <p:nvPr/>
        </p:nvSpPr>
        <p:spPr>
          <a:xfrm>
            <a:off x="502920" y="2001396"/>
            <a:ext cx="1085373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[陕西师大附中2024高一期中]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阅读下面短文，在空白处填入1个适当的单词或括号内单词的正确形式。</a:t>
            </a:r>
            <a:endParaRPr lang="en-US" altLang="zh-CN" sz="1800" dirty="0"/>
          </a:p>
        </p:txBody>
      </p:sp>
      <p:sp>
        <p:nvSpPr>
          <p:cNvPr id="4" name="QM_5_BD.141_2#4aed90798?sp=1&amp;pid=1500eb225&amp;color=0,55,96&amp;vtp=1&amp;bbb=1&amp;hb=1"/>
          <p:cNvSpPr/>
          <p:nvPr/>
        </p:nvSpPr>
        <p:spPr>
          <a:xfrm>
            <a:off x="502920" y="2402840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78th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resolution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（决议）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December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22,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2023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（announce）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Festival,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floating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showed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（significance）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38.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promotion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Civilization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Initiative.</a:t>
            </a:r>
            <a:endParaRPr lang="en-US" altLang="zh-CN" dirty="0"/>
          </a:p>
        </p:txBody>
      </p:sp>
      <p:sp>
        <p:nvSpPr>
          <p:cNvPr id="5" name="QM_5_BD.141_3#4aed90798?sp=1&amp;pid=1500eb225&amp;color=0,55,96&amp;vtp=1&amp;bbb=1&amp;hb=1"/>
          <p:cNvSpPr/>
          <p:nvPr/>
        </p:nvSpPr>
        <p:spPr>
          <a:xfrm>
            <a:off x="502920" y="4053840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bears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（value）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civilization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harmonious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coexistence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humans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nature.</a:t>
            </a:r>
            <a:endParaRPr lang="en-US" altLang="zh-CN" dirty="0"/>
          </a:p>
        </p:txBody>
      </p:sp>
      <p:sp>
        <p:nvSpPr>
          <p:cNvPr id="6" name="QM_5_AN.142_1#4aed90798.blank?pid=1500eb225&amp;color=0,55,96&amp;vpa=41&amp;vtp=1&amp;bbb=1"/>
          <p:cNvSpPr/>
          <p:nvPr/>
        </p:nvSpPr>
        <p:spPr>
          <a:xfrm>
            <a:off x="1729899" y="2778760"/>
            <a:ext cx="1233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announcing</a:t>
            </a:r>
            <a:endParaRPr lang="en-US" altLang="zh-CN" dirty="0"/>
          </a:p>
        </p:txBody>
      </p:sp>
      <p:sp>
        <p:nvSpPr>
          <p:cNvPr id="7" name="QM_5_AN.143_1#4aed90798.blank?pid=1500eb225&amp;color=0,55,96&amp;vpa=42&amp;vtp=1&amp;bbb=1"/>
          <p:cNvSpPr/>
          <p:nvPr/>
        </p:nvSpPr>
        <p:spPr>
          <a:xfrm>
            <a:off x="6399117" y="3197860"/>
            <a:ext cx="1131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endParaRPr lang="en-US" altLang="zh-CN" dirty="0"/>
          </a:p>
        </p:txBody>
      </p:sp>
      <p:sp>
        <p:nvSpPr>
          <p:cNvPr id="8" name="QM_5_AN.144_1#4aed90798.blank?pid=1500eb225&amp;color=0,55,96&amp;vpa=43&amp;vtp=1&amp;bbb=1"/>
          <p:cNvSpPr/>
          <p:nvPr/>
        </p:nvSpPr>
        <p:spPr>
          <a:xfrm>
            <a:off x="4540726" y="3608705"/>
            <a:ext cx="1131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to/towards</a:t>
            </a:r>
            <a:endParaRPr lang="en-US" altLang="zh-CN" dirty="0"/>
          </a:p>
        </p:txBody>
      </p:sp>
      <p:sp>
        <p:nvSpPr>
          <p:cNvPr id="9" name="QM_5_AN.145_1#4aed90798.blank?pid=1500eb225&amp;color=0,55,96&amp;vpa=44&amp;vtp=1&amp;bbb=1"/>
          <p:cNvSpPr/>
          <p:nvPr/>
        </p:nvSpPr>
        <p:spPr>
          <a:xfrm>
            <a:off x="8264365" y="4023360"/>
            <a:ext cx="776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valued</a:t>
            </a:r>
            <a:endParaRPr lang="en-US" altLang="zh-CN" dirty="0"/>
          </a:p>
        </p:txBody>
      </p:sp>
      <p:sp>
        <p:nvSpPr>
          <p:cNvPr id="10" name="QM_5_AN.146_1#4aed90798.blank?pid=1500eb225&amp;color=0,55,96&amp;vpa=45&amp;vtp=1&amp;bbb=1"/>
          <p:cNvSpPr/>
          <p:nvPr/>
        </p:nvSpPr>
        <p:spPr>
          <a:xfrm>
            <a:off x="4883626" y="4840605"/>
            <a:ext cx="496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 build="p"/>
      <p:bldP spid="7" grpId="0" animBg="1" build="p"/>
      <p:bldP spid="8" grpId="0" animBg="1" build="p"/>
      <p:bldP spid="9" grpId="0" animBg="1" build="p"/>
      <p:bldP spid="10" grpId="0" animBg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47_1#4aed90798?sp=1&amp;pid=1500eb225&amp;color=0,55,96&amp;mp=1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borders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welcomed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many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countries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41.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（lie）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mainly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heritage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driving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globalisation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second-largest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economy,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China's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elements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spread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alongside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economic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influence.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globalisation,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42.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increasing,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Lunar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major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people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43.</a:t>
            </a: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（communicate）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connect.</a:t>
            </a:r>
            <a:endParaRPr lang="en-US" altLang="zh-CN" dirty="0"/>
          </a:p>
        </p:txBody>
      </p:sp>
      <p:sp>
        <p:nvSpPr>
          <p:cNvPr id="3" name="QM_5_BD.147_2#4aed90798?sp=1&amp;pid=1500eb225&amp;color=0,55,96&amp;mp=1&amp;vtp=1&amp;bbb=1&amp;hb=1"/>
          <p:cNvSpPr/>
          <p:nvPr/>
        </p:nvSpPr>
        <p:spPr>
          <a:xfrm>
            <a:off x="502920" y="3981134"/>
            <a:ext cx="10570464" cy="16084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Therefore,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44.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（recognise）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Chinese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New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holiday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fully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reflects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emphasis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inheritance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innovation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civilisation,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exchanges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mutual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actively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embody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diverse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inclusive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ideals.</a:t>
            </a:r>
            <a:endParaRPr lang="en-US" altLang="zh-CN" dirty="0"/>
          </a:p>
        </p:txBody>
      </p:sp>
      <p:sp>
        <p:nvSpPr>
          <p:cNvPr id="4" name="QM_5_AN.148_1#4aed90798.blank?pid=1500eb225&amp;color=0,55,96&amp;mp=1&amp;vpa=46&amp;vtp=1&amp;bbb=1"/>
          <p:cNvSpPr/>
          <p:nvPr/>
        </p:nvSpPr>
        <p:spPr>
          <a:xfrm>
            <a:off x="2381726" y="1900620"/>
            <a:ext cx="484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lies</a:t>
            </a:r>
            <a:endParaRPr lang="en-US" altLang="zh-CN" dirty="0"/>
          </a:p>
        </p:txBody>
      </p:sp>
      <p:sp>
        <p:nvSpPr>
          <p:cNvPr id="5" name="QM_5_AN.149_1#4aed90798.blank?pid=1500eb225&amp;color=0,55,96&amp;mp=1&amp;vpa=47&amp;vtp=1&amp;bbb=1"/>
          <p:cNvSpPr/>
          <p:nvPr/>
        </p:nvSpPr>
        <p:spPr>
          <a:xfrm>
            <a:off x="9547700" y="2726120"/>
            <a:ext cx="1030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6" name="QM_5_AN.150_1#4aed90798.blank?pid=1500eb225&amp;color=0,55,96&amp;mp=1&amp;vpa=48&amp;vtp=1&amp;bbb=1"/>
          <p:cNvSpPr/>
          <p:nvPr/>
        </p:nvSpPr>
        <p:spPr>
          <a:xfrm>
            <a:off x="781526" y="3556065"/>
            <a:ext cx="16906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endParaRPr lang="en-US" altLang="zh-CN" dirty="0"/>
          </a:p>
        </p:txBody>
      </p:sp>
      <p:sp>
        <p:nvSpPr>
          <p:cNvPr id="7" name="QM_5_AN.151_1#4aed90798.blank?pid=1500eb225&amp;color=0,55,96&amp;mp=1&amp;vpa=49&amp;vtp=1&amp;bbb=1"/>
          <p:cNvSpPr/>
          <p:nvPr/>
        </p:nvSpPr>
        <p:spPr>
          <a:xfrm>
            <a:off x="3488849" y="3937954"/>
            <a:ext cx="1208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8" name="QM_5_AN.152_1#4aed90798.blank?pid=1500eb225&amp;color=0,55,96&amp;mp=1&amp;vpa=50&amp;vtp=1&amp;bbb=1"/>
          <p:cNvSpPr/>
          <p:nvPr/>
        </p:nvSpPr>
        <p:spPr>
          <a:xfrm>
            <a:off x="8331675" y="4369754"/>
            <a:ext cx="725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  <p:bldP spid="5" grpId="0" animBg="1" build="p"/>
      <p:bldP spid="6" grpId="0" animBg="1" build="p"/>
      <p:bldP spid="7" grpId="0" animBg="1" build="p"/>
      <p:bldP spid="8" grpId="0" animBg="1" build="p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EX.153_1#4aed90798?pid=1500eb225&amp;color=0,55,96&amp;vtp=1&amp;bt=1&amp;bbb=1&amp;hb=1"/>
          <p:cNvSpPr/>
          <p:nvPr/>
        </p:nvSpPr>
        <p:spPr>
          <a:xfrm>
            <a:off x="502920" y="151200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本文是一篇说明文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第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78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届联合国大会正式宣布农历新年为联合国浮动假日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这表明了中国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文化的影响力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这也有助于推动全球文明倡议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3" name="QB_6_BD.154_1#533a1585e?pid=4aed90798&amp;color=0,55,96&amp;vtp=1&amp;bbb=1"/>
          <p:cNvSpPr/>
          <p:nvPr/>
        </p:nvSpPr>
        <p:spPr>
          <a:xfrm>
            <a:off x="502920" y="2332102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36.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4" name="QB_6_AN.155_1#533a1585e.blank?pid=4aed90798&amp;color=0,55,96&amp;vpa=51&amp;vtp=1&amp;bbb=1"/>
          <p:cNvSpPr/>
          <p:nvPr/>
        </p:nvSpPr>
        <p:spPr>
          <a:xfrm>
            <a:off x="781526" y="2267967"/>
            <a:ext cx="1233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announcing</a:t>
            </a:r>
            <a:endParaRPr lang="en-US" altLang="zh-CN" dirty="0"/>
          </a:p>
        </p:txBody>
      </p:sp>
      <p:sp>
        <p:nvSpPr>
          <p:cNvPr id="5" name="QB_6_AS.156_1#533a1585e?pid=4aed90798&amp;color=0,55,96&amp;vtp=1&amp;bbb=1&amp;hb=1"/>
          <p:cNvSpPr/>
          <p:nvPr/>
        </p:nvSpPr>
        <p:spPr>
          <a:xfrm>
            <a:off x="502920" y="2742884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句意为：第78届联合国大会于2023年12月22日通过一项决议，正式宣布农历新年（又称春节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）为联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合国浮动假日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。分析句子结构可知，设空处应用非谓语形式作状语，announce和主语The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78th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United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Nations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General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Assembly之间为逻辑上的主动关系，应用现在分词形式。</a:t>
            </a:r>
            <a:endParaRPr lang="en-US" altLang="zh-CN" dirty="0"/>
          </a:p>
        </p:txBody>
      </p:sp>
      <p:sp>
        <p:nvSpPr>
          <p:cNvPr id="6" name="QB_6_BD.157_1#0d9ccc395?pid=4aed90798&amp;color=0,55,96&amp;vtp=1&amp;bbb=1"/>
          <p:cNvSpPr/>
          <p:nvPr/>
        </p:nvSpPr>
        <p:spPr>
          <a:xfrm>
            <a:off x="502920" y="3982467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7" name="QB_6_AN.158_1#0d9ccc395.blank?pid=4aed90798&amp;color=0,55,96&amp;vpa=52&amp;vtp=1&amp;bbb=1"/>
          <p:cNvSpPr/>
          <p:nvPr/>
        </p:nvSpPr>
        <p:spPr>
          <a:xfrm>
            <a:off x="768826" y="3918332"/>
            <a:ext cx="1131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significant</a:t>
            </a:r>
            <a:endParaRPr lang="en-US" altLang="zh-CN" dirty="0"/>
          </a:p>
        </p:txBody>
      </p:sp>
      <p:sp>
        <p:nvSpPr>
          <p:cNvPr id="8" name="QB_6_AS.159_1#0d9ccc395?pid=4aed90798&amp;color=0,55,96&amp;vtp=1&amp;bbb=1"/>
          <p:cNvSpPr/>
          <p:nvPr/>
        </p:nvSpPr>
        <p:spPr>
          <a:xfrm>
            <a:off x="502920" y="4388232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设空处作定语，修饰名词influence，应用形容词形式。</a:t>
            </a:r>
            <a:endParaRPr lang="en-US" altLang="zh-CN" sz="1800" dirty="0"/>
          </a:p>
        </p:txBody>
      </p:sp>
      <p:sp>
        <p:nvSpPr>
          <p:cNvPr id="9" name="QB_6_BD.160_1#72baafd33?pid=4aed90798&amp;color=0,55,96&amp;vtp=1&amp;bbb=1"/>
          <p:cNvSpPr/>
          <p:nvPr/>
        </p:nvSpPr>
        <p:spPr>
          <a:xfrm>
            <a:off x="502920" y="4793997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38.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</a:t>
            </a:r>
            <a:endParaRPr lang="en-US" altLang="zh-CN" sz="1800" dirty="0"/>
          </a:p>
        </p:txBody>
      </p:sp>
      <p:sp>
        <p:nvSpPr>
          <p:cNvPr id="10" name="QB_6_AN.161_1#72baafd33.blank?pid=4aed90798&amp;color=0,55,96&amp;vpa=53&amp;vtp=1&amp;bbb=1"/>
          <p:cNvSpPr/>
          <p:nvPr/>
        </p:nvSpPr>
        <p:spPr>
          <a:xfrm>
            <a:off x="768826" y="4742562"/>
            <a:ext cx="1131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to/towards</a:t>
            </a:r>
            <a:endParaRPr lang="en-US" altLang="zh-CN" dirty="0"/>
          </a:p>
        </p:txBody>
      </p:sp>
      <p:sp>
        <p:nvSpPr>
          <p:cNvPr id="11" name="QB_6_AS.162_1#72baafd33?pid=4aed90798&amp;color=0,55,96&amp;vtp=1&amp;bbb=1"/>
          <p:cNvSpPr/>
          <p:nvPr/>
        </p:nvSpPr>
        <p:spPr>
          <a:xfrm>
            <a:off x="502920" y="5199762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contribute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to/towards为固定搭配，在此处意为“有助于”。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  <p:bldP spid="4" grpId="0" animBg="1" build="p"/>
      <p:bldP spid="5" grpId="0" animBg="1" build="p"/>
      <p:bldP spid="7" grpId="0" animBg="1" build="p"/>
      <p:bldP spid="8" grpId="0" animBg="1" build="p"/>
      <p:bldP spid="10" grpId="0" animBg="1" build="p"/>
      <p:bldP spid="11" grpId="0" animBg="1" build="p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63_1#de729cad4?pid=4aed9079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39.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3" name="QB_6_AN.164_1#de729cad4.blank?pid=4aed90798&amp;color=0,55,96&amp;vpa=54&amp;vtp=1&amp;bbb=1"/>
          <p:cNvSpPr/>
          <p:nvPr/>
        </p:nvSpPr>
        <p:spPr>
          <a:xfrm>
            <a:off x="781526" y="1457325"/>
            <a:ext cx="776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valued</a:t>
            </a:r>
            <a:endParaRPr lang="en-US" altLang="zh-CN" dirty="0"/>
          </a:p>
        </p:txBody>
      </p:sp>
      <p:sp>
        <p:nvSpPr>
          <p:cNvPr id="4" name="QB_6_AS.165_1#de729cad4?pid=4aed90798&amp;color=0,55,96&amp;vtp=1&amp;bbb=1&amp;hb=1"/>
          <p:cNvSpPr/>
          <p:nvPr/>
        </p:nvSpPr>
        <p:spPr>
          <a:xfrm>
            <a:off x="502920" y="1913255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设空处应用非谓语形式作后置定语，且value与the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ideas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harmony之间为逻辑上的被动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关系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，应用过去分词形式。</a:t>
            </a:r>
            <a:endParaRPr lang="en-US" altLang="zh-CN" dirty="0"/>
          </a:p>
        </p:txBody>
      </p:sp>
      <p:sp>
        <p:nvSpPr>
          <p:cNvPr id="5" name="QB_6_BD.166_1#d9b29f1d0?pid=4aed90798&amp;color=0,55,96&amp;vtp=1&amp;bbb=1"/>
          <p:cNvSpPr/>
          <p:nvPr/>
        </p:nvSpPr>
        <p:spPr>
          <a:xfrm>
            <a:off x="502920" y="274072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40.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6" name="QB_6_AN.167_1#d9b29f1d0.blank?pid=4aed90798&amp;color=0,55,96&amp;vpa=55&amp;vtp=1&amp;bbb=1"/>
          <p:cNvSpPr/>
          <p:nvPr/>
        </p:nvSpPr>
        <p:spPr>
          <a:xfrm>
            <a:off x="806926" y="2689288"/>
            <a:ext cx="4968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endParaRPr lang="en-US" altLang="zh-CN" dirty="0"/>
          </a:p>
        </p:txBody>
      </p:sp>
      <p:sp>
        <p:nvSpPr>
          <p:cNvPr id="7" name="QB_6_AS.168_1#d9b29f1d0?pid=4aed90798&amp;color=0,55,96&amp;vtp=1&amp;bbb=1"/>
          <p:cNvSpPr/>
          <p:nvPr/>
        </p:nvSpPr>
        <p:spPr>
          <a:xfrm>
            <a:off x="502920" y="314648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between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为固定搭配，意为“在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……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之间”。</a:t>
            </a:r>
            <a:endParaRPr lang="en-US" altLang="zh-CN" sz="1800" dirty="0"/>
          </a:p>
        </p:txBody>
      </p:sp>
      <p:sp>
        <p:nvSpPr>
          <p:cNvPr id="8" name="QB_6_BD.169_1#0f4f462a0?pid=4aed90798&amp;color=0,55,96&amp;vtp=1&amp;bbb=1"/>
          <p:cNvSpPr/>
          <p:nvPr/>
        </p:nvSpPr>
        <p:spPr>
          <a:xfrm>
            <a:off x="502920" y="355225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41.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</a:t>
            </a:r>
            <a:endParaRPr lang="en-US" altLang="zh-CN" sz="1800" dirty="0"/>
          </a:p>
        </p:txBody>
      </p:sp>
      <p:sp>
        <p:nvSpPr>
          <p:cNvPr id="9" name="QB_6_AN.170_1#0f4f462a0.blank?pid=4aed90798&amp;color=0,55,96&amp;vpa=56&amp;vtp=1&amp;bbb=1"/>
          <p:cNvSpPr/>
          <p:nvPr/>
        </p:nvSpPr>
        <p:spPr>
          <a:xfrm>
            <a:off x="806926" y="3500818"/>
            <a:ext cx="4841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lies</a:t>
            </a:r>
            <a:endParaRPr lang="en-US" altLang="zh-CN" dirty="0"/>
          </a:p>
        </p:txBody>
      </p:sp>
      <p:sp>
        <p:nvSpPr>
          <p:cNvPr id="10" name="QB_6_AS.171_1#0f4f462a0?pid=4aed90798&amp;color=0,55,96&amp;vtp=1&amp;bbb=1&amp;hb=1"/>
          <p:cNvSpPr/>
          <p:nvPr/>
        </p:nvSpPr>
        <p:spPr>
          <a:xfrm>
            <a:off x="502920" y="3963035"/>
            <a:ext cx="10570464" cy="773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设空处在句中作谓语，根据语境可知，此处陈述事实，应用一般现在时；主语The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reason为单数概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念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，谓语动词应用第三人称单数形式。</a:t>
            </a:r>
            <a:endParaRPr lang="en-US" altLang="zh-CN" dirty="0"/>
          </a:p>
        </p:txBody>
      </p:sp>
      <p:sp>
        <p:nvSpPr>
          <p:cNvPr id="11" name="QB_6_BD.172_1#29286e8d4?pid=4aed90798&amp;color=0,55,96&amp;vtp=1&amp;bbb=1"/>
          <p:cNvSpPr/>
          <p:nvPr/>
        </p:nvSpPr>
        <p:spPr>
          <a:xfrm>
            <a:off x="502920" y="479050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42.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</a:t>
            </a:r>
            <a:endParaRPr lang="en-US" altLang="zh-CN" sz="1800" dirty="0"/>
          </a:p>
        </p:txBody>
      </p:sp>
      <p:sp>
        <p:nvSpPr>
          <p:cNvPr id="12" name="QB_6_AN.173_1#29286e8d4.blank?pid=4aed90798&amp;color=0,55,96&amp;vpa=57&amp;vtp=1&amp;bbb=1"/>
          <p:cNvSpPr/>
          <p:nvPr/>
        </p:nvSpPr>
        <p:spPr>
          <a:xfrm>
            <a:off x="768826" y="4726368"/>
            <a:ext cx="10302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gradually</a:t>
            </a:r>
            <a:endParaRPr lang="en-US" altLang="zh-CN" dirty="0"/>
          </a:p>
        </p:txBody>
      </p:sp>
      <p:sp>
        <p:nvSpPr>
          <p:cNvPr id="13" name="QB_6_AS.174_1#29286e8d4?pid=4aed90798&amp;color=0,55,96&amp;vtp=1&amp;bbb=1"/>
          <p:cNvSpPr/>
          <p:nvPr/>
        </p:nvSpPr>
        <p:spPr>
          <a:xfrm>
            <a:off x="502920" y="519626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设空处修饰increasing，应用副词形式。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  <p:bldP spid="12" grpId="0" animBg="1" build="p"/>
      <p:bldP spid="13" grpId="0" animBg="1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6_BD.175_1#f40d0a591?pid=4aed90798&amp;color=0,55,96&amp;vtp=1&amp;bt=1&amp;bbb=1"/>
          <p:cNvSpPr/>
          <p:nvPr/>
        </p:nvSpPr>
        <p:spPr>
          <a:xfrm>
            <a:off x="502920" y="150876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43.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</a:t>
            </a:r>
            <a:endParaRPr lang="en-US" altLang="zh-CN" sz="1800" dirty="0"/>
          </a:p>
        </p:txBody>
      </p:sp>
      <p:sp>
        <p:nvSpPr>
          <p:cNvPr id="3" name="QB_6_AN.176_1#f40d0a591.blank?pid=4aed90798&amp;color=0,55,96&amp;vpa=58&amp;vtp=1&amp;bbb=1"/>
          <p:cNvSpPr/>
          <p:nvPr/>
        </p:nvSpPr>
        <p:spPr>
          <a:xfrm>
            <a:off x="781526" y="1457325"/>
            <a:ext cx="1690688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endParaRPr lang="en-US" altLang="zh-CN" dirty="0"/>
          </a:p>
        </p:txBody>
      </p:sp>
      <p:sp>
        <p:nvSpPr>
          <p:cNvPr id="4" name="QB_6_AS.177_1#f40d0a591?pid=4aed90798&amp;color=0,55,96&amp;vtp=1&amp;bbb=1"/>
          <p:cNvSpPr/>
          <p:nvPr/>
        </p:nvSpPr>
        <p:spPr>
          <a:xfrm>
            <a:off x="502920" y="190823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分析句子结构可知，此处应用非谓语形式作后置定语，修饰名词way；way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sth为固定搭配。</a:t>
            </a:r>
            <a:endParaRPr lang="en-US" altLang="zh-CN" sz="1800" dirty="0"/>
          </a:p>
        </p:txBody>
      </p:sp>
      <p:sp>
        <p:nvSpPr>
          <p:cNvPr id="5" name="QB_6_BD.178_1#786caf35c?pid=4aed90798&amp;color=0,55,96&amp;vtp=1&amp;bbb=1"/>
          <p:cNvSpPr/>
          <p:nvPr/>
        </p:nvSpPr>
        <p:spPr>
          <a:xfrm>
            <a:off x="502920" y="231400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44.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</a:t>
            </a:r>
            <a:endParaRPr lang="en-US" altLang="zh-CN" sz="1800" dirty="0"/>
          </a:p>
        </p:txBody>
      </p:sp>
      <p:sp>
        <p:nvSpPr>
          <p:cNvPr id="6" name="QB_6_AN.179_1#786caf35c.blank?pid=4aed90798&amp;color=0,55,96&amp;vpa=59&amp;vtp=1&amp;bbb=1"/>
          <p:cNvSpPr/>
          <p:nvPr/>
        </p:nvSpPr>
        <p:spPr>
          <a:xfrm>
            <a:off x="794226" y="2249868"/>
            <a:ext cx="12080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recognition</a:t>
            </a:r>
            <a:endParaRPr lang="en-US" altLang="zh-CN" dirty="0"/>
          </a:p>
        </p:txBody>
      </p:sp>
      <p:sp>
        <p:nvSpPr>
          <p:cNvPr id="7" name="QB_6_AS.180_1#786caf35c?pid=4aed90798&amp;color=0,55,96&amp;vtp=1&amp;bbb=1"/>
          <p:cNvSpPr/>
          <p:nvPr/>
        </p:nvSpPr>
        <p:spPr>
          <a:xfrm>
            <a:off x="502920" y="2719768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设空处作主语，应用名词形式。</a:t>
            </a:r>
            <a:endParaRPr lang="en-US" altLang="zh-CN" sz="1800" dirty="0"/>
          </a:p>
        </p:txBody>
      </p:sp>
      <p:sp>
        <p:nvSpPr>
          <p:cNvPr id="8" name="QB_6_BD.181_1#700bcb1ac?pid=4aed90798&amp;color=0,55,96&amp;vtp=1&amp;bbb=1"/>
          <p:cNvSpPr/>
          <p:nvPr/>
        </p:nvSpPr>
        <p:spPr>
          <a:xfrm>
            <a:off x="502920" y="3125533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1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45.</a:t>
            </a:r>
            <a:r>
              <a:rPr lang="en-US" altLang="zh-CN" sz="180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</a:t>
            </a:r>
            <a:endParaRPr lang="en-US" altLang="zh-CN" sz="1800" dirty="0"/>
          </a:p>
        </p:txBody>
      </p:sp>
      <p:sp>
        <p:nvSpPr>
          <p:cNvPr id="9" name="QB_6_AN.182_1#700bcb1ac.blank?pid=4aed90798&amp;color=0,55,96&amp;vpa=60&amp;vtp=1&amp;bbb=1"/>
          <p:cNvSpPr/>
          <p:nvPr/>
        </p:nvSpPr>
        <p:spPr>
          <a:xfrm>
            <a:off x="806926" y="3074098"/>
            <a:ext cx="725488" cy="3541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which</a:t>
            </a:r>
            <a:endParaRPr lang="en-US" altLang="zh-CN" dirty="0"/>
          </a:p>
        </p:txBody>
      </p:sp>
      <p:sp>
        <p:nvSpPr>
          <p:cNvPr id="10" name="QB_6_AS.183_1#700bcb1ac?pid=4aed90798&amp;color=0,55,96&amp;vtp=1&amp;bbb=1&amp;hb=1"/>
          <p:cNvSpPr/>
          <p:nvPr/>
        </p:nvSpPr>
        <p:spPr>
          <a:xfrm>
            <a:off x="502920" y="3536315"/>
            <a:ext cx="10570464" cy="7732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分析句子结构可知，设空处引导非限制性定语从句，先行词是the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official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____，指物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，关系词代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替先行词在从句中作主语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，应用关系代词which引导。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4" grpId="0" animBg="1" build="p"/>
      <p:bldP spid="6" grpId="0" animBg="1" build="p"/>
      <p:bldP spid="7" grpId="0" animBg="1" build="p"/>
      <p:bldP spid="9" grpId="0" animBg="1" build="p"/>
      <p:bldP spid="10" grpId="0" animBg="1" build="p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e83b08d69?pid=6111d624d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第三部分</a:t>
            </a:r>
            <a:r>
              <a:rPr lang="en-US" altLang="zh-CN" sz="24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写作</a:t>
            </a:r>
            <a:endParaRPr lang="en-US" altLang="zh-CN" sz="2400" dirty="0"/>
          </a:p>
        </p:txBody>
      </p:sp>
      <p:sp>
        <p:nvSpPr>
          <p:cNvPr id="3" name="C_4_BD#3d5d3e5b3?pid=e83b08d69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B_5_BD.184_1#760aeff1a?pid=3d5d3e5b3&amp;color=0,55,96&amp;vtp=1&amp;bbb=1&amp;hb=1"/>
          <p:cNvSpPr/>
          <p:nvPr/>
        </p:nvSpPr>
        <p:spPr>
          <a:xfrm>
            <a:off x="502920" y="2530206"/>
            <a:ext cx="10570464" cy="161144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[江苏镇江中学2024高一期中]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假定你是学校英语杂志社记者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，上周你校开展了给贫困地区学生捐赠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爱心包裹”的活动，请写一篇新闻报道，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内容包括：</a:t>
            </a:r>
            <a:endParaRPr lang="en-US" altLang="zh-CN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 marL="0" marR="0" lvl="0" indent="0" defTabSz="914400" rtl="0" eaLnBrk="1" fontAlgn="auto" latinLnBrk="0" hangingPunct="1">
              <a:lnSpc>
                <a:spcPts val="33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1.活动时间、地点、目的；</a:t>
            </a:r>
            <a:endParaRPr kumimoji="0" lang="en-US" altLang="zh-CN" sz="1800" b="0" i="0" u="none" strike="noStrike" kern="1200" cap="none" spc="0" normalizeH="0" baseline="0" noProof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 panose="020F0502020204030204"/>
              <a:ea typeface="等线" panose="02010600030101010101" charset="-122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ts val="31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en-US" altLang="zh-CN" sz="1800" b="0" i="0" u="none" strike="noStrike" kern="1200" cap="none" spc="0" normalizeH="0" baseline="0" noProof="0">
                <a:ln>
                  <a:noFill/>
                </a:ln>
                <a:solidFill>
                  <a:srgbClr val="003760"/>
                </a:solidFill>
                <a:effectLst/>
                <a:uLnTx/>
                <a:uFillTx/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2.活动内容；</a:t>
            </a:r>
            <a:endParaRPr lang="en-US" altLang="zh-CN" dirty="0"/>
          </a:p>
        </p:txBody>
      </p:sp>
      <p:sp>
        <p:nvSpPr>
          <p:cNvPr id="7" name="QB_5_BD.184_4#760aeff1a?sp=1&amp;pid=3d5d3e5b3&amp;color=0,55,96&amp;vtp=1&amp;bbb=1"/>
          <p:cNvSpPr/>
          <p:nvPr/>
        </p:nvSpPr>
        <p:spPr>
          <a:xfrm>
            <a:off x="502920" y="4179760"/>
            <a:ext cx="10570464" cy="7702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3.活动意义。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：写作词数应为80个左右。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3_BD#9b5bf1115?pid=6111d624d&amp;color=0,55,96&amp;vtp=1&amp;bt=1&amp;bbb=1"/>
          <p:cNvSpPr/>
          <p:nvPr/>
        </p:nvSpPr>
        <p:spPr>
          <a:xfrm>
            <a:off x="502920" y="1508760"/>
            <a:ext cx="10570464" cy="895096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4200"/>
              </a:lnSpc>
            </a:pP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第一部分</a:t>
            </a:r>
            <a:r>
              <a:rPr lang="en-US" altLang="zh-CN" sz="24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24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</a:t>
            </a:r>
            <a:endParaRPr lang="en-US" altLang="zh-CN" sz="2400" dirty="0"/>
          </a:p>
        </p:txBody>
      </p:sp>
      <p:sp>
        <p:nvSpPr>
          <p:cNvPr id="3" name="C_4_BD#a64d4d9b6?pid=9b5bf1115&amp;color=0,55,96&amp;vtp=1&amp;bbb=1"/>
          <p:cNvSpPr/>
          <p:nvPr/>
        </p:nvSpPr>
        <p:spPr>
          <a:xfrm>
            <a:off x="502920" y="2040953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第一节（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共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每小题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37.5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4" name="QM_5_BD.1_1#ca1244f04?pid=a64d4d9b6&amp;color=0,55,96&amp;vtp=1&amp;bbb=1"/>
          <p:cNvSpPr/>
          <p:nvPr/>
        </p:nvSpPr>
        <p:spPr>
          <a:xfrm>
            <a:off x="502920" y="2530206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阅读下列短文，从每题所给的A、B、C、D四个选项中选出最佳选项。</a:t>
            </a:r>
            <a:endParaRPr lang="en-US" altLang="zh-CN" sz="1800" dirty="0"/>
          </a:p>
          <a:p>
            <a:pPr algn="ctr">
              <a:lnSpc>
                <a:spcPts val="3300"/>
              </a:lnSpc>
            </a:pPr>
            <a:r>
              <a:rPr lang="en-US" altLang="zh-CN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endParaRPr lang="en-US" altLang="zh-CN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[浙江杭州二中2024高一期中]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5" name="QM_5_BD.1_2#ca1244f04?sp=1&amp;pid=a64d4d9b6&amp;color=0,55,96&amp;vtp=1&amp;bbb=1&amp;hb=1"/>
          <p:cNvSpPr/>
          <p:nvPr/>
        </p:nvSpPr>
        <p:spPr>
          <a:xfrm>
            <a:off x="502920" y="3776346"/>
            <a:ext cx="10570464" cy="11893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value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packages.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EX.185_1#760aeff1a?pid=3d5d3e5b3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【写作提示】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 spc="-5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写作要点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：（1）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点明活动时间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地点和目的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；（2）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简要介绍活动内容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；（3）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作出总结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表明活动意义</a:t>
            </a:r>
            <a:r>
              <a:rPr lang="en-US" altLang="zh-CN" sz="1800" b="0" i="0" spc="-5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spc="-5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提分词句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：aim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sth，provide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sb，be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scheduled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for，not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…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不定式短语作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目的状语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parcels），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现在分词短语作后置定语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（containing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stationery,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clothing,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necessities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basics），who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引导的限制性定语从句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adversity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community）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等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B_5_BD.190_5#760aeff1a?sp=1&amp;pid=3d5d3e5b3&amp;color=0,55,96&amp;mp=1&amp;vtp=1&amp;bt=1&amp;bbb=1"/>
          <p:cNvSpPr/>
          <p:nvPr/>
        </p:nvSpPr>
        <p:spPr>
          <a:xfrm>
            <a:off x="502920" y="1512000"/>
            <a:ext cx="10570464" cy="351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31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Loving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endParaRPr lang="en-US" altLang="zh-CN" sz="1800" dirty="0"/>
          </a:p>
        </p:txBody>
      </p:sp>
      <p:sp>
        <p:nvSpPr>
          <p:cNvPr id="3" name="QB_5_BD.190_6#760aeff1a?sp=1&amp;pid=3d5d3e5b3&amp;color=0,55,96&amp;mp=1&amp;vtp=1&amp;bbb=1&amp;hb=1&amp;hltap=1"/>
          <p:cNvSpPr/>
          <p:nvPr/>
        </p:nvSpPr>
        <p:spPr>
          <a:xfrm>
            <a:off x="502920" y="1910399"/>
            <a:ext cx="10570464" cy="410572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____________________________________________________________________________________________</a:t>
            </a:r>
            <a:endParaRPr lang="en-US" altLang="zh-CN" dirty="0">
              <a:solidFill>
                <a:srgbClr val="003760"/>
              </a:solidFill>
              <a:latin typeface="宋体" panose="02010600030101010101" pitchFamily="2" charset="-122"/>
            </a:endParaRPr>
          </a:p>
        </p:txBody>
      </p:sp>
      <p:sp>
        <p:nvSpPr>
          <p:cNvPr id="4" name="QB_5_AN.191_1#760aeff1a?sp=1&amp;pid=3d5d3e5b3&amp;color=0,55,96&amp;mp=1&amp;vtp=1&amp;bbb=1&amp;hb=1&amp;hla=1"/>
          <p:cNvSpPr/>
          <p:nvPr/>
        </p:nvSpPr>
        <p:spPr>
          <a:xfrm>
            <a:off x="502920" y="1884999"/>
            <a:ext cx="10570464" cy="414210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00" dirty="0"/>
          </a:p>
          <a:p>
            <a:pPr>
              <a:lnSpc>
                <a:spcPts val="3300"/>
              </a:lnSpc>
            </a:pPr>
            <a:r>
              <a:rPr lang="en-US" altLang="zh-CN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</a:t>
            </a:r>
            <a:r>
              <a:rPr lang="en-US" altLang="zh-CN" sz="1800" b="1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oving</a:t>
            </a:r>
            <a:r>
              <a:rPr lang="en-US" altLang="zh-CN" sz="1800" b="1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endParaRPr lang="en-US" altLang="zh-CN" sz="1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Saturday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hosted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charity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donating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gymnasium.The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aimed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essential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supplies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underprivileged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rural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areas.</a:t>
            </a:r>
            <a:endParaRPr lang="en-US" altLang="zh-CN" sz="1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event,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teachers,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came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together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assemble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containing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stationery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clothing,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daily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necessities.These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loving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parcels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scheduled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distribution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disadvantaged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lacking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access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these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basics.</a:t>
            </a:r>
            <a:endParaRPr lang="en-US" altLang="zh-CN" sz="1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heart-warming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initiative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only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promotes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empathy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solidarity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among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students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highlights</a:t>
            </a: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importance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supporting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those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adversity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within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community.</a:t>
            </a:r>
            <a:endParaRPr lang="en-US" altLang="zh-CN" sz="1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 build="p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_4_BD#64c6e3d7b?pid=e83b08d69&amp;color=0,55,96&amp;vtp=1&amp;bt=1&amp;bbb=1"/>
          <p:cNvSpPr/>
          <p:nvPr/>
        </p:nvSpPr>
        <p:spPr>
          <a:xfrm>
            <a:off x="502920" y="1508760"/>
            <a:ext cx="10570464" cy="657352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900"/>
              </a:lnSpc>
            </a:pP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第二节（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满分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25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分</a:t>
            </a:r>
            <a:r>
              <a:rPr lang="en-US" altLang="zh-CN" sz="22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）</a:t>
            </a:r>
            <a:endParaRPr lang="en-US" altLang="zh-CN" sz="2200" dirty="0"/>
          </a:p>
        </p:txBody>
      </p:sp>
      <p:sp>
        <p:nvSpPr>
          <p:cNvPr id="3" name="QO_5_BD.186_1#1e50354d9?pid=64c6e3d7b&amp;color=0,55,96&amp;vtp=1&amp;bbb=1&amp;hb=1"/>
          <p:cNvSpPr/>
          <p:nvPr/>
        </p:nvSpPr>
        <p:spPr>
          <a:xfrm>
            <a:off x="502920" y="1995536"/>
            <a:ext cx="10570464" cy="412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仿宋" panose="02010609060101010101" pitchFamily="34" charset="-122"/>
                <a:ea typeface="仿宋" panose="02010609060101010101" pitchFamily="34" charset="-122"/>
                <a:cs typeface="仿宋" panose="02010609060101010101" pitchFamily="34" charset="-120"/>
              </a:rPr>
              <a:t>[山东潍坊2024高一期末]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阅读下面材料，根据其内容和所给段落开头语续写两段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，使之构成一篇完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整的短文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recently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graduated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high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nursing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home.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eye-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opening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experience.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residents,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unhappy.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reputation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名声）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“difficult”.She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odd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（古怪的）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unwilling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communicate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others.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own.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nursing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workers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kindly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advised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breakfast,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might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simply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told.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didn't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want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hurt.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always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struck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conversation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minute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walked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breakfast.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never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spoke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but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knew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cared.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BD.186_2#1e50354d9?pid=64c6e3d7b&amp;color=0,55,96&amp;mp=1&amp;vtp=1&amp;bt=1&amp;bbb=1&amp;hb=1"/>
          <p:cNvSpPr/>
          <p:nvPr/>
        </p:nvSpPr>
        <p:spPr>
          <a:xfrm>
            <a:off x="502920" y="1508760"/>
            <a:ext cx="10570464" cy="45421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safely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before.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While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place,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watched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attentively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hand,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time.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After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explaining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breakfast,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stepped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hallway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breakfast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cart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（手推车）.It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took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minutes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hers.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room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fifteen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away.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door,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heard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noises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inside.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looked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saw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empty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chair.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bed,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covered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up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comfortable,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acting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nothing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happened.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Right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realised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woman's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head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imagined.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find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something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inspire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again.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注意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：续写词数应为150个左右。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of.____</a:t>
            </a:r>
            <a:endParaRPr lang="en-US" altLang="zh-CN" sz="1800" dirty="0"/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day.____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EX.188_1#1e50354d9?pid=64c6e3d7b&amp;color=0,55,96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【写作提示】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楷体" panose="02010609060101010101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所给材料讲述了作者在一家疗养院做志愿者时负责照顾以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难相处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”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闻名的布朗女士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她整天独自待着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不愿意与他人交流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作者照顾她时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进入房间后总是立即开始聊天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尽管布朗女士从不说话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但作者知道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她能听到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一天早上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作者将她安置在椅子上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出门给她拿早餐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回来后发现本该坐在椅子上的布朗女士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已经回到床上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盖好被子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舒服地躺着了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作者意识到布朗女士的内心并不是死气沉沉的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因此作者想找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到一些东西来重新激发她对生活的兴趣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文章续写第一段可写作者为激发布朗女士对生活的兴趣所采取的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楷体" panose="02010609060101010101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行动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；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续写第二段可描写布朗女士改变后的状态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O_5_AN.187_1#1e50354d9?pid=64c6e3d7b&amp;color=0,55,96&amp;vtp=1&amp;bt=1&amp;bbb=1&amp;hb=1"/>
          <p:cNvSpPr/>
          <p:nvPr/>
        </p:nvSpPr>
        <p:spPr>
          <a:xfrm>
            <a:off x="502920" y="1512000"/>
            <a:ext cx="10570464" cy="48120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200"/>
              </a:lnSpc>
            </a:pPr>
            <a:r>
              <a:rPr lang="en-US" altLang="zh-CN" sz="1800" b="1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【参考范文】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next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month,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everything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could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think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of.One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sunny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morning,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brought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one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favourite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briefly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asking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if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would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like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her.With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surprise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eyes,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nodded.Then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emotion.As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vividly,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seemed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immersed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plot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facial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expression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constantly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changed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development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story.Unconsciously,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conversation,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talking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book,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author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whatever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in.</a:t>
            </a:r>
            <a:endParaRPr lang="en-US" altLang="zh-CN" sz="1800" dirty="0"/>
          </a:p>
          <a:p>
            <a:pPr>
              <a:lnSpc>
                <a:spcPts val="3200"/>
              </a:lnSpc>
            </a:pP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that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chatted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day.Gradually,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found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hobbies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such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singing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when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young.However,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grew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older,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felt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lonely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lost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interest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them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well.So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began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read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good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200"/>
              </a:lnSpc>
            </a:pP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listening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pop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music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with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her.Finally,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Ms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Brown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became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happy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easy-going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woman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was</a:t>
            </a:r>
            <a:r>
              <a:rPr lang="en-US" altLang="zh-CN" sz="1800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FF000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000"/>
              </a:lnSpc>
            </a:pPr>
            <a:r>
              <a:rPr lang="en-US" altLang="zh-CN" b="0" i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enthusiastic</a:t>
            </a:r>
            <a:r>
              <a:rPr lang="en-US" altLang="zh-CN" b="0" i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again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instead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being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“difficult”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enjoyed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my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volunteer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job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 dirty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more.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3#ca1244f04?pid=a64d4d9b6&amp;color=0,55,96&amp;vtp=1&amp;bt=1&amp;bbb=1&amp;hb=1"/>
          <p:cNvSpPr/>
          <p:nvPr/>
        </p:nvSpPr>
        <p:spPr>
          <a:xfrm>
            <a:off x="502920" y="1512000"/>
            <a:ext cx="10570464" cy="28657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Europe: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Florence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4,995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Family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delivers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colourful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must-see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cities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way,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encounter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fascinating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culture—as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couple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castles,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boat,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plenty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hiking,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swimming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pool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stress-free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vacation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package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provides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great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central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hotels,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sightseeing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memories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lifetime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tour,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aged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8—19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$200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discount!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4#ca1244f04?pid=a64d4d9b6&amp;color=0,55,96&amp;vtp=1&amp;bt=1&amp;bbb=1&amp;hb=1"/>
          <p:cNvSpPr/>
          <p:nvPr/>
        </p:nvSpPr>
        <p:spPr>
          <a:xfrm>
            <a:off x="502920" y="1512000"/>
            <a:ext cx="10570464" cy="24466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33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2,895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33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just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need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quick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escape: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direct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flights,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live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theatre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planet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inviting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pub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corner.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week-long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3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Westminster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Abbey,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Paul's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Cathedral,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even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31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train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trip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Windsor</a:t>
            </a:r>
            <a:r>
              <a:rPr lang="en-US" altLang="zh-CN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Castle.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M_5_BD.1_5#ca1244f04?pid=a64d4d9b6&amp;color=0,55,96&amp;vtp=1&amp;bt=1&amp;bbb=1&amp;hb=1"/>
          <p:cNvSpPr/>
          <p:nvPr/>
        </p:nvSpPr>
        <p:spPr>
          <a:xfrm>
            <a:off x="502920" y="1512000"/>
            <a:ext cx="10570464" cy="437686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9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5,295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two-week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offers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delightful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mix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big-city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thrills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village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charm.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welcome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elegant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Georgian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town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Bath.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From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guided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Arthur's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Glastonbury,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flower-boxed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Cotswolds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villages,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Caernarfon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Castle.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treated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spectacular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scenery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Lake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District.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1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1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1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5,095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endParaRPr lang="en-US" altLang="zh-CN" sz="1800" dirty="0"/>
          </a:p>
          <a:p>
            <a:pPr>
              <a:lnSpc>
                <a:spcPts val="2900"/>
              </a:lnSpc>
            </a:pPr>
            <a:r>
              <a:rPr lang="en-US" altLang="zh-CN" b="0" i="0">
                <a:solidFill>
                  <a:srgbClr val="003760"/>
                </a:solidFill>
                <a:latin typeface="宋体" panose="02010600030101010101" pitchFamily="2" charset="-122"/>
                <a:ea typeface="微软雅黑" panose="020B0503020204020204" pitchFamily="34" charset="-122"/>
                <a:cs typeface="Times New Roman" panose="02020603050405020304" pitchFamily="34" charset="-120"/>
              </a:rPr>
              <a:t>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Starting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Canterbury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ending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Bath,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brings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very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roots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British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culture.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talents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9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tell.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You'll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also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learn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about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taste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delicious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seafood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traditional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Cornish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8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pasties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</a:t>
            </a:r>
            <a:endParaRPr lang="en-US" altLang="zh-CN" dirty="0"/>
          </a:p>
        </p:txBody>
      </p:sp>
      <p:sp>
        <p:nvSpPr>
          <p:cNvPr id="3" name="QM_5_EX.2_1#ca1244f04?pid=a64d4d9b6&amp;color=0,55,96&amp;vtp=1&amp;bbb=1"/>
          <p:cNvSpPr/>
          <p:nvPr/>
        </p:nvSpPr>
        <p:spPr>
          <a:xfrm>
            <a:off x="502920" y="5868416"/>
            <a:ext cx="10570464" cy="313055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【语篇导读】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本文是一篇应用文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楷体" panose="02010609060101010101" pitchFamily="34" charset="-122"/>
                <a:cs typeface="Times New Roman" panose="02020603050405020304" pitchFamily="34" charset="-120"/>
              </a:rPr>
              <a:t>主要介绍了四个英国旅游和度假套餐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sz="18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QC_6_BD.3_1#3764369ae?pid=ca1244f04&amp;color=0,55,96&amp;vtp=1&amp;bt=1&amp;bbb=1"/>
          <p:cNvSpPr/>
          <p:nvPr/>
        </p:nvSpPr>
        <p:spPr>
          <a:xfrm>
            <a:off x="502920" y="1508760"/>
            <a:ext cx="10570464" cy="30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1.Which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probably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cheapest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for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teenager?(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3" name="QC_6_AN.4_1#3764369ae.bracket?pid=ca1244f04&amp;color=0,55,96&amp;vpa=1&amp;vtp=1"/>
          <p:cNvSpPr/>
          <p:nvPr/>
        </p:nvSpPr>
        <p:spPr>
          <a:xfrm>
            <a:off x="6026626" y="1501267"/>
            <a:ext cx="319088" cy="2969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endParaRPr lang="en-US" altLang="zh-CN" dirty="0"/>
          </a:p>
        </p:txBody>
      </p:sp>
      <p:sp>
        <p:nvSpPr>
          <p:cNvPr id="4" name="QC_6_BD.5_1#3764369ae.choices?pid=ca1244f04&amp;color=0,55,96&amp;vtp=1&amp;bbb=1"/>
          <p:cNvSpPr/>
          <p:nvPr/>
        </p:nvSpPr>
        <p:spPr>
          <a:xfrm>
            <a:off x="502920" y="1850454"/>
            <a:ext cx="10570464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7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Florence.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London.</a:t>
            </a:r>
            <a:endParaRPr lang="en-US" altLang="zh-CN" sz="1800" dirty="0"/>
          </a:p>
          <a:p>
            <a:pPr>
              <a:lnSpc>
                <a:spcPts val="26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England.</a:t>
            </a:r>
            <a:endParaRPr lang="en-US" altLang="zh-CN" sz="1800" dirty="0"/>
          </a:p>
        </p:txBody>
      </p:sp>
      <p:sp>
        <p:nvSpPr>
          <p:cNvPr id="5" name="QC_6_AS.6_1#3764369ae?pid=ca1244f04&amp;color=0,55,96&amp;vtp=1&amp;bbb=1&amp;hb=1"/>
          <p:cNvSpPr/>
          <p:nvPr/>
        </p:nvSpPr>
        <p:spPr>
          <a:xfrm>
            <a:off x="502920" y="2531491"/>
            <a:ext cx="10570464" cy="16687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细节理解题。根据“Family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Europe: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Florence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Days”中的$4,995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person和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“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this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tour,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kids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aged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8—19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get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$200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discount!”、Best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7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Days中的$2,895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、Best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14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Days中的$5,295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和Best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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$5,095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person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可知，Best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London旅行套餐的费用为2,895美元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，因此该旅行套餐对青少年来说可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能是最便宜的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  <p:sp>
        <p:nvSpPr>
          <p:cNvPr id="6" name="QC_6_BD.7_1#55efa5e5c?pid=ca1244f04&amp;color=0,55,96&amp;vtp=1&amp;bbb=1"/>
          <p:cNvSpPr/>
          <p:nvPr/>
        </p:nvSpPr>
        <p:spPr>
          <a:xfrm>
            <a:off x="502920" y="4252721"/>
            <a:ext cx="10570464" cy="3035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600"/>
              </a:lnSpc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2.What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can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tourists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enjoy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during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the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England?(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   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)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dirty="0"/>
          </a:p>
        </p:txBody>
      </p:sp>
      <p:sp>
        <p:nvSpPr>
          <p:cNvPr id="7" name="QC_6_AN.8_1#55efa5e5c.bracket?pid=ca1244f04&amp;color=0,55,96&amp;vpa=2&amp;vtp=1"/>
          <p:cNvSpPr/>
          <p:nvPr/>
        </p:nvSpPr>
        <p:spPr>
          <a:xfrm>
            <a:off x="6750525" y="4245228"/>
            <a:ext cx="319088" cy="29699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ctr">
              <a:lnSpc>
                <a:spcPts val="2500"/>
              </a:lnSpc>
            </a:pPr>
            <a:r>
              <a:rPr lang="en-US" altLang="zh-CN" b="0" i="0" dirty="0">
                <a:solidFill>
                  <a:srgbClr val="FF000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endParaRPr lang="en-US" altLang="zh-CN" dirty="0"/>
          </a:p>
        </p:txBody>
      </p:sp>
      <p:sp>
        <p:nvSpPr>
          <p:cNvPr id="8" name="QC_6_BD.9_1#55efa5e5c.choices?pid=ca1244f04&amp;color=0,55,96&amp;vtp=1&amp;bbb=1"/>
          <p:cNvSpPr/>
          <p:nvPr/>
        </p:nvSpPr>
        <p:spPr>
          <a:xfrm>
            <a:off x="502920" y="4588001"/>
            <a:ext cx="10570464" cy="64643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>
              <a:lnSpc>
                <a:spcPts val="2700"/>
              </a:lnSpc>
              <a:tabLst>
                <a:tab pos="5393055" algn="l"/>
              </a:tabLst>
            </a:pP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A.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Sea-bathing.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B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school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visits.</a:t>
            </a:r>
            <a:endParaRPr lang="en-US" altLang="zh-CN" sz="1800" dirty="0"/>
          </a:p>
          <a:p>
            <a:pPr>
              <a:lnSpc>
                <a:spcPts val="2600"/>
              </a:lnSpc>
              <a:tabLst>
                <a:tab pos="5393055" algn="l"/>
              </a:tabLst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C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.Local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stories.</a:t>
            </a:r>
            <a:r>
              <a:rPr lang="en-US" altLang="zh-CN" sz="1800" b="0" i="0" spc="-1030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	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.North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Ireland's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history.</a:t>
            </a:r>
            <a:endParaRPr lang="en-US" altLang="zh-CN" sz="1800" dirty="0"/>
          </a:p>
        </p:txBody>
      </p:sp>
      <p:sp>
        <p:nvSpPr>
          <p:cNvPr id="9" name="QC_6_AS.10_1#55efa5e5c?pid=ca1244f04&amp;color=0,55,96&amp;vtp=1&amp;bbb=1&amp;hb=1"/>
          <p:cNvSpPr/>
          <p:nvPr/>
        </p:nvSpPr>
        <p:spPr>
          <a:xfrm>
            <a:off x="502920" y="5269038"/>
            <a:ext cx="10570464" cy="982980"/>
          </a:xfrm>
          <a:prstGeom prst="rect">
            <a:avLst/>
          </a:prstGeom>
          <a:noFill/>
        </p:spPr>
        <p:txBody>
          <a:bodyPr wrap="none" lIns="0" tIns="0" rIns="0" bIns="0" rtlCol="0" anchor="t"/>
          <a:lstStyle/>
          <a:p>
            <a:pPr algn="l">
              <a:lnSpc>
                <a:spcPts val="2700"/>
              </a:lnSpc>
            </a:pPr>
            <a:r>
              <a:rPr lang="en-US" altLang="zh-CN" sz="1800" b="1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[解析]</a:t>
            </a:r>
            <a:r>
              <a:rPr lang="en-US" altLang="zh-CN" sz="1800" b="1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细节理解题。根据Best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of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South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England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13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Days中的“Your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Rick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Steves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guide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will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introduce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endParaRPr lang="en-US" altLang="zh-CN" sz="1800" b="0" i="0">
              <a:solidFill>
                <a:srgbClr val="003760"/>
              </a:solidFill>
              <a:latin typeface="宋体" panose="02010600030101010101" pitchFamily="2" charset="-122"/>
              <a:ea typeface="宋体" panose="02010600030101010101" pitchFamily="2" charset="-122"/>
              <a:cs typeface="宋体" panose="02010600030101010101" pitchFamily="34" charset="-120"/>
            </a:endParaRPr>
          </a:p>
          <a:p>
            <a:pPr>
              <a:lnSpc>
                <a:spcPts val="2700"/>
              </a:lnSpc>
            </a:pP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you</a:t>
            </a:r>
            <a:r>
              <a:rPr lang="en-US" altLang="zh-CN" sz="1800" b="0" i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locals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who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have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talents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share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and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stories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to</a:t>
            </a:r>
            <a:r>
              <a:rPr lang="en-US" altLang="zh-CN" sz="1800" b="0" i="0" dirty="0">
                <a:solidFill>
                  <a:srgbClr val="003760"/>
                </a:solidFill>
                <a:latin typeface="宋体" panose="02010600030101010101" pitchFamily="2" charset="-122"/>
                <a:ea typeface="宋体" panose="02010600030101010101" pitchFamily="2" charset="-122"/>
                <a:cs typeface="宋体" panose="02010600030101010101" pitchFamily="34" charset="-120"/>
              </a:rPr>
              <a:t> </a:t>
            </a:r>
            <a:r>
              <a:rPr lang="en-US" altLang="zh-CN" sz="1800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tell.”可知，游客在这个旅行中可以接触当地人</a:t>
            </a:r>
            <a:r>
              <a:rPr lang="en-US" altLang="zh-CN" sz="1800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，听</a:t>
            </a:r>
            <a:endParaRPr lang="en-US" altLang="zh-CN" sz="1800" b="0" i="0">
              <a:solidFill>
                <a:srgbClr val="003760"/>
              </a:solidFill>
              <a:latin typeface="Times New Roman" panose="02020603050405020304" pitchFamily="34" charset="0"/>
              <a:ea typeface="微软雅黑" panose="020B0503020204020204" pitchFamily="34" charset="-122"/>
              <a:cs typeface="Times New Roman" panose="02020603050405020304" pitchFamily="34" charset="-120"/>
            </a:endParaRPr>
          </a:p>
          <a:p>
            <a:pPr>
              <a:lnSpc>
                <a:spcPts val="2500"/>
              </a:lnSpc>
            </a:pPr>
            <a:r>
              <a:rPr lang="en-US" altLang="zh-CN" b="0" i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他们讲当地的故事</a:t>
            </a:r>
            <a:r>
              <a:rPr lang="en-US" altLang="zh-CN" b="0" i="0" dirty="0">
                <a:solidFill>
                  <a:srgbClr val="003760"/>
                </a:solidFill>
                <a:latin typeface="Times New Roman" panose="02020603050405020304" pitchFamily="34" charset="0"/>
                <a:ea typeface="微软雅黑" panose="020B0503020204020204" pitchFamily="34" charset="-122"/>
                <a:cs typeface="Times New Roman" panose="02020603050405020304" pitchFamily="34" charset="-120"/>
              </a:rPr>
              <a:t>。</a:t>
            </a:r>
            <a:endParaRPr lang="en-US" altLang="zh-CN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 build="p"/>
      <p:bldP spid="5" grpId="0" animBg="1" build="p"/>
      <p:bldP spid="7" grpId="0" animBg="1" build="p"/>
      <p:bldP spid="9" grpId="0" animBg="1" build="p"/>
    </p:bldLst>
  </p:timing>
</p:sld>
</file>

<file path=ppt/tags/tag1.xml><?xml version="1.0" encoding="utf-8"?>
<p:tagLst xmlns:p="http://schemas.openxmlformats.org/presentationml/2006/main">
  <p:tag name="commondata" val="eyJoZGlkIjoiN2YzNjBkOTgyNWQ1YTMxYzM3MzMwNWFiODNmOWIzYWMifQ=="/>
</p:tagLst>
</file>

<file path=ppt/theme/theme1.xml><?xml version="1.0" encoding="utf-8"?>
<a:theme xmlns:a="http://schemas.openxmlformats.org/drawingml/2006/main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31345</Words>
  <Application>WPS 演示</Application>
  <PresentationFormat>宽屏</PresentationFormat>
  <Paragraphs>756</Paragraphs>
  <Slides>55</Slides>
  <Notes>55</Notes>
  <HiddenSlides>0</HiddenSlides>
  <MMClips>0</MMClips>
  <ScaleCrop>false</ScaleCrop>
  <HeadingPairs>
    <vt:vector size="6" baseType="variant">
      <vt:variant>
        <vt:lpstr>已用的字体</vt:lpstr>
      </vt:variant>
      <vt:variant>
        <vt:i4>22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55</vt:i4>
      </vt:variant>
    </vt:vector>
  </HeadingPairs>
  <TitlesOfParts>
    <vt:vector size="78" baseType="lpstr">
      <vt:lpstr>Arial</vt:lpstr>
      <vt:lpstr>宋体</vt:lpstr>
      <vt:lpstr>Wingdings</vt:lpstr>
      <vt:lpstr>微软雅黑</vt:lpstr>
      <vt:lpstr>微软雅黑</vt:lpstr>
      <vt:lpstr>Arial (正文)</vt:lpstr>
      <vt:lpstr>Arial (正文)</vt:lpstr>
      <vt:lpstr>Arial (正文)</vt:lpstr>
      <vt:lpstr>印品黑体</vt:lpstr>
      <vt:lpstr>印品黑体</vt:lpstr>
      <vt:lpstr>印品黑体</vt:lpstr>
      <vt:lpstr>Times New Roman</vt:lpstr>
      <vt:lpstr>黑体</vt:lpstr>
      <vt:lpstr>Times New Roman</vt:lpstr>
      <vt:lpstr>宋体</vt:lpstr>
      <vt:lpstr>楷体</vt:lpstr>
      <vt:lpstr>仿宋</vt:lpstr>
      <vt:lpstr>仿宋</vt:lpstr>
      <vt:lpstr>Calibri</vt:lpstr>
      <vt:lpstr>Arial Unicode MS</vt:lpstr>
      <vt:lpstr>等线</vt:lpstr>
      <vt:lpstr>Calibri</vt:lpstr>
      <vt:lpstr/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Anly</cp:lastModifiedBy>
  <cp:revision>3</cp:revision>
  <dcterms:created xsi:type="dcterms:W3CDTF">2024-10-09T04:22:00Z</dcterms:created>
  <dcterms:modified xsi:type="dcterms:W3CDTF">2024-10-09T05:48:26Z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56DAFD857D954F69B63F50D621A09728_12</vt:lpwstr>
  </property>
  <property fmtid="{D5CDD505-2E9C-101B-9397-08002B2CF9AE}" pid="3" name="KSOProductBuildVer">
    <vt:lpwstr>2052-12.1.0.18276</vt:lpwstr>
  </property>
</Properties>
</file>