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305"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861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6.xml"/><Relationship Id="rId3" Type="http://schemas.openxmlformats.org/officeDocument/2006/relationships/image" Target="../media/image6.png"/><Relationship Id="rId7" Type="http://schemas.openxmlformats.org/officeDocument/2006/relationships/slide" Target="../slides/slide1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a60734000ada9a6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1d9842f6f&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3928b1749&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f3fc832a5&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B_4_BD.28_1#56024efb2?pid=1d9842f6f&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[湖南岳阳2023高一期中]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bodies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adjust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to</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microgravity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（微重力）</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periods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
        <p:nvSpPr>
          <p:cNvPr id="3" name="QB_4_AN.29_1#56024efb2.blank?pid=1d9842f6f&amp;color=0,55,96&amp;vpa=10&amp;vtp=1&amp;bbb=1"/>
          <p:cNvSpPr/>
          <p:nvPr/>
        </p:nvSpPr>
        <p:spPr>
          <a:xfrm>
            <a:off x="1308576" y="186372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living</a:t>
            </a:r>
            <a:endParaRPr lang="en-US" altLang="zh-CN" dirty="0"/>
          </a:p>
        </p:txBody>
      </p:sp>
      <p:sp>
        <p:nvSpPr>
          <p:cNvPr id="4" name="QB_4_AS.30_1#56024efb2?pid=1d9842f6f&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句意为:他们还参加医学实验，以确定他们的身体如何适应长期生活在微重力环境中。此处to</a:t>
            </a:r>
            <a:r>
              <a:rPr lang="en-US" altLang="zh-CN" sz="1800" b="0" i="0">
                <a:solidFill>
                  <a:srgbClr val="003760"/>
                </a:solidFill>
                <a:latin typeface="Times New Roman" pitchFamily="34" charset="0"/>
                <a:ea typeface="微软雅黑" pitchFamily="34" charset="-122"/>
                <a:cs typeface="Times New Roman" pitchFamily="34" charset="-120"/>
              </a:rPr>
              <a:t>为介词，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后接动名词作宾语</a:t>
            </a:r>
            <a:r>
              <a:rPr lang="en-US" altLang="zh-CN" b="0" i="0" dirty="0">
                <a:solidFill>
                  <a:srgbClr val="003760"/>
                </a:solidFill>
                <a:latin typeface="Times New Roman" pitchFamily="34" charset="0"/>
                <a:ea typeface="微软雅黑" pitchFamily="34" charset="-122"/>
                <a:cs typeface="Times New Roman" pitchFamily="34" charset="-120"/>
              </a:rPr>
              <a:t>。故填living。</a:t>
            </a:r>
            <a:endParaRPr lang="en-US" altLang="zh-CN" dirty="0"/>
          </a:p>
        </p:txBody>
      </p:sp>
      <p:sp>
        <p:nvSpPr>
          <p:cNvPr id="5" name="P_4_BD#53ea5ab93?sp=1&amp;pid=1d9842f6f&amp;color=0,55,96&amp;vtp=1&amp;bbb=1"/>
          <p:cNvSpPr/>
          <p:nvPr/>
        </p:nvSpPr>
        <p:spPr>
          <a:xfrm>
            <a:off x="502920" y="315474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（2）adjust在完形填空中常考查对其词义的把握。</a:t>
            </a:r>
            <a:endParaRPr lang="en-US" altLang="zh-CN" sz="1800" dirty="0"/>
          </a:p>
        </p:txBody>
      </p:sp>
      <p:sp>
        <p:nvSpPr>
          <p:cNvPr id="6" name="QC_4_BD.31_1#3d85380c2?pid=1d9842f6f&amp;color=0,55,96&amp;vtp=1&amp;bbb=1&amp;hb=1"/>
          <p:cNvSpPr/>
          <p:nvPr/>
        </p:nvSpPr>
        <p:spPr>
          <a:xfrm>
            <a:off x="502920" y="3565525"/>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airplane,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start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biological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destination's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time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QC_4_AN.32_1#3d85380c2.blank?pid=1d9842f6f&amp;color=0,55,96&amp;vpa=11&amp;vtp=1"/>
          <p:cNvSpPr/>
          <p:nvPr/>
        </p:nvSpPr>
        <p:spPr>
          <a:xfrm>
            <a:off x="6591775" y="353504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4_BD.33_1#3d85380c2.choices?pid=1d9842f6f&amp;color=0,55,96&amp;vtp=1&amp;bbb=1"/>
          <p:cNvSpPr/>
          <p:nvPr/>
        </p:nvSpPr>
        <p:spPr>
          <a:xfrm>
            <a:off x="502920" y="4392993"/>
            <a:ext cx="10570464" cy="351155"/>
          </a:xfrm>
          <a:prstGeom prst="rect">
            <a:avLst/>
          </a:prstGeom>
          <a:noFill/>
          <a:ln/>
        </p:spPr>
        <p:txBody>
          <a:bodyPr wrap="none" lIns="0" tIns="0" rIns="0" bIns="0" rtlCol="0" anchor="t"/>
          <a:lstStyle/>
          <a:p>
            <a:pPr>
              <a:lnSpc>
                <a:spcPts val="3100"/>
              </a:lnSpc>
              <a:tabLst>
                <a:tab pos="2744216" algn="l"/>
                <a:tab pos="5348732" algn="l"/>
                <a:tab pos="80802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.checking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B.sending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C.adjusting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.stopping</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8b264d710?sp=1&amp;pid=1d9842f6f&amp;color=0,55,96&amp;mp=1&amp;vtp=1&amp;bt=1&amp;bbb=1"/>
          <p:cNvSpPr/>
          <p:nvPr/>
        </p:nvSpPr>
        <p:spPr>
          <a:xfrm>
            <a:off x="502920" y="151200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1" i="0">
                <a:solidFill>
                  <a:srgbClr val="003760"/>
                </a:solidFill>
                <a:latin typeface="Times New Roman" pitchFamily="34" charset="0"/>
                <a:ea typeface="微软雅黑" pitchFamily="34" charset="-122"/>
                <a:cs typeface="Times New Roman" pitchFamily="34" charset="-120"/>
              </a:rPr>
              <a:t>.embarrass</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（1）embarrass在语法填空中主要考查词性转换，常考查其转换为形容词embarrassed和embarrassing以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及名词embarrassment。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[广东广州执信中学2023高一段考]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questions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private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（embarrass）.</a:t>
            </a:r>
            <a:endParaRPr lang="en-US" altLang="zh-CN" sz="1800" dirty="0"/>
          </a:p>
        </p:txBody>
      </p:sp>
      <p:sp>
        <p:nvSpPr>
          <p:cNvPr id="5" name="QB_4_AN.35_1#8b264d710.blank?pid=1d9842f6f&amp;color=0,55,96&amp;vpa=12&amp;vtp=1&amp;bbb=1"/>
          <p:cNvSpPr/>
          <p:nvPr/>
        </p:nvSpPr>
        <p:spPr>
          <a:xfrm>
            <a:off x="9030175" y="2738820"/>
            <a:ext cx="1309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embarrassed</a:t>
            </a:r>
            <a:endParaRPr lang="en-US" altLang="zh-CN" dirty="0"/>
          </a:p>
        </p:txBody>
      </p:sp>
      <p:sp>
        <p:nvSpPr>
          <p:cNvPr id="6" name="QB_4_AS.36_1#9934f122f?pid=1d9842f6f&amp;color=0,55,96&amp;vtp=1&amp;bbb=1&amp;hb=1"/>
          <p:cNvSpPr/>
          <p:nvPr/>
        </p:nvSpPr>
        <p:spPr>
          <a:xfrm>
            <a:off x="502920" y="357174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句意为：她提出的关于我私生活的问题使我很尴尬。设空处在“make+宾语+宾补”</a:t>
            </a:r>
            <a:r>
              <a:rPr lang="en-US" altLang="zh-CN" sz="1800" b="0" i="0">
                <a:solidFill>
                  <a:srgbClr val="003760"/>
                </a:solidFill>
                <a:latin typeface="Times New Roman" pitchFamily="34" charset="0"/>
                <a:ea typeface="微软雅黑" pitchFamily="34" charset="-122"/>
                <a:cs typeface="Times New Roman" pitchFamily="34" charset="-120"/>
              </a:rPr>
              <a:t>结构中作宾补，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表示</a:t>
            </a:r>
            <a:r>
              <a:rPr lang="en-US" altLang="zh-CN" b="0" i="0" dirty="0">
                <a:solidFill>
                  <a:srgbClr val="003760"/>
                </a:solidFill>
                <a:latin typeface="Times New Roman" pitchFamily="34" charset="0"/>
                <a:ea typeface="微软雅黑" pitchFamily="34" charset="-122"/>
                <a:cs typeface="Times New Roman" pitchFamily="34" charset="-120"/>
              </a:rPr>
              <a:t>“我”的感受是“感到尴尬的”，应用形容词embarrassed。</a:t>
            </a:r>
            <a:endParaRPr lang="en-US" altLang="zh-CN" dirty="0"/>
          </a:p>
        </p:txBody>
      </p:sp>
      <p:sp>
        <p:nvSpPr>
          <p:cNvPr id="7" name="QB_4_BD.37_1#5aa67ef6a?pid=1d9842f6f&amp;color=0,55,96&amp;vtp=1&amp;bbb=1&amp;hb=1"/>
          <p:cNvSpPr/>
          <p:nvPr/>
        </p:nvSpPr>
        <p:spPr>
          <a:xfrm>
            <a:off x="502920" y="4391534"/>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[全国甲2022·改编]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（embarrass）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restaurant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8" name="QB_4_AN.38_1#5aa67ef6a.blank?pid=1d9842f6f&amp;color=0,55,96&amp;vpa=13&amp;vtp=1&amp;bbb=1"/>
          <p:cNvSpPr/>
          <p:nvPr/>
        </p:nvSpPr>
        <p:spPr>
          <a:xfrm>
            <a:off x="5959951" y="4348354"/>
            <a:ext cx="1385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embarrassing</a:t>
            </a:r>
            <a:endParaRPr lang="en-US" altLang="zh-CN" dirty="0"/>
          </a:p>
        </p:txBody>
      </p:sp>
      <p:sp>
        <p:nvSpPr>
          <p:cNvPr id="9" name="QB_4_AS.39_1#5aa67ef6a?pid=1d9842f6f&amp;color=0,55,96&amp;vtp=1&amp;bbb=1&amp;hb=1"/>
          <p:cNvSpPr/>
          <p:nvPr/>
        </p:nvSpPr>
        <p:spPr>
          <a:xfrm>
            <a:off x="502920" y="521131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句意为：不要被人发现你在餐厅（就餐时）犯了令人尴尬的错误。设空处作定语</a:t>
            </a:r>
            <a:r>
              <a:rPr lang="en-US" altLang="zh-CN" sz="1800" b="0" i="0">
                <a:solidFill>
                  <a:srgbClr val="003760"/>
                </a:solidFill>
                <a:latin typeface="Times New Roman" pitchFamily="34" charset="0"/>
                <a:ea typeface="微软雅黑" pitchFamily="34" charset="-122"/>
                <a:cs typeface="Times New Roman" pitchFamily="34" charset="-120"/>
              </a:rPr>
              <a:t>，修饰名词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mistake</a:t>
            </a:r>
            <a:r>
              <a:rPr lang="en-US" altLang="zh-CN" b="0" i="0" dirty="0">
                <a:solidFill>
                  <a:srgbClr val="003760"/>
                </a:solidFill>
                <a:latin typeface="Times New Roman" pitchFamily="34" charset="0"/>
                <a:ea typeface="微软雅黑" pitchFamily="34" charset="-122"/>
                <a:cs typeface="Times New Roman" pitchFamily="34" charset="-120"/>
              </a:rPr>
              <a:t>，应用形容词embarrassing。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4_BD.40_1#8dbf5b83b?pid=1d9842f6f&amp;color=0,55,96&amp;vtp=1&amp;bt=1&amp;bbb=1&amp;h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[河北保定2024高一月考]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embarrass）.</a:t>
            </a:r>
            <a:endParaRPr lang="en-US" altLang="zh-CN" dirty="0"/>
          </a:p>
        </p:txBody>
      </p:sp>
      <p:sp>
        <p:nvSpPr>
          <p:cNvPr id="3" name="QB_4_AN.41_1#8dbf5b83b.blank?pid=1d9842f6f&amp;color=0,55,96&amp;vpa=14&amp;vtp=1&amp;bbb=1"/>
          <p:cNvSpPr/>
          <p:nvPr/>
        </p:nvSpPr>
        <p:spPr>
          <a:xfrm>
            <a:off x="8439625" y="1900620"/>
            <a:ext cx="1550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embarrassment</a:t>
            </a:r>
            <a:endParaRPr lang="en-US" altLang="zh-CN" dirty="0"/>
          </a:p>
        </p:txBody>
      </p:sp>
      <p:sp>
        <p:nvSpPr>
          <p:cNvPr id="4" name="QB_4_AS.42_1#8dbf5b83b?pid=1d9842f6f&amp;color=0,55,96&amp;vtp=1&amp;bbb=1&amp;hb=1"/>
          <p:cNvSpPr/>
          <p:nvPr/>
        </p:nvSpPr>
        <p:spPr>
          <a:xfrm>
            <a:off x="502920" y="2758949"/>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设空句句意为：如果游客无法回答我们的问题，我们会想办法与他们进行有趣的互动</a:t>
            </a:r>
            <a:r>
              <a:rPr lang="en-US" altLang="zh-CN" sz="1800" b="0" i="0">
                <a:solidFill>
                  <a:srgbClr val="003760"/>
                </a:solidFill>
                <a:latin typeface="Times New Roman" pitchFamily="34" charset="0"/>
                <a:ea typeface="微软雅黑" pitchFamily="34" charset="-122"/>
                <a:cs typeface="Times New Roman" pitchFamily="34" charset="-120"/>
              </a:rPr>
              <a:t>，以掩盖他们</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的尴尬</a:t>
            </a:r>
            <a:r>
              <a:rPr lang="en-US" altLang="zh-CN" sz="1800" b="0" i="0" dirty="0">
                <a:solidFill>
                  <a:srgbClr val="003760"/>
                </a:solidFill>
                <a:latin typeface="Times New Roman" pitchFamily="34" charset="0"/>
                <a:ea typeface="微软雅黑" pitchFamily="34" charset="-122"/>
                <a:cs typeface="Times New Roman" pitchFamily="34" charset="-120"/>
              </a:rPr>
              <a:t>。设空处作cover的宾语，且其前有their修饰，应用名词形式；embarrassment意为“尴尬</a:t>
            </a:r>
            <a:r>
              <a:rPr lang="en-US" altLang="zh-CN" sz="1800" b="0" i="0">
                <a:solidFill>
                  <a:srgbClr val="003760"/>
                </a:solidFill>
                <a:latin typeface="Times New Roman" pitchFamily="34" charset="0"/>
                <a:ea typeface="微软雅黑" pitchFamily="34" charset="-122"/>
                <a:cs typeface="Times New Roman" pitchFamily="34" charset="-120"/>
              </a:rPr>
              <a:t>”时为不可数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名词</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4_BD#6239148a4?sp=1&amp;pid=1d9842f6f&amp;color=0,55,96&amp;vtp=1&amp;bt=1&amp;bbb=1&amp;hb=1"/>
          <p:cNvSpPr/>
          <p:nvPr/>
        </p:nvSpPr>
        <p:spPr>
          <a:xfrm>
            <a:off x="502920" y="1508760"/>
            <a:ext cx="10570464" cy="7734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（2）embarrass在完形填空中主要考查对其派生词embarrassed和embarrassment的词义的把握</a:t>
            </a:r>
            <a:r>
              <a:rPr lang="en-US" altLang="zh-CN" sz="1800" b="0" i="0">
                <a:solidFill>
                  <a:srgbClr val="003760"/>
                </a:solidFill>
                <a:latin typeface="Times New Roman" pitchFamily="34" charset="0"/>
                <a:ea typeface="微软雅黑" pitchFamily="34" charset="-122"/>
                <a:cs typeface="Times New Roman" pitchFamily="34" charset="-120"/>
              </a:rPr>
              <a:t>，解题时</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可利用语境信息或词汇复现</a:t>
            </a:r>
            <a:r>
              <a:rPr lang="en-US" altLang="zh-CN" b="0" i="0" dirty="0">
                <a:solidFill>
                  <a:srgbClr val="003760"/>
                </a:solidFill>
                <a:latin typeface="Times New Roman" pitchFamily="34" charset="0"/>
                <a:ea typeface="微软雅黑" pitchFamily="34" charset="-122"/>
                <a:cs typeface="Times New Roman" pitchFamily="34" charset="-120"/>
              </a:rPr>
              <a:t>，选出合乎逻辑且符合语境的答案。</a:t>
            </a:r>
            <a:endParaRPr lang="en-US" altLang="zh-CN" dirty="0"/>
          </a:p>
        </p:txBody>
      </p:sp>
      <p:sp>
        <p:nvSpPr>
          <p:cNvPr id="3" name="QC_4_BD.43_1#bd7fc5e69?pid=1d9842f6f&amp;color=0,55,96&amp;vtp=1&amp;bbb=1&amp;hb=1"/>
          <p:cNvSpPr/>
          <p:nvPr/>
        </p:nvSpPr>
        <p:spPr>
          <a:xfrm>
            <a:off x="502920" y="23368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felt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see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endParaRPr lang="en-US" altLang="zh-CN" dirty="0"/>
          </a:p>
        </p:txBody>
      </p:sp>
      <p:sp>
        <p:nvSpPr>
          <p:cNvPr id="4" name="QC_4_AN.44_1#bd7fc5e69.blank?pid=1d9842f6f&amp;color=0,55,96&amp;vpa=15&amp;vtp=1"/>
          <p:cNvSpPr/>
          <p:nvPr/>
        </p:nvSpPr>
        <p:spPr>
          <a:xfrm>
            <a:off x="7709375" y="23063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45_1#bd7fc5e69.choices?pid=1d9842f6f&amp;color=0,55,96&amp;vtp=1&amp;bbb=1"/>
          <p:cNvSpPr/>
          <p:nvPr/>
        </p:nvSpPr>
        <p:spPr>
          <a:xfrm>
            <a:off x="502920" y="3154743"/>
            <a:ext cx="10570464" cy="351155"/>
          </a:xfrm>
          <a:prstGeom prst="rect">
            <a:avLst/>
          </a:prstGeom>
          <a:noFill/>
          <a:ln/>
        </p:spPr>
        <p:txBody>
          <a:bodyPr wrap="none" lIns="0" tIns="0" rIns="0" bIns="0" rtlCol="0" anchor="t"/>
          <a:lstStyle/>
          <a:p>
            <a:pPr>
              <a:lnSpc>
                <a:spcPts val="3100"/>
              </a:lnSpc>
              <a:tabLst>
                <a:tab pos="2772791" algn="l"/>
                <a:tab pos="5812282" algn="l"/>
                <a:tab pos="80135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.delighted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B.embarrassed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C.sad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.unknown</a:t>
            </a:r>
            <a:endParaRPr lang="en-US" altLang="zh-CN" sz="1800" dirty="0"/>
          </a:p>
        </p:txBody>
      </p:sp>
      <p:sp>
        <p:nvSpPr>
          <p:cNvPr id="6" name="QC_4_AS.46_1#bd7fc5e69?pid=1d9842f6f&amp;color=0,55,96&amp;vtp=1&amp;bbb=1&amp;hb=1"/>
          <p:cNvSpPr/>
          <p:nvPr/>
        </p:nvSpPr>
        <p:spPr>
          <a:xfrm>
            <a:off x="502920" y="356552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句意为：即使用勺子，大部分的汤还是洒在了我的衬衫上。尽管没人能看见我，</a:t>
            </a:r>
            <a:r>
              <a:rPr lang="en-US" altLang="zh-CN" sz="1800" b="0" i="0">
                <a:solidFill>
                  <a:srgbClr val="003760"/>
                </a:solidFill>
                <a:latin typeface="Times New Roman" pitchFamily="34" charset="0"/>
                <a:ea typeface="微软雅黑" pitchFamily="34" charset="-122"/>
                <a:cs typeface="Times New Roman" pitchFamily="34" charset="-120"/>
              </a:rPr>
              <a:t>我还是觉得很尴尬。</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喝汤时没喝到嘴里而是洒在衣服上是使人感到尴尬的</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C_4_BD.47_1#412bc3a7c?pid=1d9842f6f&amp;color=0,55,96&amp;mp=1&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Embarrassed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scene.However,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defeated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mixed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touch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of</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pride.</a:t>
            </a:r>
            <a:endParaRPr lang="en-US" altLang="zh-CN" dirty="0"/>
          </a:p>
        </p:txBody>
      </p:sp>
      <p:sp>
        <p:nvSpPr>
          <p:cNvPr id="3" name="QC_4_AN.48_1#412bc3a7c.blank?pid=1d9842f6f&amp;color=0,55,96&amp;mp=1&amp;vpa=16&amp;vtp=1"/>
          <p:cNvSpPr/>
          <p:nvPr/>
        </p:nvSpPr>
        <p:spPr>
          <a:xfrm>
            <a:off x="9319100" y="19006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4_BD.49_1#412bc3a7c.choices?pid=1d9842f6f&amp;color=0,55,96&amp;vtp=1&amp;bbb=1"/>
          <p:cNvSpPr/>
          <p:nvPr/>
        </p:nvSpPr>
        <p:spPr>
          <a:xfrm>
            <a:off x="502920" y="2744217"/>
            <a:ext cx="10570464" cy="351155"/>
          </a:xfrm>
          <a:prstGeom prst="rect">
            <a:avLst/>
          </a:prstGeom>
          <a:noFill/>
          <a:ln/>
        </p:spPr>
        <p:txBody>
          <a:bodyPr wrap="none" lIns="0" tIns="0" rIns="0" bIns="0" rtlCol="0" anchor="t"/>
          <a:lstStyle/>
          <a:p>
            <a:pPr>
              <a:lnSpc>
                <a:spcPts val="3100"/>
              </a:lnSpc>
              <a:tabLst>
                <a:tab pos="2439416" algn="l"/>
                <a:tab pos="5348732" algn="l"/>
                <a:tab pos="82453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.confusion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B.encouragement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C.embarrassment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.fascination</a:t>
            </a:r>
            <a:endParaRPr lang="en-US" altLang="zh-CN" sz="1800" dirty="0"/>
          </a:p>
        </p:txBody>
      </p:sp>
      <p:sp>
        <p:nvSpPr>
          <p:cNvPr id="5" name="QC_4_AS.50_1#412bc3a7c?pid=1d9842f6f&amp;color=0,55,96&amp;vtp=1&amp;bbb=1&amp;hb=1"/>
          <p:cNvSpPr/>
          <p:nvPr/>
        </p:nvSpPr>
        <p:spPr>
          <a:xfrm>
            <a:off x="502920" y="3154999"/>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句意为：像往常一样尴尬，我逃离了现场。然而，后来当我从朋友那里得知</a:t>
            </a:r>
            <a:r>
              <a:rPr lang="en-US" altLang="zh-CN" sz="1800" b="0" i="0">
                <a:solidFill>
                  <a:srgbClr val="003760"/>
                </a:solidFill>
                <a:latin typeface="Times New Roman" pitchFamily="34" charset="0"/>
                <a:ea typeface="微软雅黑" pitchFamily="34" charset="-122"/>
                <a:cs typeface="Times New Roman" pitchFamily="34" charset="-120"/>
              </a:rPr>
              <a:t>，我父亲击败了所有的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竞争者</a:t>
            </a:r>
            <a:r>
              <a:rPr lang="en-US" altLang="zh-CN" sz="1800" b="0" i="0" dirty="0">
                <a:solidFill>
                  <a:srgbClr val="003760"/>
                </a:solidFill>
                <a:latin typeface="Times New Roman" pitchFamily="34" charset="0"/>
                <a:ea typeface="微软雅黑" pitchFamily="34" charset="-122"/>
                <a:cs typeface="Times New Roman" pitchFamily="34" charset="-120"/>
              </a:rPr>
              <a:t>，赢得了所有人的钦佩时，我发现在我的尴尬中夹杂着一丝自豪感。设空处与上文Embarrassed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usual</a:t>
            </a:r>
            <a:r>
              <a:rPr lang="en-US" altLang="zh-CN" b="0" i="0" dirty="0">
                <a:solidFill>
                  <a:srgbClr val="003760"/>
                </a:solidFill>
                <a:latin typeface="Times New Roman" pitchFamily="34" charset="0"/>
                <a:ea typeface="微软雅黑" pitchFamily="34" charset="-122"/>
                <a:cs typeface="Times New Roman" pitchFamily="34" charset="-120"/>
              </a:rPr>
              <a:t>呼应，此处是同源词复现，故选C项。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4#972712c04?sp=1&amp;pid=1d9842f6f&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5.independent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在语法填空中的考法涉及：①考查词性转换，常考查其转换为副词</a:t>
            </a:r>
            <a:r>
              <a:rPr lang="en-US" altLang="zh-CN" sz="1800" b="0" i="0">
                <a:solidFill>
                  <a:srgbClr val="003760"/>
                </a:solidFill>
                <a:latin typeface="Times New Roman" pitchFamily="34" charset="0"/>
                <a:ea typeface="微软雅黑" pitchFamily="34" charset="-122"/>
                <a:cs typeface="Times New Roman" pitchFamily="34" charset="-120"/>
              </a:rPr>
              <a:t>independently和名词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independence</a:t>
            </a:r>
            <a:r>
              <a:rPr lang="en-US" altLang="zh-CN" b="0" i="0" dirty="0">
                <a:solidFill>
                  <a:srgbClr val="003760"/>
                </a:solidFill>
                <a:latin typeface="Times New Roman" pitchFamily="34" charset="0"/>
                <a:ea typeface="微软雅黑" pitchFamily="34" charset="-122"/>
                <a:cs typeface="Times New Roman" pitchFamily="34" charset="-120"/>
              </a:rPr>
              <a:t>；②考查固定搭配be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independent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4_BD.51_1#a51d846b4?pid=1d9842f6f&amp;color=0,55,96&amp;vtp=1&amp;bbb=1&amp;hb=1"/>
          <p:cNvSpPr/>
          <p:nvPr/>
        </p:nvSpPr>
        <p:spPr>
          <a:xfrm>
            <a:off x="502920" y="2749234"/>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[广东惠州实验中学2023高一段考]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Liwei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orbited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Shenzhou</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5</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spacecraft.</a:t>
            </a:r>
            <a:endParaRPr lang="en-US" altLang="zh-CN" dirty="0"/>
          </a:p>
        </p:txBody>
      </p:sp>
      <p:sp>
        <p:nvSpPr>
          <p:cNvPr id="4" name="QB_4_AN.52_1#a51d846b4.blank?pid=1d9842f6f&amp;color=0,55,96&amp;vpa=17&amp;vtp=1&amp;bbb=1"/>
          <p:cNvSpPr/>
          <p:nvPr/>
        </p:nvSpPr>
        <p:spPr>
          <a:xfrm>
            <a:off x="9347675" y="2706054"/>
            <a:ext cx="1462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independently</a:t>
            </a:r>
            <a:endParaRPr lang="en-US" altLang="zh-CN" dirty="0"/>
          </a:p>
        </p:txBody>
      </p:sp>
      <p:sp>
        <p:nvSpPr>
          <p:cNvPr id="5" name="QB_4_AS.53_1#a51d846b4?pid=1d9842f6f&amp;color=0,55,96&amp;vtp=1&amp;bbb=1&amp;hb=1"/>
          <p:cNvSpPr/>
          <p:nvPr/>
        </p:nvSpPr>
        <p:spPr>
          <a:xfrm>
            <a:off x="502920" y="399383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句意为：2003年,</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当杨利伟乘坐神舟五号飞船成功绕地球飞行时</a:t>
            </a:r>
            <a:r>
              <a:rPr lang="en-US" altLang="zh-CN" sz="1800" b="0" i="0">
                <a:solidFill>
                  <a:srgbClr val="003760"/>
                </a:solidFill>
                <a:latin typeface="Times New Roman" pitchFamily="34" charset="0"/>
                <a:ea typeface="微软雅黑" pitchFamily="34" charset="-122"/>
                <a:cs typeface="Times New Roman" pitchFamily="34" charset="-120"/>
              </a:rPr>
              <a:t>，中国成为世界上第三个独立将人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类送入太空的国家</a:t>
            </a:r>
            <a:r>
              <a:rPr lang="en-US" altLang="zh-CN" b="0" i="0" dirty="0">
                <a:solidFill>
                  <a:srgbClr val="003760"/>
                </a:solidFill>
                <a:latin typeface="Times New Roman" pitchFamily="34" charset="0"/>
                <a:ea typeface="微软雅黑" pitchFamily="34" charset="-122"/>
                <a:cs typeface="Times New Roman" pitchFamily="34" charset="-120"/>
              </a:rPr>
              <a:t>。设空处修饰动词send，作状语，应用副词形式。故填independently。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B_4_BD.54_1#153c7dd5e?pid=1d9842f6f&amp;color=0,55,96&amp;mp=1&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[湖南永州2024高一期中]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dilemma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independent）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continued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support.</a:t>
            </a:r>
            <a:endParaRPr lang="en-US" altLang="zh-CN" dirty="0"/>
          </a:p>
        </p:txBody>
      </p:sp>
      <p:sp>
        <p:nvSpPr>
          <p:cNvPr id="3" name="QB_4_AN.55_1#153c7dd5e.blank?pid=1d9842f6f&amp;color=0,55,96&amp;mp=1&amp;vpa=18&amp;vtp=1&amp;bbb=1"/>
          <p:cNvSpPr/>
          <p:nvPr/>
        </p:nvSpPr>
        <p:spPr>
          <a:xfrm>
            <a:off x="9312115" y="1465580"/>
            <a:ext cx="1423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independence</a:t>
            </a:r>
            <a:endParaRPr lang="en-US" altLang="zh-CN" dirty="0"/>
          </a:p>
        </p:txBody>
      </p:sp>
      <p:sp>
        <p:nvSpPr>
          <p:cNvPr id="4" name="QB_4_AS.56_1#153c7dd5e?pid=1d9842f6f&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句意为：你经常陷入一个两难的境地：一方面是对独立的新的渴望</a:t>
            </a:r>
            <a:r>
              <a:rPr lang="en-US" altLang="zh-CN" sz="1800" b="0" i="0">
                <a:solidFill>
                  <a:srgbClr val="003760"/>
                </a:solidFill>
                <a:latin typeface="Times New Roman" pitchFamily="34" charset="0"/>
                <a:ea typeface="微软雅黑" pitchFamily="34" charset="-122"/>
                <a:cs typeface="Times New Roman" pitchFamily="34" charset="-120"/>
              </a:rPr>
              <a:t>，另一方面是对父母的爱和支持</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的持续需求</a:t>
            </a:r>
            <a:r>
              <a:rPr lang="en-US" altLang="zh-CN" b="0" i="0" dirty="0">
                <a:solidFill>
                  <a:srgbClr val="003760"/>
                </a:solidFill>
                <a:latin typeface="Times New Roman" pitchFamily="34" charset="0"/>
                <a:ea typeface="微软雅黑" pitchFamily="34" charset="-122"/>
                <a:cs typeface="Times New Roman" pitchFamily="34" charset="-120"/>
              </a:rPr>
              <a:t>。设空处作介词for的宾语，应用名词形式。</a:t>
            </a:r>
            <a:endParaRPr lang="en-US" altLang="zh-CN" dirty="0"/>
          </a:p>
        </p:txBody>
      </p:sp>
      <p:sp>
        <p:nvSpPr>
          <p:cNvPr id="5" name="QB_4_BD.57_1#92bd38947?pid=1d9842f6f&amp;color=0,55,96&amp;vtp=1&amp;bbb=1"/>
          <p:cNvSpPr/>
          <p:nvPr/>
        </p:nvSpPr>
        <p:spPr>
          <a:xfrm>
            <a:off x="502920" y="315474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independent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endParaRPr lang="en-US" altLang="zh-CN" sz="1800" dirty="0"/>
          </a:p>
        </p:txBody>
      </p:sp>
      <p:sp>
        <p:nvSpPr>
          <p:cNvPr id="6" name="QB_4_AN.58_1#92bd38947.blank?pid=1d9842f6f&amp;color=0,55,96&amp;vpa=19&amp;vtp=1&amp;bbb=1"/>
          <p:cNvSpPr/>
          <p:nvPr/>
        </p:nvSpPr>
        <p:spPr>
          <a:xfrm>
            <a:off x="6788625" y="3103308"/>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7" name="QB_4_AS.59_1#92bd38947?pid=1d9842f6f&amp;color=0,55,96&amp;vtp=1&amp;bbb=1&amp;hb=1"/>
          <p:cNvSpPr/>
          <p:nvPr/>
        </p:nvSpPr>
        <p:spPr>
          <a:xfrm>
            <a:off x="502920" y="356552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句意为：既然你已经长大了，就应该脱离父母自立了。be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a:t>
            </a:r>
            <a:r>
              <a:rPr lang="en-US" altLang="zh-CN" sz="1800" b="0" i="0">
                <a:solidFill>
                  <a:srgbClr val="003760"/>
                </a:solidFill>
                <a:latin typeface="Times New Roman" pitchFamily="34" charset="0"/>
                <a:ea typeface="微软雅黑" pitchFamily="34" charset="-122"/>
                <a:cs typeface="Times New Roman" pitchFamily="34" charset="-120"/>
              </a:rPr>
              <a:t>“不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依赖</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的”，故填of。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P_4#6515d743c?sp=1&amp;pid=1d9842f6f&amp;color=0,55,96&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6.过去分词（短语</a:t>
            </a:r>
            <a:r>
              <a:rPr lang="en-US" altLang="zh-CN" sz="1800" b="1" i="0">
                <a:solidFill>
                  <a:srgbClr val="003760"/>
                </a:solidFill>
                <a:latin typeface="Times New Roman" pitchFamily="34" charset="0"/>
                <a:ea typeface="微软雅黑" pitchFamily="34" charset="-122"/>
                <a:cs typeface="Times New Roman" pitchFamily="34" charset="-120"/>
              </a:rPr>
              <a:t>）作状语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[山东济宁一中2024高一月考]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（equip）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knowledge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traditional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qualified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position.</a:t>
            </a:r>
            <a:endParaRPr lang="en-US" altLang="zh-CN" sz="1800" dirty="0"/>
          </a:p>
        </p:txBody>
      </p:sp>
      <p:sp>
        <p:nvSpPr>
          <p:cNvPr id="4" name="QB_4_AN.61_1#6515d743c.blank?pid=1d9842f6f&amp;color=0,55,96&amp;vpa=20&amp;vtp=1&amp;bbb=1"/>
          <p:cNvSpPr/>
          <p:nvPr/>
        </p:nvSpPr>
        <p:spPr>
          <a:xfrm>
            <a:off x="4013676" y="1887920"/>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Equipped</a:t>
            </a:r>
            <a:endParaRPr lang="en-US" altLang="zh-CN" dirty="0"/>
          </a:p>
        </p:txBody>
      </p:sp>
      <p:sp>
        <p:nvSpPr>
          <p:cNvPr id="5" name="QB_4_AS.62_1#72619aaa3?pid=1d9842f6f&amp;color=0,55,96&amp;vtp=1&amp;bbb=1&amp;hb=1"/>
          <p:cNvSpPr/>
          <p:nvPr/>
        </p:nvSpPr>
        <p:spPr>
          <a:xfrm>
            <a:off x="502920" y="274923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句意为：我对中国传统文化有很深的了解，我坚信我能胜任这个职位</a:t>
            </a:r>
            <a:r>
              <a:rPr lang="en-US" altLang="zh-CN" sz="1800" b="0" i="0">
                <a:solidFill>
                  <a:srgbClr val="003760"/>
                </a:solidFill>
                <a:latin typeface="Times New Roman" pitchFamily="34" charset="0"/>
                <a:ea typeface="微软雅黑" pitchFamily="34" charset="-122"/>
                <a:cs typeface="Times New Roman" pitchFamily="34" charset="-120"/>
              </a:rPr>
              <a:t>。设空处应用非谓语形式作状</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语</a:t>
            </a:r>
            <a:r>
              <a:rPr lang="en-US" altLang="zh-CN" b="0" i="0" dirty="0">
                <a:solidFill>
                  <a:srgbClr val="003760"/>
                </a:solidFill>
                <a:latin typeface="Times New Roman" pitchFamily="34" charset="0"/>
                <a:ea typeface="微软雅黑" pitchFamily="34" charset="-122"/>
                <a:cs typeface="Times New Roman" pitchFamily="34" charset="-120"/>
              </a:rPr>
              <a:t>，equip和I之间为逻辑上的被动关系，应用过去分词形式。</a:t>
            </a:r>
            <a:endParaRPr lang="en-US" altLang="zh-CN" dirty="0"/>
          </a:p>
        </p:txBody>
      </p:sp>
      <p:sp>
        <p:nvSpPr>
          <p:cNvPr id="6" name="QB_4_BD.63_1#15fb7e354?pid=1d9842f6f&amp;color=0,55,96&amp;vtp=1&amp;bbb=1&amp;hb=1"/>
          <p:cNvSpPr/>
          <p:nvPr/>
        </p:nvSpPr>
        <p:spPr>
          <a:xfrm>
            <a:off x="502920" y="357873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[重庆西南大学附中2024高一月考</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disease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thousands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home.</a:t>
            </a:r>
            <a:endParaRPr lang="en-US" altLang="zh-CN" dirty="0"/>
          </a:p>
        </p:txBody>
      </p:sp>
      <p:sp>
        <p:nvSpPr>
          <p:cNvPr id="7" name="QB_4_AN.64_1#15fb7e354.blank?pid=1d9842f6f&amp;color=0,55,96&amp;vpa=21&amp;vtp=1&amp;bbb=1"/>
          <p:cNvSpPr/>
          <p:nvPr/>
        </p:nvSpPr>
        <p:spPr>
          <a:xfrm>
            <a:off x="4508976" y="354825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Alarmed</a:t>
            </a:r>
            <a:endParaRPr lang="en-US" altLang="zh-CN" dirty="0"/>
          </a:p>
        </p:txBody>
      </p:sp>
      <p:sp>
        <p:nvSpPr>
          <p:cNvPr id="8" name="QB_4_AS.65_1#15fb7e354?pid=1d9842f6f&amp;color=0,55,96&amp;vtp=1&amp;bbb=1&amp;hb=1"/>
          <p:cNvSpPr/>
          <p:nvPr/>
        </p:nvSpPr>
        <p:spPr>
          <a:xfrm>
            <a:off x="502920" y="440150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句意为：成千上万的人被疾病来袭的可怕消息吓坏了，不得不待在家里。分析句子结构可知</a:t>
            </a:r>
            <a:r>
              <a:rPr lang="en-US" altLang="zh-CN" sz="1800" b="0" i="0">
                <a:solidFill>
                  <a:srgbClr val="003760"/>
                </a:solidFill>
                <a:latin typeface="Times New Roman" pitchFamily="34" charset="0"/>
                <a:ea typeface="微软雅黑" pitchFamily="34" charset="-122"/>
                <a:cs typeface="Times New Roman" pitchFamily="34" charset="-120"/>
              </a:rPr>
              <a:t>，此处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应用非谓语形式作状语</a:t>
            </a:r>
            <a:r>
              <a:rPr lang="en-US" altLang="zh-CN" b="0" i="0" dirty="0">
                <a:solidFill>
                  <a:srgbClr val="003760"/>
                </a:solidFill>
                <a:latin typeface="Times New Roman" pitchFamily="34" charset="0"/>
                <a:ea typeface="微软雅黑" pitchFamily="34" charset="-122"/>
                <a:cs typeface="Times New Roman" pitchFamily="34" charset="-120"/>
              </a:rPr>
              <a:t>，且alarm和thousands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people之间为逻辑上的被动关系，应用过去分词形式。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C_4_BD#f82e17f0a?pid=3928b1749&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graphicFrame>
        <p:nvGraphicFramePr>
          <p:cNvPr id="21" name="P_5_BD#019d0d5ad?colgroup=9,35&amp;pid=f82e17f0a&amp;color=0,55,96&amp;vtp=1&amp;bbb=1&amp;hb=1"/>
          <p:cNvGraphicFramePr>
            <a:graphicFrameLocks noGrp="1"/>
          </p:cNvGraphicFramePr>
          <p:nvPr>
            <p:extLst>
              <p:ext uri="{D42A27DB-BD31-4B8C-83A1-F6EECF244321}">
                <p14:modId xmlns:p14="http://schemas.microsoft.com/office/powerpoint/2010/main" val="1830854503"/>
              </p:ext>
            </p:extLst>
          </p:nvPr>
        </p:nvGraphicFramePr>
        <p:xfrm>
          <a:off x="502920" y="2122170"/>
          <a:ext cx="10543032" cy="2580323"/>
        </p:xfrm>
        <a:graphic>
          <a:graphicData uri="http://schemas.openxmlformats.org/drawingml/2006/table">
            <a:tbl>
              <a:tblPr/>
              <a:tblGrid>
                <a:gridCol w="2304288">
                  <a:extLst>
                    <a:ext uri="{9D8B030D-6E8A-4147-A177-3AD203B41FA5}">
                      <a16:colId xmlns:a16="http://schemas.microsoft.com/office/drawing/2014/main" val="20000"/>
                    </a:ext>
                  </a:extLst>
                </a:gridCol>
                <a:gridCol w="8238744">
                  <a:extLst>
                    <a:ext uri="{9D8B030D-6E8A-4147-A177-3AD203B41FA5}">
                      <a16:colId xmlns:a16="http://schemas.microsoft.com/office/drawing/2014/main" val="20001"/>
                    </a:ext>
                  </a:extLst>
                </a:gridCol>
              </a:tblGrid>
              <a:tr h="1459865">
                <a:tc rowSpan="2">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a:solidFill>
                            <a:srgbClr val="003760"/>
                          </a:solidFill>
                          <a:latin typeface="Times New Roman" pitchFamily="34" charset="0"/>
                          <a:ea typeface="微软雅黑" pitchFamily="34" charset="-122"/>
                          <a:cs typeface="Times New Roman" pitchFamily="34" charset="-120"/>
                        </a:rPr>
                        <a:t>人与社会——</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良好的人际关系与社</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会交往</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语篇类型</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词数</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300</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难度</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中</a:t>
                      </a:r>
                      <a:endParaRPr lang="en-US" altLang="zh-CN" sz="1200" dirty="0"/>
                    </a:p>
                    <a:p>
                      <a:pPr marL="0" lvl="0" indent="0" algn="l"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阅读用时</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7分钟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背景导入：</a:t>
                      </a:r>
                      <a:r>
                        <a:rPr lang="en-US" altLang="zh-CN" sz="1800" b="0" i="0" dirty="0">
                          <a:solidFill>
                            <a:srgbClr val="003760"/>
                          </a:solidFill>
                          <a:latin typeface="Times New Roman" pitchFamily="34" charset="0"/>
                          <a:ea typeface="微软雅黑" pitchFamily="34" charset="-122"/>
                          <a:cs typeface="Times New Roman" pitchFamily="34" charset="-120"/>
                        </a:rPr>
                        <a:t>青春期的孩子处在人生中一个十分特殊的成长时期</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他们在身体上</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心理上都会遇到很多挑战</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若这些问题无法很好地处理</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会给他们带来很多后续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的严重问题</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而研究表明</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在良好的亲子沟通环境下成长的孩子会更积极</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更健</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康</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由此可见</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家庭关系对孩子的成长起到特别重要的作用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0458">
                <a:tc vMerge="1">
                  <a:txBody>
                    <a:bodyPr/>
                    <a:lstStyle/>
                    <a:p>
                      <a:endParaRPr lang="zh-CN"/>
                    </a:p>
                  </a:txBody>
                  <a:tcPr/>
                </a:tc>
                <a:tc>
                  <a:txBody>
                    <a:bodyPr/>
                    <a:lstStyle/>
                    <a:p>
                      <a:pPr algn="l" hangingPunct="0">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阅读技巧：</a:t>
                      </a:r>
                      <a:r>
                        <a:rPr lang="en-US" altLang="zh-CN" sz="1800" b="0" i="0" dirty="0">
                          <a:solidFill>
                            <a:srgbClr val="003760"/>
                          </a:solidFill>
                          <a:latin typeface="Times New Roman" pitchFamily="34" charset="0"/>
                          <a:ea typeface="微软雅黑" pitchFamily="34" charset="-122"/>
                          <a:cs typeface="Times New Roman" pitchFamily="34" charset="-120"/>
                        </a:rPr>
                        <a:t>通过文章主旨句及各段主题句概括文章主旨大意及段落大意</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2" name="P_5_BD#019d0d5ad?colgroup=9,24,9&amp;pid=f82e17f0a&amp;color=0,55,96&amp;vtp=1&amp;bt=1&amp;bbb=1&amp;hb=1"/>
              <p:cNvGraphicFramePr>
                <a:graphicFrameLocks noGrp="1"/>
              </p:cNvGraphicFramePr>
              <p:nvPr>
                <p:extLst>
                  <p:ext uri="{D42A27DB-BD31-4B8C-83A1-F6EECF244321}">
                    <p14:modId xmlns:p14="http://schemas.microsoft.com/office/powerpoint/2010/main" val="218725859"/>
                  </p:ext>
                </p:extLst>
              </p:nvPr>
            </p:nvGraphicFramePr>
            <p:xfrm>
              <a:off x="502920" y="1993265"/>
              <a:ext cx="10543032" cy="3427032"/>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4165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according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引导非限制性</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定语从句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修饰study</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Children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greater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parent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communication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early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adolescence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less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harmful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alcohol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use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emotional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eating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young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adulthood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according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new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Biological</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Psychiatry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14-year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identified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between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parents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brain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network,</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绍一项新的研究</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在有良好亲子沟通关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系的家庭中成长起来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的孩子在成年后很少</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表现出不健康的行</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2" name="P_5_BD#019d0d5ad?colgroup=9,24,9&amp;pid=f82e17f0a&amp;color=0,55,96&amp;vtp=1&amp;bt=1&amp;bbb=1&amp;hb=1"/>
              <p:cNvGraphicFramePr>
                <a:graphicFrameLocks noGrp="1"/>
              </p:cNvGraphicFramePr>
              <p:nvPr>
                <p:extLst>
                  <p:ext uri="{D42A27DB-BD31-4B8C-83A1-F6EECF244321}">
                    <p14:modId xmlns:p14="http://schemas.microsoft.com/office/powerpoint/2010/main" val="218725859"/>
                  </p:ext>
                </p:extLst>
              </p:nvPr>
            </p:nvGraphicFramePr>
            <p:xfrm>
              <a:off x="502920" y="1993265"/>
              <a:ext cx="10543032" cy="3427032"/>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4165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according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引导非限制性</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定语从句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修饰study</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2173" t="-12575" r="-42386" b="-1996"/>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绍一项新的研究</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在有良好亲子沟通关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系的家庭中成长起来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的孩子在成年后很少</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表现出不健康的行</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19d0d5ad?colgroup=9,24,9&amp;pid=f82e17f0a&amp;color=0,55,96&amp;vtp=1&amp;bt=1&amp;bbb=1">
            <a:extLst>
              <a:ext uri="{FF2B5EF4-FFF2-40B4-BE49-F238E27FC236}">
                <a16:creationId xmlns:a16="http://schemas.microsoft.com/office/drawing/2014/main" id="{6A663959-DB3F-CECC-1DDD-EA2C0334D756}"/>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c2e1c323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1</a:t>
            </a:r>
            <a:endParaRPr lang="en-US" altLang="zh-CN" sz="5400" dirty="0"/>
          </a:p>
        </p:txBody>
      </p:sp>
      <p:sp>
        <p:nvSpPr>
          <p:cNvPr id="3" name="C_1_BD#c2e1c323e.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Knowing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me,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knowing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you</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P_5_BD#019d0d5ad?colgroup=9,24,9&amp;pid=f82e17f0a&amp;color=0,55,96&amp;mp=1&amp;vtp=1&amp;bt=1&amp;bbb=1&amp;hb=1"/>
          <p:cNvGraphicFramePr>
            <a:graphicFrameLocks noGrp="1"/>
          </p:cNvGraphicFramePr>
          <p:nvPr>
            <p:extLst>
              <p:ext uri="{D42A27DB-BD31-4B8C-83A1-F6EECF244321}">
                <p14:modId xmlns:p14="http://schemas.microsoft.com/office/powerpoint/2010/main" val="895435125"/>
              </p:ext>
            </p:extLst>
          </p:nvPr>
        </p:nvGraphicFramePr>
        <p:xfrm>
          <a:off x="502920" y="1993265"/>
          <a:ext cx="10543032" cy="2937320"/>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1938">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引导非限制性</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定语从句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修饰</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development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brain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network</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反过来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have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great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effect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对</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有很大的影响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a:solidFill>
                            <a:srgbClr val="003760"/>
                          </a:solidFill>
                          <a:latin typeface="Times New Roman" pitchFamily="34" charset="0"/>
                          <a:ea typeface="微软雅黑" pitchFamily="34" charset="-122"/>
                          <a:cs typeface="Times New Roman" pitchFamily="34" charset="-120"/>
                        </a:rPr>
                        <a:t>overconsumption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alcohol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drugs.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parent-child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communication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great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effect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behaviour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adulthood.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主旨大意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passage</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第一段第一句点明文</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章主旨</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后面的段落</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都是围绕这个主旨句</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来展开的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19d0d5ad?colgroup=9,24,9&amp;pid=f82e17f0a&amp;color=0,55,96&amp;mp=1&amp;vtp=1&amp;bt=1&amp;bbb=1">
            <a:extLst>
              <a:ext uri="{FF2B5EF4-FFF2-40B4-BE49-F238E27FC236}">
                <a16:creationId xmlns:a16="http://schemas.microsoft.com/office/drawing/2014/main" id="{839EBE48-DF44-700B-BBA6-4F31B182DE6C}"/>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graphicFrame>
        <p:nvGraphicFramePr>
          <p:cNvPr id="24" name="P_5_BD#019d0d5ad?colgroup=9,24,9&amp;pid=f82e17f0a&amp;color=0,55,96&amp;mp=1&amp;vtp=1&amp;bt=1&amp;bbb=1&amp;hb=1"/>
          <p:cNvGraphicFramePr>
            <a:graphicFrameLocks noGrp="1"/>
          </p:cNvGraphicFramePr>
          <p:nvPr>
            <p:extLst>
              <p:ext uri="{D42A27DB-BD31-4B8C-83A1-F6EECF244321}">
                <p14:modId xmlns:p14="http://schemas.microsoft.com/office/powerpoint/2010/main" val="2899962828"/>
              </p:ext>
            </p:extLst>
          </p:nvPr>
        </p:nvGraphicFramePr>
        <p:xfrm>
          <a:off x="502920" y="1993265"/>
          <a:ext cx="10543032" cy="3647822"/>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55455">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短语作后置定语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Times New Roman" pitchFamily="34" charset="0"/>
                          <a:ea typeface="微软雅黑" pitchFamily="34" charset="-122"/>
                          <a:cs typeface="Times New Roman" pitchFamily="34" charset="-120"/>
                        </a:rPr>
                        <a:t>在此处表示“</a:t>
                      </a:r>
                      <a:r>
                        <a:rPr lang="en-US" altLang="zh-CN" sz="1800"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主导</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Christopher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Holmes,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PhD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his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colleagues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University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Georgia's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Center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Family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African</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American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overconsumption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这个词的意思可以从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构词法方面来分析</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consume</a:t>
                      </a:r>
                      <a:r>
                        <a:rPr lang="en-US" altLang="zh-CN" sz="1800" b="0" i="0" dirty="0">
                          <a:solidFill>
                            <a:srgbClr val="003760"/>
                          </a:solidFill>
                          <a:latin typeface="Times New Roman" pitchFamily="34" charset="0"/>
                          <a:ea typeface="微软雅黑" pitchFamily="34" charset="-122"/>
                          <a:cs typeface="Times New Roman" pitchFamily="34" charset="-120"/>
                        </a:rPr>
                        <a:t>是动词</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表示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消费</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消耗”</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去掉e</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加</a:t>
                      </a:r>
                      <a:r>
                        <a:rPr lang="en-US" altLang="zh-CN" sz="1800" b="0" i="0" dirty="0">
                          <a:solidFill>
                            <a:srgbClr val="003760"/>
                          </a:solidFill>
                          <a:latin typeface="Times New Roman" pitchFamily="34" charset="0"/>
                          <a:ea typeface="微软雅黑" pitchFamily="34" charset="-122"/>
                          <a:cs typeface="Times New Roman" pitchFamily="34" charset="-120"/>
                        </a:rPr>
                        <a:t>-ption后变为名词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19d0d5ad?colgroup=9,24,9&amp;pid=f82e17f0a&amp;color=0,55,96&amp;mp=1&amp;vtp=1&amp;bt=1&amp;bbb=1">
            <a:extLst>
              <a:ext uri="{FF2B5EF4-FFF2-40B4-BE49-F238E27FC236}">
                <a16:creationId xmlns:a16="http://schemas.microsoft.com/office/drawing/2014/main" id="{2CF3B890-445C-B5FE-D3DA-E3C225878940}"/>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graphicFrame>
        <p:nvGraphicFramePr>
          <p:cNvPr id="25" name="P_5_BD#019d0d5ad?colgroup=9,24,9&amp;pid=f82e17f0a&amp;color=0,55,96&amp;mp=1&amp;vtp=1&amp;bt=1&amp;bbb=1&amp;hb=1"/>
          <p:cNvGraphicFramePr>
            <a:graphicFrameLocks noGrp="1"/>
          </p:cNvGraphicFramePr>
          <p:nvPr>
            <p:extLst>
              <p:ext uri="{D42A27DB-BD31-4B8C-83A1-F6EECF244321}">
                <p14:modId xmlns:p14="http://schemas.microsoft.com/office/powerpoint/2010/main" val="2161239171"/>
              </p:ext>
            </p:extLst>
          </p:nvPr>
        </p:nvGraphicFramePr>
        <p:xfrm>
          <a:off x="502920" y="1993265"/>
          <a:ext cx="10543032" cy="2927795"/>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4241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短语作后置定语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Times New Roman" pitchFamily="34" charset="0"/>
                          <a:ea typeface="微软雅黑" pitchFamily="34" charset="-122"/>
                          <a:cs typeface="Times New Roman" pitchFamily="34" charset="-120"/>
                        </a:rPr>
                        <a:t>在此处表示“</a:t>
                      </a:r>
                      <a:r>
                        <a:rPr lang="en-US" altLang="zh-CN" sz="1800"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主导</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Christopher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Holmes,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PhD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his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colleagues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University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Georgia's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Center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Family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African</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American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Times New Roman" pitchFamily="34" charset="0"/>
                          <a:ea typeface="微软雅黑" pitchFamily="34" charset="-122"/>
                          <a:cs typeface="Times New Roman" pitchFamily="34" charset="-120"/>
                        </a:rPr>
                        <a:t>是常见的前缀</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表示</a:t>
                      </a:r>
                      <a:r>
                        <a:rPr lang="en-US" altLang="zh-CN" sz="1800" b="0" i="0" dirty="0">
                          <a:solidFill>
                            <a:srgbClr val="003760"/>
                          </a:solidFill>
                          <a:latin typeface="Times New Roman" pitchFamily="34" charset="0"/>
                          <a:ea typeface="微软雅黑" pitchFamily="34" charset="-122"/>
                          <a:cs typeface="Times New Roman" pitchFamily="34" charset="-120"/>
                        </a:rPr>
                        <a:t>“过度</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过多地”</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由此可知这个词表示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过度消耗”</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第二段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绍研究人员和研究对</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象</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19d0d5ad?colgroup=9,24,9&amp;pid=f82e17f0a&amp;color=0,55,96&amp;mp=1&amp;vtp=1&amp;bt=1&amp;bbb=1">
            <a:extLst>
              <a:ext uri="{FF2B5EF4-FFF2-40B4-BE49-F238E27FC236}">
                <a16:creationId xmlns:a16="http://schemas.microsoft.com/office/drawing/2014/main" id="{3144ECD1-AEB1-8827-8A6A-FDEE1E19CDB6}"/>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6" name="P_5_BD#019d0d5ad?colgroup=9,24,9&amp;pid=f82e17f0a&amp;color=0,55,96&amp;vtp=1&amp;bt=1&amp;bbb=1&amp;hb=1"/>
              <p:cNvGraphicFramePr>
                <a:graphicFrameLocks noGrp="1"/>
              </p:cNvGraphicFramePr>
              <p:nvPr>
                <p:extLst>
                  <p:ext uri="{D42A27DB-BD31-4B8C-83A1-F6EECF244321}">
                    <p14:modId xmlns:p14="http://schemas.microsoft.com/office/powerpoint/2010/main" val="2883023224"/>
                  </p:ext>
                </p:extLst>
              </p:nvPr>
            </p:nvGraphicFramePr>
            <p:xfrm>
              <a:off x="502920" y="1936750"/>
              <a:ext cx="10543032" cy="4333050"/>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75095">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57955">
                    <a:tc>
                      <a:txBody>
                        <a:bodyPr/>
                        <a:lstStyle/>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引导时间状语从</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句</a:t>
                          </a:r>
                          <a:endParaRPr lang="en-US" altLang="zh-CN" sz="1200" dirty="0"/>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endParaRPr lang="en-US" altLang="zh-CN" sz="1200" dirty="0"/>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using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lvl="0" indent="0" algn="l" hangingPunct="0">
                            <a:lnSpc>
                              <a:spcPts val="2500"/>
                            </a:lnSpc>
                          </a:pPr>
                          <a:r>
                            <a:rPr lang="en-US" altLang="zh-CN" sz="1800" b="0" i="0">
                              <a:solidFill>
                                <a:srgbClr val="003760"/>
                              </a:solidFill>
                              <a:latin typeface="Times New Roman" pitchFamily="34" charset="0"/>
                              <a:ea typeface="微软雅黑" pitchFamily="34" charset="-122"/>
                              <a:cs typeface="Times New Roman" pitchFamily="34" charset="-120"/>
                            </a:rPr>
                            <a:t>语作方式状语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participants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regularly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including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frequency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arguments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subsample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recruited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（招募</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measured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using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functional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magnetic</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resonance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imaging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（FMRI）</a:t>
                          </a:r>
                          <a:r>
                            <a:rPr lang="en-US" altLang="zh-CN" sz="1800" b="0" i="0" dirty="0">
                              <a:solidFill>
                                <a:srgbClr val="003760"/>
                              </a:solidFill>
                              <a:latin typeface="Times New Roman" pitchFamily="34" charset="0"/>
                              <a:ea typeface="微软雅黑" pitchFamily="34" charset="-122"/>
                              <a:cs typeface="Times New Roman" pitchFamily="34" charset="-120"/>
                            </a:rPr>
                            <a:t>.Specifically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researchers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FMRI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brain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connections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anterior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salience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network</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ASN）.</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绍研究的具体实施方</a:t>
                          </a:r>
                        </a:p>
                        <a:p>
                          <a:pPr marL="0" lvl="0" indent="0" algn="l" hangingPunct="0">
                            <a:lnSpc>
                              <a:spcPts val="2500"/>
                            </a:lnSpc>
                          </a:pPr>
                          <a:r>
                            <a:rPr lang="en-US" altLang="zh-CN" sz="1800" b="0" i="0">
                              <a:solidFill>
                                <a:srgbClr val="003760"/>
                              </a:solidFill>
                              <a:latin typeface="Times New Roman" pitchFamily="34" charset="0"/>
                              <a:ea typeface="微软雅黑" pitchFamily="34" charset="-122"/>
                              <a:cs typeface="Times New Roman" pitchFamily="34" charset="-120"/>
                            </a:rPr>
                            <a:t>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6" name="P_5_BD#019d0d5ad?colgroup=9,24,9&amp;pid=f82e17f0a&amp;color=0,55,96&amp;vtp=1&amp;bt=1&amp;bbb=1&amp;hb=1"/>
              <p:cNvGraphicFramePr>
                <a:graphicFrameLocks noGrp="1"/>
              </p:cNvGraphicFramePr>
              <p:nvPr>
                <p:extLst>
                  <p:ext uri="{D42A27DB-BD31-4B8C-83A1-F6EECF244321}">
                    <p14:modId xmlns:p14="http://schemas.microsoft.com/office/powerpoint/2010/main" val="2883023224"/>
                  </p:ext>
                </p:extLst>
              </p:nvPr>
            </p:nvGraphicFramePr>
            <p:xfrm>
              <a:off x="502920" y="1936750"/>
              <a:ext cx="10543032" cy="4333050"/>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75095">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6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57955">
                    <a:tc>
                      <a:txBody>
                        <a:bodyPr/>
                        <a:lstStyle/>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引导时间状语从</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句</a:t>
                          </a:r>
                          <a:endParaRPr lang="en-US" altLang="zh-CN" sz="1200" dirty="0"/>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endParaRPr lang="en-US" altLang="zh-CN" sz="1200" dirty="0"/>
                        </a:p>
                        <a:p>
                          <a:pPr marL="0" indent="0" algn="l" hangingPunct="0">
                            <a:lnSpc>
                              <a:spcPts val="2800"/>
                            </a:lnSpc>
                          </a:pPr>
                          <a:r>
                            <a:rPr lang="en-US" altLang="zh-CN" sz="1800" b="0" i="0">
                              <a:solidFill>
                                <a:srgbClr val="FF8827"/>
                              </a:solidFill>
                              <a:latin typeface="Times New Roman" pitchFamily="34" charset="0"/>
                              <a:ea typeface="微软雅黑" pitchFamily="34" charset="-122"/>
                              <a:cs typeface="Times New Roman" pitchFamily="34" charset="-120"/>
                            </a:rPr>
                            <a:t>using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lvl="0" indent="0" algn="l" hangingPunct="0">
                            <a:lnSpc>
                              <a:spcPts val="2500"/>
                            </a:lnSpc>
                          </a:pPr>
                          <a:r>
                            <a:rPr lang="en-US" altLang="zh-CN" sz="1800" b="0" i="0">
                              <a:solidFill>
                                <a:srgbClr val="003760"/>
                              </a:solidFill>
                              <a:latin typeface="Times New Roman" pitchFamily="34" charset="0"/>
                              <a:ea typeface="微软雅黑" pitchFamily="34" charset="-122"/>
                              <a:cs typeface="Times New Roman" pitchFamily="34" charset="-120"/>
                            </a:rPr>
                            <a:t>语作方式状语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2173" t="-9846" r="-42386" b="-2308"/>
                          </a:stretch>
                        </a:blipFill>
                      </a:tcPr>
                    </a:tc>
                    <a:tc>
                      <a:txBody>
                        <a:bodyPr/>
                        <a:lstStyle/>
                        <a:p>
                          <a:pPr marL="0" indent="0" algn="l" hangingPunct="0">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绍研究的具体实施方</a:t>
                          </a:r>
                        </a:p>
                        <a:p>
                          <a:pPr marL="0" lvl="0" indent="0" algn="l" hangingPunct="0">
                            <a:lnSpc>
                              <a:spcPts val="2500"/>
                            </a:lnSpc>
                          </a:pPr>
                          <a:r>
                            <a:rPr lang="en-US" altLang="zh-CN" sz="1800" b="0" i="0">
                              <a:solidFill>
                                <a:srgbClr val="003760"/>
                              </a:solidFill>
                              <a:latin typeface="Times New Roman" pitchFamily="34" charset="0"/>
                              <a:ea typeface="微软雅黑" pitchFamily="34" charset="-122"/>
                              <a:cs typeface="Times New Roman" pitchFamily="34" charset="-120"/>
                            </a:rPr>
                            <a:t>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19d0d5ad?colgroup=9,24,9&amp;pid=f82e17f0a&amp;color=0,55,96&amp;vtp=1&amp;bt=1&amp;bbb=1">
            <a:extLst>
              <a:ext uri="{FF2B5EF4-FFF2-40B4-BE49-F238E27FC236}">
                <a16:creationId xmlns:a16="http://schemas.microsoft.com/office/drawing/2014/main" id="{1E381CEB-0D6F-C008-9B2C-707AAB28D248}"/>
              </a:ext>
            </a:extLst>
          </p:cNvPr>
          <p:cNvSpPr txBox="1"/>
          <p:nvPr/>
        </p:nvSpPr>
        <p:spPr>
          <a:xfrm>
            <a:off x="10584286" y="1508760"/>
            <a:ext cx="461665" cy="310085"/>
          </a:xfrm>
          <a:prstGeom prst="rect">
            <a:avLst/>
          </a:prstGeom>
          <a:noFill/>
        </p:spPr>
        <p:txBody>
          <a:bodyPr vert="horz" wrap="none" lIns="0" tIns="0" rIns="0" bIns="0" rtlCol="0">
            <a:spAutoFit/>
          </a:bodyPr>
          <a:lstStyle/>
          <a:p>
            <a:pPr algn="r">
              <a:lnSpc>
                <a:spcPts val="2500"/>
              </a:lnSpc>
            </a:pPr>
            <a:r>
              <a:rPr lang="zh-CN" altLang="en-US">
                <a:latin typeface="Times New Roman" panose="02020603050405020304" pitchFamily="18" charset="0"/>
              </a:rPr>
              <a:t>续表</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7" name="P_5_BD#019d0d5ad?colgroup=9,24,9&amp;pid=f82e17f0a&amp;color=0,55,96&amp;mp=1&amp;vtp=1&amp;bt=1&amp;bbb=1&amp;hb=1"/>
              <p:cNvGraphicFramePr>
                <a:graphicFrameLocks noGrp="1"/>
              </p:cNvGraphicFramePr>
              <p:nvPr>
                <p:extLst>
                  <p:ext uri="{D42A27DB-BD31-4B8C-83A1-F6EECF244321}">
                    <p14:modId xmlns:p14="http://schemas.microsoft.com/office/powerpoint/2010/main" val="1975968595"/>
                  </p:ext>
                </p:extLst>
              </p:nvPr>
            </p:nvGraphicFramePr>
            <p:xfrm>
              <a:off x="502920" y="1993265"/>
              <a:ext cx="10543032" cy="3347784"/>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62402">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引导同位语从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解释说明</a:t>
                          </a:r>
                          <a:r>
                            <a:rPr lang="en-US" altLang="zh-CN" sz="1800" b="0" i="0">
                              <a:solidFill>
                                <a:srgbClr val="003760"/>
                              </a:solidFill>
                              <a:latin typeface="Times New Roman" pitchFamily="34" charset="0"/>
                              <a:ea typeface="微软雅黑" pitchFamily="34" charset="-122"/>
                              <a:cs typeface="Times New Roman" pitchFamily="34" charset="-120"/>
                            </a:rPr>
                            <a:t>idea的内</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容</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associated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harmful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alcohol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Times New Roman" pitchFamily="34" charset="0"/>
                              <a:ea typeface="微软雅黑" pitchFamily="34" charset="-122"/>
                              <a:cs typeface="Times New Roman" pitchFamily="34" charset="-120"/>
                            </a:rPr>
                            <a:t>Greater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parent-child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adolescence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predicted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supporting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high-quality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Greater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ASN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associated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lower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harmful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alcohol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绍研究的具体实施方</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7" name="P_5_BD#019d0d5ad?colgroup=9,24,9&amp;pid=f82e17f0a&amp;color=0,55,96&amp;mp=1&amp;vtp=1&amp;bt=1&amp;bbb=1&amp;hb=1"/>
              <p:cNvGraphicFramePr>
                <a:graphicFrameLocks noGrp="1"/>
              </p:cNvGraphicFramePr>
              <p:nvPr>
                <p:extLst>
                  <p:ext uri="{D42A27DB-BD31-4B8C-83A1-F6EECF244321}">
                    <p14:modId xmlns:p14="http://schemas.microsoft.com/office/powerpoint/2010/main" val="1975968595"/>
                  </p:ext>
                </p:extLst>
              </p:nvPr>
            </p:nvGraphicFramePr>
            <p:xfrm>
              <a:off x="502920" y="1993265"/>
              <a:ext cx="10543032" cy="3347784"/>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62402">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引导同位语从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解释说明</a:t>
                          </a:r>
                          <a:r>
                            <a:rPr lang="en-US" altLang="zh-CN" sz="1800" b="0" i="0">
                              <a:solidFill>
                                <a:srgbClr val="003760"/>
                              </a:solidFill>
                              <a:latin typeface="Times New Roman" pitchFamily="34" charset="0"/>
                              <a:ea typeface="微软雅黑" pitchFamily="34" charset="-122"/>
                              <a:cs typeface="Times New Roman" pitchFamily="34" charset="-120"/>
                            </a:rPr>
                            <a:t>idea的内</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容</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associated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2173" t="-12910" r="-42386" b="-3484"/>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a:t>
                          </a:r>
                          <a:r>
                            <a:rPr lang="en-US" altLang="zh-CN" sz="1800" b="0" i="0">
                              <a:solidFill>
                                <a:srgbClr val="003760"/>
                              </a:solidFill>
                              <a:latin typeface="Times New Roman" pitchFamily="34" charset="0"/>
                              <a:ea typeface="微软雅黑" pitchFamily="34" charset="-122"/>
                              <a:cs typeface="Times New Roman" pitchFamily="34" charset="-120"/>
                            </a:rPr>
                            <a:t>：介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绍研究的具体实施方</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19d0d5ad?colgroup=9,24,9&amp;pid=f82e17f0a&amp;color=0,55,96&amp;mp=1&amp;vtp=1&amp;bt=1&amp;bbb=1">
            <a:extLst>
              <a:ext uri="{FF2B5EF4-FFF2-40B4-BE49-F238E27FC236}">
                <a16:creationId xmlns:a16="http://schemas.microsoft.com/office/drawing/2014/main" id="{E8EC1857-7698-4605-EC92-E98E79BD7277}"/>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8" name="P_5_BD#019d0d5ad?colgroup=9,24,9&amp;pid=f82e17f0a&amp;color=0,55,96&amp;vtp=1&amp;bt=1&amp;bbb=1&amp;hb=1"/>
              <p:cNvGraphicFramePr>
                <a:graphicFrameLocks noGrp="1"/>
              </p:cNvGraphicFramePr>
              <p:nvPr>
                <p:extLst>
                  <p:ext uri="{D42A27DB-BD31-4B8C-83A1-F6EECF244321}">
                    <p14:modId xmlns:p14="http://schemas.microsoft.com/office/powerpoint/2010/main" val="2336405043"/>
                  </p:ext>
                </p:extLst>
              </p:nvPr>
            </p:nvGraphicFramePr>
            <p:xfrm>
              <a:off x="502920" y="1993265"/>
              <a:ext cx="10543032" cy="2991168"/>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57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promote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为不定</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式短语作后置定语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brain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mechanism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（机制）</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childhood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affects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adulthood.“</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findings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highlight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parenting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childhood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promote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long-term</a:t>
                          </a:r>
                          <a:r>
                            <a:rPr lang="en-US" altLang="zh-CN" sz="1800" b="0" i="0" dirty="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adaptive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neurocognitive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said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Allen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Barton,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corresponding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：重</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申研究成果和结论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8" name="P_5_BD#019d0d5ad?colgroup=9,24,9&amp;pid=f82e17f0a&amp;color=0,55,96&amp;vtp=1&amp;bt=1&amp;bbb=1&amp;hb=1"/>
              <p:cNvGraphicFramePr>
                <a:graphicFrameLocks noGrp="1"/>
              </p:cNvGraphicFramePr>
              <p:nvPr>
                <p:extLst>
                  <p:ext uri="{D42A27DB-BD31-4B8C-83A1-F6EECF244321}">
                    <p14:modId xmlns:p14="http://schemas.microsoft.com/office/powerpoint/2010/main" val="2336405043"/>
                  </p:ext>
                </p:extLst>
              </p:nvPr>
            </p:nvGraphicFramePr>
            <p:xfrm>
              <a:off x="502920" y="1993265"/>
              <a:ext cx="10543032" cy="2991168"/>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57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promote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为不定</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式短语作后置定语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2173" t="-14685" r="-42386" b="-3730"/>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：重</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申研究成果和结论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19d0d5ad?colgroup=9,24,9&amp;pid=f82e17f0a&amp;color=0,55,96&amp;vtp=1&amp;bt=1&amp;bbb=1">
            <a:extLst>
              <a:ext uri="{FF2B5EF4-FFF2-40B4-BE49-F238E27FC236}">
                <a16:creationId xmlns:a16="http://schemas.microsoft.com/office/drawing/2014/main" id="{C5ADDE46-2427-D0DE-1AE0-24CE15344FFC}"/>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graphicFrame>
        <p:nvGraphicFramePr>
          <p:cNvPr id="29" name="P_5_BD#019d0d5ad?colgroup=9,24,9&amp;pid=f82e17f0a&amp;color=0,55,96&amp;mp=1&amp;vtp=1&amp;bt=1&amp;bbb=1"/>
          <p:cNvGraphicFramePr>
            <a:graphicFrameLocks noGrp="1"/>
          </p:cNvGraphicFramePr>
          <p:nvPr>
            <p:extLst>
              <p:ext uri="{D42A27DB-BD31-4B8C-83A1-F6EECF244321}">
                <p14:modId xmlns:p14="http://schemas.microsoft.com/office/powerpoint/2010/main" val="1378277000"/>
              </p:ext>
            </p:extLst>
          </p:nvPr>
        </p:nvGraphicFramePr>
        <p:xfrm>
          <a:off x="502920" y="1993265"/>
          <a:ext cx="10543032" cy="2618804"/>
        </p:xfrm>
        <a:graphic>
          <a:graphicData uri="http://schemas.openxmlformats.org/drawingml/2006/table">
            <a:tbl>
              <a:tblPr/>
              <a:tblGrid>
                <a:gridCol w="2404872">
                  <a:extLst>
                    <a:ext uri="{9D8B030D-6E8A-4147-A177-3AD203B41FA5}">
                      <a16:colId xmlns:a16="http://schemas.microsoft.com/office/drawing/2014/main" val="20000"/>
                    </a:ext>
                  </a:extLst>
                </a:gridCol>
                <a:gridCol w="5724144">
                  <a:extLst>
                    <a:ext uri="{9D8B030D-6E8A-4147-A177-3AD203B41FA5}">
                      <a16:colId xmlns:a16="http://schemas.microsoft.com/office/drawing/2014/main" val="20001"/>
                    </a:ext>
                  </a:extLst>
                </a:gridCol>
                <a:gridCol w="241401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3342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①adolescence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.青春期</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identify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.证实</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frequency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.频率</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specifically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.具体来说</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确切地说</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predict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.预言</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highlight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.强调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19d0d5ad?colgroup=9,24,9&amp;pid=f82e17f0a&amp;color=0,55,96&amp;mp=1&amp;vtp=1&amp;bt=1&amp;bbb=1">
            <a:extLst>
              <a:ext uri="{FF2B5EF4-FFF2-40B4-BE49-F238E27FC236}">
                <a16:creationId xmlns:a16="http://schemas.microsoft.com/office/drawing/2014/main" id="{C36432D6-B6CB-9063-E42E-4D3981EA3DA8}"/>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019d0d5ad?pid=f82e17f0a&amp;color=0,55,96&amp;vtp=1&amp;bt=1&amp;bbb=1&amp;hb=1"/>
          <p:cNvSpPr/>
          <p:nvPr/>
        </p:nvSpPr>
        <p:spPr>
          <a:xfrm>
            <a:off x="502920" y="1512000"/>
            <a:ext cx="10570464" cy="46101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【译文】</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根据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生物精神病学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上的一项新研究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孩子在青春期早期和父母之间的沟通越好</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那么成年初期酗</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酒或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借吃消愁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的可能性就越小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这项研究历时</a:t>
            </a:r>
            <a:r>
              <a:rPr lang="en-US" altLang="zh-CN" sz="1800" b="0" i="0" dirty="0">
                <a:solidFill>
                  <a:srgbClr val="003760"/>
                </a:solidFill>
                <a:latin typeface="Times New Roman" pitchFamily="34" charset="0"/>
                <a:ea typeface="微软雅黑" pitchFamily="34" charset="-122"/>
                <a:cs typeface="Times New Roman" pitchFamily="34" charset="-120"/>
              </a:rPr>
              <a:t>14</a:t>
            </a:r>
            <a:r>
              <a:rPr lang="en-US" altLang="zh-CN" sz="1800" b="0" i="0" dirty="0">
                <a:solidFill>
                  <a:srgbClr val="003760"/>
                </a:solidFill>
                <a:latin typeface="Times New Roman" pitchFamily="34" charset="0"/>
                <a:ea typeface="楷体" pitchFamily="34" charset="-122"/>
                <a:cs typeface="Times New Roman" pitchFamily="34" charset="-120"/>
              </a:rPr>
              <a:t>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记录了参与者从</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楷体" pitchFamily="34" charset="-122"/>
                <a:cs typeface="Times New Roman" pitchFamily="34" charset="-120"/>
              </a:rPr>
              <a:t>岁到</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dirty="0">
                <a:solidFill>
                  <a:srgbClr val="003760"/>
                </a:solidFill>
                <a:latin typeface="Times New Roman" pitchFamily="34" charset="0"/>
                <a:ea typeface="楷体" pitchFamily="34" charset="-122"/>
                <a:cs typeface="Times New Roman" pitchFamily="34" charset="-120"/>
              </a:rPr>
              <a:t>岁之间的变化</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证实了父</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母和孩子之间的良好交流能够促进孩子脑组织的发育</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这反过来又能避免暴饮暴食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酗酒和滥用毒品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从</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这个方面来说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亲子沟通对孩子成年后的健康行为有非常大的影响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这项研究是由佐治亚大学家庭研究中心的克里斯托弗</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霍姆斯博士和他的同事一起完成的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主要研究</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对象为有一个</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楷体" pitchFamily="34" charset="-122"/>
                <a:cs typeface="Times New Roman" pitchFamily="34" charset="-120"/>
              </a:rPr>
              <a:t>岁孩子的非裔美国农村家庭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在</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楷体" pitchFamily="34" charset="-122"/>
                <a:cs typeface="Times New Roman" pitchFamily="34" charset="-120"/>
              </a:rPr>
              <a:t>岁到</a:t>
            </a:r>
            <a:r>
              <a:rPr lang="en-US" altLang="zh-CN" sz="1800" b="0" i="0" dirty="0">
                <a:solidFill>
                  <a:srgbClr val="003760"/>
                </a:solidFill>
                <a:latin typeface="Times New Roman" pitchFamily="34" charset="0"/>
                <a:ea typeface="微软雅黑" pitchFamily="34" charset="-122"/>
                <a:cs typeface="Times New Roman" pitchFamily="34" charset="-120"/>
              </a:rPr>
              <a:t>13</a:t>
            </a:r>
            <a:r>
              <a:rPr lang="en-US" altLang="zh-CN" sz="1800" b="0" i="0" dirty="0">
                <a:solidFill>
                  <a:srgbClr val="003760"/>
                </a:solidFill>
                <a:latin typeface="Times New Roman" pitchFamily="34" charset="0"/>
                <a:ea typeface="楷体" pitchFamily="34" charset="-122"/>
                <a:cs typeface="Times New Roman" pitchFamily="34" charset="-120"/>
              </a:rPr>
              <a:t>岁期间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参与者会定期汇报自己和父母的交流情况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包括讨论和吵架的频率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参与者年满</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dirty="0">
                <a:solidFill>
                  <a:srgbClr val="003760"/>
                </a:solidFill>
                <a:latin typeface="Times New Roman" pitchFamily="34" charset="0"/>
                <a:ea typeface="楷体" pitchFamily="34" charset="-122"/>
                <a:cs typeface="Times New Roman" pitchFamily="34" charset="-120"/>
              </a:rPr>
              <a:t>岁时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研究人员从较大的研究项目中招募了</a:t>
            </a:r>
            <a:r>
              <a:rPr lang="en-US" altLang="zh-CN" sz="1800" b="0" i="0" dirty="0">
                <a:solidFill>
                  <a:srgbClr val="003760"/>
                </a:solidFill>
                <a:latin typeface="Times New Roman" pitchFamily="34" charset="0"/>
                <a:ea typeface="微软雅黑" pitchFamily="34" charset="-122"/>
                <a:cs typeface="Times New Roman" pitchFamily="34" charset="-120"/>
              </a:rPr>
              <a:t>91</a:t>
            </a:r>
            <a:r>
              <a:rPr lang="en-US" altLang="zh-CN" sz="1800" b="0" i="0" dirty="0">
                <a:solidFill>
                  <a:srgbClr val="003760"/>
                </a:solidFill>
                <a:latin typeface="Times New Roman" pitchFamily="34" charset="0"/>
                <a:ea typeface="楷体" pitchFamily="34" charset="-122"/>
                <a:cs typeface="Times New Roman" pitchFamily="34" charset="-120"/>
              </a:rPr>
              <a:t>人组成子样本组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通过功能性磁共振成像对他们进行脑活</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动测试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具体地说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就是研究人员使用功能性磁共振成像来研究一个叫作前突显网络的大脑连接网络</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参</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与人员还回答了关于在</a:t>
            </a:r>
            <a:r>
              <a:rPr lang="en-US" altLang="zh-CN" sz="1800" b="0" i="0" dirty="0">
                <a:solidFill>
                  <a:srgbClr val="003760"/>
                </a:solidFill>
                <a:latin typeface="Times New Roman" pitchFamily="34" charset="0"/>
                <a:ea typeface="微软雅黑" pitchFamily="34" charset="-122"/>
                <a:cs typeface="Times New Roman" pitchFamily="34" charset="-120"/>
              </a:rPr>
              <a:t>25</a:t>
            </a:r>
            <a:r>
              <a:rPr lang="en-US" altLang="zh-CN" sz="1800" b="0" i="0" dirty="0">
                <a:solidFill>
                  <a:srgbClr val="003760"/>
                </a:solidFill>
                <a:latin typeface="Times New Roman" pitchFamily="34" charset="0"/>
                <a:ea typeface="楷体" pitchFamily="34" charset="-122"/>
                <a:cs typeface="Times New Roman" pitchFamily="34" charset="-120"/>
              </a:rPr>
              <a:t>岁时酗酒和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借吃消愁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的问题</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100"/>
              </a:lnSpc>
            </a:pPr>
            <a:endParaRPr lang="en-US" altLang="zh-CN"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019d0d5ad?pid=f82e17f0a&amp;color=0,55,96&amp;vtp=1&amp;bt=1&amp;bbb=1&amp;hb=1">
            <a:extLst>
              <a:ext uri="{FF2B5EF4-FFF2-40B4-BE49-F238E27FC236}">
                <a16:creationId xmlns:a16="http://schemas.microsoft.com/office/drawing/2014/main" id="{F82B8D50-A1BB-BA6C-E9D2-0090A072F856}"/>
              </a:ext>
            </a:extLst>
          </p:cNvPr>
          <p:cNvSpPr/>
          <p:nvPr/>
        </p:nvSpPr>
        <p:spPr>
          <a:xfrm>
            <a:off x="502920" y="1512000"/>
            <a:ext cx="10570464" cy="2446655"/>
          </a:xfrm>
          <a:prstGeom prst="rect">
            <a:avLst/>
          </a:prstGeom>
          <a:noFill/>
          <a:ln/>
        </p:spPr>
        <p:txBody>
          <a:bodyPr wrap="none" lIns="0" tIns="0" rIns="0" bIns="0" rtlCol="0" anchor="t"/>
          <a:lstStyle/>
          <a:p>
            <a:pPr>
              <a:lnSpc>
                <a:spcPts val="3300"/>
              </a:lnSpc>
            </a:pPr>
            <a:r>
              <a:rPr lang="en-US" altLang="zh-CN" b="0" i="0">
                <a:solidFill>
                  <a:srgbClr val="003760"/>
                </a:solidFill>
                <a:latin typeface="Times New Roman" pitchFamily="34" charset="0"/>
                <a:ea typeface="楷体" pitchFamily="34" charset="-122"/>
                <a:cs typeface="Times New Roman" pitchFamily="34" charset="-120"/>
              </a:rPr>
              <a:t>青</a:t>
            </a:r>
            <a:r>
              <a:rPr lang="en-US" altLang="zh-CN" sz="1800" b="0" i="0">
                <a:solidFill>
                  <a:srgbClr val="003760"/>
                </a:solidFill>
                <a:latin typeface="Times New Roman" pitchFamily="34" charset="0"/>
                <a:ea typeface="楷体" pitchFamily="34" charset="-122"/>
                <a:cs typeface="Times New Roman" pitchFamily="34" charset="-120"/>
              </a:rPr>
              <a:t>春期早期较好的亲子沟通预言了</a:t>
            </a: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Times New Roman" pitchFamily="34" charset="0"/>
                <a:ea typeface="楷体" pitchFamily="34" charset="-122"/>
                <a:cs typeface="Times New Roman" pitchFamily="34" charset="-120"/>
              </a:rPr>
              <a:t>岁时前突显网络更好的连通性能</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这证明了高质量的养育方式对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孩子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大脑的长期发育有重要作用这个观点</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前突显网络的高连通性反过来又能够减少人们在</a:t>
            </a: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Times New Roman" pitchFamily="34" charset="0"/>
                <a:ea typeface="楷体" pitchFamily="34" charset="-122"/>
                <a:cs typeface="Times New Roman" pitchFamily="34" charset="-120"/>
              </a:rPr>
              <a:t>岁时的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酗酒及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借吃消愁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的行为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研究结果指出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前突显网络是一个体现儿童时期的养育方式如何影响孩子成年初期的健康行为的大脑</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机制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这项研究的通信作者艾伦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巴顿博士表示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这些研究结果强调了儿童时期的预防措施以及育儿技巧</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对于促进孩子神经认知的长期适应性发展有重要意义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25685798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C_4_BD#4c3b450b2?pid=3928b1749&amp;color=0,55,96&amp;vtp=1&amp;bt=1&amp;bbb=1"/>
          <p:cNvSpPr/>
          <p:nvPr/>
        </p:nvSpPr>
        <p:spPr>
          <a:xfrm>
            <a:off x="502920" y="1508760"/>
            <a:ext cx="10570464" cy="703072"/>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66_1#88e92c737?pid=4c3b450b2&amp;color=0,55,96&amp;vtp=1&amp;bbb=1&amp;hb=1"/>
          <p:cNvSpPr/>
          <p:nvPr/>
        </p:nvSpPr>
        <p:spPr>
          <a:xfrm>
            <a:off x="502920" y="2045175"/>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[吉林长春外国语学校2024高二月考]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farewell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death.Juliet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Romeo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adieu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（再见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oxymoron.But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seeming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contradiction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Relationships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passions.Deep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relationships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attachment.Emotions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intensify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becomes.</a:t>
            </a:r>
            <a:r>
              <a:rPr lang="en-US" altLang="zh-CN" sz="1800" b="0" i="0">
                <a:solidFill>
                  <a:srgbClr val="003760"/>
                </a:solidFill>
                <a:latin typeface="Times New Roman" pitchFamily="34" charset="0"/>
                <a:ea typeface="微软雅黑" pitchFamily="34" charset="-122"/>
                <a:cs typeface="Times New Roman" pitchFamily="34" charset="-120"/>
              </a:rPr>
              <a:t>Each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person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relationship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receives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emotional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benefit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knowing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person.</a:t>
            </a:r>
            <a:endParaRPr lang="en-US" altLang="zh-CN"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5bd5a3c62.fixed?sp=1&amp;pid=c2e1c323e&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M_5_BD.66_2#88e92c737?pid=4c3b450b2&amp;color=0,55,96&amp;mp=1&amp;vtp=1&amp;bt=1&amp;bbb=1&amp;h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separating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emotional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Times New Roman" pitchFamily="34" charset="0"/>
                <a:ea typeface="微软雅黑" pitchFamily="34" charset="-122"/>
                <a:cs typeface="Times New Roman" pitchFamily="34" charset="-120"/>
              </a:rPr>
              <a:t>.Separation,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temporary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connection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fulfilment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rewarding,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soulmate.Humans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beings.We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people.Loneliness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devastates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（彻底破坏）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human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sadness.Sad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fulfilling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relationships</a:t>
            </a:r>
            <a:r>
              <a:rPr lang="en-US" altLang="zh-CN" sz="1800" b="0" i="0" dirty="0">
                <a:solidFill>
                  <a:srgbClr val="003760"/>
                </a:solidFill>
                <a:latin typeface="Times New Roman" pitchFamily="34" charset="0"/>
                <a:ea typeface="微软雅黑" pitchFamily="34" charset="-122"/>
                <a:cs typeface="Times New Roman" pitchFamily="34" charset="-120"/>
              </a:rPr>
              <a:t>.Likewise,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r>
              <a:rPr lang="en-US" altLang="zh-CN" sz="1800" b="0" i="0">
                <a:solidFill>
                  <a:srgbClr val="003760"/>
                </a:solidFill>
                <a:latin typeface="Times New Roman" pitchFamily="34" charset="0"/>
                <a:ea typeface="微软雅黑" pitchFamily="34" charset="-122"/>
                <a:cs typeface="Times New Roman" pitchFamily="34" charset="-120"/>
              </a:rPr>
              <a:t>Herein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essential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point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emotional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problem.</a:t>
            </a:r>
            <a:endParaRPr lang="en-US" altLang="zh-CN"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M_5_BD.66_3#88e92c737?pid=4c3b450b2&amp;color=0,55,96&amp;mp=1&amp;vtp=1&amp;bt=1&amp;bbb=1&amp;hb=1"/>
          <p:cNvSpPr/>
          <p:nvPr/>
        </p:nvSpPr>
        <p:spPr>
          <a:xfrm>
            <a:off x="502920" y="150876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devastating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separation</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exhilaration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overwhelming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Enjoy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feel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perhaps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saying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hello.</a:t>
            </a:r>
            <a:endParaRPr lang="en-US" altLang="zh-CN" dirty="0"/>
          </a:p>
        </p:txBody>
      </p:sp>
      <p:sp>
        <p:nvSpPr>
          <p:cNvPr id="3" name="QM_5_EX.67_1#88e92c737?pid=4c3b450b2&amp;color=0,55,96&amp;vtp=1&amp;bbb=1&amp;hb=1"/>
          <p:cNvSpPr/>
          <p:nvPr/>
        </p:nvSpPr>
        <p:spPr>
          <a:xfrm>
            <a:off x="502920" y="398399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本文是一篇议论文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主要通过莎翁戏剧作品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罗密欧与朱丽叶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中的著名台词</a:t>
            </a:r>
            <a:r>
              <a:rPr lang="en-US" altLang="zh-CN" sz="1800" b="0" i="0" dirty="0">
                <a:solidFill>
                  <a:srgbClr val="003760"/>
                </a:solidFill>
                <a:latin typeface="Times New Roman" pitchFamily="34" charset="0"/>
                <a:ea typeface="微软雅黑" pitchFamily="34" charset="-122"/>
                <a:cs typeface="Times New Roman" pitchFamily="34" charset="-120"/>
              </a:rPr>
              <a:t>“Parting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such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sweet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sorrow.”</a:t>
            </a:r>
            <a:r>
              <a:rPr lang="en-US" altLang="zh-CN" b="0" i="0" dirty="0">
                <a:solidFill>
                  <a:srgbClr val="003760"/>
                </a:solidFill>
                <a:latin typeface="Times New Roman" pitchFamily="34" charset="0"/>
                <a:ea typeface="楷体" pitchFamily="34" charset="-122"/>
                <a:cs typeface="Times New Roman" pitchFamily="34" charset="-120"/>
              </a:rPr>
              <a:t>引出了对人际关系的讨论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阐述分离的痛苦是衡量感情的尺度</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C_6_BD.68_1#fd363722f?pid=88e92c737&amp;color=0,55,96&amp;vtp=1&amp;bt=1&amp;bbb=1"/>
          <p:cNvSpPr/>
          <p:nvPr/>
        </p:nvSpPr>
        <p:spPr>
          <a:xfrm>
            <a:off x="502920" y="1508760"/>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phrase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sorrow”?(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9_1#fd363722f.bracket?pid=88e92c737&amp;color=0,55,96&amp;vpa=22&amp;vtp=1"/>
          <p:cNvSpPr/>
          <p:nvPr/>
        </p:nvSpPr>
        <p:spPr>
          <a:xfrm>
            <a:off x="7571898" y="1492250"/>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70_1#fd363722f.choices?pid=88e92c737&amp;color=0,55,96&amp;vtp=1&amp;bbb=1"/>
          <p:cNvSpPr/>
          <p:nvPr/>
        </p:nvSpPr>
        <p:spPr>
          <a:xfrm>
            <a:off x="502920" y="1866963"/>
            <a:ext cx="10570464" cy="313055"/>
          </a:xfrm>
          <a:prstGeom prst="rect">
            <a:avLst/>
          </a:prstGeom>
          <a:noFill/>
          <a:ln/>
        </p:spPr>
        <p:txBody>
          <a:bodyPr wrap="none" lIns="0" tIns="0" rIns="0" bIns="0" rtlCol="0" anchor="t"/>
          <a:lstStyle/>
          <a:p>
            <a:pPr>
              <a:lnSpc>
                <a:spcPts val="2700"/>
              </a:lnSpc>
              <a:tabLst>
                <a:tab pos="2137791" algn="l"/>
                <a:tab pos="4986782" algn="l"/>
                <a:tab pos="8000873" algn="l"/>
              </a:tabLst>
            </a:pPr>
            <a:r>
              <a:rPr lang="en-US" altLang="zh-CN" sz="1800" b="0" i="0" dirty="0">
                <a:solidFill>
                  <a:srgbClr val="003760"/>
                </a:solidFill>
                <a:latin typeface="Times New Roman" pitchFamily="34" charset="0"/>
                <a:ea typeface="微软雅黑" pitchFamily="34" charset="-122"/>
                <a:cs typeface="Times New Roman" pitchFamily="34" charset="-120"/>
              </a:rPr>
              <a:t>A.Icy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cold.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.Clicking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sounds.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.Deafening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silence.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.Endless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speech.</a:t>
            </a:r>
            <a:endParaRPr lang="en-US" altLang="zh-CN" sz="1800" dirty="0"/>
          </a:p>
        </p:txBody>
      </p:sp>
      <p:sp>
        <p:nvSpPr>
          <p:cNvPr id="5" name="QC_6_AS.71_1#fd363722f?pid=88e92c737&amp;color=0,55,96&amp;vtp=1&amp;bbb=1&amp;hb=1"/>
          <p:cNvSpPr/>
          <p:nvPr/>
        </p:nvSpPr>
        <p:spPr>
          <a:xfrm>
            <a:off x="502920" y="2224786"/>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推理判断题。根据第一段中的“Sweet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oxymoron.But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contradiction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true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relationships.”可知，sweet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sorrow是一种矛盾修辞法。C项（震耳欲聋的沉默）与</a:t>
            </a:r>
            <a:r>
              <a:rPr lang="en-US" altLang="zh-CN" sz="1800" b="0" i="0">
                <a:solidFill>
                  <a:srgbClr val="003760"/>
                </a:solidFill>
                <a:latin typeface="Times New Roman" pitchFamily="34" charset="0"/>
                <a:ea typeface="微软雅黑" pitchFamily="34" charset="-122"/>
                <a:cs typeface="Times New Roman" pitchFamily="34" charset="-120"/>
              </a:rPr>
              <a:t>“甜蜜</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的悲伤</a:t>
            </a:r>
            <a:r>
              <a:rPr lang="en-US" altLang="zh-CN" b="0" i="0" dirty="0">
                <a:solidFill>
                  <a:srgbClr val="003760"/>
                </a:solidFill>
                <a:latin typeface="Times New Roman" pitchFamily="34" charset="0"/>
                <a:ea typeface="微软雅黑" pitchFamily="34" charset="-122"/>
                <a:cs typeface="Times New Roman" pitchFamily="34" charset="-120"/>
              </a:rPr>
              <a:t>”一致，都是矛盾修辞法。故选C项。</a:t>
            </a:r>
            <a:endParaRPr lang="en-US" altLang="zh-CN" dirty="0"/>
          </a:p>
        </p:txBody>
      </p:sp>
      <p:sp>
        <p:nvSpPr>
          <p:cNvPr id="6" name="QC_6_BD.72_1#421a29d0e?pid=88e92c737&amp;color=0,55,96&amp;vtp=1&amp;bbb=1"/>
          <p:cNvSpPr/>
          <p:nvPr/>
        </p:nvSpPr>
        <p:spPr>
          <a:xfrm>
            <a:off x="502920" y="3336226"/>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73_1#421a29d0e.bracket?pid=88e92c737&amp;color=0,55,96&amp;vpa=23&amp;vtp=1"/>
          <p:cNvSpPr/>
          <p:nvPr/>
        </p:nvSpPr>
        <p:spPr>
          <a:xfrm>
            <a:off x="4655026" y="3319716"/>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74_1#421a29d0e.choices?pid=88e92c737&amp;color=0,55,96&amp;vtp=1&amp;bbb=1"/>
          <p:cNvSpPr/>
          <p:nvPr/>
        </p:nvSpPr>
        <p:spPr>
          <a:xfrm>
            <a:off x="502920" y="3694049"/>
            <a:ext cx="10570464" cy="14179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A.Saying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unavoidable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endParaRPr lang="en-US" altLang="zh-CN" sz="1800" dirty="0"/>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.Separation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endParaRPr lang="en-US" altLang="zh-CN" sz="1800" dirty="0"/>
          </a:p>
        </p:txBody>
      </p:sp>
      <p:sp>
        <p:nvSpPr>
          <p:cNvPr id="9" name="QC_6_AS.75_1#421a29d0e?pid=88e92c737&amp;color=0,55,96&amp;vtp=1&amp;bbb=1&amp;hb=1"/>
          <p:cNvSpPr/>
          <p:nvPr/>
        </p:nvSpPr>
        <p:spPr>
          <a:xfrm>
            <a:off x="502920" y="5148326"/>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细节理解题。根据第三段中的“Separation,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temporary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deep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company</a:t>
            </a:r>
            <a:r>
              <a:rPr lang="en-US" altLang="zh-CN" b="0" i="0" dirty="0">
                <a:solidFill>
                  <a:srgbClr val="003760"/>
                </a:solidFill>
                <a:latin typeface="Times New Roman" pitchFamily="34" charset="0"/>
                <a:ea typeface="微软雅黑" pitchFamily="34" charset="-122"/>
                <a:cs typeface="Times New Roman" pitchFamily="34" charset="-120"/>
              </a:rPr>
              <a:t>.”可知，分离是告别时悲伤的部分。故选D项。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C_6_BD.76_1#6bcbe0b7a?pid=88e92c73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satisfaction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life?(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77_1#6bcbe0b7a.bracket?pid=88e92c737&amp;color=0,55,96&amp;vpa=24&amp;vtp=1"/>
          <p:cNvSpPr/>
          <p:nvPr/>
        </p:nvSpPr>
        <p:spPr>
          <a:xfrm>
            <a:off x="6534625"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78_1#6bcbe0b7a.choices?pid=88e92c737&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.Comforting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shoes.</a:t>
            </a:r>
            <a:endParaRPr lang="en-US" altLang="zh-CN" sz="1800" dirty="0"/>
          </a:p>
        </p:txBody>
      </p:sp>
      <p:sp>
        <p:nvSpPr>
          <p:cNvPr id="5" name="QC_6_AS.79_1#6bcbe0b7a?pid=88e92c737&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推理判断题。根据第二段中的“Deep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level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attachment.”以及第四段中的The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rewarding可知</a:t>
            </a:r>
            <a:r>
              <a:rPr lang="en-US" altLang="zh-CN" sz="1800" b="0" i="0">
                <a:solidFill>
                  <a:srgbClr val="003760"/>
                </a:solidFill>
                <a:latin typeface="Times New Roman" pitchFamily="34" charset="0"/>
                <a:ea typeface="微软雅黑" pitchFamily="34" charset="-122"/>
                <a:cs typeface="Times New Roman" pitchFamily="34" charset="-120"/>
              </a:rPr>
              <a:t>，深厚的友</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谊和爱的关系是通过情感依附的深度来衡量的</a:t>
            </a:r>
            <a:r>
              <a:rPr lang="en-US" altLang="zh-CN" sz="1800" b="0" i="0" dirty="0">
                <a:solidFill>
                  <a:srgbClr val="003760"/>
                </a:solidFill>
                <a:latin typeface="Times New Roman" pitchFamily="34" charset="0"/>
                <a:ea typeface="微软雅黑" pitchFamily="34" charset="-122"/>
                <a:cs typeface="Times New Roman" pitchFamily="34" charset="-120"/>
              </a:rPr>
              <a:t>，一起度过的时光在情感上是有益的</a:t>
            </a:r>
            <a:r>
              <a:rPr lang="en-US" altLang="zh-CN" sz="1800" b="0" i="0">
                <a:solidFill>
                  <a:srgbClr val="003760"/>
                </a:solidFill>
                <a:latin typeface="Times New Roman" pitchFamily="34" charset="0"/>
                <a:ea typeface="微软雅黑" pitchFamily="34" charset="-122"/>
                <a:cs typeface="Times New Roman" pitchFamily="34" charset="-120"/>
              </a:rPr>
              <a:t>，即与他人建立深厚的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情感联系能使人在社交生活中获得情感上的满足</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C_6_BD.80_1#b96d839b8?pid=88e92c73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passage?(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1_1#b96d839b8.bracket?pid=88e92c737&amp;color=0,55,96&amp;vpa=25&amp;vtp=1"/>
          <p:cNvSpPr/>
          <p:nvPr/>
        </p:nvSpPr>
        <p:spPr>
          <a:xfrm>
            <a:off x="47058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82_1#b96d839b8.choices?pid=88e92c737&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separation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fulfilment.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endParaRPr lang="en-US" altLang="zh-CN" sz="1800" dirty="0"/>
          </a:p>
        </p:txBody>
      </p:sp>
      <p:sp>
        <p:nvSpPr>
          <p:cNvPr id="5" name="QC_6_AS.83_1#b96d839b8?pid=88e92c737&amp;color=0,55,96&amp;vtp=1&amp;bbb=1&amp;hb=1"/>
          <p:cNvSpPr/>
          <p:nvPr/>
        </p:nvSpPr>
        <p:spPr>
          <a:xfrm>
            <a:off x="502920" y="3564255"/>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主旨大意题。通读全文并根据最后一段中的“Enjoy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long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relationship.”可知，文章通过“告别”带给人看似矛盾的情感体验这一现象，运用对比等手法</a:t>
            </a:r>
            <a:r>
              <a:rPr lang="en-US" altLang="zh-CN" sz="1800" b="0" i="0">
                <a:solidFill>
                  <a:srgbClr val="003760"/>
                </a:solidFill>
                <a:latin typeface="Times New Roman" pitchFamily="34" charset="0"/>
                <a:ea typeface="微软雅黑" pitchFamily="34" charset="-122"/>
                <a:cs typeface="Times New Roman" pitchFamily="34" charset="-120"/>
              </a:rPr>
              <a:t>，深入分析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了痛苦这种情感体验在人际关系中的作用</a:t>
            </a:r>
            <a:r>
              <a:rPr lang="en-US" altLang="zh-CN" sz="1800" b="0" i="0" dirty="0">
                <a:solidFill>
                  <a:srgbClr val="003760"/>
                </a:solidFill>
                <a:latin typeface="Times New Roman" pitchFamily="34" charset="0"/>
                <a:ea typeface="微软雅黑" pitchFamily="34" charset="-122"/>
                <a:cs typeface="Times New Roman" pitchFamily="34" charset="-120"/>
              </a:rPr>
              <a:t>，B项（分离的痛苦是衡量人际关系的标准</a:t>
            </a:r>
            <a:r>
              <a:rPr lang="en-US" altLang="zh-CN" sz="1800" b="0" i="0">
                <a:solidFill>
                  <a:srgbClr val="003760"/>
                </a:solidFill>
                <a:latin typeface="Times New Roman" pitchFamily="34" charset="0"/>
                <a:ea typeface="微软雅黑" pitchFamily="34" charset="-122"/>
                <a:cs typeface="Times New Roman" pitchFamily="34" charset="-120"/>
              </a:rPr>
              <a:t>）概括了文章主要内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容</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C_6_AS.83_2#b96d839b8?pid=88e92c737&amp;color=0,55,96&amp;mp=1&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【微技能】如何确定文章的主旨大意</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确定文章的主旨大意时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首先要寻找文章中的关键信息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确定主旨句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主旨句即能够概括本篇文章主旨或大意的句子</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通常在文章的第一段或最后一段</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如果文章中没有明显存在这样的句子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则需要自己提炼主题词来进行整理和归纳</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寻找主题词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文章的主题词与其主要讨论的话题相关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常在文本中反复出现</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表达相同主题和</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提炼出来主题词后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文章大意自然就会凸显</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寻找逻辑词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文章主题或主旨句的引出有时还会借助逻辑词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thus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also</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what's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additionally,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example</a:t>
            </a:r>
            <a:r>
              <a:rPr lang="en-US" altLang="zh-CN" b="0" i="0" dirty="0">
                <a:solidFill>
                  <a:srgbClr val="003760"/>
                </a:solidFill>
                <a:latin typeface="Times New Roman" pitchFamily="34" charset="0"/>
                <a:ea typeface="楷体" pitchFamily="34" charset="-122"/>
                <a:cs typeface="Times New Roman" pitchFamily="34" charset="-120"/>
              </a:rPr>
              <a:t>等</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这些词</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组</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前后的句子常常包含关键信息</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C_4_BD#eca8ee92c?pid=f3fc832a5&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试题分析</a:t>
            </a:r>
            <a:endParaRPr lang="en-US" altLang="zh-CN" sz="2400" dirty="0"/>
          </a:p>
        </p:txBody>
      </p:sp>
      <p:sp>
        <p:nvSpPr>
          <p:cNvPr id="3" name="P_5_BD#d498e9d7e?pid=eca8ee92c&amp;color=0,55,96&amp;vtp=1&amp;bbb=1&amp;hb=1"/>
          <p:cNvSpPr/>
          <p:nvPr/>
        </p:nvSpPr>
        <p:spPr>
          <a:xfrm>
            <a:off x="502920" y="2045175"/>
            <a:ext cx="10570464" cy="24498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读后续写是近几年新高考模式下出现的新型作文形式。这类作文题目通常会提供一段</a:t>
            </a:r>
            <a:r>
              <a:rPr lang="en-US" altLang="zh-CN" sz="1800" b="0" i="0">
                <a:solidFill>
                  <a:srgbClr val="003760"/>
                </a:solidFill>
                <a:latin typeface="Times New Roman" pitchFamily="34" charset="0"/>
                <a:ea typeface="微软雅黑" pitchFamily="34" charset="-122"/>
                <a:cs typeface="Times New Roman" pitchFamily="34" charset="-120"/>
              </a:rPr>
              <a:t>350词左右的材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料</a:t>
            </a:r>
            <a:r>
              <a:rPr lang="en-US" altLang="zh-CN" sz="1800" b="0" i="0" dirty="0">
                <a:solidFill>
                  <a:srgbClr val="003760"/>
                </a:solidFill>
                <a:latin typeface="Times New Roman" pitchFamily="34" charset="0"/>
                <a:ea typeface="微软雅黑" pitchFamily="34" charset="-122"/>
                <a:cs typeface="Times New Roman" pitchFamily="34" charset="-120"/>
              </a:rPr>
              <a:t>，材料体裁多为记叙文，少有夹叙夹议文。故事情节大多浅显易懂，与真实生活相关，</a:t>
            </a:r>
            <a:r>
              <a:rPr lang="en-US" altLang="zh-CN" sz="1800" b="0" i="0">
                <a:solidFill>
                  <a:srgbClr val="003760"/>
                </a:solidFill>
                <a:latin typeface="Times New Roman" pitchFamily="34" charset="0"/>
                <a:ea typeface="微软雅黑" pitchFamily="34" charset="-122"/>
                <a:cs typeface="Times New Roman" pitchFamily="34" charset="-120"/>
              </a:rPr>
              <a:t>且情节跌宕起伏，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逻辑清晰</a:t>
            </a:r>
            <a:r>
              <a:rPr lang="en-US" altLang="zh-CN" sz="1800" b="0" i="0" dirty="0">
                <a:solidFill>
                  <a:srgbClr val="003760"/>
                </a:solidFill>
                <a:latin typeface="Times New Roman" pitchFamily="34" charset="0"/>
                <a:ea typeface="微软雅黑" pitchFamily="34" charset="-122"/>
                <a:cs typeface="Times New Roman" pitchFamily="34" charset="-120"/>
              </a:rPr>
              <a:t>，对考生在续写时发挥想象力和创造力有一定帮助</a:t>
            </a:r>
            <a:r>
              <a:rPr lang="en-US" altLang="zh-CN" sz="1800" b="0" i="0">
                <a:solidFill>
                  <a:srgbClr val="003760"/>
                </a:solidFill>
                <a:latin typeface="Times New Roman" pitchFamily="34" charset="0"/>
                <a:ea typeface="微软雅黑" pitchFamily="34" charset="-122"/>
                <a:cs typeface="Times New Roman" pitchFamily="34" charset="-120"/>
              </a:rPr>
              <a:t>。在提供的材料下面有两个需要补充完整的段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落</a:t>
            </a:r>
            <a:r>
              <a:rPr lang="en-US" altLang="zh-CN" sz="1800" b="0" i="0" dirty="0">
                <a:solidFill>
                  <a:srgbClr val="003760"/>
                </a:solidFill>
                <a:latin typeface="Times New Roman" pitchFamily="34" charset="0"/>
                <a:ea typeface="微软雅黑" pitchFamily="34" charset="-122"/>
                <a:cs typeface="Times New Roman" pitchFamily="34" charset="-120"/>
              </a:rPr>
              <a:t>，考生需要根据该材料内容和所给的两个段落开头语，使用150词左右补全故事的后续情节</a:t>
            </a:r>
            <a:r>
              <a:rPr lang="en-US" altLang="zh-CN" sz="1800" b="0" i="0">
                <a:solidFill>
                  <a:srgbClr val="003760"/>
                </a:solidFill>
                <a:latin typeface="Times New Roman" pitchFamily="34" charset="0"/>
                <a:ea typeface="微软雅黑" pitchFamily="34" charset="-122"/>
                <a:cs typeface="Times New Roman" pitchFamily="34" charset="-120"/>
              </a:rPr>
              <a:t>，将其发展</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成一篇与给定材料有逻辑衔接</a:t>
            </a:r>
            <a:r>
              <a:rPr lang="en-US" altLang="zh-CN" sz="1800" b="0" i="0" dirty="0">
                <a:solidFill>
                  <a:srgbClr val="003760"/>
                </a:solidFill>
                <a:latin typeface="Times New Roman" pitchFamily="34" charset="0"/>
                <a:ea typeface="微软雅黑" pitchFamily="34" charset="-122"/>
                <a:cs typeface="Times New Roman" pitchFamily="34" charset="-120"/>
              </a:rPr>
              <a:t>、情节和结构完整的短文。读后续写需要考生兼具阅读能力和写作能力</a:t>
            </a:r>
            <a:r>
              <a:rPr lang="en-US" altLang="zh-CN" sz="1800" b="0" i="0">
                <a:solidFill>
                  <a:srgbClr val="003760"/>
                </a:solidFill>
                <a:latin typeface="Times New Roman" pitchFamily="34" charset="0"/>
                <a:ea typeface="微软雅黑" pitchFamily="34" charset="-122"/>
                <a:cs typeface="Times New Roman" pitchFamily="34" charset="-120"/>
              </a:rPr>
              <a:t>，还</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要融合想象力</a:t>
            </a:r>
            <a:r>
              <a:rPr lang="en-US" altLang="zh-CN" b="0" i="0" dirty="0">
                <a:solidFill>
                  <a:srgbClr val="003760"/>
                </a:solidFill>
                <a:latin typeface="Times New Roman" pitchFamily="34" charset="0"/>
                <a:ea typeface="微软雅黑" pitchFamily="34" charset="-122"/>
                <a:cs typeface="Times New Roman" pitchFamily="34" charset="-120"/>
              </a:rPr>
              <a:t>、创造力和逻辑能力。</a:t>
            </a:r>
            <a:endParaRPr lang="en-US" altLang="zh-CN"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P_5#d498e9d7e?sp=1&amp;pid=eca8ee92c&amp;color=0,55,96&amp;vtp=1&amp;bt=1&amp;bbb=1"/>
          <p:cNvSpPr/>
          <p:nvPr/>
        </p:nvSpPr>
        <p:spPr>
          <a:xfrm>
            <a:off x="502920" y="1512000"/>
            <a:ext cx="10570464" cy="45453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1.续写文本得高分的关键</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内容上脉络清晰、故事完整；</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与所给短文及段落开头语衔接合理；</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语言表达上用词丰富、准确，句式多样；</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书写美观、卷面整洁，</a:t>
            </a:r>
            <a:r>
              <a:rPr lang="en-US" altLang="zh-CN" sz="1800" b="0" i="0">
                <a:solidFill>
                  <a:srgbClr val="003760"/>
                </a:solidFill>
                <a:latin typeface="Times New Roman" pitchFamily="34" charset="0"/>
                <a:ea typeface="微软雅黑" pitchFamily="34" charset="-122"/>
                <a:cs typeface="Times New Roman" pitchFamily="34" charset="-120"/>
              </a:rPr>
              <a:t>词数在规定范围内。</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2.读后续写的语言表达技巧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在进行续写时，可恰当运用心理描写、动作描写、神态描写、语言描写、环境描写等勾勒情节，使续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写文章更为真实。在运用这些描写手法时要注意与续写情节的结合，不要将各种描写随意堆砌在一起，而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是要根据自己想象出来的续写情境合理运用。此外，续写时还可以使用一些修辞手法，如比喻、排比、拟</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人等。但无论是运用描写手法还是修辞手法，素材的积累是必不可少的，想要在进行续写时得心应手，最</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关键的是要在学习过程中积累相关的语言表达。</a:t>
            </a:r>
            <a:endParaRPr lang="en-US" altLang="zh-CN" sz="1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P_5#d498e9d7e?sp=1&amp;pid=eca8ee92c&amp;color=0,55,96&amp;vtp=1&amp;bt=1&amp;bbb=1&amp;hb=1"/>
          <p:cNvSpPr/>
          <p:nvPr/>
        </p:nvSpPr>
        <p:spPr>
          <a:xfrm>
            <a:off x="502920" y="1512000"/>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3.读后续写的写作思路与步骤</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Reading读取信息：获取主要人物、时间、地点、事件背景等信息，把握所给材料中的故事情节。</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Predicting预测发展：在读懂材料的基础上，结合两个段落开头语，预测故事的发展方向</a:t>
            </a:r>
            <a:r>
              <a:rPr lang="en-US" altLang="zh-CN" sz="1800" b="0" i="0">
                <a:solidFill>
                  <a:srgbClr val="003760"/>
                </a:solidFill>
                <a:latin typeface="Times New Roman" pitchFamily="34" charset="0"/>
                <a:ea typeface="微软雅黑" pitchFamily="34" charset="-122"/>
                <a:cs typeface="Times New Roman" pitchFamily="34" charset="-120"/>
              </a:rPr>
              <a:t>，例如人物的行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、心理活动、感受、产生的结果、最后的结局等。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Writing续写故事：确定续写的情节后，运用恰当的语言将其表达出来，并注意使用衔接词</a:t>
            </a:r>
            <a:r>
              <a:rPr lang="en-US" altLang="zh-CN" sz="1800" b="0" i="0">
                <a:solidFill>
                  <a:srgbClr val="003760"/>
                </a:solidFill>
                <a:latin typeface="Times New Roman" pitchFamily="34" charset="0"/>
                <a:ea typeface="微软雅黑" pitchFamily="34" charset="-122"/>
                <a:cs typeface="Times New Roman" pitchFamily="34" charset="-120"/>
              </a:rPr>
              <a:t>，使文章脉络</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清晰</a:t>
            </a:r>
            <a:r>
              <a:rPr lang="en-US" altLang="zh-CN" sz="1800" b="0" i="0" dirty="0">
                <a:solidFill>
                  <a:srgbClr val="003760"/>
                </a:solidFill>
                <a:latin typeface="Times New Roman" pitchFamily="34" charset="0"/>
                <a:ea typeface="微软雅黑" pitchFamily="34" charset="-122"/>
                <a:cs typeface="Times New Roman" pitchFamily="34" charset="-120"/>
              </a:rPr>
              <a:t>、逻辑通顺。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Polishing润色定稿：如果时间充分，可对已完成的续写内容进行检查或优化</a:t>
            </a:r>
            <a:r>
              <a:rPr lang="en-US" altLang="zh-CN" sz="1800" b="0" i="0">
                <a:solidFill>
                  <a:srgbClr val="003760"/>
                </a:solidFill>
                <a:latin typeface="Times New Roman" pitchFamily="34" charset="0"/>
                <a:ea typeface="微软雅黑" pitchFamily="34" charset="-122"/>
                <a:cs typeface="Times New Roman" pitchFamily="34" charset="-120"/>
              </a:rPr>
              <a:t>，主要注意文章时态是否统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a:t>
            </a:r>
            <a:r>
              <a:rPr lang="en-US" altLang="zh-CN" b="0" i="0" dirty="0">
                <a:solidFill>
                  <a:srgbClr val="003760"/>
                </a:solidFill>
                <a:latin typeface="Times New Roman" pitchFamily="34" charset="0"/>
                <a:ea typeface="微软雅黑" pitchFamily="34" charset="-122"/>
                <a:cs typeface="Times New Roman" pitchFamily="34" charset="-120"/>
              </a:rPr>
              <a:t>、单词拼写是否正确及语言表达是否合理等。</a:t>
            </a:r>
            <a:endParaRPr lang="en-US" altLang="zh-CN"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C_4_BD#51d0e315f?pid=f3fc832a5&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84_1#caeb31b28?pid=51d0e315f&amp;color=0,55,96&amp;vtp=1&amp;bbb=1&amp;hb=1"/>
          <p:cNvSpPr/>
          <p:nvPr/>
        </p:nvSpPr>
        <p:spPr>
          <a:xfrm>
            <a:off x="502920" y="2045175"/>
            <a:ext cx="10570464" cy="41260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[山东淄博实验中学2024高一期中]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成一篇完整的短文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childhood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grandma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“Linda,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blessing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sometimes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blessing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apartment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Brooklyn,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York</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manage.Letting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21</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BD.84_2#caeb31b28?pid=51d0e315f&amp;color=0,55,96&amp;mp=1&amp;vtp=1&amp;bt=1&amp;bbb=1&amp;hb=1"/>
          <p:cNvSpPr/>
          <p:nvPr/>
        </p:nvSpPr>
        <p:spPr>
          <a:xfrm>
            <a:off x="502920" y="1508760"/>
            <a:ext cx="10570464" cy="4821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snowflakes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falling</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past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sweaters,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coat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apartment.In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hard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journey.As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Grandma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knitted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（编织）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（搭便车）?”</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thousand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reasons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embarrassed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favours.</a:t>
            </a:r>
            <a:r>
              <a:rPr lang="en-US" altLang="zh-CN" sz="1800" b="0" i="0">
                <a:solidFill>
                  <a:srgbClr val="003760"/>
                </a:solidFill>
                <a:latin typeface="Times New Roman" pitchFamily="34" charset="0"/>
                <a:ea typeface="微软雅黑" pitchFamily="34" charset="-122"/>
                <a:cs typeface="Times New Roman" pitchFamily="34" charset="-120"/>
              </a:rPr>
              <a:t>Pride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apartment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upstairs,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obvious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journey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minutes.When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taken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10-minute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car.Grandma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shaking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stubbornness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（固执）.</a:t>
            </a:r>
            <a:endParaRPr lang="en-US" altLang="zh-CN"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5_BD.84_3#caeb31b28?pid=51d0e315f&amp;color=0,55,96&amp;mp=1&amp;vtp=1&amp;bt=1&amp;bbb=1&amp;hb=1"/>
          <p:cNvSpPr/>
          <p:nvPr/>
        </p:nvSpPr>
        <p:spPr>
          <a:xfrm>
            <a:off x="502920" y="150876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注意：续写词数应为150个左右。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snow.____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apartment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face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with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woman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upstairs.____</a:t>
            </a:r>
            <a:endParaRPr lang="en-US" altLang="zh-CN"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QO_5_EX.85_1#caeb31b28?pid=51d0e315f&amp;color=0,55,96&amp;vtp=1&amp;bt=1&amp;bbb=1&amp;hb=1"/>
          <p:cNvSpPr/>
          <p:nvPr/>
        </p:nvSpPr>
        <p:spPr>
          <a:xfrm>
            <a:off x="502920" y="1512000"/>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作者的祖母从小就教育她</a:t>
            </a:r>
            <a:r>
              <a:rPr lang="en-US" altLang="zh-CN" sz="1800" b="0" i="0" u="sng">
                <a:solidFill>
                  <a:srgbClr val="003760"/>
                </a:solidFill>
                <a:latin typeface="Times New Roman" pitchFamily="34" charset="0"/>
                <a:ea typeface="微软雅黑" pitchFamily="34" charset="-122"/>
                <a:cs typeface="Times New Roman" pitchFamily="34" charset="-120"/>
              </a:rPr>
              <a:t>帮助他人和接受他人的帮助都是一件好事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观点</a:t>
            </a:r>
            <a:r>
              <a:rPr lang="en-US" altLang="zh-CN" sz="1800" b="0" i="0">
                <a:solidFill>
                  <a:srgbClr val="003760"/>
                </a:solidFill>
                <a:latin typeface="Times New Roman" pitchFamily="34" charset="0"/>
                <a:ea typeface="微软雅黑" pitchFamily="34" charset="-122"/>
                <a:cs typeface="Times New Roman" pitchFamily="34" charset="-120"/>
              </a:rPr>
              <a:t>），但作者作为一个有能力</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且独立的女性</a:t>
            </a:r>
            <a:r>
              <a:rPr lang="en-US" altLang="zh-CN" sz="1800" b="0" i="0" u="sng">
                <a:solidFill>
                  <a:srgbClr val="003760"/>
                </a:solidFill>
                <a:latin typeface="Times New Roman" pitchFamily="34" charset="0"/>
                <a:ea typeface="微软雅黑" pitchFamily="34" charset="-122"/>
                <a:cs typeface="Times New Roman" pitchFamily="34" charset="-120"/>
              </a:rPr>
              <a:t>一直不愿意麻烦他人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作者的态度</a:t>
            </a:r>
            <a:r>
              <a:rPr lang="en-US" altLang="zh-CN" sz="1800" b="0" i="0" dirty="0">
                <a:solidFill>
                  <a:srgbClr val="003760"/>
                </a:solidFill>
                <a:latin typeface="Times New Roman" pitchFamily="34" charset="0"/>
                <a:ea typeface="微软雅黑" pitchFamily="34" charset="-122"/>
                <a:cs typeface="Times New Roman" pitchFamily="34" charset="-120"/>
              </a:rPr>
              <a:t>）。直到最近</a:t>
            </a:r>
            <a:r>
              <a:rPr lang="en-US" altLang="zh-CN" sz="1800" b="0" i="0">
                <a:solidFill>
                  <a:srgbClr val="003760"/>
                </a:solidFill>
                <a:latin typeface="Times New Roman" pitchFamily="34" charset="0"/>
                <a:ea typeface="微软雅黑" pitchFamily="34" charset="-122"/>
                <a:cs typeface="Times New Roman" pitchFamily="34" charset="-120"/>
              </a:rPr>
              <a:t>，作者搬进纽约布鲁克林的一个大学公寓后</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发生的一件事情让她真正明白了祖母的意思</a:t>
            </a:r>
            <a:r>
              <a:rPr lang="en-US" altLang="zh-CN" sz="1800" b="0" i="0" dirty="0">
                <a:solidFill>
                  <a:srgbClr val="003760"/>
                </a:solidFill>
                <a:latin typeface="Times New Roman" pitchFamily="34" charset="0"/>
                <a:ea typeface="微软雅黑" pitchFamily="34" charset="-122"/>
                <a:cs typeface="Times New Roman" pitchFamily="34" charset="-120"/>
              </a:rPr>
              <a:t>。那天，外面下着大雪，作者要去上课</a:t>
            </a:r>
            <a:r>
              <a:rPr lang="en-US" altLang="zh-CN" sz="1800" b="0" i="0">
                <a:solidFill>
                  <a:srgbClr val="003760"/>
                </a:solidFill>
                <a:latin typeface="Times New Roman" pitchFamily="34" charset="0"/>
                <a:ea typeface="微软雅黑" pitchFamily="34" charset="-122"/>
                <a:cs typeface="Times New Roman" pitchFamily="34" charset="-120"/>
              </a:rPr>
              <a:t>，由于</a:t>
            </a:r>
            <a:r>
              <a:rPr lang="en-US" altLang="zh-CN" sz="1800" b="0" i="0" u="sng">
                <a:solidFill>
                  <a:srgbClr val="003760"/>
                </a:solidFill>
                <a:latin typeface="Times New Roman" pitchFamily="34" charset="0"/>
                <a:ea typeface="微软雅黑" pitchFamily="34" charset="-122"/>
                <a:cs typeface="Times New Roman" pitchFamily="34" charset="-120"/>
              </a:rPr>
              <a:t>不好意思麻烦邻</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），她</a:t>
            </a:r>
            <a:r>
              <a:rPr lang="en-US" altLang="zh-CN" sz="1800" b="0" i="0" u="sng" dirty="0">
                <a:solidFill>
                  <a:srgbClr val="003760"/>
                </a:solidFill>
                <a:latin typeface="Times New Roman" pitchFamily="34" charset="0"/>
                <a:ea typeface="微软雅黑" pitchFamily="34" charset="-122"/>
                <a:cs typeface="Times New Roman" pitchFamily="34" charset="-120"/>
              </a:rPr>
              <a:t>冒着暴风雪前往公共汽车站乘车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）。她出门后在公寓楼门口遇到了三个邻居</a:t>
            </a:r>
            <a:r>
              <a:rPr lang="en-US" altLang="zh-CN" sz="1800" b="0" i="0">
                <a:solidFill>
                  <a:srgbClr val="003760"/>
                </a:solidFill>
                <a:latin typeface="Times New Roman" pitchFamily="34" charset="0"/>
                <a:ea typeface="微软雅黑" pitchFamily="34" charset="-122"/>
                <a:cs typeface="Times New Roman" pitchFamily="34" charset="-120"/>
              </a:rPr>
              <a:t>，但她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没有向他们请求帮助</a:t>
            </a:r>
            <a:r>
              <a:rPr lang="en-US" altLang="zh-CN" sz="1800" b="0" i="0" dirty="0">
                <a:solidFill>
                  <a:srgbClr val="003760"/>
                </a:solidFill>
                <a:latin typeface="Times New Roman" pitchFamily="34" charset="0"/>
                <a:ea typeface="微软雅黑" pitchFamily="34" charset="-122"/>
                <a:cs typeface="Times New Roman" pitchFamily="34" charset="-120"/>
              </a:rPr>
              <a:t>。结果她</a:t>
            </a:r>
            <a:r>
              <a:rPr lang="en-US" altLang="zh-CN" sz="1800" b="0" i="0" u="sng" dirty="0">
                <a:solidFill>
                  <a:srgbClr val="003760"/>
                </a:solidFill>
                <a:latin typeface="Times New Roman" pitchFamily="34" charset="0"/>
                <a:ea typeface="微软雅黑" pitchFamily="34" charset="-122"/>
                <a:cs typeface="Times New Roman" pitchFamily="34" charset="-120"/>
              </a:rPr>
              <a:t>在严寒中等了一个小时的车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），当她走进教室时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课程已经快要结束</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）。作者感到有些懊悔，</a:t>
            </a:r>
            <a:r>
              <a:rPr lang="en-US" altLang="zh-CN" sz="1800" b="0" i="0" u="sng" dirty="0">
                <a:solidFill>
                  <a:srgbClr val="003760"/>
                </a:solidFill>
                <a:latin typeface="Times New Roman" pitchFamily="34" charset="0"/>
                <a:ea typeface="微软雅黑" pitchFamily="34" charset="-122"/>
                <a:cs typeface="Times New Roman" pitchFamily="34" charset="-120"/>
              </a:rPr>
              <a:t>如果当时她抓住机会寻求帮助就好了！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转变</a:t>
            </a:r>
            <a:r>
              <a:rPr lang="en-US" altLang="zh-CN" sz="1800" b="0" i="0" dirty="0">
                <a:solidFill>
                  <a:srgbClr val="003760"/>
                </a:solidFill>
                <a:latin typeface="Times New Roman" pitchFamily="34" charset="0"/>
                <a:ea typeface="微软雅黑" pitchFamily="34" charset="-122"/>
                <a:cs typeface="Times New Roman" pitchFamily="34" charset="-120"/>
              </a:rPr>
              <a:t>）因为开车只需要</a:t>
            </a:r>
            <a:r>
              <a:rPr lang="en-US" altLang="zh-CN" sz="1800" b="0" i="0">
                <a:solidFill>
                  <a:srgbClr val="003760"/>
                </a:solidFill>
                <a:latin typeface="Times New Roman" pitchFamily="34" charset="0"/>
                <a:ea typeface="微软雅黑" pitchFamily="34" charset="-122"/>
                <a:cs typeface="Times New Roman" pitchFamily="34" charset="-120"/>
              </a:rPr>
              <a:t>10分钟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就能走完这段路程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QO_5_EX.85_2#caeb31b28?pid=51d0e315f&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85_3#caeb31b28?pid=51d0e315f&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650992" cy="3611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QO_5_EX.85_4#caeb31b28?pid=51d0e315f&amp;color=0,55,96&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犹豫：hesitant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感激：thankful,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appreciative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（吃惊地）睁大双眼</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脸上带着热情的微笑</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up/brightens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面露喜色</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sp>
        <p:nvSpPr>
          <p:cNvPr id="2" name="QO_5_EX.85_5#caeb31b28?pid=51d0e315f&amp;color=0,55,96&amp;mp=1&amp;vtp=1&amp;bt=1&amp;bbb=1"/>
          <p:cNvSpPr/>
          <p:nvPr/>
        </p:nvSpPr>
        <p:spPr>
          <a:xfrm>
            <a:off x="502920" y="1508760"/>
            <a:ext cx="10570464" cy="328041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惊讶地看着某人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接受某人的帮助</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help感谢某人的帮助</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当我</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我不禁想起了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Times New Roman" pitchFamily="34" charset="0"/>
                <a:ea typeface="楷体" pitchFamily="34" charset="-122"/>
                <a:cs typeface="Times New Roman" pitchFamily="34" charset="-120"/>
              </a:rPr>
              <a:t>她的脸上露出了热情的笑容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我不仅</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而且</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8">
    <p:spTree>
      <p:nvGrpSpPr>
        <p:cNvPr id="1" name=""/>
        <p:cNvGrpSpPr/>
        <p:nvPr/>
      </p:nvGrpSpPr>
      <p:grpSpPr>
        <a:xfrm>
          <a:off x="0" y="0"/>
          <a:ext cx="0" cy="0"/>
          <a:chOff x="0" y="0"/>
          <a:chExt cx="0" cy="0"/>
        </a:xfrm>
      </p:grpSpPr>
      <p:sp>
        <p:nvSpPr>
          <p:cNvPr id="2" name="QO_5_AN.86_1#caeb31b28?pid=51d0e315f&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walked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through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heavy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snow.As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walked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slowly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along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think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Grandma's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echoing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mind.Maybe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should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try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others.Just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slowed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neighbour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floor,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needed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after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little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hesitation,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warmth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spread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through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stepped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into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pushed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apartment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building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myself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face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with</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upstairs.With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grateful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earnestly,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sincerity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voice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that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missing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before.“I've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over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tea</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sometime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better,”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sincerely.Her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warm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knew</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moment,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friendship,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one</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that</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Grandma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would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surely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approve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9">
    <p:spTree>
      <p:nvGrpSpPr>
        <p:cNvPr id="1" name=""/>
        <p:cNvGrpSpPr/>
        <p:nvPr/>
      </p:nvGrpSpPr>
      <p:grpSpPr>
        <a:xfrm>
          <a:off x="0" y="0"/>
          <a:ext cx="0" cy="0"/>
          <a:chOff x="0" y="0"/>
          <a:chExt cx="0" cy="0"/>
        </a:xfrm>
      </p:grpSpPr>
      <p:sp>
        <p:nvSpPr>
          <p:cNvPr id="2" name="P_5#aaa1abd57?pid=51d0e315f&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套卷练习见《巩固练》单元素养检测L6</a:t>
            </a:r>
            <a:endParaRPr lang="en-US" altLang="zh-CN" sz="1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27bd542a0?pid=1d9842f6f&amp;color=0,55,96&amp;vtp=1&amp;bt=1&amp;bbb=1"/>
          <p:cNvSpPr/>
          <p:nvPr/>
        </p:nvSpPr>
        <p:spPr>
          <a:xfrm>
            <a:off x="502920" y="1512000"/>
            <a:ext cx="10570464" cy="2865755"/>
          </a:xfrm>
          <a:prstGeom prst="rect">
            <a:avLst/>
          </a:prstGeom>
          <a:noFill/>
          <a:ln/>
        </p:spPr>
        <p:txBody>
          <a:bodyPr wrap="none" lIns="0" tIns="0" rIns="0" bIns="0" rtlCol="0" anchor="t"/>
          <a:lstStyle/>
          <a:p>
            <a:pPr>
              <a:lnSpc>
                <a:spcPts val="3300"/>
              </a:lnSpc>
              <a:tabLst>
                <a:tab pos="3599688" algn="l"/>
                <a:tab pos="7186676" algn="l"/>
              </a:tabLst>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tabLst>
                <a:tab pos="3599688" algn="l"/>
                <a:tab pos="7186676" algn="l"/>
              </a:tabLst>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r>
              <a:rPr lang="en-US" altLang="zh-CN" sz="1800" b="1"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tabLst>
                <a:tab pos="3599688" algn="l"/>
                <a:tab pos="7186676" algn="l"/>
              </a:tabLst>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.concern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2.annoy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.adjust</a:t>
            </a:r>
            <a:endParaRPr lang="en-US" altLang="zh-CN" sz="1800" dirty="0"/>
          </a:p>
          <a:p>
            <a:pPr>
              <a:lnSpc>
                <a:spcPts val="3300"/>
              </a:lnSpc>
              <a:tabLst>
                <a:tab pos="3599688" algn="l"/>
                <a:tab pos="7186676" algn="l"/>
              </a:tabLst>
            </a:pPr>
            <a:r>
              <a:rPr lang="en-US" altLang="zh-CN" b="0" i="0">
                <a:solidFill>
                  <a:srgbClr val="003760"/>
                </a:solidFill>
                <a:latin typeface="Times New Roman" pitchFamily="34" charset="0"/>
                <a:ea typeface="微软雅黑" pitchFamily="34" charset="-122"/>
                <a:cs typeface="Times New Roman" pitchFamily="34" charset="-120"/>
              </a:rPr>
              <a:t>4</a:t>
            </a:r>
            <a:r>
              <a:rPr lang="en-US" altLang="zh-CN" sz="1800" b="0" i="0">
                <a:solidFill>
                  <a:srgbClr val="003760"/>
                </a:solidFill>
                <a:latin typeface="Times New Roman" pitchFamily="34" charset="0"/>
                <a:ea typeface="微软雅黑" pitchFamily="34" charset="-122"/>
                <a:cs typeface="Times New Roman" pitchFamily="34" charset="-120"/>
              </a:rPr>
              <a:t>.embarrass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5.independent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.过去分词（短语</a:t>
            </a:r>
            <a:r>
              <a:rPr lang="en-US" altLang="zh-CN" sz="1800" b="0" i="0">
                <a:solidFill>
                  <a:srgbClr val="003760"/>
                </a:solidFill>
                <a:latin typeface="Times New Roman" pitchFamily="34" charset="0"/>
                <a:ea typeface="微软雅黑" pitchFamily="34" charset="-122"/>
                <a:cs typeface="Times New Roman" pitchFamily="34" charset="-120"/>
              </a:rPr>
              <a:t>）作状语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1.concern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concern在语法填空中的考法涉及：①考查词性转换，常考查其转换为形容词concerned或介词</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concerning；②考查其形容词的固定搭配be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concerned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about和as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concerned。</a:t>
            </a:r>
            <a:endParaRPr lang="en-US" altLang="zh-CN" sz="1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1_1#4546c110f?pid=1d9842f6f&amp;color=0,55,96&amp;mp=1&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increasingly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destruction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migratory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（迁徙的）</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waterfowl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wetlands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vital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survival.</a:t>
            </a:r>
            <a:endParaRPr lang="en-US" altLang="zh-CN" dirty="0"/>
          </a:p>
        </p:txBody>
      </p:sp>
      <p:sp>
        <p:nvSpPr>
          <p:cNvPr id="3" name="QB_4_AN.2_1#4546c110f.blank?pid=1d9842f6f&amp;color=0,55,96&amp;mp=1&amp;vpa=1&amp;vtp=1&amp;bbb=1"/>
          <p:cNvSpPr/>
          <p:nvPr/>
        </p:nvSpPr>
        <p:spPr>
          <a:xfrm>
            <a:off x="4978876" y="1478280"/>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concerned</a:t>
            </a:r>
            <a:endParaRPr lang="en-US" altLang="zh-CN" dirty="0"/>
          </a:p>
        </p:txBody>
      </p:sp>
      <p:sp>
        <p:nvSpPr>
          <p:cNvPr id="4" name="QB_4_AS.3_1#4546c110f?pid=1d9842f6f&amp;color=0,55,96&amp;vtp=1&amp;bbb=1&amp;hb=1"/>
          <p:cNvSpPr/>
          <p:nvPr/>
        </p:nvSpPr>
        <p:spPr>
          <a:xfrm>
            <a:off x="502920" y="232727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a:t>
            </a:r>
            <a:r>
              <a:rPr lang="en-US" altLang="zh-CN" sz="1800" b="0" i="0">
                <a:solidFill>
                  <a:srgbClr val="003760"/>
                </a:solidFill>
                <a:latin typeface="Times New Roman" pitchFamily="34" charset="0"/>
                <a:ea typeface="微软雅黑" pitchFamily="34" charset="-122"/>
                <a:cs typeface="Times New Roman" pitchFamily="34" charset="-120"/>
              </a:rPr>
              <a:t>：一个日渐忧心的国家采取了坚决的行动来制止对迁徙的水禽的猎杀和对它们的生存至关重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要的湿地的破坏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B_4_BD.4_1#de4242d08?pid=1d9842f6f&amp;color=0,55,96&amp;vtp=1&amp;bbb=1&amp;hb=1"/>
          <p:cNvSpPr/>
          <p:nvPr/>
        </p:nvSpPr>
        <p:spPr>
          <a:xfrm>
            <a:off x="502920" y="315658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[全国新课标Ⅰ·浙江2024年1月·改编]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proof</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their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impacts,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succeeded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winning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lawsuit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cloud-seeding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companies.</a:t>
            </a:r>
            <a:endParaRPr lang="en-US" altLang="zh-CN" dirty="0"/>
          </a:p>
        </p:txBody>
      </p:sp>
      <p:sp>
        <p:nvSpPr>
          <p:cNvPr id="6" name="QB_4_AN.5_1#de4242d08.blank?pid=1d9842f6f&amp;color=0,55,96&amp;vpa=2&amp;vtp=1&amp;bbb=1"/>
          <p:cNvSpPr/>
          <p:nvPr/>
        </p:nvSpPr>
        <p:spPr>
          <a:xfrm>
            <a:off x="8636475" y="3113405"/>
            <a:ext cx="1182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concerning</a:t>
            </a:r>
            <a:endParaRPr lang="en-US" altLang="zh-CN" dirty="0"/>
          </a:p>
        </p:txBody>
      </p:sp>
      <p:sp>
        <p:nvSpPr>
          <p:cNvPr id="7" name="QB_4_AS.6_1#de4242d08?pid=1d9842f6f&amp;color=0,55,96&amp;vtp=1&amp;bbb=1&amp;hb=1"/>
          <p:cNvSpPr/>
          <p:nvPr/>
        </p:nvSpPr>
        <p:spPr>
          <a:xfrm>
            <a:off x="502920" y="397954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句意为：由于缺乏有关其影响的科学证据，没有人成功赢得对人工降雨公司的诉讼</a:t>
            </a:r>
            <a:r>
              <a:rPr lang="en-US" altLang="zh-CN" sz="1800" b="0" i="0">
                <a:solidFill>
                  <a:srgbClr val="003760"/>
                </a:solidFill>
                <a:latin typeface="Times New Roman" pitchFamily="34" charset="0"/>
                <a:ea typeface="微软雅黑" pitchFamily="34" charset="-122"/>
                <a:cs typeface="Times New Roman" pitchFamily="34" charset="-120"/>
              </a:rPr>
              <a:t>。分析句子结构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可知</a:t>
            </a:r>
            <a:r>
              <a:rPr lang="en-US" altLang="zh-CN" b="0" i="0" dirty="0">
                <a:solidFill>
                  <a:srgbClr val="003760"/>
                </a:solidFill>
                <a:latin typeface="Times New Roman" pitchFamily="34" charset="0"/>
                <a:ea typeface="微软雅黑" pitchFamily="34" charset="-122"/>
                <a:cs typeface="Times New Roman" pitchFamily="34" charset="-120"/>
              </a:rPr>
              <a:t>，此处应用介词concerning，意为“关于”。</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4_BD.7_1#f9c9e35c0?pid=1d9842f6f&amp;color=0,55,96&amp;mp=1&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[广东揭阳2024高一期末]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concerned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back</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school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usual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
        <p:nvSpPr>
          <p:cNvPr id="3" name="QB_4_AN.8_1#f9c9e35c0.blank?pid=1d9842f6f&amp;color=0,55,96&amp;mp=1&amp;vpa=3&amp;vtp=1&amp;bbb=1"/>
          <p:cNvSpPr/>
          <p:nvPr/>
        </p:nvSpPr>
        <p:spPr>
          <a:xfrm>
            <a:off x="6325076" y="14782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about</a:t>
            </a:r>
            <a:endParaRPr lang="en-US" altLang="zh-CN" dirty="0"/>
          </a:p>
        </p:txBody>
      </p:sp>
      <p:sp>
        <p:nvSpPr>
          <p:cNvPr id="4" name="QB_4_AS.9_1#f9c9e35c0?pid=1d9842f6f&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句意为：他们没有按平时的放学时间回家时，母亲很担心他们的安全。</a:t>
            </a:r>
            <a:endParaRPr lang="en-US" altLang="zh-CN" sz="1800" dirty="0"/>
          </a:p>
        </p:txBody>
      </p:sp>
      <p:sp>
        <p:nvSpPr>
          <p:cNvPr id="5" name="QB_4_BD.10_1#82648a5c9?pid=1d9842f6f&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[河北石家庄2024高一月考]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persistent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not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afraid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difficulties.</a:t>
            </a:r>
            <a:endParaRPr lang="en-US" altLang="zh-CN" dirty="0"/>
          </a:p>
        </p:txBody>
      </p:sp>
      <p:sp>
        <p:nvSpPr>
          <p:cNvPr id="6" name="QB_4_AN.11_1#82648a5c9.blank?pid=1d9842f6f&amp;color=0,55,96&amp;vpa=4&amp;vtp=1&amp;bbb=1"/>
          <p:cNvSpPr/>
          <p:nvPr/>
        </p:nvSpPr>
        <p:spPr>
          <a:xfrm>
            <a:off x="5261451" y="2702560"/>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concerned</a:t>
            </a:r>
            <a:endParaRPr lang="en-US" altLang="zh-CN" dirty="0"/>
          </a:p>
        </p:txBody>
      </p:sp>
      <p:sp>
        <p:nvSpPr>
          <p:cNvPr id="7" name="QB_4_AS.12_1#82648a5c9?pid=1d9842f6f&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句意为：在我看来，她非常执着，而且不怕困难。</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a1c33443b?sp=1&amp;pid=1d9842f6f&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2.annoy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annoy</a:t>
            </a:r>
            <a:r>
              <a:rPr lang="en-US" altLang="zh-CN" sz="1800" b="0" i="0" dirty="0">
                <a:solidFill>
                  <a:srgbClr val="003760"/>
                </a:solidFill>
                <a:latin typeface="Times New Roman" pitchFamily="34" charset="0"/>
                <a:ea typeface="微软雅黑" pitchFamily="34" charset="-122"/>
                <a:cs typeface="Times New Roman" pitchFamily="34" charset="-120"/>
              </a:rPr>
              <a:t>在语法填空中主要考查词性转换，其形容词形式为annoyed和annoying，名词形式为</a:t>
            </a:r>
            <a:r>
              <a:rPr lang="en-US" altLang="zh-CN" sz="1800" b="0" i="0">
                <a:solidFill>
                  <a:srgbClr val="003760"/>
                </a:solidFill>
                <a:latin typeface="Times New Roman" pitchFamily="34" charset="0"/>
                <a:ea typeface="微软雅黑" pitchFamily="34" charset="-122"/>
                <a:cs typeface="Times New Roman" pitchFamily="34" charset="-120"/>
              </a:rPr>
              <a:t>annoyance。</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[河南濮阳一高2024高一质量检测]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animal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frightened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（annoy）,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always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mother.</a:t>
            </a:r>
            <a:endParaRPr lang="en-US" altLang="zh-CN" sz="1800" dirty="0"/>
          </a:p>
        </p:txBody>
      </p:sp>
      <p:sp>
        <p:nvSpPr>
          <p:cNvPr id="4" name="QB_4_AN.14_1#a1c33443b.blank?pid=1d9842f6f&amp;color=0,55,96&amp;vpa=5&amp;vtp=1&amp;bbb=1"/>
          <p:cNvSpPr/>
          <p:nvPr/>
        </p:nvSpPr>
        <p:spPr>
          <a:xfrm>
            <a:off x="9017475" y="2307020"/>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annoyed</a:t>
            </a:r>
            <a:endParaRPr lang="en-US" altLang="zh-CN" dirty="0"/>
          </a:p>
        </p:txBody>
      </p:sp>
      <p:sp>
        <p:nvSpPr>
          <p:cNvPr id="5" name="QB_4_AS.15_1#2f4f96e0a?pid=1d9842f6f&amp;color=0,55,96&amp;vtp=1&amp;bbb=1"/>
          <p:cNvSpPr/>
          <p:nvPr/>
        </p:nvSpPr>
        <p:spPr>
          <a:xfrm>
            <a:off x="502920" y="31633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此处表示“生气的”。</a:t>
            </a:r>
            <a:endParaRPr lang="en-US" altLang="zh-CN" sz="1800" dirty="0"/>
          </a:p>
        </p:txBody>
      </p:sp>
      <p:sp>
        <p:nvSpPr>
          <p:cNvPr id="6" name="QB_4_BD.16_1#958805050?pid=1d9842f6f&amp;color=0,55,96&amp;vtp=1&amp;bbb=1&amp;hb=1"/>
          <p:cNvSpPr/>
          <p:nvPr/>
        </p:nvSpPr>
        <p:spPr>
          <a:xfrm>
            <a:off x="502920" y="35740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[广东2024高二五校联考·改编]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strangers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surrounding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were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laughing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likely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really</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（annoy）.</a:t>
            </a:r>
            <a:endParaRPr lang="en-US" altLang="zh-CN" dirty="0"/>
          </a:p>
        </p:txBody>
      </p:sp>
      <p:sp>
        <p:nvSpPr>
          <p:cNvPr id="7" name="QB_4_AN.17_1#958805050.blank?pid=1d9842f6f&amp;color=0,55,96&amp;vpa=6&amp;vtp=1&amp;bbb=1"/>
          <p:cNvSpPr/>
          <p:nvPr/>
        </p:nvSpPr>
        <p:spPr>
          <a:xfrm>
            <a:off x="6520973" y="3929064"/>
            <a:ext cx="101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annoying</a:t>
            </a:r>
            <a:endParaRPr lang="en-US" altLang="zh-CN" dirty="0"/>
          </a:p>
        </p:txBody>
      </p:sp>
      <p:sp>
        <p:nvSpPr>
          <p:cNvPr id="8" name="QB_4_AS.18_1#958805050?pid=1d9842f6f&amp;color=0,55,96&amp;vtp=1&amp;bbb=1"/>
          <p:cNvSpPr/>
          <p:nvPr/>
        </p:nvSpPr>
        <p:spPr>
          <a:xfrm>
            <a:off x="502920" y="438886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此处作宾补，表示“令人讨厌的”，故填annoying。</a:t>
            </a:r>
            <a:endParaRPr lang="en-US" altLang="zh-CN" sz="1800" dirty="0"/>
          </a:p>
        </p:txBody>
      </p:sp>
      <p:sp>
        <p:nvSpPr>
          <p:cNvPr id="9" name="QB_4_BD.19_1#54ae6ec62?pid=1d9842f6f&amp;color=0,55,96&amp;vtp=1&amp;bbb=1&amp;hb=1"/>
          <p:cNvSpPr/>
          <p:nvPr/>
        </p:nvSpPr>
        <p:spPr>
          <a:xfrm>
            <a:off x="502920" y="479964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[浙江A9高中联盟2024高一期中·改编]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causing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actually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Thomas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Münzel,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professor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Johannes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Gutenberg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University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Mainz.</a:t>
            </a:r>
            <a:endParaRPr lang="en-US" altLang="zh-CN" dirty="0"/>
          </a:p>
        </p:txBody>
      </p:sp>
      <p:sp>
        <p:nvSpPr>
          <p:cNvPr id="10" name="QB_4_AN.20_1#54ae6ec62.blank?pid=1d9842f6f&amp;color=0,55,96&amp;vpa=7&amp;vtp=1&amp;bbb=1"/>
          <p:cNvSpPr/>
          <p:nvPr/>
        </p:nvSpPr>
        <p:spPr>
          <a:xfrm>
            <a:off x="7620475" y="4756469"/>
            <a:ext cx="1144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annoyance</a:t>
            </a:r>
            <a:endParaRPr lang="en-US" altLang="zh-CN" dirty="0"/>
          </a:p>
        </p:txBody>
      </p:sp>
      <p:sp>
        <p:nvSpPr>
          <p:cNvPr id="11" name="QB_4_AS.21_1#54ae6ec62?pid=1d9842f6f&amp;color=0,55,96&amp;vtp=1&amp;bbb=1"/>
          <p:cNvSpPr/>
          <p:nvPr/>
        </p:nvSpPr>
        <p:spPr>
          <a:xfrm>
            <a:off x="502920" y="56144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此处作causing的宾语，应用名词形式。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4#59bd3e24b?sp=1&amp;pid=1d9842f6f&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1" i="0">
                <a:solidFill>
                  <a:srgbClr val="003760"/>
                </a:solidFill>
                <a:latin typeface="Times New Roman" pitchFamily="34" charset="0"/>
                <a:ea typeface="微软雅黑" pitchFamily="34" charset="-122"/>
                <a:cs typeface="Times New Roman" pitchFamily="34" charset="-120"/>
              </a:rPr>
              <a:t>.adjust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（1）adjust在语法填空中的考法涉及：①考查词性转换，常考查其转换为名词adjustment，涉及短语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adjustment/adjustments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；②考查固定搭配adjust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[四川成都外国语学校2023高一期末·改编]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Moving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country,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customs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environment.</a:t>
            </a:r>
            <a:endParaRPr lang="en-US" altLang="zh-CN" sz="1800" dirty="0"/>
          </a:p>
        </p:txBody>
      </p:sp>
      <p:sp>
        <p:nvSpPr>
          <p:cNvPr id="5" name="QB_4_AN.23_1#59bd3e24b.blank?pid=1d9842f6f&amp;color=0,55,96&amp;vpa=8&amp;vtp=1&amp;bbb=1"/>
          <p:cNvSpPr/>
          <p:nvPr/>
        </p:nvSpPr>
        <p:spPr>
          <a:xfrm>
            <a:off x="483076" y="3136965"/>
            <a:ext cx="1258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adjustments</a:t>
            </a:r>
            <a:endParaRPr lang="en-US" altLang="zh-CN" dirty="0"/>
          </a:p>
        </p:txBody>
      </p:sp>
      <p:sp>
        <p:nvSpPr>
          <p:cNvPr id="6" name="QB_4_AS.24_1#e970e7024?pid=1d9842f6f&amp;color=0,55,96&amp;vtp=1&amp;bbb=1"/>
          <p:cNvSpPr/>
          <p:nvPr/>
        </p:nvSpPr>
        <p:spPr>
          <a:xfrm>
            <a:off x="502920" y="35697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句意为：搬到另一个国家，你需要做出调整以适应新的风俗习惯和环境。</a:t>
            </a:r>
            <a:endParaRPr lang="en-US" altLang="zh-CN" sz="1800" dirty="0"/>
          </a:p>
        </p:txBody>
      </p:sp>
      <p:sp>
        <p:nvSpPr>
          <p:cNvPr id="7" name="QB_4_BD.25_1#27846f9c7?pid=1d9842f6f&amp;color=0,55,96&amp;vtp=1&amp;bbb=1&amp;hb=1"/>
          <p:cNvSpPr/>
          <p:nvPr/>
        </p:nvSpPr>
        <p:spPr>
          <a:xfrm>
            <a:off x="502920" y="39805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temperature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metabolism</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新陈代谢）</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hormone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（激素）</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balance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adjust</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conditions.</a:t>
            </a:r>
            <a:endParaRPr lang="en-US" altLang="zh-CN" dirty="0"/>
          </a:p>
        </p:txBody>
      </p:sp>
      <p:sp>
        <p:nvSpPr>
          <p:cNvPr id="8" name="QB_4_AN.26_1#27846f9c7.blank?pid=1d9842f6f&amp;color=0,55,96&amp;vpa=9&amp;vtp=1&amp;bbb=1"/>
          <p:cNvSpPr/>
          <p:nvPr/>
        </p:nvSpPr>
        <p:spPr>
          <a:xfrm>
            <a:off x="5842476" y="434816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9" name="QB_4_AS.27_1#27846f9c7?pid=1d9842f6f&amp;color=0,55,96&amp;vtp=1&amp;bbb=1"/>
          <p:cNvSpPr/>
          <p:nvPr/>
        </p:nvSpPr>
        <p:spPr>
          <a:xfrm>
            <a:off x="502920" y="4795268"/>
            <a:ext cx="10570464" cy="351155"/>
          </a:xfrm>
          <a:prstGeom prst="rect">
            <a:avLst/>
          </a:prstGeom>
          <a:noFill/>
          <a:ln/>
        </p:spPr>
        <p:txBody>
          <a:bodyPr wrap="none" lIns="0" tIns="0" rIns="0" bIns="0" rtlCol="0" anchor="t"/>
          <a:lstStyle/>
          <a:p>
            <a:pPr algn="l">
              <a:lnSpc>
                <a:spcPts val="3100"/>
              </a:lnSpc>
            </a:pPr>
            <a:r>
              <a:rPr lang="en-US" altLang="zh-CN" sz="1800" b="1" i="0" spc="-50" dirty="0">
                <a:solidFill>
                  <a:srgbClr val="003760"/>
                </a:solidFill>
                <a:latin typeface="Times New Roman" pitchFamily="34" charset="0"/>
                <a:ea typeface="微软雅黑" pitchFamily="34" charset="-122"/>
                <a:cs typeface="Times New Roman" pitchFamily="34" charset="-120"/>
              </a:rPr>
              <a:t>[解析]</a:t>
            </a:r>
            <a:r>
              <a:rPr lang="en-US" altLang="zh-CN" sz="1800" b="1" i="0" spc="-5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句意为：当室外再次变得更暖和时，体温也会升高，身体的新陈代谢和激素平衡会适应新的光照条件。</a:t>
            </a:r>
            <a:endParaRPr lang="en-US" altLang="zh-CN" sz="18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4098</Words>
  <Application>Microsoft Office PowerPoint</Application>
  <PresentationFormat>宽屏</PresentationFormat>
  <Paragraphs>520</Paragraphs>
  <Slides>47</Slides>
  <Notes>46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47</vt:i4>
      </vt:variant>
    </vt:vector>
  </HeadingPairs>
  <TitlesOfParts>
    <vt:vector size="57"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2024-10-09T08:52:34Z</dcterms:created>
  <dcterms:modified xsi:type="dcterms:W3CDTF">2024-10-09T08:55:39Z</dcterms:modified>
  <cp:category/>
  <cp:contentStatus/>
</cp:coreProperties>
</file>