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8" r:id="rId41"/>
    <p:sldId id="299" r:id="rId42"/>
    <p:sldId id="300" r:id="rId43"/>
    <p:sldId id="301" r:id="rId44"/>
    <p:sldId id="302" r:id="rId45"/>
    <p:sldId id="303" r:id="rId46"/>
    <p:sldId id="304" r:id="rId47"/>
    <p:sldId id="305" r:id="rId48"/>
    <p:sldId id="306"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594" autoAdjust="0"/>
    <p:restoredTop sz="94610"/>
  </p:normalViewPr>
  <p:slideViewPr>
    <p:cSldViewPr snapToGrid="0" snapToObjects="1">
      <p:cViewPr varScale="1">
        <p:scale>
          <a:sx n="106" d="100"/>
          <a:sy n="106" d="100"/>
        </p:scale>
        <p:origin x="126"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829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0.xml"/><Relationship Id="rId3" Type="http://schemas.openxmlformats.org/officeDocument/2006/relationships/image" Target="../media/image6.png"/><Relationship Id="rId7" Type="http://schemas.openxmlformats.org/officeDocument/2006/relationships/slide" Target="../slides/slide25.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a60734000ada9a6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a085b52be&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dd7a3c75b&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2a81bf9c6&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_BD#e80977739?sp=1&amp;pid=a085b52b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（2）relief在完形填空中主要考查对其词义的掌握。</a:t>
            </a:r>
            <a:endParaRPr lang="en-US" altLang="zh-CN" sz="1800" dirty="0"/>
          </a:p>
        </p:txBody>
      </p:sp>
      <p:sp>
        <p:nvSpPr>
          <p:cNvPr id="3" name="QC_4_BD.23_1#0b0001d4f?pid=a085b52be&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garbage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unneeded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really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gave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sense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liberation</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4" name="QC_4_AN.24_1#0b0001d4f.blank?pid=a085b52be&amp;color=0,55,96&amp;vpa=8&amp;vtp=1"/>
          <p:cNvSpPr/>
          <p:nvPr/>
        </p:nvSpPr>
        <p:spPr>
          <a:xfrm>
            <a:off x="4000976" y="22809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4_BD.25_1#0b0001d4f.choices?pid=a085b52be&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2785491" algn="l"/>
                <a:tab pos="5291582" algn="l"/>
                <a:tab pos="78103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.security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B.pride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C.relief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.belonging</a:t>
            </a:r>
            <a:endParaRPr lang="en-US" altLang="zh-CN" sz="1800" dirty="0"/>
          </a:p>
        </p:txBody>
      </p:sp>
      <p:sp>
        <p:nvSpPr>
          <p:cNvPr id="6" name="QC_4_AS.26_1#0b0001d4f?pid=a085b52be&amp;color=0,55,96&amp;vtp=1&amp;bbb=1&amp;hb=1"/>
          <p:cNvSpPr/>
          <p:nvPr/>
        </p:nvSpPr>
        <p:spPr>
          <a:xfrm>
            <a:off x="502920" y="313880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句意为：我拿了一个大垃圾袋，开始扔掉所有不需要和不喜欢的东西</a:t>
            </a:r>
            <a:r>
              <a:rPr lang="en-US" altLang="zh-CN" sz="1800" b="0" i="0">
                <a:solidFill>
                  <a:srgbClr val="003760"/>
                </a:solidFill>
                <a:latin typeface="Times New Roman" pitchFamily="34" charset="0"/>
                <a:ea typeface="微软雅黑" pitchFamily="34" charset="-122"/>
                <a:cs typeface="Times New Roman" pitchFamily="34" charset="-120"/>
              </a:rPr>
              <a:t>，这真的给了我一种解放和解</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脱的感觉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a1fdaca8d?sp=1&amp;pid=a085b52be&amp;color=0,55,96&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1" i="0">
                <a:solidFill>
                  <a:srgbClr val="003760"/>
                </a:solidFill>
                <a:latin typeface="Times New Roman" pitchFamily="34" charset="0"/>
                <a:ea typeface="微软雅黑" pitchFamily="34" charset="-122"/>
                <a:cs typeface="Times New Roman" pitchFamily="34" charset="-120"/>
              </a:rPr>
              <a:t>.effective</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（1）effective在语法填空中常考查词性转换，常给出effect，考查将其转换为形容词effective，或给出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effective，考查将其转换为副词effectively。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[江苏省靖江高级中学2023高一期中]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course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measures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action.</a:t>
            </a:r>
            <a:endParaRPr lang="en-US" altLang="zh-CN" sz="1800" dirty="0"/>
          </a:p>
        </p:txBody>
      </p:sp>
      <p:sp>
        <p:nvSpPr>
          <p:cNvPr id="5" name="QB_4_AN.28_1#a1fdaca8d.blank?pid=a085b52be&amp;color=0,55,96&amp;vpa=9&amp;vtp=1&amp;bbb=1"/>
          <p:cNvSpPr/>
          <p:nvPr/>
        </p:nvSpPr>
        <p:spPr>
          <a:xfrm>
            <a:off x="7826850" y="2738820"/>
            <a:ext cx="9626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effective</a:t>
            </a:r>
            <a:endParaRPr lang="en-US" altLang="zh-CN" dirty="0"/>
          </a:p>
        </p:txBody>
      </p:sp>
      <p:sp>
        <p:nvSpPr>
          <p:cNvPr id="6" name="QB_4_AS.29_1#4416c2724?pid=a085b52be&amp;color=0,55,96&amp;vtp=1&amp;bbb=1&amp;hb=1"/>
          <p:cNvSpPr/>
          <p:nvPr/>
        </p:nvSpPr>
        <p:spPr>
          <a:xfrm>
            <a:off x="502920" y="357473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句意为：当然，他们必须采取有效措施并付诸行动。设空处修饰名词measures，作定语</a:t>
            </a:r>
            <a:r>
              <a:rPr lang="en-US" altLang="zh-CN" sz="1800" b="0" i="0">
                <a:solidFill>
                  <a:srgbClr val="003760"/>
                </a:solidFill>
                <a:latin typeface="Times New Roman" pitchFamily="34" charset="0"/>
                <a:ea typeface="微软雅黑" pitchFamily="34" charset="-122"/>
                <a:cs typeface="Times New Roman" pitchFamily="34" charset="-120"/>
              </a:rPr>
              <a:t>，应用形容</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词形式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7" name="QB_4_BD.30_1#8f69f7882?pid=a085b52be&amp;color=0,55,96&amp;vtp=1&amp;bbb=1&amp;hb=1"/>
          <p:cNvSpPr/>
          <p:nvPr/>
        </p:nvSpPr>
        <p:spPr>
          <a:xfrm>
            <a:off x="502920" y="440404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[广东深圳2023高二期末]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environment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eyes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（effective）.</a:t>
            </a:r>
            <a:endParaRPr lang="en-US" altLang="zh-CN" dirty="0"/>
          </a:p>
        </p:txBody>
      </p:sp>
      <p:sp>
        <p:nvSpPr>
          <p:cNvPr id="8" name="QB_4_AN.31_1#8f69f7882.blank?pid=a085b52be&amp;color=0,55,96&amp;vpa=10&amp;vtp=1&amp;bbb=1"/>
          <p:cNvSpPr/>
          <p:nvPr/>
        </p:nvSpPr>
        <p:spPr>
          <a:xfrm>
            <a:off x="483076" y="4759010"/>
            <a:ext cx="11404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effectively</a:t>
            </a:r>
            <a:endParaRPr lang="en-US" altLang="zh-CN" dirty="0"/>
          </a:p>
        </p:txBody>
      </p:sp>
      <p:sp>
        <p:nvSpPr>
          <p:cNvPr id="9" name="QB_4_AS.32_1#8f69f7882?pid=a085b52be&amp;color=0,55,96&amp;vtp=1&amp;bbb=1&amp;hb=1"/>
          <p:cNvSpPr/>
          <p:nvPr/>
        </p:nvSpPr>
        <p:spPr>
          <a:xfrm>
            <a:off x="502920" y="52270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句意为：绿色的户外环境有助于有效地减轻眼睛的压力。此处修饰动词短语reduce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eyes</a:t>
            </a:r>
            <a:r>
              <a:rPr lang="en-US" altLang="zh-CN" b="0" i="0" dirty="0">
                <a:solidFill>
                  <a:srgbClr val="003760"/>
                </a:solidFill>
                <a:latin typeface="Times New Roman" pitchFamily="34" charset="0"/>
                <a:ea typeface="微软雅黑" pitchFamily="34" charset="-122"/>
                <a:cs typeface="Times New Roman" pitchFamily="34" charset="-120"/>
              </a:rPr>
              <a:t>，应用副词形式。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4_BD#fe6e674e1?sp=1&amp;pid=a085b52be&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（2）effective在完形填空中常考查对其词义的掌握。</a:t>
            </a:r>
            <a:endParaRPr lang="en-US" altLang="zh-CN" sz="1800" dirty="0"/>
          </a:p>
        </p:txBody>
      </p:sp>
      <p:sp>
        <p:nvSpPr>
          <p:cNvPr id="3" name="QC_4_BD.33_1#cd288f334?pid=a085b52be&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lasting.</a:t>
            </a:r>
            <a:endParaRPr lang="en-US" altLang="zh-CN" sz="1800" dirty="0"/>
          </a:p>
        </p:txBody>
      </p:sp>
      <p:sp>
        <p:nvSpPr>
          <p:cNvPr id="4" name="QC_4_AN.34_1#cd288f334.blank?pid=a085b52be&amp;color=0,55,96&amp;vpa=11&amp;vtp=1"/>
          <p:cNvSpPr/>
          <p:nvPr/>
        </p:nvSpPr>
        <p:spPr>
          <a:xfrm>
            <a:off x="8592025" y="185680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5" name="QC_4_BD.35_1#cd288f334.choices?pid=a085b52be&amp;color=0,55,96&amp;vtp=1&amp;bbb=1"/>
          <p:cNvSpPr/>
          <p:nvPr/>
        </p:nvSpPr>
        <p:spPr>
          <a:xfrm>
            <a:off x="502920" y="2314003"/>
            <a:ext cx="10570464" cy="351155"/>
          </a:xfrm>
          <a:prstGeom prst="rect">
            <a:avLst/>
          </a:prstGeom>
          <a:noFill/>
          <a:ln/>
        </p:spPr>
        <p:txBody>
          <a:bodyPr wrap="none" lIns="0" tIns="0" rIns="0" bIns="0" rtlCol="0" anchor="t"/>
          <a:lstStyle/>
          <a:p>
            <a:pPr>
              <a:lnSpc>
                <a:spcPts val="3100"/>
              </a:lnSpc>
              <a:tabLst>
                <a:tab pos="3055366" algn="l"/>
                <a:tab pos="5437632" algn="l"/>
                <a:tab pos="80357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.experienced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B.swift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C.various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.effective</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4#bdc153577?sp=1&amp;pid=a085b52be&amp;color=0,55,96&amp;mp=1&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4.donate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donate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在语法填空中的考法涉及：①考查词性转换，其名词形式为donation；②考查固定搭配</a:t>
            </a:r>
            <a:r>
              <a:rPr lang="en-US" altLang="zh-CN" sz="1800" b="0" i="0">
                <a:solidFill>
                  <a:srgbClr val="003760"/>
                </a:solidFill>
                <a:latin typeface="Times New Roman" pitchFamily="34" charset="0"/>
                <a:ea typeface="微软雅黑" pitchFamily="34" charset="-122"/>
                <a:cs typeface="Times New Roman" pitchFamily="34" charset="-120"/>
              </a:rPr>
              <a:t>donate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sth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sb/sth中的介词</a:t>
            </a:r>
            <a:r>
              <a:rPr lang="en-US" altLang="zh-CN" b="0" i="0">
                <a:solidFill>
                  <a:srgbClr val="003760"/>
                </a:solidFill>
                <a:latin typeface="Times New Roman" pitchFamily="34" charset="0"/>
                <a:ea typeface="微软雅黑" pitchFamily="34" charset="-122"/>
                <a:cs typeface="Times New Roman" pitchFamily="34" charset="-120"/>
              </a:rPr>
              <a:t>to。</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Actually,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hidden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camera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experiment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Norwegian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charity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campaign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collect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（donate）.</a:t>
            </a:r>
            <a:endParaRPr lang="en-US" altLang="zh-CN" dirty="0"/>
          </a:p>
        </p:txBody>
      </p:sp>
      <p:sp>
        <p:nvSpPr>
          <p:cNvPr id="4" name="QB_4_AN.37_1#bdc153577.blank?pid=a085b52be&amp;color=0,55,96&amp;vpa=12&amp;vtp=1&amp;bbb=1"/>
          <p:cNvSpPr/>
          <p:nvPr/>
        </p:nvSpPr>
        <p:spPr>
          <a:xfrm>
            <a:off x="2540476" y="3136965"/>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donations</a:t>
            </a:r>
            <a:endParaRPr lang="en-US" altLang="zh-CN" dirty="0"/>
          </a:p>
        </p:txBody>
      </p:sp>
      <p:sp>
        <p:nvSpPr>
          <p:cNvPr id="5" name="QB_4_AS.38_1#da932c177?pid=a085b52be&amp;color=0,55,96&amp;vtp=1&amp;bbb=1&amp;hb=1"/>
          <p:cNvSpPr/>
          <p:nvPr/>
        </p:nvSpPr>
        <p:spPr>
          <a:xfrm>
            <a:off x="502920" y="3574734"/>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动词collect后面缺少宾语，此处表示“收集捐赠物”，应用名词。donation意为“捐赠物”</a:t>
            </a:r>
            <a:r>
              <a:rPr lang="en-US" altLang="zh-CN" sz="1800" b="0" i="0">
                <a:solidFill>
                  <a:srgbClr val="003760"/>
                </a:solidFill>
                <a:latin typeface="Times New Roman" pitchFamily="34" charset="0"/>
                <a:ea typeface="微软雅黑" pitchFamily="34" charset="-122"/>
                <a:cs typeface="Times New Roman" pitchFamily="34" charset="-120"/>
              </a:rPr>
              <a:t>时为可数名词，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且空前无限定词修饰</a:t>
            </a:r>
            <a:r>
              <a:rPr lang="en-US" altLang="zh-CN" b="0" i="0" dirty="0">
                <a:solidFill>
                  <a:srgbClr val="003760"/>
                </a:solidFill>
                <a:latin typeface="Times New Roman" pitchFamily="34" charset="0"/>
                <a:ea typeface="微软雅黑" pitchFamily="34" charset="-122"/>
                <a:cs typeface="Times New Roman" pitchFamily="34" charset="-120"/>
              </a:rPr>
              <a:t>，故用其复数形式。</a:t>
            </a:r>
            <a:endParaRPr lang="en-US" altLang="zh-CN" dirty="0"/>
          </a:p>
        </p:txBody>
      </p:sp>
      <p:sp>
        <p:nvSpPr>
          <p:cNvPr id="6" name="QB_4_BD.39_1#e915eac12?pid=a085b52be&amp;color=0,55,96&amp;vtp=1&amp;bbb=1&amp;hb=1"/>
          <p:cNvSpPr/>
          <p:nvPr/>
        </p:nvSpPr>
        <p:spPr>
          <a:xfrm>
            <a:off x="502920" y="4404044"/>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hungry.With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food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people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7" name="QB_4_AN.40_1#e915eac12.blank?pid=a085b52be&amp;color=0,55,96&amp;vpa=13&amp;vtp=1&amp;bbb=1"/>
          <p:cNvSpPr/>
          <p:nvPr/>
        </p:nvSpPr>
        <p:spPr>
          <a:xfrm>
            <a:off x="10622249" y="4373564"/>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8" name="QB_4_AS.41_1#e915eac12?pid=a085b52be&amp;color=0,55,96&amp;vtp=1&amp;bbb=1"/>
          <p:cNvSpPr/>
          <p:nvPr/>
        </p:nvSpPr>
        <p:spPr>
          <a:xfrm>
            <a:off x="502920" y="522198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sb为固定搭配，意为“把某物捐赠给某人”。</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4#7505cf8d8?sp=1&amp;pid=a085b52be&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5.insight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insight</a:t>
            </a:r>
            <a:r>
              <a:rPr lang="en-US" altLang="zh-CN" sz="1800" b="0" i="0" dirty="0">
                <a:solidFill>
                  <a:srgbClr val="003760"/>
                </a:solidFill>
                <a:latin typeface="Times New Roman" pitchFamily="34" charset="0"/>
                <a:ea typeface="微软雅黑" pitchFamily="34" charset="-122"/>
                <a:cs typeface="Times New Roman" pitchFamily="34" charset="-120"/>
              </a:rPr>
              <a:t>在语法填空中常考查其固定搭配insight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into</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[江苏省苏州中学2024高一月考]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Poetry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favourite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unique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language,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culture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history.</a:t>
            </a:r>
            <a:endParaRPr lang="en-US" altLang="zh-CN" sz="1800" dirty="0"/>
          </a:p>
        </p:txBody>
      </p:sp>
      <p:sp>
        <p:nvSpPr>
          <p:cNvPr id="4" name="QB_4_AN.43_1#7505cf8d8.blank?pid=a085b52be&amp;color=0,55,96&amp;vpa=14&amp;vtp=1&amp;bbb=1"/>
          <p:cNvSpPr/>
          <p:nvPr/>
        </p:nvSpPr>
        <p:spPr>
          <a:xfrm>
            <a:off x="9495948" y="2319720"/>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into</a:t>
            </a:r>
            <a:endParaRPr lang="en-US" altLang="zh-CN" dirty="0"/>
          </a:p>
        </p:txBody>
      </p:sp>
      <p:sp>
        <p:nvSpPr>
          <p:cNvPr id="5" name="QB_4_AS.44_1#1ac8f949e?pid=a085b52be&amp;color=0,55,96&amp;vtp=1&amp;bbb=1"/>
          <p:cNvSpPr/>
          <p:nvPr/>
        </p:nvSpPr>
        <p:spPr>
          <a:xfrm>
            <a:off x="502920" y="31633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句意为：诗歌是我的最爱，它提供了对中国语言、文化和历史的独特见解。</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P_4#6f17c1e1e?sp=1&amp;pid=a085b52be&amp;color=0,55,96&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1" i="0">
                <a:solidFill>
                  <a:srgbClr val="003760"/>
                </a:solidFill>
                <a:latin typeface="Times New Roman" pitchFamily="34" charset="0"/>
                <a:ea typeface="微软雅黑" pitchFamily="34" charset="-122"/>
                <a:cs typeface="Times New Roman" pitchFamily="34" charset="-120"/>
              </a:rPr>
              <a:t>.hesitate</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（1）hesitate在语法填空中的考法涉及：①考查词性转换，常考查其转换为名词hesitation，涉及短语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hesitation；②考查固定搭配（don't）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[重庆八中2023高二月考]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firefighters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burning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trapped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family.</a:t>
            </a:r>
            <a:endParaRPr lang="en-US" altLang="zh-CN" sz="1800" dirty="0"/>
          </a:p>
        </p:txBody>
      </p:sp>
      <p:sp>
        <p:nvSpPr>
          <p:cNvPr id="5" name="QB_4_AN.46_1#6f17c1e1e.blank?pid=a085b52be&amp;color=0,55,96&amp;vpa=15&amp;vtp=1&amp;bbb=1"/>
          <p:cNvSpPr/>
          <p:nvPr/>
        </p:nvSpPr>
        <p:spPr>
          <a:xfrm>
            <a:off x="9309575" y="2738820"/>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hesitation</a:t>
            </a:r>
            <a:endParaRPr lang="en-US" altLang="zh-CN" dirty="0"/>
          </a:p>
        </p:txBody>
      </p:sp>
      <p:sp>
        <p:nvSpPr>
          <p:cNvPr id="6" name="QB_4_AS.47_1#d41ebd9ea?pid=a085b52be&amp;color=0,55,96&amp;vtp=1&amp;bbb=1&amp;hb=1"/>
          <p:cNvSpPr/>
          <p:nvPr/>
        </p:nvSpPr>
        <p:spPr>
          <a:xfrm>
            <a:off x="502920" y="3569718"/>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句意为：消防员们毫不犹豫地冲进着火的大楼去救被困的那家人。设空处作without的宾语，应用名词。</a:t>
            </a:r>
            <a:endParaRPr lang="en-US" altLang="zh-CN" dirty="0"/>
          </a:p>
        </p:txBody>
      </p:sp>
      <p:sp>
        <p:nvSpPr>
          <p:cNvPr id="7" name="QB_4_BD.48_1#e4c88f6f5?pid=a085b52be&amp;color=0,55,96&amp;vtp=1&amp;bbb=1&amp;hb=1"/>
          <p:cNvSpPr/>
          <p:nvPr/>
        </p:nvSpPr>
        <p:spPr>
          <a:xfrm>
            <a:off x="502920" y="39805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hesitates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diseases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heavy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stress.</a:t>
            </a:r>
            <a:endParaRPr lang="en-US" altLang="zh-CN" dirty="0"/>
          </a:p>
        </p:txBody>
      </p:sp>
      <p:sp>
        <p:nvSpPr>
          <p:cNvPr id="8" name="QB_4_AN.49_1#e4c88f6f5.blank?pid=a085b52be&amp;color=0,55,96&amp;vpa=16&amp;vtp=1&amp;bbb=1"/>
          <p:cNvSpPr/>
          <p:nvPr/>
        </p:nvSpPr>
        <p:spPr>
          <a:xfrm>
            <a:off x="3404076" y="3950020"/>
            <a:ext cx="7381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aid</a:t>
            </a:r>
            <a:endParaRPr lang="en-US" altLang="zh-CN" dirty="0"/>
          </a:p>
        </p:txBody>
      </p:sp>
      <p:sp>
        <p:nvSpPr>
          <p:cNvPr id="9" name="QB_4_AS.50_1#e4c88f6f5?pid=a085b52be&amp;color=0,55,96&amp;vtp=1&amp;bbb=1&amp;hb=1"/>
          <p:cNvSpPr/>
          <p:nvPr/>
        </p:nvSpPr>
        <p:spPr>
          <a:xfrm>
            <a:off x="502920" y="480028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句意为：即使因常年的繁重工作和压力而患上了20多种疾病，</a:t>
            </a:r>
            <a:r>
              <a:rPr lang="en-US" altLang="zh-CN" sz="1800" b="0" i="0">
                <a:solidFill>
                  <a:srgbClr val="003760"/>
                </a:solidFill>
                <a:latin typeface="Times New Roman" pitchFamily="34" charset="0"/>
                <a:ea typeface="微软雅黑" pitchFamily="34" charset="-122"/>
                <a:cs typeface="Times New Roman" pitchFamily="34" charset="-120"/>
              </a:rPr>
              <a:t>她仍毫不犹豫地帮助她的学生。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hesitate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sth为固定搭配，意为“做某事有顾虑/疑虑”。</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4_BD#d8b0f9e90?sp=1&amp;pid=a085b52b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（2）hesitate在完形填空中常考查对其词义的掌握。</a:t>
            </a:r>
            <a:endParaRPr lang="en-US" altLang="zh-CN" sz="1800" dirty="0"/>
          </a:p>
        </p:txBody>
      </p:sp>
      <p:sp>
        <p:nvSpPr>
          <p:cNvPr id="3" name="QC_4_BD.51_1#712d0a70a?pid=a085b52be&amp;color=0,55,96&amp;vtp=1&amp;bbb=1&amp;hb=1"/>
          <p:cNvSpPr/>
          <p:nvPr/>
        </p:nvSpPr>
        <p:spPr>
          <a:xfrm>
            <a:off x="502920" y="1913255"/>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high-</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pressure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expected.</a:t>
            </a:r>
            <a:r>
              <a:rPr lang="en-US" altLang="zh-CN" sz="1800" b="0" i="0">
                <a:solidFill>
                  <a:srgbClr val="003760"/>
                </a:solidFill>
                <a:latin typeface="Times New Roman" pitchFamily="34" charset="0"/>
                <a:ea typeface="微软雅黑" pitchFamily="34" charset="-122"/>
                <a:cs typeface="Times New Roman" pitchFamily="34" charset="-120"/>
              </a:rPr>
              <a:t>Dad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grocer,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childhood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delivering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Bernardsville,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Jersey.</a:t>
            </a:r>
            <a:endParaRPr lang="en-US" altLang="zh-CN" dirty="0"/>
          </a:p>
        </p:txBody>
      </p:sp>
      <p:sp>
        <p:nvSpPr>
          <p:cNvPr id="4" name="QC_4_AN.52_1#712d0a70a.blank?pid=a085b52be&amp;color=0,55,96&amp;vpa=17&amp;vtp=1"/>
          <p:cNvSpPr/>
          <p:nvPr/>
        </p:nvSpPr>
        <p:spPr>
          <a:xfrm>
            <a:off x="3591401" y="230187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53_1#712d0a70a.choices?pid=a085b52be&amp;color=0,55,96&amp;vtp=1&amp;bbb=1"/>
          <p:cNvSpPr/>
          <p:nvPr/>
        </p:nvSpPr>
        <p:spPr>
          <a:xfrm>
            <a:off x="502920" y="3152838"/>
            <a:ext cx="10570464" cy="351155"/>
          </a:xfrm>
          <a:prstGeom prst="rect">
            <a:avLst/>
          </a:prstGeom>
          <a:noFill/>
          <a:ln/>
        </p:spPr>
        <p:txBody>
          <a:bodyPr wrap="none" lIns="0" tIns="0" rIns="0" bIns="0" rtlCol="0" anchor="t"/>
          <a:lstStyle/>
          <a:p>
            <a:pPr>
              <a:lnSpc>
                <a:spcPts val="3100"/>
              </a:lnSpc>
              <a:tabLst>
                <a:tab pos="2528316" algn="l"/>
                <a:tab pos="5183632" algn="l"/>
                <a:tab pos="80421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.cried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B.smiled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C.hesitated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.refused</a:t>
            </a:r>
            <a:endParaRPr lang="en-US" altLang="zh-CN" sz="1800" dirty="0"/>
          </a:p>
        </p:txBody>
      </p:sp>
      <p:sp>
        <p:nvSpPr>
          <p:cNvPr id="6" name="QC_4_AS.54_1#712d0a70a?pid=a085b52be&amp;color=0,55,96&amp;vtp=1&amp;bbb=1&amp;hb=1"/>
          <p:cNvSpPr/>
          <p:nvPr/>
        </p:nvSpPr>
        <p:spPr>
          <a:xfrm>
            <a:off x="502920" y="356362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根据后文说作者的父亲作为一个食品杂货商的儿子，儿时的夏天都是去送货可知</a:t>
            </a:r>
            <a:r>
              <a:rPr lang="en-US" altLang="zh-CN" sz="1800" b="0" i="0">
                <a:solidFill>
                  <a:srgbClr val="003760"/>
                </a:solidFill>
                <a:latin typeface="Times New Roman" pitchFamily="34" charset="0"/>
                <a:ea typeface="微软雅黑" pitchFamily="34" charset="-122"/>
                <a:cs typeface="Times New Roman" pitchFamily="34" charset="-120"/>
              </a:rPr>
              <a:t>，此处指父亲在听</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了作者的抱怨后笑了</a:t>
            </a:r>
            <a:r>
              <a:rPr lang="en-US" altLang="zh-CN" sz="1800" b="0" i="0" dirty="0">
                <a:solidFill>
                  <a:srgbClr val="003760"/>
                </a:solidFill>
                <a:latin typeface="Times New Roman" pitchFamily="34" charset="0"/>
                <a:ea typeface="微软雅黑" pitchFamily="34" charset="-122"/>
                <a:cs typeface="Times New Roman" pitchFamily="34" charset="-120"/>
              </a:rPr>
              <a:t>。smile意为“微笑”，符合语境。cry意为“哭”；hesitate意为“犹豫”；refuse意为“</a:t>
            </a:r>
            <a:r>
              <a:rPr lang="en-US" altLang="zh-CN" sz="1800" b="0" i="0">
                <a:solidFill>
                  <a:srgbClr val="003760"/>
                </a:solidFill>
                <a:latin typeface="Times New Roman" pitchFamily="34" charset="0"/>
                <a:ea typeface="微软雅黑" pitchFamily="34" charset="-122"/>
                <a:cs typeface="Times New Roman" pitchFamily="34" charset="-120"/>
              </a:rPr>
              <a:t>拒绝”。</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hesitate</a:t>
            </a:r>
            <a:r>
              <a:rPr lang="en-US" altLang="zh-CN" b="0" i="0" dirty="0">
                <a:solidFill>
                  <a:srgbClr val="003760"/>
                </a:solidFill>
                <a:latin typeface="Times New Roman" pitchFamily="34" charset="0"/>
                <a:ea typeface="微软雅黑" pitchFamily="34" charset="-122"/>
                <a:cs typeface="Times New Roman" pitchFamily="34" charset="-120"/>
              </a:rPr>
              <a:t>在此处为干扰项。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P_4#5047ccc79?sp=1&amp;pid=a085b52be&amp;color=0,55,96&amp;vtp=1&amp;bt=1&amp;bb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7.assistance</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assistance</a:t>
            </a:r>
            <a:r>
              <a:rPr lang="en-US" altLang="zh-CN" sz="1800" b="0" i="0" dirty="0">
                <a:solidFill>
                  <a:srgbClr val="003760"/>
                </a:solidFill>
                <a:latin typeface="Times New Roman" pitchFamily="34" charset="0"/>
                <a:ea typeface="微软雅黑" pitchFamily="34" charset="-122"/>
                <a:cs typeface="Times New Roman" pitchFamily="34" charset="-120"/>
              </a:rPr>
              <a:t>在语法填空中主要考查词性转换，常考查将动词assist转换为名词assistance或assistant。</a:t>
            </a:r>
            <a:endParaRPr lang="en-US" altLang="zh-CN" sz="1800" dirty="0"/>
          </a:p>
        </p:txBody>
      </p:sp>
      <p:sp>
        <p:nvSpPr>
          <p:cNvPr id="3" name="QB_4_BD.55_1#e011fcb52?pid=a085b52be&amp;color=0,55,96&amp;vtp=1&amp;bbb=1&amp;hb=1"/>
          <p:cNvSpPr/>
          <p:nvPr/>
        </p:nvSpPr>
        <p:spPr>
          <a:xfrm>
            <a:off x="502920" y="233711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[湖北云学新高考联盟2024高二月考]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Xixian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Linfen,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Shanxi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smart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orchard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（果园）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stretching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33.3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hectares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（公顷）</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assist）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Shanxi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Academy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Agricultural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Sciences.</a:t>
            </a:r>
            <a:endParaRPr lang="en-US" altLang="zh-CN" dirty="0"/>
          </a:p>
        </p:txBody>
      </p:sp>
      <p:sp>
        <p:nvSpPr>
          <p:cNvPr id="4" name="QB_4_AN.56_1#e011fcb52.blank?pid=a085b52be&amp;color=0,55,96&amp;vpa=18&amp;vtp=1&amp;bbb=1"/>
          <p:cNvSpPr/>
          <p:nvPr/>
        </p:nvSpPr>
        <p:spPr>
          <a:xfrm>
            <a:off x="9214325" y="2725739"/>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assistance</a:t>
            </a:r>
            <a:endParaRPr lang="en-US" altLang="zh-CN" dirty="0"/>
          </a:p>
        </p:txBody>
      </p:sp>
      <p:sp>
        <p:nvSpPr>
          <p:cNvPr id="5" name="QB_4_AS.57_1#e011fcb52?pid=a085b52be&amp;color=0,55,96&amp;vtp=1&amp;bbb=1"/>
          <p:cNvSpPr/>
          <p:nvPr/>
        </p:nvSpPr>
        <p:spPr>
          <a:xfrm>
            <a:off x="502920" y="3576702"/>
            <a:ext cx="10570464" cy="351155"/>
          </a:xfrm>
          <a:prstGeom prst="rect">
            <a:avLst/>
          </a:prstGeom>
          <a:noFill/>
          <a:ln/>
        </p:spPr>
        <p:txBody>
          <a:bodyPr wrap="none" lIns="0" tIns="0" rIns="0" bIns="0" rtlCol="0" anchor="t"/>
          <a:lstStyle/>
          <a:p>
            <a:pPr algn="l">
              <a:lnSpc>
                <a:spcPts val="3100"/>
              </a:lnSpc>
            </a:pPr>
            <a:r>
              <a:rPr lang="en-US" altLang="zh-CN" sz="1800" b="1" i="0" spc="-100" dirty="0">
                <a:solidFill>
                  <a:srgbClr val="003760"/>
                </a:solidFill>
                <a:latin typeface="Times New Roman" pitchFamily="34" charset="0"/>
                <a:ea typeface="微软雅黑" pitchFamily="34" charset="-122"/>
                <a:cs typeface="Times New Roman" pitchFamily="34" charset="-120"/>
              </a:rPr>
              <a:t>[解析]</a:t>
            </a:r>
            <a:r>
              <a:rPr lang="en-US" altLang="zh-CN" sz="1800" b="1" i="0" spc="-100" dirty="0">
                <a:solidFill>
                  <a:srgbClr val="003760"/>
                </a:solidFill>
                <a:latin typeface="SimSun" pitchFamily="34" charset="0"/>
                <a:ea typeface="SimSun" pitchFamily="34" charset="-122"/>
                <a:cs typeface="SimSun" pitchFamily="34" charset="-120"/>
              </a:rPr>
              <a:t> </a:t>
            </a:r>
            <a:r>
              <a:rPr lang="en-US" altLang="zh-CN" sz="1800" b="0" i="0" spc="-100" dirty="0">
                <a:solidFill>
                  <a:srgbClr val="003760"/>
                </a:solidFill>
                <a:latin typeface="Times New Roman" pitchFamily="34" charset="0"/>
                <a:ea typeface="微软雅黑" pitchFamily="34" charset="-122"/>
                <a:cs typeface="Times New Roman" pitchFamily="34" charset="-120"/>
              </a:rPr>
              <a:t>句意为：在山西省农业科学院的帮助下，位于山西省临汾市的隰县开发了一个占地33.3公顷的智慧梨园。</a:t>
            </a:r>
            <a:endParaRPr lang="en-US" altLang="zh-CN" sz="1800" spc="-100" dirty="0"/>
          </a:p>
        </p:txBody>
      </p:sp>
      <p:sp>
        <p:nvSpPr>
          <p:cNvPr id="6" name="QB_4_BD.58_1#7742402d0?pid=a085b52be&amp;color=0,55,96&amp;vtp=1&amp;bbb=1&amp;hb=1"/>
          <p:cNvSpPr/>
          <p:nvPr/>
        </p:nvSpPr>
        <p:spPr>
          <a:xfrm>
            <a:off x="502920" y="398748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[山东济宁一中2024高一开学考]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teaching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assist）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creativity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infect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（影响）</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students.</a:t>
            </a:r>
            <a:endParaRPr lang="en-US" altLang="zh-CN" dirty="0"/>
          </a:p>
        </p:txBody>
      </p:sp>
      <p:sp>
        <p:nvSpPr>
          <p:cNvPr id="7" name="QB_4_AN.59_1#7742402d0.blank?pid=a085b52be&amp;color=0,55,96&amp;vpa=19&amp;vtp=1&amp;bbb=1"/>
          <p:cNvSpPr/>
          <p:nvPr/>
        </p:nvSpPr>
        <p:spPr>
          <a:xfrm>
            <a:off x="9779475" y="3957004"/>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assistant</a:t>
            </a:r>
            <a:endParaRPr lang="en-US" altLang="zh-CN" dirty="0"/>
          </a:p>
        </p:txBody>
      </p:sp>
      <p:sp>
        <p:nvSpPr>
          <p:cNvPr id="8" name="QB_4_AS.60_1#7742402d0?pid=a085b52be&amp;color=0,55,96&amp;vtp=1&amp;bbb=1&amp;hb=1"/>
          <p:cNvSpPr/>
          <p:nvPr/>
        </p:nvSpPr>
        <p:spPr>
          <a:xfrm>
            <a:off x="502920" y="4807269"/>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句意为：他的出现意味着我在课堂上有了一个出乎意料的助教，他的创造力将会影响其他学生</a:t>
            </a:r>
            <a:r>
              <a:rPr lang="en-US" altLang="zh-CN" sz="1800" b="0" i="0">
                <a:solidFill>
                  <a:srgbClr val="003760"/>
                </a:solidFill>
                <a:latin typeface="Times New Roman" pitchFamily="34" charset="0"/>
                <a:ea typeface="微软雅黑" pitchFamily="34" charset="-122"/>
                <a:cs typeface="Times New Roman" pitchFamily="34" charset="-120"/>
              </a:rPr>
              <a:t>。设</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空处前有</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unexpected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teaching修饰，应用单数名词，此处表示“助教”，故填assistant。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P_4#9272732ad?sp=1&amp;pid=a085b52be&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8.achievement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achievement</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在语法填空中的考法涉及：①考查词性转换，其动词形式为achieve；②</a:t>
            </a:r>
            <a:r>
              <a:rPr lang="en-US" altLang="zh-CN" sz="1800" b="0" i="0">
                <a:solidFill>
                  <a:srgbClr val="003760"/>
                </a:solidFill>
                <a:latin typeface="Times New Roman" pitchFamily="34" charset="0"/>
                <a:ea typeface="微软雅黑" pitchFamily="34" charset="-122"/>
                <a:cs typeface="Times New Roman" pitchFamily="34" charset="-120"/>
              </a:rPr>
              <a:t>考查其单复数形式。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[广东部分名校2024高一期末·改编]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However,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challenge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overcame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brought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（achieve）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strengthened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bonding.</a:t>
            </a:r>
            <a:endParaRPr lang="en-US" altLang="zh-CN" sz="1800" dirty="0"/>
          </a:p>
        </p:txBody>
      </p:sp>
      <p:sp>
        <p:nvSpPr>
          <p:cNvPr id="4" name="QB_4_AN.62_1#9272732ad.blank?pid=a085b52be&amp;color=0,55,96&amp;vpa=20&amp;vtp=1&amp;bbb=1"/>
          <p:cNvSpPr/>
          <p:nvPr/>
        </p:nvSpPr>
        <p:spPr>
          <a:xfrm>
            <a:off x="508476" y="2717865"/>
            <a:ext cx="1322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achievement</a:t>
            </a:r>
            <a:endParaRPr lang="en-US" altLang="zh-CN" dirty="0"/>
          </a:p>
        </p:txBody>
      </p:sp>
      <p:sp>
        <p:nvSpPr>
          <p:cNvPr id="5" name="QB_4_AS.63_1#442dc5564?pid=a085b52be&amp;color=0,55,96&amp;vtp=1&amp;bbb=1&amp;hb=1"/>
          <p:cNvSpPr/>
          <p:nvPr/>
        </p:nvSpPr>
        <p:spPr>
          <a:xfrm>
            <a:off x="502920" y="316833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句意为：然而，我们克服的每一个挑战都带来了成就感，并加强了我们的团队凝聚力。a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achievement</a:t>
            </a:r>
            <a:r>
              <a:rPr lang="en-US" altLang="zh-CN" b="0" i="0" dirty="0">
                <a:solidFill>
                  <a:srgbClr val="003760"/>
                </a:solidFill>
                <a:latin typeface="Times New Roman" pitchFamily="34" charset="0"/>
                <a:ea typeface="微软雅黑" pitchFamily="34" charset="-122"/>
                <a:cs typeface="Times New Roman" pitchFamily="34" charset="-120"/>
              </a:rPr>
              <a:t>意为“成就感”。</a:t>
            </a:r>
            <a:endParaRPr lang="en-US" altLang="zh-CN" dirty="0"/>
          </a:p>
        </p:txBody>
      </p:sp>
      <p:sp>
        <p:nvSpPr>
          <p:cNvPr id="6" name="QB_4_BD.64_1#ea7335882?pid=a085b52be&amp;color=0,55,96&amp;vtp=1&amp;bbb=1&amp;hb=1"/>
          <p:cNvSpPr/>
          <p:nvPr/>
        </p:nvSpPr>
        <p:spPr>
          <a:xfrm>
            <a:off x="502920" y="399783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[四川成都外国语学校2024高一期中]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academic</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（achieve）,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maybe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lifelong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friendship.</a:t>
            </a:r>
            <a:endParaRPr lang="en-US" altLang="zh-CN" dirty="0"/>
          </a:p>
        </p:txBody>
      </p:sp>
      <p:sp>
        <p:nvSpPr>
          <p:cNvPr id="7" name="QB_4_AN.65_1#ea7335882.blank?pid=a085b52be&amp;color=0,55,96&amp;vpa=21&amp;vtp=1&amp;bbb=1"/>
          <p:cNvSpPr/>
          <p:nvPr/>
        </p:nvSpPr>
        <p:spPr>
          <a:xfrm>
            <a:off x="1499076" y="4365499"/>
            <a:ext cx="1411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achievements</a:t>
            </a:r>
            <a:endParaRPr lang="en-US" altLang="zh-CN" dirty="0"/>
          </a:p>
        </p:txBody>
      </p:sp>
      <p:sp>
        <p:nvSpPr>
          <p:cNvPr id="8" name="QB_4_AS.66_1#ea7335882?pid=a085b52be&amp;color=0,55,96&amp;vtp=1&amp;bbb=1&amp;hb=1"/>
          <p:cNvSpPr/>
          <p:nvPr/>
        </p:nvSpPr>
        <p:spPr>
          <a:xfrm>
            <a:off x="502920" y="482060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句意为：大学是一个你可以获得个人成长、学术成就，也许还会有终身友谊的地方。此处作</a:t>
            </a:r>
            <a:r>
              <a:rPr lang="en-US" altLang="zh-CN" sz="1800" b="0" i="0">
                <a:solidFill>
                  <a:srgbClr val="003760"/>
                </a:solidFill>
                <a:latin typeface="Times New Roman" pitchFamily="34" charset="0"/>
                <a:ea typeface="微软雅黑" pitchFamily="34" charset="-122"/>
                <a:cs typeface="Times New Roman" pitchFamily="34" charset="-120"/>
              </a:rPr>
              <a:t>gain的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宾语</a:t>
            </a:r>
            <a:r>
              <a:rPr lang="en-US" altLang="zh-CN" b="0" i="0" dirty="0">
                <a:solidFill>
                  <a:srgbClr val="003760"/>
                </a:solidFill>
                <a:latin typeface="Times New Roman" pitchFamily="34" charset="0"/>
                <a:ea typeface="微软雅黑" pitchFamily="34" charset="-122"/>
                <a:cs typeface="Times New Roman" pitchFamily="34" charset="-120"/>
              </a:rPr>
              <a:t>，应用名词achievement，且空前无限定词修饰，应用名词复数形式。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P_4#f60c9c65d?sp=1&amp;pid=a085b52be&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1" i="0">
                <a:solidFill>
                  <a:srgbClr val="003760"/>
                </a:solidFill>
                <a:latin typeface="Times New Roman" pitchFamily="34" charset="0"/>
                <a:ea typeface="微软雅黑" pitchFamily="34" charset="-122"/>
                <a:cs typeface="Times New Roman" pitchFamily="34" charset="-120"/>
              </a:rPr>
              <a:t>.treatment</a:t>
            </a:r>
          </a:p>
          <a:p>
            <a:pPr>
              <a:lnSpc>
                <a:spcPts val="3300"/>
              </a:lnSpc>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（1）treatment在语法填空中主要考查词性转换，常考查由动词treat转换为名词treatment。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[四川省苍溪中学校2024高二月考]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paper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knives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needs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hair.</a:t>
            </a:r>
            <a:endParaRPr lang="en-US" altLang="zh-CN" sz="1800" dirty="0"/>
          </a:p>
        </p:txBody>
      </p:sp>
      <p:sp>
        <p:nvSpPr>
          <p:cNvPr id="5" name="QB_4_AN.68_1#f60c9c65d.blank?pid=a085b52be&amp;color=0,55,96&amp;vpa=22&amp;vtp=1&amp;bbb=1"/>
          <p:cNvSpPr/>
          <p:nvPr/>
        </p:nvSpPr>
        <p:spPr>
          <a:xfrm>
            <a:off x="8941275" y="2319720"/>
            <a:ext cx="1030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treatment</a:t>
            </a:r>
            <a:endParaRPr lang="en-US" altLang="zh-CN" dirty="0"/>
          </a:p>
        </p:txBody>
      </p:sp>
      <p:sp>
        <p:nvSpPr>
          <p:cNvPr id="6" name="QB_4_AS.69_1#2dacd983e?pid=a085b52be&amp;color=0,55,96&amp;vtp=1&amp;bbb=1&amp;hb=1"/>
          <p:cNvSpPr/>
          <p:nvPr/>
        </p:nvSpPr>
        <p:spPr>
          <a:xfrm>
            <a:off x="502920" y="316833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句意为：用刀在纸上作画需要小心对待，画中的每一条线都细如发丝。设空处前有形容词</a:t>
            </a:r>
            <a:r>
              <a:rPr lang="en-US" altLang="zh-CN" sz="1800" b="0" i="0">
                <a:solidFill>
                  <a:srgbClr val="003760"/>
                </a:solidFill>
                <a:latin typeface="Times New Roman" pitchFamily="34" charset="0"/>
                <a:ea typeface="微软雅黑" pitchFamily="34" charset="-122"/>
                <a:cs typeface="Times New Roman" pitchFamily="34" charset="-120"/>
              </a:rPr>
              <a:t>careful修</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饰</a:t>
            </a:r>
            <a:r>
              <a:rPr lang="en-US" altLang="zh-CN" b="0" i="0" dirty="0">
                <a:solidFill>
                  <a:srgbClr val="003760"/>
                </a:solidFill>
                <a:latin typeface="Times New Roman" pitchFamily="34" charset="0"/>
                <a:ea typeface="微软雅黑" pitchFamily="34" charset="-122"/>
                <a:cs typeface="Times New Roman" pitchFamily="34" charset="-120"/>
              </a:rPr>
              <a:t>，作needs的宾语，应用名词形式。treatment在此处意为“对待（方式）”，为不可数名词。</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d423a5b0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d423a5b0e.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Making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difference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4_BD#13a92dde1?sp=1&amp;pid=a085b52b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（2）treatment在完形填空中主要考查对其词义的掌握。</a:t>
            </a:r>
            <a:endParaRPr lang="en-US" altLang="zh-CN" sz="1800" dirty="0"/>
          </a:p>
        </p:txBody>
      </p:sp>
      <p:sp>
        <p:nvSpPr>
          <p:cNvPr id="3" name="QC_4_BD.70_1#e1bf96b66?pid=a085b52be&amp;color=0,55,96&amp;vtp=1&amp;bbb=1&amp;hb=1"/>
          <p:cNvSpPr/>
          <p:nvPr/>
        </p:nvSpPr>
        <p:spPr>
          <a:xfrm>
            <a:off x="502920" y="1913255"/>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（骨髓捐赠者</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Jessica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survived.The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Jessica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fight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needles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sign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marrow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donor.</a:t>
            </a:r>
            <a:endParaRPr lang="en-US" altLang="zh-CN" dirty="0"/>
          </a:p>
        </p:txBody>
      </p:sp>
      <p:sp>
        <p:nvSpPr>
          <p:cNvPr id="4" name="QC_4_AN.71_1#e1bf96b66.blank?pid=a085b52be&amp;color=0,55,96&amp;vpa=23&amp;vtp=1"/>
          <p:cNvSpPr/>
          <p:nvPr/>
        </p:nvSpPr>
        <p:spPr>
          <a:xfrm>
            <a:off x="7233125" y="230187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72_1#e1bf96b66.choices?pid=a085b52be&amp;color=0,55,96&amp;vtp=1&amp;bbb=1"/>
          <p:cNvSpPr/>
          <p:nvPr/>
        </p:nvSpPr>
        <p:spPr>
          <a:xfrm>
            <a:off x="502920" y="3152838"/>
            <a:ext cx="10570464" cy="351155"/>
          </a:xfrm>
          <a:prstGeom prst="rect">
            <a:avLst/>
          </a:prstGeom>
          <a:noFill/>
          <a:ln/>
        </p:spPr>
        <p:txBody>
          <a:bodyPr wrap="none" lIns="0" tIns="0" rIns="0" bIns="0" rtlCol="0" anchor="t"/>
          <a:lstStyle/>
          <a:p>
            <a:pPr>
              <a:lnSpc>
                <a:spcPts val="3100"/>
              </a:lnSpc>
              <a:tabLst>
                <a:tab pos="2401316" algn="l"/>
                <a:tab pos="5234432" algn="l"/>
                <a:tab pos="83342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.tests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B.treatment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C.examination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.tasks</a:t>
            </a:r>
            <a:endParaRPr lang="en-US" altLang="zh-CN" sz="1800" dirty="0"/>
          </a:p>
        </p:txBody>
      </p:sp>
      <p:sp>
        <p:nvSpPr>
          <p:cNvPr id="6" name="QC_4_AS.73_1#e1bf96b66?pid=a085b52be&amp;color=0,55,96&amp;vtp=1&amp;bbb=1&amp;hb=1"/>
          <p:cNvSpPr/>
          <p:nvPr/>
        </p:nvSpPr>
        <p:spPr>
          <a:xfrm>
            <a:off x="502920" y="356362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目睹杰茜卡经历治疗的这一段经历最终鼓励布鲁克斯强忍着对针的恐惧并报名成为一</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名骨髓捐赠者</a:t>
            </a:r>
            <a:r>
              <a:rPr lang="en-US" altLang="zh-CN" sz="1800" b="0" i="0" dirty="0">
                <a:solidFill>
                  <a:srgbClr val="003760"/>
                </a:solidFill>
                <a:latin typeface="Times New Roman" pitchFamily="34" charset="0"/>
                <a:ea typeface="微软雅黑" pitchFamily="34" charset="-122"/>
                <a:cs typeface="Times New Roman" pitchFamily="34" charset="-120"/>
              </a:rPr>
              <a:t>。由前文的Thanks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treatment可知，杰茜卡接受的是治疗。</a:t>
            </a:r>
            <a:r>
              <a:rPr lang="en-US" altLang="zh-CN" sz="1800" b="0" i="0">
                <a:solidFill>
                  <a:srgbClr val="003760"/>
                </a:solidFill>
                <a:latin typeface="Times New Roman" pitchFamily="34" charset="0"/>
                <a:ea typeface="微软雅黑" pitchFamily="34" charset="-122"/>
                <a:cs typeface="Times New Roman" pitchFamily="34" charset="-120"/>
              </a:rPr>
              <a:t>treatment在此处意为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治疗”，为原词复现。</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4#62b858358?sp=1&amp;pid=a085b52be&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1" i="0">
                <a:solidFill>
                  <a:srgbClr val="003760"/>
                </a:solidFill>
                <a:latin typeface="Times New Roman" pitchFamily="34" charset="0"/>
                <a:ea typeface="微软雅黑" pitchFamily="34" charset="-122"/>
                <a:cs typeface="Times New Roman" pitchFamily="34" charset="-120"/>
              </a:rPr>
              <a:t>.major</a:t>
            </a:r>
          </a:p>
          <a:p>
            <a:pPr>
              <a:lnSpc>
                <a:spcPts val="3300"/>
              </a:lnSpc>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（1）major在语法填空中常考查词性转换，其名词形式为majority。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[北京2022·改编]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scientists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propose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human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diets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26,000</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biochemicals—and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（major）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known.</a:t>
            </a:r>
            <a:endParaRPr lang="en-US" altLang="zh-CN" sz="1800" dirty="0"/>
          </a:p>
        </p:txBody>
      </p:sp>
      <p:sp>
        <p:nvSpPr>
          <p:cNvPr id="5" name="QB_4_AN.75_1#62b858358.blank?pid=a085b52be&amp;color=0,55,96&amp;vpa=24&amp;vtp=1&amp;bbb=1"/>
          <p:cNvSpPr/>
          <p:nvPr/>
        </p:nvSpPr>
        <p:spPr>
          <a:xfrm>
            <a:off x="3734276" y="2705165"/>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majority</a:t>
            </a:r>
            <a:endParaRPr lang="en-US" altLang="zh-CN" dirty="0"/>
          </a:p>
        </p:txBody>
      </p:sp>
      <p:sp>
        <p:nvSpPr>
          <p:cNvPr id="6" name="P_4_BD#8e471944b?sp=1&amp;pid=a085b52be&amp;color=0,55,96&amp;vtp=1&amp;bbb=1"/>
          <p:cNvSpPr/>
          <p:nvPr/>
        </p:nvSpPr>
        <p:spPr>
          <a:xfrm>
            <a:off x="502920" y="316331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（2）major在完形填空中常考查对其词义的掌握。</a:t>
            </a:r>
            <a:endParaRPr lang="en-US" altLang="zh-CN" sz="1800" dirty="0"/>
          </a:p>
        </p:txBody>
      </p:sp>
      <p:sp>
        <p:nvSpPr>
          <p:cNvPr id="7" name="QC_4_BD.76_1#7c989cdeb?pid=a085b52be&amp;color=0,55,96&amp;vtp=1&amp;bbb=1&amp;hb=1"/>
          <p:cNvSpPr/>
          <p:nvPr/>
        </p:nvSpPr>
        <p:spPr>
          <a:xfrm>
            <a:off x="502920" y="35741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split-second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helmet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accident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minor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a:t>
            </a:r>
            <a:endParaRPr lang="en-US" altLang="zh-CN" dirty="0"/>
          </a:p>
        </p:txBody>
      </p:sp>
      <p:sp>
        <p:nvSpPr>
          <p:cNvPr id="8" name="QC_4_AN.77_1#7c989cdeb.blank?pid=a085b52be&amp;color=0,55,96&amp;vpa=25&amp;vtp=1"/>
          <p:cNvSpPr/>
          <p:nvPr/>
        </p:nvSpPr>
        <p:spPr>
          <a:xfrm>
            <a:off x="9849325" y="35436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9" name="QC_4_BD.78_1#7c989cdeb.choices?pid=a085b52be&amp;color=0,55,96&amp;vtp=1&amp;bbb=1"/>
          <p:cNvSpPr/>
          <p:nvPr/>
        </p:nvSpPr>
        <p:spPr>
          <a:xfrm>
            <a:off x="502920" y="4388868"/>
            <a:ext cx="10570464" cy="351155"/>
          </a:xfrm>
          <a:prstGeom prst="rect">
            <a:avLst/>
          </a:prstGeom>
          <a:noFill/>
          <a:ln/>
        </p:spPr>
        <p:txBody>
          <a:bodyPr wrap="none" lIns="0" tIns="0" rIns="0" bIns="0" rtlCol="0" anchor="t"/>
          <a:lstStyle/>
          <a:p>
            <a:pPr>
              <a:lnSpc>
                <a:spcPts val="3100"/>
              </a:lnSpc>
              <a:tabLst>
                <a:tab pos="2995041" algn="l"/>
                <a:tab pos="5710682" algn="l"/>
                <a:tab pos="82993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.ridiculous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B.strange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C.major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.vital</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4#818e716f4?sp=1&amp;pid=a085b52be&amp;color=0,55,96&amp;mp=1&amp;vtp=1&amp;bt=1&amp;bb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11.过去分词（短语</a:t>
            </a:r>
            <a:r>
              <a:rPr lang="en-US" altLang="zh-CN" sz="1800" b="1" i="0">
                <a:solidFill>
                  <a:srgbClr val="003760"/>
                </a:solidFill>
                <a:latin typeface="Times New Roman" pitchFamily="34" charset="0"/>
                <a:ea typeface="微软雅黑" pitchFamily="34" charset="-122"/>
                <a:cs typeface="Times New Roman" pitchFamily="34" charset="-120"/>
              </a:rPr>
              <a:t>）作定语在高考中的考查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[全国新课标Ⅱ2024]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Two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years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six-meter-tall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pavilion,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（inspire）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Peony</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Pavilion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Garden,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minutes'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walk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Shakespeare's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birthplace.</a:t>
            </a:r>
            <a:endParaRPr lang="en-US" altLang="zh-CN" sz="1800" dirty="0"/>
          </a:p>
        </p:txBody>
      </p:sp>
      <p:sp>
        <p:nvSpPr>
          <p:cNvPr id="4" name="QB_4_AN.80_1#818e716f4.blank?pid=a085b52be&amp;color=0,55,96&amp;vpa=26&amp;vtp=1&amp;bbb=1"/>
          <p:cNvSpPr/>
          <p:nvPr/>
        </p:nvSpPr>
        <p:spPr>
          <a:xfrm>
            <a:off x="7273321" y="1887920"/>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inspired</a:t>
            </a:r>
            <a:endParaRPr lang="en-US" altLang="zh-CN" dirty="0"/>
          </a:p>
        </p:txBody>
      </p:sp>
      <p:sp>
        <p:nvSpPr>
          <p:cNvPr id="5" name="QB_4_AS.81_1#8fc0b0078?pid=a085b52be&amp;color=0,55,96&amp;vtp=1&amp;bbb=1&amp;hb=1"/>
          <p:cNvSpPr/>
          <p:nvPr/>
        </p:nvSpPr>
        <p:spPr>
          <a:xfrm>
            <a:off x="502920" y="274923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句意为：两年后，一座以《牡丹亭》为灵感的六米高的亭子在冷杉花园落成</a:t>
            </a:r>
            <a:r>
              <a:rPr lang="en-US" altLang="zh-CN" sz="1800" b="0" i="0">
                <a:solidFill>
                  <a:srgbClr val="003760"/>
                </a:solidFill>
                <a:latin typeface="Times New Roman" pitchFamily="34" charset="0"/>
                <a:ea typeface="微软雅黑" pitchFamily="34" charset="-122"/>
                <a:cs typeface="Times New Roman" pitchFamily="34" charset="-120"/>
              </a:rPr>
              <a:t>，这里距离莎士比亚的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出生地仅十分钟的步行路程</a:t>
            </a:r>
            <a:r>
              <a:rPr lang="en-US" altLang="zh-CN" sz="1800" b="0" i="0" dirty="0">
                <a:solidFill>
                  <a:srgbClr val="003760"/>
                </a:solidFill>
                <a:latin typeface="Times New Roman" pitchFamily="34" charset="0"/>
                <a:ea typeface="微软雅黑" pitchFamily="34" charset="-122"/>
                <a:cs typeface="Times New Roman" pitchFamily="34" charset="-120"/>
              </a:rPr>
              <a:t>。分析句子结构并结合句意可知，设空处作后置定语，修饰a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six-meter-tall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pavilion</a:t>
            </a:r>
            <a:r>
              <a:rPr lang="en-US" altLang="zh-CN" b="0" i="0" dirty="0">
                <a:solidFill>
                  <a:srgbClr val="003760"/>
                </a:solidFill>
                <a:latin typeface="Times New Roman" pitchFamily="34" charset="0"/>
                <a:ea typeface="微软雅黑" pitchFamily="34" charset="-122"/>
                <a:cs typeface="Times New Roman" pitchFamily="34" charset="-120"/>
              </a:rPr>
              <a:t>；根据空后的介词by可知，inspire与pavilion之间为逻辑上的被动关系，应用过去分词形式。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QB_4_BD.82_1#84149eeaf?pid=a085b52be&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[全国新课标Ⅰ·浙江2024年1月]</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supermarkets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selling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chicken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salad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packs</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（design）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two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halves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containing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separate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portions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（份）.</a:t>
            </a:r>
            <a:endParaRPr lang="en-US" altLang="zh-CN" dirty="0"/>
          </a:p>
        </p:txBody>
      </p:sp>
      <p:sp>
        <p:nvSpPr>
          <p:cNvPr id="3" name="QB_4_AN.83_1#84149eeaf.blank?pid=a085b52be&amp;color=0,55,96&amp;vpa=27&amp;vtp=1&amp;bbb=1"/>
          <p:cNvSpPr/>
          <p:nvPr/>
        </p:nvSpPr>
        <p:spPr>
          <a:xfrm>
            <a:off x="3150076" y="1866965"/>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designed</a:t>
            </a:r>
            <a:endParaRPr lang="en-US" altLang="zh-CN" dirty="0"/>
          </a:p>
        </p:txBody>
      </p:sp>
      <p:sp>
        <p:nvSpPr>
          <p:cNvPr id="4" name="QB_4_AS.84_1#84149eeaf?pid=a085b52be&amp;color=0,55,96&amp;vtp=1&amp;bbb=1&amp;hb=1"/>
          <p:cNvSpPr/>
          <p:nvPr/>
        </p:nvSpPr>
        <p:spPr>
          <a:xfrm>
            <a:off x="502920" y="2337119"/>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句意为：在过去的两年，一些超市开始出售包装设计为两半，分别装一份的鸡肉或沙拉</a:t>
            </a:r>
            <a:r>
              <a:rPr lang="en-US" altLang="zh-CN" sz="1800" b="0" i="0">
                <a:solidFill>
                  <a:srgbClr val="003760"/>
                </a:solidFill>
                <a:latin typeface="Times New Roman" pitchFamily="34" charset="0"/>
                <a:ea typeface="微软雅黑" pitchFamily="34" charset="-122"/>
                <a:cs typeface="Times New Roman" pitchFamily="34" charset="-120"/>
              </a:rPr>
              <a:t>。分析句子</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结构可知</a:t>
            </a:r>
            <a:r>
              <a:rPr lang="en-US" altLang="zh-CN" sz="1800" b="0" i="0" dirty="0">
                <a:solidFill>
                  <a:srgbClr val="003760"/>
                </a:solidFill>
                <a:latin typeface="Times New Roman" pitchFamily="34" charset="0"/>
                <a:ea typeface="微软雅黑" pitchFamily="34" charset="-122"/>
                <a:cs typeface="Times New Roman" pitchFamily="34" charset="-120"/>
              </a:rPr>
              <a:t>，本句已有谓语have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started，此处应用非谓语形式；design与packs构成逻辑上的被动关系</a:t>
            </a:r>
            <a:r>
              <a:rPr lang="en-US" altLang="zh-CN" sz="1800" b="0" i="0">
                <a:solidFill>
                  <a:srgbClr val="003760"/>
                </a:solidFill>
                <a:latin typeface="Times New Roman" pitchFamily="34" charset="0"/>
                <a:ea typeface="微软雅黑" pitchFamily="34" charset="-122"/>
                <a:cs typeface="Times New Roman" pitchFamily="34" charset="-120"/>
              </a:rPr>
              <a:t>，应用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过去分词作定语</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B_4_BD.85_1#355ff13ee?pid=a085b52be&amp;color=0,55,96&amp;vtp=1&amp;bbb=1&amp;hb=1"/>
          <p:cNvSpPr/>
          <p:nvPr/>
        </p:nvSpPr>
        <p:spPr>
          <a:xfrm>
            <a:off x="502920" y="3578544"/>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[全国新课标Ⅰ2023]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Shanghai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（recognize）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dumpling</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historians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Nanxiang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xiao</a:t>
            </a:r>
            <a:r>
              <a:rPr lang="en-US" altLang="zh-CN" sz="1800" b="0" i="1">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long</a:t>
            </a:r>
            <a:r>
              <a:rPr lang="en-US" altLang="zh-CN" b="0" i="1">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bao</a:t>
            </a:r>
            <a:r>
              <a:rPr lang="en-US" altLang="zh-CN" b="0" i="0" dirty="0">
                <a:solidFill>
                  <a:srgbClr val="003760"/>
                </a:solidFill>
                <a:latin typeface="Times New Roman" pitchFamily="34" charset="0"/>
                <a:ea typeface="微软雅黑" pitchFamily="34" charset="-122"/>
                <a:cs typeface="Times New Roman" pitchFamily="34" charset="-120"/>
              </a:rPr>
              <a: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birthplace.</a:t>
            </a:r>
            <a:endParaRPr lang="en-US" altLang="zh-CN" dirty="0"/>
          </a:p>
        </p:txBody>
      </p:sp>
      <p:sp>
        <p:nvSpPr>
          <p:cNvPr id="6" name="QB_4_AN.86_1#355ff13ee.blank?pid=a085b52be&amp;color=0,55,96&amp;vpa=28&amp;vtp=1&amp;bbb=1"/>
          <p:cNvSpPr/>
          <p:nvPr/>
        </p:nvSpPr>
        <p:spPr>
          <a:xfrm>
            <a:off x="5347176" y="3535364"/>
            <a:ext cx="1169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recognized</a:t>
            </a:r>
            <a:endParaRPr lang="en-US" altLang="zh-CN" dirty="0"/>
          </a:p>
        </p:txBody>
      </p:sp>
      <p:sp>
        <p:nvSpPr>
          <p:cNvPr id="7" name="QB_4_AS.87_1#355ff13ee?pid=a085b52be&amp;color=0,55,96&amp;vtp=1&amp;bbb=1&amp;hb=1"/>
          <p:cNvSpPr/>
          <p:nvPr/>
        </p:nvSpPr>
        <p:spPr>
          <a:xfrm>
            <a:off x="502920" y="4813619"/>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句意为:或许上海是公认的小笼包发源地,但是实际上食物历史学家会告诉你</a:t>
            </a:r>
            <a:r>
              <a:rPr lang="en-US" altLang="zh-CN" sz="1800" b="0" i="0">
                <a:solidFill>
                  <a:srgbClr val="003760"/>
                </a:solidFill>
                <a:latin typeface="Times New Roman" pitchFamily="34" charset="0"/>
                <a:ea typeface="微软雅黑" pitchFamily="34" charset="-122"/>
                <a:cs typeface="Times New Roman" pitchFamily="34" charset="-120"/>
              </a:rPr>
              <a:t>,邻近的运河古镇南翔才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是小笼包的发源地</a:t>
            </a:r>
            <a:r>
              <a:rPr lang="en-US" altLang="zh-CN" sz="1800" b="0" i="0" dirty="0">
                <a:solidFill>
                  <a:srgbClr val="003760"/>
                </a:solidFill>
                <a:latin typeface="Times New Roman" pitchFamily="34" charset="0"/>
                <a:ea typeface="微软雅黑" pitchFamily="34" charset="-122"/>
                <a:cs typeface="Times New Roman" pitchFamily="34" charset="-120"/>
              </a:rPr>
              <a:t>。分析句子成分可知,本句已有谓语may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be，设空处应用非谓语动词作定语修饰home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recognize</a:t>
            </a:r>
            <a:r>
              <a:rPr lang="en-US" altLang="zh-CN" b="0" i="0" dirty="0">
                <a:solidFill>
                  <a:srgbClr val="003760"/>
                </a:solidFill>
                <a:latin typeface="Times New Roman" pitchFamily="34" charset="0"/>
                <a:ea typeface="微软雅黑" pitchFamily="34" charset="-122"/>
                <a:cs typeface="Times New Roman" pitchFamily="34" charset="-120"/>
              </a:rPr>
              <a:t>与</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home之间是逻辑上的被动关系,故应用过去分词作前置定语。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B_4_BD.88_1#c2a080f83?pid=a085b52be&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[全国乙2023]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Buddhist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museums,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hutong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royal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palaces,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glorious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layout,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carefully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（build）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system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roads.</a:t>
            </a:r>
            <a:endParaRPr lang="en-US" altLang="zh-CN" dirty="0"/>
          </a:p>
        </p:txBody>
      </p:sp>
      <p:sp>
        <p:nvSpPr>
          <p:cNvPr id="3" name="QB_4_AN.89_1#c2a080f83.blank?pid=a085b52be&amp;color=0,55,96&amp;vpa=29&amp;vtp=1&amp;bbb=1"/>
          <p:cNvSpPr/>
          <p:nvPr/>
        </p:nvSpPr>
        <p:spPr>
          <a:xfrm>
            <a:off x="470376" y="2298765"/>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built</a:t>
            </a:r>
            <a:endParaRPr lang="en-US" altLang="zh-CN" dirty="0"/>
          </a:p>
        </p:txBody>
      </p:sp>
      <p:sp>
        <p:nvSpPr>
          <p:cNvPr id="4" name="QB_4_AS.90_1#c2a080f83?pid=a085b52be&amp;color=0,55,96&amp;vtp=1&amp;bbb=1&amp;hb=1"/>
          <p:cNvSpPr/>
          <p:nvPr/>
        </p:nvSpPr>
        <p:spPr>
          <a:xfrm>
            <a:off x="502920" y="2749234"/>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句意为:从佛教寺庙到博物馆,从狭窄的胡同到皇家宫殿,整座城市,甚至它的布局都拥有</a:t>
            </a:r>
            <a:r>
              <a:rPr lang="en-US" altLang="zh-CN" sz="1800" b="0" i="0">
                <a:solidFill>
                  <a:srgbClr val="003760"/>
                </a:solidFill>
                <a:latin typeface="Times New Roman" pitchFamily="34" charset="0"/>
                <a:ea typeface="微软雅黑" pitchFamily="34" charset="-122"/>
                <a:cs typeface="Times New Roman" pitchFamily="34" charset="-120"/>
              </a:rPr>
              <a:t>3,000多年的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辉煌历史</a:t>
            </a:r>
            <a:r>
              <a:rPr lang="en-US" altLang="zh-CN" sz="1800" b="0" i="0" dirty="0">
                <a:solidFill>
                  <a:srgbClr val="003760"/>
                </a:solidFill>
                <a:latin typeface="Times New Roman" pitchFamily="34" charset="0"/>
                <a:ea typeface="微软雅黑" pitchFamily="34" charset="-122"/>
                <a:cs typeface="Times New Roman" pitchFamily="34" charset="-120"/>
              </a:rPr>
              <a:t>,这座城市保存着精心建造的环路系统。分析句子结构可知,设空处作定语修饰system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roads</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build与被修饰短语之间是逻辑上的被动关系,应用过去分词形式。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C_4_BD#95a7ed538?pid=dd7a3c75b&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graphicFrame>
        <p:nvGraphicFramePr>
          <p:cNvPr id="28" name="P_5_BD#148cc3a1b?colgroup=12,32&amp;pid=95a7ed538&amp;color=0,55,96&amp;vtp=1&amp;bbb=1&amp;hb=1"/>
          <p:cNvGraphicFramePr>
            <a:graphicFrameLocks noGrp="1"/>
          </p:cNvGraphicFramePr>
          <p:nvPr>
            <p:extLst>
              <p:ext uri="{D42A27DB-BD31-4B8C-83A1-F6EECF244321}">
                <p14:modId xmlns:p14="http://schemas.microsoft.com/office/powerpoint/2010/main" val="537660972"/>
              </p:ext>
            </p:extLst>
          </p:nvPr>
        </p:nvGraphicFramePr>
        <p:xfrm>
          <a:off x="502920" y="2122170"/>
          <a:ext cx="10552176" cy="2223707"/>
        </p:xfrm>
        <a:graphic>
          <a:graphicData uri="http://schemas.openxmlformats.org/drawingml/2006/table">
            <a:tbl>
              <a:tblPr/>
              <a:tblGrid>
                <a:gridCol w="3008376">
                  <a:extLst>
                    <a:ext uri="{9D8B030D-6E8A-4147-A177-3AD203B41FA5}">
                      <a16:colId xmlns:a16="http://schemas.microsoft.com/office/drawing/2014/main" val="20000"/>
                    </a:ext>
                  </a:extLst>
                </a:gridCol>
                <a:gridCol w="7543800">
                  <a:extLst>
                    <a:ext uri="{9D8B030D-6E8A-4147-A177-3AD203B41FA5}">
                      <a16:colId xmlns:a16="http://schemas.microsoft.com/office/drawing/2014/main" val="20001"/>
                    </a:ext>
                  </a:extLst>
                </a:gridCol>
              </a:tblGrid>
              <a:tr h="1103249">
                <a:tc rowSpan="2">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dirty="0">
                          <a:solidFill>
                            <a:srgbClr val="003760"/>
                          </a:solidFill>
                          <a:latin typeface="Times New Roman" pitchFamily="34" charset="0"/>
                          <a:ea typeface="微软雅黑" pitchFamily="34" charset="-122"/>
                          <a:cs typeface="Times New Roman" pitchFamily="34" charset="-120"/>
                        </a:rPr>
                        <a:t>人与社会</a:t>
                      </a:r>
                      <a:r>
                        <a:rPr lang="en-US" altLang="zh-CN" sz="1800" b="0" i="0">
                          <a:solidFill>
                            <a:srgbClr val="003760"/>
                          </a:solidFill>
                          <a:latin typeface="Times New Roman" pitchFamily="34" charset="0"/>
                          <a:ea typeface="微软雅黑" pitchFamily="34" charset="-122"/>
                          <a:cs typeface="Times New Roman" pitchFamily="34" charset="-120"/>
                        </a:rPr>
                        <a:t>——对社会</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有突出贡献的人物</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语篇类型</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记叙文</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词数</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304</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难度</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中</a:t>
                      </a:r>
                      <a:endParaRPr lang="en-US" altLang="zh-CN" sz="1200" dirty="0"/>
                    </a:p>
                    <a:p>
                      <a:pPr marL="0" lvl="0" indent="0" algn="l"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阅读用时</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8分钟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背景导入：</a:t>
                      </a:r>
                      <a:r>
                        <a:rPr lang="en-US" altLang="zh-CN" sz="1800" b="0" i="0" dirty="0">
                          <a:solidFill>
                            <a:srgbClr val="003760"/>
                          </a:solidFill>
                          <a:latin typeface="Times New Roman" pitchFamily="34" charset="0"/>
                          <a:ea typeface="微软雅黑" pitchFamily="34" charset="-122"/>
                          <a:cs typeface="Times New Roman" pitchFamily="34" charset="-120"/>
                        </a:rPr>
                        <a:t>本文讲述了史莱娅·文卡特从小受父母的影响</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非常乐于助人</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她长大后建立了名为</a:t>
                      </a:r>
                      <a:r>
                        <a:rPr lang="en-US" altLang="zh-CN" sz="1800" b="0" i="0" dirty="0">
                          <a:solidFill>
                            <a:srgbClr val="003760"/>
                          </a:solidFill>
                          <a:latin typeface="Times New Roman" pitchFamily="34" charset="0"/>
                          <a:ea typeface="微软雅黑" pitchFamily="34" charset="-122"/>
                          <a:cs typeface="Times New Roman" pitchFamily="34" charset="-120"/>
                        </a:rPr>
                        <a:t>NEST4US的慈善组织</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为华盛顿哥伦比亚特区的无家</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可归的人提供食物和生活用品的故事</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20458">
                <a:tc vMerge="1">
                  <a:txBody>
                    <a:bodyPr/>
                    <a:lstStyle/>
                    <a:p>
                      <a:endParaRPr lang="zh-CN"/>
                    </a:p>
                  </a:txBody>
                  <a:tcPr/>
                </a:tc>
                <a:tc>
                  <a:txBody>
                    <a:bodyPr/>
                    <a:lstStyle/>
                    <a:p>
                      <a:pPr algn="l" hangingPunct="0">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阅读技巧：</a:t>
                      </a:r>
                      <a:r>
                        <a:rPr lang="en-US" altLang="zh-CN" sz="1800" b="0" i="0" dirty="0">
                          <a:solidFill>
                            <a:srgbClr val="003760"/>
                          </a:solidFill>
                          <a:latin typeface="Times New Roman" pitchFamily="34" charset="0"/>
                          <a:ea typeface="微软雅黑" pitchFamily="34" charset="-122"/>
                          <a:cs typeface="Times New Roman" pitchFamily="34" charset="-120"/>
                        </a:rPr>
                        <a:t>利用语义转换理解文章细节信息</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graphicFrame>
        <p:nvGraphicFramePr>
          <p:cNvPr id="29" name="P_5_BD#148cc3a1b?colgroup=7,24,12&amp;pid=95a7ed538&amp;color=0,55,96&amp;vtp=1&amp;bt=1&amp;bbb=1&amp;hb=1"/>
          <p:cNvGraphicFramePr>
            <a:graphicFrameLocks noGrp="1"/>
          </p:cNvGraphicFramePr>
          <p:nvPr>
            <p:extLst>
              <p:ext uri="{D42A27DB-BD31-4B8C-83A1-F6EECF244321}">
                <p14:modId xmlns:p14="http://schemas.microsoft.com/office/powerpoint/2010/main" val="2790058322"/>
              </p:ext>
            </p:extLst>
          </p:nvPr>
        </p:nvGraphicFramePr>
        <p:xfrm>
          <a:off x="502920" y="1993265"/>
          <a:ext cx="10533888" cy="4013137"/>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5963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living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Times New Roman" pitchFamily="34" charset="0"/>
                          <a:ea typeface="微软雅黑" pitchFamily="34" charset="-122"/>
                          <a:cs typeface="Times New Roman" pitchFamily="34" charset="-120"/>
                        </a:rPr>
                        <a:t>为现</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在分词短语作后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she</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founded</a:t>
                      </a:r>
                      <a:r>
                        <a:rPr lang="en-US" altLang="zh-CN" sz="1800" b="0" i="0">
                          <a:solidFill>
                            <a:srgbClr val="003760"/>
                          </a:solidFill>
                          <a:latin typeface="Times New Roman" pitchFamily="34" charset="0"/>
                          <a:ea typeface="微软雅黑" pitchFamily="34" charset="-122"/>
                          <a:cs typeface="Times New Roman" pitchFamily="34" charset="-120"/>
                        </a:rPr>
                        <a:t>为定</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省略了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关系代词</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/which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girl,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Shreyaa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Venkat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living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many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times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non-profit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organisation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founded</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NEST4US</a:t>
                      </a:r>
                      <a:r>
                        <a:rPr lang="en-US" altLang="zh-CN" sz="1800" b="0" i="0" dirty="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helped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tens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thousands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United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volunteer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programmes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12,000</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Washington,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D.C.</a:t>
                      </a:r>
                      <a:r>
                        <a:rPr lang="en-US" altLang="zh-CN" sz="1800" b="0" i="0">
                          <a:solidFill>
                            <a:srgbClr val="003760"/>
                          </a:solidFill>
                          <a:latin typeface="Times New Roman" pitchFamily="34" charset="0"/>
                          <a:ea typeface="微软雅黑" pitchFamily="34" charset="-122"/>
                          <a:cs typeface="Times New Roman" pitchFamily="34" charset="-120"/>
                        </a:rPr>
                        <a:t>area</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supplies.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：文卡特</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建立了名为NEST4US的非营</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利组织</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帮助了数以万计的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美国人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关键信息</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NEST4US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non-profit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thousands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148cc3a1b?colgroup=7,24,12&amp;pid=95a7ed538&amp;color=0,55,96&amp;vtp=1&amp;bt=1&amp;bbb=1">
            <a:extLst>
              <a:ext uri="{FF2B5EF4-FFF2-40B4-BE49-F238E27FC236}">
                <a16:creationId xmlns:a16="http://schemas.microsoft.com/office/drawing/2014/main" id="{98712BDF-CC1B-3014-40C1-119C9437A205}"/>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0" name="P_5_BD#148cc3a1b?colgroup=7,24,12&amp;pid=95a7ed538&amp;color=0,55,96&amp;vtp=1&amp;bt=1&amp;bbb=1&amp;hb=1"/>
              <p:cNvGraphicFramePr>
                <a:graphicFrameLocks noGrp="1"/>
              </p:cNvGraphicFramePr>
              <p:nvPr>
                <p:extLst>
                  <p:ext uri="{D42A27DB-BD31-4B8C-83A1-F6EECF244321}">
                    <p14:modId xmlns:p14="http://schemas.microsoft.com/office/powerpoint/2010/main" val="3342868175"/>
                  </p:ext>
                </p:extLst>
              </p:nvPr>
            </p:nvGraphicFramePr>
            <p:xfrm>
              <a:off x="502920" y="1993265"/>
              <a:ext cx="10533888" cy="3297111"/>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11729">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Times New Roman" pitchFamily="34" charset="0"/>
                              <a:ea typeface="微软雅黑" pitchFamily="34" charset="-122"/>
                              <a:cs typeface="Times New Roman" pitchFamily="34" charset="-120"/>
                            </a:rPr>
                            <a:t>意为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就</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引导时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间状语从句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Times New Roman" pitchFamily="34" charset="0"/>
                              <a:ea typeface="微软雅黑" pitchFamily="34" charset="-122"/>
                              <a:cs typeface="Times New Roman" pitchFamily="34" charset="-120"/>
                            </a:rPr>
                            <a:t>引导原因状语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such</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引导</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结果状语从句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Venkat's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passion</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helping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others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started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soon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could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walk,</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parents,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active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volunteers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themselves,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brought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along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their</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various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projects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volunteer</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fifth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such</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enthusiasm</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volunteering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started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organising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第二段</a:t>
                          </a:r>
                          <a:r>
                            <a:rPr lang="en-US" altLang="zh-CN" sz="1800" b="0" i="0">
                              <a:solidFill>
                                <a:srgbClr val="003760"/>
                              </a:solidFill>
                              <a:latin typeface="Times New Roman" pitchFamily="34" charset="0"/>
                              <a:ea typeface="微软雅黑" pitchFamily="34" charset="-122"/>
                              <a:cs typeface="Times New Roman" pitchFamily="34" charset="-120"/>
                            </a:rPr>
                            <a:t>：文卡特</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受到父母影响</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开始做志愿</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工作</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30" name="P_5_BD#148cc3a1b?colgroup=7,24,12&amp;pid=95a7ed538&amp;color=0,55,96&amp;vtp=1&amp;bt=1&amp;bbb=1&amp;hb=1"/>
              <p:cNvGraphicFramePr>
                <a:graphicFrameLocks noGrp="1"/>
              </p:cNvGraphicFramePr>
              <p:nvPr>
                <p:extLst>
                  <p:ext uri="{D42A27DB-BD31-4B8C-83A1-F6EECF244321}">
                    <p14:modId xmlns:p14="http://schemas.microsoft.com/office/powerpoint/2010/main" val="3342868175"/>
                  </p:ext>
                </p:extLst>
              </p:nvPr>
            </p:nvGraphicFramePr>
            <p:xfrm>
              <a:off x="502920" y="1993265"/>
              <a:ext cx="10533888" cy="3297111"/>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11729">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Times New Roman" pitchFamily="34" charset="0"/>
                              <a:ea typeface="微软雅黑" pitchFamily="34" charset="-122"/>
                              <a:cs typeface="Times New Roman" pitchFamily="34" charset="-120"/>
                            </a:rPr>
                            <a:t>意为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就</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引导时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间状语从句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Times New Roman" pitchFamily="34" charset="0"/>
                              <a:ea typeface="微软雅黑" pitchFamily="34" charset="-122"/>
                              <a:cs typeface="Times New Roman" pitchFamily="34" charset="-120"/>
                            </a:rPr>
                            <a:t>引导原因状语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such</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引导</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结果状语从句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4341" t="-13152" r="-52700" b="-4384"/>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第二段</a:t>
                          </a:r>
                          <a:r>
                            <a:rPr lang="en-US" altLang="zh-CN" sz="1800" b="0" i="0">
                              <a:solidFill>
                                <a:srgbClr val="003760"/>
                              </a:solidFill>
                              <a:latin typeface="Times New Roman" pitchFamily="34" charset="0"/>
                              <a:ea typeface="微软雅黑" pitchFamily="34" charset="-122"/>
                              <a:cs typeface="Times New Roman" pitchFamily="34" charset="-120"/>
                            </a:rPr>
                            <a:t>：文卡特</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受到父母影响</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开始做志愿</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工作</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148cc3a1b?colgroup=7,24,12&amp;pid=95a7ed538&amp;color=0,55,96&amp;vtp=1&amp;bt=1&amp;bbb=1">
            <a:extLst>
              <a:ext uri="{FF2B5EF4-FFF2-40B4-BE49-F238E27FC236}">
                <a16:creationId xmlns:a16="http://schemas.microsoft.com/office/drawing/2014/main" id="{37F6E0D2-D1F5-92F9-4DCA-459904AD16B0}"/>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graphicFrame>
        <p:nvGraphicFramePr>
          <p:cNvPr id="31" name="P_5_BD#148cc3a1b?colgroup=7,24,12&amp;pid=95a7ed538&amp;color=0,55,96&amp;vtp=1&amp;bt=1&amp;bbb=1&amp;hb=1"/>
          <p:cNvGraphicFramePr>
            <a:graphicFrameLocks noGrp="1"/>
          </p:cNvGraphicFramePr>
          <p:nvPr>
            <p:extLst>
              <p:ext uri="{D42A27DB-BD31-4B8C-83A1-F6EECF244321}">
                <p14:modId xmlns:p14="http://schemas.microsoft.com/office/powerpoint/2010/main" val="1383675711"/>
              </p:ext>
            </p:extLst>
          </p:nvPr>
        </p:nvGraphicFramePr>
        <p:xfrm>
          <a:off x="502920" y="1858630"/>
          <a:ext cx="10533888" cy="4384612"/>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81577">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三个并列的</a:t>
                      </a:r>
                      <a:r>
                        <a:rPr lang="en-US" altLang="zh-CN" sz="1800" b="0" i="0">
                          <a:solidFill>
                            <a:srgbClr val="FF8827"/>
                          </a:solidFill>
                          <a:latin typeface="Times New Roman" pitchFamily="34" charset="0"/>
                          <a:ea typeface="微软雅黑" pitchFamily="34" charset="-122"/>
                          <a:cs typeface="Times New Roman" pitchFamily="34" charset="-120"/>
                        </a:rPr>
                        <a:t>how</a:t>
                      </a:r>
                      <a:r>
                        <a:rPr lang="en-US" altLang="zh-CN" sz="1800" b="0" i="0">
                          <a:solidFill>
                            <a:srgbClr val="003760"/>
                          </a:solidFill>
                          <a:latin typeface="Times New Roman" pitchFamily="34" charset="0"/>
                          <a:ea typeface="微软雅黑" pitchFamily="34" charset="-122"/>
                          <a:cs typeface="Times New Roman" pitchFamily="34" charset="-120"/>
                        </a:rPr>
                        <a:t>引</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导的宾语从句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standing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在分词短语作后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引导定语从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在从句中作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主语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light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up</a:t>
                      </a:r>
                      <a:r>
                        <a:rPr lang="en-US" altLang="zh-CN" sz="1800" b="0" i="0">
                          <a:solidFill>
                            <a:srgbClr val="003760"/>
                          </a:solidFill>
                          <a:latin typeface="Times New Roman" pitchFamily="34" charset="0"/>
                          <a:ea typeface="微软雅黑" pitchFamily="34" charset="-122"/>
                          <a:cs typeface="Times New Roman" pitchFamily="34" charset="-120"/>
                        </a:rPr>
                        <a:t>流露出喜</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悦之情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NEST4US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born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Venkat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realised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how</a:t>
                      </a:r>
                      <a:r>
                        <a:rPr lang="en-US" altLang="zh-CN" sz="1800" b="0" i="0" dirty="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much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food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waste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many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hungry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there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simple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would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use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former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help</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latter.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standing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corner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Washington,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holding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‘Hungry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err="1">
                          <a:solidFill>
                            <a:srgbClr val="003760"/>
                          </a:solidFill>
                          <a:latin typeface="Times New Roman" pitchFamily="34" charset="0"/>
                          <a:ea typeface="微软雅黑" pitchFamily="34" charset="-122"/>
                          <a:cs typeface="Times New Roman" pitchFamily="34" charset="-120"/>
                        </a:rPr>
                        <a:t>remembers.“So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banana,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granola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seconds,</a:t>
                      </a:r>
                      <a:r>
                        <a:rPr lang="en-US" altLang="zh-CN" sz="1800" b="0" i="0" dirty="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第三段：文卡特</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建立NEST4US的原因</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dirty="0" err="1">
                          <a:solidFill>
                            <a:srgbClr val="003760"/>
                          </a:solidFill>
                          <a:latin typeface="Times New Roman" pitchFamily="34" charset="0"/>
                          <a:ea typeface="微软雅黑" pitchFamily="34" charset="-122"/>
                          <a:cs typeface="Times New Roman" pitchFamily="34" charset="-120"/>
                        </a:rPr>
                        <a:t>细节理解</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caused</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Venkat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NEST4US?</a:t>
                      </a:r>
                      <a:endParaRPr lang="en-US" altLang="zh-CN" sz="1200" dirty="0"/>
                    </a:p>
                    <a:p>
                      <a:pPr marL="0" indent="0" algn="l" hangingPunct="0">
                        <a:lnSpc>
                          <a:spcPts val="2900"/>
                        </a:lnSpc>
                      </a:pPr>
                      <a:r>
                        <a:rPr lang="en-US" altLang="zh-CN" sz="1800" b="0" i="0" dirty="0" err="1">
                          <a:solidFill>
                            <a:srgbClr val="003760"/>
                          </a:solidFill>
                          <a:latin typeface="Times New Roman" pitchFamily="34" charset="0"/>
                          <a:ea typeface="微软雅黑" pitchFamily="34" charset="-122"/>
                          <a:cs typeface="Times New Roman" pitchFamily="34" charset="-120"/>
                        </a:rPr>
                        <a:t>根据第三段第一句和她讲述</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900"/>
                        </a:lnSpc>
                      </a:pPr>
                      <a:r>
                        <a:rPr lang="en-US" altLang="zh-CN" sz="1800" b="0" i="0" dirty="0" err="1">
                          <a:solidFill>
                            <a:srgbClr val="003760"/>
                          </a:solidFill>
                          <a:latin typeface="Times New Roman" pitchFamily="34" charset="0"/>
                          <a:ea typeface="微软雅黑" pitchFamily="34" charset="-122"/>
                          <a:cs typeface="Times New Roman" pitchFamily="34" charset="-120"/>
                        </a:rPr>
                        <a:t>的自己曾帮助一个无家可归</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900"/>
                        </a:lnSpc>
                      </a:pPr>
                      <a:r>
                        <a:rPr lang="en-US" altLang="zh-CN" sz="1800" b="0" i="0" dirty="0" err="1">
                          <a:solidFill>
                            <a:srgbClr val="003760"/>
                          </a:solidFill>
                          <a:latin typeface="Times New Roman" pitchFamily="34" charset="0"/>
                          <a:ea typeface="微软雅黑" pitchFamily="34" charset="-122"/>
                          <a:cs typeface="Times New Roman" pitchFamily="34" charset="-120"/>
                        </a:rPr>
                        <a:t>的人的经历可知</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她意识到</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900"/>
                        </a:lnSpc>
                      </a:pPr>
                      <a:r>
                        <a:rPr lang="en-US" altLang="zh-CN" sz="1800" b="0" i="0" dirty="0" err="1">
                          <a:solidFill>
                            <a:srgbClr val="003760"/>
                          </a:solidFill>
                          <a:latin typeface="Times New Roman" pitchFamily="34" charset="0"/>
                          <a:ea typeface="微软雅黑" pitchFamily="34" charset="-122"/>
                          <a:cs typeface="Times New Roman" pitchFamily="34" charset="-120"/>
                        </a:rPr>
                        <a:t>有很多饥饿的人需要接济</a:t>
                      </a:r>
                      <a:r>
                        <a:rPr lang="en-US" altLang="zh-CN" sz="1800" b="0" i="0" spc="-100" dirty="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dirty="0" err="1">
                          <a:solidFill>
                            <a:srgbClr val="003760"/>
                          </a:solidFill>
                          <a:latin typeface="Times New Roman" pitchFamily="34" charset="0"/>
                          <a:ea typeface="微软雅黑" pitchFamily="34" charset="-122"/>
                          <a:cs typeface="Times New Roman" pitchFamily="34" charset="-120"/>
                        </a:rPr>
                        <a:t>从而产生了建立自己的慈善</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lvl="0" indent="0" algn="l" hangingPunct="0">
                        <a:lnSpc>
                          <a:spcPts val="2700"/>
                        </a:lnSpc>
                      </a:pPr>
                      <a:r>
                        <a:rPr lang="en-US" altLang="zh-CN" sz="1800" b="0" i="0" dirty="0" err="1">
                          <a:solidFill>
                            <a:srgbClr val="003760"/>
                          </a:solidFill>
                          <a:latin typeface="Times New Roman" pitchFamily="34" charset="0"/>
                          <a:ea typeface="微软雅黑" pitchFamily="34" charset="-122"/>
                          <a:cs typeface="Times New Roman" pitchFamily="34" charset="-120"/>
                        </a:rPr>
                        <a:t>组织的想法</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148cc3a1b?colgroup=7,24,12&amp;pid=95a7ed538&amp;color=0,55,96&amp;vtp=1&amp;bt=1&amp;bbb=1">
            <a:extLst>
              <a:ext uri="{FF2B5EF4-FFF2-40B4-BE49-F238E27FC236}">
                <a16:creationId xmlns:a16="http://schemas.microsoft.com/office/drawing/2014/main" id="{C7B05EA4-9EAA-AA78-3506-BF73660E6CE6}"/>
              </a:ext>
            </a:extLst>
          </p:cNvPr>
          <p:cNvSpPr txBox="1"/>
          <p:nvPr/>
        </p:nvSpPr>
        <p:spPr>
          <a:xfrm>
            <a:off x="10575143" y="1508760"/>
            <a:ext cx="461665" cy="329321"/>
          </a:xfrm>
          <a:prstGeom prst="rect">
            <a:avLst/>
          </a:prstGeom>
          <a:noFill/>
        </p:spPr>
        <p:txBody>
          <a:bodyPr vert="horz" wrap="none" lIns="0" tIns="0" rIns="0" bIns="0" rtlCol="0">
            <a:spAutoFit/>
          </a:bodyPr>
          <a:lstStyle/>
          <a:p>
            <a:pPr algn="r">
              <a:lnSpc>
                <a:spcPts val="2700"/>
              </a:lnSpc>
            </a:pPr>
            <a:r>
              <a:rPr lang="zh-CN" altLang="en-US">
                <a:latin typeface="Times New Roman" panose="02020603050405020304" pitchFamily="18" charset="0"/>
              </a:rPr>
              <a:t>续表</a:t>
            </a:r>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2" name="P_5_BD#148cc3a1b?colgroup=7,24,12&amp;pid=95a7ed538&amp;color=0,55,96&amp;vtp=1&amp;bt=1&amp;bbb=1&amp;hb=1"/>
              <p:cNvGraphicFramePr>
                <a:graphicFrameLocks noGrp="1"/>
              </p:cNvGraphicFramePr>
              <p:nvPr>
                <p:extLst>
                  <p:ext uri="{D42A27DB-BD31-4B8C-83A1-F6EECF244321}">
                    <p14:modId xmlns:p14="http://schemas.microsoft.com/office/powerpoint/2010/main" val="3602153954"/>
                  </p:ext>
                </p:extLst>
              </p:nvPr>
            </p:nvGraphicFramePr>
            <p:xfrm>
              <a:off x="502920" y="1889072"/>
              <a:ext cx="10533888" cy="4380675"/>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64808">
                    <a:tc>
                      <a:txBody>
                        <a:bodyPr/>
                        <a:lstStyle/>
                        <a:p>
                          <a:pPr algn="ctr" hangingPunct="0">
                            <a:lnSpc>
                              <a:spcPts val="24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5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4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015867">
                    <a:tc>
                      <a:txBody>
                        <a:bodyPr/>
                        <a:lstStyle/>
                        <a:p>
                          <a:pPr marL="0" indent="0" algn="l" hangingPunct="0">
                            <a:lnSpc>
                              <a:spcPts val="2600"/>
                            </a:lnSpc>
                          </a:pP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Times New Roman" pitchFamily="34" charset="0"/>
                              <a:ea typeface="微软雅黑" pitchFamily="34" charset="-122"/>
                              <a:cs typeface="Times New Roman" pitchFamily="34" charset="-120"/>
                            </a:rPr>
                            <a:t>位于句</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首</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其所在的分</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句要用部分倒</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装</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only</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a:solidFill>
                                <a:srgbClr val="FF8827"/>
                              </a:solidFill>
                              <a:latin typeface="Times New Roman" pitchFamily="34" charset="0"/>
                              <a:ea typeface="微软雅黑" pitchFamily="34" charset="-122"/>
                              <a:cs typeface="Times New Roman" pitchFamily="34" charset="-120"/>
                            </a:rPr>
                            <a:t>but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（also</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意为</a:t>
                          </a:r>
                          <a:r>
                            <a:rPr lang="en-US" altLang="zh-CN" sz="1800" b="0" i="0" dirty="0">
                              <a:solidFill>
                                <a:srgbClr val="003760"/>
                              </a:solidFill>
                              <a:latin typeface="Times New Roman" pitchFamily="34" charset="0"/>
                              <a:ea typeface="微软雅黑" pitchFamily="34" charset="-122"/>
                              <a:cs typeface="Times New Roman" pitchFamily="34" charset="-120"/>
                            </a:rPr>
                            <a:t>“不仅</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而</a:t>
                          </a:r>
                        </a:p>
                        <a:p>
                          <a:pPr marL="0" lvl="0" indent="0" algn="l" hangingPunct="0">
                            <a:lnSpc>
                              <a:spcPts val="2400"/>
                            </a:lnSpc>
                          </a:pPr>
                          <a:r>
                            <a:rPr lang="en-US" altLang="zh-CN" sz="1800" b="0" i="0">
                              <a:solidFill>
                                <a:srgbClr val="003760"/>
                              </a:solidFill>
                              <a:latin typeface="Times New Roman" pitchFamily="34" charset="0"/>
                              <a:ea typeface="微软雅黑" pitchFamily="34" charset="-122"/>
                              <a:cs typeface="Times New Roman" pitchFamily="34" charset="-120"/>
                            </a:rPr>
                            <a:t>且</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get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joy</a:t>
                          </a:r>
                          <a:r>
                            <a:rPr lang="en-US" altLang="zh-CN" sz="1800" b="0" i="0" dirty="0">
                              <a:solidFill>
                                <a:srgbClr val="FF8827"/>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personal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satisfaction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volunteer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work</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but</a:t>
                          </a:r>
                          <a:r>
                            <a:rPr lang="en-US" altLang="zh-CN" sz="1800" b="0" i="0" dirty="0">
                              <a:solidFill>
                                <a:srgbClr val="FF8827"/>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dirty="0">
                              <a:solidFill>
                                <a:srgbClr val="FF8827"/>
                              </a:solidFill>
                              <a:latin typeface="Times New Roman" pitchFamily="34" charset="0"/>
                              <a:ea typeface="微软雅黑" pitchFamily="34" charset="-122"/>
                              <a:cs typeface="Times New Roman" pitchFamily="34" charset="-120"/>
                            </a:rPr>
                            <a:t>she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says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running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NEST4US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taught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important</a:t>
                          </a:r>
                          <a:r>
                            <a:rPr lang="en-US" altLang="zh-CN" sz="1800" b="0" i="0" dirty="0">
                              <a:solidFill>
                                <a:srgbClr val="FF8827"/>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dirty="0">
                              <a:solidFill>
                                <a:srgbClr val="FF8827"/>
                              </a:solidFill>
                              <a:latin typeface="Times New Roman" pitchFamily="34" charset="0"/>
                              <a:ea typeface="微软雅黑" pitchFamily="34" charset="-122"/>
                              <a:cs typeface="Times New Roman" pitchFamily="34" charset="-120"/>
                            </a:rPr>
                            <a:t>life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speaking,</a:t>
                          </a:r>
                          <a:r>
                            <a:rPr lang="en-US" altLang="zh-CN" sz="1800" b="0" i="0" dirty="0">
                              <a:solidFill>
                                <a:srgbClr val="003760"/>
                              </a:solidFill>
                              <a:latin typeface="SimSun" pitchFamily="34" charset="0"/>
                              <a:ea typeface="SimSun" pitchFamily="34" charset="-122"/>
                              <a:cs typeface="SimSun" pitchFamily="34" charset="-120"/>
                            </a:rPr>
                            <a:t> </a:t>
                          </a:r>
                        </a:p>
                        <a:p>
                          <a:pPr marL="0" lv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leadership</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第四段：文卡特</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从志愿工作中获得了满足</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感</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同时也培养了生活技</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能</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600"/>
                            </a:lnSpc>
                          </a:pPr>
                          <a:r>
                            <a:rPr lang="en-US" altLang="zh-CN" sz="1800" b="1" i="0" dirty="0" err="1">
                              <a:solidFill>
                                <a:srgbClr val="003760"/>
                              </a:solidFill>
                              <a:latin typeface="Times New Roman" pitchFamily="34" charset="0"/>
                              <a:ea typeface="微软雅黑" pitchFamily="34" charset="-122"/>
                              <a:cs typeface="Times New Roman" pitchFamily="34" charset="-120"/>
                            </a:rPr>
                            <a:t>主旨大意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endParaRPr lang="en-US" altLang="zh-CN" sz="1200" dirty="0"/>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第一段的前两句总领全文</a:t>
                          </a:r>
                          <a:r>
                            <a:rPr lang="en-US" altLang="zh-CN" sz="1800" b="0" i="0" spc="-100" dirty="0">
                              <a:solidFill>
                                <a:srgbClr val="003760"/>
                              </a:solidFill>
                              <a:latin typeface="Times New Roman" pitchFamily="34" charset="0"/>
                              <a:ea typeface="微软雅黑" pitchFamily="34" charset="-122"/>
                              <a:cs typeface="Times New Roman" pitchFamily="34" charset="-120"/>
                            </a:rPr>
                            <a:t>，</a:t>
                          </a: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点明了文章主旨</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再结合全</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文内容可知</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本文主要讲述</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了年轻女孩史莱娅·文卡特</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成立非营利组织NEST4US帮</a:t>
                          </a:r>
                        </a:p>
                        <a:p>
                          <a:pPr marL="0" lvl="0" indent="0" algn="l" hangingPunct="0">
                            <a:lnSpc>
                              <a:spcPts val="2500"/>
                            </a:lnSpc>
                          </a:pPr>
                          <a:r>
                            <a:rPr lang="en-US" altLang="zh-CN" sz="1800" b="0" i="0" dirty="0" err="1">
                              <a:solidFill>
                                <a:srgbClr val="003760"/>
                              </a:solidFill>
                              <a:latin typeface="Times New Roman" pitchFamily="34" charset="0"/>
                              <a:ea typeface="微软雅黑" pitchFamily="34" charset="-122"/>
                              <a:cs typeface="Times New Roman" pitchFamily="34" charset="-120"/>
                            </a:rPr>
                            <a:t>助无家可归的人的故事</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32" name="P_5_BD#148cc3a1b?colgroup=7,24,12&amp;pid=95a7ed538&amp;color=0,55,96&amp;vtp=1&amp;bt=1&amp;bbb=1&amp;hb=1"/>
              <p:cNvGraphicFramePr>
                <a:graphicFrameLocks noGrp="1"/>
              </p:cNvGraphicFramePr>
              <p:nvPr>
                <p:extLst>
                  <p:ext uri="{D42A27DB-BD31-4B8C-83A1-F6EECF244321}">
                    <p14:modId xmlns:p14="http://schemas.microsoft.com/office/powerpoint/2010/main" val="3602153954"/>
                  </p:ext>
                </p:extLst>
              </p:nvPr>
            </p:nvGraphicFramePr>
            <p:xfrm>
              <a:off x="502920" y="1889072"/>
              <a:ext cx="10533888" cy="4380675"/>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64808">
                    <a:tc>
                      <a:txBody>
                        <a:bodyPr/>
                        <a:lstStyle/>
                        <a:p>
                          <a:pPr algn="ctr" hangingPunct="0">
                            <a:lnSpc>
                              <a:spcPts val="24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5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4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015867">
                    <a:tc>
                      <a:txBody>
                        <a:bodyPr/>
                        <a:lstStyle/>
                        <a:p>
                          <a:pPr marL="0" indent="0" algn="l" hangingPunct="0">
                            <a:lnSpc>
                              <a:spcPts val="2600"/>
                            </a:lnSpc>
                          </a:pP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Times New Roman" pitchFamily="34" charset="0"/>
                              <a:ea typeface="微软雅黑" pitchFamily="34" charset="-122"/>
                              <a:cs typeface="Times New Roman" pitchFamily="34" charset="-120"/>
                            </a:rPr>
                            <a:t>位于句</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首</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其所在的分</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句要用部分倒</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装</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only</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a:solidFill>
                                <a:srgbClr val="FF8827"/>
                              </a:solidFill>
                              <a:latin typeface="Times New Roman" pitchFamily="34" charset="0"/>
                              <a:ea typeface="微软雅黑" pitchFamily="34" charset="-122"/>
                              <a:cs typeface="Times New Roman" pitchFamily="34" charset="-120"/>
                            </a:rPr>
                            <a:t>but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（also</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意为</a:t>
                          </a:r>
                          <a:r>
                            <a:rPr lang="en-US" altLang="zh-CN" sz="1800" b="0" i="0" dirty="0">
                              <a:solidFill>
                                <a:srgbClr val="003760"/>
                              </a:solidFill>
                              <a:latin typeface="Times New Roman" pitchFamily="34" charset="0"/>
                              <a:ea typeface="微软雅黑" pitchFamily="34" charset="-122"/>
                              <a:cs typeface="Times New Roman" pitchFamily="34" charset="-120"/>
                            </a:rPr>
                            <a:t>“不仅</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而</a:t>
                          </a:r>
                        </a:p>
                        <a:p>
                          <a:pPr marL="0" lvl="0" indent="0" algn="l" hangingPunct="0">
                            <a:lnSpc>
                              <a:spcPts val="2400"/>
                            </a:lnSpc>
                          </a:pPr>
                          <a:r>
                            <a:rPr lang="en-US" altLang="zh-CN" sz="1800" b="0" i="0">
                              <a:solidFill>
                                <a:srgbClr val="003760"/>
                              </a:solidFill>
                              <a:latin typeface="Times New Roman" pitchFamily="34" charset="0"/>
                              <a:ea typeface="微软雅黑" pitchFamily="34" charset="-122"/>
                              <a:cs typeface="Times New Roman" pitchFamily="34" charset="-120"/>
                            </a:rPr>
                            <a:t>且</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4341" t="-9697" r="-52700" b="-2273"/>
                          </a:stretch>
                        </a:blipFill>
                      </a:tcPr>
                    </a:tc>
                    <a:tc>
                      <a:txBody>
                        <a:bodyPr/>
                        <a:lstStyle/>
                        <a:p>
                          <a:pPr marL="0" indent="0" algn="l" hangingPunct="0">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第四段：文卡特</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从志愿工作中获得了满足</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感</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同时也培养了生活技</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能</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600"/>
                            </a:lnSpc>
                          </a:pPr>
                          <a:r>
                            <a:rPr lang="en-US" altLang="zh-CN" sz="1800" b="1" i="0" dirty="0" err="1">
                              <a:solidFill>
                                <a:srgbClr val="003760"/>
                              </a:solidFill>
                              <a:latin typeface="Times New Roman" pitchFamily="34" charset="0"/>
                              <a:ea typeface="微软雅黑" pitchFamily="34" charset="-122"/>
                              <a:cs typeface="Times New Roman" pitchFamily="34" charset="-120"/>
                            </a:rPr>
                            <a:t>主旨大意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endParaRPr lang="en-US" altLang="zh-CN" sz="1200" dirty="0"/>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第一段的前两句总领全文</a:t>
                          </a:r>
                          <a:r>
                            <a:rPr lang="en-US" altLang="zh-CN" sz="1800" b="0" i="0" spc="-100" dirty="0">
                              <a:solidFill>
                                <a:srgbClr val="003760"/>
                              </a:solidFill>
                              <a:latin typeface="Times New Roman" pitchFamily="34" charset="0"/>
                              <a:ea typeface="微软雅黑" pitchFamily="34" charset="-122"/>
                              <a:cs typeface="Times New Roman" pitchFamily="34" charset="-120"/>
                            </a:rPr>
                            <a:t>，</a:t>
                          </a: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点明了文章主旨</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再结合全</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文内容可知</a:t>
                          </a:r>
                          <a:r>
                            <a:rPr lang="en-US" altLang="zh-CN" sz="1800" b="0" i="0" spc="-100" dirty="0" err="1">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本文主要讲述</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err="1">
                              <a:solidFill>
                                <a:srgbClr val="003760"/>
                              </a:solidFill>
                              <a:latin typeface="Times New Roman" pitchFamily="34" charset="0"/>
                              <a:ea typeface="微软雅黑" pitchFamily="34" charset="-122"/>
                              <a:cs typeface="Times New Roman" pitchFamily="34" charset="-120"/>
                            </a:rPr>
                            <a:t>了年轻女孩史莱娅·文卡特</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marL="0" indent="0" algn="l" hangingPunct="0">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成立非营利组织NEST4US帮</a:t>
                          </a:r>
                        </a:p>
                        <a:p>
                          <a:pPr marL="0" lvl="0" indent="0" algn="l" hangingPunct="0">
                            <a:lnSpc>
                              <a:spcPts val="2500"/>
                            </a:lnSpc>
                          </a:pPr>
                          <a:r>
                            <a:rPr lang="en-US" altLang="zh-CN" sz="1800" b="0" i="0" dirty="0" err="1">
                              <a:solidFill>
                                <a:srgbClr val="003760"/>
                              </a:solidFill>
                              <a:latin typeface="Times New Roman" pitchFamily="34" charset="0"/>
                              <a:ea typeface="微软雅黑" pitchFamily="34" charset="-122"/>
                              <a:cs typeface="Times New Roman" pitchFamily="34" charset="-120"/>
                            </a:rPr>
                            <a:t>助无家可归的人的故事</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148cc3a1b?colgroup=7,24,12&amp;pid=95a7ed538&amp;color=0,55,96&amp;vtp=1&amp;bt=1&amp;bbb=1">
            <a:extLst>
              <a:ext uri="{FF2B5EF4-FFF2-40B4-BE49-F238E27FC236}">
                <a16:creationId xmlns:a16="http://schemas.microsoft.com/office/drawing/2014/main" id="{8EECBE1E-24F5-1962-EA3A-4314CBECF581}"/>
              </a:ext>
            </a:extLst>
          </p:cNvPr>
          <p:cNvSpPr txBox="1"/>
          <p:nvPr/>
        </p:nvSpPr>
        <p:spPr>
          <a:xfrm>
            <a:off x="10575143" y="1508760"/>
            <a:ext cx="461665" cy="310085"/>
          </a:xfrm>
          <a:prstGeom prst="rect">
            <a:avLst/>
          </a:prstGeom>
          <a:noFill/>
        </p:spPr>
        <p:txBody>
          <a:bodyPr vert="horz" wrap="none" lIns="0" tIns="0" rIns="0" bIns="0" rtlCol="0">
            <a:spAutoFit/>
          </a:bodyPr>
          <a:lstStyle/>
          <a:p>
            <a:pPr algn="r">
              <a:lnSpc>
                <a:spcPts val="2500"/>
              </a:lnSpc>
            </a:pPr>
            <a:r>
              <a:rPr lang="zh-CN" altLang="en-US">
                <a:latin typeface="Times New Roman" panose="02020603050405020304" pitchFamily="18" charset="0"/>
              </a:rPr>
              <a:t>续表</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a93daba8a.fixed?sp=1&amp;pid=d423a5b0e&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graphicFrame>
        <p:nvGraphicFramePr>
          <p:cNvPr id="33" name="P_5_BD#148cc3a1b?colgroup=7,24,12&amp;pid=95a7ed538&amp;color=0,55,96&amp;vtp=1&amp;bt=1&amp;bbb=1"/>
          <p:cNvGraphicFramePr>
            <a:graphicFrameLocks noGrp="1"/>
          </p:cNvGraphicFramePr>
          <p:nvPr>
            <p:extLst>
              <p:ext uri="{D42A27DB-BD31-4B8C-83A1-F6EECF244321}">
                <p14:modId xmlns:p14="http://schemas.microsoft.com/office/powerpoint/2010/main" val="4175201024"/>
              </p:ext>
            </p:extLst>
          </p:nvPr>
        </p:nvGraphicFramePr>
        <p:xfrm>
          <a:off x="502920" y="1993265"/>
          <a:ext cx="10533888" cy="1510856"/>
        </p:xfrm>
        <a:graphic>
          <a:graphicData uri="http://schemas.openxmlformats.org/drawingml/2006/table">
            <a:tbl>
              <a:tblPr/>
              <a:tblGrid>
                <a:gridCol w="1929384">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25474">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.热爱</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enthusiasm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.热情</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leadership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.领导才能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148cc3a1b?colgroup=7,24,12&amp;pid=95a7ed538&amp;color=0,55,96&amp;vtp=1&amp;bt=1&amp;bbb=1">
            <a:extLst>
              <a:ext uri="{FF2B5EF4-FFF2-40B4-BE49-F238E27FC236}">
                <a16:creationId xmlns:a16="http://schemas.microsoft.com/office/drawing/2014/main" id="{41810B4B-190A-2321-53D1-011FEDE668E2}"/>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P_5#148cc3a1b?pid=95a7ed538&amp;color=0,55,96&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【译文】</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年轻女孩史莱娅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文卡特为地球和地球上的人们所作的贡献比许多年龄是她两倍</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三倍甚至四倍的成</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年人还要多</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她创立的非营利组织</a:t>
            </a:r>
            <a:r>
              <a:rPr lang="en-US" altLang="zh-CN" sz="1800" b="0" i="0" dirty="0">
                <a:solidFill>
                  <a:srgbClr val="003760"/>
                </a:solidFill>
                <a:latin typeface="Times New Roman" pitchFamily="34" charset="0"/>
                <a:ea typeface="微软雅黑" pitchFamily="34" charset="-122"/>
                <a:cs typeface="Times New Roman" pitchFamily="34" charset="-120"/>
              </a:rPr>
              <a:t>NEST4US</a:t>
            </a:r>
            <a:r>
              <a:rPr lang="en-US" altLang="zh-CN" sz="1800" b="0" i="0" dirty="0">
                <a:solidFill>
                  <a:srgbClr val="003760"/>
                </a:solidFill>
                <a:latin typeface="Times New Roman" pitchFamily="34" charset="0"/>
                <a:ea typeface="楷体" pitchFamily="34" charset="-122"/>
                <a:cs typeface="Times New Roman" pitchFamily="34" charset="-120"/>
              </a:rPr>
              <a:t>已经帮助了数以万计的美国人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她组织了四个不同的志愿者</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项目</a:t>
            </a:r>
            <a:r>
              <a:rPr lang="en-US" altLang="zh-CN" sz="1800" b="0" i="0" dirty="0">
                <a:solidFill>
                  <a:srgbClr val="003760"/>
                </a:solidFill>
                <a:latin typeface="Times New Roman" pitchFamily="34" charset="0"/>
                <a:ea typeface="微软雅黑" pitchFamily="34" charset="-122"/>
                <a:cs typeface="Times New Roman" pitchFamily="34" charset="-120"/>
              </a:rPr>
              <a:t>，NEST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Nurtures</a:t>
            </a:r>
            <a:r>
              <a:rPr lang="en-US" altLang="zh-CN" sz="1800" b="0" i="0" dirty="0">
                <a:solidFill>
                  <a:srgbClr val="003760"/>
                </a:solidFill>
                <a:latin typeface="Times New Roman" pitchFamily="34" charset="0"/>
                <a:ea typeface="楷体" pitchFamily="34" charset="-122"/>
                <a:cs typeface="Times New Roman" pitchFamily="34" charset="-120"/>
              </a:rPr>
              <a:t>就是其中之一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通过</a:t>
            </a:r>
            <a:r>
              <a:rPr lang="en-US" altLang="zh-CN" sz="1800" b="0" i="0" dirty="0">
                <a:solidFill>
                  <a:srgbClr val="003760"/>
                </a:solidFill>
                <a:latin typeface="Times New Roman" pitchFamily="34" charset="0"/>
                <a:ea typeface="微软雅黑" pitchFamily="34" charset="-122"/>
                <a:cs typeface="Times New Roman" pitchFamily="34" charset="-120"/>
              </a:rPr>
              <a:t>NEST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Nurtures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他们已经为华盛顿哥伦比亚特区一万两千多名</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无家可归的人提供了食物和其他日用品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文卡特一会走路就开始有了帮助别人的热情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因为她的父母都是积极的志愿者</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他们带她一起参加各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种各样的项目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比如一些有创意的做志愿工作的方式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到了五年级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她已经对志愿工作产生了极大的热情</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所以她开始在自己的社区组织自己的服务项目</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P_5_BD#148cc3a1b?pid=95a7ed538&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当文卡特意识到有很多食物被浪费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有很多人在挨饿以及用前者来帮助后者是多么简单时</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NEST4US</a:t>
            </a:r>
            <a:r>
              <a:rPr lang="en-US" altLang="zh-CN" sz="1800" b="0" i="0" dirty="0">
                <a:solidFill>
                  <a:srgbClr val="003760"/>
                </a:solidFill>
                <a:latin typeface="Times New Roman" pitchFamily="34" charset="0"/>
                <a:ea typeface="楷体" pitchFamily="34" charset="-122"/>
                <a:cs typeface="Times New Roman" pitchFamily="34" charset="-120"/>
              </a:rPr>
              <a:t>成立了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她回忆道</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有一个无家可归的人站在华盛顿哥伦比亚特区的一个角落里</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手里举着一</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个牌子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上面写着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饥饿</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需要食物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所以我把我的午餐给了他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就是一根香蕉</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一根格兰诺拉麦片棒和</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一点儿水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他满脸流露出喜悦之情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我发现他已经一个星期没有吃东西了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这件事很简单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我只花了</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a:solidFill>
                  <a:srgbClr val="003760"/>
                </a:solidFill>
                <a:latin typeface="Times New Roman" pitchFamily="34" charset="0"/>
                <a:ea typeface="楷体" pitchFamily="34" charset="-122"/>
                <a:cs typeface="Times New Roman" pitchFamily="34" charset="-120"/>
              </a:rPr>
              <a:t>秒</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而这对他真的很有帮助</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她说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就像她帮助了别人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别人也帮助了她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她不仅从志愿者工作中获得了很多快乐和个人满足感</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还说管理</a:t>
            </a:r>
            <a:r>
              <a:rPr lang="en-US" altLang="zh-CN" b="0" i="0" dirty="0">
                <a:solidFill>
                  <a:srgbClr val="003760"/>
                </a:solidFill>
                <a:latin typeface="Times New Roman" pitchFamily="34" charset="0"/>
                <a:ea typeface="微软雅黑" pitchFamily="34" charset="-122"/>
                <a:cs typeface="Times New Roman" pitchFamily="34" charset="-120"/>
              </a:rPr>
              <a:t>NEST4US</a:t>
            </a:r>
            <a:r>
              <a:rPr lang="en-US" altLang="zh-CN" b="0" i="0" dirty="0">
                <a:solidFill>
                  <a:srgbClr val="003760"/>
                </a:solidFill>
                <a:latin typeface="Times New Roman" pitchFamily="34" charset="0"/>
                <a:ea typeface="楷体" pitchFamily="34" charset="-122"/>
                <a:cs typeface="Times New Roman" pitchFamily="34" charset="-120"/>
              </a:rPr>
              <a:t>教会了她重要的生活技能</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如时间管理</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公开演讲</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写作和领导能力</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C_4_BD#e0f852c85?pid=dd7a3c75b&amp;color=0,55,96&amp;vtp=1&amp;bt=1&amp;bbb=1"/>
          <p:cNvSpPr/>
          <p:nvPr/>
        </p:nvSpPr>
        <p:spPr>
          <a:xfrm>
            <a:off x="502920" y="1508760"/>
            <a:ext cx="10570464" cy="703072"/>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91_1#1a9578d32?pid=e0f852c85&amp;color=0,55,96&amp;vtp=1&amp;bbb=1&amp;hb=1"/>
          <p:cNvSpPr/>
          <p:nvPr/>
        </p:nvSpPr>
        <p:spPr>
          <a:xfrm>
            <a:off x="502920" y="2045175"/>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[全国新高考Ⅰ2022·C篇]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（居民）</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London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given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lonely.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（慈善组织）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loneliness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improve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elderly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dementia,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reported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Among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80-year-old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Xavier.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hens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wheelchair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down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again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bed.</a:t>
            </a:r>
            <a:endParaRPr lang="en-US" altLang="zh-CN"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M_5_BD.91_2#1a9578d32?pid=e0f852c85&amp;color=0,55,96&amp;mp=1&amp;vtp=1&amp;bt=1&amp;bbb=1&amp;h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residents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useful.”</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charity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countrywide.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Wendy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Penfold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embark</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sessions.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forward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Lynn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Lewis,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director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Pathways,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connect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residents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through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shared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interest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creative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activities.”</a:t>
            </a:r>
            <a:endParaRPr lang="en-US" altLang="zh-CN"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M_5_EX.92_1#1a9578d32?pid=e0f852c85&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本文介绍了一个由慈善机构发起的项目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通过让护理中心的老年人养鸡来降低他们的孤独感</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以促进他们的健康</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C_6_BD.93_1#ec7ae9ec1?pid=1a9578d32&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94_1#ec7ae9ec1.bracket?pid=1a9578d32&amp;color=0,55,96&amp;mp=1&amp;vpa=30&amp;vtp=1"/>
          <p:cNvSpPr/>
          <p:nvPr/>
        </p:nvSpPr>
        <p:spPr>
          <a:xfrm>
            <a:off x="4388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95_1#ec7ae9ec1.choices?pid=1a9578d32&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homes.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aged.</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research.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welfare.</a:t>
            </a:r>
            <a:endParaRPr lang="en-US" altLang="zh-CN" sz="1800" dirty="0"/>
          </a:p>
        </p:txBody>
      </p:sp>
      <p:sp>
        <p:nvSpPr>
          <p:cNvPr id="5" name="QC_6_AS.96_1#ec7ae9ec1?pid=1a9578d32&amp;color=0,55,96&amp;vtp=1&amp;bbb=1&amp;hb=1"/>
          <p:cNvSpPr/>
          <p:nvPr/>
        </p:nvSpPr>
        <p:spPr>
          <a:xfrm>
            <a:off x="502920" y="2733040"/>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loneliness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wellbeing</a:t>
            </a:r>
            <a:r>
              <a:rPr lang="en-US" altLang="zh-CN" sz="1800" b="0" i="0" dirty="0">
                <a:solidFill>
                  <a:srgbClr val="003760"/>
                </a:solidFill>
                <a:latin typeface="Times New Roman" pitchFamily="34" charset="0"/>
                <a:ea typeface="微软雅黑" pitchFamily="34" charset="-122"/>
                <a:cs typeface="Times New Roman" pitchFamily="34" charset="-120"/>
              </a:rPr>
              <a:t>.”可知，该项目的目的是减少老年人的孤独感并促进他们的健康。D项中的welfare是</a:t>
            </a:r>
            <a:r>
              <a:rPr lang="en-US" altLang="zh-CN" sz="1800" b="0" i="0">
                <a:solidFill>
                  <a:srgbClr val="003760"/>
                </a:solidFill>
                <a:latin typeface="Times New Roman" pitchFamily="34" charset="0"/>
                <a:ea typeface="微软雅黑" pitchFamily="34" charset="-122"/>
                <a:cs typeface="Times New Roman" pitchFamily="34" charset="-120"/>
              </a:rPr>
              <a:t>wellbeing的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同义复现</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C_6_AS.96_2#ec7ae9ec1?pid=1a9578d32&amp;color=0,55,96&amp;mp=1&amp;vtp=1&amp;bt=1&amp;bbb=1&amp;h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【微技能】细节理解题之语义转换</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通常情况下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细节理解题主要考查考生对文中某句话或某几句话的理解</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解题时需要根据题干关键信</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息从原文中找到相关的句子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然后进行比较和分析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最后确定正确答案</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需要特别注意的是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有一类细节理解题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其题干以及选项与原文之间进行了语义转换</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从近几年的高</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考题来看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很少有直接对原文中的句子进行考查的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通常会对语义进行适当变换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其中包括同义变换</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概</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念解析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归纳事实等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这类题通常在题干中没有明确的关键词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因此在文中进行定位的难度相应升级</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解</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答这类细节理解题需要运用跳读查找法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即找到题干所问的问题所在的段落</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如第</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题问</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这个项目的目的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是什么</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通过跳读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在第二段可以得知是为了减少老年人的孤独感并促进他们的健康</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再结合选项便</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可确定答案</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C_6_BD.97_1#2c496b847?pid=1a9578d3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Xavier?(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98_1#2c496b847.bracket?pid=1a9578d32&amp;color=0,55,96&amp;vpa=31&amp;vtp=1"/>
          <p:cNvSpPr/>
          <p:nvPr/>
        </p:nvSpPr>
        <p:spPr>
          <a:xfrm>
            <a:off x="5108099"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99_1#2c496b847.choices?pid=1a9578d32&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skills.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achievement.</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recovered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memory.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personality.</a:t>
            </a:r>
            <a:endParaRPr lang="en-US" altLang="zh-CN" sz="1800" dirty="0"/>
          </a:p>
        </p:txBody>
      </p:sp>
      <p:sp>
        <p:nvSpPr>
          <p:cNvPr id="5" name="QC_6_AS.100_1#2c496b847?pid=1a9578d32&amp;color=0,55,96&amp;vtp=1&amp;bbb=1&amp;hb=1"/>
          <p:cNvSpPr/>
          <p:nvPr/>
        </p:nvSpPr>
        <p:spPr>
          <a:xfrm>
            <a:off x="502920" y="273304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推理判断题。根据第五段中的it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useful可看出</a:t>
            </a:r>
            <a:r>
              <a:rPr lang="en-US" altLang="zh-CN" sz="1800" b="0" i="0">
                <a:solidFill>
                  <a:srgbClr val="003760"/>
                </a:solidFill>
                <a:latin typeface="Times New Roman" pitchFamily="34" charset="0"/>
                <a:ea typeface="微软雅黑" pitchFamily="34" charset="-122"/>
                <a:cs typeface="Times New Roman" pitchFamily="34" charset="-120"/>
              </a:rPr>
              <a:t>，露丝认为完成</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一件有用的事感觉很棒</a:t>
            </a:r>
            <a:r>
              <a:rPr lang="en-US" altLang="zh-CN" b="0" i="0" dirty="0">
                <a:solidFill>
                  <a:srgbClr val="003760"/>
                </a:solidFill>
                <a:latin typeface="Times New Roman" pitchFamily="34" charset="0"/>
                <a:ea typeface="微软雅黑" pitchFamily="34" charset="-122"/>
                <a:cs typeface="Times New Roman" pitchFamily="34" charset="-120"/>
              </a:rPr>
              <a:t>，由此可推断出她从养鸡这一活动中找到了意义并获得了成就感。</a:t>
            </a:r>
            <a:endParaRPr lang="en-US" altLang="zh-CN" dirty="0"/>
          </a:p>
        </p:txBody>
      </p:sp>
      <p:sp>
        <p:nvSpPr>
          <p:cNvPr id="6" name="QC_6_BD.101_1#7ec8df545?pid=1a9578d32&amp;color=0,55,96&amp;vtp=1&amp;bbb=1"/>
          <p:cNvSpPr/>
          <p:nvPr/>
        </p:nvSpPr>
        <p:spPr>
          <a:xfrm>
            <a:off x="502920" y="35605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“embark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102_1#7ec8df545.bracket?pid=1a9578d32&amp;color=0,55,96&amp;vpa=32&amp;vtp=1"/>
          <p:cNvSpPr/>
          <p:nvPr/>
        </p:nvSpPr>
        <p:spPr>
          <a:xfrm>
            <a:off x="7461725" y="354717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103_1#7ec8df545.choices?pid=1a9578d32&amp;color=0,55,96&amp;vtp=1&amp;bbb=1"/>
          <p:cNvSpPr/>
          <p:nvPr/>
        </p:nvSpPr>
        <p:spPr>
          <a:xfrm>
            <a:off x="502920" y="3966273"/>
            <a:ext cx="10570464" cy="351155"/>
          </a:xfrm>
          <a:prstGeom prst="rect">
            <a:avLst/>
          </a:prstGeom>
          <a:noFill/>
          <a:ln/>
        </p:spPr>
        <p:txBody>
          <a:bodyPr wrap="none" lIns="0" tIns="0" rIns="0" bIns="0" rtlCol="0" anchor="t"/>
          <a:lstStyle/>
          <a:p>
            <a:pPr>
              <a:lnSpc>
                <a:spcPts val="3100"/>
              </a:lnSpc>
              <a:tabLst>
                <a:tab pos="2779141" algn="l"/>
                <a:tab pos="5456682" algn="l"/>
                <a:tab pos="79818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Improve.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Oppose.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Begin.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.Evaluate.</a:t>
            </a:r>
            <a:endParaRPr lang="en-US" altLang="zh-CN" sz="1800" dirty="0"/>
          </a:p>
        </p:txBody>
      </p:sp>
      <p:sp>
        <p:nvSpPr>
          <p:cNvPr id="9" name="QC_6_AS.104_1#7ec8df545?pid=1a9578d32&amp;color=0,55,96&amp;vtp=1&amp;bbb=1&amp;hb=1"/>
          <p:cNvSpPr/>
          <p:nvPr/>
        </p:nvSpPr>
        <p:spPr>
          <a:xfrm>
            <a:off x="502920" y="4377055"/>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词义猜测题。根据倒数第三段可知，目前有20家护理中心推行了这一养鸡项目</a:t>
            </a:r>
            <a:r>
              <a:rPr lang="en-US" altLang="zh-CN" sz="1800" b="0" i="0">
                <a:solidFill>
                  <a:srgbClr val="003760"/>
                </a:solidFill>
                <a:latin typeface="Times New Roman" pitchFamily="34" charset="0"/>
                <a:ea typeface="微软雅黑" pitchFamily="34" charset="-122"/>
                <a:cs typeface="Times New Roman" pitchFamily="34" charset="-120"/>
              </a:rPr>
              <a:t>，而且慈善机构已获</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得财政支持</a:t>
            </a:r>
            <a:r>
              <a:rPr lang="en-US" altLang="zh-CN" sz="1800" b="0" i="0" dirty="0">
                <a:solidFill>
                  <a:srgbClr val="003760"/>
                </a:solidFill>
                <a:latin typeface="Times New Roman" pitchFamily="34" charset="0"/>
                <a:ea typeface="微软雅黑" pitchFamily="34" charset="-122"/>
                <a:cs typeface="Times New Roman" pitchFamily="34" charset="-120"/>
              </a:rPr>
              <a:t>，将会把此项目在全国范围内进行推广。倒数第二段中，温迪</a:t>
            </a:r>
            <a:r>
              <a:rPr lang="en-US" altLang="zh-CN" sz="1800" b="0" i="0">
                <a:solidFill>
                  <a:srgbClr val="003760"/>
                </a:solidFill>
                <a:latin typeface="Times New Roman" pitchFamily="34" charset="0"/>
                <a:ea typeface="微软雅黑" pitchFamily="34" charset="-122"/>
                <a:cs typeface="Times New Roman" pitchFamily="34" charset="-120"/>
              </a:rPr>
              <a:t>·威尔逊说人们喜欢这个项目的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构思且他们期盼此项目给大家带来益处和乐趣</a:t>
            </a:r>
            <a:r>
              <a:rPr lang="en-US" altLang="zh-CN" sz="1800" b="0" i="0" dirty="0">
                <a:solidFill>
                  <a:srgbClr val="003760"/>
                </a:solidFill>
                <a:latin typeface="Times New Roman" pitchFamily="34" charset="0"/>
                <a:ea typeface="微软雅黑" pitchFamily="34" charset="-122"/>
                <a:cs typeface="Times New Roman" pitchFamily="34" charset="-120"/>
              </a:rPr>
              <a:t>，结合one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embark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project可知，</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Times New Roman" pitchFamily="34" charset="0"/>
                <a:ea typeface="微软雅黑" pitchFamily="34" charset="-122"/>
                <a:cs typeface="Times New Roman" pitchFamily="34" charset="-120"/>
              </a:rPr>
              <a:t>应是指代最早开始推行养鸡项目的那些人。由此可判断embark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on在此处意为“开始”，与begin同义。</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fade">
                                      <p:cBhvr>
                                        <p:cTn id="4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C_6_BD.105_1#35dabf320?pid=1a9578d3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paragraphs?(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06_1#35dabf320.bracket?pid=1a9578d32&amp;color=0,55,96&amp;vpa=33&amp;vtp=1"/>
          <p:cNvSpPr/>
          <p:nvPr/>
        </p:nvSpPr>
        <p:spPr>
          <a:xfrm>
            <a:off x="75506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107_1#35dabf320.choices?pid=1a9578d32&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received.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creative.</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profitable.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results.</a:t>
            </a:r>
            <a:endParaRPr lang="en-US" altLang="zh-CN" sz="1800" dirty="0"/>
          </a:p>
        </p:txBody>
      </p:sp>
      <p:sp>
        <p:nvSpPr>
          <p:cNvPr id="5" name="QC_6_AS.108_1#35dabf320?pid=1a9578d32&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推理判断题。根据倒数第二段中的“Residents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creative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sessions.”和最后一段中林恩·刘易斯的话可知，该养鸡项目获得了一致好评。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C_4_BD#441e8998e?pid=2a81bf9c6&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109_1#34f9e841a?pid=441e8998e&amp;color=0,55,96&amp;vtp=1&amp;bbb=1&amp;hb=1"/>
          <p:cNvSpPr/>
          <p:nvPr/>
        </p:nvSpPr>
        <p:spPr>
          <a:xfrm>
            <a:off x="502920" y="2045175"/>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afternoon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Anthony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20-</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year-old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grocery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grandfather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buying.</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fighting.Then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unthinkable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edge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tracks.One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defending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blows.Suddenly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started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trembling.The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attacker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jumped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platform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disappeared.</a:t>
            </a:r>
            <a:endParaRPr lang="en-US" altLang="zh-CN"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QO_5_BD.109_2#34f9e841a?pid=441e8998e&amp;color=0,55,96&amp;mp=1&amp;vtp=1&amp;bt=1&amp;bbb=1&amp;h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（管道）</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electricity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powers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Chicago's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horrified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onlookers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trembled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current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flew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tracks.</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screamed.“Please,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911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explained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situation.Then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climbed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jumps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victim.</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dead.Perry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wondered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escape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himself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into</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just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delaying,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thankfully.</a:t>
            </a:r>
            <a:endParaRPr lang="en-US" altLang="zh-CN"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QO_5_BD.109_3#34f9e841a?pid=441e8998e&amp;color=0,55,96&amp;mp=1&amp;vtp=1&amp;bt=1&amp;bbb=1&amp;hb=1"/>
          <p:cNvSpPr/>
          <p:nvPr/>
        </p:nvSpPr>
        <p:spPr>
          <a:xfrm>
            <a:off x="502920" y="1508760"/>
            <a:ext cx="10570464" cy="32878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breath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gathered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tried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victim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rail.Fortunately,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saved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（按压）!”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victim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began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shaking</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QO_5_BD.109_4#34f9e841a?pid=441e8998e&amp;color=0,55,96&amp;mp=1&amp;vtp=1&amp;bt=1&amp;bb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注意：续写词数应为150个左右。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Luckily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firefighters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arrived._____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reported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incident._____</a:t>
            </a:r>
            <a:endParaRPr lang="en-US" altLang="zh-CN" sz="18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47">
    <p:spTree>
      <p:nvGrpSpPr>
        <p:cNvPr id="1" name=""/>
        <p:cNvGrpSpPr/>
        <p:nvPr/>
      </p:nvGrpSpPr>
      <p:grpSpPr>
        <a:xfrm>
          <a:off x="0" y="0"/>
          <a:ext cx="0" cy="0"/>
          <a:chOff x="0" y="0"/>
          <a:chExt cx="0" cy="0"/>
        </a:xfrm>
      </p:grpSpPr>
      <p:sp>
        <p:nvSpPr>
          <p:cNvPr id="2" name="QO_5_EX.110_1#34f9e841a?pid=441e8998e&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一个阳光明媚的下午</a:t>
            </a:r>
            <a:r>
              <a:rPr lang="en-US" altLang="zh-CN" sz="1800" b="0" i="0" dirty="0">
                <a:solidFill>
                  <a:srgbClr val="003760"/>
                </a:solidFill>
                <a:latin typeface="Times New Roman" pitchFamily="34" charset="0"/>
                <a:ea typeface="微软雅黑" pitchFamily="34" charset="-122"/>
                <a:cs typeface="Times New Roman" pitchFamily="34" charset="-120"/>
              </a:rPr>
              <a:t>，Perry在车站下了火车准备去拜访祖父，二人一同去看想要买的车。这时</a:t>
            </a:r>
            <a:r>
              <a:rPr lang="en-US" altLang="zh-CN" sz="1800" b="0" i="0">
                <a:solidFill>
                  <a:srgbClr val="003760"/>
                </a:solidFill>
                <a:latin typeface="Times New Roman" pitchFamily="34" charset="0"/>
                <a:ea typeface="微软雅黑" pitchFamily="34" charset="-122"/>
                <a:cs typeface="Times New Roman" pitchFamily="34" charset="-120"/>
              </a:rPr>
              <a:t>，火车</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站台上</a:t>
            </a:r>
            <a:r>
              <a:rPr lang="en-US" altLang="zh-CN" sz="1800" b="0" i="0" u="sng">
                <a:solidFill>
                  <a:srgbClr val="003760"/>
                </a:solidFill>
                <a:latin typeface="Times New Roman" pitchFamily="34" charset="0"/>
                <a:ea typeface="微软雅黑" pitchFamily="34" charset="-122"/>
                <a:cs typeface="Times New Roman" pitchFamily="34" charset="-120"/>
              </a:rPr>
              <a:t>有两个人在打架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起因</a:t>
            </a:r>
            <a:r>
              <a:rPr lang="en-US" altLang="zh-CN" sz="1800" b="0" i="0" dirty="0">
                <a:solidFill>
                  <a:srgbClr val="003760"/>
                </a:solidFill>
                <a:latin typeface="Times New Roman" pitchFamily="34" charset="0"/>
                <a:ea typeface="微软雅黑" pitchFamily="34" charset="-122"/>
                <a:cs typeface="Times New Roman" pitchFamily="34" charset="-120"/>
              </a:rPr>
              <a:t>），两人被绊倒，掉到了铁轨上，袭击者跳回站台跑了</a:t>
            </a:r>
            <a:r>
              <a:rPr lang="en-US" altLang="zh-CN" sz="1800" b="0" i="0">
                <a:solidFill>
                  <a:srgbClr val="003760"/>
                </a:solidFill>
                <a:latin typeface="Times New Roman" pitchFamily="34" charset="0"/>
                <a:ea typeface="微软雅黑" pitchFamily="34" charset="-122"/>
                <a:cs typeface="Times New Roman" pitchFamily="34" charset="-120"/>
              </a:rPr>
              <a:t>，另一名男子</a:t>
            </a:r>
            <a:r>
              <a:rPr lang="en-US" altLang="zh-CN" sz="1800" b="0" i="0" u="sng">
                <a:solidFill>
                  <a:srgbClr val="003760"/>
                </a:solidFill>
                <a:latin typeface="Times New Roman" pitchFamily="34" charset="0"/>
                <a:ea typeface="微软雅黑" pitchFamily="34" charset="-122"/>
                <a:cs typeface="Times New Roman" pitchFamily="34" charset="-120"/>
              </a:rPr>
              <a:t>摔倒在</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电力管道上</a:t>
            </a:r>
            <a:r>
              <a:rPr lang="en-US" altLang="zh-CN" sz="1800" b="0" i="0" u="sng" dirty="0">
                <a:solidFill>
                  <a:srgbClr val="003760"/>
                </a:solidFill>
                <a:latin typeface="Times New Roman" pitchFamily="34" charset="0"/>
                <a:ea typeface="微软雅黑" pitchFamily="34" charset="-122"/>
                <a:cs typeface="Times New Roman" pitchFamily="34" charset="-120"/>
              </a:rPr>
              <a:t>，身体因触电而颤抖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Perry无法坐视不管</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原因</a:t>
            </a:r>
            <a:r>
              <a:rPr lang="en-US" altLang="zh-CN" sz="1800" b="0" i="0" dirty="0">
                <a:solidFill>
                  <a:srgbClr val="003760"/>
                </a:solidFill>
                <a:latin typeface="Times New Roman" pitchFamily="34" charset="0"/>
                <a:ea typeface="微软雅黑" pitchFamily="34" charset="-122"/>
                <a:cs typeface="Times New Roman" pitchFamily="34" charset="-120"/>
              </a:rPr>
              <a:t>），他迅速拨打911</a:t>
            </a:r>
            <a:r>
              <a:rPr lang="en-US" altLang="zh-CN" sz="1800" b="0" i="0">
                <a:solidFill>
                  <a:srgbClr val="003760"/>
                </a:solidFill>
                <a:latin typeface="Times New Roman" pitchFamily="34" charset="0"/>
                <a:ea typeface="微软雅黑" pitchFamily="34" charset="-122"/>
                <a:cs typeface="Times New Roman" pitchFamily="34" charset="-120"/>
              </a:rPr>
              <a:t>告知相关情况，</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然后跳下站台来到受害者身边</a:t>
            </a:r>
            <a:r>
              <a:rPr lang="en-US" altLang="zh-CN" sz="1800" b="0" i="0" dirty="0">
                <a:solidFill>
                  <a:srgbClr val="003760"/>
                </a:solidFill>
                <a:latin typeface="Times New Roman" pitchFamily="34" charset="0"/>
                <a:ea typeface="微软雅黑" pitchFamily="34" charset="-122"/>
                <a:cs typeface="Times New Roman" pitchFamily="34" charset="-120"/>
              </a:rPr>
              <a:t>，运用自己的触电急救知识</a:t>
            </a:r>
            <a:r>
              <a:rPr lang="en-US" altLang="zh-CN" sz="1800" b="0" i="0">
                <a:solidFill>
                  <a:srgbClr val="003760"/>
                </a:solidFill>
                <a:latin typeface="Times New Roman" pitchFamily="34" charset="0"/>
                <a:ea typeface="微软雅黑" pitchFamily="34" charset="-122"/>
                <a:cs typeface="Times New Roman" pitchFamily="34" charset="-120"/>
              </a:rPr>
              <a:t>，将外套缠绕在手上</a:t>
            </a:r>
            <a:r>
              <a:rPr lang="en-US" altLang="zh-CN" sz="1800" b="0" i="0" u="sng">
                <a:solidFill>
                  <a:srgbClr val="003760"/>
                </a:solidFill>
                <a:latin typeface="Times New Roman" pitchFamily="34" charset="0"/>
                <a:ea typeface="微软雅黑" pitchFamily="34" charset="-122"/>
                <a:cs typeface="Times New Roman" pitchFamily="34" charset="-120"/>
              </a:rPr>
              <a:t>成功将受害者拖出了电轨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结果</a:t>
            </a:r>
            <a:r>
              <a:rPr lang="en-US" altLang="zh-CN" b="0" i="0" dirty="0">
                <a:solidFill>
                  <a:srgbClr val="003760"/>
                </a:solidFill>
                <a:latin typeface="Times New Roman" pitchFamily="34" charset="0"/>
                <a:ea typeface="微软雅黑" pitchFamily="34" charset="-122"/>
                <a:cs typeface="Times New Roman" pitchFamily="34" charset="-120"/>
              </a:rPr>
              <a:t>）。此时，受害者仍有呼吸，但已经筋疲力尽，Perry在路人的提醒下给他进行胸部按压。</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8">
    <p:spTree>
      <p:nvGrpSpPr>
        <p:cNvPr id="1" name=""/>
        <p:cNvGrpSpPr/>
        <p:nvPr/>
      </p:nvGrpSpPr>
      <p:grpSpPr>
        <a:xfrm>
          <a:off x="0" y="0"/>
          <a:ext cx="0" cy="0"/>
          <a:chOff x="0" y="0"/>
          <a:chExt cx="0" cy="0"/>
        </a:xfrm>
      </p:grpSpPr>
      <p:sp>
        <p:nvSpPr>
          <p:cNvPr id="2" name="QO_5_EX.110_2#34f9e841a?pid=441e8998e&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110_3#34f9e841a?pid=441e8998e&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998464"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9">
    <p:spTree>
      <p:nvGrpSpPr>
        <p:cNvPr id="1" name=""/>
        <p:cNvGrpSpPr/>
        <p:nvPr/>
      </p:nvGrpSpPr>
      <p:grpSpPr>
        <a:xfrm>
          <a:off x="0" y="0"/>
          <a:ext cx="0" cy="0"/>
          <a:chOff x="0" y="0"/>
          <a:chExt cx="0" cy="0"/>
        </a:xfrm>
      </p:grpSpPr>
      <p:sp>
        <p:nvSpPr>
          <p:cNvPr id="2" name="QO_5_EX.110_4#34f9e841a?pid=441e8998e&amp;color=0,55,96&amp;vtp=1&amp;bt=1&amp;bbb=1"/>
          <p:cNvSpPr/>
          <p:nvPr/>
        </p:nvSpPr>
        <p:spPr>
          <a:xfrm>
            <a:off x="502920" y="1512000"/>
            <a:ext cx="10570464" cy="458216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紧张：nervous,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strained</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惊讶：surprised,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astonished</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sweat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汗水从脸上流下来</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blink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吃惊地眨眼</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动</a:t>
            </a:r>
            <a:r>
              <a:rPr lang="en-US" altLang="zh-CN" sz="1800" b="0" i="0">
                <a:solidFill>
                  <a:srgbClr val="003760"/>
                </a:solidFill>
                <a:latin typeface="Times New Roman" pitchFamily="34" charset="0"/>
                <a:ea typeface="微软雅黑" pitchFamily="34" charset="-122"/>
                <a:cs typeface="Times New Roman" pitchFamily="34" charset="-120"/>
              </a:rPr>
              <a:t>作</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switch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sth关掉某物</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out/breathe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松了一口气</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climb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爬回站台</a:t>
            </a:r>
            <a:endParaRPr lang="en-US" altLang="zh-CN" sz="1800" dirty="0"/>
          </a:p>
          <a:p>
            <a:pPr>
              <a:lnSpc>
                <a:spcPts val="26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按照计划</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他们去了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但是</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当</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她惊讶地发现</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0">
    <p:spTree>
      <p:nvGrpSpPr>
        <p:cNvPr id="1" name=""/>
        <p:cNvGrpSpPr/>
        <p:nvPr/>
      </p:nvGrpSpPr>
      <p:grpSpPr>
        <a:xfrm>
          <a:off x="0" y="0"/>
          <a:ext cx="0" cy="0"/>
          <a:chOff x="0" y="0"/>
          <a:chExt cx="0" cy="0"/>
        </a:xfrm>
      </p:grpSpPr>
      <p:sp>
        <p:nvSpPr>
          <p:cNvPr id="2" name="QO_5_AN.111_1#34f9e841a?pid=441e8998e&amp;color=0,55,96&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Luckily</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doctors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firefighters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arrived.They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authorities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circuit,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switching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off</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rail.Perry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professionals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over.His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racing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due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incident</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electric</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shocks.He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climbed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platform,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grabbed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things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continued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his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grandfather's.As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planned,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wanted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sold.</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There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unexpected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news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social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media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reported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incident.Perry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was</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praised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saving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victim's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victim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turned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local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businessman,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wanted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reward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two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social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media,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find</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that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longing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for.Asked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risk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victim</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b="0" i="0">
                <a:solidFill>
                  <a:srgbClr val="FF0000"/>
                </a:solidFill>
                <a:latin typeface="Times New Roman" pitchFamily="34" charset="0"/>
                <a:ea typeface="微软雅黑" pitchFamily="34" charset="-122"/>
                <a:cs typeface="Times New Roman" pitchFamily="34" charset="-120"/>
              </a:rPr>
              <a:t>Perry</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said,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use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courage.Courage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triumphs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over</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fear.”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1">
    <p:spTree>
      <p:nvGrpSpPr>
        <p:cNvPr id="1" name=""/>
        <p:cNvGrpSpPr/>
        <p:nvPr/>
      </p:nvGrpSpPr>
      <p:grpSpPr>
        <a:xfrm>
          <a:off x="0" y="0"/>
          <a:ext cx="0" cy="0"/>
          <a:chOff x="0" y="0"/>
          <a:chExt cx="0" cy="0"/>
        </a:xfrm>
      </p:grpSpPr>
      <p:sp>
        <p:nvSpPr>
          <p:cNvPr id="2" name="P_5#3a9ec1578?pid=441e8998e&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套卷练习见《巩固练》单元素养检测L18</a:t>
            </a:r>
            <a:endParaRPr lang="en-US" altLang="zh-CN" sz="1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97e32c2b5?pid=a085b52be&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300"/>
              </a:lnSpc>
              <a:spcBef>
                <a:spcPts val="0"/>
              </a:spcBef>
              <a:spcAft>
                <a:spcPts val="0"/>
              </a:spcAft>
              <a:buClrTx/>
              <a:buSzTx/>
              <a:buFontTx/>
              <a:buNone/>
              <a:tabLst>
                <a:tab pos="2164893" algn="l"/>
                <a:tab pos="4317086" algn="l"/>
                <a:tab pos="6469279" algn="l"/>
                <a:tab pos="8621471"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1.contribution</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2.relief</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3.effective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4.donate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5.insight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tab pos="2164893" algn="l"/>
                <a:tab pos="4317086" algn="l"/>
                <a:tab pos="6469279" algn="l"/>
                <a:tab pos="8621471"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6.hesitate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7.assistance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8.achievement</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9.treatment</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10.major</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11.过去分词（短语）作定语在高考中的考查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1.contribution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（1）contribution在语法填空中的考法涉及：①考查词性转换，其动词形式为contribute；②考查名词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单复数和其前不定冠词的使用；③考查其与介词to的搭配。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[江苏常州一中2023高一月考]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measures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valuable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（contribute）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towards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reducing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industrial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accidents.</a:t>
            </a:r>
            <a:endParaRPr lang="en-US" altLang="zh-CN" sz="1800" dirty="0"/>
          </a:p>
        </p:txBody>
      </p:sp>
      <p:sp>
        <p:nvSpPr>
          <p:cNvPr id="9" name="QB_4_AN.2_1#97e32c2b5.blank?pid=a085b52be&amp;color=0,55,96&amp;vpa=1&amp;vtp=1&amp;bbb=1"/>
          <p:cNvSpPr/>
          <p:nvPr/>
        </p:nvSpPr>
        <p:spPr>
          <a:xfrm>
            <a:off x="7836375" y="4834320"/>
            <a:ext cx="1373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contributions</a:t>
            </a:r>
            <a:endParaRPr lang="en-US" altLang="zh-CN" dirty="0"/>
          </a:p>
        </p:txBody>
      </p:sp>
      <p:sp>
        <p:nvSpPr>
          <p:cNvPr id="10" name="QB_4_AS.3_1#9cdeb73d2?pid=a085b52be&amp;color=0,55,96&amp;vtp=1&amp;bbb=1"/>
          <p:cNvSpPr/>
          <p:nvPr/>
        </p:nvSpPr>
        <p:spPr>
          <a:xfrm>
            <a:off x="502920" y="56271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句意为：这些措施将为减少工业事故作出重要贡献。</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B_4_BD.4_1#fcca8dcb2?pid=a085b52be&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[湖南长沙长郡中学2023高一月考]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make</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great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contribution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because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sometimes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express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myself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clearly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English.</a:t>
            </a:r>
            <a:endParaRPr lang="en-US" altLang="zh-CN" dirty="0"/>
          </a:p>
        </p:txBody>
      </p:sp>
      <p:sp>
        <p:nvSpPr>
          <p:cNvPr id="3" name="QB_4_AN.5_1#fcca8dcb2.blank?pid=a085b52be&amp;color=0,55,96&amp;vpa=2&amp;vtp=1"/>
          <p:cNvSpPr/>
          <p:nvPr/>
        </p:nvSpPr>
        <p:spPr>
          <a:xfrm>
            <a:off x="1130776" y="1876425"/>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B_4_AS.6_1#fcca8dcb2?pid=a085b52be&amp;color=0,55,96&amp;vtp=1&amp;bbb=1&amp;hb=1"/>
          <p:cNvSpPr/>
          <p:nvPr/>
        </p:nvSpPr>
        <p:spPr>
          <a:xfrm>
            <a:off x="502920" y="232727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句意为：课堂讨论在英国是非常重要的，但我不能（为讨论）作出很大的贡献</a:t>
            </a:r>
            <a:r>
              <a:rPr lang="en-US" altLang="zh-CN" sz="1800" b="0" i="0">
                <a:solidFill>
                  <a:srgbClr val="003760"/>
                </a:solidFill>
                <a:latin typeface="Times New Roman" pitchFamily="34" charset="0"/>
                <a:ea typeface="微软雅黑" pitchFamily="34" charset="-122"/>
                <a:cs typeface="Times New Roman" pitchFamily="34" charset="-120"/>
              </a:rPr>
              <a:t>，因为有时我不能用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英语清楚地表达自己</a:t>
            </a:r>
            <a:r>
              <a:rPr lang="en-US" altLang="zh-CN" b="0" i="0" dirty="0">
                <a:solidFill>
                  <a:srgbClr val="003760"/>
                </a:solidFill>
                <a:latin typeface="Times New Roman" pitchFamily="34" charset="0"/>
                <a:ea typeface="微软雅黑" pitchFamily="34" charset="-122"/>
                <a:cs typeface="Times New Roman" pitchFamily="34" charset="-120"/>
              </a:rPr>
              <a:t>（的意思）。make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contribution意为“作出贡献”。</a:t>
            </a:r>
            <a:endParaRPr lang="en-US" altLang="zh-CN" dirty="0"/>
          </a:p>
        </p:txBody>
      </p:sp>
      <p:sp>
        <p:nvSpPr>
          <p:cNvPr id="5" name="QB_4_BD.7_1#75ee5e34d?pid=a085b52be&amp;color=0,55,96&amp;vtp=1&amp;bbb=1&amp;hb=1"/>
          <p:cNvSpPr/>
          <p:nvPr/>
        </p:nvSpPr>
        <p:spPr>
          <a:xfrm>
            <a:off x="502920" y="314706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contributions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society</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AN.8_1#75ee5e34d.blank?pid=a085b52be&amp;color=0,55,96&amp;vpa=3&amp;vtp=1&amp;bbb=1"/>
          <p:cNvSpPr/>
          <p:nvPr/>
        </p:nvSpPr>
        <p:spPr>
          <a:xfrm>
            <a:off x="10287475" y="31165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7" name="QB_4_AS.9_1#75ee5e34d?pid=a085b52be&amp;color=0,55,96&amp;vtp=1&amp;bbb=1"/>
          <p:cNvSpPr/>
          <p:nvPr/>
        </p:nvSpPr>
        <p:spPr>
          <a:xfrm>
            <a:off x="502920" y="397452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句意为：他们是用自己感人的故事和对社会的重大贡献温暖着我们的心的人。</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_BD#1a0fa859e?sp=1&amp;pid=a085b52b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（2）contribution在完形填空中常考查对其动词形式contribute的熟词生义的把握。</a:t>
            </a:r>
            <a:endParaRPr lang="en-US" altLang="zh-CN" sz="1800" dirty="0"/>
          </a:p>
        </p:txBody>
      </p:sp>
      <p:sp>
        <p:nvSpPr>
          <p:cNvPr id="3" name="QC_4_BD.10_1#c13177ff3?pid=a085b52be&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“open-source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bookshelves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because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guests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book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book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a:t>
            </a:r>
            <a:endParaRPr lang="en-US" altLang="zh-CN" dirty="0"/>
          </a:p>
        </p:txBody>
      </p:sp>
      <p:sp>
        <p:nvSpPr>
          <p:cNvPr id="4" name="QC_4_AN.11_1#c13177ff3.blank?pid=a085b52be&amp;color=0,55,96&amp;vpa=4&amp;vtp=1"/>
          <p:cNvSpPr/>
          <p:nvPr/>
        </p:nvSpPr>
        <p:spPr>
          <a:xfrm>
            <a:off x="5956776" y="22809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12_1#c13177ff3.choices?pid=a085b52be&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2579116" algn="l"/>
                <a:tab pos="5424932" algn="l"/>
                <a:tab pos="82072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.expose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B.contribute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C.distribute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.deliver</a:t>
            </a:r>
            <a:endParaRPr lang="en-US" altLang="zh-CN" sz="1800" dirty="0"/>
          </a:p>
        </p:txBody>
      </p:sp>
      <p:sp>
        <p:nvSpPr>
          <p:cNvPr id="6" name="QC_4_AS.13_1#c13177ff3?pid=a085b52be&amp;color=0,55,96&amp;vtp=1&amp;bbb=1&amp;hb=1"/>
          <p:cNvSpPr/>
          <p:nvPr/>
        </p:nvSpPr>
        <p:spPr>
          <a:xfrm>
            <a:off x="502920" y="313880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本题考查熟词生义。contribute的常见义项是“捐献；捐助”,但此处考查的是“增加；添加</a:t>
            </a:r>
            <a:r>
              <a:rPr lang="en-US" altLang="zh-CN" sz="1800" b="0" i="0">
                <a:solidFill>
                  <a:srgbClr val="003760"/>
                </a:solidFill>
                <a:latin typeface="Times New Roman" pitchFamily="34" charset="0"/>
                <a:ea typeface="微软雅黑" pitchFamily="34" charset="-122"/>
                <a:cs typeface="Times New Roman" pitchFamily="34" charset="-120"/>
              </a:rPr>
              <a:t>”这个不常</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见的义项</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48c064082?sp=1&amp;pid=a085b52be&amp;color=0,55,96&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.relief</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（1）relief在语法填空中的考法涉及：①考查词性转换，常考查由动词relieve转换为名词relief；②考</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查固定搭配to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relief和sigh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relief。</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[辽宁部分学校联考2024高一期中]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Teens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emotional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problems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depression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sleep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cycles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before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turning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stronger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measures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（relieve）.</a:t>
            </a:r>
            <a:endParaRPr lang="en-US" altLang="zh-CN" sz="1800" dirty="0"/>
          </a:p>
        </p:txBody>
      </p:sp>
      <p:sp>
        <p:nvSpPr>
          <p:cNvPr id="5" name="QB_4_AN.15_1#48c064082.blank?pid=a085b52be&amp;color=0,55,96&amp;vpa=5&amp;vtp=1&amp;bbb=1"/>
          <p:cNvSpPr/>
          <p:nvPr/>
        </p:nvSpPr>
        <p:spPr>
          <a:xfrm>
            <a:off x="6934675" y="3136965"/>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relief</a:t>
            </a:r>
            <a:endParaRPr lang="en-US" altLang="zh-CN" dirty="0"/>
          </a:p>
        </p:txBody>
      </p:sp>
      <p:sp>
        <p:nvSpPr>
          <p:cNvPr id="6" name="QB_4_AS.16_1#8291503d6?pid=a085b52be&amp;color=0,55,96&amp;vtp=1&amp;bbb=1&amp;hb=1"/>
          <p:cNvSpPr/>
          <p:nvPr/>
        </p:nvSpPr>
        <p:spPr>
          <a:xfrm>
            <a:off x="502920" y="357473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句意为：面临着情绪问题或抑郁的青少年可以尝试调整睡眠周期，</a:t>
            </a:r>
            <a:r>
              <a:rPr lang="en-US" altLang="zh-CN" sz="1800" b="0" i="0">
                <a:solidFill>
                  <a:srgbClr val="003760"/>
                </a:solidFill>
                <a:latin typeface="Times New Roman" pitchFamily="34" charset="0"/>
                <a:ea typeface="微软雅黑" pitchFamily="34" charset="-122"/>
                <a:cs typeface="Times New Roman" pitchFamily="34" charset="-120"/>
              </a:rPr>
              <a:t>然后再采取更有力的措施来缓解。</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设空处在句中作介词</a:t>
            </a:r>
            <a:r>
              <a:rPr lang="en-US" altLang="zh-CN" b="0" i="0" dirty="0">
                <a:solidFill>
                  <a:srgbClr val="003760"/>
                </a:solidFill>
                <a:latin typeface="Times New Roman" pitchFamily="34" charset="0"/>
                <a:ea typeface="微软雅黑" pitchFamily="34" charset="-122"/>
                <a:cs typeface="Times New Roman" pitchFamily="34" charset="-120"/>
              </a:rPr>
              <a:t>for的宾语，应用名词形式。</a:t>
            </a:r>
            <a:endParaRPr lang="en-US" altLang="zh-CN" dirty="0"/>
          </a:p>
        </p:txBody>
      </p:sp>
      <p:sp>
        <p:nvSpPr>
          <p:cNvPr id="7" name="QB_4_BD.17_1#ef71dee9e?pid=a085b52be&amp;color=0,55,96&amp;vtp=1&amp;bbb=1&amp;hb=1"/>
          <p:cNvSpPr/>
          <p:nvPr/>
        </p:nvSpPr>
        <p:spPr>
          <a:xfrm>
            <a:off x="502920" y="440423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[广东佛山2024高一月考]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by.Gradually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himself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back</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giving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speech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much</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difficulty.</a:t>
            </a:r>
            <a:r>
              <a:rPr lang="en-US" altLang="zh-CN" i="0">
                <a:solidFill>
                  <a:srgbClr val="003760"/>
                </a:solidFill>
                <a:latin typeface="SimSun" pitchFamily="34" charset="0"/>
                <a:ea typeface="SimSun" pitchFamily="34" charset="-122"/>
                <a:cs typeface="SimSun" pitchFamily="34" charset="-120"/>
              </a:rPr>
              <a:t>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relief,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endParaRPr lang="en-US" altLang="zh-CN" dirty="0"/>
          </a:p>
        </p:txBody>
      </p:sp>
      <p:sp>
        <p:nvSpPr>
          <p:cNvPr id="8" name="QB_4_AN.18_1#ef71dee9e.blank?pid=a085b52be&amp;color=0,55,96&amp;vpa=6&amp;vtp=1&amp;bbb=1"/>
          <p:cNvSpPr/>
          <p:nvPr/>
        </p:nvSpPr>
        <p:spPr>
          <a:xfrm>
            <a:off x="5658391" y="4771900"/>
            <a:ext cx="404749"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9" name="QB_4_AS.19_1#ef71dee9e?pid=a085b52be&amp;color=0,55,96&amp;vtp=1&amp;bbb=1&amp;hb=1"/>
          <p:cNvSpPr/>
          <p:nvPr/>
        </p:nvSpPr>
        <p:spPr>
          <a:xfrm>
            <a:off x="502920" y="522700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句意为：他不知道时间过了多久。渐渐地，他恢复了常态，演讲起来也没有多少困难了</a:t>
            </a:r>
            <a:r>
              <a:rPr lang="en-US" altLang="zh-CN" sz="1800" b="0" i="0">
                <a:solidFill>
                  <a:srgbClr val="003760"/>
                </a:solidFill>
                <a:latin typeface="Times New Roman" pitchFamily="34" charset="0"/>
                <a:ea typeface="微软雅黑" pitchFamily="34" charset="-122"/>
                <a:cs typeface="Times New Roman" pitchFamily="34" charset="-120"/>
              </a:rPr>
              <a:t>。令他宽慰</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的是</a:t>
            </a:r>
            <a:r>
              <a:rPr lang="en-US" altLang="zh-CN" b="0" i="0" dirty="0">
                <a:solidFill>
                  <a:srgbClr val="003760"/>
                </a:solidFill>
                <a:latin typeface="Times New Roman" pitchFamily="34" charset="0"/>
                <a:ea typeface="微软雅黑" pitchFamily="34" charset="-122"/>
                <a:cs typeface="Times New Roman" pitchFamily="34" charset="-120"/>
              </a:rPr>
              <a:t>，他做到了。to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relief意为“令某人宽慰的是”。</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B_4_BD.20_1#ba2d60687?pid=a085b52be&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[福建莆田一中2024高一期中]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sighed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relief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broke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smile.</a:t>
            </a:r>
            <a:endParaRPr lang="en-US" altLang="zh-CN" dirty="0"/>
          </a:p>
        </p:txBody>
      </p:sp>
      <p:sp>
        <p:nvSpPr>
          <p:cNvPr id="3" name="QB_4_AN.21_1#ba2d60687.blank?pid=a085b52be&amp;color=0,55,96&amp;vpa=7&amp;vtp=1&amp;bbb=1"/>
          <p:cNvSpPr/>
          <p:nvPr/>
        </p:nvSpPr>
        <p:spPr>
          <a:xfrm>
            <a:off x="9468325" y="1478280"/>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
        <p:nvSpPr>
          <p:cNvPr id="4" name="QB_4_AS.22_1#ba2d60687?pid=a085b52be&amp;color=0,55,96&amp;vtp=1&amp;bbb=1&amp;hb=1"/>
          <p:cNvSpPr/>
          <p:nvPr/>
        </p:nvSpPr>
        <p:spPr>
          <a:xfrm>
            <a:off x="502920" y="2322258"/>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句意为：听说自己通过了期末考试，他松了一口气，突然笑了起来。sigh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relief意为“松了一口气”。</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4148</Words>
  <Application>Microsoft Office PowerPoint</Application>
  <PresentationFormat>宽屏</PresentationFormat>
  <Paragraphs>502</Paragraphs>
  <Slides>48</Slides>
  <Notes>48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48</vt:i4>
      </vt:variant>
    </vt:vector>
  </HeadingPairs>
  <TitlesOfParts>
    <vt:vector size="58"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2024-10-09T08:58:21Z</dcterms:created>
  <dcterms:modified xsi:type="dcterms:W3CDTF">2024-10-09T09:05:02Z</dcterms:modified>
  <cp:category/>
  <cp:contentStatus/>
</cp:coreProperties>
</file>