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8" r:id="rId22"/>
    <p:sldId id="279" r:id="rId23"/>
    <p:sldId id="280" r:id="rId24"/>
    <p:sldId id="281" r:id="rId25"/>
    <p:sldId id="282" r:id="rId26"/>
    <p:sldId id="283" r:id="rId27"/>
    <p:sldId id="284" r:id="rId28"/>
    <p:sldId id="285" r:id="rId29"/>
    <p:sldId id="301" r:id="rId30"/>
    <p:sldId id="286" r:id="rId31"/>
    <p:sldId id="287" r:id="rId32"/>
    <p:sldId id="288" r:id="rId33"/>
    <p:sldId id="289" r:id="rId34"/>
    <p:sldId id="290" r:id="rId35"/>
    <p:sldId id="291" r:id="rId36"/>
    <p:sldId id="293" r:id="rId37"/>
    <p:sldId id="302" r:id="rId38"/>
    <p:sldId id="294" r:id="rId39"/>
    <p:sldId id="295" r:id="rId40"/>
    <p:sldId id="296" r:id="rId41"/>
    <p:sldId id="297" r:id="rId42"/>
    <p:sldId id="298" r:id="rId43"/>
    <p:sldId id="299" r:id="rId44"/>
    <p:sldId id="300"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9861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36.xml"/><Relationship Id="rId3" Type="http://schemas.openxmlformats.org/officeDocument/2006/relationships/image" Target="../media/image6.png"/><Relationship Id="rId7" Type="http://schemas.openxmlformats.org/officeDocument/2006/relationships/slide" Target="../slides/slide19.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读后续写攻略">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188720"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读后续写攻略</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bdd379202f811564364#tid=6705f980a60734000ada9a6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3b9482a70&amp;color=RGB(0,96,96)">
            <a:hlinkClick r:id="rId6" action="ppaction://hlinksldjump"/>
          </p:cNvPr>
          <p:cNvSpPr/>
          <p:nvPr/>
        </p:nvSpPr>
        <p:spPr>
          <a:xfrm>
            <a:off x="6803136" y="1965960"/>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语言知识运用</a:t>
            </a:r>
            <a:endParaRPr lang="en-US" sz="2400" dirty="0"/>
          </a:p>
        </p:txBody>
      </p:sp>
      <p:sp>
        <p:nvSpPr>
          <p:cNvPr id="11" name="MasterShapeName?linknodeid=a8bd4f6ff&amp;color=RGB(0,96,96)">
            <a:hlinkClick r:id="rId7" action="ppaction://hlinksldjump"/>
          </p:cNvPr>
          <p:cNvSpPr/>
          <p:nvPr/>
        </p:nvSpPr>
        <p:spPr>
          <a:xfrm>
            <a:off x="6803136" y="33284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阅读技能突破</a:t>
            </a:r>
            <a:endParaRPr lang="en-US" sz="2400" dirty="0"/>
          </a:p>
        </p:txBody>
      </p:sp>
      <p:sp>
        <p:nvSpPr>
          <p:cNvPr id="12" name="MasterShapeName?linknodeid=52d6706ad&amp;color=RGB(0,96,96)">
            <a:hlinkClick r:id="rId8" action="ppaction://hlinksldjump"/>
          </p:cNvPr>
          <p:cNvSpPr/>
          <p:nvPr/>
        </p:nvSpPr>
        <p:spPr>
          <a:xfrm>
            <a:off x="6803136" y="47000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读后续写攻略</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 语言知识运用">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语言知识运用</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阅读技能突破">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722376" cy="576072"/>
          </a:xfrm>
          <a:prstGeom prst="rect">
            <a:avLst/>
          </a:prstGeom>
        </p:spPr>
      </p:pic>
      <p:sp>
        <p:nvSpPr>
          <p:cNvPr id="4" name="MasterShapeName"/>
          <p:cNvSpPr/>
          <p:nvPr/>
        </p:nvSpPr>
        <p:spPr>
          <a:xfrm>
            <a:off x="1371600" y="83210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阅读技能突破</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QB_4_BD.21_1#600b29b0a?pid=3b9482a70&amp;color=0,55,96&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[陕西西工大附中2023高一期末]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（origin）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features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garden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been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preserved,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garden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high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historical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artistic</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value.</a:t>
            </a:r>
            <a:endParaRPr lang="en-US" altLang="zh-CN" dirty="0"/>
          </a:p>
        </p:txBody>
      </p:sp>
      <p:sp>
        <p:nvSpPr>
          <p:cNvPr id="3" name="QB_4_AN.22_1#600b29b0a.blank?pid=3b9482a70&amp;color=0,55,96&amp;vpa=8&amp;vtp=1&amp;bbb=1"/>
          <p:cNvSpPr/>
          <p:nvPr/>
        </p:nvSpPr>
        <p:spPr>
          <a:xfrm>
            <a:off x="6210776" y="1465580"/>
            <a:ext cx="877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original</a:t>
            </a:r>
            <a:endParaRPr lang="en-US" altLang="zh-CN" dirty="0"/>
          </a:p>
        </p:txBody>
      </p:sp>
      <p:sp>
        <p:nvSpPr>
          <p:cNvPr id="4" name="QB_4_AS.23_1#600b29b0a?pid=3b9482a70&amp;color=0,55,96&amp;vtp=1&amp;bbb=1&amp;hb=1"/>
          <p:cNvSpPr/>
          <p:nvPr/>
        </p:nvSpPr>
        <p:spPr>
          <a:xfrm>
            <a:off x="502920" y="232727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句意为：由于这个花园的许多原始特征被保留下来，因此它具有很高的历史和艺术价值</a:t>
            </a:r>
            <a:r>
              <a:rPr lang="en-US" altLang="zh-CN" sz="1800" b="0" i="0">
                <a:solidFill>
                  <a:srgbClr val="003760"/>
                </a:solidFill>
                <a:latin typeface="Times New Roman" pitchFamily="34" charset="0"/>
                <a:ea typeface="微软雅黑" pitchFamily="34" charset="-122"/>
                <a:cs typeface="Times New Roman" pitchFamily="34" charset="-120"/>
              </a:rPr>
              <a:t>。修饰名词</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features</a:t>
            </a:r>
            <a:r>
              <a:rPr lang="en-US" altLang="zh-CN" b="0" i="0" dirty="0">
                <a:solidFill>
                  <a:srgbClr val="003760"/>
                </a:solidFill>
                <a:latin typeface="Times New Roman" pitchFamily="34" charset="0"/>
                <a:ea typeface="微软雅黑" pitchFamily="34" charset="-122"/>
                <a:cs typeface="Times New Roman" pitchFamily="34" charset="-120"/>
              </a:rPr>
              <a:t>应用形容词形式。</a:t>
            </a:r>
            <a:endParaRPr lang="en-US" altLang="zh-CN" dirty="0"/>
          </a:p>
        </p:txBody>
      </p:sp>
      <p:sp>
        <p:nvSpPr>
          <p:cNvPr id="5" name="QB_4_BD.24_1#c2f387f93?pid=3b9482a70&amp;color=0,55,96&amp;vtp=1&amp;bbb=1&amp;hb=1"/>
          <p:cNvSpPr/>
          <p:nvPr/>
        </p:nvSpPr>
        <p:spPr>
          <a:xfrm>
            <a:off x="502920" y="3156775"/>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[山西名校联考2024高一月考</a:t>
            </a:r>
            <a:r>
              <a:rPr lang="en-US" altLang="zh-CN" sz="1800" b="0" i="0">
                <a:solidFill>
                  <a:srgbClr val="003760"/>
                </a:solidFill>
                <a:latin typeface="仿宋" pitchFamily="34" charset="0"/>
                <a:ea typeface="仿宋" pitchFamily="34" charset="-122"/>
                <a:cs typeface="仿宋"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（original）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Central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America,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plant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unknown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until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16th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century,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rapid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exploration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trade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brought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chillies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China.</a:t>
            </a:r>
            <a:endParaRPr lang="en-US" altLang="zh-CN" dirty="0"/>
          </a:p>
        </p:txBody>
      </p:sp>
      <p:sp>
        <p:nvSpPr>
          <p:cNvPr id="6" name="QB_4_AN.25_1#c2f387f93.blank?pid=3b9482a70&amp;color=0,55,96&amp;vpa=9&amp;vtp=1&amp;bbb=1"/>
          <p:cNvSpPr/>
          <p:nvPr/>
        </p:nvSpPr>
        <p:spPr>
          <a:xfrm>
            <a:off x="4039076" y="3113595"/>
            <a:ext cx="1106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Originally</a:t>
            </a:r>
            <a:endParaRPr lang="en-US" altLang="zh-CN" dirty="0"/>
          </a:p>
        </p:txBody>
      </p:sp>
      <p:sp>
        <p:nvSpPr>
          <p:cNvPr id="7" name="QB_4_AS.26_1#c2f387f93?pid=3b9482a70&amp;color=0,55,96&amp;vtp=1&amp;bbb=1&amp;hb=1"/>
          <p:cNvSpPr/>
          <p:nvPr/>
        </p:nvSpPr>
        <p:spPr>
          <a:xfrm>
            <a:off x="502920" y="4391660"/>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句意为：这种植物原产于中美洲和南美洲，直到16世纪左右才为中国所知</a:t>
            </a:r>
            <a:r>
              <a:rPr lang="en-US" altLang="zh-CN" sz="1800" b="0" i="0">
                <a:solidFill>
                  <a:srgbClr val="003760"/>
                </a:solidFill>
                <a:latin typeface="Times New Roman" pitchFamily="34" charset="0"/>
                <a:ea typeface="微软雅黑" pitchFamily="34" charset="-122"/>
                <a:cs typeface="Times New Roman" pitchFamily="34" charset="-120"/>
              </a:rPr>
              <a:t>，随着探险和贸易的迅速</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发展</a:t>
            </a:r>
            <a:r>
              <a:rPr lang="en-US" altLang="zh-CN" b="0" i="0" dirty="0">
                <a:solidFill>
                  <a:srgbClr val="003760"/>
                </a:solidFill>
                <a:latin typeface="Times New Roman" pitchFamily="34" charset="0"/>
                <a:ea typeface="微软雅黑" pitchFamily="34" charset="-122"/>
                <a:cs typeface="Times New Roman" pitchFamily="34" charset="-120"/>
              </a:rPr>
              <a:t>，辣椒被带到中国。</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P_4#fe19956a1?sp=1&amp;pid=3b9482a70&amp;color=0,55,96&amp;vtp=1&amp;bt=1&amp;bbb=1&amp;h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4.cure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cure</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在语法填空中的考法涉及：①考查其作名词时的单复数；②考查其作动词时的固定搭配cure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sth</a:t>
            </a:r>
            <a:r>
              <a:rPr lang="en-US" altLang="zh-CN" b="0" i="0" dirty="0">
                <a:solidFill>
                  <a:srgbClr val="003760"/>
                </a:solidFill>
                <a:latin typeface="Times New Roman" pitchFamily="34" charset="0"/>
                <a:ea typeface="微软雅黑" pitchFamily="34" charset="-122"/>
                <a:cs typeface="Times New Roman" pitchFamily="34" charset="-120"/>
              </a:rPr>
              <a:t>和其作名词时的固定搭配a/the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cure</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for</a:t>
            </a:r>
            <a:r>
              <a:rPr lang="en-US" altLang="zh-CN" b="0" i="0">
                <a:solidFill>
                  <a:srgbClr val="003760"/>
                </a:solidFill>
                <a:latin typeface="Times New Roman" panose="02020603050405020304" pitchFamily="18" charset="0"/>
                <a:ea typeface="微软雅黑" pitchFamily="34" charset="-122"/>
                <a:cs typeface="Times New Roma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Anyone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else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reduce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symptoms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natural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colds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flu.</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smile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medicine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unhappiness.</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例3</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[陕西西安中学2024高一期末·改编]</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After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drinking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found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herself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completely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energetic,</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even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praised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illnesses.</a:t>
            </a:r>
            <a:endParaRPr lang="en-US" altLang="zh-CN" dirty="0"/>
          </a:p>
        </p:txBody>
      </p:sp>
      <p:sp>
        <p:nvSpPr>
          <p:cNvPr id="4" name="QB_4_AN.28_1#fe19956a1.blank?pid=3b9482a70&amp;color=0,55,96&amp;vpa=10&amp;vtp=1&amp;bbb=1"/>
          <p:cNvSpPr/>
          <p:nvPr/>
        </p:nvSpPr>
        <p:spPr>
          <a:xfrm>
            <a:off x="6325076" y="2738820"/>
            <a:ext cx="649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cures</a:t>
            </a:r>
            <a:endParaRPr lang="en-US" altLang="zh-CN" dirty="0"/>
          </a:p>
        </p:txBody>
      </p:sp>
      <p:sp>
        <p:nvSpPr>
          <p:cNvPr id="6" name="QB_4_AN.30_1#fe19956a1.blank?pid=3b9482a70&amp;color=0,55,96&amp;vpa=11&amp;vtp=1&amp;bbb=1"/>
          <p:cNvSpPr/>
          <p:nvPr/>
        </p:nvSpPr>
        <p:spPr>
          <a:xfrm>
            <a:off x="5169376" y="3157920"/>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8" name="QB_4_AN.32_1#fe19956a1.blank?pid=3b9482a70&amp;color=0,55,96&amp;vpa=12&amp;vtp=1&amp;bbb=1"/>
          <p:cNvSpPr/>
          <p:nvPr/>
        </p:nvSpPr>
        <p:spPr>
          <a:xfrm>
            <a:off x="4955699" y="3975165"/>
            <a:ext cx="433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for</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P_4#237f41d3b?sp=1&amp;pid=3b9482a70&amp;color=0,55,96&amp;mp=1&amp;vtp=1&amp;bt=1&amp;bb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5</a:t>
            </a:r>
            <a:r>
              <a:rPr lang="en-US" altLang="zh-CN" sz="1800" b="1" i="0">
                <a:solidFill>
                  <a:srgbClr val="003760"/>
                </a:solidFill>
                <a:latin typeface="Times New Roman" pitchFamily="34" charset="0"/>
                <a:ea typeface="微软雅黑" pitchFamily="34" charset="-122"/>
                <a:cs typeface="Times New Roman" pitchFamily="34" charset="-120"/>
              </a:rPr>
              <a:t>.declare</a:t>
            </a:r>
          </a:p>
          <a:p>
            <a:pPr>
              <a:lnSpc>
                <a:spcPts val="3100"/>
              </a:lnSpc>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（1）declare在语法填空中常考查其时态和语态。</a:t>
            </a:r>
            <a:endParaRPr lang="en-US" altLang="zh-CN" sz="1800" dirty="0"/>
          </a:p>
        </p:txBody>
      </p:sp>
      <p:sp>
        <p:nvSpPr>
          <p:cNvPr id="4" name="QB_4_BD.33_1#faa6c200e?pid=3b9482a70&amp;color=0,55,96&amp;vtp=1&amp;bbb=1&amp;hb=1"/>
          <p:cNvSpPr/>
          <p:nvPr/>
        </p:nvSpPr>
        <p:spPr>
          <a:xfrm>
            <a:off x="502920" y="233712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[安徽合肥一中2023高一期末]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Xidi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nearby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Hongcun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village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declare）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heritage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（遗产）</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UNESCO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preservation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rural</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architecture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dating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back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Qing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dynasties.</a:t>
            </a:r>
            <a:endParaRPr lang="en-US" altLang="zh-CN" dirty="0"/>
          </a:p>
        </p:txBody>
      </p:sp>
      <p:sp>
        <p:nvSpPr>
          <p:cNvPr id="5" name="QB_4_AN.34_1#faa6c200e.blank?pid=3b9482a70&amp;color=0,55,96&amp;vpa=13&amp;vtp=1&amp;bbb=1"/>
          <p:cNvSpPr/>
          <p:nvPr/>
        </p:nvSpPr>
        <p:spPr>
          <a:xfrm>
            <a:off x="8731725" y="2306640"/>
            <a:ext cx="15001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were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declared</a:t>
            </a:r>
            <a:endParaRPr lang="en-US" altLang="zh-CN" dirty="0"/>
          </a:p>
        </p:txBody>
      </p:sp>
      <p:sp>
        <p:nvSpPr>
          <p:cNvPr id="6" name="QB_4_AS.35_1#faa6c200e?pid=3b9482a70&amp;color=0,55,96&amp;vtp=1&amp;bbb=1&amp;hb=1"/>
          <p:cNvSpPr/>
          <p:nvPr/>
        </p:nvSpPr>
        <p:spPr>
          <a:xfrm>
            <a:off x="502920" y="3581720"/>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句意为：2000年，西递和附近的宏村因其对明清时期乡村建筑的出色保护</a:t>
            </a:r>
            <a:r>
              <a:rPr lang="en-US" altLang="zh-CN" sz="1800" b="0" i="0">
                <a:solidFill>
                  <a:srgbClr val="003760"/>
                </a:solidFill>
                <a:latin typeface="Times New Roman" pitchFamily="34" charset="0"/>
                <a:ea typeface="微软雅黑" pitchFamily="34" charset="-122"/>
                <a:cs typeface="Times New Roman" pitchFamily="34" charset="-120"/>
              </a:rPr>
              <a:t>，被联合国教科文组织宣</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布为世界遗产保护区</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7" name="P_4_BD#75e4f5e5a?sp=1&amp;pid=3b9482a70&amp;color=0,55,96&amp;vtp=1&amp;bbb=1"/>
          <p:cNvSpPr/>
          <p:nvPr/>
        </p:nvSpPr>
        <p:spPr>
          <a:xfrm>
            <a:off x="502920" y="440918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（2）declare在完形填空中常考查对其词义的把握。</a:t>
            </a:r>
            <a:endParaRPr lang="en-US" altLang="zh-CN" sz="1800" dirty="0"/>
          </a:p>
        </p:txBody>
      </p:sp>
      <p:sp>
        <p:nvSpPr>
          <p:cNvPr id="8" name="QC_4_BD.36_1#4b95c5d60?pid=3b9482a70&amp;color=0,55,96&amp;vtp=1&amp;bbb=1&amp;hb=1"/>
          <p:cNvSpPr/>
          <p:nvPr/>
        </p:nvSpPr>
        <p:spPr>
          <a:xfrm>
            <a:off x="502920" y="481997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sadness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helplessness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being</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action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after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D-Day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（诺曼底登陆）.</a:t>
            </a:r>
            <a:endParaRPr lang="en-US" altLang="zh-CN" dirty="0"/>
          </a:p>
        </p:txBody>
      </p:sp>
      <p:sp>
        <p:nvSpPr>
          <p:cNvPr id="9" name="QC_4_AN.37_1#4b95c5d60.blank?pid=3b9482a70&amp;color=0,55,96&amp;vpa=14&amp;vtp=1"/>
          <p:cNvSpPr/>
          <p:nvPr/>
        </p:nvSpPr>
        <p:spPr>
          <a:xfrm>
            <a:off x="8750775" y="4789490"/>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0" name="QC_4_BD.38_1#4b95c5d60.choices?pid=3b9482a70&amp;color=0,55,96&amp;vtp=1&amp;bbb=1"/>
          <p:cNvSpPr/>
          <p:nvPr/>
        </p:nvSpPr>
        <p:spPr>
          <a:xfrm>
            <a:off x="502920" y="5634738"/>
            <a:ext cx="10570464" cy="351155"/>
          </a:xfrm>
          <a:prstGeom prst="rect">
            <a:avLst/>
          </a:prstGeom>
          <a:noFill/>
          <a:ln/>
        </p:spPr>
        <p:txBody>
          <a:bodyPr wrap="none" lIns="0" tIns="0" rIns="0" bIns="0" rtlCol="0" anchor="t"/>
          <a:lstStyle/>
          <a:p>
            <a:pPr>
              <a:lnSpc>
                <a:spcPts val="3100"/>
              </a:lnSpc>
              <a:tabLst>
                <a:tab pos="2642616" algn="l"/>
                <a:tab pos="5374132" algn="l"/>
                <a:tab pos="80802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.declared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B.suspected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C.reminded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.informed</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bg/>
                                          </p:spTgt>
                                        </p:tgtEl>
                                        <p:attrNameLst>
                                          <p:attrName>style.visibility</p:attrName>
                                        </p:attrNameLst>
                                      </p:cBhvr>
                                      <p:to>
                                        <p:strVal val="visible"/>
                                      </p:to>
                                    </p:set>
                                    <p:animEffect transition="in" filter="fade">
                                      <p:cBhvr>
                                        <p:cTn id="26" dur="500"/>
                                        <p:tgtEl>
                                          <p:spTgt spid="9">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Effect transition="in" filter="fade">
                                      <p:cBhvr>
                                        <p:cTn id="29"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9"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P_4#d42a0bbe8?sp=1&amp;pid=3b9482a70&amp;color=0,55,96&amp;mp=1&amp;vtp=1&amp;bt=1&amp;bbb=1&amp;h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6.attach</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attach</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在语法填空中的考法涉及：①考查固定搭配attach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importance/significance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，其中to</a:t>
            </a:r>
            <a:r>
              <a:rPr lang="en-US" altLang="zh-CN" sz="1800" b="0" i="0">
                <a:solidFill>
                  <a:srgbClr val="003760"/>
                </a:solidFill>
                <a:latin typeface="Times New Roman" pitchFamily="34" charset="0"/>
                <a:ea typeface="微软雅黑" pitchFamily="34" charset="-122"/>
                <a:cs typeface="Times New Roman" pitchFamily="34" charset="-120"/>
              </a:rPr>
              <a:t>为介词，</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后接名词</a:t>
            </a:r>
            <a:r>
              <a:rPr lang="en-US" altLang="zh-CN" b="0" i="0" dirty="0">
                <a:solidFill>
                  <a:srgbClr val="003760"/>
                </a:solidFill>
                <a:latin typeface="Times New Roman" pitchFamily="34" charset="0"/>
                <a:ea typeface="微软雅黑" pitchFamily="34" charset="-122"/>
                <a:cs typeface="Times New Roman" pitchFamily="34" charset="-120"/>
              </a:rPr>
              <a:t>、动名词或代词；②</a:t>
            </a:r>
            <a:r>
              <a:rPr lang="en-US" altLang="zh-CN" b="0" i="0">
                <a:solidFill>
                  <a:srgbClr val="003760"/>
                </a:solidFill>
                <a:latin typeface="Times New Roman" pitchFamily="34" charset="0"/>
                <a:ea typeface="微软雅黑" pitchFamily="34" charset="-122"/>
                <a:cs typeface="Times New Roman" pitchFamily="34" charset="-120"/>
              </a:rPr>
              <a:t>考查其非谓语形式。</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[安徽淮北一中2023高一开学考]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Chinese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attach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great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importance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seating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order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banquets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formal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dinners.</a:t>
            </a:r>
            <a:endParaRPr lang="en-US" altLang="zh-CN" dirty="0"/>
          </a:p>
        </p:txBody>
      </p:sp>
      <p:sp>
        <p:nvSpPr>
          <p:cNvPr id="4" name="QB_4_AN.40_1#d42a0bbe8.blank?pid=3b9482a70&amp;color=0,55,96&amp;vpa=15&amp;vtp=1&amp;bbb=1"/>
          <p:cNvSpPr/>
          <p:nvPr/>
        </p:nvSpPr>
        <p:spPr>
          <a:xfrm>
            <a:off x="8204675" y="273882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5" name="QB_4_AS.41_1#8484b288b?pid=3b9482a70&amp;color=0,55,96&amp;vtp=1&amp;bbb=1"/>
          <p:cNvSpPr/>
          <p:nvPr/>
        </p:nvSpPr>
        <p:spPr>
          <a:xfrm>
            <a:off x="502920" y="356971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意为“重视</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”，为固定搭配。</a:t>
            </a:r>
            <a:endParaRPr lang="en-US" altLang="zh-CN" sz="1800" dirty="0"/>
          </a:p>
        </p:txBody>
      </p:sp>
      <p:sp>
        <p:nvSpPr>
          <p:cNvPr id="6" name="QB_4_BD.42_1#21a978665?pid=3b9482a70&amp;color=0,55,96&amp;vtp=1&amp;bbb=1"/>
          <p:cNvSpPr/>
          <p:nvPr/>
        </p:nvSpPr>
        <p:spPr>
          <a:xfrm>
            <a:off x="502920" y="3975483"/>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Honestly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importance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famous.</a:t>
            </a:r>
            <a:endParaRPr lang="en-US" altLang="zh-CN" sz="1800" dirty="0"/>
          </a:p>
        </p:txBody>
      </p:sp>
      <p:sp>
        <p:nvSpPr>
          <p:cNvPr id="7" name="QB_4_AN.43_1#21a978665.blank?pid=3b9482a70&amp;color=0,55,96&amp;vpa=16&amp;vtp=1&amp;bbb=1"/>
          <p:cNvSpPr/>
          <p:nvPr/>
        </p:nvSpPr>
        <p:spPr>
          <a:xfrm>
            <a:off x="6077426" y="3911348"/>
            <a:ext cx="1068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becoming</a:t>
            </a:r>
            <a:endParaRPr lang="en-US" altLang="zh-CN" dirty="0"/>
          </a:p>
        </p:txBody>
      </p:sp>
      <p:sp>
        <p:nvSpPr>
          <p:cNvPr id="8" name="QB_4_AS.44_1#21a978665?pid=3b9482a70&amp;color=0,55,96&amp;vtp=1&amp;bbb=1&amp;hb=1"/>
          <p:cNvSpPr/>
          <p:nvPr/>
        </p:nvSpPr>
        <p:spPr>
          <a:xfrm>
            <a:off x="502920" y="4381248"/>
            <a:ext cx="10570464" cy="351155"/>
          </a:xfrm>
          <a:prstGeom prst="rect">
            <a:avLst/>
          </a:prstGeom>
          <a:noFill/>
          <a:ln/>
        </p:spPr>
        <p:txBody>
          <a:bodyPr wrap="none" lIns="0" tIns="0" rIns="0" bIns="0" rtlCol="0" anchor="t"/>
          <a:lstStyle/>
          <a:p>
            <a:pPr>
              <a:lnSpc>
                <a:spcPts val="3100"/>
              </a:lnSpc>
            </a:pPr>
            <a:r>
              <a:rPr lang="en-US" altLang="zh-CN" b="1" i="0" dirty="0">
                <a:solidFill>
                  <a:srgbClr val="003760"/>
                </a:solidFill>
                <a:latin typeface="Times New Roman" pitchFamily="34" charset="0"/>
                <a:ea typeface="微软雅黑" pitchFamily="34" charset="-122"/>
                <a:cs typeface="Times New Roman" pitchFamily="34" charset="-120"/>
              </a:rPr>
              <a:t>[解析]</a:t>
            </a:r>
            <a:r>
              <a:rPr lang="en-US" altLang="zh-CN" b="1"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考查固定搭配attach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importance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，意为“重视</a:t>
            </a:r>
            <a:r>
              <a:rPr lang="en-US" altLang="zh-CN" b="0" i="0" dirty="0">
                <a:solidFill>
                  <a:srgbClr val="003760"/>
                </a:solidFill>
                <a:latin typeface="SimSun" panose="02010600030101010101" pitchFamily="2" charset="-122"/>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”，其中to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为介词，后面接名词、代词或动名词。</a:t>
            </a:r>
            <a:endParaRPr lang="en-US" altLang="zh-CN" dirty="0"/>
          </a:p>
        </p:txBody>
      </p:sp>
      <p:sp>
        <p:nvSpPr>
          <p:cNvPr id="9" name="QB_4_BD.45_1#4a1c3241c?pid=3b9482a70&amp;color=0,55,96&amp;vtp=1&amp;bbb=1&amp;hb=1"/>
          <p:cNvSpPr/>
          <p:nvPr/>
        </p:nvSpPr>
        <p:spPr>
          <a:xfrm>
            <a:off x="502920" y="4792030"/>
            <a:ext cx="10570464" cy="7732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importance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education,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qualified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needed</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10" name="QB_4_AN.46_1#4a1c3241c.blank?pid=3b9482a70&amp;color=0,55,96&amp;vpa=17&amp;vtp=1&amp;bbb=1"/>
          <p:cNvSpPr/>
          <p:nvPr/>
        </p:nvSpPr>
        <p:spPr>
          <a:xfrm>
            <a:off x="3420332" y="4761550"/>
            <a:ext cx="928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attached</a:t>
            </a:r>
            <a:endParaRPr lang="en-US" altLang="zh-CN" dirty="0"/>
          </a:p>
        </p:txBody>
      </p:sp>
      <p:sp>
        <p:nvSpPr>
          <p:cNvPr id="11" name="QB_4_AS.47_1#4a1c3241c?pid=3b9482a70&amp;color=0,55,96&amp;vtp=1&amp;bbb=1"/>
          <p:cNvSpPr/>
          <p:nvPr/>
        </p:nvSpPr>
        <p:spPr>
          <a:xfrm>
            <a:off x="502920" y="561949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设空处作宾语补足语，importance与attach之间是逻辑上的被动关系，应用attach的过去分词形式。</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P_4#958f08543?sp=1&amp;pid=3b9482a70&amp;color=0,55,96&amp;vtp=1&amp;bt=1&amp;bb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7</a:t>
            </a:r>
            <a:r>
              <a:rPr lang="en-US" altLang="zh-CN" sz="1800" b="1" i="0">
                <a:solidFill>
                  <a:srgbClr val="003760"/>
                </a:solidFill>
                <a:latin typeface="Times New Roman" pitchFamily="34" charset="0"/>
                <a:ea typeface="微软雅黑" pitchFamily="34" charset="-122"/>
                <a:cs typeface="Times New Roman" pitchFamily="34" charset="-120"/>
              </a:rPr>
              <a:t>.account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（1）account在语法填空中的考法涉及：①作动词时，常考查固定搭配account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for；②作名词时，常</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考查固定搭配take</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account,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account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account。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[河南南阳2024高一期中]</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charges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stacking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sometimes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seemingly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insignificant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（微不足道的）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outsourcing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account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half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takeout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order.</a:t>
            </a:r>
            <a:endParaRPr lang="en-US" altLang="zh-CN" sz="1800" dirty="0"/>
          </a:p>
        </p:txBody>
      </p:sp>
      <p:sp>
        <p:nvSpPr>
          <p:cNvPr id="5" name="QB_4_AN.49_1#958f08543.blank?pid=3b9482a70&amp;color=0,55,96&amp;vpa=18&amp;vtp=1&amp;bbb=1"/>
          <p:cNvSpPr/>
          <p:nvPr/>
        </p:nvSpPr>
        <p:spPr>
          <a:xfrm>
            <a:off x="5143976" y="3136965"/>
            <a:ext cx="433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for</a:t>
            </a:r>
            <a:endParaRPr lang="en-US" altLang="zh-CN" dirty="0"/>
          </a:p>
        </p:txBody>
      </p:sp>
      <p:sp>
        <p:nvSpPr>
          <p:cNvPr id="6" name="QB_4_AS.50_1#4afd51a21?pid=3b9482a70&amp;color=0,55,96&amp;vtp=1&amp;bbb=1"/>
          <p:cNvSpPr/>
          <p:nvPr/>
        </p:nvSpPr>
        <p:spPr>
          <a:xfrm>
            <a:off x="502920" y="356971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句意为：随着所有这些费用的累积，有时看似微不足道的包装费可能占到外卖订单成本的一半。</a:t>
            </a:r>
            <a:endParaRPr lang="en-US" altLang="zh-CN" sz="1800" dirty="0"/>
          </a:p>
        </p:txBody>
      </p:sp>
      <p:sp>
        <p:nvSpPr>
          <p:cNvPr id="7" name="QB_4_BD.51_1#dd1c74e70?pid=3b9482a70&amp;color=0,55,96&amp;vtp=1&amp;bbb=1&amp;hb=1"/>
          <p:cNvSpPr/>
          <p:nvPr/>
        </p:nvSpPr>
        <p:spPr>
          <a:xfrm>
            <a:off x="502920" y="3980500"/>
            <a:ext cx="10570464" cy="7732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advice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announce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appointment</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8" name="QB_4_AN.52_1#dd1c74e70.blank?pid=3b9482a70&amp;color=0,55,96&amp;vpa=19&amp;vtp=1&amp;bbb=1"/>
          <p:cNvSpPr/>
          <p:nvPr/>
        </p:nvSpPr>
        <p:spPr>
          <a:xfrm>
            <a:off x="6185376" y="3950020"/>
            <a:ext cx="522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into</a:t>
            </a:r>
            <a:endParaRPr lang="en-US" altLang="zh-CN" dirty="0"/>
          </a:p>
        </p:txBody>
      </p:sp>
      <p:sp>
        <p:nvSpPr>
          <p:cNvPr id="9" name="QB_4_AS.53_1#dd1c74e70?pid=3b9482a70&amp;color=0,55,96&amp;vtp=1&amp;bbb=1"/>
          <p:cNvSpPr/>
          <p:nvPr/>
        </p:nvSpPr>
        <p:spPr>
          <a:xfrm>
            <a:off x="502920" y="480796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句意为：我必须提醒你，在你宣布任命之前，你应该考虑我的建议。</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8" grpId="0" build="p" animBg="1"/>
      <p:bldP spid="9"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QB_4_BD.54_1#83042bb6d?pid=3b9482a70&amp;color=0,55,96&amp;mp=1&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Lushan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well-known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tourist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attraction.It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appealed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visitors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account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natural</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views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cultural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relics.</a:t>
            </a:r>
            <a:endParaRPr lang="en-US" altLang="zh-CN" dirty="0"/>
          </a:p>
        </p:txBody>
      </p:sp>
      <p:sp>
        <p:nvSpPr>
          <p:cNvPr id="3" name="QB_4_AN.55_1#83042bb6d.blank?pid=3b9482a70&amp;color=0,55,96&amp;mp=1&amp;vpa=20&amp;vtp=1&amp;bbb=1"/>
          <p:cNvSpPr/>
          <p:nvPr/>
        </p:nvSpPr>
        <p:spPr>
          <a:xfrm>
            <a:off x="9836625" y="1478280"/>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4" name="QB_4_AS.56_1#83042bb6d?pid=3b9482a70&amp;color=0,55,96&amp;vtp=1&amp;bbb=1"/>
          <p:cNvSpPr/>
          <p:nvPr/>
        </p:nvSpPr>
        <p:spPr>
          <a:xfrm>
            <a:off x="502920" y="232225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句意为：庐山是著名的旅游景点。它以自然景观和文化遗迹吸引了无数游客。</a:t>
            </a:r>
            <a:endParaRPr lang="en-US" altLang="zh-CN" sz="1800" dirty="0"/>
          </a:p>
        </p:txBody>
      </p:sp>
      <p:sp>
        <p:nvSpPr>
          <p:cNvPr id="5" name="QB_4_BD.57_1#8c3814bd1?pid=3b9482a70&amp;color=0,55,96&amp;vtp=1&amp;bbb=1&amp;hb=1"/>
          <p:cNvSpPr/>
          <p:nvPr/>
        </p:nvSpPr>
        <p:spPr>
          <a:xfrm>
            <a:off x="502920" y="273304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[山东济宁一中2024高一月考]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use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mobile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phones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class.</a:t>
            </a:r>
            <a:endParaRPr lang="en-US" altLang="zh-CN" dirty="0"/>
          </a:p>
        </p:txBody>
      </p:sp>
      <p:sp>
        <p:nvSpPr>
          <p:cNvPr id="6" name="QB_4_AN.58_1#8c3814bd1.blank?pid=3b9482a70&amp;color=0,55,96&amp;vpa=21&amp;vtp=1&amp;bbb=1"/>
          <p:cNvSpPr/>
          <p:nvPr/>
        </p:nvSpPr>
        <p:spPr>
          <a:xfrm>
            <a:off x="7798275" y="2702560"/>
            <a:ext cx="395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on</a:t>
            </a:r>
            <a:endParaRPr lang="en-US" altLang="zh-CN" dirty="0"/>
          </a:p>
        </p:txBody>
      </p:sp>
      <p:sp>
        <p:nvSpPr>
          <p:cNvPr id="7" name="QB_4_AS.59_1#8c3814bd1?pid=3b9482a70&amp;color=0,55,96&amp;vtp=1&amp;bbb=1"/>
          <p:cNvSpPr/>
          <p:nvPr/>
        </p:nvSpPr>
        <p:spPr>
          <a:xfrm>
            <a:off x="502920" y="354780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句意为：老师警告学生们绝对不能在课堂上使用手机。</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P_4_BD#6fcac9af9?sp=1&amp;pid=3b9482a70&amp;color=0,55,96&amp;vtp=1&amp;bt=1&amp;bbb=1&amp;hb=1"/>
          <p:cNvSpPr/>
          <p:nvPr/>
        </p:nvSpPr>
        <p:spPr>
          <a:xfrm>
            <a:off x="502920" y="1508760"/>
            <a:ext cx="10570464" cy="7732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（2）account在完形填空中常考查对其词义的把握，涉及固定搭配on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into</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account</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3" name="QC_4_BD.60_1#a99132c21?pid=3b9482a70&amp;color=0,55,96&amp;vtp=1&amp;bbb=1"/>
          <p:cNvSpPr/>
          <p:nvPr/>
        </p:nvSpPr>
        <p:spPr>
          <a:xfrm>
            <a:off x="502920" y="233495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例5</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Suddenly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deposits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（存款）</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withdrawals.</a:t>
            </a:r>
            <a:endParaRPr lang="en-US" altLang="zh-CN" sz="1800" dirty="0"/>
          </a:p>
        </p:txBody>
      </p:sp>
      <p:sp>
        <p:nvSpPr>
          <p:cNvPr id="4" name="QC_4_AN.61_1#a99132c21.blank?pid=3b9482a70&amp;color=0,55,96&amp;vpa=22&amp;vtp=1"/>
          <p:cNvSpPr/>
          <p:nvPr/>
        </p:nvSpPr>
        <p:spPr>
          <a:xfrm>
            <a:off x="3302476" y="2283523"/>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5" name="QC_4_BD.62_1#a99132c21.choices?pid=3b9482a70&amp;color=0,55,96&amp;vtp=1&amp;bbb=1"/>
          <p:cNvSpPr/>
          <p:nvPr/>
        </p:nvSpPr>
        <p:spPr>
          <a:xfrm>
            <a:off x="502920" y="2740723"/>
            <a:ext cx="10570464" cy="351155"/>
          </a:xfrm>
          <a:prstGeom prst="rect">
            <a:avLst/>
          </a:prstGeom>
          <a:noFill/>
          <a:ln/>
        </p:spPr>
        <p:txBody>
          <a:bodyPr wrap="none" lIns="0" tIns="0" rIns="0" bIns="0" rtlCol="0" anchor="t"/>
          <a:lstStyle/>
          <a:p>
            <a:pPr>
              <a:lnSpc>
                <a:spcPts val="3100"/>
              </a:lnSpc>
              <a:tabLst>
                <a:tab pos="2702941" algn="l"/>
                <a:tab pos="5393182" algn="l"/>
                <a:tab pos="80834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.letter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B.account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C.note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.message</a:t>
            </a:r>
            <a:endParaRPr lang="en-US" altLang="zh-CN" sz="1800" dirty="0"/>
          </a:p>
        </p:txBody>
      </p:sp>
      <p:sp>
        <p:nvSpPr>
          <p:cNvPr id="6" name="QC_4_BD.63_1#a6a3c28f2?pid=3b9482a70&amp;color=0,55,96&amp;vtp=1&amp;bbb=1"/>
          <p:cNvSpPr/>
          <p:nvPr/>
        </p:nvSpPr>
        <p:spPr>
          <a:xfrm>
            <a:off x="502920" y="314648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例6</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Bryant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suspended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deliberately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rules.</a:t>
            </a:r>
            <a:endParaRPr lang="en-US" altLang="zh-CN" sz="1800" dirty="0"/>
          </a:p>
        </p:txBody>
      </p:sp>
      <p:sp>
        <p:nvSpPr>
          <p:cNvPr id="7" name="QC_4_AN.64_1#a6a3c28f2.blank?pid=3b9482a70&amp;color=0,55,96&amp;vpa=23&amp;vtp=1"/>
          <p:cNvSpPr/>
          <p:nvPr/>
        </p:nvSpPr>
        <p:spPr>
          <a:xfrm>
            <a:off x="3226276" y="3095053"/>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8" name="QC_4_BD.65_1#a6a3c28f2.choices?pid=3b9482a70&amp;color=0,55,96&amp;vtp=1&amp;bbb=1"/>
          <p:cNvSpPr/>
          <p:nvPr/>
        </p:nvSpPr>
        <p:spPr>
          <a:xfrm>
            <a:off x="502920" y="3552253"/>
            <a:ext cx="10570464" cy="351155"/>
          </a:xfrm>
          <a:prstGeom prst="rect">
            <a:avLst/>
          </a:prstGeom>
          <a:noFill/>
          <a:ln/>
        </p:spPr>
        <p:txBody>
          <a:bodyPr wrap="none" lIns="0" tIns="0" rIns="0" bIns="0" rtlCol="0" anchor="t"/>
          <a:lstStyle/>
          <a:p>
            <a:pPr>
              <a:lnSpc>
                <a:spcPts val="3100"/>
              </a:lnSpc>
              <a:tabLst>
                <a:tab pos="2702941" algn="l"/>
                <a:tab pos="5393182" algn="l"/>
                <a:tab pos="8083423" algn="l"/>
              </a:tabLst>
            </a:pPr>
            <a:r>
              <a:rPr lang="en-US" altLang="zh-CN" sz="1800" b="0" i="0" dirty="0">
                <a:solidFill>
                  <a:srgbClr val="003760"/>
                </a:solidFill>
                <a:latin typeface="Times New Roman" pitchFamily="34" charset="0"/>
                <a:ea typeface="微软雅黑" pitchFamily="34" charset="-122"/>
                <a:cs typeface="Times New Roman" pitchFamily="34" charset="-120"/>
              </a:rPr>
              <a:t>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response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terms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account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endParaRPr lang="en-US" altLang="zh-CN" sz="1800" dirty="0"/>
          </a:p>
        </p:txBody>
      </p:sp>
      <p:sp>
        <p:nvSpPr>
          <p:cNvPr id="9" name="QC_4_BD.66_1#4e9684643?pid=3b9482a70&amp;color=0,55,96&amp;vtp=1&amp;bbb=1&amp;hb=1"/>
          <p:cNvSpPr/>
          <p:nvPr/>
        </p:nvSpPr>
        <p:spPr>
          <a:xfrm>
            <a:off x="502920" y="396303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例7</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Rebranding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activities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examples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decision-making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skills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values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products</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target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audiences,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cultural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social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sensibilities,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business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aspirations.</a:t>
            </a:r>
            <a:endParaRPr lang="en-US" altLang="zh-CN" dirty="0"/>
          </a:p>
        </p:txBody>
      </p:sp>
      <p:sp>
        <p:nvSpPr>
          <p:cNvPr id="10" name="QC_4_AN.67_1#4e9684643.blank?pid=3b9482a70&amp;color=0,55,96&amp;vpa=24&amp;vtp=1"/>
          <p:cNvSpPr/>
          <p:nvPr/>
        </p:nvSpPr>
        <p:spPr>
          <a:xfrm>
            <a:off x="8115775" y="393255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1" name="QC_4_BD.68_1#4e9684643.choices?pid=3b9482a70&amp;color=0,55,96&amp;vtp=1&amp;bbb=1"/>
          <p:cNvSpPr/>
          <p:nvPr/>
        </p:nvSpPr>
        <p:spPr>
          <a:xfrm>
            <a:off x="502920" y="4777803"/>
            <a:ext cx="10570464" cy="351155"/>
          </a:xfrm>
          <a:prstGeom prst="rect">
            <a:avLst/>
          </a:prstGeom>
          <a:noFill/>
          <a:ln/>
        </p:spPr>
        <p:txBody>
          <a:bodyPr wrap="none" lIns="0" tIns="0" rIns="0" bIns="0" rtlCol="0" anchor="t"/>
          <a:lstStyle/>
          <a:p>
            <a:pPr>
              <a:lnSpc>
                <a:spcPts val="3100"/>
              </a:lnSpc>
              <a:tabLst>
                <a:tab pos="2702941" algn="l"/>
                <a:tab pos="5393182" algn="l"/>
                <a:tab pos="8083423" algn="l"/>
              </a:tabLst>
            </a:pPr>
            <a:r>
              <a:rPr lang="en-US" altLang="zh-CN" sz="1800" b="0" i="0" dirty="0">
                <a:solidFill>
                  <a:srgbClr val="003760"/>
                </a:solidFill>
                <a:latin typeface="Times New Roman" pitchFamily="34" charset="0"/>
                <a:ea typeface="微软雅黑" pitchFamily="34" charset="-122"/>
                <a:cs typeface="Times New Roman" pitchFamily="34" charset="-120"/>
              </a:rPr>
              <a:t>A.take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account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take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take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over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10"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P_4#3838b0206?sp=1&amp;pid=3b9482a70&amp;color=0,55,96&amp;mp=1&amp;vtp=1&amp;bt=1&amp;bbb=1"/>
          <p:cNvSpPr/>
          <p:nvPr/>
        </p:nvSpPr>
        <p:spPr>
          <a:xfrm>
            <a:off x="502920" y="1512000"/>
            <a:ext cx="10570464" cy="35414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8.现在完成时的被动语态的用法</a:t>
            </a:r>
            <a:endParaRPr lang="en-US" altLang="zh-CN" sz="1800" dirty="0"/>
          </a:p>
        </p:txBody>
      </p:sp>
      <p:sp>
        <p:nvSpPr>
          <p:cNvPr id="3" name="QB_4_BD.69_1#d50377af1?pid=3b9482a70&amp;color=0,55,96&amp;vtp=1&amp;bbb=1&amp;hb=1"/>
          <p:cNvSpPr/>
          <p:nvPr/>
        </p:nvSpPr>
        <p:spPr>
          <a:xfrm>
            <a:off x="502920" y="1920114"/>
            <a:ext cx="10570464" cy="11923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[浙江2022年1月]</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Travelling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conferences,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lectures,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workshops,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like—frequently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plane—</a:t>
            </a:r>
          </a:p>
          <a:p>
            <a:pPr>
              <a:lnSpc>
                <a:spcPts val="3300"/>
              </a:lnSpc>
            </a:pPr>
            <a:r>
              <a:rPr lang="en-US" altLang="zh-CN" sz="1800" i="0">
                <a:solidFill>
                  <a:srgbClr val="003760"/>
                </a:solidFill>
                <a:latin typeface="SimSun" pitchFamily="34" charset="0"/>
                <a:ea typeface="SimSun" pitchFamily="34" charset="-122"/>
                <a:cs typeface="SimSun" pitchFamily="34" charset="-120"/>
              </a:rPr>
              <a:t>_________________________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scientists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together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exchange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information</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4" name="QB_4_AN.70_1#d50377af1.blank?pid=3b9482a70&amp;color=0,55,96&amp;vpa=25&amp;vtp=1&amp;bbb=1"/>
          <p:cNvSpPr/>
          <p:nvPr/>
        </p:nvSpPr>
        <p:spPr>
          <a:xfrm>
            <a:off x="521176" y="2308734"/>
            <a:ext cx="27828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viewed/has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been</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viewed</a:t>
            </a:r>
            <a:endParaRPr lang="en-US" altLang="zh-CN" dirty="0"/>
          </a:p>
        </p:txBody>
      </p:sp>
      <p:sp>
        <p:nvSpPr>
          <p:cNvPr id="5" name="QB_4_AS.71_1#d50377af1?pid=3b9482a70&amp;color=0,55,96&amp;vtp=1&amp;bbb=1&amp;hb=1"/>
          <p:cNvSpPr/>
          <p:nvPr/>
        </p:nvSpPr>
        <p:spPr>
          <a:xfrm>
            <a:off x="502920" y="3164714"/>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句意为：经常乘飞机去参加会议、演讲、研讨会等</a:t>
            </a:r>
            <a:r>
              <a:rPr lang="en-US" altLang="zh-CN" sz="1800" b="0" i="0">
                <a:solidFill>
                  <a:srgbClr val="003760"/>
                </a:solidFill>
                <a:latin typeface="Times New Roman" pitchFamily="34" charset="0"/>
                <a:ea typeface="微软雅黑" pitchFamily="34" charset="-122"/>
                <a:cs typeface="Times New Roman" pitchFamily="34" charset="-120"/>
              </a:rPr>
              <a:t>，被认为是科学家们聚在一起交流信息的重要方</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式</a:t>
            </a:r>
            <a:r>
              <a:rPr lang="en-US" altLang="zh-CN" sz="1800" b="0" i="0" dirty="0">
                <a:solidFill>
                  <a:srgbClr val="003760"/>
                </a:solidFill>
                <a:latin typeface="Times New Roman" pitchFamily="34" charset="0"/>
                <a:ea typeface="微软雅黑" pitchFamily="34" charset="-122"/>
                <a:cs typeface="Times New Roman" pitchFamily="34" charset="-120"/>
              </a:rPr>
              <a:t>。此处可看作陈述一般事实，故用一般现在时；此处也可以是强调人们从过去到现在的认知</a:t>
            </a:r>
            <a:r>
              <a:rPr lang="en-US" altLang="zh-CN" sz="1800" b="0" i="0">
                <a:solidFill>
                  <a:srgbClr val="003760"/>
                </a:solidFill>
                <a:latin typeface="Times New Roman" pitchFamily="34" charset="0"/>
                <a:ea typeface="微软雅黑" pitchFamily="34" charset="-122"/>
                <a:cs typeface="Times New Roman" pitchFamily="34" charset="-120"/>
              </a:rPr>
              <a:t>，故用现在</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完成时</a:t>
            </a:r>
            <a:r>
              <a:rPr lang="en-US" altLang="zh-CN" sz="1800" b="0" i="0" dirty="0">
                <a:solidFill>
                  <a:srgbClr val="003760"/>
                </a:solidFill>
                <a:latin typeface="Times New Roman" pitchFamily="34" charset="0"/>
                <a:ea typeface="微软雅黑" pitchFamily="34" charset="-122"/>
                <a:cs typeface="Times New Roman" pitchFamily="34" charset="-120"/>
              </a:rPr>
              <a:t>；主语与谓语动词view之间为被动关系，应用被动语态；且主语为动名词短语，视作单数概念</a:t>
            </a:r>
            <a:r>
              <a:rPr lang="en-US" altLang="zh-CN" sz="1800" b="0" i="0">
                <a:solidFill>
                  <a:srgbClr val="003760"/>
                </a:solidFill>
                <a:latin typeface="Times New Roman" pitchFamily="34" charset="0"/>
                <a:ea typeface="微软雅黑" pitchFamily="34" charset="-122"/>
                <a:cs typeface="Times New Roman" pitchFamily="34" charset="-120"/>
              </a:rPr>
              <a:t>，谓</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语应用第三人称单数形式</a:t>
            </a:r>
            <a:r>
              <a:rPr lang="en-US" altLang="zh-CN" b="0" i="0" dirty="0">
                <a:solidFill>
                  <a:srgbClr val="003760"/>
                </a:solidFill>
                <a:latin typeface="Times New Roman" pitchFamily="34" charset="0"/>
                <a:ea typeface="微软雅黑" pitchFamily="34" charset="-122"/>
                <a:cs typeface="Times New Roman" pitchFamily="34" charset="-120"/>
              </a:rPr>
              <a:t>。故填is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viewed/has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viewed。</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QB_4_BD.72_1#cfe626635?pid=3b9482a70&amp;color=0,55,96&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[福建福州高级中学2024高一月考]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men</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by</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famous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athlete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fight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their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dreams.</a:t>
            </a:r>
            <a:endParaRPr lang="en-US" altLang="zh-CN" dirty="0"/>
          </a:p>
        </p:txBody>
      </p:sp>
      <p:sp>
        <p:nvSpPr>
          <p:cNvPr id="3" name="QB_4_AN.73_1#cfe626635.blank?pid=3b9482a70&amp;color=0,55,96&amp;vpa=26&amp;vtp=1&amp;bbb=1"/>
          <p:cNvSpPr/>
          <p:nvPr/>
        </p:nvSpPr>
        <p:spPr>
          <a:xfrm>
            <a:off x="7096982" y="1465580"/>
            <a:ext cx="19954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have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been</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inspired</a:t>
            </a:r>
            <a:endParaRPr lang="en-US" altLang="zh-CN" dirty="0"/>
          </a:p>
        </p:txBody>
      </p:sp>
      <p:sp>
        <p:nvSpPr>
          <p:cNvPr id="4" name="QB_4_AS.74_1#cfe626635?pid=3b9482a70&amp;color=0,55,96&amp;vtp=1&amp;bbb=1&amp;hb=1"/>
          <p:cNvSpPr/>
          <p:nvPr/>
        </p:nvSpPr>
        <p:spPr>
          <a:xfrm>
            <a:off x="502920" y="2327275"/>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句意为：到目前为止，许多年轻人受到这位著名运动员的鼓舞，为自己的梦想而奋斗</a:t>
            </a:r>
            <a:r>
              <a:rPr lang="en-US" altLang="zh-CN" sz="1800" b="0" i="0">
                <a:solidFill>
                  <a:srgbClr val="003760"/>
                </a:solidFill>
                <a:latin typeface="Times New Roman" pitchFamily="34" charset="0"/>
                <a:ea typeface="微软雅黑" pitchFamily="34" charset="-122"/>
                <a:cs typeface="Times New Roman" pitchFamily="34" charset="-120"/>
              </a:rPr>
              <a:t>。根据句中的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时间状语</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far可知，此处应用现在完成时，且many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men与inspire之间为被动关系</a:t>
            </a:r>
            <a:r>
              <a:rPr lang="en-US" altLang="zh-CN" sz="1800" b="0" i="0">
                <a:solidFill>
                  <a:srgbClr val="003760"/>
                </a:solidFill>
                <a:latin typeface="Times New Roman" pitchFamily="34" charset="0"/>
                <a:ea typeface="微软雅黑" pitchFamily="34" charset="-122"/>
                <a:cs typeface="Times New Roman" pitchFamily="34" charset="-120"/>
              </a:rPr>
              <a:t>，应用现在完成</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时的被动语态</a:t>
            </a:r>
            <a:r>
              <a:rPr lang="en-US" altLang="zh-CN" b="0" i="0" dirty="0">
                <a:solidFill>
                  <a:srgbClr val="003760"/>
                </a:solidFill>
                <a:latin typeface="Times New Roman" pitchFamily="34" charset="0"/>
                <a:ea typeface="微软雅黑" pitchFamily="34" charset="-122"/>
                <a:cs typeface="Times New Roman" pitchFamily="34" charset="-120"/>
              </a:rPr>
              <a:t>；many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men为复数概念，谓语应用复数形式。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C_4_BD#0f911aac5?pid=a8bd4f6ff&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时文领读</a:t>
            </a:r>
            <a:endParaRPr lang="en-US" altLang="zh-CN" sz="2400" dirty="0"/>
          </a:p>
        </p:txBody>
      </p:sp>
      <p:graphicFrame>
        <p:nvGraphicFramePr>
          <p:cNvPr id="22" name="P_5_BD#d85bd62ef?colgroup=15,29&amp;pid=0f911aac5&amp;color=0,55,96&amp;vtp=1&amp;bbb=1&amp;hb=1"/>
          <p:cNvGraphicFramePr>
            <a:graphicFrameLocks noGrp="1"/>
          </p:cNvGraphicFramePr>
          <p:nvPr>
            <p:extLst>
              <p:ext uri="{D42A27DB-BD31-4B8C-83A1-F6EECF244321}">
                <p14:modId xmlns:p14="http://schemas.microsoft.com/office/powerpoint/2010/main" val="2651599536"/>
              </p:ext>
            </p:extLst>
          </p:nvPr>
        </p:nvGraphicFramePr>
        <p:xfrm>
          <a:off x="502920" y="2122170"/>
          <a:ext cx="10552176" cy="1867091"/>
        </p:xfrm>
        <a:graphic>
          <a:graphicData uri="http://schemas.openxmlformats.org/drawingml/2006/table">
            <a:tbl>
              <a:tblPr/>
              <a:tblGrid>
                <a:gridCol w="3657600">
                  <a:extLst>
                    <a:ext uri="{9D8B030D-6E8A-4147-A177-3AD203B41FA5}">
                      <a16:colId xmlns:a16="http://schemas.microsoft.com/office/drawing/2014/main" val="20000"/>
                    </a:ext>
                  </a:extLst>
                </a:gridCol>
                <a:gridCol w="6894576">
                  <a:extLst>
                    <a:ext uri="{9D8B030D-6E8A-4147-A177-3AD203B41FA5}">
                      <a16:colId xmlns:a16="http://schemas.microsoft.com/office/drawing/2014/main" val="20001"/>
                    </a:ext>
                  </a:extLst>
                </a:gridCol>
              </a:tblGrid>
              <a:tr h="1459865">
                <a:tc rowSpan="2">
                  <a:txBody>
                    <a:bodyPr/>
                    <a:lstStyle/>
                    <a:p>
                      <a:pPr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主题：</a:t>
                      </a:r>
                      <a:r>
                        <a:rPr lang="en-US" altLang="zh-CN" sz="1800" b="0" i="0" dirty="0">
                          <a:solidFill>
                            <a:srgbClr val="003760"/>
                          </a:solidFill>
                          <a:latin typeface="Times New Roman" pitchFamily="34" charset="0"/>
                          <a:ea typeface="微软雅黑" pitchFamily="34" charset="-122"/>
                          <a:cs typeface="Times New Roman" pitchFamily="34" charset="-120"/>
                        </a:rPr>
                        <a:t>人与社会——科技发展</a:t>
                      </a:r>
                      <a:endParaRPr lang="en-US" altLang="zh-CN" sz="1200" dirty="0"/>
                    </a:p>
                    <a:p>
                      <a:pPr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语篇类型</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说明文</a:t>
                      </a:r>
                      <a:endParaRPr lang="en-US" altLang="zh-CN" sz="1200" dirty="0"/>
                    </a:p>
                    <a:p>
                      <a:pPr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词数</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264</a:t>
                      </a:r>
                      <a:endParaRPr lang="en-US" altLang="zh-CN" sz="1200" dirty="0"/>
                    </a:p>
                    <a:p>
                      <a:pPr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难度</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易</a:t>
                      </a:r>
                      <a:endParaRPr lang="en-US" altLang="zh-CN" sz="1200" dirty="0"/>
                    </a:p>
                    <a:p>
                      <a:pPr algn="l"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阅读用时</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6分钟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背景导入：</a:t>
                      </a:r>
                      <a:r>
                        <a:rPr lang="en-US" altLang="zh-CN" sz="1800" b="0" i="0" dirty="0">
                          <a:solidFill>
                            <a:srgbClr val="003760"/>
                          </a:solidFill>
                          <a:latin typeface="Times New Roman" pitchFamily="34" charset="0"/>
                          <a:ea typeface="微软雅黑" pitchFamily="34" charset="-122"/>
                          <a:cs typeface="Times New Roman" pitchFamily="34" charset="-120"/>
                        </a:rPr>
                        <a:t>如果让你说出历史上重要的发明家</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你可能会先从爱迪</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生</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贝尔或达·芬奇说起</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但你可能很难说出女性发明家的名字</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下</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面文章中列举的三项发明都来自勇于突破的女性</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如果没有她们</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我们根本无法使用到这些产品</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07226">
                <a:tc vMerge="1">
                  <a:txBody>
                    <a:bodyPr/>
                    <a:lstStyle/>
                    <a:p>
                      <a:endParaRPr lang="zh-CN"/>
                    </a:p>
                  </a:txBody>
                  <a:tcPr/>
                </a:tc>
                <a:tc>
                  <a:txBody>
                    <a:bodyPr/>
                    <a:lstStyle/>
                    <a:p>
                      <a:pPr algn="l" hangingPunct="0">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阅读技巧：</a:t>
                      </a:r>
                      <a:r>
                        <a:rPr lang="en-US" altLang="zh-CN" sz="1800" b="0" i="0" dirty="0">
                          <a:solidFill>
                            <a:srgbClr val="003760"/>
                          </a:solidFill>
                          <a:latin typeface="Times New Roman" pitchFamily="34" charset="0"/>
                          <a:ea typeface="微软雅黑" pitchFamily="34" charset="-122"/>
                          <a:cs typeface="Times New Roman" pitchFamily="34" charset="-120"/>
                        </a:rPr>
                        <a:t>理解文章中的逻辑关系</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根据上下文语境猜测词义</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947766f28.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3</a:t>
            </a:r>
            <a:endParaRPr lang="en-US" altLang="zh-CN" sz="5400" dirty="0"/>
          </a:p>
        </p:txBody>
      </p:sp>
      <p:sp>
        <p:nvSpPr>
          <p:cNvPr id="3" name="C_1_BD#947766f28.fixed?color=61,88,159&amp;vtp=1&amp;bbb=1"/>
          <p:cNvSpPr/>
          <p:nvPr/>
        </p:nvSpPr>
        <p:spPr>
          <a:xfrm>
            <a:off x="0" y="3493008"/>
            <a:ext cx="12188952" cy="1517904"/>
          </a:xfrm>
          <a:prstGeom prst="rect">
            <a:avLst/>
          </a:prstGeom>
          <a:noFill/>
          <a:ln/>
        </p:spPr>
        <p:txBody>
          <a:bodyPr wrap="none" lIns="0" tIns="0" rIns="0" bIns="0" rtlCol="0" anchor="t"/>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The</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world</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of</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science</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graphicFrame>
        <p:nvGraphicFramePr>
          <p:cNvPr id="23" name="P_5_BD#d85bd62ef?colgroup=10,21,11&amp;pid=0f911aac5&amp;color=0,55,96&amp;mp=1&amp;vtp=1&amp;bt=1&amp;bbb=1&amp;hb=1"/>
          <p:cNvGraphicFramePr>
            <a:graphicFrameLocks noGrp="1"/>
          </p:cNvGraphicFramePr>
          <p:nvPr>
            <p:extLst>
              <p:ext uri="{D42A27DB-BD31-4B8C-83A1-F6EECF244321}">
                <p14:modId xmlns:p14="http://schemas.microsoft.com/office/powerpoint/2010/main" val="625412699"/>
              </p:ext>
            </p:extLst>
          </p:nvPr>
        </p:nvGraphicFramePr>
        <p:xfrm>
          <a:off x="502920" y="1993265"/>
          <a:ext cx="10524744" cy="2924620"/>
        </p:xfrm>
        <a:graphic>
          <a:graphicData uri="http://schemas.openxmlformats.org/drawingml/2006/table">
            <a:tbl>
              <a:tblPr/>
              <a:tblGrid>
                <a:gridCol w="2615184">
                  <a:extLst>
                    <a:ext uri="{9D8B030D-6E8A-4147-A177-3AD203B41FA5}">
                      <a16:colId xmlns:a16="http://schemas.microsoft.com/office/drawing/2014/main" val="20000"/>
                    </a:ext>
                  </a:extLst>
                </a:gridCol>
                <a:gridCol w="5129784">
                  <a:extLst>
                    <a:ext uri="{9D8B030D-6E8A-4147-A177-3AD203B41FA5}">
                      <a16:colId xmlns:a16="http://schemas.microsoft.com/office/drawing/2014/main" val="20001"/>
                    </a:ext>
                  </a:extLst>
                </a:gridCol>
                <a:gridCol w="277977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539238">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as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result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itchFamily="34" charset="0"/>
                          <a:ea typeface="微软雅黑" pitchFamily="34" charset="-122"/>
                          <a:cs typeface="Times New Roman" pitchFamily="34" charset="-120"/>
                        </a:rPr>
                        <a:t>因为</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less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likely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do</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sth</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不太可能做某事</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Times New Roman" pitchFamily="34" charset="0"/>
                          <a:ea typeface="微软雅黑" pitchFamily="34" charset="-122"/>
                          <a:cs typeface="Times New Roman" pitchFamily="34" charset="-120"/>
                        </a:rPr>
                        <a:t>引导非限制性定语</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从句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先行词是invention</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Dishwasher—Josephine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Cochrane</a:t>
                      </a:r>
                      <a:endParaRPr lang="en-US" altLang="zh-CN" sz="1200" dirty="0"/>
                    </a:p>
                    <a:p>
                      <a:pPr marL="0" indent="0" algn="l" hangingPunct="0">
                        <a:lnSpc>
                          <a:spcPts val="2900"/>
                        </a:lnSpc>
                      </a:pPr>
                      <a:r>
                        <a:rPr lang="en-US" altLang="zh-CN" sz="1800" b="0" i="0" u="none">
                          <a:solidFill>
                            <a:srgbClr val="FF8827"/>
                          </a:solidFill>
                          <a:latin typeface="SimSun" panose="02010600030101010101" pitchFamily="2" charset="-122"/>
                          <a:ea typeface="微软雅黑" pitchFamily="34" charset="-122"/>
                          <a:cs typeface="Times New Roma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result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frequent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entertaining,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Cochrane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wanted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machine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dishes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faster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less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likely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break</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involved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motor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copper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boiler</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铜炉）,</a:t>
                      </a:r>
                      <a:r>
                        <a:rPr lang="en-US" altLang="zh-CN" sz="1800" b="0" i="0" dirty="0">
                          <a:solidFill>
                            <a:srgbClr val="00376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第一部分</a:t>
                      </a:r>
                      <a:r>
                        <a:rPr lang="en-US" altLang="zh-CN" sz="1800" b="0" i="0">
                          <a:solidFill>
                            <a:srgbClr val="003760"/>
                          </a:solidFill>
                          <a:latin typeface="Times New Roman" pitchFamily="34" charset="0"/>
                          <a:ea typeface="微软雅黑" pitchFamily="34" charset="-122"/>
                          <a:cs typeface="Times New Roman" pitchFamily="34" charset="-120"/>
                        </a:rPr>
                        <a:t>：介绍</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约瑟芬·科克伦因频繁宴请</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客人</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设计出了第一台利</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用水压工作的自动洗碗</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机</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并申请了专利</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d85bd62ef?colgroup=10,21,11&amp;pid=0f911aac5&amp;color=0,55,96&amp;mp=1&amp;vtp=1&amp;bt=1&amp;bbb=1">
            <a:extLst>
              <a:ext uri="{FF2B5EF4-FFF2-40B4-BE49-F238E27FC236}">
                <a16:creationId xmlns:a16="http://schemas.microsoft.com/office/drawing/2014/main" id="{0B5863E8-AB47-FBAA-432D-26F11F3BB0D4}"/>
              </a:ext>
            </a:extLst>
          </p:cNvPr>
          <p:cNvSpPr txBox="1"/>
          <p:nvPr/>
        </p:nvSpPr>
        <p:spPr>
          <a:xfrm>
            <a:off x="10565998"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4" name="P_5_BD#d85bd62ef?colgroup=10,21,11&amp;pid=0f911aac5&amp;color=0,55,96&amp;mp=1&amp;vtp=1&amp;bt=1&amp;bbb=1&amp;hb=1"/>
              <p:cNvGraphicFramePr>
                <a:graphicFrameLocks noGrp="1"/>
              </p:cNvGraphicFramePr>
              <p:nvPr>
                <p:extLst>
                  <p:ext uri="{D42A27DB-BD31-4B8C-83A1-F6EECF244321}">
                    <p14:modId xmlns:p14="http://schemas.microsoft.com/office/powerpoint/2010/main" val="3185246387"/>
                  </p:ext>
                </p:extLst>
              </p:nvPr>
            </p:nvGraphicFramePr>
            <p:xfrm>
              <a:off x="502920" y="1993265"/>
              <a:ext cx="10524744" cy="3648012"/>
            </p:xfrm>
            <a:graphic>
              <a:graphicData uri="http://schemas.openxmlformats.org/drawingml/2006/table">
                <a:tbl>
                  <a:tblPr/>
                  <a:tblGrid>
                    <a:gridCol w="2615184">
                      <a:extLst>
                        <a:ext uri="{9D8B030D-6E8A-4147-A177-3AD203B41FA5}">
                          <a16:colId xmlns:a16="http://schemas.microsoft.com/office/drawing/2014/main" val="20000"/>
                        </a:ext>
                      </a:extLst>
                    </a:gridCol>
                    <a:gridCol w="5129784">
                      <a:extLst>
                        <a:ext uri="{9D8B030D-6E8A-4147-A177-3AD203B41FA5}">
                          <a16:colId xmlns:a16="http://schemas.microsoft.com/office/drawing/2014/main" val="20001"/>
                        </a:ext>
                      </a:extLst>
                    </a:gridCol>
                    <a:gridCol w="277977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242945">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masses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itchFamily="34" charset="0"/>
                              <a:ea typeface="微软雅黑" pitchFamily="34" charset="-122"/>
                              <a:cs typeface="Times New Roman" pitchFamily="34" charset="-120"/>
                            </a:rPr>
                            <a:t>许多的</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大量</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motivate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sb</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sth</a:t>
                          </a:r>
                          <a:r>
                            <a:rPr lang="en-US" altLang="zh-CN" sz="1800" b="0" i="0">
                              <a:solidFill>
                                <a:srgbClr val="003760"/>
                              </a:solidFill>
                              <a:latin typeface="Times New Roman" pitchFamily="34" charset="0"/>
                              <a:ea typeface="微软雅黑" pitchFamily="34" charset="-122"/>
                              <a:cs typeface="Times New Roman" pitchFamily="34" charset="-120"/>
                            </a:rPr>
                            <a:t>激</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励某人做某事</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驱使某</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人做某事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first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automatic</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①</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dishwasher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use</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water</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pressure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Cochrane's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alcoholic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husband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left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masses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debts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patent</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②</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1886</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production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factory.</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细节理解</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did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Josephine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Cochrane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invent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dishwasher</a:t>
                          </a:r>
                          <a:r>
                            <a:rPr lang="en-US" altLang="zh-CN" sz="1800" b="0" i="0">
                              <a:solidFill>
                                <a:srgbClr val="003760"/>
                              </a:solidFill>
                              <a:latin typeface="Times New Roman" pitchFamily="34" charset="0"/>
                              <a:ea typeface="微软雅黑" pitchFamily="34" charset="-122"/>
                              <a:cs typeface="Times New Roman" pitchFamily="34" charset="-120"/>
                            </a:rPr>
                            <a:t>?根据第一</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部分第一句话可知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约瑟</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芬</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科克伦经常宴请客人</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她需要更高效的机器洗碗</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并且能够避免把餐具打</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碎</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所以她发明了自动洗</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碗机</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24" name="P_5_BD#d85bd62ef?colgroup=10,21,11&amp;pid=0f911aac5&amp;color=0,55,96&amp;mp=1&amp;vtp=1&amp;bt=1&amp;bbb=1&amp;hb=1"/>
              <p:cNvGraphicFramePr>
                <a:graphicFrameLocks noGrp="1"/>
              </p:cNvGraphicFramePr>
              <p:nvPr>
                <p:extLst>
                  <p:ext uri="{D42A27DB-BD31-4B8C-83A1-F6EECF244321}">
                    <p14:modId xmlns:p14="http://schemas.microsoft.com/office/powerpoint/2010/main" val="3185246387"/>
                  </p:ext>
                </p:extLst>
              </p:nvPr>
            </p:nvGraphicFramePr>
            <p:xfrm>
              <a:off x="502920" y="1993265"/>
              <a:ext cx="10524744" cy="3648012"/>
            </p:xfrm>
            <a:graphic>
              <a:graphicData uri="http://schemas.openxmlformats.org/drawingml/2006/table">
                <a:tbl>
                  <a:tblPr/>
                  <a:tblGrid>
                    <a:gridCol w="2615184">
                      <a:extLst>
                        <a:ext uri="{9D8B030D-6E8A-4147-A177-3AD203B41FA5}">
                          <a16:colId xmlns:a16="http://schemas.microsoft.com/office/drawing/2014/main" val="20000"/>
                        </a:ext>
                      </a:extLst>
                    </a:gridCol>
                    <a:gridCol w="5129784">
                      <a:extLst>
                        <a:ext uri="{9D8B030D-6E8A-4147-A177-3AD203B41FA5}">
                          <a16:colId xmlns:a16="http://schemas.microsoft.com/office/drawing/2014/main" val="20001"/>
                        </a:ext>
                      </a:extLst>
                    </a:gridCol>
                    <a:gridCol w="277977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262630">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masses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itchFamily="34" charset="0"/>
                              <a:ea typeface="微软雅黑" pitchFamily="34" charset="-122"/>
                              <a:cs typeface="Times New Roman" pitchFamily="34" charset="-120"/>
                            </a:rPr>
                            <a:t>许多的</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大量</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motivate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sb</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sth</a:t>
                          </a:r>
                          <a:r>
                            <a:rPr lang="en-US" altLang="zh-CN" sz="1800" b="0" i="0">
                              <a:solidFill>
                                <a:srgbClr val="003760"/>
                              </a:solidFill>
                              <a:latin typeface="Times New Roman" pitchFamily="34" charset="0"/>
                              <a:ea typeface="微软雅黑" pitchFamily="34" charset="-122"/>
                              <a:cs typeface="Times New Roman" pitchFamily="34" charset="-120"/>
                            </a:rPr>
                            <a:t>激</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励某人做某事</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驱使某</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人做某事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1069" t="-11732" r="-54394" b="-4283"/>
                          </a:stretch>
                        </a:blipFill>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细节理解</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did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Josephine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Cochrane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invent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dishwasher</a:t>
                          </a:r>
                          <a:r>
                            <a:rPr lang="en-US" altLang="zh-CN" sz="1800" b="0" i="0">
                              <a:solidFill>
                                <a:srgbClr val="003760"/>
                              </a:solidFill>
                              <a:latin typeface="Times New Roman" pitchFamily="34" charset="0"/>
                              <a:ea typeface="微软雅黑" pitchFamily="34" charset="-122"/>
                              <a:cs typeface="Times New Roman" pitchFamily="34" charset="-120"/>
                            </a:rPr>
                            <a:t>?根据第一</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部分第一句话可知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约瑟</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芬</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科克伦经常宴请客人</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她需要更高效的机器洗碗</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并且能够避免把餐具打</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碎</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所以她发明了自动洗</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碗机</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d85bd62ef?colgroup=10,21,11&amp;pid=0f911aac5&amp;color=0,55,96&amp;mp=1&amp;vtp=1&amp;bt=1&amp;bbb=1">
            <a:extLst>
              <a:ext uri="{FF2B5EF4-FFF2-40B4-BE49-F238E27FC236}">
                <a16:creationId xmlns:a16="http://schemas.microsoft.com/office/drawing/2014/main" id="{15F85DC9-A143-C7CB-9203-762830679B48}"/>
              </a:ext>
            </a:extLst>
          </p:cNvPr>
          <p:cNvSpPr txBox="1"/>
          <p:nvPr/>
        </p:nvSpPr>
        <p:spPr>
          <a:xfrm>
            <a:off x="10565998"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5" name="P_5_BD#d85bd62ef?colgroup=10,21,11&amp;pid=0f911aac5&amp;color=0,55,96&amp;mp=1&amp;vtp=1&amp;bt=1&amp;bbb=1&amp;hb=1"/>
              <p:cNvGraphicFramePr>
                <a:graphicFrameLocks noGrp="1"/>
              </p:cNvGraphicFramePr>
              <p:nvPr>
                <p:extLst>
                  <p:ext uri="{D42A27DB-BD31-4B8C-83A1-F6EECF244321}">
                    <p14:modId xmlns:p14="http://schemas.microsoft.com/office/powerpoint/2010/main" val="2571554422"/>
                  </p:ext>
                </p:extLst>
              </p:nvPr>
            </p:nvGraphicFramePr>
            <p:xfrm>
              <a:off x="502920" y="1547876"/>
              <a:ext cx="10524744" cy="4724930"/>
            </p:xfrm>
            <a:graphic>
              <a:graphicData uri="http://schemas.openxmlformats.org/drawingml/2006/table">
                <a:tbl>
                  <a:tblPr/>
                  <a:tblGrid>
                    <a:gridCol w="2615184">
                      <a:extLst>
                        <a:ext uri="{9D8B030D-6E8A-4147-A177-3AD203B41FA5}">
                          <a16:colId xmlns:a16="http://schemas.microsoft.com/office/drawing/2014/main" val="20000"/>
                        </a:ext>
                      </a:extLst>
                    </a:gridCol>
                    <a:gridCol w="5629970">
                      <a:extLst>
                        <a:ext uri="{9D8B030D-6E8A-4147-A177-3AD203B41FA5}">
                          <a16:colId xmlns:a16="http://schemas.microsoft.com/office/drawing/2014/main" val="20001"/>
                        </a:ext>
                      </a:extLst>
                    </a:gridCol>
                    <a:gridCol w="2279590">
                      <a:extLst>
                        <a:ext uri="{9D8B030D-6E8A-4147-A177-3AD203B41FA5}">
                          <a16:colId xmlns:a16="http://schemas.microsoft.com/office/drawing/2014/main" val="20002"/>
                        </a:ext>
                      </a:extLst>
                    </a:gridCol>
                  </a:tblGrid>
                  <a:tr h="341525">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196724">
                    <a:tc>
                      <a:txBody>
                        <a:bodyPr/>
                        <a:lstStyle/>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whose</a:t>
                          </a:r>
                          <a:r>
                            <a:rPr lang="en-US" altLang="zh-CN" sz="1800" b="0" i="0">
                              <a:solidFill>
                                <a:srgbClr val="003760"/>
                              </a:solidFill>
                              <a:latin typeface="Times New Roman" pitchFamily="34" charset="0"/>
                              <a:ea typeface="微软雅黑" pitchFamily="34" charset="-122"/>
                              <a:cs typeface="Times New Roman" pitchFamily="34" charset="-120"/>
                            </a:rPr>
                            <a:t>引导非限制性定语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从句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指代Dr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Shirley</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Ann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Jackson's</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responsible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SimSun" panose="02010600030101010101" pitchFamily="2" charset="-122"/>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负责</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enable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sb</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sth</a:t>
                          </a:r>
                          <a:r>
                            <a:rPr lang="en-US" altLang="zh-CN" sz="1800" b="0" i="0">
                              <a:solidFill>
                                <a:srgbClr val="003760"/>
                              </a:solidFill>
                              <a:latin typeface="Times New Roman" pitchFamily="34" charset="0"/>
                              <a:ea typeface="微软雅黑" pitchFamily="34" charset="-122"/>
                              <a:cs typeface="Times New Roman" pitchFamily="34" charset="-120"/>
                            </a:rPr>
                            <a:t>使某</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人能够做某事</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gain</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和</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lead</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为不定式短语作后置定</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Caller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Call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Waiting—Dr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Shirley</a:t>
                          </a:r>
                          <a:endParaRPr lang="en-US" altLang="zh-CN" sz="1200" dirty="0"/>
                        </a:p>
                        <a:p>
                          <a:pPr marL="0" indent="0" algn="ctr"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Ann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Jackson</a:t>
                          </a:r>
                          <a:endParaRPr lang="en-US" altLang="zh-CN" sz="1200" dirty="0"/>
                        </a:p>
                        <a:p>
                          <a:pPr marL="0" indent="0" algn="l" hangingPunct="0">
                            <a:lnSpc>
                              <a:spcPts val="2900"/>
                            </a:lnSpc>
                          </a:pPr>
                          <a:r>
                            <a:rPr lang="en-US" altLang="zh-CN" sz="1800" b="0" i="0" u="none" dirty="0">
                              <a:solidFill>
                                <a:srgbClr val="003760"/>
                              </a:solidFill>
                              <a:latin typeface="SimSun" panose="02010600030101010101" pitchFamily="2" charset="-122"/>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Shirley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Jackson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American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theoretical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physicist,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1970s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responsible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caller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breakthroughs</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③</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telecommunications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have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also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enabled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others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invent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portable</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④</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fax,</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fibre-optic</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cables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and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solar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cells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African-American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Massachusetts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Institute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Technology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African-American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top-ranked⑤</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research</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university</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第二部分：介绍了美国理论物理学家雪莉·安·杰克逊博士在电信方面的成就</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5" name="P_5_BD#d85bd62ef?colgroup=10,21,11&amp;pid=0f911aac5&amp;color=0,55,96&amp;mp=1&amp;vtp=1&amp;bt=1&amp;bbb=1&amp;hb=1"/>
              <p:cNvGraphicFramePr>
                <a:graphicFrameLocks noGrp="1"/>
              </p:cNvGraphicFramePr>
              <p:nvPr>
                <p:extLst>
                  <p:ext uri="{D42A27DB-BD31-4B8C-83A1-F6EECF244321}">
                    <p14:modId xmlns:p14="http://schemas.microsoft.com/office/powerpoint/2010/main" val="2571554422"/>
                  </p:ext>
                </p:extLst>
              </p:nvPr>
            </p:nvGraphicFramePr>
            <p:xfrm>
              <a:off x="502920" y="1547876"/>
              <a:ext cx="10524744" cy="4724930"/>
            </p:xfrm>
            <a:graphic>
              <a:graphicData uri="http://schemas.openxmlformats.org/drawingml/2006/table">
                <a:tbl>
                  <a:tblPr/>
                  <a:tblGrid>
                    <a:gridCol w="2615184">
                      <a:extLst>
                        <a:ext uri="{9D8B030D-6E8A-4147-A177-3AD203B41FA5}">
                          <a16:colId xmlns:a16="http://schemas.microsoft.com/office/drawing/2014/main" val="20000"/>
                        </a:ext>
                      </a:extLst>
                    </a:gridCol>
                    <a:gridCol w="5629970">
                      <a:extLst>
                        <a:ext uri="{9D8B030D-6E8A-4147-A177-3AD203B41FA5}">
                          <a16:colId xmlns:a16="http://schemas.microsoft.com/office/drawing/2014/main" val="20001"/>
                        </a:ext>
                      </a:extLst>
                    </a:gridCol>
                    <a:gridCol w="2279590">
                      <a:extLst>
                        <a:ext uri="{9D8B030D-6E8A-4147-A177-3AD203B41FA5}">
                          <a16:colId xmlns:a16="http://schemas.microsoft.com/office/drawing/2014/main" val="20002"/>
                        </a:ext>
                      </a:extLst>
                    </a:gridCol>
                  </a:tblGrid>
                  <a:tr h="341525">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83405">
                    <a:tc>
                      <a:txBody>
                        <a:bodyPr/>
                        <a:lstStyle/>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whose</a:t>
                          </a:r>
                          <a:r>
                            <a:rPr lang="en-US" altLang="zh-CN" sz="1800" b="0" i="0">
                              <a:solidFill>
                                <a:srgbClr val="003760"/>
                              </a:solidFill>
                              <a:latin typeface="Times New Roman" pitchFamily="34" charset="0"/>
                              <a:ea typeface="微软雅黑" pitchFamily="34" charset="-122"/>
                              <a:cs typeface="Times New Roman" pitchFamily="34" charset="-120"/>
                            </a:rPr>
                            <a:t>引导非限制性定语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从句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指代Dr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Shirley</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Ann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Jackson's</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responsible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SimSun" panose="02010600030101010101" pitchFamily="2" charset="-122"/>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负责</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enable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sb</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sth</a:t>
                          </a:r>
                          <a:r>
                            <a:rPr lang="en-US" altLang="zh-CN" sz="1800" b="0" i="0">
                              <a:solidFill>
                                <a:srgbClr val="003760"/>
                              </a:solidFill>
                              <a:latin typeface="Times New Roman" pitchFamily="34" charset="0"/>
                              <a:ea typeface="微软雅黑" pitchFamily="34" charset="-122"/>
                              <a:cs typeface="Times New Roman" pitchFamily="34" charset="-120"/>
                            </a:rPr>
                            <a:t>使某</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人能够做某事</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gain</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和</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lead</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为不定式短语作后置定</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6537" t="-8322" r="-40693" b="-3051"/>
                          </a:stretch>
                        </a:blipFill>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第二部分：介绍了美国理论物理学家雪莉·安·杰克逊博士在电信方面的成就</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d85bd62ef?colgroup=10,21,11&amp;pid=0f911aac5&amp;color=0,55,96&amp;mp=1&amp;vtp=1&amp;bt=1&amp;bbb=1">
            <a:extLst>
              <a:ext uri="{FF2B5EF4-FFF2-40B4-BE49-F238E27FC236}">
                <a16:creationId xmlns:a16="http://schemas.microsoft.com/office/drawing/2014/main" id="{8AA9C241-9D62-9D7B-8262-21FB4D7C2F51}"/>
              </a:ext>
            </a:extLst>
          </p:cNvPr>
          <p:cNvSpPr txBox="1"/>
          <p:nvPr/>
        </p:nvSpPr>
        <p:spPr>
          <a:xfrm>
            <a:off x="10565998" y="1180083"/>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graphicFrame>
        <p:nvGraphicFramePr>
          <p:cNvPr id="26" name="P_5_BD#d85bd62ef?colgroup=10,21,11&amp;pid=0f911aac5&amp;color=0,55,96&amp;mp=1&amp;vtp=1&amp;bt=1&amp;bbb=1&amp;hb=1"/>
          <p:cNvGraphicFramePr>
            <a:graphicFrameLocks noGrp="1"/>
          </p:cNvGraphicFramePr>
          <p:nvPr>
            <p:extLst>
              <p:ext uri="{D42A27DB-BD31-4B8C-83A1-F6EECF244321}">
                <p14:modId xmlns:p14="http://schemas.microsoft.com/office/powerpoint/2010/main" val="1327742110"/>
              </p:ext>
            </p:extLst>
          </p:nvPr>
        </p:nvGraphicFramePr>
        <p:xfrm>
          <a:off x="502920" y="1993265"/>
          <a:ext cx="10524744" cy="2940305"/>
        </p:xfrm>
        <a:graphic>
          <a:graphicData uri="http://schemas.openxmlformats.org/drawingml/2006/table">
            <a:tbl>
              <a:tblPr/>
              <a:tblGrid>
                <a:gridCol w="2615184">
                  <a:extLst>
                    <a:ext uri="{9D8B030D-6E8A-4147-A177-3AD203B41FA5}">
                      <a16:colId xmlns:a16="http://schemas.microsoft.com/office/drawing/2014/main" val="20000"/>
                    </a:ext>
                  </a:extLst>
                </a:gridCol>
                <a:gridCol w="5129784">
                  <a:extLst>
                    <a:ext uri="{9D8B030D-6E8A-4147-A177-3AD203B41FA5}">
                      <a16:colId xmlns:a16="http://schemas.microsoft.com/office/drawing/2014/main" val="20001"/>
                    </a:ext>
                  </a:extLst>
                </a:gridCol>
                <a:gridCol w="277977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554923">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be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doing</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when</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正</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在做</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这时</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200" dirty="0">
                        <a:latin typeface="SimSun" panose="02010600030101010101" pitchFamily="2" charset="-122"/>
                      </a:endParaRP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forced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sth</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被</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迫做某事</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Every</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time</a:t>
                      </a:r>
                      <a:r>
                        <a:rPr lang="en-US" altLang="zh-CN" sz="1800" b="0" i="0">
                          <a:solidFill>
                            <a:srgbClr val="003760"/>
                          </a:solidFill>
                          <a:latin typeface="Times New Roman" pitchFamily="34" charset="0"/>
                          <a:ea typeface="微软雅黑" pitchFamily="34" charset="-122"/>
                          <a:cs typeface="Times New Roman" pitchFamily="34" charset="-120"/>
                        </a:rPr>
                        <a:t>引导时间状语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从句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意为“每次</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每</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当</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Windscreen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Wiper—Mary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Anderson</a:t>
                      </a:r>
                      <a:endParaRPr lang="en-US" altLang="zh-CN" sz="1200" dirty="0"/>
                    </a:p>
                    <a:p>
                      <a:pPr marL="0" indent="0" algn="l" hangingPunct="0">
                        <a:lnSpc>
                          <a:spcPts val="2900"/>
                        </a:lnSpc>
                      </a:pPr>
                      <a:r>
                        <a:rPr lang="en-US" altLang="zh-CN" sz="1800" b="0" i="0" u="none">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1903,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Anderson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was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visiting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noticed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driver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forced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open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his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window</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just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clear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snow</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from</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his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windscreen.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Every</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time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window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passengers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the</a:t>
                      </a:r>
                      <a:r>
                        <a:rPr lang="en-US" altLang="zh-CN" sz="1800" b="0" i="0">
                          <a:solidFill>
                            <a:srgbClr val="FF8827"/>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car</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got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colder.</a:t>
                      </a:r>
                      <a:r>
                        <a:rPr lang="en-US" altLang="zh-CN" sz="1800" b="0" i="0" dirty="0">
                          <a:solidFill>
                            <a:srgbClr val="FF8827"/>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第三部分</a:t>
                      </a:r>
                      <a:r>
                        <a:rPr lang="en-US" altLang="zh-CN" sz="1800" b="0" i="0">
                          <a:solidFill>
                            <a:srgbClr val="003760"/>
                          </a:solidFill>
                          <a:latin typeface="Times New Roman" pitchFamily="34" charset="0"/>
                          <a:ea typeface="微软雅黑" pitchFamily="34" charset="-122"/>
                          <a:cs typeface="Times New Roman" pitchFamily="34" charset="-120"/>
                        </a:rPr>
                        <a:t>：介绍</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了玛丽·安德森为解决冬天</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汽车挡风玻璃上的积雪问</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题而发明了雨刮器</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词义猜测</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underlined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“distract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probably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d85bd62ef?colgroup=10,21,11&amp;pid=0f911aac5&amp;color=0,55,96&amp;mp=1&amp;vtp=1&amp;bt=1&amp;bbb=1">
            <a:extLst>
              <a:ext uri="{FF2B5EF4-FFF2-40B4-BE49-F238E27FC236}">
                <a16:creationId xmlns:a16="http://schemas.microsoft.com/office/drawing/2014/main" id="{534A1B71-B4D5-110C-7039-7289DFBC8AE6}"/>
              </a:ext>
            </a:extLst>
          </p:cNvPr>
          <p:cNvSpPr txBox="1"/>
          <p:nvPr/>
        </p:nvSpPr>
        <p:spPr>
          <a:xfrm>
            <a:off x="10565998"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graphicFrame>
        <p:nvGraphicFramePr>
          <p:cNvPr id="27" name="P_5_BD#d85bd62ef?colgroup=10,21,11&amp;pid=0f911aac5&amp;color=0,55,96&amp;mp=1&amp;vtp=1&amp;bt=1&amp;bbb=1&amp;hb=1"/>
          <p:cNvGraphicFramePr>
            <a:graphicFrameLocks noGrp="1"/>
          </p:cNvGraphicFramePr>
          <p:nvPr>
            <p:extLst>
              <p:ext uri="{D42A27DB-BD31-4B8C-83A1-F6EECF244321}">
                <p14:modId xmlns:p14="http://schemas.microsoft.com/office/powerpoint/2010/main" val="3308296720"/>
              </p:ext>
            </p:extLst>
          </p:nvPr>
        </p:nvGraphicFramePr>
        <p:xfrm>
          <a:off x="502920" y="1993265"/>
          <a:ext cx="10524744" cy="4016122"/>
        </p:xfrm>
        <a:graphic>
          <a:graphicData uri="http://schemas.openxmlformats.org/drawingml/2006/table">
            <a:tbl>
              <a:tblPr/>
              <a:tblGrid>
                <a:gridCol w="2615184">
                  <a:extLst>
                    <a:ext uri="{9D8B030D-6E8A-4147-A177-3AD203B41FA5}">
                      <a16:colId xmlns:a16="http://schemas.microsoft.com/office/drawing/2014/main" val="20000"/>
                    </a:ext>
                  </a:extLst>
                </a:gridCol>
                <a:gridCol w="5129784">
                  <a:extLst>
                    <a:ext uri="{9D8B030D-6E8A-4147-A177-3AD203B41FA5}">
                      <a16:colId xmlns:a16="http://schemas.microsoft.com/office/drawing/2014/main" val="20001"/>
                    </a:ext>
                  </a:extLst>
                </a:gridCol>
                <a:gridCol w="277977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599371">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“get+形容词比较级</a:t>
                      </a:r>
                      <a:r>
                        <a:rPr lang="en-US" altLang="zh-CN" sz="1800" b="0" i="0">
                          <a:solidFill>
                            <a:srgbClr val="FF8827"/>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结</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构</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意为“变得更</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itchFamily="34" charset="0"/>
                          <a:ea typeface="微软雅黑" pitchFamily="34" charset="-122"/>
                          <a:cs typeface="Times New Roman" pitchFamily="34" charset="-120"/>
                        </a:rPr>
                        <a:t>引导定语从句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先行</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词为</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rubber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blade</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awarded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sth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for</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sth</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因某事而被授予某物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Anderson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started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drawing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solution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rubber</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blade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（橡胶叶片）</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could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moved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by</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people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inside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car,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and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1903</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awarded</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patent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device.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But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invention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proved</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unsuccessful</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with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car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companies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believed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would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distract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drivers.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profited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wipers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later</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became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standard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根据画线词前的</a:t>
                      </a:r>
                      <a:r>
                        <a:rPr lang="en-US" altLang="zh-CN" sz="1800" b="0" i="0">
                          <a:solidFill>
                            <a:srgbClr val="003760"/>
                          </a:solidFill>
                          <a:latin typeface="Times New Roman" pitchFamily="34" charset="0"/>
                          <a:ea typeface="微软雅黑" pitchFamily="34" charset="-122"/>
                          <a:cs typeface="Times New Roman" pitchFamily="34" charset="-120"/>
                        </a:rPr>
                        <a:t>But表转折</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及</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proved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unsuccessful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car</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companies</a:t>
                      </a:r>
                      <a:r>
                        <a:rPr lang="en-US" altLang="zh-CN" sz="1800" b="0" i="0" dirty="0">
                          <a:solidFill>
                            <a:srgbClr val="003760"/>
                          </a:solidFill>
                          <a:latin typeface="Times New Roman" pitchFamily="34" charset="0"/>
                          <a:ea typeface="微软雅黑" pitchFamily="34" charset="-122"/>
                          <a:cs typeface="Times New Roman" pitchFamily="34" charset="-120"/>
                        </a:rPr>
                        <a:t>可知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玛丽</a:t>
                      </a:r>
                      <a:r>
                        <a:rPr lang="en-US" altLang="zh-CN" sz="1800" b="0" i="0">
                          <a:solidFill>
                            <a:srgbClr val="003760"/>
                          </a:solidFill>
                          <a:latin typeface="Times New Roman" pitchFamily="34" charset="0"/>
                          <a:ea typeface="微软雅黑" pitchFamily="34" charset="-122"/>
                          <a:cs typeface="Times New Roman" pitchFamily="34" charset="-120"/>
                        </a:rPr>
                        <a:t>·安</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德森发明的雨刮器并未受</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到汽车公司的欢迎</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此处</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应说明汽车公司认为该发</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明有弊端</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即让驾驶员分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心</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由此可猜测</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distract</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的意思为</a:t>
                      </a:r>
                      <a:r>
                        <a:rPr lang="en-US" altLang="zh-CN" sz="1800" b="0" i="0" dirty="0">
                          <a:solidFill>
                            <a:srgbClr val="003760"/>
                          </a:solidFill>
                          <a:latin typeface="Times New Roman" pitchFamily="34" charset="0"/>
                          <a:ea typeface="微软雅黑" pitchFamily="34" charset="-122"/>
                          <a:cs typeface="Times New Roman" pitchFamily="34" charset="-120"/>
                        </a:rPr>
                        <a:t>“使分心”</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d85bd62ef?colgroup=10,21,11&amp;pid=0f911aac5&amp;color=0,55,96&amp;mp=1&amp;vtp=1&amp;bt=1&amp;bbb=1">
            <a:extLst>
              <a:ext uri="{FF2B5EF4-FFF2-40B4-BE49-F238E27FC236}">
                <a16:creationId xmlns:a16="http://schemas.microsoft.com/office/drawing/2014/main" id="{4AA523A7-2F06-166C-9E58-D7E537FD676D}"/>
              </a:ext>
            </a:extLst>
          </p:cNvPr>
          <p:cNvSpPr txBox="1"/>
          <p:nvPr/>
        </p:nvSpPr>
        <p:spPr>
          <a:xfrm>
            <a:off x="10565998"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graphicFrame>
        <p:nvGraphicFramePr>
          <p:cNvPr id="28" name="P_5_BD#d85bd62ef?colgroup=10,21,11&amp;pid=0f911aac5&amp;color=0,55,96&amp;mp=1&amp;vtp=1&amp;bt=1&amp;bbb=1"/>
          <p:cNvGraphicFramePr>
            <a:graphicFrameLocks noGrp="1"/>
          </p:cNvGraphicFramePr>
          <p:nvPr>
            <p:extLst>
              <p:ext uri="{D42A27DB-BD31-4B8C-83A1-F6EECF244321}">
                <p14:modId xmlns:p14="http://schemas.microsoft.com/office/powerpoint/2010/main" val="2159078398"/>
              </p:ext>
            </p:extLst>
          </p:nvPr>
        </p:nvGraphicFramePr>
        <p:xfrm>
          <a:off x="502920" y="1993265"/>
          <a:ext cx="10524744" cy="2249488"/>
        </p:xfrm>
        <a:graphic>
          <a:graphicData uri="http://schemas.openxmlformats.org/drawingml/2006/table">
            <a:tbl>
              <a:tblPr/>
              <a:tblGrid>
                <a:gridCol w="2615184">
                  <a:extLst>
                    <a:ext uri="{9D8B030D-6E8A-4147-A177-3AD203B41FA5}">
                      <a16:colId xmlns:a16="http://schemas.microsoft.com/office/drawing/2014/main" val="20000"/>
                    </a:ext>
                  </a:extLst>
                </a:gridCol>
                <a:gridCol w="5129784">
                  <a:extLst>
                    <a:ext uri="{9D8B030D-6E8A-4147-A177-3AD203B41FA5}">
                      <a16:colId xmlns:a16="http://schemas.microsoft.com/office/drawing/2014/main" val="20001"/>
                    </a:ext>
                  </a:extLst>
                </a:gridCol>
                <a:gridCol w="277977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864106">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①automatic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.自动的</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patent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.获得</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的专利权</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breakthrough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.突破</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portable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.便携式的</a:t>
                      </a:r>
                      <a:endParaRPr lang="en-US" altLang="zh-CN" sz="1200" dirty="0"/>
                    </a:p>
                    <a:p>
                      <a:pPr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top-ranked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.居首的</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最优秀的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d85bd62ef?colgroup=10,21,11&amp;pid=0f911aac5&amp;color=0,55,96&amp;mp=1&amp;vtp=1&amp;bt=1&amp;bbb=1">
            <a:extLst>
              <a:ext uri="{FF2B5EF4-FFF2-40B4-BE49-F238E27FC236}">
                <a16:creationId xmlns:a16="http://schemas.microsoft.com/office/drawing/2014/main" id="{366786EF-A5B7-FC7F-A5F9-492FF900D966}"/>
              </a:ext>
            </a:extLst>
          </p:cNvPr>
          <p:cNvSpPr txBox="1"/>
          <p:nvPr/>
        </p:nvSpPr>
        <p:spPr>
          <a:xfrm>
            <a:off x="10565998"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P_5#d85bd62ef?pid=0f911aac5&amp;color=0,55,96&amp;vtp=1&amp;bt=1&amp;bb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a:solidFill>
                  <a:srgbClr val="003760"/>
                </a:solidFill>
                <a:latin typeface="Times New Roman" pitchFamily="34" charset="0"/>
                <a:ea typeface="微软雅黑" pitchFamily="34" charset="-122"/>
                <a:cs typeface="Times New Roman" pitchFamily="34" charset="-120"/>
              </a:rPr>
              <a:t>译文】</a:t>
            </a:r>
          </a:p>
          <a:p>
            <a:pPr marL="0" marR="0" lvl="0" indent="0" algn="ctr"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洗碗机——约瑟芬·科克伦</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因为频繁宴请宾客</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科克伦想要一台能够比她的仆人洗碗碟快</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而且不那么容易把碗碟打碎的机器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她发明了第一台利用水压</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工作</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的自动洗碗机</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洗碗机内的铜炉里有个由马达转动的轮子</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科克伦嗜酒</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成瘾的丈夫在死后留给她一大笔债务</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这促使她在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1886</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年为自己的发明申请了专利并且开办了属于自己的</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洗碗机工厂</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ctr"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来电显示和呼叫等待服务——雪莉·安·杰克逊博士</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雪莉</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安</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杰克逊博士是美国的一名理论物理学家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从</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20</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世纪</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70</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年代开始</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她便负责来电显示和呼叫等</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待服务的研究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她在电信方面的突破也让其他人发明便携式传真机</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光纤电缆以及太阳能电池成为可能</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她是第一位从美国麻省理工学院获得博士学位且担任顶尖研究型大学校长的非裔美国女性</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P_5#d85bd62ef?sp=1&amp;pid=0f911aac5&amp;color=0,55,96&amp;vtp=1&amp;bt=1&amp;bbb=1&amp;hb=1"/>
          <p:cNvSpPr/>
          <p:nvPr/>
        </p:nvSpPr>
        <p:spPr>
          <a:xfrm>
            <a:off x="502920" y="1512000"/>
            <a:ext cx="10570464" cy="2027555"/>
          </a:xfrm>
          <a:prstGeom prst="rect">
            <a:avLst/>
          </a:prstGeom>
          <a:noFill/>
          <a:ln/>
        </p:spPr>
        <p:txBody>
          <a:bodyPr wrap="none" lIns="0" tIns="0" rIns="0" bIns="0" rtlCol="0" anchor="t"/>
          <a:lstStyle/>
          <a:p>
            <a:pPr algn="ct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雨刮器——玛丽·安德森</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spc="-50">
                <a:solidFill>
                  <a:srgbClr val="003760"/>
                </a:solidFill>
                <a:latin typeface="Times New Roman" pitchFamily="34" charset="0"/>
                <a:ea typeface="微软雅黑" pitchFamily="34" charset="-122"/>
                <a:cs typeface="Times New Roman" pitchFamily="34" charset="-120"/>
              </a:rPr>
              <a:t>1903</a:t>
            </a:r>
            <a:r>
              <a:rPr lang="en-US" altLang="zh-CN" sz="1800" b="0" i="0" spc="-50" dirty="0">
                <a:solidFill>
                  <a:srgbClr val="003760"/>
                </a:solidFill>
                <a:latin typeface="Times New Roman" pitchFamily="34" charset="0"/>
                <a:ea typeface="楷体" pitchFamily="34" charset="-122"/>
                <a:cs typeface="Times New Roman" pitchFamily="34" charset="-120"/>
              </a:rPr>
              <a:t>年冬季的某一天</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玛丽</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安德森到访纽约市时</a:t>
            </a:r>
            <a:r>
              <a:rPr lang="en-US" altLang="zh-CN" sz="1800" b="0" i="0" spc="-50">
                <a:solidFill>
                  <a:srgbClr val="003760"/>
                </a:solidFill>
                <a:latin typeface="Times New Roman" pitchFamily="34" charset="0"/>
                <a:ea typeface="微软雅黑" pitchFamily="34" charset="-122"/>
                <a:cs typeface="Times New Roman" pitchFamily="34" charset="-120"/>
              </a:rPr>
              <a:t>，</a:t>
            </a:r>
            <a:r>
              <a:rPr lang="en-US" altLang="zh-CN" sz="1800" b="0" i="0" spc="-50">
                <a:solidFill>
                  <a:srgbClr val="003760"/>
                </a:solidFill>
                <a:latin typeface="Times New Roman" pitchFamily="34" charset="0"/>
                <a:ea typeface="楷体" pitchFamily="34" charset="-122"/>
                <a:cs typeface="Times New Roman" pitchFamily="34" charset="-120"/>
              </a:rPr>
              <a:t>她注意到司机必须得打开车窗来清除挡风玻璃上的积</a:t>
            </a:r>
          </a:p>
          <a:p>
            <a:pPr>
              <a:lnSpc>
                <a:spcPts val="3300"/>
              </a:lnSpc>
            </a:pPr>
            <a:r>
              <a:rPr lang="en-US" altLang="zh-CN" sz="1800" b="0" i="0" spc="-50">
                <a:solidFill>
                  <a:srgbClr val="003760"/>
                </a:solidFill>
                <a:latin typeface="Times New Roman" pitchFamily="34" charset="0"/>
                <a:ea typeface="楷体" pitchFamily="34" charset="-122"/>
                <a:cs typeface="Times New Roman" pitchFamily="34" charset="-120"/>
              </a:rPr>
              <a:t>雪</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但每次打开窗户</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车内的乘客就会变得更冷</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安德森开始思考解决这个问题的方法</a:t>
            </a:r>
            <a:r>
              <a:rPr lang="en-US" altLang="zh-CN" sz="1800" b="0" i="0" spc="-50">
                <a:solidFill>
                  <a:srgbClr val="003760"/>
                </a:solidFill>
                <a:latin typeface="Times New Roman" pitchFamily="34" charset="0"/>
                <a:ea typeface="微软雅黑" pitchFamily="34" charset="-122"/>
                <a:cs typeface="Times New Roman" pitchFamily="34" charset="-120"/>
              </a:rPr>
              <a:t>。</a:t>
            </a:r>
            <a:r>
              <a:rPr lang="en-US" altLang="zh-CN" sz="1800" b="0" i="0" spc="-50">
                <a:solidFill>
                  <a:srgbClr val="003760"/>
                </a:solidFill>
                <a:latin typeface="Times New Roman" pitchFamily="34" charset="0"/>
                <a:ea typeface="楷体" pitchFamily="34" charset="-122"/>
                <a:cs typeface="Times New Roman" pitchFamily="34" charset="-120"/>
              </a:rPr>
              <a:t>她发明了一个可以</a:t>
            </a:r>
          </a:p>
          <a:p>
            <a:pPr>
              <a:lnSpc>
                <a:spcPts val="3300"/>
              </a:lnSpc>
            </a:pPr>
            <a:r>
              <a:rPr lang="en-US" altLang="zh-CN" sz="1800" b="0" i="0" spc="-50">
                <a:solidFill>
                  <a:srgbClr val="003760"/>
                </a:solidFill>
                <a:latin typeface="Times New Roman" pitchFamily="34" charset="0"/>
                <a:ea typeface="楷体" pitchFamily="34" charset="-122"/>
                <a:cs typeface="Times New Roman" pitchFamily="34" charset="-120"/>
              </a:rPr>
              <a:t>让人在车内就能使其移动的橡胶叶片并于</a:t>
            </a:r>
            <a:r>
              <a:rPr lang="en-US" altLang="zh-CN" sz="1800" b="0" i="0" spc="-50" dirty="0">
                <a:solidFill>
                  <a:srgbClr val="003760"/>
                </a:solidFill>
                <a:latin typeface="Times New Roman" pitchFamily="34" charset="0"/>
                <a:ea typeface="微软雅黑" pitchFamily="34" charset="-122"/>
                <a:cs typeface="Times New Roman" pitchFamily="34" charset="-120"/>
              </a:rPr>
              <a:t>1903</a:t>
            </a:r>
            <a:r>
              <a:rPr lang="en-US" altLang="zh-CN" sz="1800" b="0" i="0" spc="-50" dirty="0">
                <a:solidFill>
                  <a:srgbClr val="003760"/>
                </a:solidFill>
                <a:latin typeface="Times New Roman" pitchFamily="34" charset="0"/>
                <a:ea typeface="楷体" pitchFamily="34" charset="-122"/>
                <a:cs typeface="Times New Roman" pitchFamily="34" charset="-120"/>
              </a:rPr>
              <a:t>年获得专利</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但是这项发明并未受到汽车公司的欢迎</a:t>
            </a:r>
            <a:r>
              <a:rPr lang="en-US" altLang="zh-CN" sz="1800" b="0" i="0" spc="-50">
                <a:solidFill>
                  <a:srgbClr val="003760"/>
                </a:solidFill>
                <a:latin typeface="Times New Roman" pitchFamily="34" charset="0"/>
                <a:ea typeface="微软雅黑" pitchFamily="34" charset="-122"/>
                <a:cs typeface="Times New Roman" pitchFamily="34" charset="-120"/>
              </a:rPr>
              <a:t>，</a:t>
            </a:r>
            <a:r>
              <a:rPr lang="en-US" altLang="zh-CN" sz="1800" b="0" i="0" spc="-50">
                <a:solidFill>
                  <a:srgbClr val="003760"/>
                </a:solidFill>
                <a:latin typeface="Times New Roman" pitchFamily="34" charset="0"/>
                <a:ea typeface="楷体" pitchFamily="34" charset="-122"/>
                <a:cs typeface="Times New Roman" pitchFamily="34" charset="-120"/>
              </a:rPr>
              <a:t>汽车公</a:t>
            </a:r>
          </a:p>
          <a:p>
            <a:pPr>
              <a:lnSpc>
                <a:spcPts val="3100"/>
              </a:lnSpc>
            </a:pPr>
            <a:r>
              <a:rPr lang="en-US" altLang="zh-CN" b="0" i="0" spc="-50">
                <a:solidFill>
                  <a:srgbClr val="003760"/>
                </a:solidFill>
                <a:latin typeface="Times New Roman" pitchFamily="34" charset="0"/>
                <a:ea typeface="楷体" pitchFamily="34" charset="-122"/>
                <a:cs typeface="Times New Roman" pitchFamily="34" charset="-120"/>
              </a:rPr>
              <a:t>司认为这会使司机</a:t>
            </a:r>
            <a:r>
              <a:rPr lang="en-US" altLang="zh-CN" b="0" i="0" spc="-50" dirty="0">
                <a:solidFill>
                  <a:srgbClr val="003760"/>
                </a:solidFill>
                <a:latin typeface="Times New Roman" pitchFamily="34" charset="0"/>
                <a:ea typeface="微软雅黑" pitchFamily="34" charset="-122"/>
                <a:cs typeface="Times New Roman" pitchFamily="34" charset="-120"/>
              </a:rPr>
              <a:t>（</a:t>
            </a:r>
            <a:r>
              <a:rPr lang="en-US" altLang="zh-CN" b="0" i="0" spc="-50" dirty="0">
                <a:solidFill>
                  <a:srgbClr val="003760"/>
                </a:solidFill>
                <a:latin typeface="Times New Roman" pitchFamily="34" charset="0"/>
                <a:ea typeface="楷体" pitchFamily="34" charset="-122"/>
                <a:cs typeface="Times New Roman" pitchFamily="34" charset="-120"/>
              </a:rPr>
              <a:t>开车时</a:t>
            </a:r>
            <a:r>
              <a:rPr lang="en-US" altLang="zh-CN" b="0" i="0" spc="-50" dirty="0">
                <a:solidFill>
                  <a:srgbClr val="003760"/>
                </a:solidFill>
                <a:latin typeface="Times New Roman" pitchFamily="34" charset="0"/>
                <a:ea typeface="微软雅黑" pitchFamily="34" charset="-122"/>
                <a:cs typeface="Times New Roman" pitchFamily="34" charset="-120"/>
              </a:rPr>
              <a:t>）</a:t>
            </a:r>
            <a:r>
              <a:rPr lang="en-US" altLang="zh-CN" b="0" i="0" spc="-50" dirty="0">
                <a:solidFill>
                  <a:srgbClr val="003760"/>
                </a:solidFill>
                <a:latin typeface="Times New Roman" pitchFamily="34" charset="0"/>
                <a:ea typeface="楷体" pitchFamily="34" charset="-122"/>
                <a:cs typeface="Times New Roman" pitchFamily="34" charset="-120"/>
              </a:rPr>
              <a:t>分心</a:t>
            </a:r>
            <a:r>
              <a:rPr lang="en-US" altLang="zh-CN" b="0" i="0" spc="-50" dirty="0">
                <a:solidFill>
                  <a:srgbClr val="003760"/>
                </a:solidFill>
                <a:latin typeface="Times New Roman" pitchFamily="34" charset="0"/>
                <a:ea typeface="微软雅黑" pitchFamily="34" charset="-122"/>
                <a:cs typeface="Times New Roman" pitchFamily="34" charset="-120"/>
              </a:rPr>
              <a:t>。</a:t>
            </a:r>
            <a:r>
              <a:rPr lang="en-US" altLang="zh-CN" b="0" i="0" spc="-50" dirty="0">
                <a:solidFill>
                  <a:srgbClr val="003760"/>
                </a:solidFill>
                <a:latin typeface="Times New Roman" pitchFamily="34" charset="0"/>
                <a:ea typeface="楷体" pitchFamily="34" charset="-122"/>
                <a:cs typeface="Times New Roman" pitchFamily="34" charset="-120"/>
              </a:rPr>
              <a:t>安德森从未从自己的发明中获利</a:t>
            </a:r>
            <a:r>
              <a:rPr lang="en-US" altLang="zh-CN" b="0" i="0" spc="-50" dirty="0">
                <a:solidFill>
                  <a:srgbClr val="003760"/>
                </a:solidFill>
                <a:latin typeface="Times New Roman" pitchFamily="34" charset="0"/>
                <a:ea typeface="微软雅黑" pitchFamily="34" charset="-122"/>
                <a:cs typeface="Times New Roman" pitchFamily="34" charset="-120"/>
              </a:rPr>
              <a:t>，</a:t>
            </a:r>
            <a:r>
              <a:rPr lang="en-US" altLang="zh-CN" b="0" i="0" spc="-50" dirty="0">
                <a:solidFill>
                  <a:srgbClr val="003760"/>
                </a:solidFill>
                <a:latin typeface="Times New Roman" pitchFamily="34" charset="0"/>
                <a:ea typeface="楷体" pitchFamily="34" charset="-122"/>
                <a:cs typeface="Times New Roman" pitchFamily="34" charset="-120"/>
              </a:rPr>
              <a:t>即使后来雨刮器成了汽车的标配</a:t>
            </a:r>
            <a:r>
              <a:rPr lang="en-US" altLang="zh-CN" b="0" i="0" spc="-50" dirty="0">
                <a:solidFill>
                  <a:srgbClr val="003760"/>
                </a:solidFill>
                <a:latin typeface="Times New Roman" pitchFamily="34" charset="0"/>
                <a:ea typeface="微软雅黑" pitchFamily="34" charset="-122"/>
                <a:cs typeface="Times New Roman" pitchFamily="34" charset="-120"/>
              </a:rPr>
              <a:t>。</a:t>
            </a:r>
            <a:endParaRPr lang="en-US" altLang="zh-CN" spc="-5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C_4_BD#dc39d5ba9?pid=a8bd4f6ff&amp;color=0,55,96&amp;vtp=1&amp;bt=1&amp;bbb=1"/>
          <p:cNvSpPr/>
          <p:nvPr/>
        </p:nvSpPr>
        <p:spPr>
          <a:xfrm>
            <a:off x="502920" y="1508760"/>
            <a:ext cx="10570464" cy="703072"/>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真题展示</a:t>
            </a:r>
            <a:endParaRPr lang="en-US" altLang="zh-CN" sz="2400" dirty="0"/>
          </a:p>
        </p:txBody>
      </p:sp>
      <p:sp>
        <p:nvSpPr>
          <p:cNvPr id="3" name="QM_5_BD.75_1#176e5ab28?pid=dc39d5ba9&amp;color=0,55,96&amp;vtp=1&amp;bbb=1&amp;hb=1"/>
          <p:cNvSpPr/>
          <p:nvPr/>
        </p:nvSpPr>
        <p:spPr>
          <a:xfrm>
            <a:off x="502920" y="2045175"/>
            <a:ext cx="10570464" cy="37719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[全国乙2022·C篇]</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（无人机）</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guarantee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safety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reliability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railways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operators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billions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euros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very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likely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today's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sky”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technology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millions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kilometres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tracks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infrastructure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（基础设施）</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worldwide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24/7</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basis.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Drones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already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high-tension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electrical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precisely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same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aspects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infrastructure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correct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position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tracks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switching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points.The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regularly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more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railway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safety,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reliability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performance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operations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would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efficient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（高效）</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across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board.</a:t>
            </a:r>
            <a:endParaRPr lang="en-US" altLang="zh-CN" sz="1800" dirty="0"/>
          </a:p>
          <a:p>
            <a:pPr>
              <a:lnSpc>
                <a:spcPct val="150000"/>
              </a:lnSpc>
            </a:pPr>
            <a:endParaRPr lang="en-US" altLang="zh-CN"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5_1#176e5ab28?pid=dc39d5ba9&amp;color=0,55,96&amp;vtp=1&amp;bbb=1&amp;hb=1">
            <a:extLst>
              <a:ext uri="{FF2B5EF4-FFF2-40B4-BE49-F238E27FC236}">
                <a16:creationId xmlns:a16="http://schemas.microsoft.com/office/drawing/2014/main" id="{BB0E32D1-4951-D176-DE61-EDB087403445}"/>
              </a:ext>
            </a:extLst>
          </p:cNvPr>
          <p:cNvSpPr/>
          <p:nvPr/>
        </p:nvSpPr>
        <p:spPr>
          <a:xfrm>
            <a:off x="502920" y="1512000"/>
            <a:ext cx="10570464" cy="4542155"/>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includes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maintenance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protection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personnel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safety.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calculated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European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approximately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billion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euros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maintenance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including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maintenance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repair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infrastructure.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dangerous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avoided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assisting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efforts.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technologies,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higher-value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services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railways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detecting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faults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switches,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safety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problems.To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perform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tasks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drones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overhead.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Engineers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rail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drones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future.They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ahead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programmed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run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autonomously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advanced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sensors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travelling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ahead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could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guide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co-pilot.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ability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ahead,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fast-</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moving</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trains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would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able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react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time.</a:t>
            </a:r>
            <a:endParaRPr lang="en-US" altLang="zh-CN" dirty="0"/>
          </a:p>
        </p:txBody>
      </p:sp>
    </p:spTree>
    <p:extLst>
      <p:ext uri="{BB962C8B-B14F-4D97-AF65-F5344CB8AC3E}">
        <p14:creationId xmlns:p14="http://schemas.microsoft.com/office/powerpoint/2010/main" val="43065104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f1f3ae735.fixed?sp=1&amp;pid=947766f28&amp;color=61,88,159&amp;vtp=1&amp;bbb=1"/>
          <p:cNvSpPr/>
          <p:nvPr/>
        </p:nvSpPr>
        <p:spPr>
          <a:xfrm>
            <a:off x="0" y="2414016"/>
            <a:ext cx="12188952" cy="1755648"/>
          </a:xfrm>
          <a:prstGeom prst="rect">
            <a:avLst/>
          </a:prstGeom>
          <a:noFill/>
          <a:ln/>
        </p:spPr>
        <p:txBody>
          <a:bodyPr wrap="none" lIns="0" tIns="0" rIns="0" bIns="0" rtlCol="0" anchor="ctr"/>
          <a:lstStyle/>
          <a:p>
            <a:pPr algn="ctr">
              <a:lnSpc>
                <a:spcPts val="8900"/>
              </a:lnSpc>
            </a:pPr>
            <a:r>
              <a:rPr lang="en-US" altLang="zh-CN" sz="7200" b="1" i="0" dirty="0">
                <a:solidFill>
                  <a:srgbClr val="3D589F"/>
                </a:solidFill>
                <a:latin typeface="Times New Roman" pitchFamily="34" charset="0"/>
                <a:ea typeface="微软雅黑" pitchFamily="34" charset="-122"/>
                <a:cs typeface="Times New Roman" pitchFamily="34" charset="-120"/>
              </a:rPr>
              <a:t>知识·技能·考试</a:t>
            </a:r>
            <a:endParaRPr lang="en-US" altLang="zh-CN" sz="72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QM_5_EX.76_1#176e5ab28?pid=dc39d5ba9&amp;color=0,55,96&amp;vtp=1&amp;bt=1&amp;bbb=1&amp;h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本文主要介绍了无人机可以用于铁路的安全检测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从而提升铁路安全</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节约铁路检修成本</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未来还有可能为火车提供预先警报</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sp>
        <p:nvSpPr>
          <p:cNvPr id="2" name="QC_6_BD.77_1#781c48461?pid=176e5ab28&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application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possible?(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78_1#781c48461.bracket?pid=176e5ab28&amp;color=0,55,96&amp;vpa=27&amp;vtp=1"/>
          <p:cNvSpPr/>
          <p:nvPr/>
        </p:nvSpPr>
        <p:spPr>
          <a:xfrm>
            <a:off x="6814025"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79_1#781c48461.choices?pid=176e5ab28&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checking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lines.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.Drones'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ability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altitudes.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reduction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designing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drones.</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.Drones'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reliable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performance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remote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endParaRPr lang="en-US" altLang="zh-CN" sz="1800" dirty="0"/>
          </a:p>
        </p:txBody>
      </p:sp>
      <p:sp>
        <p:nvSpPr>
          <p:cNvPr id="5" name="QC_6_AS.80_1#781c48461?pid=176e5ab28&amp;color=0,55,96&amp;vtp=1&amp;bbb=1&amp;hb=1"/>
          <p:cNvSpPr/>
          <p:nvPr/>
        </p:nvSpPr>
        <p:spPr>
          <a:xfrm>
            <a:off x="502920" y="3564255"/>
            <a:ext cx="10570464" cy="16114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细节理解题。根据第二段中的“Drones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already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high-tension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electrical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lines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precisely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aspects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rail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infrastructure</a:t>
            </a:r>
            <a:r>
              <a:rPr lang="en-US" altLang="zh-CN" sz="1800" b="0" i="0" dirty="0">
                <a:solidFill>
                  <a:srgbClr val="003760"/>
                </a:solidFill>
                <a:latin typeface="Times New Roman" pitchFamily="34" charset="0"/>
                <a:ea typeface="微软雅黑" pitchFamily="34" charset="-122"/>
                <a:cs typeface="Times New Roman" pitchFamily="34" charset="-120"/>
              </a:rPr>
              <a:t>”可知，无人机已被用于检查高压电线，它们恰好也可以用于检查铁路线，由此可知</a:t>
            </a:r>
            <a:r>
              <a:rPr lang="en-US" altLang="zh-CN" sz="1800" b="0" i="0">
                <a:solidFill>
                  <a:srgbClr val="003760"/>
                </a:solidFill>
                <a:latin typeface="Times New Roman" pitchFamily="34" charset="0"/>
                <a:ea typeface="微软雅黑" pitchFamily="34" charset="-122"/>
                <a:cs typeface="Times New Roman" pitchFamily="34" charset="-120"/>
              </a:rPr>
              <a:t>，无人机</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被用于检查高压电线</a:t>
            </a:r>
            <a:r>
              <a:rPr lang="en-US" altLang="zh-CN" b="0" i="0" dirty="0">
                <a:solidFill>
                  <a:srgbClr val="003760"/>
                </a:solidFill>
                <a:latin typeface="Times New Roman" pitchFamily="34" charset="0"/>
                <a:ea typeface="微软雅黑" pitchFamily="34" charset="-122"/>
                <a:cs typeface="Times New Roman" pitchFamily="34" charset="-120"/>
              </a:rPr>
              <a:t>，让其在铁路上的应用成为可能。故选A项。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QC_6_BD.81_1#eeba269b8?pid=176e5ab28&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“maintenance”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underlined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82_1#eeba269b8.bracket?pid=176e5ab28&amp;color=0,55,96&amp;vpa=28&amp;vtp=1"/>
          <p:cNvSpPr/>
          <p:nvPr/>
        </p:nvSpPr>
        <p:spPr>
          <a:xfrm>
            <a:off x="6941025"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6_BD.83_1#eeba269b8.choices?pid=176e5ab28&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A.Personnel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safety.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.Assistance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drones.</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.Inspection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repair.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.Construction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infrastructure.</a:t>
            </a:r>
            <a:endParaRPr lang="en-US" altLang="zh-CN" sz="1800" dirty="0"/>
          </a:p>
        </p:txBody>
      </p:sp>
      <p:sp>
        <p:nvSpPr>
          <p:cNvPr id="5" name="QC_6_AS.84_1#eeba269b8?pid=176e5ab28&amp;color=0,55,96&amp;vtp=1&amp;bbb=1&amp;hb=1"/>
          <p:cNvSpPr/>
          <p:nvPr/>
        </p:nvSpPr>
        <p:spPr>
          <a:xfrm>
            <a:off x="502920" y="2733040"/>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词义猜测题。根据第三段中的“spend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approximately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billion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euros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maintenance</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inspect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repair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infrastructure”可知，maintenance指的是检查和维修铁路基础设施</a:t>
            </a:r>
            <a:r>
              <a:rPr lang="en-US" altLang="zh-CN" sz="1800" b="0" i="0">
                <a:solidFill>
                  <a:srgbClr val="003760"/>
                </a:solidFill>
                <a:latin typeface="Times New Roman" pitchFamily="34" charset="0"/>
                <a:ea typeface="微软雅黑" pitchFamily="34" charset="-122"/>
                <a:cs typeface="Times New Roman" pitchFamily="34" charset="-120"/>
              </a:rPr>
              <a:t>。结合选项可</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知</a:t>
            </a:r>
            <a:r>
              <a:rPr lang="en-US" altLang="zh-CN" b="0" i="0" dirty="0">
                <a:solidFill>
                  <a:srgbClr val="003760"/>
                </a:solidFill>
                <a:latin typeface="Times New Roman" pitchFamily="34" charset="0"/>
                <a:ea typeface="微软雅黑" pitchFamily="34" charset="-122"/>
                <a:cs typeface="Times New Roman" pitchFamily="34" charset="-120"/>
              </a:rPr>
              <a:t>，C项符合文意。故选C项。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QC_6_AS.84_2#eeba269b8?pid=176e5ab28&amp;color=0,55,96&amp;mp=1&amp;vtp=1&amp;bt=1&amp;bbb=1&amp;h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微技能</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根据上下文语境猜测词义</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英语阅读理解中</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词义猜测题要求考生根据阅读材料所提供的信息</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结合常识和经验</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正确判断生词</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或词组的含义或熟词在特定语境中表达的具体含义</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任何一篇文章中的句子在内容上都不是绝对孤立的</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都跟句子所在的段落及整篇文章有关</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应利用上下文提供的情景和线索</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进行合乎逻辑的综合分析</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进而</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推测出词义</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楷体" pitchFamily="34" charset="-122"/>
                <a:cs typeface="Times New Roman" pitchFamily="34" charset="-120"/>
              </a:rPr>
              <a:t>抓住所需推断词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前后的意思或系动词或破折号等直接定义该词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的部分</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楷体" pitchFamily="34" charset="-122"/>
                <a:cs typeface="Times New Roman" pitchFamily="34" charset="-120"/>
              </a:rPr>
              <a:t>抓住文章主旨与画线部分所在段落的中心思想</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尤其对于议论文</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要牢记论点与论据之间的相互支</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撑关系</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Times New Roman" pitchFamily="34" charset="0"/>
                <a:ea typeface="楷体" pitchFamily="34" charset="-122"/>
                <a:cs typeface="Times New Roman" pitchFamily="34" charset="-120"/>
              </a:rPr>
              <a:t>通过例证</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比喻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对照</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插入语等修辞方法或语法结构推断词义</a:t>
            </a:r>
            <a:r>
              <a:rPr lang="en-US" altLang="zh-CN" sz="1800" b="0" i="0" dirty="0">
                <a:solidFill>
                  <a:srgbClr val="003760"/>
                </a:solidFill>
                <a:latin typeface="Times New Roman" pitchFamily="34" charset="0"/>
                <a:ea typeface="微软雅黑" pitchFamily="34" charset="-122"/>
                <a:cs typeface="Times New Roman" pitchFamily="34" charset="-120"/>
              </a:rPr>
              <a:t>；（4）</a:t>
            </a:r>
            <a:r>
              <a:rPr lang="en-US" altLang="zh-CN" sz="1800" b="0" i="0" dirty="0">
                <a:solidFill>
                  <a:srgbClr val="003760"/>
                </a:solidFill>
                <a:latin typeface="Times New Roman" pitchFamily="34" charset="0"/>
                <a:ea typeface="楷体" pitchFamily="34" charset="-122"/>
                <a:cs typeface="Times New Roman" pitchFamily="34" charset="-120"/>
              </a:rPr>
              <a:t>通过同义词</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近义</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反义词等猜测词义</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如本篇第</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楷体" pitchFamily="34" charset="-122"/>
                <a:cs typeface="Times New Roman" pitchFamily="34" charset="-120"/>
              </a:rPr>
              <a:t>题</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通过画线词后一句中的</a:t>
            </a:r>
            <a:r>
              <a:rPr lang="en-US" altLang="zh-CN" sz="1800" b="0" i="0" dirty="0">
                <a:solidFill>
                  <a:srgbClr val="003760"/>
                </a:solidFill>
                <a:latin typeface="Times New Roman" pitchFamily="34" charset="0"/>
                <a:ea typeface="微软雅黑" pitchFamily="34" charset="-122"/>
                <a:cs typeface="Times New Roman" pitchFamily="34" charset="-120"/>
              </a:rPr>
              <a:t>maintenance</a:t>
            </a:r>
            <a:r>
              <a:rPr lang="en-US" altLang="zh-CN" sz="1800" b="0" i="0" dirty="0">
                <a:solidFill>
                  <a:srgbClr val="003760"/>
                </a:solidFill>
                <a:latin typeface="Times New Roman" pitchFamily="34" charset="0"/>
                <a:ea typeface="楷体" pitchFamily="34" charset="-122"/>
                <a:cs typeface="Times New Roman" pitchFamily="34" charset="-120"/>
              </a:rPr>
              <a:t>复现及其后的</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repair</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并结合选项可推</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测出</a:t>
            </a:r>
            <a:r>
              <a:rPr lang="en-US" altLang="zh-CN" b="0" i="0" dirty="0">
                <a:solidFill>
                  <a:srgbClr val="003760"/>
                </a:solidFill>
                <a:latin typeface="Times New Roman" pitchFamily="34" charset="0"/>
                <a:ea typeface="微软雅黑" pitchFamily="34" charset="-122"/>
                <a:cs typeface="Times New Roman" pitchFamily="34" charset="-120"/>
              </a:rPr>
              <a:t>maintenance</a:t>
            </a:r>
            <a:r>
              <a:rPr lang="en-US" altLang="zh-CN" b="0" i="0" dirty="0">
                <a:solidFill>
                  <a:srgbClr val="003760"/>
                </a:solidFill>
                <a:latin typeface="Times New Roman" pitchFamily="34" charset="0"/>
                <a:ea typeface="楷体" pitchFamily="34" charset="-122"/>
                <a:cs typeface="Times New Roman" pitchFamily="34" charset="-120"/>
              </a:rPr>
              <a:t>在此处的含义</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QC_6_BD.85_1#b0bd3a870?pid=176e5ab28&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drones?(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86_1#b0bd3a870.bracket?pid=176e5ab28&amp;color=0,55,96&amp;vpa=29&amp;vtp=1"/>
          <p:cNvSpPr/>
          <p:nvPr/>
        </p:nvSpPr>
        <p:spPr>
          <a:xfrm>
            <a:off x="53535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87_1#b0bd3a870.choices?pid=176e5ab28&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warning.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automatically.</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profits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crews.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accelerate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transportation.</a:t>
            </a:r>
            <a:endParaRPr lang="en-US" altLang="zh-CN" sz="1800" dirty="0"/>
          </a:p>
        </p:txBody>
      </p:sp>
      <p:sp>
        <p:nvSpPr>
          <p:cNvPr id="5" name="QC_6_AS.88_1#b0bd3a870?pid=176e5ab28&amp;color=0,55,96&amp;vtp=1&amp;bbb=1&amp;hb=1"/>
          <p:cNvSpPr/>
          <p:nvPr/>
        </p:nvSpPr>
        <p:spPr>
          <a:xfrm>
            <a:off x="502920" y="273304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细节理解题。根据最后一段中的“drones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detecting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faults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switches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before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safety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problems”和“they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fast-moving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trains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would</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able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react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time”可知，未来的铁路无人机有望能够提前发现问题，提供预先警报。故选A项。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QC_6_BD.89_1#5eb5152f7?pid=176e5ab28&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suitable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text?(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90_1#5eb5152f7.bracket?pid=176e5ab28&amp;color=0,55,96&amp;vpa=30&amp;vtp=1"/>
          <p:cNvSpPr/>
          <p:nvPr/>
        </p:nvSpPr>
        <p:spPr>
          <a:xfrm>
            <a:off x="53027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BD.91_1#5eb5152f7.choices?pid=176e5ab28&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Faults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Detected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Drones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Production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Expanded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Difficulty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Railways</a:t>
            </a:r>
            <a:endParaRPr lang="en-US" altLang="zh-CN" sz="1800" dirty="0"/>
          </a:p>
        </p:txBody>
      </p:sp>
      <p:sp>
        <p:nvSpPr>
          <p:cNvPr id="5" name="QC_6_AS.92_1#5eb5152f7?pid=176e5ab28&amp;color=0,55,96&amp;vtp=1&amp;bbb=1&amp;hb=1"/>
          <p:cNvSpPr/>
          <p:nvPr/>
        </p:nvSpPr>
        <p:spPr>
          <a:xfrm>
            <a:off x="502920" y="356425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主旨大意题。本文第一段以“无人机能够保证铁路的安全和稳定，同时有助于节约成本吗</a:t>
            </a:r>
            <a:r>
              <a:rPr lang="en-US" altLang="zh-CN" sz="1800" b="0" i="0">
                <a:solidFill>
                  <a:srgbClr val="003760"/>
                </a:solidFill>
                <a:latin typeface="Times New Roman" pitchFamily="34" charset="0"/>
                <a:ea typeface="微软雅黑" pitchFamily="34" charset="-122"/>
                <a:cs typeface="Times New Roman" pitchFamily="34" charset="-120"/>
              </a:rPr>
              <a:t>？”引出话</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题</a:t>
            </a:r>
            <a:r>
              <a:rPr lang="en-US" altLang="zh-CN" sz="1800" b="0" i="0" dirty="0">
                <a:solidFill>
                  <a:srgbClr val="003760"/>
                </a:solidFill>
                <a:latin typeface="Times New Roman" pitchFamily="34" charset="0"/>
                <a:ea typeface="微软雅黑" pitchFamily="34" charset="-122"/>
                <a:cs typeface="Times New Roman" pitchFamily="34" charset="-120"/>
              </a:rPr>
              <a:t>，下文回答了此问题，并对无人机在这方面的运用提出了愿景。D项（</a:t>
            </a:r>
            <a:r>
              <a:rPr lang="en-US" altLang="zh-CN" sz="1800" b="0" i="0">
                <a:solidFill>
                  <a:srgbClr val="003760"/>
                </a:solidFill>
                <a:latin typeface="Times New Roman" pitchFamily="34" charset="0"/>
                <a:ea typeface="微软雅黑" pitchFamily="34" charset="-122"/>
                <a:cs typeface="Times New Roman" pitchFamily="34" charset="-120"/>
              </a:rPr>
              <a:t>无人机将如何改变铁路的未来）</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最适合作本文的标题</a:t>
            </a:r>
            <a:r>
              <a:rPr lang="en-US" altLang="zh-CN" b="0" i="0" dirty="0">
                <a:solidFill>
                  <a:srgbClr val="003760"/>
                </a:solidFill>
                <a:latin typeface="Times New Roman" pitchFamily="34" charset="0"/>
                <a:ea typeface="微软雅黑" pitchFamily="34" charset="-122"/>
                <a:cs typeface="Times New Roman" pitchFamily="34" charset="-120"/>
              </a:rPr>
              <a:t>。故选D项。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sp>
        <p:nvSpPr>
          <p:cNvPr id="2" name="C_4_BD#3fbd1d933?pid=52d6706ad&amp;color=0,55,96&amp;vtp=1&amp;bt=1&amp;bbb=1"/>
          <p:cNvSpPr/>
          <p:nvPr/>
        </p:nvSpPr>
        <p:spPr>
          <a:xfrm>
            <a:off x="502920" y="1508760"/>
            <a:ext cx="10570464" cy="462788"/>
          </a:xfrm>
          <a:prstGeom prst="rect">
            <a:avLst/>
          </a:prstGeom>
          <a:noFill/>
          <a:ln/>
        </p:spPr>
        <p:txBody>
          <a:bodyPr wrap="none" lIns="0" tIns="0" rIns="0" bIns="0" rtlCol="0" anchor="t"/>
          <a:lstStyle/>
          <a:p>
            <a:pPr algn="l">
              <a:lnSpc>
                <a:spcPts val="3900"/>
              </a:lnSpc>
            </a:pPr>
            <a:r>
              <a:rPr lang="en-US" altLang="zh-CN" sz="2400" b="1" i="0" dirty="0">
                <a:solidFill>
                  <a:srgbClr val="003760"/>
                </a:solidFill>
                <a:latin typeface="Times New Roman" pitchFamily="34" charset="0"/>
                <a:ea typeface="微软雅黑" pitchFamily="34" charset="-122"/>
                <a:cs typeface="Times New Roman" pitchFamily="34" charset="-120"/>
              </a:rPr>
              <a:t>模拟演练</a:t>
            </a:r>
            <a:endParaRPr lang="en-US" altLang="zh-CN" sz="2400" dirty="0"/>
          </a:p>
        </p:txBody>
      </p:sp>
      <p:sp>
        <p:nvSpPr>
          <p:cNvPr id="3" name="QO_5_BD.93_1#db1e63c1a?pid=3fbd1d933&amp;color=0,55,96&amp;vtp=1&amp;bbb=1&amp;hb=1"/>
          <p:cNvSpPr/>
          <p:nvPr/>
        </p:nvSpPr>
        <p:spPr>
          <a:xfrm>
            <a:off x="502920" y="2019206"/>
            <a:ext cx="10570464" cy="433070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[江西上饶广信中学2024高二月考]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阅读下面材料，根据其内容和所给段落开头语续写两段</a:t>
            </a:r>
            <a:r>
              <a:rPr lang="en-US" altLang="zh-CN" sz="1800" b="0" i="0">
                <a:solidFill>
                  <a:srgbClr val="003760"/>
                </a:solidFill>
                <a:latin typeface="Times New Roman" pitchFamily="34" charset="0"/>
                <a:ea typeface="微软雅黑" pitchFamily="34" charset="-122"/>
                <a:cs typeface="Times New Roman" pitchFamily="34" charset="-120"/>
              </a:rPr>
              <a:t>，使之构</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成一篇完整的短文</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Our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enjoys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challenging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assignments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science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class</a:t>
            </a:r>
            <a:r>
              <a:rPr lang="en-US" altLang="zh-CN" sz="1800" b="0" i="0" dirty="0">
                <a:solidFill>
                  <a:srgbClr val="003760"/>
                </a:solidFill>
                <a:latin typeface="Times New Roman" pitchFamily="34" charset="0"/>
                <a:ea typeface="微软雅黑" pitchFamily="34" charset="-122"/>
                <a:cs typeface="Times New Roman" pitchFamily="34" charset="-120"/>
              </a:rPr>
              <a:t>.Unlike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textbook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questions,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Hussey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prefer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do-it-yourself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approach.</a:t>
            </a:r>
            <a:endParaRPr lang="en-US" altLang="zh-CN" sz="1800" dirty="0"/>
          </a:p>
          <a:p>
            <a:pPr>
              <a:lnSpc>
                <a:spcPts val="31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Hussey,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icebox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competition!”As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imagine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referring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Hussey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project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instructions</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design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（贮藏）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capable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keeping</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its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constant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temperature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certain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period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regardless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outside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temperature</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competition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straightforward：Every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（立方体）</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ice</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biggest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piece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a:t>
            </a:r>
            <a:endParaRPr lang="en-US" altLang="zh-CN" sz="1800" dirty="0"/>
          </a:p>
          <a:p>
            <a:pPr>
              <a:lnSpc>
                <a:spcPct val="150000"/>
              </a:lnSpc>
            </a:pPr>
            <a:endParaRPr lang="en-US" altLang="zh-CN"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93_1#db1e63c1a?pid=3fbd1d933&amp;color=0,55,96&amp;vtp=1&amp;bbb=1&amp;hb=1">
            <a:extLst>
              <a:ext uri="{FF2B5EF4-FFF2-40B4-BE49-F238E27FC236}">
                <a16:creationId xmlns:a16="http://schemas.microsoft.com/office/drawing/2014/main" id="{97B9C85D-1138-BE0F-4DAE-61DB43AE4E71}"/>
              </a:ext>
            </a:extLst>
          </p:cNvPr>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partnered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Vlad.That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afternoon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straight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library.</a:t>
            </a:r>
            <a:r>
              <a:rPr lang="en-US" altLang="zh-CN" sz="1800" b="0" i="0">
                <a:solidFill>
                  <a:srgbClr val="003760"/>
                </a:solidFill>
                <a:latin typeface="Times New Roman" pitchFamily="34" charset="0"/>
                <a:ea typeface="微软雅黑" pitchFamily="34" charset="-122"/>
                <a:cs typeface="Times New Roman" pitchFamily="34" charset="-120"/>
              </a:rPr>
              <a:t>After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intense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discussion,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agreed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box.Between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boxes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insulator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（绝缘体）.</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icebox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extremely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disappointing.Since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both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wanted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results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confidence.Before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carefully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picked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huge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block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refrigerator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icebox.When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next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morning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icebox,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left.Reflecting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failure,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determined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insulating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material.Then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made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it.There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70</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cent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ice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left.</a:t>
            </a:r>
            <a:endParaRPr lang="en-US" altLang="zh-CN" dirty="0"/>
          </a:p>
        </p:txBody>
      </p:sp>
    </p:spTree>
    <p:extLst>
      <p:ext uri="{BB962C8B-B14F-4D97-AF65-F5344CB8AC3E}">
        <p14:creationId xmlns:p14="http://schemas.microsoft.com/office/powerpoint/2010/main" val="2181620305"/>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sp>
        <p:nvSpPr>
          <p:cNvPr id="2" name="QO_5_BD.93_2#db1e63c1a?pid=3fbd1d933&amp;color=0,55,96&amp;mp=1&amp;vtp=1&amp;bt=1&amp;bbb=1"/>
          <p:cNvSpPr/>
          <p:nvPr/>
        </p:nvSpPr>
        <p:spPr>
          <a:xfrm>
            <a:off x="502920" y="150876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注意：续写词数应为150个左右。</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competition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fast.__________</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everybody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rushed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towards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iceboxes.___________</a:t>
            </a:r>
            <a:endParaRPr lang="en-US" altLang="zh-CN" sz="18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40">
    <p:spTree>
      <p:nvGrpSpPr>
        <p:cNvPr id="1" name=""/>
        <p:cNvGrpSpPr/>
        <p:nvPr/>
      </p:nvGrpSpPr>
      <p:grpSpPr>
        <a:xfrm>
          <a:off x="0" y="0"/>
          <a:ext cx="0" cy="0"/>
          <a:chOff x="0" y="0"/>
          <a:chExt cx="0" cy="0"/>
        </a:xfrm>
      </p:grpSpPr>
      <p:sp>
        <p:nvSpPr>
          <p:cNvPr id="2" name="QO_5_EX.94_1#db1e63c1a?pid=3fbd1d933&amp;color=0,55,96&amp;vtp=1&amp;bt=1&amp;bbb=1&amp;h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【文本分析】</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作者的科学老师总是喜欢给他们布置具有挑战性的作业</a:t>
            </a:r>
            <a:r>
              <a:rPr lang="en-US" altLang="zh-CN" sz="1800" b="0" i="0" dirty="0">
                <a:solidFill>
                  <a:srgbClr val="003760"/>
                </a:solidFill>
                <a:latin typeface="Times New Roman" pitchFamily="34" charset="0"/>
                <a:ea typeface="微软雅黑" pitchFamily="34" charset="-122"/>
                <a:cs typeface="Times New Roman" pitchFamily="34" charset="-120"/>
              </a:rPr>
              <a:t>。有一天</a:t>
            </a:r>
            <a:r>
              <a:rPr lang="en-US" altLang="zh-CN" sz="1800" b="0" i="0">
                <a:solidFill>
                  <a:srgbClr val="003760"/>
                </a:solidFill>
                <a:latin typeface="Times New Roman" pitchFamily="34" charset="0"/>
                <a:ea typeface="微软雅黑" pitchFamily="34" charset="-122"/>
                <a:cs typeface="Times New Roman" pitchFamily="34" charset="-120"/>
              </a:rPr>
              <a:t>，他要求学生两人一组</a:t>
            </a:r>
            <a:r>
              <a:rPr lang="en-US" altLang="zh-CN" sz="1800" b="0" i="0" u="sng">
                <a:solidFill>
                  <a:srgbClr val="003760"/>
                </a:solidFill>
                <a:latin typeface="Times New Roman" pitchFamily="34" charset="0"/>
                <a:ea typeface="微软雅黑" pitchFamily="34" charset="-122"/>
                <a:cs typeface="Times New Roman" pitchFamily="34" charset="-120"/>
              </a:rPr>
              <a:t>制作一个冰箱</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任务</a:t>
            </a:r>
            <a:r>
              <a:rPr lang="en-US" altLang="zh-CN" sz="1800" b="0" i="0" dirty="0">
                <a:solidFill>
                  <a:srgbClr val="003760"/>
                </a:solidFill>
                <a:latin typeface="Times New Roman" pitchFamily="34" charset="0"/>
                <a:ea typeface="微软雅黑" pitchFamily="34" charset="-122"/>
                <a:cs typeface="Times New Roman" pitchFamily="34" charset="-120"/>
              </a:rPr>
              <a:t>1）——一个不受外界温度影响的贮藏设备——并</a:t>
            </a:r>
            <a:r>
              <a:rPr lang="en-US" altLang="zh-CN" sz="1800" b="0" i="0" u="sng" dirty="0">
                <a:solidFill>
                  <a:srgbClr val="003760"/>
                </a:solidFill>
                <a:latin typeface="Times New Roman" pitchFamily="34" charset="0"/>
                <a:ea typeface="微软雅黑" pitchFamily="34" charset="-122"/>
                <a:cs typeface="Times New Roman" pitchFamily="34" charset="-120"/>
              </a:rPr>
              <a:t>进行比赛</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任务</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a:solidFill>
                  <a:srgbClr val="003760"/>
                </a:solidFill>
                <a:latin typeface="Times New Roman" pitchFamily="34" charset="0"/>
                <a:ea typeface="微软雅黑" pitchFamily="34" charset="-122"/>
                <a:cs typeface="Times New Roman" pitchFamily="34" charset="-120"/>
              </a:rPr>
              <a:t>每组参赛者都会得到一块冰，</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第二天冰块剩下最多的小组将获胜</a:t>
            </a:r>
            <a:r>
              <a:rPr lang="en-US" altLang="zh-CN" sz="1800" b="0" i="0" dirty="0">
                <a:solidFill>
                  <a:srgbClr val="003760"/>
                </a:solidFill>
                <a:latin typeface="Times New Roman" pitchFamily="34" charset="0"/>
                <a:ea typeface="微软雅黑" pitchFamily="34" charset="-122"/>
                <a:cs typeface="Times New Roman" pitchFamily="34" charset="-120"/>
              </a:rPr>
              <a:t>。了解作业要求后，那天下午</a:t>
            </a:r>
            <a:r>
              <a:rPr lang="en-US" altLang="zh-CN" sz="1800" b="0" i="0" u="sng" dirty="0">
                <a:solidFill>
                  <a:srgbClr val="003760"/>
                </a:solidFill>
                <a:latin typeface="Times New Roman" pitchFamily="34" charset="0"/>
                <a:ea typeface="微软雅黑" pitchFamily="34" charset="-122"/>
                <a:cs typeface="Times New Roman" pitchFamily="34" charset="-120"/>
              </a:rPr>
              <a:t>作者与他的好朋友Vlad</a:t>
            </a:r>
            <a:r>
              <a:rPr lang="en-US" altLang="zh-CN" sz="1800" b="0" i="0" u="sng">
                <a:solidFill>
                  <a:srgbClr val="003760"/>
                </a:solidFill>
                <a:latin typeface="Times New Roman" pitchFamily="34" charset="0"/>
                <a:ea typeface="微软雅黑" pitchFamily="34" charset="-122"/>
                <a:cs typeface="Times New Roman" pitchFamily="34" charset="-120"/>
              </a:rPr>
              <a:t>直接去了图书馆，</a:t>
            </a:r>
          </a:p>
          <a:p>
            <a:pPr>
              <a:lnSpc>
                <a:spcPts val="3300"/>
              </a:lnSpc>
            </a:pPr>
            <a:r>
              <a:rPr lang="en-US" altLang="zh-CN" sz="1800" b="0" i="0" u="sng">
                <a:solidFill>
                  <a:srgbClr val="003760"/>
                </a:solidFill>
                <a:latin typeface="Times New Roman" pitchFamily="34" charset="0"/>
                <a:ea typeface="微软雅黑" pitchFamily="34" charset="-122"/>
                <a:cs typeface="Times New Roman" pitchFamily="34" charset="-120"/>
              </a:rPr>
              <a:t>经过讨论后得出了第一个方案</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行动</a:t>
            </a:r>
            <a:r>
              <a:rPr lang="en-US" altLang="zh-CN" sz="1800" b="0" i="0" dirty="0">
                <a:solidFill>
                  <a:srgbClr val="003760"/>
                </a:solidFill>
                <a:latin typeface="Times New Roman" pitchFamily="34" charset="0"/>
                <a:ea typeface="微软雅黑" pitchFamily="34" charset="-122"/>
                <a:cs typeface="Times New Roman" pitchFamily="34" charset="-120"/>
              </a:rPr>
              <a:t>1）：将冰块放在一个盒子里</a:t>
            </a:r>
            <a:r>
              <a:rPr lang="en-US" altLang="zh-CN" sz="1800" b="0" i="0">
                <a:solidFill>
                  <a:srgbClr val="003760"/>
                </a:solidFill>
                <a:latin typeface="Times New Roman" pitchFamily="34" charset="0"/>
                <a:ea typeface="微软雅黑" pitchFamily="34" charset="-122"/>
                <a:cs typeface="Times New Roman" pitchFamily="34" charset="-120"/>
              </a:rPr>
              <a:t>，然后把这个盒子放在另一个更大的盒</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子里</a:t>
            </a:r>
            <a:r>
              <a:rPr lang="en-US" altLang="zh-CN" sz="1800" b="0" i="0" dirty="0">
                <a:solidFill>
                  <a:srgbClr val="003760"/>
                </a:solidFill>
                <a:latin typeface="Times New Roman" pitchFamily="34" charset="0"/>
                <a:ea typeface="微软雅黑" pitchFamily="34" charset="-122"/>
                <a:cs typeface="Times New Roman" pitchFamily="34" charset="-120"/>
              </a:rPr>
              <a:t>，两个盒子之间是隔热材料。但测试后，他们发现这个方法行不通，</a:t>
            </a:r>
            <a:r>
              <a:rPr lang="en-US" altLang="zh-CN" sz="1800" b="0" i="0" u="sng" dirty="0">
                <a:solidFill>
                  <a:srgbClr val="003760"/>
                </a:solidFill>
                <a:latin typeface="Times New Roman" pitchFamily="34" charset="0"/>
                <a:ea typeface="微软雅黑" pitchFamily="34" charset="-122"/>
                <a:cs typeface="Times New Roman" pitchFamily="34" charset="-120"/>
              </a:rPr>
              <a:t>冰块全部融化了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结果</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a:solidFill>
                  <a:srgbClr val="003760"/>
                </a:solidFill>
                <a:latin typeface="Times New Roman" pitchFamily="34" charset="0"/>
                <a:ea typeface="微软雅黑" pitchFamily="34" charset="-122"/>
                <a:cs typeface="Times New Roman" pitchFamily="34" charset="-120"/>
              </a:rPr>
              <a:t>）。反</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思后</a:t>
            </a:r>
            <a:r>
              <a:rPr lang="en-US" altLang="zh-CN" sz="1800" b="0" i="0" dirty="0">
                <a:solidFill>
                  <a:srgbClr val="003760"/>
                </a:solidFill>
                <a:latin typeface="Times New Roman" pitchFamily="34" charset="0"/>
                <a:ea typeface="微软雅黑" pitchFamily="34" charset="-122"/>
                <a:cs typeface="Times New Roman" pitchFamily="34" charset="-120"/>
              </a:rPr>
              <a:t>，他们决定</a:t>
            </a:r>
            <a:r>
              <a:rPr lang="en-US" altLang="zh-CN" sz="1800" b="0" i="0" u="sng" dirty="0">
                <a:solidFill>
                  <a:srgbClr val="003760"/>
                </a:solidFill>
                <a:latin typeface="Times New Roman" pitchFamily="34" charset="0"/>
                <a:ea typeface="微软雅黑" pitchFamily="34" charset="-122"/>
                <a:cs typeface="Times New Roman" pitchFamily="34" charset="-120"/>
              </a:rPr>
              <a:t>寻找更好的隔热材料进行实验</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行动</a:t>
            </a:r>
            <a:r>
              <a:rPr lang="en-US" altLang="zh-CN" sz="1800" b="0" i="0" dirty="0">
                <a:solidFill>
                  <a:srgbClr val="003760"/>
                </a:solidFill>
                <a:latin typeface="Times New Roman" pitchFamily="34" charset="0"/>
                <a:ea typeface="微软雅黑" pitchFamily="34" charset="-122"/>
                <a:cs typeface="Times New Roman" pitchFamily="34" charset="-120"/>
              </a:rPr>
              <a:t>2），这一次，他们成功了，</a:t>
            </a:r>
            <a:r>
              <a:rPr lang="en-US" altLang="zh-CN" sz="1800" b="0" i="0" u="sng" dirty="0">
                <a:solidFill>
                  <a:srgbClr val="003760"/>
                </a:solidFill>
                <a:latin typeface="Times New Roman" pitchFamily="34" charset="0"/>
                <a:ea typeface="微软雅黑" pitchFamily="34" charset="-122"/>
                <a:cs typeface="Times New Roman" pitchFamily="34" charset="-120"/>
              </a:rPr>
              <a:t>冰块还剩下</a:t>
            </a:r>
            <a:r>
              <a:rPr lang="en-US" altLang="zh-CN" sz="1800" b="0" i="0" u="sng">
                <a:solidFill>
                  <a:srgbClr val="003760"/>
                </a:solidFill>
                <a:latin typeface="Times New Roman" pitchFamily="34" charset="0"/>
                <a:ea typeface="微软雅黑" pitchFamily="34" charset="-122"/>
                <a:cs typeface="Times New Roman" pitchFamily="34" charset="-120"/>
              </a:rPr>
              <a:t>70%</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结果</a:t>
            </a:r>
            <a:r>
              <a:rPr lang="en-US" altLang="zh-CN" b="0" i="0" dirty="0">
                <a:solidFill>
                  <a:srgbClr val="003760"/>
                </a:solidFill>
                <a:latin typeface="Times New Roman" pitchFamily="34" charset="0"/>
                <a:ea typeface="微软雅黑" pitchFamily="34" charset="-122"/>
                <a:cs typeface="Times New Roman" pitchFamily="34" charset="-120"/>
              </a:rPr>
              <a:t>2）。</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41">
    <p:spTree>
      <p:nvGrpSpPr>
        <p:cNvPr id="1" name=""/>
        <p:cNvGrpSpPr/>
        <p:nvPr/>
      </p:nvGrpSpPr>
      <p:grpSpPr>
        <a:xfrm>
          <a:off x="0" y="0"/>
          <a:ext cx="0" cy="0"/>
          <a:chOff x="0" y="0"/>
          <a:chExt cx="0" cy="0"/>
        </a:xfrm>
      </p:grpSpPr>
      <p:sp>
        <p:nvSpPr>
          <p:cNvPr id="2" name="QO_5_EX.94_2#db1e63c1a?pid=3fbd1d933&amp;color=0,55,96&amp;mp=1&amp;vtp=1&amp;bt=1&amp;bbb=1"/>
          <p:cNvSpPr/>
          <p:nvPr/>
        </p:nvSpPr>
        <p:spPr>
          <a:xfrm>
            <a:off x="502920" y="1512000"/>
            <a:ext cx="10570464" cy="35433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思路引导</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pic>
        <p:nvPicPr>
          <p:cNvPr id="3" name="QO_5_EX.94_3#db1e63c1a?pid=3fbd1d933&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08" y="2003109"/>
            <a:ext cx="5586984" cy="31729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2">
    <p:spTree>
      <p:nvGrpSpPr>
        <p:cNvPr id="1" name=""/>
        <p:cNvGrpSpPr/>
        <p:nvPr/>
      </p:nvGrpSpPr>
      <p:grpSpPr>
        <a:xfrm>
          <a:off x="0" y="0"/>
          <a:ext cx="0" cy="0"/>
          <a:chOff x="0" y="0"/>
          <a:chExt cx="0" cy="0"/>
        </a:xfrm>
      </p:grpSpPr>
      <p:sp>
        <p:nvSpPr>
          <p:cNvPr id="2" name="QO_5_EX.94_4#db1e63c1a?pid=3fbd1d933&amp;color=0,55,96&amp;vtp=1&amp;bt=1&amp;bb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词汇助写</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心</a:t>
            </a:r>
            <a:r>
              <a:rPr lang="en-US" altLang="zh-CN" sz="1800" b="0" i="0">
                <a:solidFill>
                  <a:srgbClr val="003760"/>
                </a:solidFill>
                <a:latin typeface="Times New Roman" pitchFamily="34" charset="0"/>
                <a:ea typeface="微软雅黑" pitchFamily="34" charset="-122"/>
                <a:cs typeface="Times New Roman" pitchFamily="34" charset="-120"/>
              </a:rPr>
              <a:t>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激动：excited,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thrilled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紧张：nervous,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tense,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strained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高兴：delighted,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pleased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神</a:t>
            </a:r>
            <a:r>
              <a:rPr lang="en-US" altLang="zh-CN" sz="1800" b="0" i="0">
                <a:solidFill>
                  <a:srgbClr val="003760"/>
                </a:solidFill>
                <a:latin typeface="Times New Roman" pitchFamily="34" charset="0"/>
                <a:ea typeface="微软雅黑" pitchFamily="34" charset="-122"/>
                <a:cs typeface="Times New Roman" pitchFamily="34" charset="-120"/>
              </a:rPr>
              <a:t>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excitement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满是兴奋</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excitement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眼里满是兴奋</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blink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quickly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快速眨眼</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glow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joy/pleasure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脸上带着喜悦</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3">
    <p:spTree>
      <p:nvGrpSpPr>
        <p:cNvPr id="1" name=""/>
        <p:cNvGrpSpPr/>
        <p:nvPr/>
      </p:nvGrpSpPr>
      <p:grpSpPr>
        <a:xfrm>
          <a:off x="0" y="0"/>
          <a:ext cx="0" cy="0"/>
          <a:chOff x="0" y="0"/>
          <a:chExt cx="0" cy="0"/>
        </a:xfrm>
      </p:grpSpPr>
      <p:sp>
        <p:nvSpPr>
          <p:cNvPr id="2" name="QO_5_EX.94_5#db1e63c1a?pid=3fbd1d933&amp;color=0,55,96&amp;mp=1&amp;vtp=1&amp;bt=1&amp;bbb=1"/>
          <p:cNvSpPr/>
          <p:nvPr/>
        </p:nvSpPr>
        <p:spPr>
          <a:xfrm>
            <a:off x="502920" y="1508760"/>
            <a:ext cx="10570464" cy="328041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动作：</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icebox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把一个冰块放进冰箱</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open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icebox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check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打开冰箱检查冰块</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jump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excitement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激动地跳了起来</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句型助写</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我们把</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放进</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的</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中</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我们都希望</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Luckily,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幸运的是</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事实证明</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4">
    <p:spTree>
      <p:nvGrpSpPr>
        <p:cNvPr id="1" name=""/>
        <p:cNvGrpSpPr/>
        <p:nvPr/>
      </p:nvGrpSpPr>
      <p:grpSpPr>
        <a:xfrm>
          <a:off x="0" y="0"/>
          <a:ext cx="0" cy="0"/>
          <a:chOff x="0" y="0"/>
          <a:chExt cx="0" cy="0"/>
        </a:xfrm>
      </p:grpSpPr>
      <p:sp>
        <p:nvSpPr>
          <p:cNvPr id="2" name="QO_5_AN.95_1#db1e63c1a?pid=3fbd1d933&amp;color=0,55,96&amp;vtp=1&amp;bt=1&amp;bbb=1&amp;hb=1"/>
          <p:cNvSpPr/>
          <p:nvPr/>
        </p:nvSpPr>
        <p:spPr>
          <a:xfrm>
            <a:off x="502920" y="1512000"/>
            <a:ext cx="10570464" cy="4732655"/>
          </a:xfrm>
          <a:prstGeom prst="rect">
            <a:avLst/>
          </a:prstGeom>
          <a:noFill/>
          <a:ln/>
        </p:spPr>
        <p:txBody>
          <a:bodyPr wrap="none" lIns="0" tIns="0" rIns="0" bIns="0" rtlCol="0" anchor="t"/>
          <a:lstStyle/>
          <a:p>
            <a:pPr algn="l">
              <a:lnSpc>
                <a:spcPts val="29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competition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very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fast.We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brought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masterpieces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classroom</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excitedly</a:t>
            </a:r>
            <a:r>
              <a:rPr lang="en-US" altLang="zh-CN" sz="1800" b="0" i="0" dirty="0">
                <a:solidFill>
                  <a:srgbClr val="FF0000"/>
                </a:solidFill>
                <a:latin typeface="Times New Roman" pitchFamily="34" charset="0"/>
                <a:ea typeface="微软雅黑" pitchFamily="34" charset="-122"/>
                <a:cs typeface="Times New Roman" pitchFamily="34" charset="-120"/>
              </a:rPr>
              <a:t>.Every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team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different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design—from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boxes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different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materials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boxes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that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operated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different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ways.One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fellow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even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attached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motor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icebox</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turned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refrigerator</a:t>
            </a:r>
            <a:r>
              <a:rPr lang="en-US" altLang="zh-CN" sz="1800" b="0" i="0" dirty="0">
                <a:solidFill>
                  <a:srgbClr val="FF0000"/>
                </a:solidFill>
                <a:latin typeface="Times New Roman" pitchFamily="34" charset="0"/>
                <a:ea typeface="微软雅黑" pitchFamily="34" charset="-122"/>
                <a:cs typeface="Times New Roman" pitchFamily="34" charset="-120"/>
              </a:rPr>
              <a:t>.Before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left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school,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Hussey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gave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each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group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cube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size.We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them</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into</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iceboxes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placed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side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side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table.Then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left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hoping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we</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would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win.</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next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everybody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rushed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towards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iceboxes.We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hoped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would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still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some</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ice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left.Some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kids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searched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searched,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even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about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tear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their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iceboxes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apart,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couldn't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find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anything.Luckily,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turned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didn't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badly.Having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almost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60</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ice</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cube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still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remaining,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above-average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result!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winner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competition,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however,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guy</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motorised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refrigerator.When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opened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icebox,</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piece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140</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b="0" i="0">
                <a:solidFill>
                  <a:srgbClr val="FF0000"/>
                </a:solidFill>
                <a:latin typeface="Times New Roman" pitchFamily="34" charset="0"/>
                <a:ea typeface="微软雅黑" pitchFamily="34" charset="-122"/>
                <a:cs typeface="Times New Roman" pitchFamily="34" charset="-120"/>
              </a:rPr>
              <a:t>per</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cent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size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of</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original!</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His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innovative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design</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definitely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excellent.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5">
    <p:spTree>
      <p:nvGrpSpPr>
        <p:cNvPr id="1" name=""/>
        <p:cNvGrpSpPr/>
        <p:nvPr/>
      </p:nvGrpSpPr>
      <p:grpSpPr>
        <a:xfrm>
          <a:off x="0" y="0"/>
          <a:ext cx="0" cy="0"/>
          <a:chOff x="0" y="0"/>
          <a:chExt cx="0" cy="0"/>
        </a:xfrm>
      </p:grpSpPr>
      <p:sp>
        <p:nvSpPr>
          <p:cNvPr id="2" name="P_5#bc07fd091?pid=3fbd1d933&amp;color=0,55,96&amp;vtp=1&amp;bt=1&amp;bbb=1"/>
          <p:cNvSpPr/>
          <p:nvPr/>
        </p:nvSpPr>
        <p:spPr>
          <a:xfrm>
            <a:off x="502920" y="1512000"/>
            <a:ext cx="10570464" cy="602488"/>
          </a:xfrm>
          <a:prstGeom prst="rect">
            <a:avLst/>
          </a:prstGeom>
          <a:noFill/>
          <a:ln/>
        </p:spPr>
        <p:txBody>
          <a:bodyPr wrap="none" lIns="0" tIns="0" rIns="0" bIns="0" rtlCol="0" anchor="t"/>
          <a:lstStyle/>
          <a:p>
            <a:pPr algn="r">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套卷练习见《巩固练》单元素养检测L31</a:t>
            </a:r>
            <a:endParaRPr lang="en-US" altLang="zh-CN" sz="18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P_4#f9b59acbd?pid=3b9482a70&amp;color=0,55,96&amp;vtp=1&amp;bt=1&amp;bb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戳考点</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本</a:t>
            </a:r>
            <a:r>
              <a:rPr lang="en-US" altLang="zh-CN" sz="1800" b="1" i="0">
                <a:solidFill>
                  <a:srgbClr val="003760"/>
                </a:solidFill>
                <a:latin typeface="Times New Roman" pitchFamily="34" charset="0"/>
                <a:ea typeface="微软雅黑" pitchFamily="34" charset="-122"/>
                <a:cs typeface="Times New Roman" pitchFamily="34" charset="-120"/>
              </a:rPr>
              <a:t>单元高频考点：</a:t>
            </a:r>
          </a:p>
          <a:p>
            <a:pPr marL="0" marR="0" lvl="0" indent="0" defTabSz="914400" rtl="0" eaLnBrk="1" fontAlgn="auto" latinLnBrk="0" hangingPunct="1">
              <a:lnSpc>
                <a:spcPts val="3100"/>
              </a:lnSpc>
              <a:spcBef>
                <a:spcPts val="0"/>
              </a:spcBef>
              <a:spcAft>
                <a:spcPts val="0"/>
              </a:spcAft>
              <a:buClrTx/>
              <a:buSzTx/>
              <a:buFontTx/>
              <a:buNone/>
              <a:tabLst>
                <a:tab pos="2175053" algn="l"/>
                <a:tab pos="4324706" algn="l"/>
                <a:tab pos="6487059" algn="l"/>
                <a:tab pos="8497012" algn="l"/>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1.desire</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2.injure</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3.origin</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4.cure</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5.declare</a:t>
            </a:r>
            <a:endParaRPr lang="en-US" altLang="zh-CN" sz="1800" dirty="0"/>
          </a:p>
        </p:txBody>
      </p:sp>
      <p:sp>
        <p:nvSpPr>
          <p:cNvPr id="4" name="P_4_BD#f9b59acbd?sp=1&amp;pid=3b9482a70&amp;color=0,55,96&amp;vtp=1&amp;bbb=1"/>
          <p:cNvSpPr/>
          <p:nvPr/>
        </p:nvSpPr>
        <p:spPr>
          <a:xfrm>
            <a:off x="502920" y="2749235"/>
            <a:ext cx="10570464" cy="1608455"/>
          </a:xfrm>
          <a:prstGeom prst="rect">
            <a:avLst/>
          </a:prstGeom>
          <a:noFill/>
          <a:ln/>
        </p:spPr>
        <p:txBody>
          <a:bodyPr wrap="none" lIns="0" tIns="0" rIns="0" bIns="0" rtlCol="0" anchor="t"/>
          <a:lstStyle/>
          <a:p>
            <a:pPr>
              <a:lnSpc>
                <a:spcPts val="3300"/>
              </a:lnSpc>
              <a:tabLst>
                <a:tab pos="2736088" algn="l"/>
                <a:tab pos="5624576" algn="l"/>
              </a:tabLst>
            </a:pPr>
            <a:r>
              <a:rPr lang="en-US" altLang="zh-CN" sz="1800" b="0" i="0" dirty="0">
                <a:solidFill>
                  <a:srgbClr val="003760"/>
                </a:solidFill>
                <a:latin typeface="Times New Roman" pitchFamily="34" charset="0"/>
                <a:ea typeface="微软雅黑" pitchFamily="34" charset="-122"/>
                <a:cs typeface="Times New Roman" pitchFamily="34" charset="-120"/>
              </a:rPr>
              <a:t>6</a:t>
            </a:r>
            <a:r>
              <a:rPr lang="en-US" altLang="zh-CN" sz="1800" b="0" i="0">
                <a:solidFill>
                  <a:srgbClr val="003760"/>
                </a:solidFill>
                <a:latin typeface="Times New Roman" pitchFamily="34" charset="0"/>
                <a:ea typeface="微软雅黑" pitchFamily="34" charset="-122"/>
                <a:cs typeface="Times New Roman" pitchFamily="34" charset="-120"/>
              </a:rPr>
              <a:t>.attach</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7.account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8.现在完成时的被动语态的用法</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1.desire</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（1）desire在语法填空中的考法涉及：①作名词时，考查固定搭配a/the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desire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sth；②</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作动词时，考查desire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endParaRPr lang="en-US" altLang="zh-CN" sz="1800" dirty="0"/>
          </a:p>
        </p:txBody>
      </p:sp>
      <p:sp>
        <p:nvSpPr>
          <p:cNvPr id="7" name="QB_4_BD.1_1#d572a42ef?pid=3b9482a70&amp;color=0,55,96&amp;vtp=1&amp;bbb=1&amp;hb=1"/>
          <p:cNvSpPr/>
          <p:nvPr/>
        </p:nvSpPr>
        <p:spPr>
          <a:xfrm>
            <a:off x="502920" y="4400235"/>
            <a:ext cx="10570464" cy="11923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[江苏扬州2023高二期中·改编]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2011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following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movement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emerged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desire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identity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cultural</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confidence</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8" name="QB_4_AN.2_1#d572a42ef.blank?pid=3b9482a70&amp;color=0,55,96&amp;vpa=1&amp;vtp=1&amp;bbb=1"/>
          <p:cNvSpPr/>
          <p:nvPr/>
        </p:nvSpPr>
        <p:spPr>
          <a:xfrm>
            <a:off x="4530249" y="4776155"/>
            <a:ext cx="11445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express</a:t>
            </a:r>
            <a:endParaRPr lang="en-US" altLang="zh-CN" dirty="0"/>
          </a:p>
        </p:txBody>
      </p:sp>
      <p:sp>
        <p:nvSpPr>
          <p:cNvPr id="9" name="QB_4_AS.3_1#d572a42ef?pid=3b9482a70&amp;color=0,55,96&amp;vtp=1&amp;bbb=1"/>
          <p:cNvSpPr/>
          <p:nvPr/>
        </p:nvSpPr>
        <p:spPr>
          <a:xfrm>
            <a:off x="502920" y="5639818"/>
            <a:ext cx="10570464" cy="351155"/>
          </a:xfrm>
          <a:prstGeom prst="rect">
            <a:avLst/>
          </a:prstGeom>
          <a:noFill/>
          <a:ln/>
        </p:spPr>
        <p:txBody>
          <a:bodyPr wrap="none" lIns="0" tIns="0" rIns="0" bIns="0" rtlCol="0" anchor="t"/>
          <a:lstStyle/>
          <a:p>
            <a:pPr algn="l">
              <a:lnSpc>
                <a:spcPts val="3100"/>
              </a:lnSpc>
            </a:pPr>
            <a:r>
              <a:rPr lang="en-US" altLang="zh-CN" sz="1800" b="1" i="0" spc="-100" dirty="0">
                <a:solidFill>
                  <a:srgbClr val="003760"/>
                </a:solidFill>
                <a:latin typeface="Times New Roman" pitchFamily="34" charset="0"/>
                <a:ea typeface="微软雅黑" pitchFamily="34" charset="-122"/>
                <a:cs typeface="Times New Roman" pitchFamily="34" charset="-120"/>
              </a:rPr>
              <a:t>[解析]</a:t>
            </a:r>
            <a:r>
              <a:rPr lang="en-US" altLang="zh-CN" sz="1800" b="1" i="0" spc="-100" dirty="0">
                <a:solidFill>
                  <a:srgbClr val="003760"/>
                </a:solidFill>
                <a:latin typeface="SimSun" pitchFamily="34" charset="0"/>
                <a:ea typeface="SimSun" pitchFamily="34" charset="-122"/>
                <a:cs typeface="SimSun" pitchFamily="34" charset="-120"/>
              </a:rPr>
              <a:t> </a:t>
            </a:r>
            <a:r>
              <a:rPr lang="en-US" altLang="zh-CN" sz="1800" b="0" i="0" spc="-100" dirty="0">
                <a:solidFill>
                  <a:srgbClr val="003760"/>
                </a:solidFill>
                <a:latin typeface="Times New Roman" pitchFamily="34" charset="0"/>
                <a:ea typeface="微软雅黑" pitchFamily="34" charset="-122"/>
                <a:cs typeface="Times New Roman" pitchFamily="34" charset="-120"/>
              </a:rPr>
              <a:t>句意为：2011年，他发起了一场期望表达民族认同和日益增长的文化自信的运动，随后成立了这个社团。</a:t>
            </a:r>
            <a:endParaRPr lang="en-US" altLang="zh-CN" sz="18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9"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QB_4_BD.4_1#886e74da7?pid=3b9482a70&amp;color=0,55,96&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[广东深圳中学2023高二期中·改编]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desire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survival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struggle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their</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way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out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thick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forest,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despite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torture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fever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starvation.</a:t>
            </a:r>
            <a:endParaRPr lang="en-US" altLang="zh-CN" dirty="0"/>
          </a:p>
        </p:txBody>
      </p:sp>
      <p:sp>
        <p:nvSpPr>
          <p:cNvPr id="3" name="QB_4_AN.5_1#886e74da7.blank?pid=3b9482a70&amp;color=0,55,96&amp;vpa=2&amp;vtp=1&amp;bbb=1"/>
          <p:cNvSpPr/>
          <p:nvPr/>
        </p:nvSpPr>
        <p:spPr>
          <a:xfrm>
            <a:off x="6426675" y="1478280"/>
            <a:ext cx="433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for</a:t>
            </a:r>
            <a:endParaRPr lang="en-US" altLang="zh-CN" dirty="0"/>
          </a:p>
        </p:txBody>
      </p:sp>
      <p:sp>
        <p:nvSpPr>
          <p:cNvPr id="4" name="QB_4_AS.6_1#886e74da7?pid=3b9482a70&amp;color=0,55,96&amp;vtp=1&amp;bbb=1"/>
          <p:cNvSpPr/>
          <p:nvPr/>
        </p:nvSpPr>
        <p:spPr>
          <a:xfrm>
            <a:off x="502920" y="232225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句意为：强烈的生存欲望驱使他们不顾发烧和饥饿的折磨，一路挣扎着走出茂密的森林。</a:t>
            </a:r>
            <a:endParaRPr lang="en-US" altLang="zh-CN" sz="1800" dirty="0"/>
          </a:p>
        </p:txBody>
      </p:sp>
      <p:sp>
        <p:nvSpPr>
          <p:cNvPr id="5" name="QB_4_BD.7_1#bf1fdadcc?pid=3b9482a70&amp;color=0,55,96&amp;vtp=1&amp;bbb=1&amp;hb=1"/>
          <p:cNvSpPr/>
          <p:nvPr/>
        </p:nvSpPr>
        <p:spPr>
          <a:xfrm>
            <a:off x="502920" y="273304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desired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（return）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photographing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fascinating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recording</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story.</a:t>
            </a:r>
            <a:endParaRPr lang="en-US" altLang="zh-CN" dirty="0"/>
          </a:p>
        </p:txBody>
      </p:sp>
      <p:sp>
        <p:nvSpPr>
          <p:cNvPr id="6" name="QB_4_AN.8_1#bf1fdadcc.blank?pid=3b9482a70&amp;color=0,55,96&amp;vpa=3&amp;vtp=1&amp;bbb=1"/>
          <p:cNvSpPr/>
          <p:nvPr/>
        </p:nvSpPr>
        <p:spPr>
          <a:xfrm>
            <a:off x="1918176" y="2702560"/>
            <a:ext cx="10048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return</a:t>
            </a:r>
            <a:endParaRPr lang="en-US" altLang="zh-CN" dirty="0"/>
          </a:p>
        </p:txBody>
      </p:sp>
      <p:sp>
        <p:nvSpPr>
          <p:cNvPr id="7" name="QB_4_AS.9_1#bf1fdadcc?pid=3b9482a70&amp;color=0,55,96&amp;vtp=1&amp;bbb=1"/>
          <p:cNvSpPr/>
          <p:nvPr/>
        </p:nvSpPr>
        <p:spPr>
          <a:xfrm>
            <a:off x="502920" y="354780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句意为：我渴望重新燃起拍摄那座非常迷人的城市和记录它的故事的热情。</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P_4_BD#a5d8cda2e?sp=1&amp;pid=3b9482a70&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（2）desire在完形填空中常考查对其词义的把握。</a:t>
            </a:r>
            <a:endParaRPr lang="en-US" altLang="zh-CN" sz="1800" dirty="0"/>
          </a:p>
        </p:txBody>
      </p:sp>
      <p:sp>
        <p:nvSpPr>
          <p:cNvPr id="3" name="QC_4_BD.10_1#5f2593437?pid=3b9482a70&amp;color=0,55,96&amp;vtp=1&amp;bbb=1&amp;hb=1"/>
          <p:cNvSpPr/>
          <p:nvPr/>
        </p:nvSpPr>
        <p:spPr>
          <a:xfrm>
            <a:off x="502920" y="191325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[广东东莞2023高一期中]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graduation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new</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life</a:t>
            </a:r>
            <a:r>
              <a:rPr lang="en-US" altLang="zh-CN" b="0" i="0" dirty="0">
                <a:solidFill>
                  <a:srgbClr val="003760"/>
                </a:solidFill>
                <a:latin typeface="Times New Roman" pitchFamily="34" charset="0"/>
                <a:ea typeface="微软雅黑" pitchFamily="34" charset="-122"/>
                <a:cs typeface="Times New Roman" pitchFamily="34" charset="-120"/>
              </a:rPr>
              <a:t>.On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short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visit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Munich,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felt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sudden</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stay.</a:t>
            </a:r>
            <a:endParaRPr lang="en-US" altLang="zh-CN" dirty="0"/>
          </a:p>
        </p:txBody>
      </p:sp>
      <p:sp>
        <p:nvSpPr>
          <p:cNvPr id="4" name="QC_4_AN.11_1#5f2593437.blank?pid=3b9482a70&amp;color=0,55,96&amp;vpa=4&amp;vtp=1"/>
          <p:cNvSpPr/>
          <p:nvPr/>
        </p:nvSpPr>
        <p:spPr>
          <a:xfrm>
            <a:off x="5448776" y="2280920"/>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5" name="QC_4_BD.12_1#5f2593437.choices?pid=3b9482a70&amp;color=0,55,96&amp;vtp=1&amp;bbb=1"/>
          <p:cNvSpPr/>
          <p:nvPr/>
        </p:nvSpPr>
        <p:spPr>
          <a:xfrm>
            <a:off x="502920" y="2728023"/>
            <a:ext cx="10570464" cy="351155"/>
          </a:xfrm>
          <a:prstGeom prst="rect">
            <a:avLst/>
          </a:prstGeom>
          <a:noFill/>
          <a:ln/>
        </p:spPr>
        <p:txBody>
          <a:bodyPr wrap="none" lIns="0" tIns="0" rIns="0" bIns="0" rtlCol="0" anchor="t"/>
          <a:lstStyle/>
          <a:p>
            <a:pPr>
              <a:lnSpc>
                <a:spcPts val="3100"/>
              </a:lnSpc>
              <a:tabLst>
                <a:tab pos="2804541" algn="l"/>
                <a:tab pos="5507482" algn="l"/>
                <a:tab pos="80326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.curiosity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B.demand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C.desire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.emotion</a:t>
            </a:r>
            <a:endParaRPr lang="en-US" altLang="zh-CN" sz="1800" dirty="0"/>
          </a:p>
        </p:txBody>
      </p:sp>
      <p:sp>
        <p:nvSpPr>
          <p:cNvPr id="6" name="QC_4_AS.13_1#5f2593437?pid=3b9482a70&amp;color=0,55,96&amp;vtp=1&amp;bbb=1&amp;hb=1"/>
          <p:cNvSpPr/>
          <p:nvPr/>
        </p:nvSpPr>
        <p:spPr>
          <a:xfrm>
            <a:off x="502920" y="313880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根据空后的to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stay和上文的in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life可知</a:t>
            </a:r>
            <a:r>
              <a:rPr lang="en-US" altLang="zh-CN" sz="1800" b="0" i="0">
                <a:solidFill>
                  <a:srgbClr val="003760"/>
                </a:solidFill>
                <a:latin typeface="Times New Roman" pitchFamily="34" charset="0"/>
                <a:ea typeface="微软雅黑" pitchFamily="34" charset="-122"/>
                <a:cs typeface="Times New Roman" pitchFamily="34" charset="-120"/>
              </a:rPr>
              <a:t>，此处表示他突然有了留下来开始新生活的</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欲望</a:t>
            </a:r>
            <a:r>
              <a:rPr lang="en-US" altLang="zh-CN" b="0" i="0" dirty="0">
                <a:solidFill>
                  <a:srgbClr val="003760"/>
                </a:solidFill>
                <a:latin typeface="Times New Roman" pitchFamily="34" charset="0"/>
                <a:ea typeface="微软雅黑" pitchFamily="34" charset="-122"/>
                <a:cs typeface="Times New Roman" pitchFamily="34" charset="-120"/>
              </a:rPr>
              <a:t>。故选C项。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P_4#182400f1c?sp=1&amp;pid=3b9482a70&amp;color=0,55,96&amp;vtp=1&amp;bt=1&amp;bbb=1"/>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2.injure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injure</a:t>
            </a:r>
            <a:r>
              <a:rPr lang="en-US" altLang="zh-CN" sz="1800" b="0" i="0" dirty="0">
                <a:solidFill>
                  <a:srgbClr val="003760"/>
                </a:solidFill>
                <a:latin typeface="Times New Roman" pitchFamily="34" charset="0"/>
                <a:ea typeface="微软雅黑" pitchFamily="34" charset="-122"/>
                <a:cs typeface="Times New Roman" pitchFamily="34" charset="-120"/>
              </a:rPr>
              <a:t>在语法填空中常考查词性转换，其名词形式为injury，形容词形式为</a:t>
            </a:r>
            <a:r>
              <a:rPr lang="en-US" altLang="zh-CN" sz="1800" b="0" i="0">
                <a:solidFill>
                  <a:srgbClr val="003760"/>
                </a:solidFill>
                <a:latin typeface="Times New Roman" pitchFamily="34" charset="0"/>
                <a:ea typeface="微软雅黑" pitchFamily="34" charset="-122"/>
                <a:cs typeface="Times New Roman" pitchFamily="34" charset="-120"/>
              </a:rPr>
              <a:t>injured。</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[河北邢台六校2023高一期中联考]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Stretching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exercises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help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avoid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physical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（injure）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improve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skills.</a:t>
            </a:r>
            <a:endParaRPr lang="en-US" altLang="zh-CN" sz="1800" dirty="0"/>
          </a:p>
        </p:txBody>
      </p:sp>
      <p:sp>
        <p:nvSpPr>
          <p:cNvPr id="4" name="QB_4_AN.15_1#182400f1c.blank?pid=3b9482a70&amp;color=0,55,96&amp;vpa=5&amp;vtp=1&amp;bbb=1"/>
          <p:cNvSpPr/>
          <p:nvPr/>
        </p:nvSpPr>
        <p:spPr>
          <a:xfrm>
            <a:off x="495776" y="2705165"/>
            <a:ext cx="1462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injury/injuries</a:t>
            </a:r>
            <a:endParaRPr lang="en-US" altLang="zh-CN" dirty="0"/>
          </a:p>
        </p:txBody>
      </p:sp>
      <p:sp>
        <p:nvSpPr>
          <p:cNvPr id="5" name="QB_4_BD.16_1#66ff48f8b?pid=3b9482a70&amp;color=0,55,96&amp;vtp=1&amp;bbb=1&amp;hb=1"/>
          <p:cNvSpPr/>
          <p:nvPr/>
        </p:nvSpPr>
        <p:spPr>
          <a:xfrm>
            <a:off x="502920" y="3168334"/>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[福建福州八县（市、区）2024高一期中联考·改编]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marathon,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ankles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（injure）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running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weeks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to</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train.</a:t>
            </a:r>
            <a:endParaRPr lang="en-US" altLang="zh-CN" dirty="0"/>
          </a:p>
        </p:txBody>
      </p:sp>
      <p:sp>
        <p:nvSpPr>
          <p:cNvPr id="6" name="QB_4_AN.17_1#66ff48f8b.blank?pid=3b9482a70&amp;color=0,55,96&amp;vpa=6&amp;vtp=1&amp;bbb=1"/>
          <p:cNvSpPr/>
          <p:nvPr/>
        </p:nvSpPr>
        <p:spPr>
          <a:xfrm>
            <a:off x="1638776" y="3556954"/>
            <a:ext cx="814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injured</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P_4#43bc6c338?sp=1&amp;pid=3b9482a70&amp;color=0,55,96&amp;mp=1&amp;vtp=1&amp;bt=1&amp;bbb=1&amp;hb=1"/>
          <p:cNvSpPr/>
          <p:nvPr/>
        </p:nvSpPr>
        <p:spPr>
          <a:xfrm>
            <a:off x="502920" y="1512000"/>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3.origin</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origin</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在语法填空中的考法涉及：①考查名词单复数；②考查词性转换</a:t>
            </a:r>
            <a:r>
              <a:rPr lang="en-US" altLang="zh-CN" sz="1800" b="0" i="0">
                <a:solidFill>
                  <a:srgbClr val="003760"/>
                </a:solidFill>
                <a:latin typeface="Times New Roman" pitchFamily="34" charset="0"/>
                <a:ea typeface="微软雅黑" pitchFamily="34" charset="-122"/>
                <a:cs typeface="Times New Roman" pitchFamily="34" charset="-120"/>
              </a:rPr>
              <a:t>，常考查其转换为形容词</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original</a:t>
            </a:r>
            <a:r>
              <a:rPr lang="en-US" altLang="zh-CN" b="0" i="0" dirty="0">
                <a:solidFill>
                  <a:srgbClr val="003760"/>
                </a:solidFill>
                <a:latin typeface="Times New Roman" pitchFamily="34" charset="0"/>
                <a:ea typeface="微软雅黑" pitchFamily="34" charset="-122"/>
                <a:cs typeface="Times New Roman" pitchFamily="34" charset="-120"/>
              </a:rPr>
              <a:t>，还常考查由形容词original转换为副词originally。</a:t>
            </a:r>
            <a:endParaRPr lang="en-US" altLang="zh-CN" dirty="0"/>
          </a:p>
        </p:txBody>
      </p:sp>
      <p:sp>
        <p:nvSpPr>
          <p:cNvPr id="3" name="QB_4_BD.18_1#f2ed1d46d?pid=3b9482a70&amp;color=0,55,96&amp;vtp=1&amp;bbb=1&amp;hb=1"/>
          <p:cNvSpPr/>
          <p:nvPr/>
        </p:nvSpPr>
        <p:spPr>
          <a:xfrm>
            <a:off x="502920" y="2758949"/>
            <a:ext cx="10570464" cy="11923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[广东茂名电白区2024高一期中]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wide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range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（origin）,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seasons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religions,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figures,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important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events</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4" name="QB_4_AN.19_1#f2ed1d46d.blank?pid=3b9482a70&amp;color=0,55,96&amp;vpa=7&amp;vtp=1&amp;bbb=1"/>
          <p:cNvSpPr/>
          <p:nvPr/>
        </p:nvSpPr>
        <p:spPr>
          <a:xfrm>
            <a:off x="1410176" y="3134869"/>
            <a:ext cx="801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origins</a:t>
            </a:r>
            <a:endParaRPr lang="en-US" altLang="zh-CN" dirty="0"/>
          </a:p>
        </p:txBody>
      </p:sp>
      <p:sp>
        <p:nvSpPr>
          <p:cNvPr id="5" name="QB_4_AS.20_1#f2ed1d46d?pid=3b9482a70&amp;color=0,55,96&amp;vtp=1&amp;bbb=1&amp;hb=1"/>
          <p:cNvSpPr/>
          <p:nvPr/>
        </p:nvSpPr>
        <p:spPr>
          <a:xfrm>
            <a:off x="502920" y="4003549"/>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句意为：世界各地都庆祝节日。节日的起源很广泛，比如一年中的季节、宗教</a:t>
            </a:r>
            <a:r>
              <a:rPr lang="en-US" altLang="zh-CN" sz="1800" b="0" i="0">
                <a:solidFill>
                  <a:srgbClr val="003760"/>
                </a:solidFill>
                <a:latin typeface="Times New Roman" pitchFamily="34" charset="0"/>
                <a:ea typeface="微软雅黑" pitchFamily="34" charset="-122"/>
                <a:cs typeface="Times New Roman" pitchFamily="34" charset="-120"/>
              </a:rPr>
              <a:t>、著名人物和重要事</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件</a:t>
            </a:r>
            <a:r>
              <a:rPr lang="en-US" altLang="zh-CN" b="0" i="0" dirty="0">
                <a:solidFill>
                  <a:srgbClr val="003760"/>
                </a:solidFill>
                <a:latin typeface="Times New Roman" pitchFamily="34" charset="0"/>
                <a:ea typeface="微软雅黑" pitchFamily="34" charset="-122"/>
                <a:cs typeface="Times New Roman" pitchFamily="34" charset="-120"/>
              </a:rPr>
              <a:t>。origin为可数名词，且其前有a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wide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range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of修饰，应用复数形式。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3837</Words>
  <Application>Microsoft Office PowerPoint</Application>
  <PresentationFormat>宽屏</PresentationFormat>
  <Paragraphs>465</Paragraphs>
  <Slides>44</Slides>
  <Notes>42</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44</vt:i4>
      </vt:variant>
    </vt:vector>
  </HeadingPairs>
  <TitlesOfParts>
    <vt:vector size="54" baseType="lpstr">
      <vt:lpstr>Arial (正文)</vt:lpstr>
      <vt:lpstr>仿宋</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2024-10-09T09:03:10Z</dcterms:created>
  <dcterms:modified xsi:type="dcterms:W3CDTF">2024-10-09T09:46:27Z</dcterms:modified>
  <cp:category/>
  <cp:contentStatus/>
</cp:coreProperties>
</file>