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51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306" r:id="rId34"/>
    <p:sldId id="290" r:id="rId35"/>
    <p:sldId id="307" r:id="rId36"/>
    <p:sldId id="291" r:id="rId37"/>
    <p:sldId id="292" r:id="rId38"/>
    <p:sldId id="293" r:id="rId39"/>
    <p:sldId id="294" r:id="rId40"/>
    <p:sldId id="295" r:id="rId41"/>
    <p:sldId id="297" r:id="rId42"/>
    <p:sldId id="298" r:id="rId43"/>
    <p:sldId id="299" r:id="rId44"/>
    <p:sldId id="300" r:id="rId45"/>
    <p:sldId id="301" r:id="rId46"/>
    <p:sldId id="302" r:id="rId47"/>
    <p:sldId id="303" r:id="rId48"/>
    <p:sldId id="304" r:id="rId49"/>
    <p:sldId id="305" r:id="rId50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737765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41.xml"/><Relationship Id="rId3" Type="http://schemas.openxmlformats.org/officeDocument/2006/relationships/image" Target="../media/image6.png"/><Relationship Id="rId7" Type="http://schemas.openxmlformats.org/officeDocument/2006/relationships/slide" Target="../slides/slide21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读后续写攻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188720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读后续写攻略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fbdd379202f811564364#tid=6705f980a60734000ada9a7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WY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1792224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127248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4462272"/>
            <a:ext cx="768096" cy="768096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5504688" y="179222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8" name="MasterShapeName"/>
          <p:cNvSpPr/>
          <p:nvPr/>
        </p:nvSpPr>
        <p:spPr>
          <a:xfrm>
            <a:off x="5504688" y="312724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5504688" y="446227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0" name="MasterShapeName?linknodeid=2510029dd&amp;color=RGB(0,96,96)">
            <a:hlinkClick r:id="rId6" action="ppaction://hlinksldjump"/>
          </p:cNvPr>
          <p:cNvSpPr/>
          <p:nvPr/>
        </p:nvSpPr>
        <p:spPr>
          <a:xfrm>
            <a:off x="6803136" y="1965960"/>
            <a:ext cx="288036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语言知识运用</a:t>
            </a:r>
            <a:endParaRPr lang="en-US" sz="2400" dirty="0"/>
          </a:p>
        </p:txBody>
      </p:sp>
      <p:sp>
        <p:nvSpPr>
          <p:cNvPr id="11" name="MasterShapeName?linknodeid=0136638e9&amp;color=RGB(0,96,96)">
            <a:hlinkClick r:id="rId7" action="ppaction://hlinksldjump"/>
          </p:cNvPr>
          <p:cNvSpPr/>
          <p:nvPr/>
        </p:nvSpPr>
        <p:spPr>
          <a:xfrm>
            <a:off x="6803136" y="3328416"/>
            <a:ext cx="288036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阅读技能突破</a:t>
            </a:r>
            <a:endParaRPr lang="en-US" sz="2400" dirty="0"/>
          </a:p>
        </p:txBody>
      </p:sp>
      <p:sp>
        <p:nvSpPr>
          <p:cNvPr id="12" name="MasterShapeName?linknodeid=214fd09ea&amp;color=RGB(0,96,96)">
            <a:hlinkClick r:id="rId8" action="ppaction://hlinksldjump"/>
          </p:cNvPr>
          <p:cNvSpPr/>
          <p:nvPr/>
        </p:nvSpPr>
        <p:spPr>
          <a:xfrm>
            <a:off x="6803136" y="4700016"/>
            <a:ext cx="2880360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读后续写攻略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 语言知识运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22960"/>
            <a:ext cx="667512" cy="6675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68680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语言知识运用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阅读技能突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722376" cy="57607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3210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阅读技能突破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0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0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0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0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0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0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34fb8c115?sp=1&amp;pid=2510029dd&amp;color=0,55,96&amp;mp=1&amp;vtp=1&amp;bt=1&amp;bbb=1&amp;hb=1"/>
          <p:cNvSpPr/>
          <p:nvPr/>
        </p:nvSpPr>
        <p:spPr>
          <a:xfrm>
            <a:off x="502920" y="151200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4.reward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reward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在语法填空中的考法涉及：①考查词性转换，常考查其转换为形容词rewarding；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②考查其作动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词时的时态和语态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，常涉及固定搭配reward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sth。</a:t>
            </a:r>
            <a:endParaRPr lang="en-US" altLang="zh-CN" dirty="0"/>
          </a:p>
        </p:txBody>
      </p:sp>
      <p:sp>
        <p:nvSpPr>
          <p:cNvPr id="3" name="QB_4_BD.26_1#e5d1a9b75?pid=2510029dd&amp;color=0,55,96&amp;vtp=1&amp;bbb=1&amp;hb=1"/>
          <p:cNvSpPr/>
          <p:nvPr/>
        </p:nvSpPr>
        <p:spPr>
          <a:xfrm>
            <a:off x="502920" y="2749234"/>
            <a:ext cx="10570464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[山东枣庄2023高二期中]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trip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challenging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large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population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especially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cities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Beijing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Shanghai.But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vacation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large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reward）.</a:t>
            </a:r>
            <a:endParaRPr lang="en-US" altLang="zh-CN" dirty="0"/>
          </a:p>
        </p:txBody>
      </p:sp>
      <p:sp>
        <p:nvSpPr>
          <p:cNvPr id="4" name="QB_4_AN.27_1#e5d1a9b75.blank?pid=2510029dd&amp;color=0,55,96&amp;vpa=10&amp;vtp=1&amp;bbb=1"/>
          <p:cNvSpPr/>
          <p:nvPr/>
        </p:nvSpPr>
        <p:spPr>
          <a:xfrm>
            <a:off x="9197498" y="3125154"/>
            <a:ext cx="1093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rewarding</a:t>
            </a:r>
            <a:endParaRPr lang="en-US" altLang="zh-CN" dirty="0"/>
          </a:p>
        </p:txBody>
      </p:sp>
      <p:sp>
        <p:nvSpPr>
          <p:cNvPr id="5" name="QB_4_AS.28_1#e5d1a9b75?pid=2510029dd&amp;color=0,55,96&amp;vtp=1&amp;bbb=1"/>
          <p:cNvSpPr/>
          <p:nvPr/>
        </p:nvSpPr>
        <p:spPr>
          <a:xfrm>
            <a:off x="502920" y="3988817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此处应用形容词作表语，意为“值得做的；有意义的”。</a:t>
            </a:r>
            <a:endParaRPr lang="en-US" altLang="zh-CN" sz="1800" dirty="0"/>
          </a:p>
        </p:txBody>
      </p:sp>
      <p:sp>
        <p:nvSpPr>
          <p:cNvPr id="6" name="QB_4_BD.29_1#a57561fef?pid=2510029dd&amp;color=0,55,96&amp;vtp=1&amp;bbb=1&amp;hb=1"/>
          <p:cNvSpPr/>
          <p:nvPr/>
        </p:nvSpPr>
        <p:spPr>
          <a:xfrm>
            <a:off x="502920" y="4399599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[四川省绵阳南山中学2023高二期末]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trip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certainly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while;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however,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（reward）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beautiful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views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along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lower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cost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flying.</a:t>
            </a:r>
            <a:endParaRPr lang="en-US" altLang="zh-CN" dirty="0"/>
          </a:p>
        </p:txBody>
      </p:sp>
      <p:sp>
        <p:nvSpPr>
          <p:cNvPr id="7" name="QB_4_AN.30_1#a57561fef.blank?pid=2510029dd&amp;color=0,55,96&amp;vpa=11&amp;vtp=1&amp;bbb=1"/>
          <p:cNvSpPr/>
          <p:nvPr/>
        </p:nvSpPr>
        <p:spPr>
          <a:xfrm>
            <a:off x="483076" y="4788219"/>
            <a:ext cx="35448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rewarded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reward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endParaRPr lang="en-US" altLang="zh-CN" dirty="0"/>
          </a:p>
        </p:txBody>
      </p:sp>
      <p:sp>
        <p:nvSpPr>
          <p:cNvPr id="8" name="QB_4_AS.31_1#a57561fef?pid=2510029dd&amp;color=0,55,96&amp;vtp=1&amp;bbb=1"/>
          <p:cNvSpPr/>
          <p:nvPr/>
        </p:nvSpPr>
        <p:spPr>
          <a:xfrm>
            <a:off x="502920" y="5639182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意为“用某物报答某人”，此处考查其被动语态。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ff075926b?sp=1&amp;pid=2510029dd&amp;color=0,55,96&amp;vtp=1&amp;bt=1&amp;bbb=1"/>
          <p:cNvSpPr/>
          <p:nvPr/>
        </p:nvSpPr>
        <p:spPr>
          <a:xfrm>
            <a:off x="502920" y="151200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.charge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（1）charge在语法填空中主要考查：①其作动词时的时态和语态；②其作名词时的固定搭配in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charge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of/take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charge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仿宋" pitchFamily="34" charset="0"/>
                <a:ea typeface="仿宋" pitchFamily="34" charset="-122"/>
                <a:cs typeface="仿宋" pitchFamily="34" charset="-120"/>
              </a:rPr>
              <a:t>[重庆西南大学附中2023高一期末]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evidence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large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amount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（charge）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breaking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traffic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rules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months.</a:t>
            </a:r>
            <a:endParaRPr lang="en-US" altLang="zh-CN" sz="1800" dirty="0"/>
          </a:p>
        </p:txBody>
      </p:sp>
      <p:sp>
        <p:nvSpPr>
          <p:cNvPr id="5" name="QB_4_AN.33_1#ff075926b.blank?pid=2510029dd&amp;color=0,55,96&amp;vpa=12&amp;vtp=1&amp;bbb=1"/>
          <p:cNvSpPr/>
          <p:nvPr/>
        </p:nvSpPr>
        <p:spPr>
          <a:xfrm>
            <a:off x="470376" y="3124265"/>
            <a:ext cx="1851660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charged</a:t>
            </a:r>
            <a:endParaRPr lang="en-US" altLang="zh-CN" dirty="0"/>
          </a:p>
        </p:txBody>
      </p:sp>
      <p:sp>
        <p:nvSpPr>
          <p:cNvPr id="6" name="QB_4_AS.34_1#fe934f98d?pid=2510029dd&amp;color=0,55,96&amp;vtp=1&amp;bbb=1&amp;hb=1"/>
          <p:cNvSpPr/>
          <p:nvPr/>
        </p:nvSpPr>
        <p:spPr>
          <a:xfrm>
            <a:off x="502920" y="3574735"/>
            <a:ext cx="10570464" cy="1192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句意为：有证据表明，在过去的几个月里，违反交通规则的罚款数额巨大。charge和主语a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large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amount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money之间是被动关系，根据时间状语over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months可知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，此处应用现在完成时的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被动语态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；且主语为单数概念，谓语也应用单数形式。</a:t>
            </a:r>
            <a:endParaRPr lang="en-US" altLang="zh-CN" dirty="0"/>
          </a:p>
        </p:txBody>
      </p:sp>
      <p:sp>
        <p:nvSpPr>
          <p:cNvPr id="7" name="QB_4_BD.35_1#7b21c3149?pid=2510029dd&amp;color=0,55,96&amp;vtp=1&amp;bbb=1&amp;hb=1"/>
          <p:cNvSpPr/>
          <p:nvPr/>
        </p:nvSpPr>
        <p:spPr>
          <a:xfrm>
            <a:off x="502920" y="48161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[浙江浙北G2联盟2023高一期中]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charge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exhibition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displaying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restoration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process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palace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complex.</a:t>
            </a:r>
            <a:endParaRPr lang="en-US" altLang="zh-CN" dirty="0"/>
          </a:p>
        </p:txBody>
      </p:sp>
      <p:sp>
        <p:nvSpPr>
          <p:cNvPr id="8" name="QB_4_AN.36_1#7b21c3149.blank?pid=2510029dd&amp;color=0,55,96&amp;vpa=13&amp;vtp=1&amp;bbb=1"/>
          <p:cNvSpPr/>
          <p:nvPr/>
        </p:nvSpPr>
        <p:spPr>
          <a:xfrm>
            <a:off x="5579967" y="4785680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9" name="QB_4_AS.37_1#7b21c3149?pid=2510029dd&amp;color=0,55,96&amp;vtp=1&amp;bbb=1&amp;hb=1"/>
          <p:cNvSpPr/>
          <p:nvPr/>
        </p:nvSpPr>
        <p:spPr>
          <a:xfrm>
            <a:off x="502920" y="56341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</a:pP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句意为：现在，她负责展示宫殿建筑群修复过程的展览。in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charge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of为固定搭配，意为“负责；主管”。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8" grpId="0" build="p" animBg="1"/>
      <p:bldP spid="9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38_1#5f641d0ef?pid=2510029dd&amp;color=0,55,96&amp;vtp=1&amp;bt=1&amp;bbb=1&amp;hb=1"/>
          <p:cNvSpPr/>
          <p:nvPr/>
        </p:nvSpPr>
        <p:spPr>
          <a:xfrm>
            <a:off x="502920" y="151200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例3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[陕西西安陕西师大附中2023高二期末·改编]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Emperor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Huizong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discovered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boy's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special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talent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brush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charge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education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personally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painter.</a:t>
            </a:r>
            <a:endParaRPr lang="en-US" altLang="zh-CN" dirty="0"/>
          </a:p>
        </p:txBody>
      </p:sp>
      <p:sp>
        <p:nvSpPr>
          <p:cNvPr id="3" name="QB_4_AN.39_1#5f641d0ef.blank?pid=2510029dd&amp;color=0,55,96&amp;vpa=14&amp;vtp=1&amp;bbb=1"/>
          <p:cNvSpPr/>
          <p:nvPr/>
        </p:nvSpPr>
        <p:spPr>
          <a:xfrm>
            <a:off x="4974749" y="1879665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4" name="QB_4_AS.40_1#5f641d0ef?pid=2510029dd&amp;color=0,55,96&amp;vtp=1&amp;bbb=1&amp;hb=1"/>
          <p:cNvSpPr/>
          <p:nvPr/>
        </p:nvSpPr>
        <p:spPr>
          <a:xfrm>
            <a:off x="502920" y="2337119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句意为：据说，宋徽宗发现了这个男孩在绘画方面的特殊才能，并亲自负责他的绘画教育。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charge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of为固定搭配，意为“负责”。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ef135155a?sp=1&amp;pid=2510029dd&amp;color=0,55,96&amp;vtp=1&amp;bt=1&amp;bbb=1&amp;hb=1"/>
          <p:cNvSpPr/>
          <p:nvPr/>
        </p:nvSpPr>
        <p:spPr>
          <a:xfrm>
            <a:off x="502920" y="15087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（2）charge在完形填空中的考法涉及：①考查对其动词词义的把握；②考查固定搭配in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charge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sth）。</a:t>
            </a:r>
            <a:endParaRPr lang="en-US" altLang="zh-CN" dirty="0"/>
          </a:p>
        </p:txBody>
      </p:sp>
      <p:sp>
        <p:nvSpPr>
          <p:cNvPr id="3" name="QC_4_BD.41_1#80140a0ed?pid=2510029dd&amp;color=0,55,96&amp;vtp=1&amp;bbb=1&amp;hb=1"/>
          <p:cNvSpPr/>
          <p:nvPr/>
        </p:nvSpPr>
        <p:spPr>
          <a:xfrm>
            <a:off x="502920" y="232727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例4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Ruby—how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herself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sews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six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dollars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dress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sews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poor.</a:t>
            </a:r>
            <a:endParaRPr lang="en-US" altLang="zh-CN" dirty="0"/>
          </a:p>
        </p:txBody>
      </p:sp>
      <p:sp>
        <p:nvSpPr>
          <p:cNvPr id="4" name="QC_4_AN.42_1#80140a0ed.blank?pid=2510029dd&amp;color=0,55,96&amp;vpa=15&amp;vtp=1"/>
          <p:cNvSpPr/>
          <p:nvPr/>
        </p:nvSpPr>
        <p:spPr>
          <a:xfrm>
            <a:off x="9339167" y="229679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5" name="QC_4_BD.43_1#80140a0ed.choices?pid=2510029dd&amp;color=0,55,96&amp;vtp=1&amp;bbb=1"/>
          <p:cNvSpPr/>
          <p:nvPr/>
        </p:nvSpPr>
        <p:spPr>
          <a:xfrm>
            <a:off x="502920" y="314204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2702941" algn="l"/>
                <a:tab pos="5393182" algn="l"/>
                <a:tab pos="808342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.spends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B.charges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C.saves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.earns</a:t>
            </a:r>
            <a:endParaRPr lang="en-US" altLang="zh-CN" sz="1800" dirty="0"/>
          </a:p>
        </p:txBody>
      </p:sp>
      <p:sp>
        <p:nvSpPr>
          <p:cNvPr id="6" name="QC_4_AS.44_1#80140a0ed?pid=2510029dd&amp;color=0,55,96&amp;vtp=1&amp;bbb=1"/>
          <p:cNvSpPr/>
          <p:nvPr/>
        </p:nvSpPr>
        <p:spPr>
          <a:xfrm>
            <a:off x="502920" y="354780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根据语境可知，charge在此处意为“（向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）收费；开价”。</a:t>
            </a:r>
            <a:endParaRPr lang="en-US" altLang="zh-CN" sz="1800" dirty="0"/>
          </a:p>
        </p:txBody>
      </p:sp>
      <p:sp>
        <p:nvSpPr>
          <p:cNvPr id="7" name="QC_4_BD.45_1#06b364c7f?pid=2510029dd&amp;color=0,55,96&amp;vtp=1&amp;bbb=1&amp;hb=1"/>
          <p:cNvSpPr/>
          <p:nvPr/>
        </p:nvSpPr>
        <p:spPr>
          <a:xfrm>
            <a:off x="502920" y="395859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例5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college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Rogers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summer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Idaho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logging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（伐木场）.When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boss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leave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few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Rogers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8" name="QC_4_AN.46_1#06b364c7f.blank?pid=2510029dd&amp;color=0,55,96&amp;vpa=16&amp;vtp=1"/>
          <p:cNvSpPr/>
          <p:nvPr/>
        </p:nvSpPr>
        <p:spPr>
          <a:xfrm>
            <a:off x="5493226" y="432625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9" name="QC_4_BD.47_1#06b364c7f.choices?pid=2510029dd&amp;color=0,55,96&amp;vtp=1&amp;bbb=1"/>
          <p:cNvSpPr/>
          <p:nvPr/>
        </p:nvSpPr>
        <p:spPr>
          <a:xfrm>
            <a:off x="502920" y="477335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2702941" algn="l"/>
                <a:tab pos="5393182" algn="l"/>
                <a:tab pos="808342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trouble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charge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vain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ruins</a:t>
            </a:r>
            <a:endParaRPr lang="en-US" altLang="zh-CN" sz="1800" dirty="0"/>
          </a:p>
        </p:txBody>
      </p:sp>
      <p:sp>
        <p:nvSpPr>
          <p:cNvPr id="10" name="QC_4_AS.48_1#06b364c7f?pid=2510029dd&amp;color=0,55,96&amp;vtp=1&amp;bbb=1&amp;hb=1"/>
          <p:cNvSpPr/>
          <p:nvPr/>
        </p:nvSpPr>
        <p:spPr>
          <a:xfrm>
            <a:off x="502920" y="518414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根据空前的When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days可知，老板要离开几天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，故此处应指让罗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杰斯看管伐木场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charge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sth）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意为“负责/主管（某事）”，故选B项。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89817be11?sp=1&amp;pid=2510029dd&amp;color=0,55,96&amp;vtp=1&amp;bt=1&amp;bbb=1&amp;hb=1"/>
          <p:cNvSpPr/>
          <p:nvPr/>
        </p:nvSpPr>
        <p:spPr>
          <a:xfrm>
            <a:off x="502920" y="151200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6.permit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在语法填空中的考法涉及：①考查词性转换，其名词形式为permission；②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考查其时态和语态；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考查其非谓语形式；④考查其固定搭配permit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仿宋" pitchFamily="34" charset="0"/>
                <a:ea typeface="仿宋" pitchFamily="34" charset="-122"/>
                <a:cs typeface="仿宋" pitchFamily="34" charset="-120"/>
              </a:rPr>
              <a:t>[河北石家庄一中2024高二月考]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excited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possibility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anybody's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（permit）.</a:t>
            </a:r>
            <a:endParaRPr lang="en-US" altLang="zh-CN" dirty="0"/>
          </a:p>
        </p:txBody>
      </p:sp>
      <p:sp>
        <p:nvSpPr>
          <p:cNvPr id="4" name="QB_4_AN.50_1#89817be11.blank?pid=2510029dd&amp;color=0,55,96&amp;vpa=17&amp;vtp=1&amp;bbb=1"/>
          <p:cNvSpPr/>
          <p:nvPr/>
        </p:nvSpPr>
        <p:spPr>
          <a:xfrm>
            <a:off x="2365851" y="3124265"/>
            <a:ext cx="1169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permission</a:t>
            </a:r>
            <a:endParaRPr lang="en-US" altLang="zh-CN" dirty="0"/>
          </a:p>
        </p:txBody>
      </p:sp>
      <p:sp>
        <p:nvSpPr>
          <p:cNvPr id="5" name="QB_4_AS.51_1#e7388000b?pid=2510029dd&amp;color=0,55,96&amp;vtp=1&amp;bbb=1"/>
          <p:cNvSpPr/>
          <p:nvPr/>
        </p:nvSpPr>
        <p:spPr>
          <a:xfrm>
            <a:off x="502920" y="3569717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设空处作介词without的宾语，且其前有所有格anybody's修饰，应用名词形式。</a:t>
            </a:r>
            <a:endParaRPr lang="en-US" altLang="zh-CN" sz="1800" dirty="0"/>
          </a:p>
        </p:txBody>
      </p:sp>
      <p:sp>
        <p:nvSpPr>
          <p:cNvPr id="6" name="QB_4_BD.52_1#15cb84234?pid=2510029dd&amp;color=0,55,96&amp;vtp=1&amp;bbb=1&amp;hb=1"/>
          <p:cNvSpPr/>
          <p:nvPr/>
        </p:nvSpPr>
        <p:spPr>
          <a:xfrm>
            <a:off x="502920" y="3980499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[山西大学附属中学校2024高一期中]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environmental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protection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reasons,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transport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（permit）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park.</a:t>
            </a:r>
            <a:endParaRPr lang="en-US" altLang="zh-CN" dirty="0"/>
          </a:p>
        </p:txBody>
      </p:sp>
      <p:sp>
        <p:nvSpPr>
          <p:cNvPr id="7" name="QB_4_AN.53_1#15cb84234.blank?pid=2510029dd&amp;color=0,55,96&amp;vpa=18&amp;vtp=1&amp;bbb=1"/>
          <p:cNvSpPr/>
          <p:nvPr/>
        </p:nvSpPr>
        <p:spPr>
          <a:xfrm>
            <a:off x="508476" y="4335464"/>
            <a:ext cx="13096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permitted</a:t>
            </a:r>
            <a:endParaRPr lang="en-US" altLang="zh-CN" dirty="0"/>
          </a:p>
        </p:txBody>
      </p:sp>
      <p:sp>
        <p:nvSpPr>
          <p:cNvPr id="8" name="QB_4_AS.54_1#15cb84234?pid=2510029dd&amp;color=0,55,96&amp;vtp=1&amp;bbb=1&amp;hb=1"/>
          <p:cNvSpPr/>
          <p:nvPr/>
        </p:nvSpPr>
        <p:spPr>
          <a:xfrm>
            <a:off x="502920" y="4800284"/>
            <a:ext cx="10570464" cy="1192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句意为：出于环保原因，公园内不允许使用个人交通工具。设空处在句中作谓语，permit和主语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transport之间构成被动关系，且此处是对现在事实的陈述，应用一般现在时的被动语态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；主语为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单数概念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，谓语也应用单数形式。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4_BD.55_1#9e2fea87a?pid=2510029dd&amp;color=0,55,96&amp;vtp=1&amp;bt=1&amp;bbb=1&amp;hb=1"/>
          <p:cNvSpPr/>
          <p:nvPr/>
        </p:nvSpPr>
        <p:spPr>
          <a:xfrm>
            <a:off x="502920" y="151200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例3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[四川成都石室中学2023高一期末]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project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leaders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hope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raising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materials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site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later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week,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weather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（permit）.</a:t>
            </a:r>
            <a:endParaRPr lang="en-US" altLang="zh-CN" dirty="0"/>
          </a:p>
        </p:txBody>
      </p:sp>
      <p:sp>
        <p:nvSpPr>
          <p:cNvPr id="3" name="QB_4_AN.56_1#9e2fea87a.blank?pid=2510029dd&amp;color=0,55,96&amp;vpa=19&amp;vtp=1&amp;bbb=1"/>
          <p:cNvSpPr/>
          <p:nvPr/>
        </p:nvSpPr>
        <p:spPr>
          <a:xfrm>
            <a:off x="4337526" y="1866965"/>
            <a:ext cx="1119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permitting</a:t>
            </a:r>
            <a:endParaRPr lang="en-US" altLang="zh-CN" dirty="0"/>
          </a:p>
        </p:txBody>
      </p:sp>
      <p:sp>
        <p:nvSpPr>
          <p:cNvPr id="4" name="QB_4_AS.57_1#9e2fea87a?pid=2510029dd&amp;color=0,55,96&amp;vtp=1&amp;bbb=1&amp;hb=1"/>
          <p:cNvSpPr/>
          <p:nvPr/>
        </p:nvSpPr>
        <p:spPr>
          <a:xfrm>
            <a:off x="502920" y="2337119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句意为：项目负责人希望在天气允许的情况下，本周晚些时候开始从现场打捞重要材料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。此处为独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立主格结构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，weather和permit为逻辑上的主动关系，应用现在分词形式。</a:t>
            </a:r>
            <a:endParaRPr lang="en-US" altLang="zh-CN" dirty="0"/>
          </a:p>
        </p:txBody>
      </p:sp>
      <p:sp>
        <p:nvSpPr>
          <p:cNvPr id="5" name="QB_4_BD.58_1#5697ac12d?pid=2510029dd&amp;color=0,55,96&amp;vtp=1&amp;bbb=1&amp;hb=1"/>
          <p:cNvSpPr/>
          <p:nvPr/>
        </p:nvSpPr>
        <p:spPr>
          <a:xfrm>
            <a:off x="502920" y="3166619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例4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[湖南邵东三中2024高二期末]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FAST,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visitors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permitted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（bring）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electronic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devices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security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measures.</a:t>
            </a:r>
            <a:endParaRPr lang="en-US" altLang="zh-CN" dirty="0"/>
          </a:p>
        </p:txBody>
      </p:sp>
      <p:sp>
        <p:nvSpPr>
          <p:cNvPr id="6" name="QB_4_AN.59_1#5697ac12d.blank?pid=2510029dd&amp;color=0,55,96&amp;vpa=20&amp;vtp=1&amp;bbb=1"/>
          <p:cNvSpPr/>
          <p:nvPr/>
        </p:nvSpPr>
        <p:spPr>
          <a:xfrm>
            <a:off x="8199279" y="3123439"/>
            <a:ext cx="9413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bring</a:t>
            </a:r>
            <a:endParaRPr lang="en-US" altLang="zh-CN" dirty="0"/>
          </a:p>
        </p:txBody>
      </p:sp>
      <p:sp>
        <p:nvSpPr>
          <p:cNvPr id="7" name="QB_4_AS.60_1#5697ac12d?pid=2510029dd&amp;color=0,55,96&amp;vtp=1&amp;bbb=1&amp;hb=1"/>
          <p:cNvSpPr/>
          <p:nvPr/>
        </p:nvSpPr>
        <p:spPr>
          <a:xfrm>
            <a:off x="502920" y="3989389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句意为：由于安全措施，游客不允许携带任何电子设备参观FAST。固定搭配permit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sth意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“允许某人做某事”，此处是其被动语态的否定形式。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67ace95be?sp=1&amp;pid=2510029dd&amp;color=0,55,96&amp;vtp=1&amp;bt=1&amp;bbb=1"/>
          <p:cNvSpPr/>
          <p:nvPr/>
        </p:nvSpPr>
        <p:spPr>
          <a:xfrm>
            <a:off x="502920" y="1512000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7.relate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在语法填空中主要考查固定搭配relate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以及形容词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related。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仿宋" pitchFamily="34" charset="0"/>
                <a:ea typeface="仿宋" pitchFamily="34" charset="-122"/>
                <a:cs typeface="仿宋" pitchFamily="34" charset="-120"/>
              </a:rPr>
              <a:t>[黑龙江大庆铁人中学2024高一期中]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performed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Western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songs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entertaining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beautiful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melodies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refreshing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style.</a:t>
            </a:r>
            <a:endParaRPr lang="en-US" altLang="zh-CN" sz="1800" dirty="0"/>
          </a:p>
        </p:txBody>
      </p:sp>
      <p:sp>
        <p:nvSpPr>
          <p:cNvPr id="4" name="QB_4_AN.62_1#67ace95be.blank?pid=2510029dd&amp;color=0,55,96&amp;vpa=21&amp;vtp=1&amp;bbb=1"/>
          <p:cNvSpPr/>
          <p:nvPr/>
        </p:nvSpPr>
        <p:spPr>
          <a:xfrm>
            <a:off x="1105376" y="2717865"/>
            <a:ext cx="12588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5" name="QB_4_AS.63_1#4ef2a08b8?pid=2510029dd&amp;color=0,55,96&amp;vtp=1&amp;bbb=1"/>
          <p:cNvSpPr/>
          <p:nvPr/>
        </p:nvSpPr>
        <p:spPr>
          <a:xfrm>
            <a:off x="502920" y="3163317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为固定搭配，在此处意为“认同，与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产生共鸣”。</a:t>
            </a:r>
            <a:endParaRPr lang="en-US" altLang="zh-CN" sz="1800" dirty="0"/>
          </a:p>
        </p:txBody>
      </p:sp>
      <p:sp>
        <p:nvSpPr>
          <p:cNvPr id="6" name="QB_4_BD.64_1#ad23509f5?pid=2510029dd&amp;color=0,55,96&amp;vtp=1&amp;bbb=1&amp;hb=1"/>
          <p:cNvSpPr/>
          <p:nvPr/>
        </p:nvSpPr>
        <p:spPr>
          <a:xfrm>
            <a:off x="502920" y="3574099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[湖北武汉部分重点中学2023高一期中联考]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movie's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consultant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“Discussions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movie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support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enthusiasm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（热情）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science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technology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（relate）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knowledge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technology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behind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movie.”</a:t>
            </a:r>
            <a:endParaRPr lang="en-US" altLang="zh-CN" dirty="0"/>
          </a:p>
        </p:txBody>
      </p:sp>
      <p:sp>
        <p:nvSpPr>
          <p:cNvPr id="7" name="QB_4_AN.65_1#ad23509f5.blank?pid=2510029dd&amp;color=0,55,96&amp;vpa=22&amp;vtp=1&amp;bbb=1"/>
          <p:cNvSpPr/>
          <p:nvPr/>
        </p:nvSpPr>
        <p:spPr>
          <a:xfrm>
            <a:off x="6147276" y="4381819"/>
            <a:ext cx="788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related</a:t>
            </a:r>
            <a:endParaRPr lang="en-US" altLang="zh-CN" dirty="0"/>
          </a:p>
        </p:txBody>
      </p:sp>
      <p:sp>
        <p:nvSpPr>
          <p:cNvPr id="8" name="QB_4_AS.66_1#ad23509f5?pid=2510029dd&amp;color=0,55,96&amp;vtp=1&amp;bbb=1&amp;hb=1"/>
          <p:cNvSpPr/>
          <p:nvPr/>
        </p:nvSpPr>
        <p:spPr>
          <a:xfrm>
            <a:off x="502920" y="5225099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句意为：电影的科学顾问说：“关于这部电影的讨论不仅表明了（人们）对中国电影的支持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，还激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发了更多人对科技的热情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，让他们有机会了解电影背后的相关科学技术知识。”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d8a16e1b3?sp=1&amp;pid=2510029dd&amp;color=0,55,96&amp;vtp=1&amp;bt=1&amp;bbb=1&amp;hb=1"/>
          <p:cNvSpPr/>
          <p:nvPr/>
        </p:nvSpPr>
        <p:spPr>
          <a:xfrm>
            <a:off x="502920" y="1512000"/>
            <a:ext cx="10570464" cy="19672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8.astonish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astonish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在语法填空中常考查词性转换，其形容词形式为astonishing,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astonished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；其名词形式为</a:t>
            </a:r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astonishment。</a:t>
            </a: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仿宋" pitchFamily="34" charset="0"/>
                <a:ea typeface="仿宋" pitchFamily="34" charset="-122"/>
                <a:cs typeface="仿宋" pitchFamily="34" charset="-120"/>
              </a:rPr>
              <a:t>[黑龙江双鸭山一中2023高二开学考]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Peter,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head,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grandma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round,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（astonish）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eyes.</a:t>
            </a:r>
            <a:endParaRPr lang="en-US" altLang="zh-CN" dirty="0"/>
          </a:p>
        </p:txBody>
      </p:sp>
      <p:sp>
        <p:nvSpPr>
          <p:cNvPr id="4" name="QB_4_AN.68_1#d8a16e1b3.blank?pid=2510029dd&amp;color=0,55,96&amp;vpa=23&amp;vtp=1&amp;bbb=1"/>
          <p:cNvSpPr/>
          <p:nvPr/>
        </p:nvSpPr>
        <p:spPr>
          <a:xfrm>
            <a:off x="483076" y="3088959"/>
            <a:ext cx="11318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astonished</a:t>
            </a:r>
            <a:endParaRPr lang="en-US" altLang="zh-CN" dirty="0"/>
          </a:p>
        </p:txBody>
      </p:sp>
      <p:sp>
        <p:nvSpPr>
          <p:cNvPr id="5" name="QB_4_AS.69_1#e87bef4ae?pid=2510029dd&amp;color=0,55,96&amp;vtp=1&amp;bbb=1"/>
          <p:cNvSpPr/>
          <p:nvPr/>
        </p:nvSpPr>
        <p:spPr>
          <a:xfrm>
            <a:off x="502920" y="3493517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设空处表示“惊讶的”，故填astonished。</a:t>
            </a:r>
            <a:endParaRPr lang="en-US" altLang="zh-CN" sz="1800" dirty="0"/>
          </a:p>
        </p:txBody>
      </p:sp>
      <p:sp>
        <p:nvSpPr>
          <p:cNvPr id="6" name="QB_4_BD.70_1#66a9f461c?pid=2510029dd&amp;color=0,55,96&amp;vtp=1&amp;bbb=1&amp;hb=1"/>
          <p:cNvSpPr/>
          <p:nvPr/>
        </p:nvSpPr>
        <p:spPr>
          <a:xfrm>
            <a:off x="502920" y="3890266"/>
            <a:ext cx="10570464" cy="7480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[福建厦门双十中学2024高一月考]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（astonish）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lungfish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time.</a:t>
            </a:r>
            <a:endParaRPr lang="en-US" altLang="zh-CN" dirty="0"/>
          </a:p>
        </p:txBody>
      </p:sp>
      <p:sp>
        <p:nvSpPr>
          <p:cNvPr id="7" name="QB_4_AN.71_1#66a9f461c.blank?pid=2510029dd&amp;color=0,55,96&amp;vpa=24&amp;vtp=1&amp;bbb=1"/>
          <p:cNvSpPr/>
          <p:nvPr/>
        </p:nvSpPr>
        <p:spPr>
          <a:xfrm>
            <a:off x="5385276" y="3850832"/>
            <a:ext cx="12080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astonishing</a:t>
            </a:r>
            <a:endParaRPr lang="en-US" altLang="zh-CN" dirty="0"/>
          </a:p>
        </p:txBody>
      </p:sp>
      <p:sp>
        <p:nvSpPr>
          <p:cNvPr id="8" name="QB_4_AS.72_1#66a9f461c?pid=2510029dd&amp;color=0,55,96&amp;vtp=1&amp;bbb=1"/>
          <p:cNvSpPr/>
          <p:nvPr/>
        </p:nvSpPr>
        <p:spPr>
          <a:xfrm>
            <a:off x="502920" y="4689476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设空处表示“令人惊讶的”，故填astonishing。</a:t>
            </a:r>
            <a:endParaRPr lang="en-US" altLang="zh-CN" sz="1800" dirty="0"/>
          </a:p>
        </p:txBody>
      </p:sp>
      <p:sp>
        <p:nvSpPr>
          <p:cNvPr id="9" name="QB_4_BD.73_1#a7240f90c?pid=2510029dd&amp;color=0,55,96&amp;vtp=1&amp;bbb=1&amp;hb=1"/>
          <p:cNvSpPr/>
          <p:nvPr/>
        </p:nvSpPr>
        <p:spPr>
          <a:xfrm>
            <a:off x="502920" y="5086225"/>
            <a:ext cx="10570464" cy="11478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例3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[浙江省诸暨中学2024高二月考]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Xiong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Chuanfa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blows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lifelike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molten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maltose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麦芽糖）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minutes,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（astonish）,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magician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10" name="QB_4_AN.74_1#a7240f90c.blank?pid=2510029dd&amp;color=0,55,96&amp;vpa=25&amp;vtp=1&amp;bbb=1"/>
          <p:cNvSpPr/>
          <p:nvPr/>
        </p:nvSpPr>
        <p:spPr>
          <a:xfrm>
            <a:off x="5683726" y="5465892"/>
            <a:ext cx="13731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astonishment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0769c2675?sp=1&amp;pid=2510029dd&amp;color=0,55,96&amp;vtp=1&amp;bt=1&amp;bbb=1&amp;h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9.consume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consume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在语法填空中的考法涉及：①考查词性转换，其名词形式为consumption和consumer；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②考查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其作谓语时的语态。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仿宋" pitchFamily="34" charset="0"/>
                <a:ea typeface="仿宋" pitchFamily="34" charset="-122"/>
                <a:cs typeface="仿宋" pitchFamily="34" charset="-120"/>
              </a:rPr>
              <a:t>[江苏省江阴高级中学2024高二月考]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problems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excessive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energy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（consume）,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climate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population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described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American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writer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Thomas.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仿宋" pitchFamily="34" charset="0"/>
                <a:ea typeface="仿宋" pitchFamily="34" charset="-122"/>
                <a:cs typeface="仿宋" pitchFamily="34" charset="-120"/>
              </a:rPr>
              <a:t>[全国乙2022·改编]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However,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sugar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brands,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Classic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Coca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Cola,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accepted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sugar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tax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refusing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fear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upsetting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（consume）.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例3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Medical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recommend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large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quantities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fresh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fruit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（consume）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improve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immune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system.</a:t>
            </a:r>
            <a:endParaRPr lang="en-US" altLang="zh-CN" dirty="0"/>
          </a:p>
        </p:txBody>
      </p:sp>
      <p:sp>
        <p:nvSpPr>
          <p:cNvPr id="4" name="QB_4_AN.76_1#0769c2675.blank?pid=2510029dd&amp;color=0,55,96&amp;vpa=26&amp;vtp=1&amp;bbb=1"/>
          <p:cNvSpPr/>
          <p:nvPr/>
        </p:nvSpPr>
        <p:spPr>
          <a:xfrm>
            <a:off x="8073548" y="2726120"/>
            <a:ext cx="1347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consumption</a:t>
            </a:r>
            <a:endParaRPr lang="en-US" altLang="zh-CN" dirty="0"/>
          </a:p>
        </p:txBody>
      </p:sp>
      <p:sp>
        <p:nvSpPr>
          <p:cNvPr id="6" name="QB_4_AN.78_1#0769c2675.blank?pid=2510029dd&amp;color=0,55,96&amp;vpa=27&amp;vtp=1&amp;bbb=1"/>
          <p:cNvSpPr/>
          <p:nvPr/>
        </p:nvSpPr>
        <p:spPr>
          <a:xfrm>
            <a:off x="6350476" y="3996120"/>
            <a:ext cx="1144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consumers</a:t>
            </a:r>
            <a:endParaRPr lang="en-US" altLang="zh-CN" dirty="0"/>
          </a:p>
        </p:txBody>
      </p:sp>
      <p:sp>
        <p:nvSpPr>
          <p:cNvPr id="8" name="QB_4_AN.80_1#0769c2675.blank?pid=2510029dd&amp;color=0,55,96&amp;vpa=28&amp;vtp=1&amp;bbb=1"/>
          <p:cNvSpPr/>
          <p:nvPr/>
        </p:nvSpPr>
        <p:spPr>
          <a:xfrm>
            <a:off x="8276748" y="4415220"/>
            <a:ext cx="14239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consumed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7416faaa9?sp=1&amp;pid=2510029dd&amp;color=0,55,96&amp;mp=1&amp;vtp=1&amp;bt=1&amp;bbb=1&amp;h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10.surround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surround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在语法填空中的考法涉及：①考查词性转换,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其名词形式为surroundings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，形容词形式为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surrounding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；②考查固定搭配be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surrounded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with/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bookshop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enjoyable;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totally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unaware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（surrounding）.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仿宋" pitchFamily="34" charset="0"/>
                <a:ea typeface="仿宋" pitchFamily="34" charset="-122"/>
                <a:cs typeface="仿宋" pitchFamily="34" charset="-120"/>
              </a:rPr>
              <a:t>[江西宜春宜丰中学2024高一期中]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2007,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walls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ruins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（surround）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conservation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system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combined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display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massive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infrastructure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base.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例3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仿宋" pitchFamily="34" charset="0"/>
                <a:ea typeface="仿宋" pitchFamily="34" charset="-122"/>
                <a:cs typeface="仿宋" pitchFamily="34" charset="-120"/>
              </a:rPr>
              <a:t>[安徽合肥一中2024高一月考·改编]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probably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positively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surrounded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way.</a:t>
            </a:r>
            <a:endParaRPr lang="en-US" altLang="zh-CN" dirty="0"/>
          </a:p>
        </p:txBody>
      </p:sp>
      <p:sp>
        <p:nvSpPr>
          <p:cNvPr id="4" name="QB_4_AN.82_1#7416faaa9.blank?pid=2510029dd&amp;color=0,55,96&amp;vpa=29&amp;vtp=1&amp;bbb=1"/>
          <p:cNvSpPr/>
          <p:nvPr/>
        </p:nvSpPr>
        <p:spPr>
          <a:xfrm>
            <a:off x="483076" y="3145220"/>
            <a:ext cx="1360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surroundings</a:t>
            </a:r>
            <a:endParaRPr lang="en-US" altLang="zh-CN" dirty="0"/>
          </a:p>
        </p:txBody>
      </p:sp>
      <p:sp>
        <p:nvSpPr>
          <p:cNvPr id="6" name="QB_4_AN.84_1#7416faaa9.blank?pid=2510029dd&amp;color=0,55,96&amp;vpa=30&amp;vtp=1&amp;bbb=1"/>
          <p:cNvSpPr/>
          <p:nvPr/>
        </p:nvSpPr>
        <p:spPr>
          <a:xfrm>
            <a:off x="8795225" y="3564320"/>
            <a:ext cx="1271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surrounding</a:t>
            </a:r>
            <a:endParaRPr lang="en-US" altLang="zh-CN" dirty="0"/>
          </a:p>
        </p:txBody>
      </p:sp>
      <p:sp>
        <p:nvSpPr>
          <p:cNvPr id="8" name="QB_4_AN.86_1#7416faaa9.blank?pid=2510029dd&amp;color=0,55,96&amp;vpa=31&amp;vtp=1&amp;bbb=1"/>
          <p:cNvSpPr/>
          <p:nvPr/>
        </p:nvSpPr>
        <p:spPr>
          <a:xfrm>
            <a:off x="508476" y="4800665"/>
            <a:ext cx="865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by/with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6ab9fba44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5</a:t>
            </a:r>
            <a:endParaRPr lang="en-US" altLang="zh-CN" sz="5400" dirty="0"/>
          </a:p>
        </p:txBody>
      </p:sp>
      <p:sp>
        <p:nvSpPr>
          <p:cNvPr id="3" name="C_1_BD#6ab9fba44.fixed?color=61,88,159&amp;vtp=1&amp;bbb=1"/>
          <p:cNvSpPr/>
          <p:nvPr/>
        </p:nvSpPr>
        <p:spPr>
          <a:xfrm>
            <a:off x="0" y="3493008"/>
            <a:ext cx="12188952" cy="15179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What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adventure!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f849fc8c1?sp=1&amp;pid=2510029dd&amp;color=0,55,96&amp;mp=1&amp;vtp=1&amp;bt=1&amp;bbb=1"/>
          <p:cNvSpPr/>
          <p:nvPr/>
        </p:nvSpPr>
        <p:spPr>
          <a:xfrm>
            <a:off x="502920" y="1512000"/>
            <a:ext cx="10570464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.depth</a:t>
            </a:r>
          </a:p>
          <a:p>
            <a:pPr>
              <a:lnSpc>
                <a:spcPts val="3300"/>
              </a:lnSpc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（1）depth在语法填空中主要考查词性转换，常给出其形容词deep，转换为名词depth。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until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moment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realise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（deep）.Never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underestimate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power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actions.</a:t>
            </a:r>
            <a:endParaRPr lang="en-US" altLang="zh-CN" sz="1800" dirty="0"/>
          </a:p>
        </p:txBody>
      </p:sp>
      <p:sp>
        <p:nvSpPr>
          <p:cNvPr id="5" name="QB_4_AN.88_1#f849fc8c1.blank?pid=2510029dd&amp;color=0,55,96&amp;vpa=32&amp;vtp=1&amp;bbb=1"/>
          <p:cNvSpPr/>
          <p:nvPr/>
        </p:nvSpPr>
        <p:spPr>
          <a:xfrm>
            <a:off x="4889976" y="2307020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depth</a:t>
            </a:r>
            <a:endParaRPr lang="en-US" altLang="zh-CN" dirty="0"/>
          </a:p>
        </p:txBody>
      </p:sp>
      <p:sp>
        <p:nvSpPr>
          <p:cNvPr id="6" name="QB_4_AS.89_1#dde0fb101?pid=2510029dd&amp;color=0,55,96&amp;vtp=1&amp;bbb=1&amp;hb=1"/>
          <p:cNvSpPr/>
          <p:nvPr/>
        </p:nvSpPr>
        <p:spPr>
          <a:xfrm>
            <a:off x="502920" y="3165349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句意为：直到那一刻我才意识到它的深度，永远不要低估你所做之事的力量。此处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its是形容词性物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主代词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，修饰名词，故填depth。</a:t>
            </a:r>
            <a:endParaRPr lang="en-US" altLang="zh-CN" dirty="0"/>
          </a:p>
        </p:txBody>
      </p:sp>
      <p:sp>
        <p:nvSpPr>
          <p:cNvPr id="7" name="P_4_BD#3cc499823?sp=1&amp;pid=2510029dd&amp;color=0,55,96&amp;vtp=1&amp;bbb=1"/>
          <p:cNvSpPr/>
          <p:nvPr/>
        </p:nvSpPr>
        <p:spPr>
          <a:xfrm>
            <a:off x="502920" y="3983102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（2）depth在完形填空中主要考查对其词义的把握。</a:t>
            </a:r>
            <a:endParaRPr lang="en-US" altLang="zh-CN" sz="1800" dirty="0"/>
          </a:p>
        </p:txBody>
      </p:sp>
      <p:sp>
        <p:nvSpPr>
          <p:cNvPr id="8" name="QC_4_BD.90_1#a7fbb5a1d?pid=2510029dd&amp;color=0,55,96&amp;vtp=1&amp;bbb=1&amp;hb=1"/>
          <p:cNvSpPr/>
          <p:nvPr/>
        </p:nvSpPr>
        <p:spPr>
          <a:xfrm>
            <a:off x="502920" y="4393884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discusses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checking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cautious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general.</a:t>
            </a:r>
            <a:endParaRPr lang="en-US" altLang="zh-CN" dirty="0"/>
          </a:p>
        </p:txBody>
      </p:sp>
      <p:sp>
        <p:nvSpPr>
          <p:cNvPr id="9" name="QC_4_AN.91_1#a7fbb5a1d.blank?pid=2510029dd&amp;color=0,55,96&amp;vpa=33&amp;vtp=1"/>
          <p:cNvSpPr/>
          <p:nvPr/>
        </p:nvSpPr>
        <p:spPr>
          <a:xfrm>
            <a:off x="5702776" y="4363404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10" name="QC_4_BD.92_1#a7fbb5a1d.choices?pid=2510029dd&amp;color=0,55,96&amp;vtp=1&amp;bbb=1"/>
          <p:cNvSpPr/>
          <p:nvPr/>
        </p:nvSpPr>
        <p:spPr>
          <a:xfrm>
            <a:off x="502920" y="5208652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2687066" algn="l"/>
                <a:tab pos="5336032" algn="l"/>
                <a:tab pos="8048498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.width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B.depth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C.length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.height</a:t>
            </a:r>
            <a:endParaRPr lang="en-US" altLang="zh-CN" sz="1800" dirty="0"/>
          </a:p>
        </p:txBody>
      </p:sp>
      <p:sp>
        <p:nvSpPr>
          <p:cNvPr id="11" name="QC_4_AS.93_1#a7fbb5a1d?pid=2510029dd&amp;color=0,55,96&amp;vtp=1&amp;bbb=1"/>
          <p:cNvSpPr/>
          <p:nvPr/>
        </p:nvSpPr>
        <p:spPr>
          <a:xfrm>
            <a:off x="502920" y="5614417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句意为：马克大体上讨论了潜水前检查水深和多加谨慎的重要性。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9" grpId="0" build="p" animBg="1"/>
      <p:bldP spid="11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7fca0346?pid=0136638e9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时文领读</a:t>
            </a:r>
            <a:endParaRPr lang="en-US" altLang="zh-CN" sz="2400" dirty="0"/>
          </a:p>
        </p:txBody>
      </p:sp>
      <p:graphicFrame>
        <p:nvGraphicFramePr>
          <p:cNvPr id="24" name="P_5_BD#cc14bd6b3?colgroup=16,28&amp;pid=57fca0346&amp;color=0,55,96&amp;vtp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1946162"/>
              </p:ext>
            </p:extLst>
          </p:nvPr>
        </p:nvGraphicFramePr>
        <p:xfrm>
          <a:off x="502920" y="2122170"/>
          <a:ext cx="10543032" cy="1867091"/>
        </p:xfrm>
        <a:graphic>
          <a:graphicData uri="http://schemas.openxmlformats.org/drawingml/2006/table">
            <a:tbl>
              <a:tblPr/>
              <a:tblGrid>
                <a:gridCol w="39867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5562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459865">
                <a:tc rowSpan="2">
                  <a:txBody>
                    <a:bodyPr/>
                    <a:lstStyle/>
                    <a:p>
                      <a:pPr algn="l" hangingPunct="0">
                        <a:lnSpc>
                          <a:spcPts val="2900"/>
                        </a:lnSpc>
                      </a:pPr>
                      <a:r>
                        <a:rPr lang="en-US" altLang="zh-CN" sz="1800" b="1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主题：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人与自然——人类的探险活动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9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语篇类型</a:t>
                      </a:r>
                      <a:r>
                        <a:rPr lang="en-US" altLang="zh-CN" sz="1800" b="1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：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记叙文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9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词数</a:t>
                      </a:r>
                      <a:r>
                        <a:rPr lang="en-US" altLang="zh-CN" sz="1800" b="1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：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411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9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难度</a:t>
                      </a:r>
                      <a:r>
                        <a:rPr lang="en-US" altLang="zh-CN" sz="1800" b="1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：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中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阅读用时</a:t>
                      </a:r>
                      <a:r>
                        <a:rPr lang="en-US" altLang="zh-CN" sz="1800" b="1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：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8分钟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1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背景导入：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几个世纪以来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人类一直坚持不懈地进行伟大的探险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活动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探险家们一点点地填补地图上的空白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寻找珍稀的科考资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料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同时不断刷新着人类的极限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通过了解这些勇者的故事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我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们可以从中学习他们崇高的精神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7226">
                <a:tc vMerge="1">
                  <a:txBody>
                    <a:bodyPr/>
                    <a:lstStyle/>
                    <a:p>
                      <a:endParaRPr lang="zh-CN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700"/>
                        </a:lnSpc>
                      </a:pPr>
                      <a:r>
                        <a:rPr lang="en-US" altLang="zh-CN" sz="1800" b="1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阅读技巧：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根据关键词句概括文章主旨大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5" name="P_5_BD#cc14bd6b3?colgroup=11,20,12&amp;pid=57fca0346&amp;color=0,55,96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62508931"/>
                  </p:ext>
                </p:extLst>
              </p:nvPr>
            </p:nvGraphicFramePr>
            <p:xfrm>
              <a:off x="502920" y="1993265"/>
              <a:ext cx="10533888" cy="3875596"/>
            </p:xfrm>
            <a:graphic>
              <a:graphicData uri="http://schemas.openxmlformats.org/drawingml/2006/table">
                <a:tbl>
                  <a:tblPr/>
                  <a:tblGrid>
                    <a:gridCol w="279806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76402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9718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538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知识点击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原</a:t>
                          </a: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结构分析·阅读技巧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490214"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It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is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general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assumption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that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anose="02020603050405020304" pitchFamily="18" charset="0"/>
                              <a:ea typeface="微软雅黑" pitchFamily="34" charset="-122"/>
                              <a:cs typeface="Times New Roman" pitchFamily="34" charset="-120"/>
                            </a:rPr>
                            <a:t>…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人们通常为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Times New Roman" pitchFamily="34" charset="-120"/>
                            </a:rPr>
                            <a:t>……</a:t>
                          </a:r>
                          <a:endParaRPr lang="en-US" altLang="zh-CN" sz="1200" dirty="0">
                            <a:latin typeface="SimSun" panose="02010600030101010101" pitchFamily="2" charset="-122"/>
                          </a:endParaRP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in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memory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of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anose="02020603050405020304" pitchFamily="18" charset="0"/>
                              <a:ea typeface="微软雅黑" pitchFamily="34" charset="-122"/>
                              <a:cs typeface="Times New Roman" pitchFamily="34" charset="-120"/>
                            </a:rPr>
                            <a:t>…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为了纪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念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Times New Roman" pitchFamily="34" charset="-120"/>
                            </a:rPr>
                            <a:t>……</a:t>
                          </a:r>
                          <a:endParaRPr lang="en-US" altLang="zh-CN" sz="120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Great</a:t>
                          </a: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Northern</a:t>
                          </a: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Adventure</a:t>
                          </a:r>
                          <a:endParaRPr lang="en-US" altLang="zh-CN" sz="1200" dirty="0"/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u="none">
                              <a:solidFill>
                                <a:srgbClr val="FF8827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Times New Roman" pitchFamily="34" charset="-120"/>
                            </a:rPr>
                            <a:t>    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It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is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general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assumption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FF8827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FF8827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FF8827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①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that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North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America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rather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far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from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Asia.Despite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tremendous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②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size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of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Pacific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Ocean,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gap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between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two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continents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less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than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38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kilometres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（minimum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distance）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at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Bering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Strait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③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.This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famous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channel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was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named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in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memory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of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Vitus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Bering,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Danish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explorer.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关键信息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文章的标题就是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本文的主旨</a:t>
                          </a:r>
                          <a:r>
                            <a:rPr lang="en-US" altLang="zh-CN" sz="1800" b="0" i="0" spc="-10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段落大意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第一段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（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引入主题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）：为了纪念探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险家维图斯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·白令</a:t>
                          </a:r>
                          <a:r>
                            <a:rPr lang="en-US" altLang="zh-CN" sz="1800" b="0" i="0" spc="-10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白令海峡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以他的名字命名</a:t>
                          </a:r>
                          <a:r>
                            <a:rPr lang="en-US" altLang="zh-CN" sz="1800" b="0" i="0" spc="-10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5" name="P_5_BD#cc14bd6b3?colgroup=11,20,12&amp;pid=57fca0346&amp;color=0,55,96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162508931"/>
                  </p:ext>
                </p:extLst>
              </p:nvPr>
            </p:nvGraphicFramePr>
            <p:xfrm>
              <a:off x="502920" y="1993265"/>
              <a:ext cx="10533888" cy="3875596"/>
            </p:xfrm>
            <a:graphic>
              <a:graphicData uri="http://schemas.openxmlformats.org/drawingml/2006/table">
                <a:tbl>
                  <a:tblPr/>
                  <a:tblGrid>
                    <a:gridCol w="279806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76402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9718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538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知识点击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原</a:t>
                          </a: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结构分析·阅读技巧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490214"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It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is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general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assumption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that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anose="02020603050405020304" pitchFamily="18" charset="0"/>
                              <a:ea typeface="微软雅黑" pitchFamily="34" charset="-122"/>
                              <a:cs typeface="Times New Roman" pitchFamily="34" charset="-120"/>
                            </a:rPr>
                            <a:t>…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人们通常为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Times New Roman" pitchFamily="34" charset="-120"/>
                            </a:rPr>
                            <a:t>……</a:t>
                          </a:r>
                          <a:endParaRPr lang="en-US" altLang="zh-CN" sz="1200" dirty="0">
                            <a:latin typeface="SimSun" panose="02010600030101010101" pitchFamily="2" charset="-122"/>
                          </a:endParaRP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in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memory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of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anose="02020603050405020304" pitchFamily="18" charset="0"/>
                              <a:ea typeface="微软雅黑" pitchFamily="34" charset="-122"/>
                              <a:cs typeface="Times New Roman" pitchFamily="34" charset="-120"/>
                            </a:rPr>
                            <a:t>…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为了纪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念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Times New Roman" pitchFamily="34" charset="-120"/>
                            </a:rPr>
                            <a:t>……</a:t>
                          </a:r>
                          <a:endParaRPr lang="en-US" altLang="zh-CN" sz="1200" dirty="0">
                            <a:latin typeface="SimSun" panose="02010600030101010101" pitchFamily="2" charset="-122"/>
                          </a:endParaRPr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8824" t="-10976" r="-62660" b="-87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关键信息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文章的标题就是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本文的主旨</a:t>
                          </a:r>
                          <a:r>
                            <a:rPr lang="en-US" altLang="zh-CN" sz="1800" b="0" i="0" spc="-10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段落大意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第一段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（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引入主题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）：为了纪念探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险家维图斯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·白令</a:t>
                          </a:r>
                          <a:r>
                            <a:rPr lang="en-US" altLang="zh-CN" sz="1800" b="0" i="0" spc="-10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白令海峡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以他的名字命名</a:t>
                          </a:r>
                          <a:r>
                            <a:rPr lang="en-US" altLang="zh-CN" sz="1800" b="0" i="0" spc="-10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P_5_BD#cc14bd6b3?colgroup=11,20,12&amp;pid=57fca0346&amp;color=0,55,96&amp;mp=1&amp;vtp=1&amp;bt=1&amp;bbb=1">
            <a:extLst>
              <a:ext uri="{FF2B5EF4-FFF2-40B4-BE49-F238E27FC236}">
                <a16:creationId xmlns:a16="http://schemas.microsoft.com/office/drawing/2014/main" id="{1C334C6E-806D-417D-2B6D-3496A7014293}"/>
              </a:ext>
            </a:extLst>
          </p:cNvPr>
          <p:cNvSpPr txBox="1"/>
          <p:nvPr/>
        </p:nvSpPr>
        <p:spPr>
          <a:xfrm>
            <a:off x="10575143" y="1508760"/>
            <a:ext cx="461665" cy="36779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100"/>
              </a:lnSpc>
            </a:pPr>
            <a:r>
              <a:rPr lang="zh-CN" altLang="en-US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" name="P_5_BD#cc14bd6b3?colgroup=11,20,12&amp;pid=57fca0346&amp;color=0,55,96&amp;mp=1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0638575"/>
              </p:ext>
            </p:extLst>
          </p:nvPr>
        </p:nvGraphicFramePr>
        <p:xfrm>
          <a:off x="502920" y="1993265"/>
          <a:ext cx="10533888" cy="2558479"/>
        </p:xfrm>
        <a:graphic>
          <a:graphicData uri="http://schemas.openxmlformats.org/drawingml/2006/table">
            <a:tbl>
              <a:tblPr/>
              <a:tblGrid>
                <a:gridCol w="2798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64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538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知识点击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原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结构分析·阅读技巧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173097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aiming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explore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anose="02020603050405020304" pitchFamily="18" charset="0"/>
                          <a:ea typeface="微软雅黑" pitchFamily="34" charset="-122"/>
                          <a:cs typeface="Times New Roman" pitchFamily="34" charset="-120"/>
                        </a:rPr>
                        <a:t>…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were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joined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为现在分词短语作后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置定语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修饰前面的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expedition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;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if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Asia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and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America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were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joined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为宾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语从句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1725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expedition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aiming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explore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east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coast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of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Siberia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and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find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if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Asia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and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America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were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joined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started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from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St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Petersburg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,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Russia.As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leader,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Bering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with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his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partner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Chirikov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led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600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people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with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tons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of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supplies.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1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段落大意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第二段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：介绍了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始于1725年的这次探险的目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的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P_5_BD#cc14bd6b3?colgroup=11,20,12&amp;pid=57fca0346&amp;color=0,55,96&amp;mp=1&amp;vtp=1&amp;bt=1&amp;bbb=1">
            <a:extLst>
              <a:ext uri="{FF2B5EF4-FFF2-40B4-BE49-F238E27FC236}">
                <a16:creationId xmlns:a16="http://schemas.microsoft.com/office/drawing/2014/main" id="{43C80F8E-3AC6-8FB0-C09A-18A661044E30}"/>
              </a:ext>
            </a:extLst>
          </p:cNvPr>
          <p:cNvSpPr txBox="1"/>
          <p:nvPr/>
        </p:nvSpPr>
        <p:spPr>
          <a:xfrm>
            <a:off x="10575143" y="1508760"/>
            <a:ext cx="461665" cy="36779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100"/>
              </a:lnSpc>
            </a:pPr>
            <a:r>
              <a:rPr lang="zh-CN" altLang="en-US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" name="P_5_BD#cc14bd6b3?colgroup=11,20,12&amp;pid=57fca0346&amp;color=0,55,96&amp;mp=1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4642671"/>
              </p:ext>
            </p:extLst>
          </p:nvPr>
        </p:nvGraphicFramePr>
        <p:xfrm>
          <a:off x="502920" y="1993265"/>
          <a:ext cx="10533888" cy="4013137"/>
        </p:xfrm>
        <a:graphic>
          <a:graphicData uri="http://schemas.openxmlformats.org/drawingml/2006/table">
            <a:tbl>
              <a:tblPr/>
              <a:tblGrid>
                <a:gridCol w="2798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64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538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知识点击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原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结构分析·阅读技巧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9086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where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引导非限制性定语从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句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in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bad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condition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状态不佳</a:t>
                      </a:r>
                      <a:endParaRPr lang="en-US" altLang="zh-CN" sz="1200" dirty="0"/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that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引导宾语从句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took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years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for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them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and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their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group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reach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east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Siberia,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cross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Ob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River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and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Lena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River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and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get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Okhotsk,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where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they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spent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time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building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ships.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u="none">
                          <a:solidFill>
                            <a:srgbClr val="003760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   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Although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exhausted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team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which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travelled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11,400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kilometres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were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in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bad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condition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,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Bering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refused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delay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and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began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voyage.They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first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sailed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across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strait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,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and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proved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that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North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America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and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Asia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were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two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separate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continents.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1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段落大意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第三至四段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：叙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述了白令和他的团队克服重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重艰辛后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最终证明了亚洲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与北美洲是两个独立的大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陆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P_5_BD#cc14bd6b3?colgroup=11,20,12&amp;pid=57fca0346&amp;color=0,55,96&amp;mp=1&amp;vtp=1&amp;bt=1&amp;bbb=1">
            <a:extLst>
              <a:ext uri="{FF2B5EF4-FFF2-40B4-BE49-F238E27FC236}">
                <a16:creationId xmlns:a16="http://schemas.microsoft.com/office/drawing/2014/main" id="{07DFF2FD-6B4A-4B9D-51F8-2DAD8FF4C6B9}"/>
              </a:ext>
            </a:extLst>
          </p:cNvPr>
          <p:cNvSpPr txBox="1"/>
          <p:nvPr/>
        </p:nvSpPr>
        <p:spPr>
          <a:xfrm>
            <a:off x="10575143" y="1508760"/>
            <a:ext cx="461665" cy="36779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100"/>
              </a:lnSpc>
            </a:pPr>
            <a:r>
              <a:rPr lang="zh-CN" altLang="en-US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8" name="P_5_BD#cc14bd6b3?colgroup=11,20,12&amp;pid=57fca0346&amp;color=0,55,96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9461271"/>
                  </p:ext>
                </p:extLst>
              </p:nvPr>
            </p:nvGraphicFramePr>
            <p:xfrm>
              <a:off x="502920" y="1993265"/>
              <a:ext cx="10533888" cy="4061016"/>
            </p:xfrm>
            <a:graphic>
              <a:graphicData uri="http://schemas.openxmlformats.org/drawingml/2006/table">
                <a:tbl>
                  <a:tblPr/>
                  <a:tblGrid>
                    <a:gridCol w="279806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76402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9718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538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知识点击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原</a:t>
                          </a: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结构分析·阅读技巧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675634"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in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which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引导非限制性定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语从句</a:t>
                          </a:r>
                          <a:endParaRPr lang="en-US" altLang="zh-CN" sz="1200" dirty="0"/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lose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contact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失去联系</a:t>
                          </a:r>
                          <a:endParaRPr lang="en-US" altLang="zh-CN" sz="1200" dirty="0"/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one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after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another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一个接一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个地</a:t>
                          </a:r>
                          <a:endParaRPr lang="en-US" altLang="zh-CN" sz="1200" dirty="0"/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lack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of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anose="02020603050405020304" pitchFamily="18" charset="0"/>
                              <a:ea typeface="微软雅黑" pitchFamily="34" charset="-122"/>
                              <a:cs typeface="Times New Roman" pitchFamily="34" charset="-120"/>
                            </a:rPr>
                            <a:t>…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缺乏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Times New Roman" pitchFamily="34" charset="-120"/>
                            </a:rPr>
                            <a:t>……</a:t>
                          </a:r>
                          <a:endParaRPr lang="en-US" altLang="zh-CN" sz="1200" dirty="0">
                            <a:latin typeface="SimSun" panose="02010600030101010101" pitchFamily="2" charset="-122"/>
                          </a:endParaRP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which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引导非限制性定语从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句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  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serious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problems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continued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to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happen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1741,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which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Bering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and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Chirikov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decided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to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explore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Alaska.As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ship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sailed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north,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twoadventurers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lost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contact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.Bering's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ship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landed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Alaska,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but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didn't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get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any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fresh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water.The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crew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kept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dying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one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after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another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from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scurvy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0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​</m:t>
                                  </m:r>
                                </m:e>
                                <m:sup>
                                  <m:r>
                                    <a:rPr lang="en-US" altLang="zh-CN" sz="1800" b="0" i="0" spc="-100" dirty="0">
                                      <a:solidFill>
                                        <a:srgbClr val="003760"/>
                                      </a:solidFill>
                                      <a:latin typeface="Cambria Math" panose="02040503050406030204" pitchFamily="18" charset="0"/>
                                      <a:ea typeface="微软雅黑" pitchFamily="34" charset="-122"/>
                                      <a:cs typeface="Times New Roman" pitchFamily="34" charset="-120"/>
                                    </a:rPr>
                                    <m:t>④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00" b="0" i="0" kern="0" spc="-99900" dirty="0">
                              <a:solidFill>
                                <a:srgbClr val="FFFFFF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 </a:t>
                          </a:r>
                          <a:r>
                            <a:rPr lang="en-US" altLang="zh-CN" sz="1800" b="0" i="0" spc="-10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disease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caused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by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lack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of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vitamin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,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which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was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getting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worse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after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drinking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the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salty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water.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段落大意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第五至六段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：叙</a:t>
                          </a:r>
                        </a:p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述了白令和他的团队在探索</a:t>
                          </a:r>
                        </a:p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阿拉斯加的过程中遭遇了种</a:t>
                          </a:r>
                        </a:p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种艰难困苦</a:t>
                          </a:r>
                          <a:r>
                            <a:rPr lang="en-US" altLang="zh-CN" sz="1800" b="0" i="0" spc="-10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最终</a:t>
                          </a:r>
                          <a:r>
                            <a:rPr lang="en-US" altLang="zh-CN" sz="1800" b="0" i="0" spc="-10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白令为</a:t>
                          </a:r>
                        </a:p>
                        <a:p>
                          <a:pPr marL="0" lvl="0" indent="0"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探险事业献出了生命</a:t>
                          </a:r>
                          <a:r>
                            <a:rPr lang="en-US" altLang="zh-CN" sz="1800" b="0" i="0" spc="-10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8" name="P_5_BD#cc14bd6b3?colgroup=11,20,12&amp;pid=57fca0346&amp;color=0,55,96&amp;mp=1&amp;vtp=1&amp;bt=1&amp;bbb=1&amp;hb=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9461271"/>
                  </p:ext>
                </p:extLst>
              </p:nvPr>
            </p:nvGraphicFramePr>
            <p:xfrm>
              <a:off x="502920" y="1993265"/>
              <a:ext cx="10533888" cy="4061016"/>
            </p:xfrm>
            <a:graphic>
              <a:graphicData uri="http://schemas.openxmlformats.org/drawingml/2006/table">
                <a:tbl>
                  <a:tblPr/>
                  <a:tblGrid>
                    <a:gridCol w="2798064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4764024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2971800">
                      <a:extLst>
                        <a:ext uri="{9D8B030D-6E8A-4147-A177-3AD203B41FA5}">
                          <a16:colId xmlns:a16="http://schemas.microsoft.com/office/drawing/2014/main" val="20002"/>
                        </a:ext>
                      </a:extLst>
                    </a:gridCol>
                  </a:tblGrid>
                  <a:tr h="385382"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知识点击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原</a:t>
                          </a: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文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pPr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1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结构分析·阅读技巧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3675634">
                    <a:tc>
                      <a:txBody>
                        <a:bodyPr/>
                        <a:lstStyle/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in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which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引导非限制性定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语从句</a:t>
                          </a:r>
                          <a:endParaRPr lang="en-US" altLang="zh-CN" sz="1200" dirty="0"/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lose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contact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失去联系</a:t>
                          </a:r>
                          <a:endParaRPr lang="en-US" altLang="zh-CN" sz="1200" dirty="0"/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one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after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another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一个接一</a:t>
                          </a: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个地</a:t>
                          </a:r>
                          <a:endParaRPr lang="en-US" altLang="zh-CN" sz="1200" dirty="0"/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lack</a:t>
                          </a: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of</a:t>
                          </a:r>
                          <a:r>
                            <a:rPr lang="en-US" altLang="zh-CN" sz="1800" b="0" i="0" dirty="0">
                              <a:solidFill>
                                <a:srgbClr val="FF8827"/>
                              </a:solidFill>
                              <a:latin typeface="Times New Roman" panose="02020603050405020304" pitchFamily="18" charset="0"/>
                              <a:ea typeface="微软雅黑" pitchFamily="34" charset="-122"/>
                              <a:cs typeface="Times New Roman" pitchFamily="34" charset="-120"/>
                            </a:rPr>
                            <a:t>…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缺乏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anose="02010600030101010101" pitchFamily="2" charset="-122"/>
                              <a:ea typeface="微软雅黑" pitchFamily="34" charset="-122"/>
                              <a:cs typeface="Times New Roman" pitchFamily="34" charset="-120"/>
                            </a:rPr>
                            <a:t>……</a:t>
                          </a:r>
                          <a:endParaRPr lang="en-US" altLang="zh-CN" sz="1200" dirty="0">
                            <a:latin typeface="SimSun" panose="02010600030101010101" pitchFamily="2" charset="-122"/>
                          </a:endParaRPr>
                        </a:p>
                        <a:p>
                          <a:pPr marL="0" indent="0" algn="l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FF8827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which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引导非限制性定语从</a:t>
                          </a:r>
                        </a:p>
                        <a:p>
                          <a:pPr marL="0" lvl="0" indent="0" algn="l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句</a:t>
                          </a:r>
                          <a:endParaRPr lang="en-US" altLang="zh-CN" sz="12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  <a:blipFill>
                          <a:blip r:embed="rId3"/>
                          <a:stretch>
                            <a:fillRect l="-58824" t="-10413" r="-62660" b="-314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1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段落大意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SimSun" pitchFamily="34" charset="0"/>
                              <a:ea typeface="SimSun" pitchFamily="34" charset="-122"/>
                              <a:cs typeface="SimSun" pitchFamily="34" charset="-120"/>
                            </a:rPr>
                            <a:t> 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第五至六段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：叙</a:t>
                          </a:r>
                        </a:p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述了白令和他的团队在探索</a:t>
                          </a:r>
                        </a:p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阿拉斯加的过程中遭遇了种</a:t>
                          </a:r>
                        </a:p>
                        <a:p>
                          <a:pPr marL="0" indent="0" algn="ctr" hangingPunct="0">
                            <a:lnSpc>
                              <a:spcPts val="29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种艰难困苦</a:t>
                          </a:r>
                          <a:r>
                            <a:rPr lang="en-US" altLang="zh-CN" sz="1800" b="0" i="0" spc="-10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最终</a:t>
                          </a:r>
                          <a:r>
                            <a:rPr lang="en-US" altLang="zh-CN" sz="1800" b="0" i="0" spc="-10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，</a:t>
                          </a: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白令为</a:t>
                          </a:r>
                        </a:p>
                        <a:p>
                          <a:pPr marL="0" lvl="0" indent="0" algn="ctr" hangingPunct="0">
                            <a:lnSpc>
                              <a:spcPts val="2700"/>
                            </a:lnSpc>
                          </a:pPr>
                          <a:r>
                            <a:rPr lang="en-US" altLang="zh-CN" sz="1800" b="0" i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探险事业献出了生命</a:t>
                          </a:r>
                          <a:r>
                            <a:rPr lang="en-US" altLang="zh-CN" sz="1800" b="0" i="0" spc="-100" dirty="0">
                              <a:solidFill>
                                <a:srgbClr val="003760"/>
                              </a:solidFill>
                              <a:latin typeface="Times New Roman" pitchFamily="34" charset="0"/>
                              <a:ea typeface="微软雅黑" pitchFamily="34" charset="-122"/>
                              <a:cs typeface="Times New Roman" pitchFamily="34" charset="-120"/>
                            </a:rPr>
                            <a:t>。</a:t>
                          </a:r>
                          <a:endParaRPr lang="en-US" altLang="zh-CN" sz="1200" spc="-100" dirty="0"/>
                        </a:p>
                      </a:txBody>
                      <a:tcPr marL="72000" marR="72000" marT="0" marB="0" anchor="ctr">
                        <a:lnL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lnT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T>
                        <a:lnB w="9525" cap="flat" cmpd="sng" algn="ctr">
                          <a:solidFill>
                            <a:srgbClr val="000000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B>
                      </a:tcPr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" name="P_5_BD#cc14bd6b3?colgroup=11,20,12&amp;pid=57fca0346&amp;color=0,55,96&amp;mp=1&amp;vtp=1&amp;bt=1&amp;bbb=1">
            <a:extLst>
              <a:ext uri="{FF2B5EF4-FFF2-40B4-BE49-F238E27FC236}">
                <a16:creationId xmlns:a16="http://schemas.microsoft.com/office/drawing/2014/main" id="{38579C6F-CD05-C7CB-B673-A7557E905AB4}"/>
              </a:ext>
            </a:extLst>
          </p:cNvPr>
          <p:cNvSpPr txBox="1"/>
          <p:nvPr/>
        </p:nvSpPr>
        <p:spPr>
          <a:xfrm>
            <a:off x="10575143" y="1508760"/>
            <a:ext cx="461665" cy="36779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100"/>
              </a:lnSpc>
            </a:pPr>
            <a:r>
              <a:rPr lang="zh-CN" altLang="en-US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9" name="P_5_BD#cc14bd6b3?colgroup=11,20,12&amp;pid=57fca0346&amp;color=0,55,96&amp;mp=1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8198612"/>
              </p:ext>
            </p:extLst>
          </p:nvPr>
        </p:nvGraphicFramePr>
        <p:xfrm>
          <a:off x="502920" y="1993265"/>
          <a:ext cx="10533888" cy="2911920"/>
        </p:xfrm>
        <a:graphic>
          <a:graphicData uri="http://schemas.openxmlformats.org/drawingml/2006/table">
            <a:tbl>
              <a:tblPr/>
              <a:tblGrid>
                <a:gridCol w="2798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64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538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知识点击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原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结构分析·阅读技巧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6538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be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caught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in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anose="02020603050405020304" pitchFamily="18" charset="0"/>
                          <a:ea typeface="微软雅黑" pitchFamily="34" charset="-122"/>
                          <a:cs typeface="Times New Roman" pitchFamily="34" charset="-120"/>
                        </a:rPr>
                        <a:t>…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陷于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……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的困境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where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引导非限制性定语从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their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way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back,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Bering's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ship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was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caught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storms.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After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fighting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with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bad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weather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for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days,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storms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destroyed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ship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and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drove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small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island,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where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there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were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no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trees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but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few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animals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eat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and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some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fresh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water.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However,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was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too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late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for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many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of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them,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including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Bering,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900"/>
                        </a:lnSpc>
                      </a:pPr>
                      <a:r>
                        <a:rPr lang="en-US" altLang="zh-CN" sz="1800" b="1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段落大意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第五至六段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：叙</a:t>
                      </a:r>
                    </a:p>
                    <a:p>
                      <a:pPr marL="0" indent="0" algn="ctr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述了白令和他的团队在探索</a:t>
                      </a:r>
                    </a:p>
                    <a:p>
                      <a:pPr marL="0" indent="0" algn="ctr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阿拉斯加的过程中遭遇了种</a:t>
                      </a:r>
                    </a:p>
                    <a:p>
                      <a:pPr marL="0" indent="0" algn="ctr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种艰难困苦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最终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白令为</a:t>
                      </a:r>
                    </a:p>
                    <a:p>
                      <a:pPr marL="0" lvl="0" indent="0"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探险事业献出了生命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P_5_BD#cc14bd6b3?colgroup=11,20,12&amp;pid=57fca0346&amp;color=0,55,96&amp;mp=1&amp;vtp=1&amp;bt=1&amp;bbb=1">
            <a:extLst>
              <a:ext uri="{FF2B5EF4-FFF2-40B4-BE49-F238E27FC236}">
                <a16:creationId xmlns:a16="http://schemas.microsoft.com/office/drawing/2014/main" id="{60B5531D-C9F0-A11D-3399-06BF7AB9B613}"/>
              </a:ext>
            </a:extLst>
          </p:cNvPr>
          <p:cNvSpPr txBox="1"/>
          <p:nvPr/>
        </p:nvSpPr>
        <p:spPr>
          <a:xfrm>
            <a:off x="10575143" y="1508760"/>
            <a:ext cx="461665" cy="36779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100"/>
              </a:lnSpc>
            </a:pPr>
            <a:r>
              <a:rPr lang="zh-CN" altLang="en-US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P_5_BD#cc14bd6b3?colgroup=11,20,12&amp;pid=57fca0346&amp;color=0,55,96&amp;mp=1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4958544"/>
              </p:ext>
            </p:extLst>
          </p:nvPr>
        </p:nvGraphicFramePr>
        <p:xfrm>
          <a:off x="502920" y="1993265"/>
          <a:ext cx="10533888" cy="2201863"/>
        </p:xfrm>
        <a:graphic>
          <a:graphicData uri="http://schemas.openxmlformats.org/drawingml/2006/table">
            <a:tbl>
              <a:tblPr/>
              <a:tblGrid>
                <a:gridCol w="2798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64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538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知识点击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原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结构分析·阅读技巧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16481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who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引导非限制性定语从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who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died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and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was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buried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sixty-year-old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man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island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that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now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named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after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him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rest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of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group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built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small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ship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with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remains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of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old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one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and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returned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Siberia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next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spring.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ctr" hangingPunct="0">
                        <a:lnSpc>
                          <a:spcPts val="2900"/>
                        </a:lnSpc>
                      </a:pPr>
                      <a:r>
                        <a:rPr lang="en-US" altLang="zh-CN" sz="1800" b="1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段落大意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第五至六段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：叙</a:t>
                      </a:r>
                    </a:p>
                    <a:p>
                      <a:pPr marL="0" indent="0" algn="ctr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述了白令和他的团队在探索</a:t>
                      </a:r>
                    </a:p>
                    <a:p>
                      <a:pPr marL="0" indent="0" algn="ctr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阿拉斯加的过程中遭遇了种</a:t>
                      </a:r>
                    </a:p>
                    <a:p>
                      <a:pPr marL="0" indent="0" algn="ctr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种艰难困苦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最终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白令为</a:t>
                      </a:r>
                    </a:p>
                    <a:p>
                      <a:pPr marL="0" lvl="0" indent="0"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探险事业献出了生命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P_5_BD#cc14bd6b3?colgroup=11,20,12&amp;pid=57fca0346&amp;color=0,55,96&amp;mp=1&amp;vtp=1&amp;bt=1&amp;bbb=1">
            <a:extLst>
              <a:ext uri="{FF2B5EF4-FFF2-40B4-BE49-F238E27FC236}">
                <a16:creationId xmlns:a16="http://schemas.microsoft.com/office/drawing/2014/main" id="{83FB9F55-04A7-E7E7-BAFD-6EDD796ADA64}"/>
              </a:ext>
            </a:extLst>
          </p:cNvPr>
          <p:cNvSpPr txBox="1"/>
          <p:nvPr/>
        </p:nvSpPr>
        <p:spPr>
          <a:xfrm>
            <a:off x="10575143" y="1508760"/>
            <a:ext cx="461665" cy="36779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100"/>
              </a:lnSpc>
            </a:pPr>
            <a:r>
              <a:rPr lang="zh-CN" altLang="en-US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" name="P_5_BD#cc14bd6b3?colgroup=11,20,12&amp;pid=57fca0346&amp;color=0,55,96&amp;mp=1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37077404"/>
              </p:ext>
            </p:extLst>
          </p:nvPr>
        </p:nvGraphicFramePr>
        <p:xfrm>
          <a:off x="502920" y="1993265"/>
          <a:ext cx="10533888" cy="2915095"/>
        </p:xfrm>
        <a:graphic>
          <a:graphicData uri="http://schemas.openxmlformats.org/drawingml/2006/table">
            <a:tbl>
              <a:tblPr/>
              <a:tblGrid>
                <a:gridCol w="2798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64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538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知识点击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原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结构分析·阅读技巧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971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be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contributed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anose="02020603050405020304" pitchFamily="18" charset="0"/>
                          <a:ea typeface="微软雅黑" pitchFamily="34" charset="-122"/>
                          <a:cs typeface="Times New Roman" pitchFamily="34" charset="-120"/>
                        </a:rPr>
                        <a:t>…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奉献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给了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……</a:t>
                      </a:r>
                      <a:endParaRPr lang="en-US" altLang="zh-CN" sz="1200" dirty="0">
                        <a:latin typeface="SimSun" panose="02010600030101010101" pitchFamily="2" charset="-122"/>
                      </a:endParaRP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which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引导非限制性定语从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句</a:t>
                      </a:r>
                      <a:endParaRPr lang="en-US" altLang="zh-CN" sz="1200" dirty="0"/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lose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interest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in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anose="02020603050405020304" pitchFamily="18" charset="0"/>
                          <a:ea typeface="微软雅黑" pitchFamily="34" charset="-122"/>
                          <a:cs typeface="Times New Roman" pitchFamily="34" charset="-120"/>
                        </a:rPr>
                        <a:t>…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对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……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失去兴趣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  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Bering's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life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was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contributed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exploration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of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north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with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many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achievements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,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which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were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brought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back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by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Chirikov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However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,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these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reports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were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forgotten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because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government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had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lost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interest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them.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段落大意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第七段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（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总结段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）：白令为北方探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险作出了巨大贡献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最终人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们没有遗忘他们的探险成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果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以他的名字命名了白令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海峡和白令海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以纪念这位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伟大的探险家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P_5_BD#cc14bd6b3?colgroup=11,20,12&amp;pid=57fca0346&amp;color=0,55,96&amp;mp=1&amp;vtp=1&amp;bt=1&amp;bbb=1">
            <a:extLst>
              <a:ext uri="{FF2B5EF4-FFF2-40B4-BE49-F238E27FC236}">
                <a16:creationId xmlns:a16="http://schemas.microsoft.com/office/drawing/2014/main" id="{FEA79EA4-91FD-1FDF-AC9F-BC3961721337}"/>
              </a:ext>
            </a:extLst>
          </p:cNvPr>
          <p:cNvSpPr txBox="1"/>
          <p:nvPr/>
        </p:nvSpPr>
        <p:spPr>
          <a:xfrm>
            <a:off x="10575143" y="1508760"/>
            <a:ext cx="461665" cy="36779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100"/>
              </a:lnSpc>
            </a:pPr>
            <a:r>
              <a:rPr lang="zh-CN" altLang="en-US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2" name="P_5_BD#cc14bd6b3?colgroup=11,20,12&amp;pid=57fca0346&amp;color=0,55,96&amp;mp=1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1418996"/>
              </p:ext>
            </p:extLst>
          </p:nvPr>
        </p:nvGraphicFramePr>
        <p:xfrm>
          <a:off x="502920" y="1993265"/>
          <a:ext cx="10533888" cy="4013137"/>
        </p:xfrm>
        <a:graphic>
          <a:graphicData uri="http://schemas.openxmlformats.org/drawingml/2006/table">
            <a:tbl>
              <a:tblPr/>
              <a:tblGrid>
                <a:gridCol w="2798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64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538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知识点击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原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结构分析·阅读技巧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6386">
                <a:tc>
                  <a:txBody>
                    <a:bodyPr/>
                    <a:lstStyle/>
                    <a:p>
                      <a:pPr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that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引导宾语从句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which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引导定语从句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Decades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later,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people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eventually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realised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that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Bering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was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great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explorer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for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his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expedition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which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gathered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essential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information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about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east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Siberia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and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North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Pacific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and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discovered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new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part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of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North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America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主旨大意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通读全文内容并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结合文中的关键词句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如最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后一段中的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Bering's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life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was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contributed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exploration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of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north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with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many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achievements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great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explorer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gathered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essential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information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、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discovered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new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part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of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North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America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P_5_BD#cc14bd6b3?colgroup=11,20,12&amp;pid=57fca0346&amp;color=0,55,96&amp;mp=1&amp;vtp=1&amp;bt=1&amp;bbb=1">
            <a:extLst>
              <a:ext uri="{FF2B5EF4-FFF2-40B4-BE49-F238E27FC236}">
                <a16:creationId xmlns:a16="http://schemas.microsoft.com/office/drawing/2014/main" id="{BE866B85-84C1-C4DE-EC22-EBD90C1C28C4}"/>
              </a:ext>
            </a:extLst>
          </p:cNvPr>
          <p:cNvSpPr txBox="1"/>
          <p:nvPr/>
        </p:nvSpPr>
        <p:spPr>
          <a:xfrm>
            <a:off x="10575143" y="1508760"/>
            <a:ext cx="461665" cy="36779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100"/>
              </a:lnSpc>
            </a:pPr>
            <a:r>
              <a:rPr lang="zh-CN" altLang="en-US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46cd2f8b3.fixed?sp=1&amp;pid=6ab9fba44&amp;color=61,88,159&amp;vtp=1&amp;bbb=1"/>
          <p:cNvSpPr/>
          <p:nvPr/>
        </p:nvSpPr>
        <p:spPr>
          <a:xfrm>
            <a:off x="0" y="2414016"/>
            <a:ext cx="12188952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8900"/>
              </a:lnSpc>
            </a:pPr>
            <a:r>
              <a:rPr lang="en-US" altLang="zh-CN" sz="7200" b="1" i="0" dirty="0">
                <a:solidFill>
                  <a:srgbClr val="3D589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知识·技能·考试</a:t>
            </a:r>
            <a:endParaRPr lang="en-US" altLang="zh-CN" sz="72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3" name="P_5_BD#cc14bd6b3?colgroup=11,20,12&amp;pid=57fca0346&amp;color=0,55,96&amp;mp=1&amp;vtp=1&amp;bt=1&amp;bbb=1&amp;h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5326303"/>
              </p:ext>
            </p:extLst>
          </p:nvPr>
        </p:nvGraphicFramePr>
        <p:xfrm>
          <a:off x="502920" y="1993265"/>
          <a:ext cx="10533888" cy="2915095"/>
        </p:xfrm>
        <a:graphic>
          <a:graphicData uri="http://schemas.openxmlformats.org/drawingml/2006/table">
            <a:tbl>
              <a:tblPr/>
              <a:tblGrid>
                <a:gridCol w="2798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64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538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知识点击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原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结构分析·阅读技巧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9713"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remind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sb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of</a:t>
                      </a:r>
                      <a:r>
                        <a:rPr lang="en-US" altLang="zh-CN" sz="1800" b="0" i="0">
                          <a:solidFill>
                            <a:srgbClr val="FF8827"/>
                          </a:solidFill>
                          <a:latin typeface="Times New Roman" panose="02020603050405020304" pitchFamily="18" charset="0"/>
                          <a:ea typeface="微软雅黑" pitchFamily="34" charset="-122"/>
                          <a:cs typeface="Times New Roman" pitchFamily="34" charset="-120"/>
                        </a:rPr>
                        <a:t>…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提醒某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人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anose="02010600030101010101" pitchFamily="2" charset="-122"/>
                          <a:ea typeface="微软雅黑" pitchFamily="34" charset="-122"/>
                          <a:cs typeface="Times New Roman" pitchFamily="34" charset="-120"/>
                        </a:rPr>
                        <a:t>……</a:t>
                      </a:r>
                      <a:endParaRPr lang="en-US" altLang="zh-CN" sz="1200" dirty="0">
                        <a:latin typeface="SimSun" panose="02010600030101010101" pitchFamily="2" charset="-122"/>
                      </a:endParaRPr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Today,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we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have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Bering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Sea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and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Bering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Strait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to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remind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us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of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great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leader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of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this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significant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FF8827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adventure.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以及最后一句中的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this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significant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adventure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可知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本文主要讲述了白令为探索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北美洲作出的重要贡献</a:t>
                      </a:r>
                      <a:r>
                        <a:rPr lang="en-US" altLang="zh-CN" sz="1800" b="0" i="0" spc="-10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The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Great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Northern</a:t>
                      </a: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</a:p>
                    <a:p>
                      <a:pPr marL="0" indent="0"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Adventure可以概括本文主</a:t>
                      </a:r>
                    </a:p>
                    <a:p>
                      <a:pPr marL="0" lvl="0" indent="0"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旨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，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适合作本文的标题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。</a:t>
                      </a:r>
                      <a:endParaRPr lang="en-US" altLang="zh-CN" sz="1200" spc="-1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P_5_BD#cc14bd6b3?colgroup=11,20,12&amp;pid=57fca0346&amp;color=0,55,96&amp;mp=1&amp;vtp=1&amp;bt=1&amp;bbb=1">
            <a:extLst>
              <a:ext uri="{FF2B5EF4-FFF2-40B4-BE49-F238E27FC236}">
                <a16:creationId xmlns:a16="http://schemas.microsoft.com/office/drawing/2014/main" id="{3DDD6C7B-AAEF-482C-2B4A-4DDF20E4EF3D}"/>
              </a:ext>
            </a:extLst>
          </p:cNvPr>
          <p:cNvSpPr txBox="1"/>
          <p:nvPr/>
        </p:nvSpPr>
        <p:spPr>
          <a:xfrm>
            <a:off x="10575143" y="1508760"/>
            <a:ext cx="461665" cy="36779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100"/>
              </a:lnSpc>
            </a:pPr>
            <a:r>
              <a:rPr lang="zh-CN" altLang="en-US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4" name="P_5_BD#cc14bd6b3?colgroup=11,20,12&amp;pid=57fca0346&amp;color=0,55,96&amp;mp=1&amp;vtp=1&amp;bt=1&amp;bbb=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5140920"/>
              </p:ext>
            </p:extLst>
          </p:nvPr>
        </p:nvGraphicFramePr>
        <p:xfrm>
          <a:off x="502920" y="1993265"/>
          <a:ext cx="10533888" cy="1880172"/>
        </p:xfrm>
        <a:graphic>
          <a:graphicData uri="http://schemas.openxmlformats.org/drawingml/2006/table">
            <a:tbl>
              <a:tblPr/>
              <a:tblGrid>
                <a:gridCol w="279806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7640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718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5382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知识点击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原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文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2700"/>
                        </a:lnSpc>
                      </a:pPr>
                      <a:r>
                        <a:rPr lang="en-US" altLang="zh-CN" sz="1800" b="1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结构分析·阅读技巧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494790"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①assumption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1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.假定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假设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②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tremendous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1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adj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.极大的</a:t>
                      </a:r>
                      <a:r>
                        <a:rPr lang="en-US" altLang="zh-CN" sz="1800" b="0" i="0" spc="-10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；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巨大的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9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③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Bering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Strait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白令海峡</a:t>
                      </a:r>
                      <a:endParaRPr lang="en-US" altLang="zh-CN" sz="1200" dirty="0"/>
                    </a:p>
                    <a:p>
                      <a:pPr algn="l" hangingPunct="0">
                        <a:lnSpc>
                          <a:spcPts val="2700"/>
                        </a:lnSpc>
                      </a:pPr>
                      <a:r>
                        <a:rPr lang="en-US" altLang="zh-CN" sz="1800" b="0" i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④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scurvy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SimSun" pitchFamily="34" charset="0"/>
                          <a:ea typeface="SimSun" pitchFamily="34" charset="-122"/>
                          <a:cs typeface="SimSun" pitchFamily="34" charset="-120"/>
                        </a:rPr>
                        <a:t> </a:t>
                      </a:r>
                      <a:r>
                        <a:rPr lang="en-US" altLang="zh-CN" sz="1800" b="0" i="1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n</a:t>
                      </a:r>
                      <a:r>
                        <a:rPr lang="en-US" altLang="zh-CN" sz="1800" b="0" i="0" dirty="0">
                          <a:solidFill>
                            <a:srgbClr val="003760"/>
                          </a:solidFill>
                          <a:latin typeface="Times New Roman" pitchFamily="34" charset="0"/>
                          <a:ea typeface="微软雅黑" pitchFamily="34" charset="-122"/>
                          <a:cs typeface="Times New Roman" pitchFamily="34" charset="-120"/>
                        </a:rPr>
                        <a:t>.坏血病</a:t>
                      </a: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lnSpc>
                          <a:spcPts val="100"/>
                        </a:lnSpc>
                      </a:pPr>
                      <a:endParaRPr lang="en-US" altLang="zh-CN" sz="1200" dirty="0"/>
                    </a:p>
                  </a:txBody>
                  <a:tcPr marL="72000" marR="72000" marT="0" marB="0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2" name="P_5_BD#cc14bd6b3?colgroup=11,20,12&amp;pid=57fca0346&amp;color=0,55,96&amp;mp=1&amp;vtp=1&amp;bt=1&amp;bbb=1">
            <a:extLst>
              <a:ext uri="{FF2B5EF4-FFF2-40B4-BE49-F238E27FC236}">
                <a16:creationId xmlns:a16="http://schemas.microsoft.com/office/drawing/2014/main" id="{09D967DC-648E-A207-C9F0-1BABCC622667}"/>
              </a:ext>
            </a:extLst>
          </p:cNvPr>
          <p:cNvSpPr txBox="1"/>
          <p:nvPr/>
        </p:nvSpPr>
        <p:spPr>
          <a:xfrm>
            <a:off x="10575143" y="1508760"/>
            <a:ext cx="461665" cy="367793"/>
          </a:xfrm>
          <a:prstGeom prst="rect">
            <a:avLst/>
          </a:prstGeom>
          <a:noFill/>
        </p:spPr>
        <p:txBody>
          <a:bodyPr vert="horz" wrap="none" lIns="0" tIns="0" rIns="0" bIns="0" rtlCol="0">
            <a:spAutoFit/>
          </a:bodyPr>
          <a:lstStyle/>
          <a:p>
            <a:pPr algn="r">
              <a:lnSpc>
                <a:spcPts val="3100"/>
              </a:lnSpc>
            </a:pPr>
            <a:r>
              <a:rPr lang="zh-CN" altLang="en-US">
                <a:latin typeface="Times New Roman" panose="02020603050405020304" pitchFamily="18" charset="0"/>
              </a:rPr>
              <a:t>续表</a:t>
            </a:r>
          </a:p>
        </p:txBody>
      </p: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cc14bd6b3?pid=57fca0346&amp;color=0,55,96&amp;vtp=1&amp;bt=1&amp;bbb=1"/>
          <p:cNvSpPr/>
          <p:nvPr/>
        </p:nvSpPr>
        <p:spPr>
          <a:xfrm>
            <a:off x="502920" y="1512000"/>
            <a:ext cx="10570464" cy="4191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译文】</a:t>
            </a:r>
          </a:p>
          <a:p>
            <a:pPr marL="0" marR="0" lvl="0" indent="0" algn="ctr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伟大的北方探险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人们通常认为北美洲与亚洲相距甚远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尽管太平洋浩瀚无边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但在白令海峡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这两个大陆以不到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38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千</a:t>
            </a:r>
          </a:p>
          <a:p>
            <a:pPr marL="0" marR="0" lvl="0" indent="0" algn="l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米的距离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最小距离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隔海相望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这一著名的海峡是为纪念丹麦探险家维图斯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·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白令而命名的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1725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以考察西伯利亚东海岸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探寻亚美两洲是否相连为目标的探险队从俄罗斯圣彼得堡出发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白</a:t>
            </a:r>
          </a:p>
          <a:p>
            <a:pPr marL="0" marR="0" lvl="0" indent="0" algn="l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令作为领队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同他的搭档奇里科夫带领着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600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人和大量的补给品出发了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他们花费了数年的时间才到达东西伯利亚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穿过了鄂毕河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勒拿河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抵达了鄂霍次克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——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在那里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</a:t>
            </a:r>
          </a:p>
          <a:p>
            <a:pPr marL="0" marR="0" lvl="0" indent="0" algn="l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们花时间修建了船只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b="0" i="0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尽管疲惫不堪的队伍跋涉了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11,400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千米后状态不佳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但白令不想耽搁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仍然开始了航行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他们首先穿</a:t>
            </a:r>
          </a:p>
          <a:p>
            <a:pPr marL="0" marR="0" lvl="0" indent="0" algn="l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过了海峡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证明了北美洲与亚洲是两个独立的大陆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algn="l">
              <a:lnSpc>
                <a:spcPct val="150000"/>
              </a:lnSpc>
            </a:pP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cc14bd6b3?sp=1&amp;pid=57fca0346&amp;color=0,55,96&amp;vtp=1&amp;bbb=1&amp;hb=1">
            <a:extLst>
              <a:ext uri="{FF2B5EF4-FFF2-40B4-BE49-F238E27FC236}">
                <a16:creationId xmlns:a16="http://schemas.microsoft.com/office/drawing/2014/main" id="{7C59C4A0-402C-65A4-2F81-47632DBC956B}"/>
              </a:ext>
            </a:extLst>
          </p:cNvPr>
          <p:cNvSpPr/>
          <p:nvPr/>
        </p:nvSpPr>
        <p:spPr>
          <a:xfrm>
            <a:off x="502920" y="1512000"/>
            <a:ext cx="10570464" cy="4542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1741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白令和奇里科夫决定探索阿拉斯加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但这一年中严重的问题不断出现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在船向北航行的过程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这两位探险家失联了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白令的船队在阿拉斯加登陆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却找不到淡水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船员接连地因患坏血病而死去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坏血病是一种由于缺乏维生素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而导致的疾病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在喝下咸的海水后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病情会进一步恶化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在归途中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白令的船队遭遇了暴风雨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与恶劣天气抗争了几天后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船只被毁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并被冲到一个小岛上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岛上没有树木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但有一些可以食用的动物和淡水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但这一切对于包括白令在内的许多人来说都太迟了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最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，60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岁的白令去世了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他被葬在那座现在以他的名字命名的海岛上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剩下的队员用旧船的残骸造了一只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小船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在第二年春天驶回了西伯利亚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白令的生命献给了这次成果满满的北方探险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这些成果被奇里科夫带了回来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然而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当时政府已经对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这些报告失去了兴趣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导致它们被遗忘了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几十年后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人们终于意识到白令是一位伟大的探险家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他在探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险中收集了关于东西伯利亚和北太平洋的重要信息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并发现了北美洲的一块新大陆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现在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白令海和白令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海峡提醒着我们记住这次重要探险的伟大领队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367868718"/>
      </p:ext>
    </p:extLst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371a51f3?pid=0136638e9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真题展示</a:t>
            </a:r>
            <a:endParaRPr lang="en-US" altLang="zh-CN" sz="2400" dirty="0"/>
          </a:p>
        </p:txBody>
      </p:sp>
      <p:sp>
        <p:nvSpPr>
          <p:cNvPr id="3" name="QM_5_BD.94_1#219c965af?pid=a371a51f3&amp;color=0,55,96&amp;vtp=1&amp;bbb=1&amp;hb=1"/>
          <p:cNvSpPr/>
          <p:nvPr/>
        </p:nvSpPr>
        <p:spPr>
          <a:xfrm>
            <a:off x="502920" y="2045175"/>
            <a:ext cx="10570464" cy="419100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[重庆一中2023高一期中]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Anyone,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Phoenix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place—it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hot.From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September,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temperature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easily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century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mark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doesn't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hikers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attempting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1.3-mile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city's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Camelback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Mountain.Signs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（路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线）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“extremely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difficult”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continue,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posted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checklist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suggests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litre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（升）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person.And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stopped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another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declares: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halfway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around!”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Unfortunately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warnings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seriously.Fortunately,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Scott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Cullymore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does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.Cullymore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Camelback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bottles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worn-out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hikers.He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supply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hikers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heavenly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nickname: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Angel.</a:t>
            </a:r>
            <a:endParaRPr lang="en-US" altLang="zh-CN" sz="1800" dirty="0"/>
          </a:p>
          <a:p>
            <a:pPr>
              <a:lnSpc>
                <a:spcPct val="150000"/>
              </a:lnSpc>
            </a:pP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94_1#219c965af?pid=a371a51f3&amp;color=0,55,96&amp;vtp=1&amp;bbb=1&amp;hb=1">
            <a:extLst>
              <a:ext uri="{FF2B5EF4-FFF2-40B4-BE49-F238E27FC236}">
                <a16:creationId xmlns:a16="http://schemas.microsoft.com/office/drawing/2014/main" id="{88025B4E-CE27-3223-7D0B-79BC6A21F4E7}"/>
              </a:ext>
            </a:extLst>
          </p:cNvPr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Cullymore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Camelback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Mountain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2015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British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tourist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nearly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six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heat.That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inspired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caught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unaware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cruelty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Nature.“They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underestimate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mountain,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overestimate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themselves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trouble,”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warned.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hiker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offered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agrees.“You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desert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surrounds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blanket,”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Austin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Hill,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.“We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lucky,”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Samaritan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（乐善好施者）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here.”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Angel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goes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search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another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hiker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need.</a:t>
            </a:r>
            <a:endParaRPr lang="en-US" altLang="zh-CN" dirty="0"/>
          </a:p>
        </p:txBody>
      </p:sp>
      <p:sp>
        <p:nvSpPr>
          <p:cNvPr id="3" name="QM_5_EX.95_1#219c965af?pid=a371a51f3&amp;color=0,55,96&amp;vtp=1&amp;bbb=1">
            <a:extLst>
              <a:ext uri="{FF2B5EF4-FFF2-40B4-BE49-F238E27FC236}">
                <a16:creationId xmlns:a16="http://schemas.microsoft.com/office/drawing/2014/main" id="{C9A55BA2-1C24-CF8F-0136-538CADC8AAF9}"/>
              </a:ext>
            </a:extLst>
          </p:cNvPr>
          <p:cNvSpPr/>
          <p:nvPr/>
        </p:nvSpPr>
        <p:spPr>
          <a:xfrm>
            <a:off x="502920" y="480193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【语篇导读】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本文是一篇记叙文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主要讲述了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水天使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卡利莫尔免费给登山者送饮用水的故事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  <p:extLst>
      <p:ext uri="{BB962C8B-B14F-4D97-AF65-F5344CB8AC3E}">
        <p14:creationId xmlns:p14="http://schemas.microsoft.com/office/powerpoint/2010/main" val="334722824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96_1#29a836e61?pid=219c965af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paragraph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mainly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6_AN.97_1#29a836e61.bracket?pid=219c965af&amp;color=0,55,96&amp;vpa=34&amp;vtp=1"/>
          <p:cNvSpPr/>
          <p:nvPr/>
        </p:nvSpPr>
        <p:spPr>
          <a:xfrm>
            <a:off x="4997926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BD.98_1#29a836e61.choices?pid=219c965af&amp;color=0,55,96&amp;vtp=1&amp;bbb=1"/>
          <p:cNvSpPr/>
          <p:nvPr/>
        </p:nvSpPr>
        <p:spPr>
          <a:xfrm>
            <a:off x="502920" y="1913255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seriousness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warnings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trail.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influence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supply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mountain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hiking.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risks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summer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Camelback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Mountain.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distribution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hikers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trail.</a:t>
            </a:r>
            <a:endParaRPr lang="en-US" altLang="zh-CN" sz="1800" dirty="0"/>
          </a:p>
        </p:txBody>
      </p:sp>
      <p:sp>
        <p:nvSpPr>
          <p:cNvPr id="5" name="QC_6_AS.99_1#29a836e61?pid=219c965af&amp;color=0,55,96&amp;vtp=1&amp;bbb=1&amp;hb=1"/>
          <p:cNvSpPr/>
          <p:nvPr/>
        </p:nvSpPr>
        <p:spPr>
          <a:xfrm>
            <a:off x="502920" y="3564255"/>
            <a:ext cx="10570464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主旨大意题。根据第一段中的“Anyone,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Phoenix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place—it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hot.”以及“Signs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‘extremely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difficult’.If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continue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checklist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suggests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litre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person.”可知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，在夏天去驼背山远足是非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常艰难的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，原因有两个：一个是温度很高，另一个是需要大量补水。由此可知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，本段主要讲述了去驼背山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远足的风险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。故选C项。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00_1#a451e7a0d?pid=219c965af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2.Why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hikers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Camelback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Mountain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trouble?(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6_AN.101_1#a451e7a0d.bracket?pid=219c965af&amp;color=0,55,96&amp;vpa=35&amp;vtp=1"/>
          <p:cNvSpPr/>
          <p:nvPr/>
        </p:nvSpPr>
        <p:spPr>
          <a:xfrm>
            <a:off x="7195025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BD.102_1#a451e7a0d.choices?pid=219c965af&amp;color=0,55,96&amp;vtp=1&amp;bbb=1"/>
          <p:cNvSpPr/>
          <p:nvPr/>
        </p:nvSpPr>
        <p:spPr>
          <a:xfrm>
            <a:off x="502920" y="1913255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trained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hiking.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forgot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optimistic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situation.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mountain.</a:t>
            </a:r>
            <a:endParaRPr lang="en-US" altLang="zh-CN" sz="1800" dirty="0"/>
          </a:p>
        </p:txBody>
      </p:sp>
      <p:sp>
        <p:nvSpPr>
          <p:cNvPr id="5" name="QC_6_AS.103_1#a451e7a0d?pid=219c965af&amp;color=0,55,96&amp;vtp=1&amp;bbb=1&amp;hb=1"/>
          <p:cNvSpPr/>
          <p:nvPr/>
        </p:nvSpPr>
        <p:spPr>
          <a:xfrm>
            <a:off x="502920" y="3564255"/>
            <a:ext cx="10570464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细节理解题。根据文章第三段中的“They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underestimate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mountain,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overestimate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themselves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trouble”可知，人们低估了（爬）这座山（的风险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），同时高估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了自己的能力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，因此他们陷入了困境中，即对情况过于乐观导致他们涉险。故选C项。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04_1#0511c2890?pid=219c965af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Austin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Hill?(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6_AN.105_1#0511c2890.bracket?pid=219c965af&amp;color=0,55,96&amp;vpa=36&amp;vtp=1"/>
          <p:cNvSpPr/>
          <p:nvPr/>
        </p:nvSpPr>
        <p:spPr>
          <a:xfrm>
            <a:off x="4705826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BD.106_1#0511c2890.choices?pid=219c965af&amp;color=0,55,96&amp;vtp=1&amp;bbb=1"/>
          <p:cNvSpPr/>
          <p:nvPr/>
        </p:nvSpPr>
        <p:spPr>
          <a:xfrm>
            <a:off x="502920" y="191325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93182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refused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Cullymore.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93182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desert.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regretted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blanket.</a:t>
            </a:r>
            <a:endParaRPr lang="en-US" altLang="zh-CN" sz="1800" dirty="0"/>
          </a:p>
        </p:txBody>
      </p:sp>
      <p:sp>
        <p:nvSpPr>
          <p:cNvPr id="5" name="QC_6_AS.107_1#0511c2890?pid=219c965af&amp;color=0,55,96&amp;vtp=1&amp;bbb=1&amp;hb=1"/>
          <p:cNvSpPr/>
          <p:nvPr/>
        </p:nvSpPr>
        <p:spPr>
          <a:xfrm>
            <a:off x="502920" y="2733040"/>
            <a:ext cx="10570464" cy="1192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细节理解题。根据第三段内容和文章最后一段中的“One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hiker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offered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agrees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.”以及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Samaritan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here.”可知，奥斯汀·希尔陷入困境时遇到了为其提供水的卡利莫尔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，即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卡利莫尔救了他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。故选B项。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08_1#2e72fc69b?pid=219c965af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title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text?(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6_AN.109_1#2e72fc69b.bracket?pid=219c965af&amp;color=0,55,96&amp;vpa=37&amp;vtp=1"/>
          <p:cNvSpPr/>
          <p:nvPr/>
        </p:nvSpPr>
        <p:spPr>
          <a:xfrm>
            <a:off x="4286726" y="14954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BD.110_1#2e72fc69b.choices?pid=219c965af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2633091" algn="l"/>
                <a:tab pos="5393182" algn="l"/>
                <a:tab pos="781037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Angel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.Surviving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.Hikers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.Camelback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Mountain</a:t>
            </a:r>
            <a:endParaRPr lang="en-US" altLang="zh-CN" sz="1800" dirty="0"/>
          </a:p>
        </p:txBody>
      </p:sp>
      <p:sp>
        <p:nvSpPr>
          <p:cNvPr id="5" name="QC_6_AS.111_1#2e72fc69b?pid=219c965af&amp;color=0,55,96&amp;vtp=1&amp;bbb=1&amp;hb=1"/>
          <p:cNvSpPr/>
          <p:nvPr/>
        </p:nvSpPr>
        <p:spPr>
          <a:xfrm>
            <a:off x="502920" y="2319020"/>
            <a:ext cx="10570464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主旨大意题。根据文章第二段中的“He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supply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hikers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earned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heavenly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nickname: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Angel.”和最后一段中的“And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Angel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search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hiker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need.”以及文章主要内容可知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，本文主要叙述了卡利莫尔通过在山上给登山者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送水来帮助他们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，他也因此被称为“水天使”。由此可知，A项“The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Angel”最适合作本文标题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。故选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AS.111_2#2e72fc69b?pid=219c965af&amp;color=0,55,96&amp;mp=1&amp;vtp=1&amp;bt=1&amp;bbb=1&amp;hb=1"/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【微技能】根据文章关键词确定文章标题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在英语阅读中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文章标题应在简洁的基础上点明文章的主要内容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故标题中需突出文章关键词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因此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学生可以通过确定文章关键词来确定文章标题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具体操作如下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关注文章首段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尾段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寻找是否有关键词或短语在选项给出的标题中出现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如有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将该选项列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为重点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然后再进一步详细比对相关内容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得出答案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若文章首尾段没有明显的关键词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则快速通读全文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观察有无某词或事物反复出现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再看该词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或事物是否在选项中出现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如有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将该选项列为重点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然后再进一步详细比对相关内容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得出答案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楷体" pitchFamily="34" charset="-122"/>
                <a:cs typeface="Times New Roman" pitchFamily="34" charset="-120"/>
              </a:rPr>
              <a:t>   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以本篇的第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题为例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根据文章内容可知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文章的关键词为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故文章标题应包含这个关键词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497b6548?pid=214fd09ea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模拟演练</a:t>
            </a:r>
            <a:endParaRPr lang="en-US" altLang="zh-CN" sz="2400" dirty="0"/>
          </a:p>
        </p:txBody>
      </p:sp>
      <p:sp>
        <p:nvSpPr>
          <p:cNvPr id="3" name="QO_5_BD.112_1#acbdc478f?pid=3497b6548&amp;color=0,55,96&amp;vtp=1&amp;bbb=1&amp;hb=1"/>
          <p:cNvSpPr/>
          <p:nvPr/>
        </p:nvSpPr>
        <p:spPr>
          <a:xfrm>
            <a:off x="502920" y="2045175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[江苏省泰州中学2024高二月考]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阅读下面材料，根据其内容和所给段落开头语续写两段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，使之构成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一篇完整的短文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earlier,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Emma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entrance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cave.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laughed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climbed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steep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followed.Six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camping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trip,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caves,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campsite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.Emma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decided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cave.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soft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sticky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snaked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tunnel.The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damp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heavy.As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twisted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earth,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smaller.Then,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suddenly,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tight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squeeze,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larger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room.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12_2#acbdc478f?pid=3497b6548&amp;color=0,55,96&amp;mp=1&amp;vtp=1&amp;bt=1&amp;bbb=1&amp;hb=1"/>
          <p:cNvSpPr/>
          <p:nvPr/>
        </p:nvSpPr>
        <p:spPr>
          <a:xfrm>
            <a:off x="502920" y="1508760"/>
            <a:ext cx="10570464" cy="4542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“Once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narrow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stand,”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Emma,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stretched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arms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enjoyed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space.“Alright,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Emma's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sentence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short.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turned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around.“Are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alright?”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asked.All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eyes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fear.“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don't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so,”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said.“I'm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stuck.”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Emma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her.But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apparent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took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signal.I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Emma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between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mouth.That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relieved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voices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behind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us.A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tunnel.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“What's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here?”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voice.“We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help,”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shouted.“She's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stuck.”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I've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buddies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me,”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said.“They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ranger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（公园管理员）,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side.”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12_3#acbdc478f?pid=3497b6548&amp;color=0,55,96&amp;mp=1&amp;vtp=1&amp;bt=1&amp;bbb=1"/>
          <p:cNvSpPr/>
          <p:nvPr/>
        </p:nvSpPr>
        <p:spPr>
          <a:xfrm>
            <a:off x="502920" y="150876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注意：续写词数应为150个左右。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next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several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arduous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（艰难的）.____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Almost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entered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cave,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rescue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arrived.____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113_1#acbdc478f?pid=3497b6548&amp;color=0,55,96&amp;vtp=1&amp;bt=1&amp;bbb=1&amp;hb=1"/>
          <p:cNvSpPr/>
          <p:nvPr/>
        </p:nvSpPr>
        <p:spPr>
          <a:xfrm>
            <a:off x="502920" y="1512000"/>
            <a:ext cx="10570464" cy="28689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【文本分析】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在一次露营之旅中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，探索了洞穴一整天之后，其他人都回营地吃饭了，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Emma和作者决定再探索一个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洞穴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。她们蜿蜒穿过隧道，随着她们的前进，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隧道变得越来越狭窄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原因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），作者在隧道某处挤了一会之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后进入了一个更大的空间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，当她正在与Emma说明隧道情况的时候，Emma的声音戛然而止。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作者转过身，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发现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Emma被困住了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结果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）。她们竭尽全力想解决困境，但很明显她们需要其他人的帮助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。作者拿出手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机给其他同伴打电话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，却发现没有信号，就在她们感到无助的时候，一束光射进了隧道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，一个年轻人提供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了帮助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，他的两名同伴也帮忙去找公园管理员求助。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113_2#acbdc478f?pid=3497b6548&amp;color=0,55,96&amp;mp=1&amp;vtp=1&amp;bt=1&amp;bbb=1"/>
          <p:cNvSpPr/>
          <p:nvPr/>
        </p:nvSpPr>
        <p:spPr>
          <a:xfrm>
            <a:off x="502920" y="1512000"/>
            <a:ext cx="10570464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【思路引导】</a:t>
            </a:r>
            <a:endParaRPr lang="en-US" altLang="zh-CN" sz="1800" dirty="0"/>
          </a:p>
        </p:txBody>
      </p:sp>
      <p:pic>
        <p:nvPicPr>
          <p:cNvPr id="3" name="QO_5_EX.113_3#acbdc478f?pid=3497b6548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08" y="2003109"/>
            <a:ext cx="5952744" cy="4078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113_4#acbdc478f?pid=3497b6548&amp;color=0,55,96&amp;vtp=1&amp;bt=1&amp;bb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【词汇助写】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心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害怕：terrified,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frightened,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afraid,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scared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慌乱：panic,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alarmed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宽慰：relieved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神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面色苍白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eyes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眼里满是害怕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sweat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pours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汗水从脸上流下来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113_5#acbdc478f?pid=3497b6548&amp;color=0,55,96&amp;mp=1&amp;vtp=1&amp;bt=1&amp;bbb=1"/>
          <p:cNvSpPr/>
          <p:nvPr/>
        </p:nvSpPr>
        <p:spPr>
          <a:xfrm>
            <a:off x="502920" y="150876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动作：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trembling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双手颤抖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voice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quakes/shivers/shakes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声音颤抖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rescue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挖开墙以救援某人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out/breathe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relief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松了口气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⑤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cry/weep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喜极而泣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句型助写】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do/did,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it/he/she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无论我们做什么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它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lesson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那天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我学到了一个关于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的重要教训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114_1#acbdc478f?pid=3497b6548&amp;color=0,55,96&amp;vtp=1&amp;bt=1&amp;bbb=1&amp;hb=1"/>
          <p:cNvSpPr/>
          <p:nvPr/>
        </p:nvSpPr>
        <p:spPr>
          <a:xfrm>
            <a:off x="502920" y="1512000"/>
            <a:ext cx="10570464" cy="4542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【参考范文】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next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several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hours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arduous.Even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stranger's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weren't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able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Emma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little.No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matter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Emma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moved,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rock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squeezed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tighter.Eventually,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park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ranger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down.The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department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rescue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time.Emma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exhausted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cold,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hungry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terrified.I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gave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Emma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shirt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cover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legs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tried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calm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Almost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five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hours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entered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cave,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rescue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arrived.Our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rescuers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slowly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dug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ancient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cave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wall,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Emma.“Let's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here,”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firefighter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told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gave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relief.They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wriggled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cave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following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behind.Fortunately,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Emma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eventually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escaped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cave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cried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tears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joy.That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learnt</a:t>
            </a: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big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lesson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careful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during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exploration.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062206fcd?pid=3497b6548&amp;color=0,55,96&amp;vtp=1&amp;bt=1&amp;bbb=1"/>
          <p:cNvSpPr/>
          <p:nvPr/>
        </p:nvSpPr>
        <p:spPr>
          <a:xfrm>
            <a:off x="502920" y="1512000"/>
            <a:ext cx="10570464" cy="602488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套卷练习见《巩固练》单元素养检测L55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c7c4cfbc9?pid=2510029dd&amp;color=0,55,96&amp;vtp=1&amp;bt=1&amp;bbb=1"/>
          <p:cNvSpPr/>
          <p:nvPr/>
        </p:nvSpPr>
        <p:spPr>
          <a:xfrm>
            <a:off x="502920" y="1512000"/>
            <a:ext cx="10570464" cy="1049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戳考点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本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单元高频考点：</a:t>
            </a:r>
          </a:p>
          <a:p>
            <a:pPr marL="0" marR="0" lvl="0" indent="0" defTabSz="914400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840061" algn="l"/>
                <a:tab pos="3578522" algn="l"/>
                <a:tab pos="5507482" algn="l"/>
                <a:tab pos="7284043" algn="l"/>
                <a:tab pos="9035204" algn="l"/>
              </a:tabLst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1.attempt</a:t>
            </a:r>
            <a:r>
              <a:rPr kumimoji="0" lang="en-US" altLang="zh-CN" sz="1800" b="0" i="0" u="none" strike="noStrike" kern="1200" cap="none" spc="-1030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2.failure</a:t>
            </a:r>
            <a:r>
              <a:rPr kumimoji="0" lang="en-US" altLang="zh-CN" sz="1800" b="0" i="0" u="none" strike="noStrike" kern="1200" cap="none" spc="-1030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3.compare</a:t>
            </a:r>
            <a:r>
              <a:rPr kumimoji="0" lang="en-US" altLang="zh-CN" sz="1800" b="0" i="0" u="none" strike="noStrike" kern="1200" cap="none" spc="-1030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4.reward</a:t>
            </a:r>
            <a:r>
              <a:rPr kumimoji="0" lang="en-US" altLang="zh-CN" sz="1800" b="0" i="0" u="none" strike="noStrike" kern="1200" cap="none" spc="-1030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5.charge</a:t>
            </a:r>
            <a:r>
              <a:rPr kumimoji="0" lang="en-US" altLang="zh-CN" sz="1800" b="0" i="0" u="none" strike="noStrike" kern="1200" cap="none" spc="-1030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6.permit</a:t>
            </a:r>
            <a:endParaRPr lang="en-US" altLang="zh-CN" sz="1800" dirty="0"/>
          </a:p>
        </p:txBody>
      </p:sp>
      <p:sp>
        <p:nvSpPr>
          <p:cNvPr id="4" name="P_4_BD#c7c4cfbc9?sp=1&amp;pid=2510029dd&amp;color=0,55,96&amp;vtp=1&amp;bbb=1"/>
          <p:cNvSpPr/>
          <p:nvPr/>
        </p:nvSpPr>
        <p:spPr>
          <a:xfrm>
            <a:off x="502920" y="2607883"/>
            <a:ext cx="10570464" cy="2154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900"/>
              </a:lnSpc>
              <a:tabLst>
                <a:tab pos="1951533" algn="l"/>
                <a:tab pos="4131666" algn="l"/>
                <a:tab pos="6375299" algn="l"/>
                <a:tab pos="8733231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.relate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8.astonish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9.consume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10.surround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11.depth</a:t>
            </a:r>
          </a:p>
          <a:p>
            <a:pPr marL="0" marR="0" lvl="0" indent="0" defTabSz="914400" rtl="0" eaLnBrk="1" fontAlgn="auto" latinLnBrk="0" hangingPunct="1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1.attempt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（1）attempt在语法填空中的考法涉及：①考查其作动词时的固定搭配attempt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sth；②考查其作</a:t>
            </a:r>
          </a:p>
          <a:p>
            <a:pPr marL="0" marR="0" lvl="0" indent="0" defTabSz="914400" rtl="0" eaLnBrk="1" fontAlgn="auto" latinLnBrk="0" hangingPunct="1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名词时，后接动词不定式（短语）作后置定语的用法。</a:t>
            </a:r>
          </a:p>
          <a:p>
            <a:pPr marL="0" marR="0" lvl="0" indent="0" defTabSz="914400" rtl="0" eaLnBrk="1" fontAlgn="auto" latinLnBrk="0" hangingPunct="1">
              <a:lnSpc>
                <a:spcPts val="29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仿宋" pitchFamily="34" charset="0"/>
                <a:ea typeface="仿宋" pitchFamily="34" charset="-122"/>
                <a:cs typeface="仿宋" pitchFamily="34" charset="-120"/>
              </a:rPr>
              <a:t>[山东菏泽2024高一期中]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picks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trash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floating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attempt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 </a:t>
            </a:r>
          </a:p>
          <a:p>
            <a:pPr marL="0" marR="0" lvl="0" indent="0" defTabSz="914400" rtl="0" eaLnBrk="1" fontAlgn="auto" latinLnBrk="0" hangingPunct="1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（protect）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environment.</a:t>
            </a:r>
            <a:endParaRPr lang="en-US" altLang="zh-CN" sz="1800" dirty="0"/>
          </a:p>
        </p:txBody>
      </p:sp>
      <p:sp>
        <p:nvSpPr>
          <p:cNvPr id="8" name="QB_4_AN.2_1#c7c4cfbc9.blank?pid=2510029dd&amp;color=0,55,96&amp;vpa=1&amp;vtp=1&amp;bbb=1"/>
          <p:cNvSpPr/>
          <p:nvPr/>
        </p:nvSpPr>
        <p:spPr>
          <a:xfrm>
            <a:off x="9830275" y="4036506"/>
            <a:ext cx="1093788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protect</a:t>
            </a:r>
            <a:endParaRPr lang="en-US" altLang="zh-CN" dirty="0"/>
          </a:p>
        </p:txBody>
      </p:sp>
      <p:sp>
        <p:nvSpPr>
          <p:cNvPr id="9" name="QB_4_AS.3_1#fdd7c6d53?pid=2510029dd&amp;color=0,55,96&amp;vtp=1&amp;bbb=1"/>
          <p:cNvSpPr/>
          <p:nvPr/>
        </p:nvSpPr>
        <p:spPr>
          <a:xfrm>
            <a:off x="502920" y="4799649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他总是捡起漂浮在水面上的垃圾，试图保护环境。</a:t>
            </a:r>
            <a:endParaRPr lang="en-US" altLang="zh-CN" sz="1800" dirty="0"/>
          </a:p>
        </p:txBody>
      </p:sp>
      <p:sp>
        <p:nvSpPr>
          <p:cNvPr id="10" name="QB_4_BD.4_1#b89b08eeb?pid=2510029dd&amp;color=0,55,96&amp;vtp=1&amp;bbb=1&amp;hb=1"/>
          <p:cNvSpPr/>
          <p:nvPr/>
        </p:nvSpPr>
        <p:spPr>
          <a:xfrm>
            <a:off x="502920" y="5158868"/>
            <a:ext cx="10570464" cy="681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[天津·改编]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several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frustrating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unsuccessful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attempts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（fix）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husband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suggested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watching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Michael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Jordan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documentary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（纪录片）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series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1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b="0" i="1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Dance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11" name="QB_4_AN.5_1#b89b08eeb.blank?pid=2510029dd&amp;color=0,55,96&amp;vpa=2&amp;vtp=1&amp;bbb=1"/>
          <p:cNvSpPr/>
          <p:nvPr/>
        </p:nvSpPr>
        <p:spPr>
          <a:xfrm>
            <a:off x="7988775" y="5126991"/>
            <a:ext cx="712788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7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fix</a:t>
            </a:r>
            <a:endParaRPr lang="en-US" altLang="zh-CN" dirty="0"/>
          </a:p>
        </p:txBody>
      </p:sp>
      <p:sp>
        <p:nvSpPr>
          <p:cNvPr id="12" name="QB_4_AS.6_1#b89b08eeb?pid=2510029dd&amp;color=0,55,96&amp;vtp=1&amp;bbb=1"/>
          <p:cNvSpPr/>
          <p:nvPr/>
        </p:nvSpPr>
        <p:spPr>
          <a:xfrm>
            <a:off x="502920" y="5894642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此处attempt为名词，后应接动词不定式短语作后置定语。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 animBg="1"/>
      <p:bldP spid="9" grpId="0" build="p" animBg="1"/>
      <p:bldP spid="11" grpId="0" build="p" animBg="1"/>
      <p:bldP spid="1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f1170b521?sp=1&amp;pid=2510029dd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（2）attempt在完形填空中主要考查对其词义的掌握。</a:t>
            </a:r>
            <a:endParaRPr lang="en-US" altLang="zh-CN" sz="1800" dirty="0"/>
          </a:p>
        </p:txBody>
      </p:sp>
      <p:sp>
        <p:nvSpPr>
          <p:cNvPr id="3" name="QC_4_BD.7_1#4904b0657?pid=2510029dd&amp;color=0,55,96&amp;vtp=1&amp;bbb=1&amp;hb=1"/>
          <p:cNvSpPr/>
          <p:nvPr/>
        </p:nvSpPr>
        <p:spPr>
          <a:xfrm>
            <a:off x="502920" y="1913255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例3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[全国乙·改编]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patient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recovering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replacement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operation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afternoon,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collapsed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（倒下）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eventually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discovered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attack.</a:t>
            </a:r>
            <a:endParaRPr lang="en-US" altLang="zh-CN" dirty="0"/>
          </a:p>
        </p:txBody>
      </p:sp>
      <p:sp>
        <p:nvSpPr>
          <p:cNvPr id="4" name="QC_4_AN.8_1#4904b0657.blank?pid=2510029dd&amp;color=0,55,96&amp;vpa=3&amp;vtp=1"/>
          <p:cNvSpPr/>
          <p:nvPr/>
        </p:nvSpPr>
        <p:spPr>
          <a:xfrm>
            <a:off x="3569176" y="230187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5" name="QC_4_BD.9_1#4904b0657.choices?pid=2510029dd&amp;color=0,55,96&amp;vtp=1&amp;bbb=1"/>
          <p:cNvSpPr/>
          <p:nvPr/>
        </p:nvSpPr>
        <p:spPr>
          <a:xfrm>
            <a:off x="502920" y="31528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2826766" algn="l"/>
                <a:tab pos="5475732" algn="l"/>
                <a:tab pos="8010398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.attempting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B.choosing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C.pausing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.promising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186aeba75?sp=1&amp;pid=2510029dd&amp;color=0,55,96&amp;mp=1&amp;vtp=1&amp;bt=1&amp;bbb=1"/>
          <p:cNvSpPr/>
          <p:nvPr/>
        </p:nvSpPr>
        <p:spPr>
          <a:xfrm>
            <a:off x="502920" y="1512000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.failure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SimSun" pitchFamily="34" charset="-122"/>
                <a:cs typeface="SimSun" pitchFamily="34" charset="-120"/>
              </a:rPr>
              <a:t>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（1）failure在语法填空中的考法涉及：①考查名词的数，意为“失败的人（或事）”时为可数名词；②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考查其动词fail后接to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sth的用法。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secret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success,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（failure）.</a:t>
            </a:r>
            <a:endParaRPr lang="en-US" altLang="zh-CN" sz="1800" dirty="0"/>
          </a:p>
        </p:txBody>
      </p:sp>
      <p:sp>
        <p:nvSpPr>
          <p:cNvPr id="5" name="QB_4_AN.11_1#186aeba75.blank?pid=2510029dd&amp;color=0,55,96&amp;vpa=4&amp;vtp=1&amp;bbb=1"/>
          <p:cNvSpPr/>
          <p:nvPr/>
        </p:nvSpPr>
        <p:spPr>
          <a:xfrm>
            <a:off x="7588725" y="2717865"/>
            <a:ext cx="852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failures</a:t>
            </a:r>
            <a:endParaRPr lang="en-US" altLang="zh-CN" dirty="0"/>
          </a:p>
        </p:txBody>
      </p:sp>
      <p:sp>
        <p:nvSpPr>
          <p:cNvPr id="6" name="QB_4_AS.12_1#88678a17f?pid=2510029dd&amp;color=0,55,96&amp;vtp=1&amp;bbb=1&amp;hb=1"/>
          <p:cNvSpPr/>
          <p:nvPr/>
        </p:nvSpPr>
        <p:spPr>
          <a:xfrm>
            <a:off x="502920" y="316833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句意为：当他被问及成功的秘诀时，他说秘诀就是从失败中学习。此处failure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为抽象名词具体化，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意为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“失败的事”，为可数名词，且设空处前无限定词修饰，应用复数形式。</a:t>
            </a:r>
            <a:endParaRPr lang="en-US" altLang="zh-CN" dirty="0"/>
          </a:p>
        </p:txBody>
      </p:sp>
      <p:sp>
        <p:nvSpPr>
          <p:cNvPr id="7" name="QB_4_BD.13_1#bf074211d?pid=2510029dd&amp;color=0,55,96&amp;vtp=1&amp;bbb=1&amp;hb=1"/>
          <p:cNvSpPr/>
          <p:nvPr/>
        </p:nvSpPr>
        <p:spPr>
          <a:xfrm>
            <a:off x="502920" y="399783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[浙江2022年1月·改编]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probably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fail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（get）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course.</a:t>
            </a:r>
            <a:endParaRPr lang="en-US" altLang="zh-CN" dirty="0"/>
          </a:p>
        </p:txBody>
      </p:sp>
      <p:sp>
        <p:nvSpPr>
          <p:cNvPr id="8" name="QB_4_AN.14_1#bf074211d.blank?pid=2510029dd&amp;color=0,55,96&amp;vpa=5&amp;vtp=1&amp;bbb=1"/>
          <p:cNvSpPr/>
          <p:nvPr/>
        </p:nvSpPr>
        <p:spPr>
          <a:xfrm>
            <a:off x="1397476" y="4352800"/>
            <a:ext cx="7381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endParaRPr lang="en-US" altLang="zh-CN" dirty="0"/>
          </a:p>
        </p:txBody>
      </p:sp>
      <p:sp>
        <p:nvSpPr>
          <p:cNvPr id="9" name="QB_4_AS.15_1#bf074211d?pid=2510029dd&amp;color=0,55,96&amp;vtp=1&amp;bbb=1"/>
          <p:cNvSpPr/>
          <p:nvPr/>
        </p:nvSpPr>
        <p:spPr>
          <a:xfrm>
            <a:off x="502920" y="48155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此处考查fail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sth,意为“未能做到某事”。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8" grpId="0" build="p" animBg="1"/>
      <p:bldP spid="9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_BD#daf314432?sp=1&amp;pid=2510029dd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（2）failure在完形填空中主要考查对其词义的把握。</a:t>
            </a:r>
            <a:endParaRPr lang="en-US" altLang="zh-CN" sz="1800" dirty="0"/>
          </a:p>
        </p:txBody>
      </p:sp>
      <p:sp>
        <p:nvSpPr>
          <p:cNvPr id="3" name="QC_4_BD.16_1#e8de9144f?pid=2510029dd&amp;color=0,55,96&amp;vtp=1&amp;bbb=1&amp;hb=1"/>
          <p:cNvSpPr/>
          <p:nvPr/>
        </p:nvSpPr>
        <p:spPr>
          <a:xfrm>
            <a:off x="502920" y="191325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例3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[全国新高考Ⅰ2022·改编]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filled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excitement,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wondering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camping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next.</a:t>
            </a:r>
            <a:endParaRPr lang="en-US" altLang="zh-CN" dirty="0"/>
          </a:p>
        </p:txBody>
      </p:sp>
      <p:sp>
        <p:nvSpPr>
          <p:cNvPr id="4" name="QC_4_AN.17_1#e8de9144f.blank?pid=2510029dd&amp;color=0,55,96&amp;vpa=6&amp;vtp=1"/>
          <p:cNvSpPr/>
          <p:nvPr/>
        </p:nvSpPr>
        <p:spPr>
          <a:xfrm>
            <a:off x="940276" y="2280920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5" name="QC_4_BD.18_1#e8de9144f.choices?pid=2510029dd&amp;color=0,55,96&amp;vtp=1&amp;bbb=1"/>
          <p:cNvSpPr/>
          <p:nvPr/>
        </p:nvSpPr>
        <p:spPr>
          <a:xfrm>
            <a:off x="502920" y="27280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2467991" algn="l"/>
                <a:tab pos="5215382" algn="l"/>
                <a:tab pos="821677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.failure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B.adventure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C.performance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.conflict</a:t>
            </a:r>
            <a:endParaRPr lang="en-US" altLang="zh-CN" sz="1800" dirty="0"/>
          </a:p>
        </p:txBody>
      </p:sp>
      <p:sp>
        <p:nvSpPr>
          <p:cNvPr id="6" name="QC_4_AS.19_1#e8de9144f?pid=2510029dd&amp;color=0,55,96&amp;vtp=1&amp;bbb=1&amp;hb=1"/>
          <p:cNvSpPr/>
          <p:nvPr/>
        </p:nvSpPr>
        <p:spPr>
          <a:xfrm>
            <a:off x="502920" y="313880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句意为：我们内心充满了激动，想知道我们接下来会经历什么露营的乐趣和冒险。failure意为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“失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败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”，在此处为干扰项。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4#813387bda?sp=1&amp;pid=2510029dd&amp;color=0,55,96&amp;vtp=1&amp;bt=1&amp;bbb=1&amp;h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3.compare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compare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在语法填空中的考法涉及：①考查常用搭配compared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with/to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；②考查其非谓语形式；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③考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查词性转换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，其名词形式为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comparison。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例1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contribution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resources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talents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already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issues.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例2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仿宋" pitchFamily="34" charset="0"/>
                <a:ea typeface="仿宋" pitchFamily="34" charset="-122"/>
                <a:cs typeface="仿宋" pitchFamily="34" charset="-120"/>
              </a:rPr>
              <a:t>[河南高中创新发展联盟2024高一月考]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（compare）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tightly-scheduled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travel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tours,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city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focuses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free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side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travel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例3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仿宋" pitchFamily="34" charset="0"/>
                <a:ea typeface="仿宋" pitchFamily="34" charset="-122"/>
                <a:cs typeface="仿宋" pitchFamily="34" charset="-120"/>
              </a:rPr>
              <a:t>[河北石家庄2023高一阶段考]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（compare）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little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girl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considerable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music.</a:t>
            </a:r>
            <a:endParaRPr lang="en-US" altLang="zh-CN" dirty="0"/>
          </a:p>
        </p:txBody>
      </p:sp>
      <p:sp>
        <p:nvSpPr>
          <p:cNvPr id="4" name="QB_4_AN.21_1#813387bda.blank?pid=2510029dd&amp;color=0,55,96&amp;vpa=7&amp;vtp=1&amp;bbb=1"/>
          <p:cNvSpPr/>
          <p:nvPr/>
        </p:nvSpPr>
        <p:spPr>
          <a:xfrm>
            <a:off x="5747988" y="2738820"/>
            <a:ext cx="814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with/to</a:t>
            </a:r>
            <a:endParaRPr lang="en-US" altLang="zh-CN" dirty="0"/>
          </a:p>
        </p:txBody>
      </p:sp>
      <p:sp>
        <p:nvSpPr>
          <p:cNvPr id="6" name="QB_4_AN.23_1#813387bda.blank?pid=2510029dd&amp;color=0,55,96&amp;vpa=8&amp;vtp=1&amp;bbb=1"/>
          <p:cNvSpPr/>
          <p:nvPr/>
        </p:nvSpPr>
        <p:spPr>
          <a:xfrm>
            <a:off x="4953476" y="3564320"/>
            <a:ext cx="1119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Compared</a:t>
            </a:r>
            <a:endParaRPr lang="en-US" altLang="zh-CN" dirty="0"/>
          </a:p>
        </p:txBody>
      </p:sp>
      <p:sp>
        <p:nvSpPr>
          <p:cNvPr id="8" name="QB_4_AN.25_1#813387bda.blank?pid=2510029dd&amp;color=0,55,96&amp;vpa=9&amp;vtp=1&amp;bbb=1"/>
          <p:cNvSpPr/>
          <p:nvPr/>
        </p:nvSpPr>
        <p:spPr>
          <a:xfrm>
            <a:off x="4343876" y="4402520"/>
            <a:ext cx="1233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comparison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4567</Words>
  <Application>Microsoft Office PowerPoint</Application>
  <PresentationFormat>宽屏</PresentationFormat>
  <Paragraphs>585</Paragraphs>
  <Slides>49</Slides>
  <Notes>47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49</vt:i4>
      </vt:variant>
    </vt:vector>
  </HeadingPairs>
  <TitlesOfParts>
    <vt:vector size="59" baseType="lpstr">
      <vt:lpstr>Arial (正文)</vt:lpstr>
      <vt:lpstr>仿宋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2024-10-09T09:22:37Z</dcterms:created>
  <dcterms:modified xsi:type="dcterms:W3CDTF">2024-10-09T09:25:52Z</dcterms:modified>
  <cp:category/>
  <cp:contentStatus/>
</cp:coreProperties>
</file>