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96" r:id="rId24"/>
    <p:sldId id="280" r:id="rId25"/>
    <p:sldId id="297" r:id="rId26"/>
    <p:sldId id="281" r:id="rId27"/>
    <p:sldId id="282" r:id="rId28"/>
    <p:sldId id="283" r:id="rId29"/>
    <p:sldId id="284" r:id="rId30"/>
    <p:sldId id="285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73518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1.xml"/><Relationship Id="rId3" Type="http://schemas.openxmlformats.org/officeDocument/2006/relationships/image" Target="../media/image6.png"/><Relationship Id="rId7" Type="http://schemas.openxmlformats.org/officeDocument/2006/relationships/slide" Target="../slides/slide1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读后续写攻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188720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读后续写攻略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a60734000ada9a71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135c70795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语言知识运用</a:t>
            </a:r>
            <a:endParaRPr lang="en-US" sz="2400" dirty="0"/>
          </a:p>
        </p:txBody>
      </p:sp>
      <p:sp>
        <p:nvSpPr>
          <p:cNvPr id="11" name="MasterShapeName?linknodeid=080468ace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阅读技能突破</a:t>
            </a:r>
            <a:endParaRPr lang="en-US" sz="2400" dirty="0"/>
          </a:p>
        </p:txBody>
      </p:sp>
      <p:sp>
        <p:nvSpPr>
          <p:cNvPr id="12" name="MasterShapeName?linknodeid=f4cd24c79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读后续写攻略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 语言知识运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语言知识运用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阅读技能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阅读技能突破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468d47375?sp=1&amp;pid=135c70795&amp;color=0,55,96&amp;mp=1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4.reliable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在语法填空中的考法涉及：①考查词性转换，常考查由动词rely转换为形容词reliable；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②考查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其动词的固定搭配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on/upon。</a:t>
            </a:r>
            <a:endParaRPr lang="en-US" altLang="zh-CN" dirty="0"/>
          </a:p>
        </p:txBody>
      </p:sp>
      <p:sp>
        <p:nvSpPr>
          <p:cNvPr id="3" name="QB_4_BD.23_1#457298d1c?pid=135c70795&amp;color=0,55,96&amp;vtp=1&amp;bbb=1&amp;hb=1"/>
          <p:cNvSpPr/>
          <p:nvPr/>
        </p:nvSpPr>
        <p:spPr>
          <a:xfrm>
            <a:off x="502920" y="2749234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［皖豫名校联盟2023高三联考］The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showcased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modernisation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（rely）,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admirable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respectable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China.</a:t>
            </a:r>
            <a:endParaRPr lang="en-US" altLang="zh-CN" dirty="0"/>
          </a:p>
        </p:txBody>
      </p:sp>
      <p:sp>
        <p:nvSpPr>
          <p:cNvPr id="4" name="QB_4_AN.24_1#457298d1c.blank?pid=135c70795&amp;color=0,55,96&amp;vpa=9&amp;vtp=1&amp;bbb=1"/>
          <p:cNvSpPr/>
          <p:nvPr/>
        </p:nvSpPr>
        <p:spPr>
          <a:xfrm>
            <a:off x="7931625" y="3137854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endParaRPr lang="en-US" altLang="zh-CN" dirty="0"/>
          </a:p>
        </p:txBody>
      </p:sp>
      <p:sp>
        <p:nvSpPr>
          <p:cNvPr id="5" name="QB_4_AS.25_1#457298d1c?pid=135c70795&amp;color=0,55,96&amp;vtp=1&amp;bbb=1&amp;hb=1"/>
          <p:cNvSpPr/>
          <p:nvPr/>
        </p:nvSpPr>
        <p:spPr>
          <a:xfrm>
            <a:off x="502920" y="3993834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句意为:这次活动展示了新时代的巨大变化和过去十年中国现代化的成就，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展示了一个值得信赖、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令人钦佩和令人满意的中国形象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。设空处与admirable及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respectable并列作定语，修饰名词image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,应使用其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。故填reliable。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26_1#fed84236b?pid=135c70795&amp;color=0,55,96&amp;mp=1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[湖北武汉外国语学校2023高一期中]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avoid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extinction.</a:t>
            </a:r>
            <a:endParaRPr lang="en-US" altLang="zh-CN" dirty="0"/>
          </a:p>
        </p:txBody>
      </p:sp>
      <p:sp>
        <p:nvSpPr>
          <p:cNvPr id="3" name="QB_4_AN.27_1#fed84236b.blank?pid=135c70795&amp;color=0,55,96&amp;mp=1&amp;vpa=10&amp;vtp=1&amp;bbb=1"/>
          <p:cNvSpPr/>
          <p:nvPr/>
        </p:nvSpPr>
        <p:spPr>
          <a:xfrm>
            <a:off x="6744175" y="146558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on/upon</a:t>
            </a:r>
            <a:endParaRPr lang="en-US" altLang="zh-CN" dirty="0"/>
          </a:p>
        </p:txBody>
      </p:sp>
      <p:sp>
        <p:nvSpPr>
          <p:cNvPr id="4" name="QB_4_AS.28_1#fed84236b?pid=135c70795&amp;color=0,55,96&amp;vtp=1&amp;bbb=1"/>
          <p:cNvSpPr/>
          <p:nvPr/>
        </p:nvSpPr>
        <p:spPr>
          <a:xfrm>
            <a:off x="502920" y="23222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句意为:依赖于这些栖息地的动物不得不改变它们的活动范围以避免灭绝。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5eddebe9?pid=080468ace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时文领读</a:t>
            </a:r>
            <a:endParaRPr lang="en-US" altLang="zh-CN" sz="2400" dirty="0"/>
          </a:p>
        </p:txBody>
      </p:sp>
      <p:graphicFrame>
        <p:nvGraphicFramePr>
          <p:cNvPr id="15" name="P_5_BD#282c036b7?colgroup=18,26&amp;pid=a5eddebe9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0629864"/>
              </p:ext>
            </p:extLst>
          </p:nvPr>
        </p:nvGraphicFramePr>
        <p:xfrm>
          <a:off x="502920" y="2122170"/>
          <a:ext cx="10543032" cy="1867091"/>
        </p:xfrm>
        <a:graphic>
          <a:graphicData uri="http://schemas.openxmlformats.org/drawingml/2006/table">
            <a:tbl>
              <a:tblPr/>
              <a:tblGrid>
                <a:gridCol w="43525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1904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9865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主题：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人与自然——自然灾害与防范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语篇类型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说明文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词数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390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难度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阅读用时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8分钟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背景导入：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亚马孙雨林是热带雨林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理论上是很难发生自然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火灾的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但近几年巴西境内的亚马孙雨林每年发生的火灾数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目都达数万起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有的是天灾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有的是人祸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雨林遭到大面积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破坏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全球为之痛心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22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阅读技巧：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根据事实细节合理推断信息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2261072"/>
                  </p:ext>
                </p:extLst>
              </p:nvPr>
            </p:nvGraphicFramePr>
            <p:xfrm>
              <a:off x="502920" y="1993265"/>
              <a:ext cx="10543032" cy="3717100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1718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performing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现在分词短语作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状语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home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的家园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danger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在危险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之中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表状态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Rage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Nature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like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great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magician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performing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wonders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Earth.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world's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largest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home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millions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plants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animals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.Nicknamed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lungs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our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planet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generates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about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one-fifth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Earth's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oxygen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.However,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wonderful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natural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wonder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currently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danger.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第一段：“地球之肺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”亚马孙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雨林面临危险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2261072"/>
                  </p:ext>
                </p:extLst>
              </p:nvPr>
            </p:nvGraphicFramePr>
            <p:xfrm>
              <a:off x="502920" y="1993265"/>
              <a:ext cx="10543032" cy="3717100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31718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performing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现在分词短语作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状语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home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的家园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danger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在危险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之中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楷体" pitchFamily="34" charset="-122"/>
                              <a:cs typeface="Times New Roman" pitchFamily="34" charset="-120"/>
                            </a:rPr>
                            <a:t>表状态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11496" r="-87906" b="-328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第一段：“地球之肺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”亚马孙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雨林面临危险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D7F3BB2D-18DF-9E6D-5655-F7CD39C62D72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9301170"/>
                  </p:ext>
                </p:extLst>
              </p:nvPr>
            </p:nvGraphicFramePr>
            <p:xfrm>
              <a:off x="502920" y="1993265"/>
              <a:ext cx="10543032" cy="3734626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892554"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endangering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为现在分词短语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作结果状语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Thousands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have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broken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out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Brazil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endangering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much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These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blazes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believed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most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intense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”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almost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decade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according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BBC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News.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第二段：巴西火灾频繁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危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及大部分雨林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56690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在此处意为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遭受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经历”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large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number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2019.Between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January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August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there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were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over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72,000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fires—the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highest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number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since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2013,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BBC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reported.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第三段：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2019年亚马孙雨林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发生了多起火灾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9301170"/>
                  </p:ext>
                </p:extLst>
              </p:nvPr>
            </p:nvGraphicFramePr>
            <p:xfrm>
              <a:off x="502920" y="1993265"/>
              <a:ext cx="10543032" cy="3734626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892554"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endangering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为现在分词短语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作结果状语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20192" r="-87906" b="-826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第二段：巴西火灾频繁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危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及大部分雨林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456690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在此处意为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遭受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经历”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large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number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2019.Between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January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August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there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were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over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72,000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fires—the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highest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number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since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2013,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BBC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reported.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第三段：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2019年亚马孙雨林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发生了多起火灾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9C2C259C-227C-B67D-7198-6E2DB51BEE45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8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0372197"/>
                  </p:ext>
                </p:extLst>
              </p:nvPr>
            </p:nvGraphicFramePr>
            <p:xfrm>
              <a:off x="502920" y="1993265"/>
              <a:ext cx="10543032" cy="3347784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62402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制性定语从句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修饰先行词the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dry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season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who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性定语从句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use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把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用作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Forest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common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during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dry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season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runs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from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July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October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.They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usually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caused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natural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events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such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lightning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strikes.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However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most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this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year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believed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caused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by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farmers,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who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use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traditional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part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tropical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agriculture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clean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land,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reported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CNN.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第四段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：火灾发生的常见原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因以及今年多数火灾的发生原因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细节理解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main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cause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this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year?根据第四段最后一句可知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起今年亚马孙雨林火灾的主要原因是农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民用火来清理土地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8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00372197"/>
                  </p:ext>
                </p:extLst>
              </p:nvPr>
            </p:nvGraphicFramePr>
            <p:xfrm>
              <a:off x="502920" y="1993265"/>
              <a:ext cx="10543032" cy="3347784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962402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制性定语从句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修饰先行词the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dry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season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who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性定语从句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use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把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用作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12910" r="-87906" b="-34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第四段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：火灾发生的常见原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因以及今年多数火灾的发生原因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细节理解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main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cause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this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year?根据第四段最后一句可知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起今年亚马孙雨林火灾的主要原因是农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民用火来清理土地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8EA4E693-97AC-1171-C969-DBD33EBC0067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P_5_BD#282c036b7?colgroup=6,19,17&amp;pid=a5eddebe9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69424"/>
              </p:ext>
            </p:extLst>
          </p:nvPr>
        </p:nvGraphicFramePr>
        <p:xfrm>
          <a:off x="502920" y="1993265"/>
          <a:ext cx="10543032" cy="2558289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0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5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290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wait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等待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引导目的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状语从句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“It's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burn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because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vegetation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（植物）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dry.Farmers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wait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dry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season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start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burning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clearing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areas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so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their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cattle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graze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（吃草）,”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wrote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Meteorologist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Haley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Brink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第五段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：农民在旱季开始焚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烧的原因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198011DC-2ED5-E578-B175-8F2E5F0B0D0E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0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030748"/>
                  </p:ext>
                </p:extLst>
              </p:nvPr>
            </p:nvGraphicFramePr>
            <p:xfrm>
              <a:off x="502920" y="1993265"/>
              <a:ext cx="10543032" cy="2991168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05786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absorbing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现在分词短语作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状语</a:t>
                          </a:r>
                          <a:endParaRPr lang="en-US" altLang="zh-CN" sz="1200" dirty="0"/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cut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down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砍倒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disaster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raised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around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world.The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Amazon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important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preventing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climate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change,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said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BBC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absorbing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millions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tons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carbon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dioxide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annually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.After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trees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cut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down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burned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rainforest's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capacity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④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absorb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carbon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dioxide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reduced.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第六段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：亚马孙雨林的重要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性以及频繁的火灾引起全球担忧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0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8030748"/>
                  </p:ext>
                </p:extLst>
              </p:nvPr>
            </p:nvGraphicFramePr>
            <p:xfrm>
              <a:off x="502920" y="1993265"/>
              <a:ext cx="10543032" cy="2991168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2605786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absorbing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现在分词短语作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状语</a:t>
                          </a:r>
                          <a:endParaRPr lang="en-US" altLang="zh-CN" sz="1200" dirty="0"/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cut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down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砍倒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14685" r="-87906" b="-373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第六段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：亚马孙雨林的重要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性以及频繁的火灾引起全球担忧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0B0E3B82-3BA1-2B38-B22D-D911473484FE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P_5_BD#282c036b7?colgroup=6,19,17&amp;pid=a5eddebe9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893260"/>
              </p:ext>
            </p:extLst>
          </p:nvPr>
        </p:nvGraphicFramePr>
        <p:xfrm>
          <a:off x="502920" y="1993265"/>
          <a:ext cx="10543032" cy="3644837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0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5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9770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引导非限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制性定语从句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turn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变成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复合结构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+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名词短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语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+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现在分词短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语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Brazilian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climate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expert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Carlos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Nobre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told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Reuters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he's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worried.If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more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20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cent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ecosystem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destroyed,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Amazon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rainforest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could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reach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tipping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point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（临界点）”,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thick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jungle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turn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tropical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savannah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稀树草原）.Nobre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warned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far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between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15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17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per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cent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rainforest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having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already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been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destroyed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第七段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：亚马孙雨林的现状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以及未来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B851910E-B503-227A-068F-015D91047078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2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5083345"/>
                  </p:ext>
                </p:extLst>
              </p:nvPr>
            </p:nvGraphicFramePr>
            <p:xfrm>
              <a:off x="502920" y="1993265"/>
              <a:ext cx="10543032" cy="3427032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1650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call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要求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呼吁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help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deal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意为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“为了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帮助处理”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Brazilian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government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sent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soldiers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fight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fires.Many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people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have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offered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their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support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called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recovery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efforts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.For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example,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Tim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Cook,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CEO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Apple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said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wanted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donate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money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US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actor's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environmental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charity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⑤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Earth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Alliance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created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donation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fund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⑥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help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deal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crisis.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第八段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：巴西政府采取措施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灭火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民众和组织也伸出援手以应对此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次危机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2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515083345"/>
                  </p:ext>
                </p:extLst>
              </p:nvPr>
            </p:nvGraphicFramePr>
            <p:xfrm>
              <a:off x="502920" y="1993265"/>
              <a:ext cx="10543032" cy="3427032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41650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call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要求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呼吁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help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deal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意为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“为了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帮助处理”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目的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12575" r="-87906" b="-199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第八段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：巴西政府采取措施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灭火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民众和组织也伸出援手以应对此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次危机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0FD64844-5BB5-6450-3553-3E8CD7853988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65029607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6</a:t>
            </a:r>
            <a:endParaRPr lang="en-US" altLang="zh-CN" sz="5400" dirty="0"/>
          </a:p>
        </p:txBody>
      </p:sp>
      <p:sp>
        <p:nvSpPr>
          <p:cNvPr id="3" name="C_1_BD#065029607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Disaster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hope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3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352531"/>
                  </p:ext>
                </p:extLst>
              </p:nvPr>
            </p:nvGraphicFramePr>
            <p:xfrm>
              <a:off x="502920" y="1892224"/>
              <a:ext cx="10543032" cy="4366508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727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811358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concerned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相关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public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also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encouraged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donate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charities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concerned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preservation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⑦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.“Every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little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bit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helps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tragic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（悲痛的）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situation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like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this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,”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commented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Gizmodo.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第九段：鼓励人们为保护亚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马孙雨林贡献自己的力量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推理判断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infer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from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two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paragraphs?根据倒数第二段中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的“Many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people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have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offered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their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support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called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recovery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efforts.”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和最后一段中的“The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public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also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encouraged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donate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charities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preservation.”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可推知</a:t>
                          </a:r>
                          <a:r>
                            <a:rPr lang="en-US" altLang="zh-CN" sz="1800" b="0" i="0" spc="-10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公众在修复和保护雨林方面起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着至关重要的作用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3" name="P_5_BD#282c036b7?colgroup=6,19,17&amp;pid=a5eddebe9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352531"/>
                  </p:ext>
                </p:extLst>
              </p:nvPr>
            </p:nvGraphicFramePr>
            <p:xfrm>
              <a:off x="502920" y="1892224"/>
              <a:ext cx="10543032" cy="4366508"/>
            </p:xfrm>
            <a:graphic>
              <a:graphicData uri="http://schemas.openxmlformats.org/drawingml/2006/table">
                <a:tbl>
                  <a:tblPr/>
                  <a:tblGrid>
                    <a:gridCol w="17465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690872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1056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7278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99230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concerned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相关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7451" t="-9437" r="-87906" b="-334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第九段：鼓励人们为保护亚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马孙雨林贡献自己的力量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推理判断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infer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from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two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paragraphs?根据倒数第二段中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的“Many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people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have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offered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their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support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called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for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recovery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efforts.”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和最后一段中的“The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public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also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encouraged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donate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charities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concerned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with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rainforest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preservation.”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可推知</a:t>
                          </a:r>
                          <a:r>
                            <a:rPr lang="en-US" altLang="zh-CN" sz="1800" b="0" i="0" spc="-10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公众在修复和保护雨林方面起</a:t>
                          </a:r>
                          <a:endParaRPr lang="en-US" altLang="zh-CN" sz="1800" b="0" i="0" dirty="0">
                            <a:solidFill>
                              <a:srgbClr val="003760"/>
                            </a:solidFill>
                            <a:latin typeface="Times New Roman" pitchFamily="34" charset="0"/>
                            <a:ea typeface="微软雅黑" pitchFamily="34" charset="-122"/>
                            <a:cs typeface="Times New Roman" pitchFamily="34" charset="-120"/>
                          </a:endParaRP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 dirty="0" err="1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着至关重要的作用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1A413A5F-2516-BE10-28B8-EAAFD1CD41D6}"/>
              </a:ext>
            </a:extLst>
          </p:cNvPr>
          <p:cNvSpPr txBox="1"/>
          <p:nvPr/>
        </p:nvSpPr>
        <p:spPr>
          <a:xfrm>
            <a:off x="10584286" y="1508760"/>
            <a:ext cx="461665" cy="329321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27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P_5_BD#282c036b7?colgroup=6,19,17&amp;pid=a5eddebe9&amp;color=0,55,96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288883"/>
              </p:ext>
            </p:extLst>
          </p:nvPr>
        </p:nvGraphicFramePr>
        <p:xfrm>
          <a:off x="502920" y="1993265"/>
          <a:ext cx="10543032" cy="2988120"/>
        </p:xfrm>
        <a:graphic>
          <a:graphicData uri="http://schemas.openxmlformats.org/drawingml/2006/table">
            <a:tbl>
              <a:tblPr/>
              <a:tblGrid>
                <a:gridCol w="17465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908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0565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273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①magician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.魔术师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intense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adj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.强烈的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剧烈的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tropical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adj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.热带的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④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capacity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.能力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⑤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charity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.慈善机构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⑥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fund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.基金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preservation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.保护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282c036b7?colgroup=6,19,17&amp;pid=a5eddebe9&amp;color=0,55,96&amp;mp=1&amp;vtp=1&amp;bt=1&amp;bbb=1">
            <a:extLst>
              <a:ext uri="{FF2B5EF4-FFF2-40B4-BE49-F238E27FC236}">
                <a16:creationId xmlns:a16="http://schemas.microsoft.com/office/drawing/2014/main" id="{CAA89BA5-57A8-2B41-E0FF-365D07D2E36A}"/>
              </a:ext>
            </a:extLst>
          </p:cNvPr>
          <p:cNvSpPr txBox="1"/>
          <p:nvPr/>
        </p:nvSpPr>
        <p:spPr>
          <a:xfrm>
            <a:off x="10584286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82c036b7?pid=a5eddebe9&amp;color=0,55,96&amp;vtp=1&amp;bt=1&amp;bbb=1"/>
          <p:cNvSpPr/>
          <p:nvPr/>
        </p:nvSpPr>
        <p:spPr>
          <a:xfrm>
            <a:off x="502920" y="1512000"/>
            <a:ext cx="10570464" cy="4724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译文】</a:t>
            </a:r>
          </a:p>
          <a:p>
            <a:pPr marL="0" marR="0" lvl="0" indent="0" algn="ct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大火在亚马孙雨林肆虐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大自然就像一个伟大的魔术师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在地球上创造着奇迹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其中之一便是亚马孙雨林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它是世界上最大的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雨林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也是数百万动植物的家园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亚马孙雨林被称为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地球之肺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供氧量占地球上氧气总量的五分之一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这个奇妙的自然奇迹目前正处于危险之中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巴西发生了数千起火灾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大片的雨林受到威胁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据英国广播公司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（BBC）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新闻报道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这些大火被认为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是近十年来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火势最强的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2019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亚马孙雨林发生了多起火灾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据英国广播公司报道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亚马孙雨林发生了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7.2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万余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起火灾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年以来的最高纪录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月是旱季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森林火灾很常见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它们通常是由自然现象引起的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如雷击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据美国有线电视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新闻网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（CNN）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今年的大部分火灾被认为是农民引发的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因为农民们将焚烧作为传统热带农业清理</a:t>
            </a:r>
          </a:p>
          <a:p>
            <a:pPr marL="0" marR="0" lvl="0" indent="0" algn="l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土地的一种方式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algn="l">
              <a:lnSpc>
                <a:spcPct val="142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282c036b7?sp=1&amp;pid=a5eddebe9&amp;color=0,55,96&amp;vtp=1&amp;bbb=1&amp;hb=1">
            <a:extLst>
              <a:ext uri="{FF2B5EF4-FFF2-40B4-BE49-F238E27FC236}">
                <a16:creationId xmlns:a16="http://schemas.microsoft.com/office/drawing/2014/main" id="{257FF447-D454-89D1-3BF4-91B85F74A97C}"/>
              </a:ext>
            </a:extLst>
          </p:cNvPr>
          <p:cNvSpPr/>
          <p:nvPr/>
        </p:nvSpPr>
        <p:spPr>
          <a:xfrm>
            <a:off x="502920" y="1512000"/>
            <a:ext cx="10570464" cy="4821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气象学家黑利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布林克写道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这个时期是焚烧的最佳时间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因为植物是干燥的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旱季一到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农民们就会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开始焚烧和清理土地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以便他们的牛能吃草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。”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这场灾难引起了全世界的关注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英国广播公司报道称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亚马孙雨林对于阻止气候变化很重要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它每年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能吸收数百万吨的二氧化碳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树木被砍伐或焚烧后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雨林吸收二氧化碳的能力就会降低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巴西气候专家卡洛斯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诺布雷告诉路透社他很担心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当前形势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如果亚马孙雨林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%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以上的生态系统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遭到破坏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那它就会达到一个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临界点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在这个临界点茂密的丛林会变成热带稀树草原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诺布雷警告说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临界点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已经不远了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15%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17%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的雨林已经被破坏了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巴西政府已经派出士兵去灭火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还有很多人提供了支持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并呼吁开展灾后修复工作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例如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苹果公司的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首席执行官蒂姆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库克表示将提供资金支持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一位美国演员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创办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的环保慈善组织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地球联盟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也设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立了一个捐赠基金来协助应对本次危机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公众也被鼓励为雨林保护相关的慈善机构捐款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美国科技网站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）Gizmodo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评论说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在这样悲痛的灾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难面前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每份力量都有帮助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。”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772846864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87052dfc6?pid=080468ace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真题展示</a:t>
            </a:r>
            <a:endParaRPr lang="en-US" altLang="zh-CN" sz="2400" dirty="0"/>
          </a:p>
        </p:txBody>
      </p:sp>
      <p:sp>
        <p:nvSpPr>
          <p:cNvPr id="3" name="QM_5_BD.29_1#ef7e8bea5?pid=87052dfc6&amp;color=0,55,96&amp;vtp=1&amp;bbb=1&amp;hb=1"/>
          <p:cNvSpPr/>
          <p:nvPr/>
        </p:nvSpPr>
        <p:spPr>
          <a:xfrm>
            <a:off x="502920" y="2045175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[安徽皖南十校2023高一期末]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Bangladesh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deliver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struggling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quarter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Bangladeshis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2015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（地区）,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north-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eastern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Sylhet,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disaster.Government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agriculture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农业）,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Sylhet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affected,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electricity.“Many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Ahmed,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45,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worst-hit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Sunamganj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29_1#ef7e8bea5?pid=87052dfc6&amp;color=0,55,96&amp;vtp=1&amp;bbb=1&amp;hb=1">
            <a:extLst>
              <a:ext uri="{FF2B5EF4-FFF2-40B4-BE49-F238E27FC236}">
                <a16:creationId xmlns:a16="http://schemas.microsoft.com/office/drawing/2014/main" id="{6815E8FB-1189-B2E4-9018-8D14FA45C7F4}"/>
              </a:ext>
            </a:extLst>
          </p:cNvPr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Bangladesh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India's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Meghalaya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970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（38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inches）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Barak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valley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serious.Army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evacuated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thousands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places.14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districts,”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control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displaced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government-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temporary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（临时的）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flood-affected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88064061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30_1#ef7e8bea5?pid=87052dfc6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这是一篇新闻报道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讲述了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孟加拉国遭遇了非常严重的洪水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以及洪水造成的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巨大灾害和当时的救助情况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1_1#43949550f?pid=ef7e8bea5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32_1#43949550f.bracket?pid=ef7e8bea5&amp;color=0,55,96&amp;vpa=11&amp;vtp=1"/>
          <p:cNvSpPr/>
          <p:nvPr/>
        </p:nvSpPr>
        <p:spPr>
          <a:xfrm>
            <a:off x="5251926" y="1499743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3_1#43949550f.choices?pid=ef7e8bea5&amp;color=0,55,96&amp;vtp=1&amp;bbb=1"/>
          <p:cNvSpPr/>
          <p:nvPr/>
        </p:nvSpPr>
        <p:spPr>
          <a:xfrm>
            <a:off x="502920" y="1868488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floods.</a:t>
            </a:r>
            <a:endParaRPr lang="en-US" altLang="zh-CN" sz="1800" dirty="0"/>
          </a:p>
        </p:txBody>
      </p:sp>
      <p:sp>
        <p:nvSpPr>
          <p:cNvPr id="5" name="QC_6_AS.34_1#43949550f?pid=ef7e8bea5&amp;color=0,55,96&amp;vtp=1&amp;bbb=1&amp;hb=1"/>
          <p:cNvSpPr/>
          <p:nvPr/>
        </p:nvSpPr>
        <p:spPr>
          <a:xfrm>
            <a:off x="502920" y="2596769"/>
            <a:ext cx="10570464" cy="14304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主旨大意题。根据第二段中的“at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districts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disaster”和at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stuck以及“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agriculture,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supply”可知，第二段从受灾地区个数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、死亡及被困人数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和对农业等方面的影响介绍了洪水造成的破坏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。故选D项。</a:t>
            </a:r>
            <a:endParaRPr lang="en-US" altLang="zh-CN" dirty="0"/>
          </a:p>
        </p:txBody>
      </p:sp>
      <p:sp>
        <p:nvSpPr>
          <p:cNvPr id="6" name="QC_6_BD.35_1#182c2f8aa?pid=ef7e8bea5&amp;color=0,55,96&amp;vtp=1&amp;bbb=1"/>
          <p:cNvSpPr/>
          <p:nvPr/>
        </p:nvSpPr>
        <p:spPr>
          <a:xfrm>
            <a:off x="502920" y="4081716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shelters?(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36_1#182c2f8aa.bracket?pid=ef7e8bea5&amp;color=0,55,96&amp;vpa=12&amp;vtp=1"/>
          <p:cNvSpPr/>
          <p:nvPr/>
        </p:nvSpPr>
        <p:spPr>
          <a:xfrm>
            <a:off x="5213826" y="4072699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8" name="QC_6_BD.37_1#182c2f8aa.choices?pid=ef7e8bea5&amp;color=0,55,96&amp;vtp=1&amp;bbb=1"/>
          <p:cNvSpPr/>
          <p:nvPr/>
        </p:nvSpPr>
        <p:spPr>
          <a:xfrm>
            <a:off x="502920" y="4447731"/>
            <a:ext cx="10570464" cy="6908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endParaRPr lang="en-US" altLang="zh-CN" sz="1800" dirty="0"/>
          </a:p>
          <a:p>
            <a:pPr>
              <a:lnSpc>
                <a:spcPts val="28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inside.</a:t>
            </a:r>
            <a:endParaRPr lang="en-US" altLang="zh-CN" sz="1800" dirty="0"/>
          </a:p>
        </p:txBody>
      </p:sp>
      <p:sp>
        <p:nvSpPr>
          <p:cNvPr id="9" name="QC_6_AS.38_1#182c2f8aa?pid=ef7e8bea5&amp;color=0,55,96&amp;vtp=1&amp;bbb=1&amp;hb=1"/>
          <p:cNvSpPr/>
          <p:nvPr/>
        </p:nvSpPr>
        <p:spPr>
          <a:xfrm>
            <a:off x="502920" y="5176012"/>
            <a:ext cx="10570464" cy="10621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细节理解题。根据第三段最后两句灾民说的话“There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.Flood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，洪水避难所里缺乏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食物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，即避难所急需粮食。故选A项。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4725488d7?pid=ef7e8bea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underlined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“displaced”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0_1#4725488d7.bracket?pid=ef7e8bea5&amp;color=0,55,96&amp;vpa=13&amp;vtp=1"/>
          <p:cNvSpPr/>
          <p:nvPr/>
        </p:nvSpPr>
        <p:spPr>
          <a:xfrm>
            <a:off x="73982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41_1#4725488d7.choices?pid=ef7e8bea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633091" algn="l"/>
                <a:tab pos="5507482" algn="l"/>
                <a:tab pos="83945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A.Called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.Checked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.Moved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in.</a:t>
            </a:r>
            <a:endParaRPr lang="en-US" altLang="zh-CN" sz="1800" dirty="0"/>
          </a:p>
        </p:txBody>
      </p:sp>
      <p:sp>
        <p:nvSpPr>
          <p:cNvPr id="5" name="QC_6_AS.42_1#4725488d7?pid=ef7e8bea5&amp;color=0,55,96&amp;vtp=1&amp;bbb=1&amp;hb=1"/>
          <p:cNvSpPr/>
          <p:nvPr/>
        </p:nvSpPr>
        <p:spPr>
          <a:xfrm>
            <a:off x="502920" y="231902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词义猜测题。根据画线词后的about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3.7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government-run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temporary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ground可知，其中约370万人住在政府运营的高地临时避难所里，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由此可推知，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这些人是被迫离开家园的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，故画线词意为“迫使离开家园”，与move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away语义相似。故选C项。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f91dd41fc?pid=ef7e8bea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4_1#f91dd41fc.bracket?pid=ef7e8bea5&amp;color=0,55,96&amp;vpa=14&amp;vtp=1"/>
          <p:cNvSpPr/>
          <p:nvPr/>
        </p:nvSpPr>
        <p:spPr>
          <a:xfrm>
            <a:off x="42232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45_1#f91dd41fc.choices?pid=ef7e8bea5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.Rivers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nationwide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risk.</a:t>
            </a:r>
            <a:endParaRPr lang="en-US" altLang="zh-CN" sz="1800" dirty="0"/>
          </a:p>
        </p:txBody>
      </p:sp>
      <p:sp>
        <p:nvSpPr>
          <p:cNvPr id="5" name="QC_6_AS.46_1#f91dd41fc?pid=ef7e8bea5&amp;color=0,55,96&amp;vtp=1&amp;bbb=1&amp;hb=1"/>
          <p:cNvSpPr/>
          <p:nvPr/>
        </p:nvSpPr>
        <p:spPr>
          <a:xfrm>
            <a:off x="502920" y="273304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推理判断题。根据最后一段“Locals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flood-affected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before.”可知，当地人表示，他们以前从未见过如此严重的洪水。由此推知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，这次洪水灾害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是到目前为止最严重的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479906ac.fixed?sp=1&amp;pid=065029607&amp;color=61,88,159&amp;vtp=1&amp;bbb=1"/>
          <p:cNvSpPr/>
          <p:nvPr/>
        </p:nvSpPr>
        <p:spPr>
          <a:xfrm>
            <a:off x="0" y="2414016"/>
            <a:ext cx="12188952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8900"/>
              </a:lnSpc>
            </a:pPr>
            <a:r>
              <a:rPr lang="en-US" altLang="zh-CN" sz="72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知识·技能·考试</a:t>
            </a:r>
            <a:endParaRPr lang="en-US" altLang="zh-CN" sz="72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46_2#f91dd41fc?pid=ef7e8bea5&amp;color=0,55,96&amp;mp=1&amp;vtp=1&amp;bt=1&amp;bbb=1&amp;h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【微技能】根据事实细节合理推断信息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推理判断题所涉及的内容可能是文中某一句话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也可能是某几句话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在做题时考生要以文字信息为依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既不能在原文中没有文字根据的情况下进行推理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也不能根据表面文字信息进行过度推理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也就是说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要做到判断有据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推论有理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忠实于原文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C_6_AS.46_3#f91dd41fc?pid=ef7e8bea5&amp;color=0,55,96&amp;vtp=1&amp;bbb=1"/>
          <p:cNvSpPr/>
          <p:nvPr/>
        </p:nvSpPr>
        <p:spPr>
          <a:xfrm>
            <a:off x="502920" y="31633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解题步骤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</p:txBody>
      </p:sp>
      <p:pic>
        <p:nvPicPr>
          <p:cNvPr id="4" name="QC_6_AS.46_4#f91dd41fc?pid=ef7e8bea5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3654109"/>
            <a:ext cx="6126480" cy="165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3" grpId="0" build="p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c6ed513c?pid=f4cd24c7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400" dirty="0"/>
          </a:p>
        </p:txBody>
      </p:sp>
      <p:sp>
        <p:nvSpPr>
          <p:cNvPr id="3" name="QO_5_BD.47_1#367441af4?pid=cc6ed513c&amp;color=0,55,96&amp;vtp=1&amp;bbb=1&amp;hb=1"/>
          <p:cNvSpPr/>
          <p:nvPr/>
        </p:nvSpPr>
        <p:spPr>
          <a:xfrm>
            <a:off x="502920" y="204517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[江西省信丰中学2024高一月考]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阅读下面材料，根据其内容和所给段落开头语续写两段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，使之构成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一篇完整的短文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workmates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duty.On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shift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duty.I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（托盘）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table.At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knocked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screaming.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happening.I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terribly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frightened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bed.And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grassland,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gathered.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2#367441af4?pid=cc6ed513c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workmates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（护士长）,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（病房）.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（瓦砾）,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alive.Suddenly,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aftershock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（余震）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leave.The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47_3#367441af4?pid=cc6ed513c&amp;color=0,55,96&amp;mp=1&amp;vtp=1&amp;bt=1&amp;bbb=1&amp;hb=1"/>
          <p:cNvSpPr/>
          <p:nvPr/>
        </p:nvSpPr>
        <p:spPr>
          <a:xfrm>
            <a:off x="502920" y="150876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注意：续写词数应为150个左右。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._______________________________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buildings.______________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______________________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8_1#367441af4?pid=cc6ed513c&amp;color=0,55,96&amp;vtp=1&amp;bt=1&amp;bbb=1&amp;hb=1"/>
          <p:cNvSpPr/>
          <p:nvPr/>
        </p:nvSpPr>
        <p:spPr>
          <a:xfrm>
            <a:off x="502920" y="1512000"/>
            <a:ext cx="10570464" cy="328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【文本分析】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“我”当护士时，有一次“我”在下班前感觉到了什么，“我”把托盘放在桌子上但它突然掉了下来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，随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后伴随着建筑的摇晃和病人们的尖叫声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，“我”意识到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地震了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事故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）。“我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”迅速把附近的一个病人推到床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底下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，地震一停，“我”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把病人送到外面的安全地带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1）。由于担心同事的安全，“我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”再次回到大楼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，帮助护士长Lucy把病人抬了出来并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确认了病房里没有留下任何人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2）。就在这时，“我们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”看到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一位医生正在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号召志愿者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行动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3）和他一起去其他病房，“我们”加入了他。随后“我们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”发现了一位幸存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的护士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，她被瓦砾覆盖，我们正准备救援，就在此时，余震袭来，医生命令“我们”离开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，打算独自冒险进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行救援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8_2#367441af4?pid=cc6ed513c&amp;color=0,55,96&amp;mp=1&amp;vtp=1&amp;bt=1&amp;bbb=1"/>
          <p:cNvSpPr/>
          <p:nvPr/>
        </p:nvSpPr>
        <p:spPr>
          <a:xfrm>
            <a:off x="502920" y="1512000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48_3#367441af4?pid=cc6ed513c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3109"/>
            <a:ext cx="6035040" cy="4160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8_4#367441af4?pid=cc6ed513c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【词汇助写】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急切：eager,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anxious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松了口气：relieved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悲伤：sad,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sorrowful,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heartbroken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充满希望：hopeful,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anxiety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脸上显出焦虑的神色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脸上带着沉重的表情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sadness/sorrow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眼里充满悲伤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8_5#367441af4?pid=cc6ed513c&amp;color=0,55,96&amp;mp=1&amp;vtp=1&amp;bt=1&amp;bbb=1"/>
          <p:cNvSpPr/>
          <p:nvPr/>
        </p:nvSpPr>
        <p:spPr>
          <a:xfrm>
            <a:off x="502920" y="1508760"/>
            <a:ext cx="10570464" cy="32804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动作：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移开砖块和瓦砾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把护士从瓦砾下救出来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跑到安全地带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reconstruct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重建大楼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句型助写】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chest.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看到这情景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我感到心头一阵沉重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我坚信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9_1#367441af4?pid=cc6ed513c&amp;color=0,55,96&amp;vtp=1&amp;bt=1&amp;bbb=1&amp;hb=1"/>
          <p:cNvSpPr/>
          <p:nvPr/>
        </p:nvSpPr>
        <p:spPr>
          <a:xfrm>
            <a:off x="502920" y="1512000"/>
            <a:ext cx="10570464" cy="4732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hesitation,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trapped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meanwhile,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removing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bricks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trapped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body.Despite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continued.Gradually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rubble.The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us.Finally,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nurses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buildings.My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workplace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ruins.At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chest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.Suddenly,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teamwork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difference.I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workplace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eac4c13b1?pid=cc6ed513c&amp;color=0,55,96&amp;vtp=1&amp;bt=1&amp;bbb=1"/>
          <p:cNvSpPr/>
          <p:nvPr/>
        </p:nvSpPr>
        <p:spPr>
          <a:xfrm>
            <a:off x="502920" y="1512000"/>
            <a:ext cx="10570464" cy="602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套卷练习见《巩固练》单元素养检测L67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212fa2a82?pid=135c70795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戳考点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单元高频考点：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2448941" algn="l"/>
                <a:tab pos="5710682" algn="l"/>
                <a:tab pos="8273923" algn="l"/>
              </a:tabLst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1.occur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2.announcement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3.refresh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4.reliable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1.occur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（1）occur在语法填空中的考法涉及：①考查动词的时态，注意其过去式的拼写为occurred；②考查其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非谓语形式。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[江苏徐州2023高一期中]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（occur）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south-eastern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Turkey,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Syrian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February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6th,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numerous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aftershocks.</a:t>
            </a:r>
            <a:endParaRPr lang="en-US" altLang="zh-CN" sz="1800" dirty="0"/>
          </a:p>
        </p:txBody>
      </p:sp>
      <p:sp>
        <p:nvSpPr>
          <p:cNvPr id="7" name="QB_4_AN.2_1#212fa2a82.blank?pid=135c70795&amp;color=0,55,96&amp;vpa=1&amp;vtp=1&amp;bbb=1"/>
          <p:cNvSpPr/>
          <p:nvPr/>
        </p:nvSpPr>
        <p:spPr>
          <a:xfrm>
            <a:off x="5677376" y="3996120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occurred</a:t>
            </a:r>
            <a:endParaRPr lang="en-US" altLang="zh-CN" dirty="0"/>
          </a:p>
        </p:txBody>
      </p:sp>
      <p:sp>
        <p:nvSpPr>
          <p:cNvPr id="8" name="QB_4_AS.3_1#8ec7126a6?pid=135c70795&amp;color=0,55,96&amp;vtp=1&amp;bbb=1&amp;hb=1"/>
          <p:cNvSpPr/>
          <p:nvPr/>
        </p:nvSpPr>
        <p:spPr>
          <a:xfrm>
            <a:off x="502920" y="48066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根据时间状语on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February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6th可知，此处描述过去发生的事情，应用一般过去时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，谓语动词用过去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。故填occurred。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4_1#133af9a1c?pid=135c70795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[辽宁沈阳120中学2024高一月考]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setbacks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（occur）,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Altay.</a:t>
            </a:r>
            <a:endParaRPr lang="en-US" altLang="zh-CN" dirty="0"/>
          </a:p>
        </p:txBody>
      </p:sp>
      <p:sp>
        <p:nvSpPr>
          <p:cNvPr id="3" name="QB_4_AN.5_1#133af9a1c.blank?pid=135c70795&amp;color=0,55,96&amp;vpa=2&amp;vtp=1&amp;bbb=1"/>
          <p:cNvSpPr/>
          <p:nvPr/>
        </p:nvSpPr>
        <p:spPr>
          <a:xfrm>
            <a:off x="1664176" y="186696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occurring</a:t>
            </a:r>
            <a:endParaRPr lang="en-US" altLang="zh-CN" dirty="0"/>
          </a:p>
        </p:txBody>
      </p:sp>
      <p:sp>
        <p:nvSpPr>
          <p:cNvPr id="4" name="QB_4_AS.6_1#133af9a1c?pid=135c70795&amp;color=0,55,96&amp;vtp=1&amp;bbb=1&amp;hb=1"/>
          <p:cNvSpPr/>
          <p:nvPr/>
        </p:nvSpPr>
        <p:spPr>
          <a:xfrm>
            <a:off x="502920" y="2337119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分析句子结构可知，设空处在句中为非谓语动词，且occur与setbacks之间为逻辑上的主动关系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用现在分词形式作后置定语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7495c22e?sp=1&amp;pid=135c7079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（2）occur在完形填空中主要考查对其词义及其搭配occur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sb的含义的把握。</a:t>
            </a:r>
            <a:endParaRPr lang="en-US" altLang="zh-CN" sz="1800" dirty="0"/>
          </a:p>
        </p:txBody>
      </p:sp>
      <p:sp>
        <p:nvSpPr>
          <p:cNvPr id="3" name="QC_4_BD.7_1#69870937c?pid=135c70795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[全国Ⅱ·改编]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unconscious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familiar.</a:t>
            </a:r>
            <a:endParaRPr lang="en-US" altLang="zh-CN" dirty="0"/>
          </a:p>
        </p:txBody>
      </p:sp>
      <p:sp>
        <p:nvSpPr>
          <p:cNvPr id="4" name="QC_4_AN.8_1#69870937c.blank?pid=135c70795&amp;color=0,55,96&amp;vpa=3&amp;vtp=1"/>
          <p:cNvSpPr/>
          <p:nvPr/>
        </p:nvSpPr>
        <p:spPr>
          <a:xfrm>
            <a:off x="3512026" y="22809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9_1#69870937c.choices?pid=135c70795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858516" algn="l"/>
                <a:tab pos="5615432" algn="l"/>
                <a:tab pos="8245348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.happened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B.occurred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C.applied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.struck</a:t>
            </a:r>
            <a:endParaRPr lang="en-US" altLang="zh-CN" sz="1800" dirty="0"/>
          </a:p>
        </p:txBody>
      </p:sp>
      <p:sp>
        <p:nvSpPr>
          <p:cNvPr id="6" name="QC_4_AS.10_1#69870937c?pid=135c70795&amp;color=0,55,96&amp;vtp=1&amp;bbb=1&amp;hb=1"/>
          <p:cNvSpPr/>
          <p:nvPr/>
        </p:nvSpPr>
        <p:spPr>
          <a:xfrm>
            <a:off x="502920" y="31388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我帮忙把那个年轻人从水里抬了出来。他失去了意识，当我看着他的脸时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，我突然想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起了什么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。那双棕色的眼睛非常熟悉。occur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sb意为“被某人想到”。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3e2cdc1c?sp=1&amp;pid=135c70795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2.announcement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announcement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在语法填空中的考法涉及：①考查词性转换，常考查由动词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announce转换为名词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announcement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；②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考查其非谓语形式。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[广东深圳外国语学校2024高一开学考]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biography,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Steve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best-seller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（announce）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death.</a:t>
            </a:r>
            <a:endParaRPr lang="en-US" altLang="zh-CN" dirty="0"/>
          </a:p>
        </p:txBody>
      </p:sp>
      <p:sp>
        <p:nvSpPr>
          <p:cNvPr id="4" name="QB_4_AN.12_1#f3e2cdc1c.blank?pid=135c70795&amp;color=0,55,96&amp;vpa=4&amp;vtp=1&amp;bbb=1"/>
          <p:cNvSpPr/>
          <p:nvPr/>
        </p:nvSpPr>
        <p:spPr>
          <a:xfrm>
            <a:off x="5502751" y="3136965"/>
            <a:ext cx="1500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announcement</a:t>
            </a:r>
            <a:endParaRPr lang="en-US" altLang="zh-CN" dirty="0"/>
          </a:p>
        </p:txBody>
      </p:sp>
      <p:sp>
        <p:nvSpPr>
          <p:cNvPr id="5" name="QB_4_AS.13_1#ba09a710b?pid=135c70795&amp;color=0,55,96&amp;vtp=1&amp;bbb=1&amp;hb=1"/>
          <p:cNvSpPr/>
          <p:nvPr/>
        </p:nvSpPr>
        <p:spPr>
          <a:xfrm>
            <a:off x="502920" y="35747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句意为：在公司宣布乔布斯死亡后的几小时内，这本被简单题名为《史蒂夫·乔布斯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》的传记登上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了畅销书排行榜的榜首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B_4_BD.14_1#cb8713916?pid=135c70795&amp;color=0,55,96&amp;vtp=1&amp;bbb=1&amp;hb=1"/>
          <p:cNvSpPr/>
          <p:nvPr/>
        </p:nvSpPr>
        <p:spPr>
          <a:xfrm>
            <a:off x="502920" y="440404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[重庆一中2024高一月考]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78th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Assembly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resolution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（决议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（announce）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floating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holiday.</a:t>
            </a:r>
            <a:endParaRPr lang="en-US" altLang="zh-CN" dirty="0"/>
          </a:p>
        </p:txBody>
      </p:sp>
      <p:sp>
        <p:nvSpPr>
          <p:cNvPr id="7" name="QB_4_AN.15_1#cb8713916.blank?pid=135c70795&amp;color=0,55,96&amp;vpa=5&amp;vtp=1&amp;bbb=1"/>
          <p:cNvSpPr/>
          <p:nvPr/>
        </p:nvSpPr>
        <p:spPr>
          <a:xfrm>
            <a:off x="2540540" y="4779965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announcing</a:t>
            </a:r>
            <a:endParaRPr lang="en-US" altLang="zh-CN" dirty="0"/>
          </a:p>
        </p:txBody>
      </p:sp>
      <p:sp>
        <p:nvSpPr>
          <p:cNvPr id="8" name="QB_4_AS.16_1#cb8713916?pid=135c70795&amp;color=0,55,96&amp;vtp=1&amp;bbb=1"/>
          <p:cNvSpPr/>
          <p:nvPr/>
        </p:nvSpPr>
        <p:spPr>
          <a:xfrm>
            <a:off x="502920" y="56341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spc="-10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spc="-10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句意为：联合国第78届大会在周五通过了一项决议，正式宣布农历新年，又称春节，为联合国浮动假日。</a:t>
            </a:r>
            <a:endParaRPr lang="en-US" altLang="zh-CN" sz="1800" spc="-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2a1eb6401?sp=1&amp;pid=135c70795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3.refresh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在语法填空中的考法涉及：①考查词性转换，其形容词形式为refreshed和refreshing；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②考查固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定搭配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[全国新高考Ⅰ]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climb.It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undoubtedly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（refresh）!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[河南焦作2024高二期中·改编]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dishes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Hangzhou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preparation,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sophisticated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（refresh）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taste.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[吉林长春二中2024高一期末]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（me）.</a:t>
            </a:r>
            <a:endParaRPr lang="en-US" altLang="zh-CN" dirty="0"/>
          </a:p>
        </p:txBody>
      </p:sp>
      <p:sp>
        <p:nvSpPr>
          <p:cNvPr id="4" name="QB_4_AN.18_1#2a1eb6401.blank?pid=135c70795&amp;color=0,55,96&amp;vpa=6&amp;vtp=1&amp;bbb=1"/>
          <p:cNvSpPr/>
          <p:nvPr/>
        </p:nvSpPr>
        <p:spPr>
          <a:xfrm>
            <a:off x="4401026" y="315792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refreshed</a:t>
            </a:r>
            <a:endParaRPr lang="en-US" altLang="zh-CN" dirty="0"/>
          </a:p>
        </p:txBody>
      </p:sp>
      <p:sp>
        <p:nvSpPr>
          <p:cNvPr id="6" name="QB_4_AN.20_1#2a1eb6401.blank?pid=135c70795&amp;color=0,55,96&amp;vpa=7&amp;vtp=1&amp;bbb=1"/>
          <p:cNvSpPr/>
          <p:nvPr/>
        </p:nvSpPr>
        <p:spPr>
          <a:xfrm>
            <a:off x="4324826" y="3983420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refreshing</a:t>
            </a:r>
            <a:endParaRPr lang="en-US" altLang="zh-CN" dirty="0"/>
          </a:p>
        </p:txBody>
      </p:sp>
      <p:sp>
        <p:nvSpPr>
          <p:cNvPr id="8" name="QB_4_AN.22_1#2a1eb6401.blank?pid=135c70795&amp;color=0,55,96&amp;vpa=8&amp;vtp=1&amp;bbb=1"/>
          <p:cNvSpPr/>
          <p:nvPr/>
        </p:nvSpPr>
        <p:spPr>
          <a:xfrm>
            <a:off x="1524476" y="480066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3299</Words>
  <Application>Microsoft Office PowerPoint</Application>
  <PresentationFormat>宽屏</PresentationFormat>
  <Paragraphs>438</Paragraphs>
  <Slides>39</Slides>
  <Notes>37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9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2024-10-09T09:26:30Z</dcterms:created>
  <dcterms:modified xsi:type="dcterms:W3CDTF">2024-10-09T09:49:55Z</dcterms:modified>
  <cp:category/>
  <cp:contentStatus/>
</cp:coreProperties>
</file>