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42"/>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70" r:id="rId14"/>
    <p:sldId id="271" r:id="rId15"/>
    <p:sldId id="272" r:id="rId16"/>
    <p:sldId id="273" r:id="rId17"/>
    <p:sldId id="274" r:id="rId18"/>
    <p:sldId id="275" r:id="rId19"/>
    <p:sldId id="276" r:id="rId20"/>
    <p:sldId id="277" r:id="rId21"/>
    <p:sldId id="278" r:id="rId22"/>
    <p:sldId id="279" r:id="rId23"/>
    <p:sldId id="280" r:id="rId24"/>
    <p:sldId id="298" r:id="rId25"/>
    <p:sldId id="281" r:id="rId26"/>
    <p:sldId id="282" r:id="rId27"/>
    <p:sldId id="283" r:id="rId28"/>
    <p:sldId id="284" r:id="rId29"/>
    <p:sldId id="285" r:id="rId30"/>
    <p:sldId id="286" r:id="rId31"/>
    <p:sldId id="288" r:id="rId32"/>
    <p:sldId id="289" r:id="rId33"/>
    <p:sldId id="290" r:id="rId34"/>
    <p:sldId id="291" r:id="rId35"/>
    <p:sldId id="292" r:id="rId36"/>
    <p:sldId id="293" r:id="rId37"/>
    <p:sldId id="294" r:id="rId38"/>
    <p:sldId id="295" r:id="rId39"/>
    <p:sldId id="296" r:id="rId40"/>
    <p:sldId id="297" r:id="rId41"/>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353856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31.xml"/><Relationship Id="rId3" Type="http://schemas.openxmlformats.org/officeDocument/2006/relationships/image" Target="../media/image6.png"/><Relationship Id="rId7" Type="http://schemas.openxmlformats.org/officeDocument/2006/relationships/slide" Target="../slides/slide13.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读后续写攻略">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188720"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读后续写攻略</a:t>
            </a:r>
            <a:endParaRPr lang="en-US" sz="2400"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bdd379202f811564364#tid=6705f980a60734000ada9a6f#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0e06cf8c7&amp;color=RGB(0,96,96)">
            <a:hlinkClick r:id="rId6" action="ppaction://hlinksldjump"/>
          </p:cNvPr>
          <p:cNvSpPr/>
          <p:nvPr/>
        </p:nvSpPr>
        <p:spPr>
          <a:xfrm>
            <a:off x="6803136" y="1965960"/>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语言知识运用</a:t>
            </a:r>
            <a:endParaRPr lang="en-US" sz="2400" dirty="0"/>
          </a:p>
        </p:txBody>
      </p:sp>
      <p:sp>
        <p:nvSpPr>
          <p:cNvPr id="11" name="MasterShapeName?linknodeid=f84677d62&amp;color=RGB(0,96,96)">
            <a:hlinkClick r:id="rId7" action="ppaction://hlinksldjump"/>
          </p:cNvPr>
          <p:cNvSpPr/>
          <p:nvPr/>
        </p:nvSpPr>
        <p:spPr>
          <a:xfrm>
            <a:off x="6803136" y="33284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阅读技能突破</a:t>
            </a:r>
            <a:endParaRPr lang="en-US" sz="2400" dirty="0"/>
          </a:p>
        </p:txBody>
      </p:sp>
      <p:sp>
        <p:nvSpPr>
          <p:cNvPr id="12" name="MasterShapeName?linknodeid=e847fc544&amp;color=RGB(0,96,96)">
            <a:hlinkClick r:id="rId8" action="ppaction://hlinksldjump"/>
          </p:cNvPr>
          <p:cNvSpPr/>
          <p:nvPr/>
        </p:nvSpPr>
        <p:spPr>
          <a:xfrm>
            <a:off x="6803136" y="4700016"/>
            <a:ext cx="2880360"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读后续写攻略</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 语言知识运用">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语言知识运用</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阅读技能突破">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阅读技能突破</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P_4#b3c47013a?sp=1&amp;pid=0e06cf8c7&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4.lack</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Times New Roman" pitchFamily="34" charset="0"/>
                <a:ea typeface="微软雅黑" pitchFamily="34" charset="-122"/>
                <a:cs typeface="Times New Roman" pitchFamily="34" charset="-120"/>
              </a:rPr>
              <a:t>在语法填空中主要考查其作名词时的固定搭配（a）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和for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[重庆一中2023高一段考]</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Like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many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traditional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Chinese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1"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Kunqu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Opera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competition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mass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culture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interest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among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people.</a:t>
            </a:r>
            <a:endParaRPr lang="en-US" altLang="zh-CN" sz="1800" dirty="0"/>
          </a:p>
        </p:txBody>
      </p:sp>
      <p:sp>
        <p:nvSpPr>
          <p:cNvPr id="4" name="QB_4_AN.29_1#b3c47013a.blank?pid=0e06cf8c7&amp;color=0,55,96&amp;vpa=10&amp;vtp=1&amp;bbb=1"/>
          <p:cNvSpPr/>
          <p:nvPr/>
        </p:nvSpPr>
        <p:spPr>
          <a:xfrm>
            <a:off x="4712176" y="271786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5" name="QB_4_AS.30_1#a0d8e6054?pid=0e06cf8c7&amp;color=0,55,96&amp;vtp=1&amp;bbb=1&amp;hb=1"/>
          <p:cNvSpPr/>
          <p:nvPr/>
        </p:nvSpPr>
        <p:spPr>
          <a:xfrm>
            <a:off x="502920" y="316833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句意为：像许多中国传统艺术形式一样，</a:t>
            </a:r>
            <a:r>
              <a:rPr lang="en-US" altLang="zh-CN" sz="1800" b="0" i="0">
                <a:solidFill>
                  <a:srgbClr val="003760"/>
                </a:solidFill>
                <a:latin typeface="Times New Roman" pitchFamily="34" charset="0"/>
                <a:ea typeface="微软雅黑" pitchFamily="34" charset="-122"/>
                <a:cs typeface="Times New Roman" pitchFamily="34" charset="-120"/>
              </a:rPr>
              <a:t>昆曲面临着来自大众文化的竞争和年轻人缺乏兴趣的问题。</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意为“缺乏</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BD.31_1#f94a633d7?pid=0e06cf8c7&amp;color=0,55,96&amp;vtp=1&amp;bbb=1&amp;hb=1"/>
          <p:cNvSpPr/>
          <p:nvPr/>
        </p:nvSpPr>
        <p:spPr>
          <a:xfrm>
            <a:off x="502920" y="398811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[福建厦门一中2024高一期中·改编]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cotton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currently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all</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lack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necessary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environment.</a:t>
            </a:r>
            <a:endParaRPr lang="en-US" altLang="zh-CN" dirty="0"/>
          </a:p>
        </p:txBody>
      </p:sp>
      <p:sp>
        <p:nvSpPr>
          <p:cNvPr id="7" name="QB_4_AN.32_1#f94a633d7.blank?pid=0e06cf8c7&amp;color=0,55,96&amp;vpa=11&amp;vtp=1&amp;bbb=1"/>
          <p:cNvSpPr/>
          <p:nvPr/>
        </p:nvSpPr>
        <p:spPr>
          <a:xfrm>
            <a:off x="838676" y="4355784"/>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8" name="QB_4_AS.33_1#f94a633d7?pid=0e06cf8c7&amp;color=0,55,96&amp;vtp=1&amp;bbb=1&amp;hb=1"/>
          <p:cNvSpPr/>
          <p:nvPr/>
        </p:nvSpPr>
        <p:spPr>
          <a:xfrm>
            <a:off x="502920" y="480790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句意为：由于缺乏必要的环境，一些丝绸和棉花艺术品目前根本无法展出。for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为固定</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短语</a:t>
            </a:r>
            <a:r>
              <a:rPr lang="en-US" altLang="zh-CN" b="0" i="0" dirty="0">
                <a:solidFill>
                  <a:srgbClr val="003760"/>
                </a:solidFill>
                <a:latin typeface="Times New Roman" pitchFamily="34" charset="0"/>
                <a:ea typeface="微软雅黑" pitchFamily="34" charset="-122"/>
                <a:cs typeface="Times New Roman" pitchFamily="34" charset="-120"/>
              </a:rPr>
              <a:t>，意为“由于缺乏</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P_4#63aa94a7a?sp=1&amp;pid=0e06cf8c7&amp;color=0,55,96&amp;vtp=1&amp;bt=1&amp;bbb=1"/>
          <p:cNvSpPr/>
          <p:nvPr/>
        </p:nvSpPr>
        <p:spPr>
          <a:xfrm>
            <a:off x="502920" y="1512000"/>
            <a:ext cx="10570464" cy="24466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5.regard</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regard</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在语法填空中的考法涉及：①考查其固定搭配regard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；②</a:t>
            </a:r>
            <a:r>
              <a:rPr lang="en-US" altLang="zh-CN" sz="1800" b="0" i="0">
                <a:solidFill>
                  <a:srgbClr val="003760"/>
                </a:solidFill>
                <a:latin typeface="Times New Roman" pitchFamily="34" charset="0"/>
                <a:ea typeface="微软雅黑" pitchFamily="34" charset="-122"/>
                <a:cs typeface="Times New Roman" pitchFamily="34" charset="-120"/>
              </a:rPr>
              <a:t>考查其作动词时的非谓语形式。</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[全国乙·改编]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Ecotourism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commonly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regarded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impact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（影响）</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travel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undisturbed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places.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Peking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（regard）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dishes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Beijing,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earned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reputation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both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abroad.</a:t>
            </a:r>
            <a:endParaRPr lang="en-US" altLang="zh-CN" sz="1800" dirty="0"/>
          </a:p>
        </p:txBody>
      </p:sp>
      <p:sp>
        <p:nvSpPr>
          <p:cNvPr id="4" name="QB_4_AN.35_1#63aa94a7a.blank?pid=0e06cf8c7&amp;color=0,55,96&amp;vpa=12&amp;vtp=1&amp;bbb=1"/>
          <p:cNvSpPr/>
          <p:nvPr/>
        </p:nvSpPr>
        <p:spPr>
          <a:xfrm>
            <a:off x="6083776" y="231972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a:t>
            </a:r>
            <a:endParaRPr lang="en-US" altLang="zh-CN" dirty="0"/>
          </a:p>
        </p:txBody>
      </p:sp>
      <p:sp>
        <p:nvSpPr>
          <p:cNvPr id="6" name="QB_4_AN.37_1#63aa94a7a.blank?pid=0e06cf8c7&amp;color=0,55,96&amp;vpa=13&amp;vtp=1&amp;bbb=1"/>
          <p:cNvSpPr/>
          <p:nvPr/>
        </p:nvSpPr>
        <p:spPr>
          <a:xfrm>
            <a:off x="2381726" y="3145220"/>
            <a:ext cx="966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regarded</a:t>
            </a:r>
            <a:endParaRPr lang="en-US" altLang="zh-CN" dirty="0"/>
          </a:p>
        </p:txBody>
      </p:sp>
      <p:sp>
        <p:nvSpPr>
          <p:cNvPr id="7" name="QB_4_AS.38_1#74b783a17?pid=0e06cf8c7&amp;color=0,55,96&amp;vtp=1&amp;bbb=1&amp;hb=1"/>
          <p:cNvSpPr/>
          <p:nvPr/>
        </p:nvSpPr>
        <p:spPr>
          <a:xfrm>
            <a:off x="502920" y="3981134"/>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句意为：北京烤鸭被认为是北京的最佳菜肴之一，享誉国内外。分析句子成分可知</a:t>
            </a:r>
            <a:r>
              <a:rPr lang="en-US" altLang="zh-CN" sz="1800" b="0" i="0">
                <a:solidFill>
                  <a:srgbClr val="003760"/>
                </a:solidFill>
                <a:latin typeface="Times New Roman" pitchFamily="34" charset="0"/>
                <a:ea typeface="微软雅黑" pitchFamily="34" charset="-122"/>
                <a:cs typeface="Times New Roman" pitchFamily="34" charset="-120"/>
              </a:rPr>
              <a:t>，句中已有谓语</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earned，且谓语和设空处之间无连词连接，设空处应用非谓语形式；主语Peking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Duck与</a:t>
            </a:r>
            <a:r>
              <a:rPr lang="en-US" altLang="zh-CN" sz="1800" b="0" i="0">
                <a:solidFill>
                  <a:srgbClr val="003760"/>
                </a:solidFill>
                <a:latin typeface="Times New Roman" pitchFamily="34" charset="0"/>
                <a:ea typeface="微软雅黑" pitchFamily="34" charset="-122"/>
                <a:cs typeface="Times New Roman" pitchFamily="34" charset="-120"/>
              </a:rPr>
              <a:t>regard之间是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逻辑上的被动关系</a:t>
            </a:r>
            <a:r>
              <a:rPr lang="en-US" altLang="zh-CN" b="0" i="0" dirty="0">
                <a:solidFill>
                  <a:srgbClr val="003760"/>
                </a:solidFill>
                <a:latin typeface="Times New Roman" pitchFamily="34" charset="0"/>
                <a:ea typeface="微软雅黑" pitchFamily="34" charset="-122"/>
                <a:cs typeface="Times New Roman" pitchFamily="34" charset="-120"/>
              </a:rPr>
              <a:t>，故用过去分词。</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Effect transition="in" filter="fade">
                                      <p:cBhvr>
                                        <p:cTn id="29" dur="500"/>
                                        <p:tgtEl>
                                          <p:spTgt spid="7">
                                            <p:txEl>
                                              <p:pRg st="1" end="1"/>
                                            </p:txEl>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2" end="2"/>
                                            </p:txEl>
                                          </p:spTgt>
                                        </p:tgtEl>
                                        <p:attrNameLst>
                                          <p:attrName>style.visibility</p:attrName>
                                        </p:attrNameLst>
                                      </p:cBhvr>
                                      <p:to>
                                        <p:strVal val="visible"/>
                                      </p:to>
                                    </p:set>
                                    <p:animEffect transition="in" filter="fade">
                                      <p:cBhvr>
                                        <p:cTn id="3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P_4#5c495f693?sp=1&amp;pid=0e06cf8c7&amp;color=0,55,96&amp;vtp=1&amp;bt=1&amp;bbb=1"/>
          <p:cNvSpPr/>
          <p:nvPr/>
        </p:nvSpPr>
        <p:spPr>
          <a:xfrm>
            <a:off x="502920" y="1512000"/>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6.frequent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Times New Roman" pitchFamily="34" charset="0"/>
                <a:ea typeface="微软雅黑" pitchFamily="34" charset="-122"/>
                <a:cs typeface="Times New Roman" pitchFamily="34" charset="-120"/>
              </a:rPr>
              <a:t>在语法填空中主要考查词性转换，其副词形式为frequently，名词形式为</a:t>
            </a:r>
            <a:r>
              <a:rPr lang="en-US" altLang="zh-CN" sz="1800" b="0" i="0">
                <a:solidFill>
                  <a:srgbClr val="003760"/>
                </a:solidFill>
                <a:latin typeface="Times New Roman" pitchFamily="34" charset="0"/>
                <a:ea typeface="微软雅黑" pitchFamily="34" charset="-122"/>
                <a:cs typeface="Times New Roman" pitchFamily="34" charset="-120"/>
              </a:rPr>
              <a:t>frequency。</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[广东佛山2024高一期中]</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spring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autumn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seasons,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large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number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migratory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visit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bird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species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（frequent）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spotted.</a:t>
            </a:r>
            <a:endParaRPr lang="en-US" altLang="zh-CN" sz="1800" dirty="0"/>
          </a:p>
        </p:txBody>
      </p:sp>
      <p:sp>
        <p:nvSpPr>
          <p:cNvPr id="4" name="QB_4_AN.40_1#5c495f693.blank?pid=0e06cf8c7&amp;color=0,55,96&amp;vpa=14&amp;vtp=1&amp;bbb=1"/>
          <p:cNvSpPr/>
          <p:nvPr/>
        </p:nvSpPr>
        <p:spPr>
          <a:xfrm>
            <a:off x="4515326" y="2705165"/>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frequently</a:t>
            </a:r>
            <a:endParaRPr lang="en-US" altLang="zh-CN" dirty="0"/>
          </a:p>
        </p:txBody>
      </p:sp>
      <p:sp>
        <p:nvSpPr>
          <p:cNvPr id="5" name="QB_4_AS.41_1#2d883a601?pid=0e06cf8c7&amp;color=0,55,96&amp;vtp=1&amp;bbb=1&amp;hb=1"/>
          <p:cNvSpPr/>
          <p:nvPr/>
        </p:nvSpPr>
        <p:spPr>
          <a:xfrm>
            <a:off x="502920" y="3168334"/>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句意为：在春秋两季，大量候鸟来到这个地区，（这里）经常可以看到稀有的鸟类</a:t>
            </a:r>
            <a:r>
              <a:rPr lang="en-US" altLang="zh-CN" sz="1800" b="0" i="0">
                <a:solidFill>
                  <a:srgbClr val="003760"/>
                </a:solidFill>
                <a:latin typeface="Times New Roman" pitchFamily="34" charset="0"/>
                <a:ea typeface="微软雅黑" pitchFamily="34" charset="-122"/>
                <a:cs typeface="Times New Roman" pitchFamily="34" charset="-120"/>
              </a:rPr>
              <a:t>。此处应用副词</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frequently</a:t>
            </a:r>
            <a:r>
              <a:rPr lang="en-US" altLang="zh-CN" b="0" i="0" dirty="0">
                <a:solidFill>
                  <a:srgbClr val="003760"/>
                </a:solidFill>
                <a:latin typeface="Times New Roman" pitchFamily="34" charset="0"/>
                <a:ea typeface="微软雅黑" pitchFamily="34" charset="-122"/>
                <a:cs typeface="Times New Roman" pitchFamily="34" charset="-120"/>
              </a:rPr>
              <a:t>作状语，修饰谓语are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spotted。</a:t>
            </a:r>
            <a:endParaRPr lang="en-US" altLang="zh-CN" dirty="0"/>
          </a:p>
        </p:txBody>
      </p:sp>
      <p:sp>
        <p:nvSpPr>
          <p:cNvPr id="6" name="QB_4_BD.42_1#8dc376f30?pid=0e06cf8c7&amp;color=0,55,96&amp;vtp=1&amp;bbb=1&amp;hb=1"/>
          <p:cNvSpPr/>
          <p:nvPr/>
        </p:nvSpPr>
        <p:spPr>
          <a:xfrm>
            <a:off x="502920" y="398811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[浙江宁波镇海中学2024高一期末]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California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impact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climate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natural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disasters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record-breaking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droughts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wildfires—all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increased</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in</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（frequent）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intensity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recent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endParaRPr lang="en-US" altLang="zh-CN" dirty="0"/>
          </a:p>
        </p:txBody>
      </p:sp>
      <p:sp>
        <p:nvSpPr>
          <p:cNvPr id="7" name="QB_4_AN.43_1#8dc376f30.blank?pid=0e06cf8c7&amp;color=0,55,96&amp;vpa=15&amp;vtp=1&amp;bbb=1"/>
          <p:cNvSpPr/>
          <p:nvPr/>
        </p:nvSpPr>
        <p:spPr>
          <a:xfrm>
            <a:off x="1778476" y="4762184"/>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frequency</a:t>
            </a:r>
            <a:endParaRPr lang="en-US" altLang="zh-CN" dirty="0"/>
          </a:p>
        </p:txBody>
      </p:sp>
      <p:sp>
        <p:nvSpPr>
          <p:cNvPr id="8" name="QB_4_AS.44_1#8dc376f30?pid=0e06cf8c7&amp;color=0,55,96&amp;vtp=1&amp;bbb=1&amp;hb=1"/>
          <p:cNvSpPr/>
          <p:nvPr/>
        </p:nvSpPr>
        <p:spPr>
          <a:xfrm>
            <a:off x="502920" y="523271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句意为：加利福尼亚已经遭受了以自然灾害形式呈现的气候变化的影响，如洪水</a:t>
            </a:r>
            <a:r>
              <a:rPr lang="en-US" altLang="zh-CN" sz="1800" b="0" i="0">
                <a:solidFill>
                  <a:srgbClr val="003760"/>
                </a:solidFill>
                <a:latin typeface="Times New Roman" pitchFamily="34" charset="0"/>
                <a:ea typeface="微软雅黑" pitchFamily="34" charset="-122"/>
                <a:cs typeface="Times New Roman" pitchFamily="34" charset="-120"/>
              </a:rPr>
              <a:t>、破纪录的干旱和</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极端的野火</a:t>
            </a:r>
            <a:r>
              <a:rPr lang="en-US" altLang="zh-CN" b="0" i="0" dirty="0">
                <a:solidFill>
                  <a:srgbClr val="003760"/>
                </a:solidFill>
                <a:latin typeface="Times New Roman" pitchFamily="34" charset="0"/>
                <a:ea typeface="微软雅黑" pitchFamily="34" charset="-122"/>
                <a:cs typeface="Times New Roman" pitchFamily="34" charset="-120"/>
              </a:rPr>
              <a:t>，这些灾害近年来在频率和强度上都有所增加。设空处作介词in的宾语，应用名词形式。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C_4_BD#ac0110c9e?pid=f84677d62&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时文领读</a:t>
            </a:r>
            <a:endParaRPr lang="en-US" altLang="zh-CN" sz="2400" dirty="0"/>
          </a:p>
        </p:txBody>
      </p:sp>
      <p:graphicFrame>
        <p:nvGraphicFramePr>
          <p:cNvPr id="16" name="P_5_BD#e154b882a?colgroup=11,33&amp;pid=ac0110c9e&amp;color=0,55,96&amp;vtp=1&amp;bbb=1&amp;hb=1"/>
          <p:cNvGraphicFramePr>
            <a:graphicFrameLocks noGrp="1"/>
          </p:cNvGraphicFramePr>
          <p:nvPr>
            <p:extLst>
              <p:ext uri="{D42A27DB-BD31-4B8C-83A1-F6EECF244321}">
                <p14:modId xmlns:p14="http://schemas.microsoft.com/office/powerpoint/2010/main" val="916478924"/>
              </p:ext>
            </p:extLst>
          </p:nvPr>
        </p:nvGraphicFramePr>
        <p:xfrm>
          <a:off x="502920" y="2122170"/>
          <a:ext cx="10543032" cy="2223707"/>
        </p:xfrm>
        <a:graphic>
          <a:graphicData uri="http://schemas.openxmlformats.org/drawingml/2006/table">
            <a:tbl>
              <a:tblPr/>
              <a:tblGrid>
                <a:gridCol w="2724912">
                  <a:extLst>
                    <a:ext uri="{9D8B030D-6E8A-4147-A177-3AD203B41FA5}">
                      <a16:colId xmlns:a16="http://schemas.microsoft.com/office/drawing/2014/main" val="20000"/>
                    </a:ext>
                  </a:extLst>
                </a:gridCol>
                <a:gridCol w="7818120">
                  <a:extLst>
                    <a:ext uri="{9D8B030D-6E8A-4147-A177-3AD203B41FA5}">
                      <a16:colId xmlns:a16="http://schemas.microsoft.com/office/drawing/2014/main" val="20001"/>
                    </a:ext>
                  </a:extLst>
                </a:gridCol>
              </a:tblGrid>
              <a:tr h="1103249">
                <a:tc rowSpan="2">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主题：</a:t>
                      </a:r>
                      <a:r>
                        <a:rPr lang="en-US" altLang="zh-CN" sz="1800" b="0" i="0" dirty="0">
                          <a:solidFill>
                            <a:srgbClr val="003760"/>
                          </a:solidFill>
                          <a:latin typeface="Times New Roman" pitchFamily="34" charset="0"/>
                          <a:ea typeface="微软雅黑" pitchFamily="34" charset="-122"/>
                          <a:cs typeface="Times New Roman" pitchFamily="34" charset="-120"/>
                        </a:rPr>
                        <a:t>人与社会</a:t>
                      </a:r>
                      <a:r>
                        <a:rPr lang="en-US" altLang="zh-CN" sz="1800" b="0" i="0">
                          <a:solidFill>
                            <a:srgbClr val="003760"/>
                          </a:solidFill>
                          <a:latin typeface="Times New Roman" pitchFamily="34" charset="0"/>
                          <a:ea typeface="微软雅黑" pitchFamily="34" charset="-122"/>
                          <a:cs typeface="Times New Roman" pitchFamily="34" charset="-120"/>
                        </a:rPr>
                        <a:t>——文学</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与艺术</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语篇类型</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说明文</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词数</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375</a:t>
                      </a:r>
                      <a:endParaRPr lang="en-US" altLang="zh-CN" sz="12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阅读难度</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中</a:t>
                      </a:r>
                      <a:endParaRPr lang="en-US" altLang="zh-CN" sz="1200" dirty="0"/>
                    </a:p>
                    <a:p>
                      <a:pPr marL="0" lvl="0" indent="0" algn="l"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阅读用时</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8分钟</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背景导入：</a:t>
                      </a:r>
                      <a:r>
                        <a:rPr lang="en-US" altLang="zh-CN" sz="1800" b="0" i="0" dirty="0">
                          <a:solidFill>
                            <a:srgbClr val="003760"/>
                          </a:solidFill>
                          <a:latin typeface="Times New Roman" pitchFamily="34" charset="0"/>
                          <a:ea typeface="微软雅黑" pitchFamily="34" charset="-122"/>
                          <a:cs typeface="Times New Roman" pitchFamily="34" charset="-120"/>
                        </a:rPr>
                        <a:t>肖像画一直是人们在世界中寻找身份和存在意义的反复实践</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东</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京富士美术馆收藏的部分精选西方肖像画曾于2018年在清华大学艺术博物馆</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展出</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如今这些画作正在重访中国</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120458">
                <a:tc vMerge="1">
                  <a:txBody>
                    <a:bodyPr/>
                    <a:lstStyle/>
                    <a:p>
                      <a:endParaRPr lang="zh-CN"/>
                    </a:p>
                  </a:txBody>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阅读技巧：</a:t>
                      </a:r>
                      <a:r>
                        <a:rPr lang="en-US" altLang="zh-CN" sz="1800" b="0" i="0" dirty="0">
                          <a:solidFill>
                            <a:srgbClr val="003760"/>
                          </a:solidFill>
                          <a:latin typeface="Times New Roman" pitchFamily="34" charset="0"/>
                          <a:ea typeface="微软雅黑" pitchFamily="34" charset="-122"/>
                          <a:cs typeface="Times New Roman" pitchFamily="34" charset="-120"/>
                        </a:rPr>
                        <a:t>训练分析文章结构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根据关键词查找信息及理解细节信息的能</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力</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graphicFrame>
        <p:nvGraphicFramePr>
          <p:cNvPr id="17" name="P_5_BD#e154b882a?colgroup=11,19,13&amp;pid=ac0110c9e&amp;color=0,55,96&amp;vtp=1&amp;bt=1&amp;bbb=1&amp;hb=1"/>
          <p:cNvGraphicFramePr>
            <a:graphicFrameLocks noGrp="1"/>
          </p:cNvGraphicFramePr>
          <p:nvPr>
            <p:extLst>
              <p:ext uri="{D42A27DB-BD31-4B8C-83A1-F6EECF244321}">
                <p14:modId xmlns:p14="http://schemas.microsoft.com/office/powerpoint/2010/main" val="2490239916"/>
              </p:ext>
            </p:extLst>
          </p:nvPr>
        </p:nvGraphicFramePr>
        <p:xfrm>
          <a:off x="502920" y="1993265"/>
          <a:ext cx="10552176" cy="3647822"/>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255455">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微软雅黑" pitchFamily="34" charset="-122"/>
                          <a:cs typeface="Times New Roman" pitchFamily="34" charset="-120"/>
                        </a:rPr>
                        <a:t>为“介词</a:t>
                      </a:r>
                      <a:r>
                        <a:rPr lang="en-US" altLang="zh-CN" sz="1800" b="0" i="0">
                          <a:solidFill>
                            <a:srgbClr val="003760"/>
                          </a:solidFill>
                          <a:latin typeface="Times New Roman" pitchFamily="34" charset="0"/>
                          <a:ea typeface="微软雅黑" pitchFamily="34" charset="-122"/>
                          <a:cs typeface="Times New Roman" pitchFamily="34" charset="-120"/>
                        </a:rPr>
                        <a:t>+关系代</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a:t>
                      </a:r>
                      <a:r>
                        <a:rPr lang="en-US" altLang="zh-CN" sz="1800" b="0" i="0" dirty="0">
                          <a:solidFill>
                            <a:srgbClr val="003760"/>
                          </a:solidFill>
                          <a:latin typeface="Times New Roman" pitchFamily="34" charset="0"/>
                          <a:ea typeface="微软雅黑" pitchFamily="34" charset="-122"/>
                          <a:cs typeface="Times New Roman" pitchFamily="34" charset="-120"/>
                        </a:rPr>
                        <a:t>”结构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引导定语从</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先行词为</a:t>
                      </a:r>
                      <a:r>
                        <a:rPr lang="en-US" altLang="zh-CN" sz="1800" b="0" i="1" dirty="0">
                          <a:solidFill>
                            <a:srgbClr val="003760"/>
                          </a:solidFill>
                          <a:latin typeface="Times New Roman" pitchFamily="34" charset="0"/>
                          <a:ea typeface="微软雅黑" pitchFamily="34" charset="-122"/>
                          <a:cs typeface="Times New Roman" pitchFamily="34" charset="-120"/>
                        </a:rPr>
                        <a:t>Mona</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Lisa</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people</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seeking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为动名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词的复合结构作介词of的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宾语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New</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Exhibition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Navigates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Four</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Centuries</a:t>
                      </a:r>
                      <a:r>
                        <a:rPr lang="en-US" altLang="zh-CN" sz="1800" b="1" i="0">
                          <a:solidFill>
                            <a:srgbClr val="003760"/>
                          </a:solidFill>
                          <a:latin typeface="SimSun" pitchFamily="34" charset="0"/>
                          <a:ea typeface="SimSun" pitchFamily="34" charset="-122"/>
                          <a:cs typeface="SimSun" pitchFamily="34" charset="-120"/>
                        </a:rPr>
                        <a:t> </a:t>
                      </a:r>
                    </a:p>
                    <a:p>
                      <a:pPr marL="0" indent="0" algn="ctr"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of</a:t>
                      </a:r>
                      <a:r>
                        <a:rPr lang="en-US" altLang="zh-CN" sz="1800" b="1" i="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Western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Art</a:t>
                      </a:r>
                      <a:endParaRPr lang="en-US" altLang="zh-CN" sz="1200" dirty="0"/>
                    </a:p>
                    <a:p>
                      <a:pPr marL="0" indent="0" algn="l" hangingPunct="0">
                        <a:lnSpc>
                          <a:spcPts val="29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prehistoric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drawings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cliff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faces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rocks,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Mona</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Lisa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Leonardo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Vinci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produced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smile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timeless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portrait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repeated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practice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people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seeking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identity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第一段</a:t>
                      </a:r>
                      <a:r>
                        <a:rPr lang="en-US" altLang="zh-CN" sz="1800" b="0" i="0">
                          <a:solidFill>
                            <a:srgbClr val="003760"/>
                          </a:solidFill>
                          <a:latin typeface="Times New Roman" pitchFamily="34" charset="0"/>
                          <a:ea typeface="微软雅黑" pitchFamily="34" charset="-122"/>
                          <a:cs typeface="Times New Roman" pitchFamily="34" charset="-120"/>
                        </a:rPr>
                        <a:t>：简要介绍肖</a:t>
                      </a:r>
                    </a:p>
                    <a:p>
                      <a:pPr marL="0" lvl="0" indent="0" algn="ctr"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像画的目的和意义</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e154b882a?colgroup=11,19,13&amp;pid=ac0110c9e&amp;color=0,55,96&amp;vtp=1&amp;bt=1&amp;bbb=1">
            <a:extLst>
              <a:ext uri="{FF2B5EF4-FFF2-40B4-BE49-F238E27FC236}">
                <a16:creationId xmlns:a16="http://schemas.microsoft.com/office/drawing/2014/main" id="{98D4B198-557E-63B8-538F-76B4935BCC55}"/>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graphicFrame>
        <p:nvGraphicFramePr>
          <p:cNvPr id="18"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520282601"/>
              </p:ext>
            </p:extLst>
          </p:nvPr>
        </p:nvGraphicFramePr>
        <p:xfrm>
          <a:off x="502920" y="1993265"/>
          <a:ext cx="10552176" cy="2198688"/>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1330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presenting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短语作后置定语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修饰</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section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Western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Tokyo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Fuji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Museum</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Japan,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presenting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dynamics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portrait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paintings</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16th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centuries.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第二段</a:t>
                      </a:r>
                      <a:r>
                        <a:rPr lang="en-US" altLang="zh-CN" sz="1800" b="0" i="0">
                          <a:solidFill>
                            <a:srgbClr val="003760"/>
                          </a:solidFill>
                          <a:latin typeface="Times New Roman" pitchFamily="34" charset="0"/>
                          <a:ea typeface="微软雅黑" pitchFamily="34" charset="-122"/>
                          <a:cs typeface="Times New Roman" pitchFamily="34" charset="-120"/>
                        </a:rPr>
                        <a:t>：简要说明东</a:t>
                      </a:r>
                    </a:p>
                    <a:p>
                      <a:pPr marL="0" lvl="0" indent="0" algn="ctr"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京富士美术馆的藏品丰富</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e154b882a?colgroup=11,19,13&amp;pid=ac0110c9e&amp;color=0,55,96&amp;mp=1&amp;vtp=1&amp;bt=1&amp;bbb=1">
            <a:extLst>
              <a:ext uri="{FF2B5EF4-FFF2-40B4-BE49-F238E27FC236}">
                <a16:creationId xmlns:a16="http://schemas.microsoft.com/office/drawing/2014/main" id="{95BBB4E6-5C16-EDDA-A363-383466B502FC}"/>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19"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1122926790"/>
                  </p:ext>
                </p:extLst>
              </p:nvPr>
            </p:nvGraphicFramePr>
            <p:xfrm>
              <a:off x="502920" y="1993265"/>
              <a:ext cx="10552176" cy="1983550"/>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98168">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①</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collection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Shenyang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Liaoning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Shanghai</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booming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metropolis</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②</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第三段：过渡段</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承</a:t>
                          </a:r>
                        </a:p>
                        <a:p>
                          <a:pPr marL="0" indent="0" algn="ctr"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上启下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引出下文对本次艺术</a:t>
                          </a:r>
                        </a:p>
                        <a:p>
                          <a:pPr marL="0" lvl="0" indent="0" algn="ctr"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新展的介绍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19"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1122926790"/>
                  </p:ext>
                </p:extLst>
              </p:nvPr>
            </p:nvGraphicFramePr>
            <p:xfrm>
              <a:off x="502920" y="1993265"/>
              <a:ext cx="10552176" cy="1983550"/>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598168">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8611" t="-24335" r="-73031" b="-4183"/>
                          </a:stretch>
                        </a:blipFill>
                      </a:tcPr>
                    </a:tc>
                    <a:tc>
                      <a:txBody>
                        <a:bodyPr/>
                        <a:lstStyle/>
                        <a:p>
                          <a:pPr marL="0" indent="0" algn="ctr"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第三段：过渡段</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承</a:t>
                          </a:r>
                        </a:p>
                        <a:p>
                          <a:pPr marL="0" indent="0" algn="ctr"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上启下</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引出下文对本次艺术</a:t>
                          </a:r>
                        </a:p>
                        <a:p>
                          <a:pPr marL="0" lvl="0" indent="0" algn="ctr"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新展的介绍</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e154b882a?colgroup=11,19,13&amp;pid=ac0110c9e&amp;color=0,55,96&amp;mp=1&amp;vtp=1&amp;bt=1&amp;bbb=1">
            <a:extLst>
              <a:ext uri="{FF2B5EF4-FFF2-40B4-BE49-F238E27FC236}">
                <a16:creationId xmlns:a16="http://schemas.microsoft.com/office/drawing/2014/main" id="{A8177C14-434D-9436-10AF-0500BDD636B0}"/>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graphicFrame>
        <p:nvGraphicFramePr>
          <p:cNvPr id="20" name="P_5_BD#e154b882a?colgroup=11,19,13&amp;pid=ac0110c9e&amp;color=0,55,96&amp;vtp=1&amp;bt=1&amp;bbb=1&amp;hb=1"/>
          <p:cNvGraphicFramePr>
            <a:graphicFrameLocks noGrp="1"/>
          </p:cNvGraphicFramePr>
          <p:nvPr>
            <p:extLst>
              <p:ext uri="{D42A27DB-BD31-4B8C-83A1-F6EECF244321}">
                <p14:modId xmlns:p14="http://schemas.microsoft.com/office/powerpoint/2010/main" val="2207788956"/>
              </p:ext>
            </p:extLst>
          </p:nvPr>
        </p:nvGraphicFramePr>
        <p:xfrm>
          <a:off x="502920" y="1993265"/>
          <a:ext cx="10552176" cy="4013137"/>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596386">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loan</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意为</a:t>
                      </a:r>
                      <a:r>
                        <a:rPr lang="en-US" altLang="zh-CN" sz="1800" b="0" i="0">
                          <a:solidFill>
                            <a:srgbClr val="003760"/>
                          </a:solidFill>
                          <a:latin typeface="Times New Roman" pitchFamily="34" charset="0"/>
                          <a:ea typeface="微软雅黑" pitchFamily="34" charset="-122"/>
                          <a:cs typeface="Times New Roman" pitchFamily="34" charset="-120"/>
                        </a:rPr>
                        <a:t>“出</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借</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给</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offering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语作结果状语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表示自然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而然的结果</a:t>
                      </a:r>
                      <a:endParaRPr lang="en-US" altLang="zh-CN" sz="1200" dirty="0"/>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a</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glimpse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一瞥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一看</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1983,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Tokyo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Fuji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assembled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collection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30,000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from</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different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periods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various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genres</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2018,</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loaned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Western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paintings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Tsinghua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University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Beijing,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offering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local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audiences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glimpse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artistic</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property</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now</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revisiting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段落大意</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第四段</a:t>
                      </a:r>
                      <a:r>
                        <a:rPr lang="en-US" altLang="zh-CN" sz="1800" b="0" i="0">
                          <a:solidFill>
                            <a:srgbClr val="003760"/>
                          </a:solidFill>
                          <a:latin typeface="Times New Roman" pitchFamily="34" charset="0"/>
                          <a:ea typeface="微软雅黑" pitchFamily="34" charset="-122"/>
                          <a:cs typeface="Times New Roman" pitchFamily="34" charset="-120"/>
                        </a:rPr>
                        <a:t>：介绍东京富</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士美术馆的相关信息</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包括其</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部分藏品的历史展出情况</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p>
                      <a:pPr marL="0" indent="0" algn="l" hangingPunct="0">
                        <a:lnSpc>
                          <a:spcPts val="2900"/>
                        </a:lnSpc>
                      </a:pPr>
                      <a:r>
                        <a:rPr lang="en-US" altLang="zh-CN" sz="1800" b="1" i="0">
                          <a:solidFill>
                            <a:srgbClr val="003760"/>
                          </a:solidFill>
                          <a:latin typeface="Times New Roman" pitchFamily="34" charset="0"/>
                          <a:ea typeface="微软雅黑" pitchFamily="34" charset="-122"/>
                          <a:cs typeface="Times New Roman" pitchFamily="34" charset="-120"/>
                        </a:rPr>
                        <a:t>段落大意</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第五至八段</a:t>
                      </a:r>
                      <a:r>
                        <a:rPr lang="en-US" altLang="zh-CN" sz="1800" b="0" i="0">
                          <a:solidFill>
                            <a:srgbClr val="003760"/>
                          </a:solidFill>
                          <a:latin typeface="Times New Roman" pitchFamily="34" charset="0"/>
                          <a:ea typeface="微软雅黑" pitchFamily="34" charset="-122"/>
                          <a:cs typeface="Times New Roman" pitchFamily="34" charset="-120"/>
                        </a:rPr>
                        <a:t>：对本次</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艺术新展进行更为详细的说</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明</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涉及其展出方式</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画作风</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格</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审美价值等</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e154b882a?colgroup=11,19,13&amp;pid=ac0110c9e&amp;color=0,55,96&amp;vtp=1&amp;bt=1&amp;bbb=1">
            <a:extLst>
              <a:ext uri="{FF2B5EF4-FFF2-40B4-BE49-F238E27FC236}">
                <a16:creationId xmlns:a16="http://schemas.microsoft.com/office/drawing/2014/main" id="{7A39956E-1516-431D-8A93-407A7F578540}"/>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1"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2038296068"/>
                  </p:ext>
                </p:extLst>
              </p:nvPr>
            </p:nvGraphicFramePr>
            <p:xfrm>
              <a:off x="502920" y="1993265"/>
              <a:ext cx="10552176" cy="3309811"/>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24429">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在从句中作主语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shown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showing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语作结果状语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present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portrait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figures</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为不定式短语作定语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Tsinghua</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University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Museum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ago</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review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Western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works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shown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time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arranged</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chronologically</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③</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showing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changing</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roles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of</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figure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painting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history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and</a:t>
                          </a:r>
                          <a:r>
                            <a:rPr lang="en-US" altLang="zh-CN" sz="1800" b="0" i="0">
                              <a:solidFill>
                                <a:srgbClr val="FF8827"/>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FF8827"/>
                              </a:solidFill>
                              <a:latin typeface="Times New Roman" pitchFamily="34" charset="0"/>
                              <a:ea typeface="微软雅黑" pitchFamily="34" charset="-122"/>
                              <a:cs typeface="Times New Roman" pitchFamily="34" charset="-120"/>
                            </a:rPr>
                            <a:t>various</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ways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to</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present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portrait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figures</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细节理解</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a:solidFill>
                                <a:srgbClr val="003760"/>
                              </a:solidFill>
                              <a:latin typeface="Times New Roman" pitchFamily="34" charset="0"/>
                              <a:ea typeface="微软雅黑" pitchFamily="34" charset="-122"/>
                              <a:cs typeface="Times New Roman" pitchFamily="34" charset="-120"/>
                            </a:rPr>
                            <a:t>?根据第五段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中的</a:t>
                          </a:r>
                          <a:r>
                            <a:rPr lang="en-US" altLang="zh-CN" sz="1800" b="0" i="0" dirty="0">
                              <a:solidFill>
                                <a:srgbClr val="003760"/>
                              </a:solidFill>
                              <a:latin typeface="Times New Roman" pitchFamily="34" charset="0"/>
                              <a:ea typeface="微软雅黑" pitchFamily="34" charset="-122"/>
                              <a:cs typeface="Times New Roman" pitchFamily="34" charset="-120"/>
                            </a:rPr>
                            <a:t>Unlike和“works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arranged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chronologically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changing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1"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2038296068"/>
                  </p:ext>
                </p:extLst>
              </p:nvPr>
            </p:nvGraphicFramePr>
            <p:xfrm>
              <a:off x="502920" y="1993265"/>
              <a:ext cx="10552176" cy="3309811"/>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24429">
                    <a:tc>
                      <a:txBody>
                        <a:bodyPr/>
                        <a:lstStyle/>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Times New Roman" pitchFamily="34" charset="0"/>
                              <a:ea typeface="微软雅黑" pitchFamily="34" charset="-122"/>
                              <a:cs typeface="Times New Roman" pitchFamily="34" charset="-120"/>
                            </a:rPr>
                            <a:t>引导非限制性定语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从句</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在从句中作主语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shown</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this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showing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语作结果状语</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to</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present</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portrait</a:t>
                          </a:r>
                          <a:r>
                            <a:rPr lang="en-US" altLang="zh-CN" sz="1800" b="0" i="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figures</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为不定式短语作定语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8611" t="-13098" r="-73031" b="-4158"/>
                          </a:stretch>
                        </a:blipFill>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细节理解</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about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a:solidFill>
                                <a:srgbClr val="003760"/>
                              </a:solidFill>
                              <a:latin typeface="Times New Roman" pitchFamily="34" charset="0"/>
                              <a:ea typeface="微软雅黑" pitchFamily="34" charset="-122"/>
                              <a:cs typeface="Times New Roman" pitchFamily="34" charset="-120"/>
                            </a:rPr>
                            <a:t>?根据第五段</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中的</a:t>
                          </a:r>
                          <a:r>
                            <a:rPr lang="en-US" altLang="zh-CN" sz="1800" b="0" i="0" dirty="0">
                              <a:solidFill>
                                <a:srgbClr val="003760"/>
                              </a:solidFill>
                              <a:latin typeface="Times New Roman" pitchFamily="34" charset="0"/>
                              <a:ea typeface="微软雅黑" pitchFamily="34" charset="-122"/>
                              <a:cs typeface="Times New Roman" pitchFamily="34" charset="-120"/>
                            </a:rPr>
                            <a:t>Unlike和“works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time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arranged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chronologically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changing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roles</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e154b882a?colgroup=11,19,13&amp;pid=ac0110c9e&amp;color=0,55,96&amp;mp=1&amp;vtp=1&amp;bt=1&amp;bbb=1">
            <a:extLst>
              <a:ext uri="{FF2B5EF4-FFF2-40B4-BE49-F238E27FC236}">
                <a16:creationId xmlns:a16="http://schemas.microsoft.com/office/drawing/2014/main" id="{01974190-29B4-29BB-0346-95B45D0DE1E8}"/>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2"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2003432709"/>
                  </p:ext>
                </p:extLst>
              </p:nvPr>
            </p:nvGraphicFramePr>
            <p:xfrm>
              <a:off x="502920" y="1993265"/>
              <a:ext cx="10552176" cy="3707385"/>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2200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depicted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修饰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themes</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微软雅黑" pitchFamily="34" charset="-122"/>
                              <a:cs typeface="Times New Roman" pitchFamily="34" charset="-120"/>
                            </a:rPr>
                            <a:t>为“介词</a:t>
                          </a:r>
                          <a:r>
                            <a:rPr lang="en-US" altLang="zh-CN" sz="1800" b="0" i="0">
                              <a:solidFill>
                                <a:srgbClr val="003760"/>
                              </a:solidFill>
                              <a:latin typeface="Times New Roman" pitchFamily="34" charset="0"/>
                              <a:ea typeface="微软雅黑" pitchFamily="34" charset="-122"/>
                              <a:cs typeface="Times New Roman" pitchFamily="34" charset="-120"/>
                            </a:rPr>
                            <a:t>+关系代</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a:t>
                          </a:r>
                          <a:r>
                            <a:rPr lang="en-US" altLang="zh-CN" sz="1800" b="0" i="0" dirty="0">
                              <a:solidFill>
                                <a:srgbClr val="003760"/>
                              </a:solidFill>
                              <a:latin typeface="Times New Roman" pitchFamily="34" charset="0"/>
                              <a:ea typeface="微软雅黑" pitchFamily="34" charset="-122"/>
                              <a:cs typeface="Times New Roman" pitchFamily="34" charset="-120"/>
                            </a:rPr>
                            <a:t>”结构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引导非限制性</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先行词为</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themes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central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figures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these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royalty,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elites</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④</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finally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ordinary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exhibition</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gathers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themes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u="sng" dirty="0">
                              <a:solidFill>
                                <a:srgbClr val="FF8827"/>
                              </a:solidFill>
                              <a:latin typeface="Times New Roman" pitchFamily="34" charset="0"/>
                              <a:ea typeface="微软雅黑" pitchFamily="34" charset="-122"/>
                              <a:cs typeface="Times New Roman" pitchFamily="34" charset="-120"/>
                            </a:rPr>
                            <a:t>depicted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different</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social</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backgrounds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and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under</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the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brushes</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of</a:t>
                          </a:r>
                          <a:r>
                            <a:rPr lang="en-US" altLang="zh-CN" sz="1800" b="0" i="0">
                              <a:solidFill>
                                <a:srgbClr val="FF8827"/>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different</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artists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by</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audience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introduced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portrait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本次新展的特别之处在</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作品是以时间顺序进行排</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列的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展示了人物画在历史中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的角色转变和呈现肖像人物的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多种方式</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2"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2003432709"/>
                  </p:ext>
                </p:extLst>
              </p:nvPr>
            </p:nvGraphicFramePr>
            <p:xfrm>
              <a:off x="502920" y="1993265"/>
              <a:ext cx="10552176" cy="3707385"/>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3322003">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depicted</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in</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为过去分</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词短语作后置定语</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修饰</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themes</a:t>
                          </a:r>
                          <a:endParaRPr lang="en-US" altLang="zh-CN" sz="1200" dirty="0"/>
                        </a:p>
                        <a:p>
                          <a:pPr marL="0" indent="0" algn="l" hangingPunct="0">
                            <a:lnSpc>
                              <a:spcPts val="2900"/>
                            </a:lnSpc>
                          </a:pPr>
                          <a:r>
                            <a:rPr lang="en-US" altLang="zh-CN" sz="1800" b="0" i="0">
                              <a:solidFill>
                                <a:srgbClr val="FF8827"/>
                              </a:solidFill>
                              <a:latin typeface="Times New Roman" pitchFamily="34" charset="0"/>
                              <a:ea typeface="微软雅黑" pitchFamily="34" charset="-122"/>
                              <a:cs typeface="Times New Roman" pitchFamily="34" charset="-120"/>
                            </a:rPr>
                            <a:t>by</a:t>
                          </a:r>
                          <a:r>
                            <a:rPr lang="en-US" altLang="zh-CN" sz="1800" b="0" i="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which</a:t>
                          </a:r>
                          <a:r>
                            <a:rPr lang="en-US" altLang="zh-CN" sz="1800" b="0" i="0" dirty="0">
                              <a:solidFill>
                                <a:srgbClr val="003760"/>
                              </a:solidFill>
                              <a:latin typeface="Times New Roman" pitchFamily="34" charset="0"/>
                              <a:ea typeface="微软雅黑" pitchFamily="34" charset="-122"/>
                              <a:cs typeface="Times New Roman" pitchFamily="34" charset="-120"/>
                            </a:rPr>
                            <a:t>为“介词</a:t>
                          </a:r>
                          <a:r>
                            <a:rPr lang="en-US" altLang="zh-CN" sz="1800" b="0" i="0">
                              <a:solidFill>
                                <a:srgbClr val="003760"/>
                              </a:solidFill>
                              <a:latin typeface="Times New Roman" pitchFamily="34" charset="0"/>
                              <a:ea typeface="微软雅黑" pitchFamily="34" charset="-122"/>
                              <a:cs typeface="Times New Roman" pitchFamily="34" charset="-120"/>
                            </a:rPr>
                            <a:t>+关系代</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词</a:t>
                          </a:r>
                          <a:r>
                            <a:rPr lang="en-US" altLang="zh-CN" sz="1800" b="0" i="0" dirty="0">
                              <a:solidFill>
                                <a:srgbClr val="003760"/>
                              </a:solidFill>
                              <a:latin typeface="Times New Roman" pitchFamily="34" charset="0"/>
                              <a:ea typeface="微软雅黑" pitchFamily="34" charset="-122"/>
                              <a:cs typeface="Times New Roman" pitchFamily="34" charset="-120"/>
                            </a:rPr>
                            <a:t>”结构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引导非限制性</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定语从句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先行词为</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themes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8611" t="-11517" r="-73031" b="-3291"/>
                          </a:stretch>
                        </a:blipFill>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本次新展的特别之处在</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于</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作品是以时间顺序进行排</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列的</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展示了人物画在历史中</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的角色转变和呈现肖像人物的</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多种方式</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e154b882a?colgroup=11,19,13&amp;pid=ac0110c9e&amp;color=0,55,96&amp;mp=1&amp;vtp=1&amp;bt=1&amp;bbb=1">
            <a:extLst>
              <a:ext uri="{FF2B5EF4-FFF2-40B4-BE49-F238E27FC236}">
                <a16:creationId xmlns:a16="http://schemas.microsoft.com/office/drawing/2014/main" id="{48447EE3-0DD8-0743-08C6-86DE19B7C731}"/>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ebeb8ac36.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ebeb8ac36.fixed?color=61,88,159&amp;vtp=1&amp;bbb=1"/>
          <p:cNvSpPr/>
          <p:nvPr/>
        </p:nvSpPr>
        <p:spPr>
          <a:xfrm>
            <a:off x="0" y="3493008"/>
            <a:ext cx="12188952" cy="1517904"/>
          </a:xfrm>
          <a:prstGeom prst="rect">
            <a:avLst/>
          </a:prstGeom>
          <a:noFill/>
          <a:ln/>
        </p:spPr>
        <p:txBody>
          <a:bodyPr wrap="none" lIns="0" tIns="0" rIns="0" bIns="0" rtlCol="0" anchor="t"/>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Amazing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art</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name="Slide 22">
    <p:spTree>
      <p:nvGrpSpPr>
        <p:cNvPr id="1" name=""/>
        <p:cNvGrpSpPr/>
        <p:nvPr/>
      </p:nvGrpSpPr>
      <p:grpSpPr>
        <a:xfrm>
          <a:off x="0" y="0"/>
          <a:ext cx="0" cy="0"/>
          <a:chOff x="0" y="0"/>
          <a:chExt cx="0" cy="0"/>
        </a:xfrm>
      </p:grpSpPr>
      <p:graphicFrame>
        <p:nvGraphicFramePr>
          <p:cNvPr id="23"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4075633499"/>
              </p:ext>
            </p:extLst>
          </p:nvPr>
        </p:nvGraphicFramePr>
        <p:xfrm>
          <a:off x="502920" y="1993265"/>
          <a:ext cx="10552176" cy="2911920"/>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526538">
                <a:tc>
                  <a:txBody>
                    <a:bodyPr/>
                    <a:lstStyle/>
                    <a:p>
                      <a:pPr marL="0" indent="0" algn="l" hangingPunct="0">
                        <a:lnSpc>
                          <a:spcPts val="2900"/>
                        </a:lnSpc>
                      </a:pPr>
                      <a:r>
                        <a:rPr lang="en-US" altLang="zh-CN" sz="1800" b="0" i="0" dirty="0">
                          <a:solidFill>
                            <a:srgbClr val="FF8827"/>
                          </a:solidFill>
                          <a:latin typeface="Times New Roman" pitchFamily="34" charset="0"/>
                          <a:ea typeface="微软雅黑" pitchFamily="34" charset="-122"/>
                          <a:cs typeface="Times New Roman" pitchFamily="34" charset="-120"/>
                        </a:rPr>
                        <a:t>covering</a:t>
                      </a:r>
                      <a:r>
                        <a:rPr lang="en-US" altLang="zh-CN" sz="1800" b="0" i="0">
                          <a:solidFill>
                            <a:srgbClr val="FF8827"/>
                          </a:solidFill>
                          <a:latin typeface="Times New Roman" panose="02020603050405020304" pitchFamily="18"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为现在分词短</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语作伴随状语</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global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Tokyo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Fuji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Museum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works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Western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history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FF8827"/>
                          </a:solidFill>
                          <a:latin typeface="Times New Roman" pitchFamily="34" charset="0"/>
                          <a:ea typeface="微软雅黑" pitchFamily="34" charset="-122"/>
                          <a:cs typeface="Times New Roman" pitchFamily="34" charset="-120"/>
                        </a:rPr>
                        <a:t>covering</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styles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diverse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renaissance,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baroque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rococo</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neoclassicism,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romanticism</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impressionism</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modernism.</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词义猜测</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underlined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“depicted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probably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paragraph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根据画线词所在句中的themes</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depicted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social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backgrounds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brushes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e154b882a?colgroup=11,19,13&amp;pid=ac0110c9e&amp;color=0,55,96&amp;mp=1&amp;vtp=1&amp;bt=1&amp;bbb=1">
            <a:extLst>
              <a:ext uri="{FF2B5EF4-FFF2-40B4-BE49-F238E27FC236}">
                <a16:creationId xmlns:a16="http://schemas.microsoft.com/office/drawing/2014/main" id="{EAA63F55-F7FB-DF52-B45F-3C2A36CCA1E0}"/>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name="Slide 23">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24"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1420645575"/>
                  </p:ext>
                </p:extLst>
              </p:nvPr>
            </p:nvGraphicFramePr>
            <p:xfrm>
              <a:off x="502920" y="1993265"/>
              <a:ext cx="10552176" cy="3347784"/>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62402">
                    <a:tc>
                      <a:txBody>
                        <a:bodyPr/>
                        <a:lstStyle/>
                        <a:p>
                          <a:pPr algn="l" hangingPunct="0">
                            <a:lnSpc>
                              <a:spcPts val="2700"/>
                            </a:lnSpc>
                          </a:pPr>
                          <a:r>
                            <a:rPr lang="en-US" altLang="zh-CN" sz="1800" b="0" i="0" dirty="0">
                              <a:solidFill>
                                <a:srgbClr val="FF8827"/>
                              </a:solidFill>
                              <a:latin typeface="Times New Roman" pitchFamily="34" charset="0"/>
                              <a:ea typeface="微软雅黑" pitchFamily="34" charset="-122"/>
                              <a:cs typeface="Times New Roman" pitchFamily="34" charset="-120"/>
                            </a:rPr>
                            <a:t>gaze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凝视</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注视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gazing</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answers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history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beauty.Facing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people</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familiar,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totally</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strange</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feel</a:t>
                          </a:r>
                          <a:r>
                            <a:rPr lang="en-US" altLang="zh-CN" sz="1800" b="0" i="0">
                              <a:solidFill>
                                <a:srgbClr val="003760"/>
                              </a:solidFill>
                              <a:latin typeface="SimSun" pitchFamily="34" charset="0"/>
                              <a:ea typeface="SimSun" pitchFamily="34" charset="-122"/>
                              <a:cs typeface="SimSun" pitchFamily="34" charset="-120"/>
                            </a:rPr>
                            <a:t> </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thought-provoking</a:t>
                          </a:r>
                          <a14:m>
                            <m:oMath xmlns:m="http://schemas.openxmlformats.org/officeDocument/2006/math">
                              <m:sSup>
                                <m:sSupPr>
                                  <m:ctrlPr>
                                    <a:rPr lang="en-US" altLang="zh-CN" sz="1800" b="0" i="1" spc="-100" dirty="0">
                                      <a:solidFill>
                                        <a:srgbClr val="003760"/>
                                      </a:solidFill>
                                      <a:latin typeface="Cambria Math" panose="02040503050406030204" pitchFamily="18" charset="0"/>
                                      <a:ea typeface="微软雅黑" pitchFamily="34" charset="-122"/>
                                      <a:cs typeface="Times New Roman" pitchFamily="34" charset="-120"/>
                                    </a:rPr>
                                  </m:ctrlPr>
                                </m:sSupPr>
                                <m:e>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m:t>
                                  </m:r>
                                </m:e>
                                <m:sup>
                                  <m:r>
                                    <a:rPr lang="en-US" altLang="zh-CN" sz="1800" b="0" i="0" spc="-100" dirty="0">
                                      <a:solidFill>
                                        <a:srgbClr val="003760"/>
                                      </a:solidFill>
                                      <a:latin typeface="Cambria Math" panose="02040503050406030204" pitchFamily="18" charset="0"/>
                                      <a:ea typeface="微软雅黑" pitchFamily="34" charset="-122"/>
                                      <a:cs typeface="Times New Roman" pitchFamily="34" charset="-120"/>
                                    </a:rPr>
                                    <m:t>⑤</m:t>
                                  </m:r>
                                </m:sup>
                              </m:sSup>
                            </m:oMath>
                          </a14:m>
                          <a:r>
                            <a:rPr lang="en-US" altLang="zh-CN" sz="100" b="0" i="0" kern="0" spc="-99900" dirty="0">
                              <a:solidFill>
                                <a:srgbClr val="FFFFFF"/>
                              </a:solidFill>
                              <a:latin typeface="Times New Roman" pitchFamily="34" charset="0"/>
                              <a:ea typeface="微软雅黑" pitchFamily="34" charset="-122"/>
                              <a:cs typeface="Times New Roman" pitchFamily="34" charset="-120"/>
                            </a:rPr>
                            <a:t> </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challenges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fixed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values.</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此处应是表示在不同社</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会背景中和不同艺术家笔下描</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绘的主题</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depicted应表示</a:t>
                          </a:r>
                          <a:r>
                            <a:rPr lang="en-US" altLang="zh-CN" sz="1800" b="0" i="0">
                              <a:solidFill>
                                <a:srgbClr val="003760"/>
                              </a:solidFill>
                              <a:latin typeface="Times New Roman" pitchFamily="34" charset="0"/>
                              <a:ea typeface="微软雅黑" pitchFamily="34" charset="-122"/>
                              <a:cs typeface="Times New Roman" pitchFamily="34" charset="-120"/>
                            </a:rPr>
                            <a:t>“被描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绘的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Choice>
        <mc:Fallback>
          <p:graphicFrame>
            <p:nvGraphicFramePr>
              <p:cNvPr id="24" name="P_5_BD#e154b882a?colgroup=11,19,13&amp;pid=ac0110c9e&amp;color=0,55,96&amp;mp=1&amp;vtp=1&amp;bt=1&amp;bbb=1&amp;hb=1"/>
              <p:cNvGraphicFramePr>
                <a:graphicFrameLocks noGrp="1"/>
              </p:cNvGraphicFramePr>
              <p:nvPr>
                <p:extLst>
                  <p:ext uri="{D42A27DB-BD31-4B8C-83A1-F6EECF244321}">
                    <p14:modId xmlns:p14="http://schemas.microsoft.com/office/powerpoint/2010/main" val="1420645575"/>
                  </p:ext>
                </p:extLst>
              </p:nvPr>
            </p:nvGraphicFramePr>
            <p:xfrm>
              <a:off x="502920" y="1993265"/>
              <a:ext cx="10552176" cy="3347784"/>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2962402">
                    <a:tc>
                      <a:txBody>
                        <a:bodyPr/>
                        <a:lstStyle/>
                        <a:p>
                          <a:pPr algn="l" hangingPunct="0">
                            <a:lnSpc>
                              <a:spcPts val="2700"/>
                            </a:lnSpc>
                          </a:pPr>
                          <a:r>
                            <a:rPr lang="en-US" altLang="zh-CN" sz="1800" b="0" i="0" dirty="0">
                              <a:solidFill>
                                <a:srgbClr val="FF8827"/>
                              </a:solidFill>
                              <a:latin typeface="Times New Roman" pitchFamily="34" charset="0"/>
                              <a:ea typeface="微软雅黑" pitchFamily="34" charset="-122"/>
                              <a:cs typeface="Times New Roman" pitchFamily="34" charset="-120"/>
                            </a:rPr>
                            <a:t>gaze</a:t>
                          </a:r>
                          <a:r>
                            <a:rPr lang="en-US" altLang="zh-CN" sz="1800" b="0" i="0" dirty="0">
                              <a:solidFill>
                                <a:srgbClr val="FF8827"/>
                              </a:solidFill>
                              <a:latin typeface="SimSun" pitchFamily="34" charset="0"/>
                              <a:ea typeface="SimSun" pitchFamily="34" charset="-122"/>
                              <a:cs typeface="SimSun" pitchFamily="34" charset="-120"/>
                            </a:rPr>
                            <a:t> </a:t>
                          </a:r>
                          <a:r>
                            <a:rPr lang="en-US" altLang="zh-CN" sz="1800" b="0" i="0" dirty="0">
                              <a:solidFill>
                                <a:srgbClr val="FF8827"/>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凝视</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注视</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endParaRPr lang="zh-CN"/>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blipFill>
                          <a:blip r:embed="rId3"/>
                          <a:stretch>
                            <a:fillRect l="-58611" t="-12910" r="-73031" b="-3484"/>
                          </a:stretch>
                        </a:blipFill>
                      </a:tcPr>
                    </a:tc>
                    <a:tc>
                      <a:txBody>
                        <a:bodyPr/>
                        <a:lstStyle/>
                        <a:p>
                          <a:pPr marL="0" indent="0"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可知</a:t>
                          </a:r>
                          <a:r>
                            <a:rPr lang="en-US" altLang="zh-CN" sz="1800" b="0" i="0" spc="-10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此处应是表示在不同社</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会背景中和不同艺术家笔下描</a:t>
                          </a:r>
                        </a:p>
                        <a:p>
                          <a:pPr marL="0" indent="0"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绘的主题</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depicted应表示</a:t>
                          </a:r>
                          <a:r>
                            <a:rPr lang="en-US" altLang="zh-CN" sz="1800" b="0" i="0">
                              <a:solidFill>
                                <a:srgbClr val="003760"/>
                              </a:solidFill>
                              <a:latin typeface="Times New Roman" pitchFamily="34" charset="0"/>
                              <a:ea typeface="微软雅黑" pitchFamily="34" charset="-122"/>
                              <a:cs typeface="Times New Roman" pitchFamily="34" charset="-120"/>
                            </a:rPr>
                            <a:t>“被描</a:t>
                          </a:r>
                        </a:p>
                        <a:p>
                          <a:pPr marL="0" lvl="0" indent="0"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绘的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spc="-100" dirty="0">
                              <a:solidFill>
                                <a:srgbClr val="003760"/>
                              </a:solidFill>
                              <a:latin typeface="Times New Roman" pitchFamily="34" charset="0"/>
                              <a:ea typeface="微软雅黑" pitchFamily="34" charset="-122"/>
                              <a:cs typeface="Times New Roman" pitchFamily="34" charset="-120"/>
                            </a:rPr>
                            <a:t>。</a:t>
                          </a:r>
                          <a:endParaRPr lang="en-US" altLang="zh-CN" sz="1200" spc="-1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mc:Fallback>
      </mc:AlternateContent>
      <p:sp>
        <p:nvSpPr>
          <p:cNvPr id="2" name="P_5_BD#e154b882a?colgroup=11,19,13&amp;pid=ac0110c9e&amp;color=0,55,96&amp;mp=1&amp;vtp=1&amp;bt=1&amp;bbb=1">
            <a:extLst>
              <a:ext uri="{FF2B5EF4-FFF2-40B4-BE49-F238E27FC236}">
                <a16:creationId xmlns:a16="http://schemas.microsoft.com/office/drawing/2014/main" id="{856927FC-6254-52CD-AC47-D3880801B49A}"/>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name="Slide 24">
    <p:spTree>
      <p:nvGrpSpPr>
        <p:cNvPr id="1" name=""/>
        <p:cNvGrpSpPr/>
        <p:nvPr/>
      </p:nvGrpSpPr>
      <p:grpSpPr>
        <a:xfrm>
          <a:off x="0" y="0"/>
          <a:ext cx="0" cy="0"/>
          <a:chOff x="0" y="0"/>
          <a:chExt cx="0" cy="0"/>
        </a:xfrm>
      </p:grpSpPr>
      <p:graphicFrame>
        <p:nvGraphicFramePr>
          <p:cNvPr id="25" name="P_5_BD#e154b882a?colgroup=11,19,13&amp;pid=ac0110c9e&amp;color=0,55,96&amp;vtp=1&amp;bt=1&amp;bbb=1"/>
          <p:cNvGraphicFramePr>
            <a:graphicFrameLocks noGrp="1"/>
          </p:cNvGraphicFramePr>
          <p:nvPr>
            <p:extLst>
              <p:ext uri="{D42A27DB-BD31-4B8C-83A1-F6EECF244321}">
                <p14:modId xmlns:p14="http://schemas.microsoft.com/office/powerpoint/2010/main" val="1050754675"/>
              </p:ext>
            </p:extLst>
          </p:nvPr>
        </p:nvGraphicFramePr>
        <p:xfrm>
          <a:off x="502920" y="1993265"/>
          <a:ext cx="10552176" cy="2249488"/>
        </p:xfrm>
        <a:graphic>
          <a:graphicData uri="http://schemas.openxmlformats.org/drawingml/2006/table">
            <a:tbl>
              <a:tblPr/>
              <a:tblGrid>
                <a:gridCol w="2670048">
                  <a:extLst>
                    <a:ext uri="{9D8B030D-6E8A-4147-A177-3AD203B41FA5}">
                      <a16:colId xmlns:a16="http://schemas.microsoft.com/office/drawing/2014/main" val="20000"/>
                    </a:ext>
                  </a:extLst>
                </a:gridCol>
                <a:gridCol w="4562856">
                  <a:extLst>
                    <a:ext uri="{9D8B030D-6E8A-4147-A177-3AD203B41FA5}">
                      <a16:colId xmlns:a16="http://schemas.microsoft.com/office/drawing/2014/main" val="20001"/>
                    </a:ext>
                  </a:extLst>
                </a:gridCol>
                <a:gridCol w="3319272">
                  <a:extLst>
                    <a:ext uri="{9D8B030D-6E8A-4147-A177-3AD203B41FA5}">
                      <a16:colId xmlns:a16="http://schemas.microsoft.com/office/drawing/2014/main" val="20002"/>
                    </a:ext>
                  </a:extLst>
                </a:gridCol>
              </a:tblGrid>
              <a:tr h="385382">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知识点击</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原</a:t>
                      </a:r>
                      <a:r>
                        <a:rPr lang="en-US" altLang="zh-CN" sz="1800" b="1" i="0">
                          <a:solidFill>
                            <a:srgbClr val="003760"/>
                          </a:solidFill>
                          <a:latin typeface="SimSun" pitchFamily="34" charset="0"/>
                          <a:ea typeface="SimSun" pitchFamily="34" charset="-122"/>
                          <a:cs typeface="SimSun" pitchFamily="34" charset="-120"/>
                        </a:rPr>
                        <a:t> </a:t>
                      </a:r>
                      <a:r>
                        <a:rPr lang="en-US" altLang="zh-CN" sz="1800" b="1" i="0">
                          <a:solidFill>
                            <a:srgbClr val="003760"/>
                          </a:solidFill>
                          <a:latin typeface="Times New Roman" pitchFamily="34" charset="0"/>
                          <a:ea typeface="微软雅黑" pitchFamily="34" charset="-122"/>
                          <a:cs typeface="Times New Roman" pitchFamily="34" charset="-120"/>
                        </a:rPr>
                        <a:t>文</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2700"/>
                        </a:lnSpc>
                      </a:pPr>
                      <a:r>
                        <a:rPr lang="en-US" altLang="zh-CN" sz="1800" b="1" i="0">
                          <a:solidFill>
                            <a:srgbClr val="003760"/>
                          </a:solidFill>
                          <a:latin typeface="Times New Roman" pitchFamily="34" charset="0"/>
                          <a:ea typeface="微软雅黑" pitchFamily="34" charset="-122"/>
                          <a:cs typeface="Times New Roman" pitchFamily="34" charset="-120"/>
                        </a:rPr>
                        <a:t>结构分析·阅读技巧</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64106">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①select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.精选的</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优等的［熟词生义］</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metropolis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.大都会</a:t>
                      </a:r>
                      <a:r>
                        <a:rPr lang="en-US" altLang="zh-CN" sz="1800" b="0" i="0" spc="-10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大城市</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chronologically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adv</a:t>
                      </a:r>
                      <a:r>
                        <a:rPr lang="en-US" altLang="zh-CN" sz="1800" b="0" i="0" dirty="0">
                          <a:solidFill>
                            <a:srgbClr val="003760"/>
                          </a:solidFill>
                          <a:latin typeface="Times New Roman" pitchFamily="34" charset="0"/>
                          <a:ea typeface="微软雅黑" pitchFamily="34" charset="-122"/>
                          <a:cs typeface="Times New Roman" pitchFamily="34" charset="-120"/>
                        </a:rPr>
                        <a:t>.按时间顺序地</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elite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n</a:t>
                      </a:r>
                      <a:r>
                        <a:rPr lang="en-US" altLang="zh-CN" sz="1800" b="0" i="0" dirty="0">
                          <a:solidFill>
                            <a:srgbClr val="003760"/>
                          </a:solidFill>
                          <a:latin typeface="Times New Roman" pitchFamily="34" charset="0"/>
                          <a:ea typeface="微软雅黑" pitchFamily="34" charset="-122"/>
                          <a:cs typeface="Times New Roman" pitchFamily="34" charset="-120"/>
                        </a:rPr>
                        <a:t>.（社会）精英</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⑤</a:t>
                      </a:r>
                      <a:r>
                        <a:rPr lang="en-US" altLang="zh-CN" sz="1800" b="0" i="0" dirty="0">
                          <a:solidFill>
                            <a:srgbClr val="003760"/>
                          </a:solidFill>
                          <a:latin typeface="Times New Roman" pitchFamily="34" charset="0"/>
                          <a:ea typeface="微软雅黑" pitchFamily="34" charset="-122"/>
                          <a:cs typeface="Times New Roman" pitchFamily="34" charset="-120"/>
                        </a:rPr>
                        <a:t>thought-provoking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adj</a:t>
                      </a:r>
                      <a:r>
                        <a:rPr lang="en-US" altLang="zh-CN" sz="1800" b="0" i="0" dirty="0">
                          <a:solidFill>
                            <a:srgbClr val="003760"/>
                          </a:solidFill>
                          <a:latin typeface="Times New Roman" pitchFamily="34" charset="0"/>
                          <a:ea typeface="微软雅黑" pitchFamily="34" charset="-122"/>
                          <a:cs typeface="Times New Roman" pitchFamily="34" charset="-120"/>
                        </a:rPr>
                        <a:t>.发人深省的</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ctr" hangingPunct="0">
                        <a:lnSpc>
                          <a:spcPts val="100"/>
                        </a:lnSpc>
                      </a:pP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
        <p:nvSpPr>
          <p:cNvPr id="2" name="P_5_BD#e154b882a?colgroup=11,19,13&amp;pid=ac0110c9e&amp;color=0,55,96&amp;vtp=1&amp;bt=1&amp;bbb=1">
            <a:extLst>
              <a:ext uri="{FF2B5EF4-FFF2-40B4-BE49-F238E27FC236}">
                <a16:creationId xmlns:a16="http://schemas.microsoft.com/office/drawing/2014/main" id="{4D3D7CDB-9E04-9DD3-2121-FD25A9EEE583}"/>
              </a:ext>
            </a:extLst>
          </p:cNvPr>
          <p:cNvSpPr txBox="1"/>
          <p:nvPr/>
        </p:nvSpPr>
        <p:spPr>
          <a:xfrm>
            <a:off x="10593431" y="1508760"/>
            <a:ext cx="461665" cy="367793"/>
          </a:xfrm>
          <a:prstGeom prst="rect">
            <a:avLst/>
          </a:prstGeom>
          <a:noFill/>
        </p:spPr>
        <p:txBody>
          <a:bodyPr vert="horz" wrap="none" lIns="0" tIns="0" rIns="0" bIns="0" rtlCol="0">
            <a:spAutoFit/>
          </a:bodyPr>
          <a:lstStyle/>
          <a:p>
            <a:pPr algn="r">
              <a:lnSpc>
                <a:spcPts val="3100"/>
              </a:lnSpc>
            </a:pPr>
            <a:r>
              <a:rPr lang="zh-CN" altLang="en-US">
                <a:latin typeface="Times New Roman" panose="02020603050405020304" pitchFamily="18" charset="0"/>
              </a:rPr>
              <a:t>续表</a:t>
            </a:r>
          </a:p>
        </p:txBody>
      </p:sp>
    </p:spTree>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name="Slide 25">
    <p:spTree>
      <p:nvGrpSpPr>
        <p:cNvPr id="1" name=""/>
        <p:cNvGrpSpPr/>
        <p:nvPr/>
      </p:nvGrpSpPr>
      <p:grpSpPr>
        <a:xfrm>
          <a:off x="0" y="0"/>
          <a:ext cx="0" cy="0"/>
          <a:chOff x="0" y="0"/>
          <a:chExt cx="0" cy="0"/>
        </a:xfrm>
      </p:grpSpPr>
      <p:sp>
        <p:nvSpPr>
          <p:cNvPr id="2" name="P_5#e154b882a?pid=ac0110c9e&amp;color=0,55,96&amp;vtp=1&amp;bt=1&amp;bbb=1"/>
          <p:cNvSpPr/>
          <p:nvPr/>
        </p:nvSpPr>
        <p:spPr>
          <a:xfrm>
            <a:off x="502920" y="1512000"/>
            <a:ext cx="10570464" cy="4191000"/>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t>
            </a:r>
            <a:r>
              <a:rPr lang="en-US" altLang="zh-CN" sz="1800" b="1" i="0">
                <a:solidFill>
                  <a:srgbClr val="003760"/>
                </a:solidFill>
                <a:latin typeface="Times New Roman" pitchFamily="34" charset="0"/>
                <a:ea typeface="微软雅黑" pitchFamily="34" charset="-122"/>
                <a:cs typeface="Times New Roman" pitchFamily="34" charset="-120"/>
              </a:rPr>
              <a:t>译文】</a:t>
            </a:r>
          </a:p>
          <a:p>
            <a:pPr marL="0" marR="0" lvl="0" indent="0" algn="ctr"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艺术新展——领略西方艺术四百年</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从悬崖壁和岩石上的史前绘画</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到莱昂纳多</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芬奇在其中展现出具有永恒魅力的微笑的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蒙娜丽</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肖像画一直是人们在世界中寻找身份和存在意义的反复实践</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在日本东京富士美术馆收藏的珍贵西方艺术品中</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有一部分体现了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16</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世纪至</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世纪肖像画的变化和多</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样性</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现在</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从辽宁省沈阳市到蓬勃发展的文化大都市上海</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这些精选画作正在中国巡回展出</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楷体"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东京富士美术馆于</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1983</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年向公众开放</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收藏了来自不同时期和不同流派的</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30，000</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多件作品</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。2018</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年</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该馆将馆藏的精选西方画作出借给了位于北京的清华大学艺术博物馆</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让当地观众有幸一睹其艺术宝藏</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p>
          <a:p>
            <a:pPr marL="0" marR="0" lvl="0" indent="0" algn="l"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楷体" pitchFamily="34" charset="-122"/>
                <a:cs typeface="Times New Roman" pitchFamily="34" charset="-120"/>
              </a:rPr>
              <a:t>当时展出的一些作品现在正在重访中国</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algn="l">
              <a:lnSpc>
                <a:spcPct val="150000"/>
              </a:lnSpc>
            </a:pPr>
            <a:endParaRPr lang="en-US" altLang="zh-CN" sz="1800" dirty="0"/>
          </a:p>
        </p:txBody>
      </p:sp>
    </p:spTree>
  </p:cSld>
  <p:clrMapOvr>
    <a:masterClrMapping/>
  </p:clrMapOvr>
  <p:transition>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_5#e154b882a?sp=1&amp;pid=ac0110c9e&amp;color=0,55,96&amp;vtp=1&amp;bbb=1&amp;hb=1">
            <a:extLst>
              <a:ext uri="{FF2B5EF4-FFF2-40B4-BE49-F238E27FC236}">
                <a16:creationId xmlns:a16="http://schemas.microsoft.com/office/drawing/2014/main" id="{8A09F70F-1278-520D-8506-ACD04B084F3E}"/>
              </a:ext>
            </a:extLst>
          </p:cNvPr>
          <p:cNvSpPr/>
          <p:nvPr/>
        </p:nvSpPr>
        <p:spPr>
          <a:xfrm>
            <a:off x="502920" y="1512000"/>
            <a:ext cx="10570464" cy="4123055"/>
          </a:xfrm>
          <a:prstGeom prst="rect">
            <a:avLst/>
          </a:prstGeom>
          <a:noFill/>
          <a:ln/>
        </p:spPr>
        <p:txBody>
          <a:bodyPr wrap="none" lIns="0" tIns="0" rIns="0" bIns="0" rtlCol="0" anchor="t"/>
          <a:lstStyle/>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五年前清华大学艺术博物馆的展览对西方艺术进行了全面的回顾</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与之不同的是</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本次展出的作品是</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以时间顺序进行排列的</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展示了人物画在历史中的角色转变</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以及呈现肖像人物的多种方式</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人们可以从这些作品中看到西方绘画的中心人物的变化</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首先是神</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然后是皇室</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精英</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最后是普</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通人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该展览汇集了在不同社会背景中和不同艺术家笔下描绘的主题</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通过这些主题来向观众介绍肖像画</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的丰富历史</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东京富士美术馆凭借其全球视野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在收藏中增加了几个世纪以来西方艺术史上杰出艺术家的作品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涵</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盖了文艺复兴</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巴洛克</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洛可可</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新古典主义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浪漫主义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印象派和现代主义等多种风格</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通过凝视这些作品</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人们会找到自己关于历史和美的答案</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面对一件艺术品</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人们可能会在其中看到</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自己或他人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也可能会发现一些熟悉或完全陌生的东西</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大多数时候</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人们会觉得艺术发人深省且挑战他</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们固有的价值观</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extLst>
      <p:ext uri="{BB962C8B-B14F-4D97-AF65-F5344CB8AC3E}">
        <p14:creationId xmlns:p14="http://schemas.microsoft.com/office/powerpoint/2010/main" val="334460105"/>
      </p:ext>
    </p:extLst>
  </p:cSld>
  <p:clrMapOvr>
    <a:masterClrMapping/>
  </p:clrMapOvr>
  <p:transition>
    <p:fade/>
  </p:transition>
</p:sld>
</file>

<file path=ppt/slides/slide25.xml><?xml version="1.0" encoding="utf-8"?>
<p:sld xmlns:a="http://schemas.openxmlformats.org/drawingml/2006/main" xmlns:r="http://schemas.openxmlformats.org/officeDocument/2006/relationships" xmlns:p="http://schemas.openxmlformats.org/presentationml/2006/main">
  <p:cSld name="Slide 26">
    <p:spTree>
      <p:nvGrpSpPr>
        <p:cNvPr id="1" name=""/>
        <p:cNvGrpSpPr/>
        <p:nvPr/>
      </p:nvGrpSpPr>
      <p:grpSpPr>
        <a:xfrm>
          <a:off x="0" y="0"/>
          <a:ext cx="0" cy="0"/>
          <a:chOff x="0" y="0"/>
          <a:chExt cx="0" cy="0"/>
        </a:xfrm>
      </p:grpSpPr>
      <p:sp>
        <p:nvSpPr>
          <p:cNvPr id="2" name="C_4_BD#7b2287743?pid=f84677d62&amp;color=0,55,96&amp;vtp=1&amp;bt=1&amp;bbb=1"/>
          <p:cNvSpPr/>
          <p:nvPr/>
        </p:nvSpPr>
        <p:spPr>
          <a:xfrm>
            <a:off x="502920" y="1508760"/>
            <a:ext cx="10570464" cy="703072"/>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真题展示</a:t>
            </a:r>
            <a:endParaRPr lang="en-US" altLang="zh-CN" sz="2400" dirty="0"/>
          </a:p>
        </p:txBody>
      </p:sp>
      <p:sp>
        <p:nvSpPr>
          <p:cNvPr id="3" name="QM_5_BD.45_1#7b670e127?pid=7b2287743&amp;color=0,55,96&amp;vtp=1&amp;bbb=1"/>
          <p:cNvSpPr/>
          <p:nvPr/>
        </p:nvSpPr>
        <p:spPr>
          <a:xfrm>
            <a:off x="502920" y="205162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[全国乙2022·A篇]</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p>
        </p:txBody>
      </p:sp>
      <p:sp>
        <p:nvSpPr>
          <p:cNvPr id="4" name="QM_5_BD.45_2#7b670e127?sp=1&amp;pid=7b2287743&amp;color=0,55,96&amp;vtp=1&amp;bbb=1"/>
          <p:cNvSpPr/>
          <p:nvPr/>
        </p:nvSpPr>
        <p:spPr>
          <a:xfrm>
            <a:off x="502920" y="2455608"/>
            <a:ext cx="10570464" cy="351155"/>
          </a:xfrm>
          <a:prstGeom prst="rect">
            <a:avLst/>
          </a:prstGeom>
          <a:noFill/>
          <a:ln/>
        </p:spPr>
        <p:txBody>
          <a:bodyPr wrap="none" lIns="0" tIns="0" rIns="0" bIns="0" rtlCol="0" anchor="t"/>
          <a:lstStyle/>
          <a:p>
            <a:pPr algn="ct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Henry</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Raeburn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（1756—1823）</a:t>
            </a:r>
            <a:endParaRPr lang="en-US" altLang="zh-CN" sz="1800" dirty="0"/>
          </a:p>
        </p:txBody>
      </p:sp>
      <p:sp>
        <p:nvSpPr>
          <p:cNvPr id="5" name="QM_5_BD.45_3#7b670e127?sp=1&amp;pid=7b2287743&amp;color=0,55,96&amp;vtp=1&amp;bbb=1&amp;hb=1"/>
          <p:cNvSpPr/>
          <p:nvPr/>
        </p:nvSpPr>
        <p:spPr>
          <a:xfrm>
            <a:off x="502920" y="2866390"/>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The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Exhibition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sixty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masterpieces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celebrating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Scotland's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loved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painter</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Henry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Raeburn,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London.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collections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first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major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exhibition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over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endParaRPr lang="en-US" altLang="zh-CN" dirty="0"/>
          </a:p>
        </p:txBody>
      </p:sp>
    </p:spTree>
  </p:cSld>
  <p:clrMapOvr>
    <a:masterClrMapping/>
  </p:clrMapOvr>
  <p:transition>
    <p:fade/>
  </p:transition>
</p:sld>
</file>

<file path=ppt/slides/slide26.xml><?xml version="1.0" encoding="utf-8"?>
<p:sld xmlns:a="http://schemas.openxmlformats.org/drawingml/2006/main" xmlns:r="http://schemas.openxmlformats.org/officeDocument/2006/relationships" xmlns:p="http://schemas.openxmlformats.org/presentationml/2006/main">
  <p:cSld name="Slide 27">
    <p:spTree>
      <p:nvGrpSpPr>
        <p:cNvPr id="1" name=""/>
        <p:cNvGrpSpPr/>
        <p:nvPr/>
      </p:nvGrpSpPr>
      <p:grpSpPr>
        <a:xfrm>
          <a:off x="0" y="0"/>
          <a:ext cx="0" cy="0"/>
          <a:chOff x="0" y="0"/>
          <a:chExt cx="0" cy="0"/>
        </a:xfrm>
      </p:grpSpPr>
      <p:sp>
        <p:nvSpPr>
          <p:cNvPr id="2" name="QM_5_BD.45_4#7b670e127?sp=1&amp;pid=7b2287743&amp;color=0,55,96&amp;vtp=1&amp;bt=1&amp;bbb=1&amp;hb=1"/>
          <p:cNvSpPr/>
          <p:nvPr/>
        </p:nvSpPr>
        <p:spPr>
          <a:xfrm>
            <a:off x="502920" y="151200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Lecture</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Series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Scottish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Portrait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（肖像画）</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Gallery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presents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lectures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public</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They</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Lecture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Room.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Admission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lectures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free.</a:t>
            </a:r>
            <a:endParaRPr lang="en-US" altLang="zh-CN" dirty="0"/>
          </a:p>
        </p:txBody>
      </p:sp>
      <p:graphicFrame>
        <p:nvGraphicFramePr>
          <p:cNvPr id="28" name="QM_5_BD.45_5#7b670e127?colgroup=22,21&amp;pid=7b2287743&amp;color=0,55,96&amp;vtp=1&amp;bbb=1"/>
          <p:cNvGraphicFramePr>
            <a:graphicFrameLocks noGrp="1"/>
          </p:cNvGraphicFramePr>
          <p:nvPr>
            <p:extLst>
              <p:ext uri="{D42A27DB-BD31-4B8C-83A1-F6EECF244321}">
                <p14:modId xmlns:p14="http://schemas.microsoft.com/office/powerpoint/2010/main" val="685072069"/>
              </p:ext>
            </p:extLst>
          </p:nvPr>
        </p:nvGraphicFramePr>
        <p:xfrm>
          <a:off x="502920" y="2829244"/>
          <a:ext cx="10552176" cy="2989580"/>
        </p:xfrm>
        <a:graphic>
          <a:graphicData uri="http://schemas.openxmlformats.org/drawingml/2006/table">
            <a:tbl>
              <a:tblPr/>
              <a:tblGrid>
                <a:gridCol w="5385816">
                  <a:extLst>
                    <a:ext uri="{9D8B030D-6E8A-4147-A177-3AD203B41FA5}">
                      <a16:colId xmlns:a16="http://schemas.microsoft.com/office/drawing/2014/main" val="20000"/>
                    </a:ext>
                  </a:extLst>
                </a:gridCol>
                <a:gridCol w="5166360">
                  <a:extLst>
                    <a:ext uri="{9D8B030D-6E8A-4147-A177-3AD203B41FA5}">
                      <a16:colId xmlns:a16="http://schemas.microsoft.com/office/drawing/2014/main" val="20001"/>
                    </a:ext>
                  </a:extLst>
                </a:gridCol>
              </a:tblGrid>
              <a:tr h="1125474">
                <a:tc>
                  <a:txBody>
                    <a:bodyPr/>
                    <a:lstStyle/>
                    <a:p>
                      <a:pPr algn="l" hangingPunct="0">
                        <a:lnSpc>
                          <a:spcPts val="2900"/>
                        </a:lnSpc>
                      </a:pPr>
                      <a:r>
                        <a:rPr lang="en-US" altLang="zh-CN" sz="1800" b="0" i="1" dirty="0">
                          <a:solidFill>
                            <a:srgbClr val="003760"/>
                          </a:solidFill>
                          <a:latin typeface="Times New Roman" pitchFamily="34" charset="0"/>
                          <a:ea typeface="微软雅黑" pitchFamily="34" charset="-122"/>
                          <a:cs typeface="Times New Roman" pitchFamily="34" charset="-120"/>
                        </a:rPr>
                        <a:t>An</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Introduction</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to</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Raeburn</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Sunday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15.00</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DUNCAN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THOMSON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1" dirty="0">
                          <a:solidFill>
                            <a:srgbClr val="003760"/>
                          </a:solidFill>
                          <a:latin typeface="Times New Roman" pitchFamily="34" charset="0"/>
                          <a:ea typeface="微软雅黑" pitchFamily="34" charset="-122"/>
                          <a:cs typeface="Times New Roman" pitchFamily="34" charset="-120"/>
                        </a:rPr>
                        <a:t>Raeburn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s</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English</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Contemporaries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Thursday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13.10</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JUDY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EGERTON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0"/>
                  </a:ext>
                </a:extLst>
              </a:tr>
              <a:tr h="1864106">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Characters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Characterisation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Raeburn's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Portraits</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Thursday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13.10</a:t>
                      </a:r>
                      <a:endParaRPr lang="en-US" altLang="zh-CN" sz="1200" dirty="0"/>
                    </a:p>
                    <a:p>
                      <a:pPr algn="l" hangingPunct="0">
                        <a:lnSpc>
                          <a:spcPts val="2700"/>
                        </a:lnSpc>
                      </a:pPr>
                      <a:r>
                        <a:rPr lang="en-US" altLang="zh-CN" sz="1800" b="0" i="0">
                          <a:solidFill>
                            <a:srgbClr val="003760"/>
                          </a:solidFill>
                          <a:latin typeface="Times New Roman" pitchFamily="34" charset="0"/>
                          <a:ea typeface="微软雅黑" pitchFamily="34" charset="-122"/>
                          <a:cs typeface="Times New Roman" pitchFamily="34" charset="-120"/>
                        </a:rPr>
                        <a:t>NICHOLAS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PHILLIPSON</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tc>
                  <a:txBody>
                    <a:bodyPr/>
                    <a:lstStyle/>
                    <a:p>
                      <a:pPr algn="l" hangingPunct="0">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Raeburn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18th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Century</a:t>
                      </a:r>
                      <a:endParaRPr lang="en-US" altLang="zh-CN" sz="1200" dirty="0"/>
                    </a:p>
                    <a:p>
                      <a:pPr algn="l" hangingPunct="0">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Thursday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13.10</a:t>
                      </a:r>
                      <a:endParaRPr lang="en-US" altLang="zh-CN" sz="1200" dirty="0"/>
                    </a:p>
                    <a:p>
                      <a:pPr algn="l" hangingPunct="0">
                        <a:lnSpc>
                          <a:spcPts val="2700"/>
                        </a:lnSpc>
                      </a:pPr>
                      <a:r>
                        <a:rPr lang="en-US" altLang="zh-CN" sz="1800" b="0" i="0" u="none">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MARTIN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POSTLE</a:t>
                      </a:r>
                      <a:endParaRPr lang="en-US" altLang="zh-CN" sz="1200" dirty="0"/>
                    </a:p>
                  </a:txBody>
                  <a:tcPr marL="72000" marR="72000" marT="0" marB="0" anchor="ct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0001"/>
                  </a:ext>
                </a:extLst>
              </a:tr>
            </a:tbl>
          </a:graphicData>
        </a:graphic>
      </p:graphicFrame>
    </p:spTree>
  </p:cSld>
  <p:clrMapOvr>
    <a:masterClrMapping/>
  </p:clrMapOvr>
  <p:transition>
    <p:fade/>
  </p:transition>
</p:sld>
</file>

<file path=ppt/slides/slide27.xml><?xml version="1.0" encoding="utf-8"?>
<p:sld xmlns:a="http://schemas.openxmlformats.org/drawingml/2006/main" xmlns:r="http://schemas.openxmlformats.org/officeDocument/2006/relationships" xmlns:p="http://schemas.openxmlformats.org/presentationml/2006/main">
  <p:cSld name="Slide 28">
    <p:spTree>
      <p:nvGrpSpPr>
        <p:cNvPr id="1" name=""/>
        <p:cNvGrpSpPr/>
        <p:nvPr/>
      </p:nvGrpSpPr>
      <p:grpSpPr>
        <a:xfrm>
          <a:off x="0" y="0"/>
          <a:ext cx="0" cy="0"/>
          <a:chOff x="0" y="0"/>
          <a:chExt cx="0" cy="0"/>
        </a:xfrm>
      </p:grpSpPr>
      <p:sp>
        <p:nvSpPr>
          <p:cNvPr id="2" name="QM_5_BD.45_6#7b670e127?sp=1&amp;pid=7b2287743&amp;color=0,55,96&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Exhibition</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Times</a:t>
            </a:r>
            <a:endParaRPr lang="en-US" altLang="zh-CN" sz="1800" dirty="0"/>
          </a:p>
        </p:txBody>
      </p:sp>
      <p:sp>
        <p:nvSpPr>
          <p:cNvPr id="3" name="QM_5_BD.45_7#7b670e127?sp=1&amp;pid=7b2287743&amp;color=0,55,96&amp;vtp=1&amp;bbb=1"/>
          <p:cNvSpPr/>
          <p:nvPr/>
        </p:nvSpPr>
        <p:spPr>
          <a:xfrm>
            <a:off x="502920" y="1910399"/>
            <a:ext cx="10570464"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Monday—Saturday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10.00—17.45</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Sunday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12.00—17.45</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Last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exhibition: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17.15.There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re-admission.</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Closed</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24—26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December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January</a:t>
            </a:r>
            <a:endParaRPr lang="en-US" altLang="zh-CN" sz="1800" dirty="0"/>
          </a:p>
        </p:txBody>
      </p:sp>
      <p:sp>
        <p:nvSpPr>
          <p:cNvPr id="4" name="QM_5_BD.45_8#7b670e127?sp=1&amp;pid=7b2287743&amp;color=0,55,96&amp;vtp=1&amp;bbb=1"/>
          <p:cNvSpPr/>
          <p:nvPr/>
        </p:nvSpPr>
        <p:spPr>
          <a:xfrm>
            <a:off x="502920" y="3561399"/>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Admission</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4.Children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accompanied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admitted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a:t>
            </a:r>
            <a:endParaRPr lang="en-US" altLang="zh-CN" sz="1800" dirty="0"/>
          </a:p>
        </p:txBody>
      </p:sp>
      <p:sp>
        <p:nvSpPr>
          <p:cNvPr id="5" name="QM_5_BD.45_9#7b670e127?sp=1&amp;pid=7b2287743&amp;color=0,55,96&amp;vtp=1&amp;bbb=1&amp;hb=1"/>
          <p:cNvSpPr/>
          <p:nvPr/>
        </p:nvSpPr>
        <p:spPr>
          <a:xfrm>
            <a:off x="502920" y="4381184"/>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Schools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Colleges</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available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including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those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degree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level,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organised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groups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teachers.</a:t>
            </a:r>
            <a:endParaRPr lang="en-US" altLang="zh-CN" dirty="0"/>
          </a:p>
        </p:txBody>
      </p:sp>
      <p:sp>
        <p:nvSpPr>
          <p:cNvPr id="6" name="QM_5_EX.46_1#7b670e127?pid=7b2287743&amp;color=0,55,96&amp;vtp=1&amp;bbb=1"/>
          <p:cNvSpPr/>
          <p:nvPr/>
        </p:nvSpPr>
        <p:spPr>
          <a:xfrm>
            <a:off x="502920" y="5620767"/>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本文主要介绍了苏格兰最受爱戴的画家亨利</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雷本的作品展和系列讲座的相关信息</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Lst>
  </p:timing>
</p:sld>
</file>

<file path=ppt/slides/slide28.xml><?xml version="1.0" encoding="utf-8"?>
<p:sld xmlns:a="http://schemas.openxmlformats.org/drawingml/2006/main" xmlns:r="http://schemas.openxmlformats.org/officeDocument/2006/relationships" xmlns:p="http://schemas.openxmlformats.org/presentationml/2006/main">
  <p:cSld name="Slide 29">
    <p:spTree>
      <p:nvGrpSpPr>
        <p:cNvPr id="1" name=""/>
        <p:cNvGrpSpPr/>
        <p:nvPr/>
      </p:nvGrpSpPr>
      <p:grpSpPr>
        <a:xfrm>
          <a:off x="0" y="0"/>
          <a:ext cx="0" cy="0"/>
          <a:chOff x="0" y="0"/>
          <a:chExt cx="0" cy="0"/>
        </a:xfrm>
      </p:grpSpPr>
      <p:sp>
        <p:nvSpPr>
          <p:cNvPr id="2" name="QC_6_BD.47_1#64b136efa?pid=7b670e12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1.What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Raeburn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s</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English</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Contemporaries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48_1#64b136efa.bracket?pid=7b670e127&amp;color=0,55,96&amp;vpa=16&amp;vtp=1"/>
          <p:cNvSpPr/>
          <p:nvPr/>
        </p:nvSpPr>
        <p:spPr>
          <a:xfrm>
            <a:off x="7972900"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6_BD.49_1#64b136efa.choices?pid=7b670e127&amp;color=0,55,96&amp;vtp=1&amp;bbb=1"/>
          <p:cNvSpPr/>
          <p:nvPr/>
        </p:nvSpPr>
        <p:spPr>
          <a:xfrm>
            <a:off x="502920" y="1908238"/>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Oct.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Nov.</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Nov.</a:t>
            </a:r>
            <a:endParaRPr lang="en-US" altLang="zh-CN" sz="1800" dirty="0"/>
          </a:p>
        </p:txBody>
      </p:sp>
      <p:sp>
        <p:nvSpPr>
          <p:cNvPr id="5" name="QC_6_AS.50_1#64b136efa?pid=7b670e127&amp;color=0,55,96&amp;vtp=1&amp;bbb=1&amp;hb=1"/>
          <p:cNvSpPr/>
          <p:nvPr/>
        </p:nvSpPr>
        <p:spPr>
          <a:xfrm>
            <a:off x="502920" y="2319020"/>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细节理解题。根据表格中的</a:t>
            </a:r>
            <a:r>
              <a:rPr lang="en-US" altLang="zh-CN" sz="1800" b="0" i="1" dirty="0">
                <a:solidFill>
                  <a:srgbClr val="003760"/>
                </a:solidFill>
                <a:latin typeface="Times New Roman" pitchFamily="34" charset="0"/>
                <a:ea typeface="微软雅黑" pitchFamily="34" charset="-122"/>
                <a:cs typeface="Times New Roman" pitchFamily="34" charset="-120"/>
              </a:rPr>
              <a:t>Raeburn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1" dirty="0">
                <a:solidFill>
                  <a:srgbClr val="003760"/>
                </a:solidFill>
                <a:latin typeface="Times New Roman" pitchFamily="34" charset="0"/>
                <a:ea typeface="微软雅黑" pitchFamily="34" charset="-122"/>
                <a:cs typeface="Times New Roman" pitchFamily="34" charset="-120"/>
              </a:rPr>
              <a:t>s</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English</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Contemporaries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Thursday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Oct.可知，应于10</a:t>
            </a:r>
            <a:r>
              <a:rPr lang="en-US" altLang="zh-CN" sz="1800" b="0" i="0">
                <a:solidFill>
                  <a:srgbClr val="003760"/>
                </a:solidFill>
                <a:latin typeface="Times New Roman" pitchFamily="34" charset="0"/>
                <a:ea typeface="微软雅黑" pitchFamily="34" charset="-122"/>
                <a:cs typeface="Times New Roman" pitchFamily="34" charset="-120"/>
              </a:rPr>
              <a:t>月30</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日</a:t>
            </a:r>
            <a:r>
              <a:rPr lang="en-US" altLang="zh-CN" b="0" i="0" dirty="0">
                <a:solidFill>
                  <a:srgbClr val="003760"/>
                </a:solidFill>
                <a:latin typeface="Times New Roman" pitchFamily="34" charset="0"/>
                <a:ea typeface="微软雅黑" pitchFamily="34" charset="-122"/>
                <a:cs typeface="Times New Roman" pitchFamily="34" charset="-120"/>
              </a:rPr>
              <a:t>（星期四）去听此讲座。故选B项。</a:t>
            </a:r>
            <a:endParaRPr lang="en-US" altLang="zh-CN" dirty="0"/>
          </a:p>
        </p:txBody>
      </p:sp>
      <p:sp>
        <p:nvSpPr>
          <p:cNvPr id="6" name="QC_6_BD.51_1#40fc83ab5?pid=7b670e127&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2.How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admission?(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7" name="QC_6_AN.52_1#40fc83ab5.bracket?pid=7b670e127&amp;color=0,55,96&amp;vpa=17&amp;vtp=1"/>
          <p:cNvSpPr/>
          <p:nvPr/>
        </p:nvSpPr>
        <p:spPr>
          <a:xfrm>
            <a:off x="8338025" y="3133153"/>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8" name="QC_6_BD.53_1#40fc83ab5.choices?pid=7b670e127&amp;color=0,55,96&amp;vtp=1&amp;bbb=1"/>
          <p:cNvSpPr/>
          <p:nvPr/>
        </p:nvSpPr>
        <p:spPr>
          <a:xfrm>
            <a:off x="502920" y="3552253"/>
            <a:ext cx="10570464" cy="351155"/>
          </a:xfrm>
          <a:prstGeom prst="rect">
            <a:avLst/>
          </a:prstGeom>
          <a:noFill/>
          <a:ln/>
        </p:spPr>
        <p:txBody>
          <a:bodyPr wrap="none" lIns="0" tIns="0" rIns="0" bIns="0" rtlCol="0" anchor="t"/>
          <a:lstStyle/>
          <a:p>
            <a:pPr>
              <a:lnSpc>
                <a:spcPts val="3100"/>
              </a:lnSpc>
              <a:tabLst>
                <a:tab pos="2702941" algn="l"/>
                <a:tab pos="5393182" algn="l"/>
                <a:tab pos="8083423" algn="l"/>
              </a:tabLst>
            </a:pP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.￡16.</a:t>
            </a:r>
            <a:endParaRPr lang="en-US" altLang="zh-CN" sz="1800" dirty="0"/>
          </a:p>
        </p:txBody>
      </p:sp>
      <p:sp>
        <p:nvSpPr>
          <p:cNvPr id="9" name="QC_6_AS.54_1#40fc83ab5?pid=7b670e127&amp;color=0,55,96&amp;vtp=1&amp;bbb=1&amp;hb=1"/>
          <p:cNvSpPr/>
          <p:nvPr/>
        </p:nvSpPr>
        <p:spPr>
          <a:xfrm>
            <a:off x="502920" y="396303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细节理解题。根据Admission部分“￡4.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12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accompanied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adult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admitted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free.”可知，成人门票为4英镑；有成人陪同的12岁以下的孩子免费。由此可知，</a:t>
            </a:r>
            <a:r>
              <a:rPr lang="en-US" altLang="zh-CN" sz="1800" b="0" i="0">
                <a:solidFill>
                  <a:srgbClr val="003760"/>
                </a:solidFill>
                <a:latin typeface="Times New Roman" pitchFamily="34" charset="0"/>
                <a:ea typeface="微软雅黑" pitchFamily="34" charset="-122"/>
                <a:cs typeface="Times New Roman" pitchFamily="34" charset="-120"/>
              </a:rPr>
              <a:t>一对带着两个12</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岁以下孩子的夫妇需要支付</a:t>
            </a:r>
            <a:r>
              <a:rPr lang="en-US" altLang="zh-CN" b="0" i="0" dirty="0">
                <a:solidFill>
                  <a:srgbClr val="003760"/>
                </a:solidFill>
                <a:latin typeface="Times New Roman" pitchFamily="34" charset="0"/>
                <a:ea typeface="微软雅黑" pitchFamily="34" charset="-122"/>
                <a:cs typeface="Times New Roman" pitchFamily="34" charset="-120"/>
              </a:rPr>
              <a:t>8英镑。故选B项。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7" grpId="0" build="p" animBg="1"/>
      <p:bldP spid="9" grpId="0" build="p" animBg="1"/>
    </p:bldLst>
  </p:timing>
</p:sld>
</file>

<file path=ppt/slides/slide29.xml><?xml version="1.0" encoding="utf-8"?>
<p:sld xmlns:a="http://schemas.openxmlformats.org/drawingml/2006/main" xmlns:r="http://schemas.openxmlformats.org/officeDocument/2006/relationships" xmlns:p="http://schemas.openxmlformats.org/presentationml/2006/main">
  <p:cSld name="Slide 30">
    <p:spTree>
      <p:nvGrpSpPr>
        <p:cNvPr id="1" name=""/>
        <p:cNvGrpSpPr/>
        <p:nvPr/>
      </p:nvGrpSpPr>
      <p:grpSpPr>
        <a:xfrm>
          <a:off x="0" y="0"/>
          <a:ext cx="0" cy="0"/>
          <a:chOff x="0" y="0"/>
          <a:chExt cx="0" cy="0"/>
        </a:xfrm>
      </p:grpSpPr>
      <p:sp>
        <p:nvSpPr>
          <p:cNvPr id="2" name="QC_6_BD.55_1#3a60d4b90?pid=7b670e127&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discounts?(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C_6_AN.56_1#3a60d4b90.bracket?pid=7b670e127&amp;color=0,55,96&amp;vpa=18&amp;vtp=1"/>
          <p:cNvSpPr/>
          <p:nvPr/>
        </p:nvSpPr>
        <p:spPr>
          <a:xfrm>
            <a:off x="56329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6_BD.57_1#3a60d4b90.choices?pid=7b670e127&amp;color=0,55,96&amp;vtp=1&amp;bbb=1"/>
          <p:cNvSpPr/>
          <p:nvPr/>
        </p:nvSpPr>
        <p:spPr>
          <a:xfrm>
            <a:off x="502920" y="1913255"/>
            <a:ext cx="10570464" cy="770255"/>
          </a:xfrm>
          <a:prstGeom prst="rect">
            <a:avLst/>
          </a:prstGeom>
          <a:noFill/>
          <a:ln/>
        </p:spPr>
        <p:txBody>
          <a:bodyPr wrap="none" lIns="0" tIns="0" rIns="0" bIns="0" rtlCol="0" anchor="t"/>
          <a:lstStyle/>
          <a:p>
            <a:pPr>
              <a:lnSpc>
                <a:spcPts val="3300"/>
              </a:lnSpc>
              <a:tabLst>
                <a:tab pos="5393182" algn="l"/>
              </a:tabLst>
            </a:pPr>
            <a:r>
              <a:rPr lang="en-US" altLang="zh-CN" sz="1800" b="0" i="0" dirty="0">
                <a:solidFill>
                  <a:srgbClr val="003760"/>
                </a:solidFill>
                <a:latin typeface="Times New Roman" pitchFamily="34" charset="0"/>
                <a:ea typeface="微软雅黑" pitchFamily="34" charset="-122"/>
                <a:cs typeface="Times New Roman" pitchFamily="34" charset="-120"/>
              </a:rPr>
              <a:t>A.They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mornings.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schools.</a:t>
            </a:r>
            <a:endParaRPr lang="en-US" altLang="zh-CN" sz="1800" dirty="0"/>
          </a:p>
          <a:p>
            <a:pPr>
              <a:lnSpc>
                <a:spcPts val="3100"/>
              </a:lnSpc>
              <a:tabLst>
                <a:tab pos="5393182"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teachers.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endParaRPr lang="en-US" altLang="zh-CN" sz="1800" dirty="0"/>
          </a:p>
        </p:txBody>
      </p:sp>
      <p:sp>
        <p:nvSpPr>
          <p:cNvPr id="5" name="QC_6_AS.58_1#3a60d4b90?pid=7b670e127&amp;color=0,55,96&amp;vtp=1&amp;bbb=1&amp;hb=1"/>
          <p:cNvSpPr/>
          <p:nvPr/>
        </p:nvSpPr>
        <p:spPr>
          <a:xfrm>
            <a:off x="502920" y="2733040"/>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细节理解题。根据Schools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Colleges部分“A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special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charge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person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available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full-time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education</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groups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teachers.”可知</a:t>
            </a:r>
            <a:r>
              <a:rPr lang="en-US" altLang="zh-CN" sz="1800" b="0" i="0">
                <a:solidFill>
                  <a:srgbClr val="003760"/>
                </a:solidFill>
                <a:latin typeface="Times New Roman" pitchFamily="34" charset="0"/>
                <a:ea typeface="微软雅黑" pitchFamily="34" charset="-122"/>
                <a:cs typeface="Times New Roman" pitchFamily="34" charset="-120"/>
              </a:rPr>
              <a:t>，由老师带领的全日制学</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生团体每人只需要支付</a:t>
            </a:r>
            <a:r>
              <a:rPr lang="en-US" altLang="zh-CN" b="0" i="0" dirty="0">
                <a:solidFill>
                  <a:srgbClr val="003760"/>
                </a:solidFill>
                <a:latin typeface="Times New Roman" pitchFamily="34" charset="0"/>
                <a:ea typeface="微软雅黑" pitchFamily="34" charset="-122"/>
                <a:cs typeface="Times New Roman" pitchFamily="34" charset="-120"/>
              </a:rPr>
              <a:t>2英镑，由此可知，全日制学生必须由老师带领才可得到团购优惠价。故选C项。</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Lst>
  </p:timing>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001ae6dd1.fixed?sp=1&amp;pid=ebeb8ac36&amp;color=61,88,159&amp;vtp=1&amp;bbb=1"/>
          <p:cNvSpPr/>
          <p:nvPr/>
        </p:nvSpPr>
        <p:spPr>
          <a:xfrm>
            <a:off x="0" y="2414016"/>
            <a:ext cx="12188952" cy="1755648"/>
          </a:xfrm>
          <a:prstGeom prst="rect">
            <a:avLst/>
          </a:prstGeom>
          <a:noFill/>
          <a:ln/>
        </p:spPr>
        <p:txBody>
          <a:bodyPr wrap="none" lIns="0" tIns="0" rIns="0" bIns="0" rtlCol="0" anchor="ctr"/>
          <a:lstStyle/>
          <a:p>
            <a:pPr algn="ctr">
              <a:lnSpc>
                <a:spcPts val="8900"/>
              </a:lnSpc>
            </a:pPr>
            <a:r>
              <a:rPr lang="en-US" altLang="zh-CN" sz="7200" b="1" i="0" dirty="0">
                <a:solidFill>
                  <a:srgbClr val="3D589F"/>
                </a:solidFill>
                <a:latin typeface="Times New Roman" pitchFamily="34" charset="0"/>
                <a:ea typeface="微软雅黑" pitchFamily="34" charset="-122"/>
                <a:cs typeface="Times New Roman" pitchFamily="34" charset="-120"/>
              </a:rPr>
              <a:t>知识·技能·考试</a:t>
            </a:r>
            <a:endParaRPr lang="en-US" altLang="zh-CN" sz="72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name="Slide 31">
    <p:spTree>
      <p:nvGrpSpPr>
        <p:cNvPr id="1" name=""/>
        <p:cNvGrpSpPr/>
        <p:nvPr/>
      </p:nvGrpSpPr>
      <p:grpSpPr>
        <a:xfrm>
          <a:off x="0" y="0"/>
          <a:ext cx="0" cy="0"/>
          <a:chOff x="0" y="0"/>
          <a:chExt cx="0" cy="0"/>
        </a:xfrm>
      </p:grpSpPr>
      <p:sp>
        <p:nvSpPr>
          <p:cNvPr id="2" name="QC_6_AS.58_2#3a60d4b90?pid=7b670e127&amp;color=0,55,96&amp;mp=1&amp;vtp=1&amp;bt=1&amp;bbb=1&amp;hb=1"/>
          <p:cNvSpPr/>
          <p:nvPr/>
        </p:nvSpPr>
        <p:spPr>
          <a:xfrm>
            <a:off x="502920" y="151200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微技能</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细节理解题的解题技巧</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细节理解题主要考查对特定细节或重要事实的辨认能力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与答案相关的信息可以直接在文中找到</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有</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的只需根据一个信息点即可选出答案</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有的需要综合多个信息点才能选出答案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这种题型的解题方法为</a:t>
            </a: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dirty="0">
                <a:solidFill>
                  <a:srgbClr val="003760"/>
                </a:solidFill>
                <a:latin typeface="Times New Roman" pitchFamily="34" charset="0"/>
                <a:ea typeface="楷体" pitchFamily="34" charset="-122"/>
                <a:cs typeface="Times New Roman" pitchFamily="34" charset="-120"/>
              </a:rPr>
              <a:t>认真阅读题干</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并标出题干中的关键词</a:t>
            </a:r>
            <a:r>
              <a:rPr lang="en-US" altLang="zh-CN" sz="1800" b="0" i="0" dirty="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根据题干中的关键词在</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文章中寻找相同或相似的关键词句</a:t>
            </a:r>
            <a:r>
              <a:rPr lang="en-US" altLang="zh-CN" sz="1800" b="0" i="0" dirty="0">
                <a:solidFill>
                  <a:srgbClr val="003760"/>
                </a:solidFill>
                <a:latin typeface="Times New Roman" pitchFamily="34" charset="0"/>
                <a:ea typeface="微软雅黑" pitchFamily="34" charset="-122"/>
                <a:cs typeface="Times New Roman" pitchFamily="34" charset="-120"/>
              </a:rPr>
              <a:t>；（3）</a:t>
            </a:r>
            <a:r>
              <a:rPr lang="en-US" altLang="zh-CN" sz="1800" b="0" i="0" dirty="0">
                <a:solidFill>
                  <a:srgbClr val="003760"/>
                </a:solidFill>
                <a:latin typeface="Times New Roman" pitchFamily="34" charset="0"/>
                <a:ea typeface="楷体" pitchFamily="34" charset="-122"/>
                <a:cs typeface="Times New Roman" pitchFamily="34" charset="-120"/>
              </a:rPr>
              <a:t>认真阅读文章中的关键词句所在的部分</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找到答案</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楷体" pitchFamily="34" charset="-122"/>
                <a:cs typeface="Times New Roman" pitchFamily="34" charset="-120"/>
              </a:rPr>
              <a:t>    </a:t>
            </a:r>
            <a:r>
              <a:rPr lang="en-US" altLang="zh-CN" sz="1800" b="0" i="0">
                <a:solidFill>
                  <a:srgbClr val="003760"/>
                </a:solidFill>
                <a:latin typeface="Times New Roman" pitchFamily="34" charset="0"/>
                <a:ea typeface="楷体" pitchFamily="34" charset="-122"/>
                <a:cs typeface="Times New Roman" pitchFamily="34" charset="-120"/>
              </a:rPr>
              <a:t>请注意</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在细节理解题中</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题干中的关键词和文章中的关键词通常为同义替换</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另外</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当在文章中找</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到相同或相似的关键词句时</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有时需要对其所在的长难句进行精读</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楷体" pitchFamily="34" charset="-122"/>
                <a:cs typeface="Times New Roman" pitchFamily="34" charset="-120"/>
              </a:rPr>
              <a:t>仔细分析后才能得出答案</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1.xml><?xml version="1.0" encoding="utf-8"?>
<p:sld xmlns:a="http://schemas.openxmlformats.org/drawingml/2006/main" xmlns:r="http://schemas.openxmlformats.org/officeDocument/2006/relationships" xmlns:p="http://schemas.openxmlformats.org/presentationml/2006/main">
  <p:cSld name="Slide 33">
    <p:spTree>
      <p:nvGrpSpPr>
        <p:cNvPr id="1" name=""/>
        <p:cNvGrpSpPr/>
        <p:nvPr/>
      </p:nvGrpSpPr>
      <p:grpSpPr>
        <a:xfrm>
          <a:off x="0" y="0"/>
          <a:ext cx="0" cy="0"/>
          <a:chOff x="0" y="0"/>
          <a:chExt cx="0" cy="0"/>
        </a:xfrm>
      </p:grpSpPr>
      <p:sp>
        <p:nvSpPr>
          <p:cNvPr id="2" name="C_4_BD#aeb316d7e?pid=e847fc544&amp;color=0,55,96&amp;vtp=1&amp;bt=1&amp;bbb=1"/>
          <p:cNvSpPr/>
          <p:nvPr/>
        </p:nvSpPr>
        <p:spPr>
          <a:xfrm>
            <a:off x="502920" y="1508760"/>
            <a:ext cx="10570464" cy="895096"/>
          </a:xfrm>
          <a:prstGeom prst="rect">
            <a:avLst/>
          </a:prstGeom>
          <a:noFill/>
          <a:ln/>
        </p:spPr>
        <p:txBody>
          <a:bodyPr wrap="none" lIns="0" tIns="0" rIns="0" bIns="0" rtlCol="0" anchor="t"/>
          <a:lstStyle/>
          <a:p>
            <a:pPr algn="l">
              <a:lnSpc>
                <a:spcPts val="4200"/>
              </a:lnSpc>
            </a:pPr>
            <a:r>
              <a:rPr lang="en-US" altLang="zh-CN" sz="2400" b="1" i="0" dirty="0">
                <a:solidFill>
                  <a:srgbClr val="003760"/>
                </a:solidFill>
                <a:latin typeface="Times New Roman" pitchFamily="34" charset="0"/>
                <a:ea typeface="微软雅黑" pitchFamily="34" charset="-122"/>
                <a:cs typeface="Times New Roman" pitchFamily="34" charset="-120"/>
              </a:rPr>
              <a:t>模拟演练</a:t>
            </a:r>
            <a:endParaRPr lang="en-US" altLang="zh-CN" sz="2400" dirty="0"/>
          </a:p>
        </p:txBody>
      </p:sp>
      <p:sp>
        <p:nvSpPr>
          <p:cNvPr id="3" name="QO_5_BD.59_1#44fa44da3?pid=aeb316d7e&amp;color=0,55,96&amp;vtp=1&amp;bbb=1&amp;hb=1"/>
          <p:cNvSpPr/>
          <p:nvPr/>
        </p:nvSpPr>
        <p:spPr>
          <a:xfrm>
            <a:off x="502920" y="2045175"/>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[山东济宁2024高一期中]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阅读下面材料，根据其内容和所给段落开头语续写两段</a:t>
            </a:r>
            <a:r>
              <a:rPr lang="en-US" altLang="zh-CN" sz="1800" b="0" i="0">
                <a:solidFill>
                  <a:srgbClr val="003760"/>
                </a:solidFill>
                <a:latin typeface="Times New Roman" pitchFamily="34" charset="0"/>
                <a:ea typeface="微软雅黑" pitchFamily="34" charset="-122"/>
                <a:cs typeface="Times New Roman" pitchFamily="34" charset="-120"/>
              </a:rPr>
              <a:t>，使之构成一篇完</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整的短文</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Amy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paper,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pictures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mind.She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art.Trees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unseen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expressions.But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clothes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patches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（补丁）</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care.Amy's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family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not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have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much.Her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care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them</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after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Amy's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father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got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sick.</a:t>
            </a:r>
            <a:endParaRPr lang="en-US" altLang="zh-CN" dirty="0"/>
          </a:p>
        </p:txBody>
      </p:sp>
    </p:spTree>
  </p:cSld>
  <p:clrMapOvr>
    <a:masterClrMapping/>
  </p:clrMapOvr>
  <p:transition>
    <p:fade/>
  </p:transition>
</p:sld>
</file>

<file path=ppt/slides/slide32.xml><?xml version="1.0" encoding="utf-8"?>
<p:sld xmlns:a="http://schemas.openxmlformats.org/drawingml/2006/main" xmlns:r="http://schemas.openxmlformats.org/officeDocument/2006/relationships" xmlns:p="http://schemas.openxmlformats.org/presentationml/2006/main">
  <p:cSld name="Slide 34">
    <p:spTree>
      <p:nvGrpSpPr>
        <p:cNvPr id="1" name=""/>
        <p:cNvGrpSpPr/>
        <p:nvPr/>
      </p:nvGrpSpPr>
      <p:grpSpPr>
        <a:xfrm>
          <a:off x="0" y="0"/>
          <a:ext cx="0" cy="0"/>
          <a:chOff x="0" y="0"/>
          <a:chExt cx="0" cy="0"/>
        </a:xfrm>
      </p:grpSpPr>
      <p:sp>
        <p:nvSpPr>
          <p:cNvPr id="2" name="QO_5_BD.59_2#44fa44da3?pid=aeb316d7e&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times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different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corners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sources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inspiration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lesson.Yet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sad</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situation,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comfort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drawing.In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middle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Dream”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held</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which</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award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prizes.This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news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thrilled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particular.They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enthusiastically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registered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thoughtful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consideration</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finished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contest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organisers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gathered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submissions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later</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and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exhibition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showcasing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participant's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school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gym.</a:t>
            </a:r>
            <a:endParaRPr lang="en-US" altLang="zh-CN" dirty="0"/>
          </a:p>
        </p:txBody>
      </p:sp>
    </p:spTree>
  </p:cSld>
  <p:clrMapOvr>
    <a:masterClrMapping/>
  </p:clrMapOvr>
  <p:transition>
    <p:fade/>
  </p:transition>
</p:sld>
</file>

<file path=ppt/slides/slide33.xml><?xml version="1.0" encoding="utf-8"?>
<p:sld xmlns:a="http://schemas.openxmlformats.org/drawingml/2006/main" xmlns:r="http://schemas.openxmlformats.org/officeDocument/2006/relationships" xmlns:p="http://schemas.openxmlformats.org/presentationml/2006/main">
  <p:cSld name="Slide 35">
    <p:spTree>
      <p:nvGrpSpPr>
        <p:cNvPr id="1" name=""/>
        <p:cNvGrpSpPr/>
        <p:nvPr/>
      </p:nvGrpSpPr>
      <p:grpSpPr>
        <a:xfrm>
          <a:off x="0" y="0"/>
          <a:ext cx="0" cy="0"/>
          <a:chOff x="0" y="0"/>
          <a:chExt cx="0" cy="0"/>
        </a:xfrm>
      </p:grpSpPr>
      <p:sp>
        <p:nvSpPr>
          <p:cNvPr id="2" name="QO_5_BD.59_3#44fa44da3?pid=aeb316d7e&amp;color=0,55,96&amp;mp=1&amp;vtp=1&amp;bt=1&amp;bbb=1&amp;hb=1"/>
          <p:cNvSpPr/>
          <p:nvPr/>
        </p:nvSpPr>
        <p:spPr>
          <a:xfrm>
            <a:off x="502920" y="1508760"/>
            <a:ext cx="10570464" cy="24466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gym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filled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displayed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efforts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artists.</a:t>
            </a:r>
            <a:r>
              <a:rPr lang="en-US" altLang="zh-CN" sz="1800" b="0" i="0">
                <a:solidFill>
                  <a:srgbClr val="003760"/>
                </a:solidFill>
                <a:latin typeface="Times New Roman" pitchFamily="34" charset="0"/>
                <a:ea typeface="微软雅黑" pitchFamily="34" charset="-122"/>
                <a:cs typeface="Times New Roman" pitchFamily="34" charset="-120"/>
              </a:rPr>
              <a:t>There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colourful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landscapes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clouds.Some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had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created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portraits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heroes.In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creativity,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community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garden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drawn,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planting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seeds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together</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drew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viewers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detail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meaning.The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exhibition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would</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last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week</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students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teachers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could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vote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favourite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a:t>
            </a:r>
            <a:endParaRPr lang="en-US" altLang="zh-CN" dirty="0"/>
          </a:p>
        </p:txBody>
      </p:sp>
    </p:spTree>
  </p:cSld>
  <p:clrMapOvr>
    <a:masterClrMapping/>
  </p:clrMapOvr>
  <p:transition>
    <p:fade/>
  </p:transition>
</p:sld>
</file>

<file path=ppt/slides/slide34.xml><?xml version="1.0" encoding="utf-8"?>
<p:sld xmlns:a="http://schemas.openxmlformats.org/drawingml/2006/main" xmlns:r="http://schemas.openxmlformats.org/officeDocument/2006/relationships" xmlns:p="http://schemas.openxmlformats.org/presentationml/2006/main">
  <p:cSld name="Slide 36">
    <p:spTree>
      <p:nvGrpSpPr>
        <p:cNvPr id="1" name=""/>
        <p:cNvGrpSpPr/>
        <p:nvPr/>
      </p:nvGrpSpPr>
      <p:grpSpPr>
        <a:xfrm>
          <a:off x="0" y="0"/>
          <a:ext cx="0" cy="0"/>
          <a:chOff x="0" y="0"/>
          <a:chExt cx="0" cy="0"/>
        </a:xfrm>
      </p:grpSpPr>
      <p:sp>
        <p:nvSpPr>
          <p:cNvPr id="2" name="QO_5_BD.59_4#44fa44da3?pid=aeb316d7e&amp;color=0,55,96&amp;mp=1&amp;vtp=1&amp;bt=1&amp;bbb=1"/>
          <p:cNvSpPr/>
          <p:nvPr/>
        </p:nvSpPr>
        <p:spPr>
          <a:xfrm>
            <a:off x="502920" y="15087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注意：续写词数应为150个左右。</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Finally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winners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announced._____</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laughed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way._______</a:t>
            </a:r>
            <a:endParaRPr lang="en-US" altLang="zh-CN" sz="1800" dirty="0"/>
          </a:p>
        </p:txBody>
      </p:sp>
    </p:spTree>
  </p:cSld>
  <p:clrMapOvr>
    <a:masterClrMapping/>
  </p:clrMapOvr>
  <p:transition>
    <p:fade/>
  </p:transition>
</p:sld>
</file>

<file path=ppt/slides/slide35.xml><?xml version="1.0" encoding="utf-8"?>
<p:sld xmlns:a="http://schemas.openxmlformats.org/drawingml/2006/main" xmlns:r="http://schemas.openxmlformats.org/officeDocument/2006/relationships" xmlns:p="http://schemas.openxmlformats.org/presentationml/2006/main">
  <p:cSld name="Slide 37">
    <p:spTree>
      <p:nvGrpSpPr>
        <p:cNvPr id="1" name=""/>
        <p:cNvGrpSpPr/>
        <p:nvPr/>
      </p:nvGrpSpPr>
      <p:grpSpPr>
        <a:xfrm>
          <a:off x="0" y="0"/>
          <a:ext cx="0" cy="0"/>
          <a:chOff x="0" y="0"/>
          <a:chExt cx="0" cy="0"/>
        </a:xfrm>
      </p:grpSpPr>
      <p:sp>
        <p:nvSpPr>
          <p:cNvPr id="2" name="QO_5_EX.60_1#44fa44da3?pid=aeb316d7e&amp;color=0,55,96&amp;vtp=1&amp;bt=1&amp;bbb=1&amp;hb=1"/>
          <p:cNvSpPr/>
          <p:nvPr/>
        </p:nvSpPr>
        <p:spPr>
          <a:xfrm>
            <a:off x="502920" y="1512000"/>
            <a:ext cx="10570464" cy="37071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【文本分析】</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Amy</a:t>
            </a:r>
            <a:r>
              <a:rPr lang="en-US" altLang="zh-CN" sz="1800" b="0" i="0" dirty="0">
                <a:solidFill>
                  <a:srgbClr val="003760"/>
                </a:solidFill>
                <a:latin typeface="Times New Roman" pitchFamily="34" charset="0"/>
                <a:ea typeface="微软雅黑" pitchFamily="34" charset="-122"/>
                <a:cs typeface="Times New Roman" pitchFamily="34" charset="-120"/>
              </a:rPr>
              <a:t>很喜欢画画，她的画生动形象、栩栩如生，但她的生活不像她的画那样美好。Amy家境贫困</a:t>
            </a:r>
            <a:r>
              <a:rPr lang="en-US" altLang="zh-CN" sz="1800" b="0" i="0">
                <a:solidFill>
                  <a:srgbClr val="003760"/>
                </a:solidFill>
                <a:latin typeface="Times New Roman" pitchFamily="34" charset="0"/>
                <a:ea typeface="微软雅黑" pitchFamily="34" charset="-122"/>
                <a:cs typeface="Times New Roman" pitchFamily="34" charset="-120"/>
              </a:rPr>
              <a:t>，她</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的衣服很旧并且有很多母亲补的补丁</a:t>
            </a:r>
            <a:r>
              <a:rPr lang="en-US" altLang="zh-CN" sz="1800" b="0" i="0" dirty="0">
                <a:solidFill>
                  <a:srgbClr val="003760"/>
                </a:solidFill>
                <a:latin typeface="Times New Roman" pitchFamily="34" charset="0"/>
                <a:ea typeface="微软雅黑" pitchFamily="34" charset="-122"/>
                <a:cs typeface="Times New Roman" pitchFamily="34" charset="-120"/>
              </a:rPr>
              <a:t>，这使得</a:t>
            </a:r>
            <a:r>
              <a:rPr lang="en-US" altLang="zh-CN" sz="1800" b="0" i="0" u="sng" dirty="0">
                <a:solidFill>
                  <a:srgbClr val="003760"/>
                </a:solidFill>
                <a:latin typeface="Times New Roman" pitchFamily="34" charset="0"/>
                <a:ea typeface="微软雅黑" pitchFamily="34" charset="-122"/>
                <a:cs typeface="Times New Roman" pitchFamily="34" charset="-120"/>
              </a:rPr>
              <a:t>其他孩子经常嘲笑她</a:t>
            </a:r>
            <a:r>
              <a:rPr lang="en-US" altLang="zh-CN" sz="1800" b="0" i="0" dirty="0">
                <a:solidFill>
                  <a:srgbClr val="003760"/>
                </a:solidFill>
                <a:latin typeface="Times New Roman" pitchFamily="34" charset="0"/>
                <a:ea typeface="微软雅黑" pitchFamily="34" charset="-122"/>
                <a:cs typeface="Times New Roman" pitchFamily="34" charset="-120"/>
              </a:rPr>
              <a:t>（Amy</a:t>
            </a:r>
            <a:r>
              <a:rPr lang="en-US" altLang="zh-CN" sz="1800" b="0" i="0" dirty="0">
                <a:solidFill>
                  <a:srgbClr val="003760"/>
                </a:solidFill>
                <a:latin typeface="Times New Roman" pitchFamily="34" charset="0"/>
                <a:ea typeface="楷体" pitchFamily="34" charset="-122"/>
                <a:cs typeface="Times New Roman" pitchFamily="34" charset="-120"/>
              </a:rPr>
              <a:t>的困境</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她很想改变这种状况，</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但不知道该怎么办</a:t>
            </a:r>
            <a:r>
              <a:rPr lang="en-US" altLang="zh-CN" sz="1800" b="0" i="0" dirty="0">
                <a:solidFill>
                  <a:srgbClr val="003760"/>
                </a:solidFill>
                <a:latin typeface="Times New Roman" pitchFamily="34" charset="0"/>
                <a:ea typeface="微软雅黑" pitchFamily="34" charset="-122"/>
                <a:cs typeface="Times New Roman" pitchFamily="34" charset="-120"/>
              </a:rPr>
              <a:t>。直到学期中期，学校将举行</a:t>
            </a:r>
            <a:r>
              <a:rPr lang="en-US" altLang="zh-CN" sz="1800" b="0" i="0" u="sng" dirty="0">
                <a:solidFill>
                  <a:srgbClr val="003760"/>
                </a:solidFill>
                <a:latin typeface="Times New Roman" pitchFamily="34" charset="0"/>
                <a:ea typeface="微软雅黑" pitchFamily="34" charset="-122"/>
                <a:cs typeface="Times New Roman" pitchFamily="34" charset="-120"/>
              </a:rPr>
              <a:t>以“我的梦想”为主题的艺术比赛</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转折点</a:t>
            </a:r>
            <a:r>
              <a:rPr lang="en-US" altLang="zh-CN" sz="1800" b="0" i="0">
                <a:solidFill>
                  <a:srgbClr val="003760"/>
                </a:solidFill>
                <a:latin typeface="Times New Roman" pitchFamily="34" charset="0"/>
                <a:ea typeface="微软雅黑" pitchFamily="34" charset="-122"/>
                <a:cs typeface="Times New Roman" pitchFamily="34" charset="-120"/>
              </a:rPr>
              <a:t>），比赛将选出</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前三名获奖者</a:t>
            </a:r>
            <a:r>
              <a:rPr lang="en-US" altLang="zh-CN" sz="1800" b="0" i="0" dirty="0">
                <a:solidFill>
                  <a:srgbClr val="003760"/>
                </a:solidFill>
                <a:latin typeface="Times New Roman" pitchFamily="34" charset="0"/>
                <a:ea typeface="微软雅黑" pitchFamily="34" charset="-122"/>
                <a:cs typeface="Times New Roman" pitchFamily="34" charset="-120"/>
              </a:rPr>
              <a:t>，并由校长为他们颁奖。Amy和其他孩子们热情地报名参赛，</a:t>
            </a:r>
            <a:r>
              <a:rPr lang="en-US" altLang="zh-CN" sz="1800" b="0" i="0">
                <a:solidFill>
                  <a:srgbClr val="003760"/>
                </a:solidFill>
                <a:latin typeface="Times New Roman" pitchFamily="34" charset="0"/>
                <a:ea typeface="微软雅黑" pitchFamily="34" charset="-122"/>
                <a:cs typeface="Times New Roman" pitchFamily="34" charset="-120"/>
              </a:rPr>
              <a:t>并精心完成了自己的艺术作品。</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一周后</a:t>
            </a:r>
            <a:r>
              <a:rPr lang="en-US" altLang="zh-CN" sz="1800" b="0" i="0" dirty="0">
                <a:solidFill>
                  <a:srgbClr val="003760"/>
                </a:solidFill>
                <a:latin typeface="Times New Roman" pitchFamily="34" charset="0"/>
                <a:ea typeface="微软雅黑" pitchFamily="34" charset="-122"/>
                <a:cs typeface="Times New Roman" pitchFamily="34" charset="-120"/>
              </a:rPr>
              <a:t>，比赛组织者在学校体育馆中举办展览来展示每位参赛者的作品。在众多作品中</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有一幅画脱颖而</a:t>
            </a:r>
          </a:p>
          <a:p>
            <a:pPr>
              <a:lnSpc>
                <a:spcPts val="3300"/>
              </a:lnSpc>
            </a:pPr>
            <a:r>
              <a:rPr lang="en-US" altLang="zh-CN" sz="1800" b="0" i="0" u="sng">
                <a:solidFill>
                  <a:srgbClr val="003760"/>
                </a:solidFill>
                <a:latin typeface="Times New Roman" pitchFamily="34" charset="0"/>
                <a:ea typeface="微软雅黑" pitchFamily="34" charset="-122"/>
                <a:cs typeface="Times New Roman" pitchFamily="34" charset="-120"/>
              </a:rPr>
              <a:t>出</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续写线索</a:t>
            </a:r>
            <a:r>
              <a:rPr lang="en-US" altLang="zh-CN" sz="1800" b="0" i="0" dirty="0">
                <a:solidFill>
                  <a:srgbClr val="003760"/>
                </a:solidFill>
                <a:latin typeface="Times New Roman" pitchFamily="34" charset="0"/>
                <a:ea typeface="微软雅黑" pitchFamily="34" charset="-122"/>
                <a:cs typeface="Times New Roman" pitchFamily="34" charset="-120"/>
              </a:rPr>
              <a:t>）。在这幅画中有一个社区花园，一个各行各业的人们一起播种的地方</a:t>
            </a:r>
            <a:r>
              <a:rPr lang="en-US" altLang="zh-CN" sz="1800" b="0" i="0">
                <a:solidFill>
                  <a:srgbClr val="003760"/>
                </a:solidFill>
                <a:latin typeface="Times New Roman" pitchFamily="34" charset="0"/>
                <a:ea typeface="微软雅黑" pitchFamily="34" charset="-122"/>
                <a:cs typeface="Times New Roman" pitchFamily="34" charset="-120"/>
              </a:rPr>
              <a:t>。这幅走心的作品将</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观众带入了一个每个细节都有意义的世界</a:t>
            </a:r>
            <a:r>
              <a:rPr lang="en-US" altLang="zh-CN" sz="1800" b="0" i="0" dirty="0">
                <a:solidFill>
                  <a:srgbClr val="003760"/>
                </a:solidFill>
                <a:latin typeface="Times New Roman" pitchFamily="34" charset="0"/>
                <a:ea typeface="微软雅黑" pitchFamily="34" charset="-122"/>
                <a:cs typeface="Times New Roman" pitchFamily="34" charset="-120"/>
              </a:rPr>
              <a:t>。展览将持续一周</a:t>
            </a:r>
            <a:r>
              <a:rPr lang="en-US" altLang="zh-CN" sz="1800" b="0" i="0">
                <a:solidFill>
                  <a:srgbClr val="003760"/>
                </a:solidFill>
                <a:latin typeface="Times New Roman" pitchFamily="34" charset="0"/>
                <a:ea typeface="微软雅黑" pitchFamily="34" charset="-122"/>
                <a:cs typeface="Times New Roman" pitchFamily="34" charset="-120"/>
              </a:rPr>
              <a:t>，所有的学生和老师都可以为他们最喜欢的作</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品投票</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6.xml><?xml version="1.0" encoding="utf-8"?>
<p:sld xmlns:a="http://schemas.openxmlformats.org/drawingml/2006/main" xmlns:r="http://schemas.openxmlformats.org/officeDocument/2006/relationships" xmlns:p="http://schemas.openxmlformats.org/presentationml/2006/main">
  <p:cSld name="Slide 38">
    <p:spTree>
      <p:nvGrpSpPr>
        <p:cNvPr id="1" name=""/>
        <p:cNvGrpSpPr/>
        <p:nvPr/>
      </p:nvGrpSpPr>
      <p:grpSpPr>
        <a:xfrm>
          <a:off x="0" y="0"/>
          <a:ext cx="0" cy="0"/>
          <a:chOff x="0" y="0"/>
          <a:chExt cx="0" cy="0"/>
        </a:xfrm>
      </p:grpSpPr>
      <p:sp>
        <p:nvSpPr>
          <p:cNvPr id="2" name="QO_5_EX.60_2#44fa44da3?pid=aeb316d7e&amp;color=0,55,96&amp;mp=1&amp;vtp=1&amp;bt=1&amp;bbb=1"/>
          <p:cNvSpPr/>
          <p:nvPr/>
        </p:nvSpPr>
        <p:spPr>
          <a:xfrm>
            <a:off x="502920" y="1512000"/>
            <a:ext cx="10570464" cy="35433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【思路引导】</a:t>
            </a:r>
            <a:endParaRPr lang="en-US" altLang="zh-CN" sz="1800" dirty="0"/>
          </a:p>
        </p:txBody>
      </p:sp>
      <p:pic>
        <p:nvPicPr>
          <p:cNvPr id="3" name="QO_5_EX.60_3#44fa44da3?pid=aeb316d7e&amp;color=0,55,96&amp;tib=255,255,255&amp;vtp=1" descr="preencoded.png"/>
          <p:cNvPicPr>
            <a:picLocks noChangeAspect="1"/>
          </p:cNvPicPr>
          <p:nvPr/>
        </p:nvPicPr>
        <p:blipFill>
          <a:blip r:embed="rId3">
            <a:clrChange>
              <a:clrFrom>
                <a:srgbClr val="FFFFFF"/>
              </a:clrFrom>
              <a:clrTo>
                <a:srgbClr val="FFFFFF">
                  <a:alpha val="0"/>
                </a:srgbClr>
              </a:clrTo>
            </a:clrChange>
          </a:blip>
          <a:stretch>
            <a:fillRect/>
          </a:stretch>
        </p:blipFill>
        <p:spPr>
          <a:xfrm>
            <a:off x="521208" y="2003109"/>
            <a:ext cx="5952744" cy="3666744"/>
          </a:xfrm>
          <a:prstGeom prst="rect">
            <a:avLst/>
          </a:prstGeom>
          <a:noFill/>
          <a:extLst>
            <a:ext uri="{909E8E84-426E-40DD-AFC4-6F175D3DCCD1}">
              <a14:hiddenFill xmlns:a14="http://schemas.microsoft.com/office/drawing/2010/main">
                <a:solidFill>
                  <a:schemeClr val="accent1">
                    <a:alpha val="0"/>
                  </a:schemeClr>
                </a:solidFill>
              </a14:hiddenFill>
            </a:ext>
          </a:extLst>
        </p:spPr>
      </p:pic>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7.xml><?xml version="1.0" encoding="utf-8"?>
<p:sld xmlns:a="http://schemas.openxmlformats.org/drawingml/2006/main" xmlns:r="http://schemas.openxmlformats.org/officeDocument/2006/relationships" xmlns:p="http://schemas.openxmlformats.org/presentationml/2006/main">
  <p:cSld name="Slide 39">
    <p:spTree>
      <p:nvGrpSpPr>
        <p:cNvPr id="1" name=""/>
        <p:cNvGrpSpPr/>
        <p:nvPr/>
      </p:nvGrpSpPr>
      <p:grpSpPr>
        <a:xfrm>
          <a:off x="0" y="0"/>
          <a:ext cx="0" cy="0"/>
          <a:chOff x="0" y="0"/>
          <a:chExt cx="0" cy="0"/>
        </a:xfrm>
      </p:grpSpPr>
      <p:sp>
        <p:nvSpPr>
          <p:cNvPr id="2" name="QO_5_EX.60_4#44fa44da3?pid=aeb316d7e&amp;color=0,55,96&amp;vtp=1&amp;bt=1&amp;bbb=1"/>
          <p:cNvSpPr/>
          <p:nvPr/>
        </p:nvSpPr>
        <p:spPr>
          <a:xfrm>
            <a:off x="502920" y="1512000"/>
            <a:ext cx="10570464" cy="41230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【词汇助写】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心</a:t>
            </a:r>
            <a:r>
              <a:rPr lang="en-US" altLang="zh-CN" sz="1800" b="0" i="0">
                <a:solidFill>
                  <a:srgbClr val="003760"/>
                </a:solidFill>
                <a:latin typeface="Times New Roman" pitchFamily="34" charset="0"/>
                <a:ea typeface="微软雅黑" pitchFamily="34" charset="-122"/>
                <a:cs typeface="Times New Roman" pitchFamily="34" charset="-120"/>
              </a:rPr>
              <a:t>理</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期待：expectant,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anticipated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紧张：nervous,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tense,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strained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惊讶：surprised,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astonished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④</a:t>
            </a:r>
            <a:r>
              <a:rPr lang="en-US" altLang="zh-CN" sz="1800" b="0" i="0" dirty="0">
                <a:solidFill>
                  <a:srgbClr val="003760"/>
                </a:solidFill>
                <a:latin typeface="Times New Roman" pitchFamily="34" charset="0"/>
                <a:ea typeface="微软雅黑" pitchFamily="34" charset="-122"/>
                <a:cs typeface="Times New Roman" pitchFamily="34" charset="-120"/>
              </a:rPr>
              <a:t>自信：confident,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self-confident,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self-assured</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神</a:t>
            </a:r>
            <a:r>
              <a:rPr lang="en-US" altLang="zh-CN" sz="1800" b="0" i="0">
                <a:solidFill>
                  <a:srgbClr val="003760"/>
                </a:solidFill>
                <a:latin typeface="Times New Roman" pitchFamily="34" charset="0"/>
                <a:ea typeface="微软雅黑" pitchFamily="34" charset="-122"/>
                <a:cs typeface="Times New Roman" pitchFamily="34" charset="-120"/>
              </a:rPr>
              <a:t>态</a:t>
            </a:r>
            <a:r>
              <a:rPr lang="en-US" altLang="zh-CN" sz="1800" b="0" i="0" dirty="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expectant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带着期待的神情</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bite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nervously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紧张地咬着嘴唇</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glow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joy/pleasure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脸上带着喜悦</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name="Slide 40">
    <p:spTree>
      <p:nvGrpSpPr>
        <p:cNvPr id="1" name=""/>
        <p:cNvGrpSpPr/>
        <p:nvPr/>
      </p:nvGrpSpPr>
      <p:grpSpPr>
        <a:xfrm>
          <a:off x="0" y="0"/>
          <a:ext cx="0" cy="0"/>
          <a:chOff x="0" y="0"/>
          <a:chExt cx="0" cy="0"/>
        </a:xfrm>
      </p:grpSpPr>
      <p:sp>
        <p:nvSpPr>
          <p:cNvPr id="2" name="QO_5_EX.60_5#44fa44da3?pid=aeb316d7e&amp;color=0,55,96&amp;mp=1&amp;vtp=1&amp;bt=1&amp;bbb=1&amp;hb=1"/>
          <p:cNvSpPr/>
          <p:nvPr/>
        </p:nvSpPr>
        <p:spPr>
          <a:xfrm>
            <a:off x="502920" y="1508760"/>
            <a:ext cx="10570464" cy="32848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动作：</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step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accept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prize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上台领奖</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Times New Roman" pitchFamily="34" charset="0"/>
                <a:ea typeface="微软雅黑" pitchFamily="34" charset="-122"/>
                <a:cs typeface="Times New Roman" pitchFamily="34" charset="-120"/>
              </a:rPr>
              <a:t>give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applause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给某人鼓掌</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③</a:t>
            </a:r>
            <a:r>
              <a:rPr lang="en-US" altLang="zh-CN" sz="1800" b="0" i="0" dirty="0">
                <a:solidFill>
                  <a:srgbClr val="003760"/>
                </a:solidFill>
                <a:latin typeface="Times New Roman" pitchFamily="34" charset="0"/>
                <a:ea typeface="微软雅黑" pitchFamily="34" charset="-122"/>
                <a:cs typeface="Times New Roman" pitchFamily="34" charset="-120"/>
              </a:rPr>
              <a:t>exhibit/display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展览某人的画作</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a:t>
            </a:r>
            <a:r>
              <a:rPr lang="en-US" altLang="zh-CN" sz="1800" b="1" i="0" dirty="0">
                <a:solidFill>
                  <a:srgbClr val="003760"/>
                </a:solidFill>
                <a:latin typeface="Times New Roman" pitchFamily="34" charset="0"/>
                <a:ea typeface="微软雅黑" pitchFamily="34" charset="-122"/>
                <a:cs typeface="Times New Roman" pitchFamily="34" charset="-120"/>
              </a:rPr>
              <a:t>句型助写】</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①</a:t>
            </a:r>
            <a:r>
              <a:rPr lang="en-US" altLang="zh-CN" sz="1800" b="0" i="0" dirty="0">
                <a:solidFill>
                  <a:srgbClr val="003760"/>
                </a:solidFill>
                <a:latin typeface="Times New Roman" pitchFamily="34" charset="0"/>
                <a:ea typeface="微软雅黑" pitchFamily="34" charset="-122"/>
                <a:cs typeface="Times New Roman" pitchFamily="34" charset="-120"/>
              </a:rPr>
              <a:t>After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silence,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楷体" pitchFamily="34" charset="-122"/>
                <a:cs typeface="Times New Roman" pitchFamily="34" charset="-120"/>
              </a:rPr>
              <a:t>沉默片刻后</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他们</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endParaRPr lang="en-US" altLang="zh-CN" sz="1800" dirty="0">
              <a:latin typeface="SimSun" panose="02010600030101010101" pitchFamily="2" charset="-122"/>
            </a:endParaRP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②</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changed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saw</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Times New Roman" panose="02020603050405020304" pitchFamily="18"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改变了她的生活</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也改变了别人对</a:t>
            </a:r>
            <a:r>
              <a:rPr lang="en-US" altLang="zh-CN" sz="1800" b="0" i="0">
                <a:solidFill>
                  <a:srgbClr val="003760"/>
                </a:solidFill>
                <a:latin typeface="SimSun" panose="02010600030101010101" pitchFamily="2" charset="-122"/>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和世界的看法</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39.xml><?xml version="1.0" encoding="utf-8"?>
<p:sld xmlns:a="http://schemas.openxmlformats.org/drawingml/2006/main" xmlns:r="http://schemas.openxmlformats.org/officeDocument/2006/relationships" xmlns:p="http://schemas.openxmlformats.org/presentationml/2006/main">
  <p:cSld name="Slide 41">
    <p:spTree>
      <p:nvGrpSpPr>
        <p:cNvPr id="1" name=""/>
        <p:cNvGrpSpPr/>
        <p:nvPr/>
      </p:nvGrpSpPr>
      <p:grpSpPr>
        <a:xfrm>
          <a:off x="0" y="0"/>
          <a:ext cx="0" cy="0"/>
          <a:chOff x="0" y="0"/>
          <a:chExt cx="0" cy="0"/>
        </a:xfrm>
      </p:grpSpPr>
      <p:sp>
        <p:nvSpPr>
          <p:cNvPr id="2" name="QO_5_AN.61_1#44fa44da3?pid=aeb316d7e&amp;color=0,55,96&amp;vtp=1&amp;bt=1&amp;bbb=1&amp;hb=1"/>
          <p:cNvSpPr/>
          <p:nvPr/>
        </p:nvSpPr>
        <p:spPr>
          <a:xfrm>
            <a:off x="502920" y="1512000"/>
            <a:ext cx="10570464" cy="4732655"/>
          </a:xfrm>
          <a:prstGeom prst="rect">
            <a:avLst/>
          </a:prstGeom>
          <a:noFill/>
          <a:ln/>
        </p:spPr>
        <p:txBody>
          <a:bodyPr wrap="none" lIns="0" tIns="0" rIns="0" bIns="0" rtlCol="0" anchor="t"/>
          <a:lstStyle/>
          <a:p>
            <a:pPr algn="l">
              <a:lnSpc>
                <a:spcPts val="2900"/>
              </a:lnSpc>
            </a:pPr>
            <a:r>
              <a:rPr lang="en-US" altLang="zh-CN" sz="1800" b="1" i="0" dirty="0">
                <a:solidFill>
                  <a:srgbClr val="FF0000"/>
                </a:solidFill>
                <a:latin typeface="Times New Roman" pitchFamily="34" charset="0"/>
                <a:ea typeface="微软雅黑" pitchFamily="34" charset="-122"/>
                <a:cs typeface="Times New Roman" pitchFamily="34" charset="-120"/>
              </a:rPr>
              <a:t>【参考范文】</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Finally</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day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winners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announced.The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teacher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third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place</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winner</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followed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second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place.Then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students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waited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breath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for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first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place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winner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announced.“First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place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said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teacher.After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moment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of</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silence</a:t>
            </a:r>
            <a:r>
              <a:rPr lang="en-US" altLang="zh-CN" sz="1800" b="0" i="0" dirty="0">
                <a:solidFill>
                  <a:srgbClr val="FF0000"/>
                </a:solidFill>
                <a:latin typeface="Times New Roman" pitchFamily="34" charset="0"/>
                <a:ea typeface="微软雅黑" pitchFamily="34" charset="-122"/>
                <a:cs typeface="Times New Roman" pitchFamily="34" charset="-120"/>
              </a:rPr>
              <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crowd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gave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round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applause.Amy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stepped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onto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stage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accept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prize</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surprised</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delighted.When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explained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intention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spreading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idea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unity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hope</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everyone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moved.After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things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changed.</a:t>
            </a:r>
            <a:endParaRPr lang="en-US" altLang="zh-CN" sz="1800" dirty="0"/>
          </a:p>
          <a:p>
            <a:pPr>
              <a:lnSpc>
                <a:spcPts val="2900"/>
              </a:lnSpc>
            </a:pPr>
            <a:r>
              <a:rPr lang="en-US" altLang="zh-CN" b="0" i="0">
                <a:solidFill>
                  <a:srgbClr val="FF0000"/>
                </a:solidFill>
                <a:latin typeface="SimSun" panose="02010600030101010101" pitchFamily="2" charset="-122"/>
                <a:ea typeface="微软雅黑" pitchFamily="34" charset="-122"/>
                <a:cs typeface="Times New Roma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The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children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laughed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started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see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new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way.They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got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know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real</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Amy</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kindness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dreams.She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wasn't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alone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more.During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breaks,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kids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crowded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around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to</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see</a:t>
            </a:r>
            <a:r>
              <a:rPr lang="en-US" altLang="zh-CN" sz="1800" b="0" i="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create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pictures,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which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classmates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eager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drawing</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with</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their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own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thoughts</a:t>
            </a:r>
            <a:r>
              <a:rPr lang="en-US" altLang="zh-CN" sz="1800" b="0" i="0">
                <a:solidFill>
                  <a:srgbClr val="FF0000"/>
                </a:solidFill>
                <a:latin typeface="Times New Roman" pitchFamily="34" charset="0"/>
                <a:ea typeface="微软雅黑" pitchFamily="34" charset="-122"/>
                <a:cs typeface="Times New Roman" pitchFamily="34" charset="-120"/>
              </a:rPr>
              <a: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too</a:t>
            </a:r>
            <a:r>
              <a:rPr lang="en-US" altLang="zh-CN" sz="1800" b="0" i="0" dirty="0">
                <a:solidFill>
                  <a:srgbClr val="FF0000"/>
                </a:solidFill>
                <a:latin typeface="Times New Roman" pitchFamily="34" charset="0"/>
                <a:ea typeface="微软雅黑" pitchFamily="34" charset="-122"/>
                <a:cs typeface="Times New Roman" pitchFamily="34" charset="-120"/>
              </a:rPr>
              <a:t>.Amy's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well-known</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outside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of</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school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well.A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local</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gallery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asked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to</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exhibit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best</a:t>
            </a:r>
            <a:r>
              <a:rPr lang="en-US" altLang="zh-CN" sz="1800" b="0" i="0">
                <a:solidFill>
                  <a:srgbClr val="FF0000"/>
                </a:solidFill>
                <a:latin typeface="SimSun" pitchFamily="34" charset="0"/>
                <a:ea typeface="SimSun" pitchFamily="34" charset="-122"/>
                <a:cs typeface="SimSun" pitchFamily="34" charset="-120"/>
              </a:rPr>
              <a:t> </a:t>
            </a:r>
          </a:p>
          <a:p>
            <a:pPr>
              <a:lnSpc>
                <a:spcPts val="2900"/>
              </a:lnSpc>
            </a:pPr>
            <a:r>
              <a:rPr lang="en-US" altLang="zh-CN" sz="1800" b="0" i="0">
                <a:solidFill>
                  <a:srgbClr val="FF0000"/>
                </a:solidFill>
                <a:latin typeface="Times New Roman" pitchFamily="34" charset="0"/>
                <a:ea typeface="微软雅黑" pitchFamily="34" charset="-122"/>
                <a:cs typeface="Times New Roman" pitchFamily="34" charset="-120"/>
              </a:rPr>
              <a:t>paintings</a:t>
            </a:r>
            <a:r>
              <a:rPr lang="en-US" altLang="zh-CN" sz="1800" b="0" i="0" dirty="0">
                <a:solidFill>
                  <a:srgbClr val="FF0000"/>
                </a:solidFill>
                <a:latin typeface="Times New Roman" pitchFamily="34" charset="0"/>
                <a:ea typeface="微软雅黑" pitchFamily="34" charset="-122"/>
                <a:cs typeface="Times New Roman" pitchFamily="34" charset="-120"/>
              </a:rPr>
              <a:t>.As</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Amy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made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she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became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more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confident.Her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changed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her</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life</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and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a:solidFill>
                  <a:srgbClr val="FF0000"/>
                </a:solidFill>
                <a:latin typeface="Times New Roman" pitchFamily="34" charset="0"/>
                <a:ea typeface="微软雅黑" pitchFamily="34" charset="-122"/>
                <a:cs typeface="Times New Roman" pitchFamily="34" charset="-120"/>
              </a:rPr>
              <a:t>others</a:t>
            </a:r>
            <a:r>
              <a:rPr lang="en-US" altLang="zh-CN" sz="1800" b="0" i="0">
                <a:solidFill>
                  <a:srgbClr val="FF0000"/>
                </a:solidFill>
                <a:latin typeface="SimSun" pitchFamily="34" charset="0"/>
                <a:ea typeface="SimSun" pitchFamily="34" charset="-122"/>
                <a:cs typeface="SimSun" pitchFamily="34" charset="-120"/>
              </a:rPr>
              <a:t> </a:t>
            </a:r>
          </a:p>
          <a:p>
            <a:pPr>
              <a:lnSpc>
                <a:spcPts val="2700"/>
              </a:lnSpc>
            </a:pPr>
            <a:r>
              <a:rPr lang="en-US" altLang="zh-CN" b="0" i="0">
                <a:solidFill>
                  <a:srgbClr val="FF0000"/>
                </a:solidFill>
                <a:latin typeface="Times New Roman" pitchFamily="34" charset="0"/>
                <a:ea typeface="微软雅黑" pitchFamily="34" charset="-122"/>
                <a:cs typeface="Times New Roman" pitchFamily="34" charset="-120"/>
              </a:rPr>
              <a:t>saw</a:t>
            </a:r>
            <a:r>
              <a:rPr lang="en-US" altLang="zh-CN" b="0" i="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art</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and</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the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world.</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2">
                                            <p:txEl>
                                              <p:pRg st="12" end="12"/>
                                            </p:txEl>
                                          </p:spTgt>
                                        </p:tgtEl>
                                        <p:attrNameLst>
                                          <p:attrName>style.visibility</p:attrName>
                                        </p:attrNameLst>
                                      </p:cBhvr>
                                      <p:to>
                                        <p:strVal val="visible"/>
                                      </p:to>
                                    </p:set>
                                    <p:animEffect transition="in" filter="fade">
                                      <p:cBhvr>
                                        <p:cTn id="46" dur="500"/>
                                        <p:tgtEl>
                                          <p:spTgt spid="2">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Lst>
  </p:timing>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name="Slide 42">
    <p:spTree>
      <p:nvGrpSpPr>
        <p:cNvPr id="1" name=""/>
        <p:cNvGrpSpPr/>
        <p:nvPr/>
      </p:nvGrpSpPr>
      <p:grpSpPr>
        <a:xfrm>
          <a:off x="0" y="0"/>
          <a:ext cx="0" cy="0"/>
          <a:chOff x="0" y="0"/>
          <a:chExt cx="0" cy="0"/>
        </a:xfrm>
      </p:grpSpPr>
      <p:sp>
        <p:nvSpPr>
          <p:cNvPr id="2" name="P_5#d084c9b40?pid=aeb316d7e&amp;color=0,55,96&amp;vtp=1&amp;bt=1&amp;bbb=1"/>
          <p:cNvSpPr/>
          <p:nvPr/>
        </p:nvSpPr>
        <p:spPr>
          <a:xfrm>
            <a:off x="502920" y="1512000"/>
            <a:ext cx="10570464" cy="602488"/>
          </a:xfrm>
          <a:prstGeom prst="rect">
            <a:avLst/>
          </a:prstGeom>
          <a:noFill/>
          <a:ln/>
        </p:spPr>
        <p:txBody>
          <a:bodyPr wrap="none" lIns="0" tIns="0" rIns="0" bIns="0" rtlCol="0" anchor="t"/>
          <a:lstStyle/>
          <a:p>
            <a:pPr algn="r">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套卷练习见《巩固练》单元素养检测L43</a:t>
            </a:r>
            <a:endParaRPr lang="en-US" altLang="zh-CN" sz="1800" dirty="0"/>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P_4#1f1dfe264?pid=0e06cf8c7&amp;color=0,55,96&amp;vtp=1&amp;bt=1&amp;bbb=1"/>
          <p:cNvSpPr/>
          <p:nvPr/>
        </p:nvSpPr>
        <p:spPr>
          <a:xfrm>
            <a:off x="502920" y="1512000"/>
            <a:ext cx="10570464" cy="37039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戳考点</a:t>
            </a:r>
            <a:endParaRPr lang="en-US" altLang="zh-CN" sz="1800" dirty="0"/>
          </a:p>
          <a:p>
            <a:pPr>
              <a:lnSpc>
                <a:spcPts val="3300"/>
              </a:lnSpc>
            </a:pPr>
            <a:r>
              <a:rPr lang="en-US" altLang="zh-CN" b="1" i="0">
                <a:solidFill>
                  <a:srgbClr val="003760"/>
                </a:solidFill>
                <a:latin typeface="Times New Roman" pitchFamily="34" charset="0"/>
                <a:ea typeface="微软雅黑" pitchFamily="34" charset="-122"/>
                <a:cs typeface="Times New Roman" pitchFamily="34" charset="-120"/>
              </a:rPr>
              <a:t>本</a:t>
            </a:r>
            <a:r>
              <a:rPr lang="en-US" altLang="zh-CN" sz="1800" b="1" i="0">
                <a:solidFill>
                  <a:srgbClr val="003760"/>
                </a:solidFill>
                <a:latin typeface="Times New Roman" pitchFamily="34" charset="0"/>
                <a:ea typeface="微软雅黑" pitchFamily="34" charset="-122"/>
                <a:cs typeface="Times New Roman" pitchFamily="34" charset="-120"/>
              </a:rPr>
              <a:t>单元高频考点：</a:t>
            </a:r>
          </a:p>
          <a:p>
            <a:pPr marL="0" marR="0" lvl="0" indent="0" defTabSz="914400" rtl="0" eaLnBrk="1" fontAlgn="auto" latinLnBrk="0" hangingPunct="1">
              <a:lnSpc>
                <a:spcPts val="3300"/>
              </a:lnSpc>
              <a:spcBef>
                <a:spcPts val="0"/>
              </a:spcBef>
              <a:spcAft>
                <a:spcPts val="0"/>
              </a:spcAft>
              <a:buClrTx/>
              <a:buSzTx/>
              <a:buFontTx/>
              <a:buNone/>
              <a:tabLst>
                <a:tab pos="3599688" algn="l"/>
                <a:tab pos="7186676"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1.exhibition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2.construction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tab pos="3599688" algn="l"/>
                <a:tab pos="7186676" algn="l"/>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4.lack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5.regard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1030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6.frequent</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1"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1.exhibition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b="0" i="0"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exhibition在语法填空中的考法涉及：①考查词性转换，常给出动词exhibit，考查其转换为名词</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exhibition;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②考查其固定搭配on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exhibition。</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[全国乙2022·改编]</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Selected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from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collections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throughout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major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（exhibit）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held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over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forty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years.</a:t>
            </a:r>
            <a:endParaRPr lang="en-US" altLang="zh-CN" sz="1800" dirty="0"/>
          </a:p>
        </p:txBody>
      </p:sp>
      <p:sp>
        <p:nvSpPr>
          <p:cNvPr id="7" name="QB_4_AN.2_1#1f1dfe264.blank?pid=0e06cf8c7&amp;color=0,55,96&amp;vpa=1&amp;vtp=1&amp;bbb=1"/>
          <p:cNvSpPr/>
          <p:nvPr/>
        </p:nvSpPr>
        <p:spPr>
          <a:xfrm>
            <a:off x="508476" y="4813365"/>
            <a:ext cx="1093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exhibition</a:t>
            </a:r>
            <a:endParaRPr lang="en-US" altLang="zh-CN" dirty="0"/>
          </a:p>
        </p:txBody>
      </p:sp>
      <p:sp>
        <p:nvSpPr>
          <p:cNvPr id="8" name="QB_4_AS.3_1#01b62ef48?pid=0e06cf8c7&amp;color=0,55,96&amp;vtp=1&amp;bbb=1&amp;hb=1"/>
          <p:cNvSpPr/>
          <p:nvPr/>
        </p:nvSpPr>
        <p:spPr>
          <a:xfrm>
            <a:off x="502920" y="522573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句意为：此次展览精选世界各地的藏品，是40多年来他的作品的首次大型展览。设空处跟在</a:t>
            </a:r>
            <a:r>
              <a:rPr lang="en-US" altLang="zh-CN" sz="1800" b="0" i="0">
                <a:solidFill>
                  <a:srgbClr val="003760"/>
                </a:solidFill>
                <a:latin typeface="Times New Roman" pitchFamily="34" charset="0"/>
                <a:ea typeface="微软雅黑" pitchFamily="34" charset="-122"/>
                <a:cs typeface="Times New Roman" pitchFamily="34" charset="-120"/>
              </a:rPr>
              <a:t>is后作</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表语</a:t>
            </a:r>
            <a:r>
              <a:rPr lang="en-US" altLang="zh-CN" b="0" i="0" dirty="0">
                <a:solidFill>
                  <a:srgbClr val="003760"/>
                </a:solidFill>
                <a:latin typeface="Times New Roman" pitchFamily="34" charset="0"/>
                <a:ea typeface="微软雅黑" pitchFamily="34" charset="-122"/>
                <a:cs typeface="Times New Roman" pitchFamily="34" charset="-120"/>
              </a:rPr>
              <a:t>，由空前的the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major和空后的of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work可知，此处应用名词单数形式。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txEl>
                                              <p:pRg st="1" end="1"/>
                                            </p:txEl>
                                          </p:spTgt>
                                        </p:tgtEl>
                                        <p:attrNameLst>
                                          <p:attrName>style.visibility</p:attrName>
                                        </p:attrNameLst>
                                      </p:cBhvr>
                                      <p:to>
                                        <p:strVal val="visible"/>
                                      </p:to>
                                    </p:set>
                                    <p:animEffect transition="in" filter="fade">
                                      <p:cBhvr>
                                        <p:cTn id="21" dur="500"/>
                                        <p:tgtEl>
                                          <p:spTgt spid="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bldP spid="8"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QB_4_BD.4_1#04575ba1a?pid=0e06cf8c7&amp;color=0,55,96&amp;vtp=1&amp;bt=1&amp;bbb=1&amp;hb=1"/>
          <p:cNvSpPr/>
          <p:nvPr/>
        </p:nvSpPr>
        <p:spPr>
          <a:xfrm>
            <a:off x="502920" y="150876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[江苏扬州2023高一开学考]</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invited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artist,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paintings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exhibition</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during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event.</a:t>
            </a:r>
            <a:endParaRPr lang="en-US" altLang="zh-CN" dirty="0"/>
          </a:p>
        </p:txBody>
      </p:sp>
      <p:sp>
        <p:nvSpPr>
          <p:cNvPr id="3" name="QB_4_AN.5_1#04575ba1a.blank?pid=0e06cf8c7&amp;color=0,55,96&amp;vpa=2&amp;vtp=1&amp;bbb=1"/>
          <p:cNvSpPr/>
          <p:nvPr/>
        </p:nvSpPr>
        <p:spPr>
          <a:xfrm>
            <a:off x="9615137" y="1478280"/>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a:t>
            </a:r>
            <a:endParaRPr lang="en-US" altLang="zh-CN" dirty="0"/>
          </a:p>
        </p:txBody>
      </p:sp>
      <p:sp>
        <p:nvSpPr>
          <p:cNvPr id="4" name="QB_4_AS.6_1#04575ba1a?pid=0e06cf8c7&amp;color=0,55,96&amp;vtp=1&amp;bbb=1&amp;hb=1"/>
          <p:cNvSpPr/>
          <p:nvPr/>
        </p:nvSpPr>
        <p:spPr>
          <a:xfrm>
            <a:off x="502920" y="232727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句意为：我们已经邀请了一位著名的艺术家，他的画作将在活动期间展出。on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exhibition为固定短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语</a:t>
            </a:r>
            <a:r>
              <a:rPr lang="en-US" altLang="zh-CN" b="0" i="0" dirty="0">
                <a:solidFill>
                  <a:srgbClr val="003760"/>
                </a:solidFill>
                <a:latin typeface="Times New Roman" pitchFamily="34" charset="0"/>
                <a:ea typeface="微软雅黑" pitchFamily="34" charset="-122"/>
                <a:cs typeface="Times New Roman" pitchFamily="34" charset="-120"/>
              </a:rPr>
              <a:t>，意为“展出中”。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P_4#cbc7d103b?sp=1&amp;pid=0e06cf8c7&amp;color=0,55,96&amp;vtp=1&amp;bt=1&amp;bbb=1&amp;hb=1"/>
          <p:cNvSpPr/>
          <p:nvPr/>
        </p:nvSpPr>
        <p:spPr>
          <a:xfrm>
            <a:off x="502920" y="1512000"/>
            <a:ext cx="10570464" cy="20275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2.construction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construction</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在语法填空中的考法涉及：①考查词性转换，常给出动词construct</a:t>
            </a:r>
            <a:r>
              <a:rPr lang="en-US" altLang="zh-CN" sz="1800" b="0" i="0">
                <a:solidFill>
                  <a:srgbClr val="003760"/>
                </a:solidFill>
                <a:latin typeface="Times New Roman" pitchFamily="34" charset="0"/>
                <a:ea typeface="微软雅黑" pitchFamily="34" charset="-122"/>
                <a:cs typeface="Times New Roman" pitchFamily="34" charset="-120"/>
              </a:rPr>
              <a:t>，考查其转换为名词</a:t>
            </a:r>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construction</a:t>
            </a:r>
            <a:r>
              <a:rPr lang="en-US" altLang="zh-CN" b="0" i="0" dirty="0">
                <a:solidFill>
                  <a:srgbClr val="003760"/>
                </a:solidFill>
                <a:latin typeface="Times New Roman" pitchFamily="34" charset="0"/>
                <a:ea typeface="微软雅黑" pitchFamily="34" charset="-122"/>
                <a:cs typeface="Times New Roman" pitchFamily="34" charset="-120"/>
              </a:rPr>
              <a:t>；②考查其固定搭配under</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construction。</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team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decided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accelerate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（加快）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pace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（construct）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finish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building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gymnasium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and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sports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fields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earlier.</a:t>
            </a:r>
            <a:endParaRPr lang="en-US" altLang="zh-CN" dirty="0"/>
          </a:p>
        </p:txBody>
      </p:sp>
      <p:sp>
        <p:nvSpPr>
          <p:cNvPr id="4" name="QB_4_AN.8_1#cbc7d103b.blank?pid=0e06cf8c7&amp;color=0,55,96&amp;vpa=3&amp;vtp=1&amp;bbb=1"/>
          <p:cNvSpPr/>
          <p:nvPr/>
        </p:nvSpPr>
        <p:spPr>
          <a:xfrm>
            <a:off x="6299676" y="2738820"/>
            <a:ext cx="1296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construction</a:t>
            </a:r>
            <a:endParaRPr lang="en-US" altLang="zh-CN" dirty="0"/>
          </a:p>
        </p:txBody>
      </p:sp>
      <p:sp>
        <p:nvSpPr>
          <p:cNvPr id="5" name="QB_4_AS.9_1#57dae3a44?pid=0e06cf8c7&amp;color=0,55,96&amp;vtp=1&amp;bbb=1&amp;hb=1"/>
          <p:cNvSpPr/>
          <p:nvPr/>
        </p:nvSpPr>
        <p:spPr>
          <a:xfrm>
            <a:off x="502920" y="357473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句意为：该团队决定加快建造速度，以早日完成体育馆和运动场的建设。此处作介词of的宾语</a:t>
            </a:r>
            <a:r>
              <a:rPr lang="en-US" altLang="zh-CN" sz="1800" b="0" i="0">
                <a:solidFill>
                  <a:srgbClr val="003760"/>
                </a:solidFill>
                <a:latin typeface="Times New Roman" pitchFamily="34" charset="0"/>
                <a:ea typeface="微软雅黑" pitchFamily="34" charset="-122"/>
                <a:cs typeface="Times New Roman" pitchFamily="34" charset="-120"/>
              </a:rPr>
              <a:t>，应</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用名词形式</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6" name="QB_4_BD.10_1#0010ea1d7?pid=0e06cf8c7&amp;color=0,55,96&amp;vtp=1&amp;bbb=1"/>
          <p:cNvSpPr/>
          <p:nvPr/>
        </p:nvSpPr>
        <p:spPr>
          <a:xfrm>
            <a:off x="502920" y="4402202"/>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building</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construction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left-behind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completed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March.</a:t>
            </a:r>
            <a:endParaRPr lang="en-US" altLang="zh-CN" sz="1800" dirty="0"/>
          </a:p>
        </p:txBody>
      </p:sp>
      <p:sp>
        <p:nvSpPr>
          <p:cNvPr id="7" name="QB_4_AN.11_1#0010ea1d7.blank?pid=0e06cf8c7&amp;color=0,55,96&amp;vpa=4&amp;vtp=1&amp;bbb=1"/>
          <p:cNvSpPr/>
          <p:nvPr/>
        </p:nvSpPr>
        <p:spPr>
          <a:xfrm>
            <a:off x="2286476" y="4350767"/>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under</a:t>
            </a:r>
            <a:endParaRPr lang="en-US" altLang="zh-CN" dirty="0"/>
          </a:p>
        </p:txBody>
      </p:sp>
      <p:sp>
        <p:nvSpPr>
          <p:cNvPr id="8" name="QB_4_AS.12_1#0010ea1d7?pid=0e06cf8c7&amp;color=0,55,96&amp;vtp=1&amp;bbb=1&amp;hb=1"/>
          <p:cNvSpPr/>
          <p:nvPr/>
        </p:nvSpPr>
        <p:spPr>
          <a:xfrm>
            <a:off x="502920" y="4807967"/>
            <a:ext cx="10570464" cy="351155"/>
          </a:xfrm>
          <a:prstGeom prst="rect">
            <a:avLst/>
          </a:prstGeom>
          <a:noFill/>
          <a:ln/>
        </p:spPr>
        <p:txBody>
          <a:bodyPr wrap="none" lIns="0" tIns="0" rIns="0" bIns="0" rtlCol="0" anchor="t"/>
          <a:lstStyle/>
          <a:p>
            <a:pPr>
              <a:lnSpc>
                <a:spcPts val="3100"/>
              </a:lnSpc>
            </a:pPr>
            <a:r>
              <a:rPr lang="en-US" altLang="zh-CN" b="1" i="0" dirty="0">
                <a:solidFill>
                  <a:srgbClr val="003760"/>
                </a:solidFill>
                <a:latin typeface="Times New Roman" pitchFamily="34" charset="0"/>
                <a:ea typeface="微软雅黑" pitchFamily="34" charset="-122"/>
                <a:cs typeface="Times New Roman" pitchFamily="34" charset="-120"/>
              </a:rPr>
              <a:t>[解析]</a:t>
            </a:r>
            <a:r>
              <a:rPr lang="en-US" altLang="zh-CN" b="1"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句意为：这栋正在为留守儿童建设的楼房将于3月竣工。under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construction作The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building的后置定语。</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P_4#6cdafe572?sp=1&amp;pid=0e06cf8c7&amp;color=0,55,96&amp;vtp=1&amp;bt=1&amp;bbb=1&amp;hb=1"/>
          <p:cNvSpPr/>
          <p:nvPr/>
        </p:nvSpPr>
        <p:spPr>
          <a:xfrm>
            <a:off x="502920" y="1512000"/>
            <a:ext cx="10570464" cy="1675130"/>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3.case</a:t>
            </a:r>
            <a:endParaRPr lang="en-US" altLang="zh-CN" sz="1800" dirty="0"/>
          </a:p>
          <a:p>
            <a:pPr>
              <a:lnSpc>
                <a:spcPts val="27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Times New Roman" pitchFamily="34" charset="0"/>
                <a:ea typeface="微软雅黑" pitchFamily="34" charset="-122"/>
                <a:cs typeface="Times New Roman" pitchFamily="34" charset="-120"/>
              </a:rPr>
              <a:t>在语法填空中的考法涉及：①考查其固定搭配in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case和in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most</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cases</a:t>
            </a:r>
            <a:r>
              <a:rPr lang="en-US" altLang="zh-CN" b="0" i="0" dirty="0">
                <a:solidFill>
                  <a:srgbClr val="003760"/>
                </a:solidFill>
                <a:latin typeface="Times New Roman" pitchFamily="34" charset="0"/>
                <a:ea typeface="微软雅黑" pitchFamily="34" charset="-122"/>
                <a:cs typeface="Times New Roman" pitchFamily="34" charset="-120"/>
              </a:rPr>
              <a:t>等；②考查其作先行词时，</a:t>
            </a:r>
            <a:r>
              <a:rPr lang="en-US" altLang="zh-CN" b="0" i="0">
                <a:solidFill>
                  <a:srgbClr val="003760"/>
                </a:solidFill>
                <a:latin typeface="Times New Roman" pitchFamily="34" charset="0"/>
                <a:ea typeface="微软雅黑" pitchFamily="34" charset="-122"/>
                <a:cs typeface="Times New Roman" pitchFamily="34" charset="-120"/>
              </a:rPr>
              <a:t>其后的定语从句的关系词的选择。</a:t>
            </a:r>
          </a:p>
          <a:p>
            <a:pPr marL="0" marR="0" lvl="0" indent="0" defTabSz="914400" rtl="0" eaLnBrk="1" fontAlgn="auto" latinLnBrk="0" hangingPunct="1">
              <a:lnSpc>
                <a:spcPts val="27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例1</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仿宋" pitchFamily="34" charset="0"/>
                <a:ea typeface="仿宋" pitchFamily="34" charset="-122"/>
                <a:cs typeface="仿宋" pitchFamily="34" charset="-120"/>
              </a:rPr>
              <a:t>[辽宁沈阳五校协作体2023高一期末]</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Try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not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open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dumplings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quickly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suddenly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a:t>
            </a:r>
          </a:p>
          <a:p>
            <a:pPr marL="0" marR="0" lvl="0" indent="0" defTabSz="914400" rtl="0" eaLnBrk="1" fontAlgn="auto" latinLnBrk="0" hangingPunct="1">
              <a:lnSpc>
                <a:spcPts val="26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soup</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goes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everywhere.</a:t>
            </a:r>
            <a:endParaRPr lang="en-US" altLang="zh-CN" dirty="0"/>
          </a:p>
        </p:txBody>
      </p:sp>
      <p:sp>
        <p:nvSpPr>
          <p:cNvPr id="4" name="QB_4_AN.14_1#6cdafe572.blank?pid=0e06cf8c7&amp;color=0,55,96&amp;vpa=5&amp;vtp=1&amp;bbb=1"/>
          <p:cNvSpPr/>
          <p:nvPr/>
        </p:nvSpPr>
        <p:spPr>
          <a:xfrm>
            <a:off x="10469911" y="2510855"/>
            <a:ext cx="3444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5" name="QB_4_AS.15_1#25d9391b4?pid=0e06cf8c7&amp;color=0,55,96&amp;vtp=1&amp;bbb=1"/>
          <p:cNvSpPr/>
          <p:nvPr/>
        </p:nvSpPr>
        <p:spPr>
          <a:xfrm>
            <a:off x="502920" y="3201418"/>
            <a:ext cx="10570464" cy="303530"/>
          </a:xfrm>
          <a:prstGeom prst="rect">
            <a:avLst/>
          </a:prstGeom>
          <a:noFill/>
          <a:ln/>
        </p:spPr>
        <p:txBody>
          <a:bodyPr wrap="none" lIns="0" tIns="0" rIns="0" bIns="0" rtlCol="0" anchor="t"/>
          <a:lstStyle/>
          <a:p>
            <a:pPr algn="l">
              <a:lnSpc>
                <a:spcPts val="26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句意为：尽量不要快速或突然打开灌汤包，以防肉汤洒得到处都是。in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case意为“以防”。</a:t>
            </a:r>
            <a:endParaRPr lang="en-US" altLang="zh-CN" sz="1800" dirty="0"/>
          </a:p>
        </p:txBody>
      </p:sp>
      <p:sp>
        <p:nvSpPr>
          <p:cNvPr id="6" name="QB_4_BD.16_1#bf9584062?pid=0e06cf8c7&amp;color=0,55,96&amp;vtp=1&amp;bbb=1&amp;hb=1"/>
          <p:cNvSpPr/>
          <p:nvPr/>
        </p:nvSpPr>
        <p:spPr>
          <a:xfrm>
            <a:off x="502920" y="3539428"/>
            <a:ext cx="10570464" cy="6464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例2</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[辽宁沈阳二中2023高一期中·改编]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society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largely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relying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agriculture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would</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be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highly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aware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necessity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store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food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case</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famine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（饥荒）,</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etc.</a:t>
            </a:r>
            <a:endParaRPr lang="en-US" altLang="zh-CN" dirty="0"/>
          </a:p>
        </p:txBody>
      </p:sp>
      <p:sp>
        <p:nvSpPr>
          <p:cNvPr id="7" name="QB_4_AN.17_1#bf9584062.blank?pid=0e06cf8c7&amp;color=0,55,96&amp;vpa=6&amp;vtp=1&amp;bbb=1"/>
          <p:cNvSpPr/>
          <p:nvPr/>
        </p:nvSpPr>
        <p:spPr>
          <a:xfrm>
            <a:off x="6337776" y="3840862"/>
            <a:ext cx="3571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8" name="QB_4_AS.18_1#bf9584062?pid=0e06cf8c7&amp;color=0,55,96&amp;vtp=1&amp;bbb=1&amp;hb=1"/>
          <p:cNvSpPr/>
          <p:nvPr/>
        </p:nvSpPr>
        <p:spPr>
          <a:xfrm>
            <a:off x="502920" y="4212528"/>
            <a:ext cx="10570464" cy="646430"/>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句意为：众所周知，一个在很大程度上依赖农业的社会会十分清楚储存食物的必要性，以防（</a:t>
            </a:r>
            <a:r>
              <a:rPr lang="en-US" altLang="zh-CN" sz="1800" b="0" i="0">
                <a:solidFill>
                  <a:srgbClr val="003760"/>
                </a:solidFill>
                <a:latin typeface="Times New Roman" pitchFamily="34" charset="0"/>
                <a:ea typeface="微软雅黑" pitchFamily="34" charset="-122"/>
                <a:cs typeface="Times New Roman" pitchFamily="34" charset="-120"/>
              </a:rPr>
              <a:t>发生）</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饥荒</a:t>
            </a:r>
            <a:r>
              <a:rPr lang="en-US" altLang="zh-CN" b="0" i="0" dirty="0">
                <a:solidFill>
                  <a:srgbClr val="003760"/>
                </a:solidFill>
                <a:latin typeface="Times New Roman" pitchFamily="34" charset="0"/>
                <a:ea typeface="微软雅黑" pitchFamily="34" charset="-122"/>
                <a:cs typeface="Times New Roman" pitchFamily="34" charset="-120"/>
              </a:rPr>
              <a:t>、战争等。in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of为固定短语，意为“以防；假使”。</a:t>
            </a:r>
            <a:endParaRPr lang="en-US" altLang="zh-CN" dirty="0"/>
          </a:p>
        </p:txBody>
      </p:sp>
      <p:sp>
        <p:nvSpPr>
          <p:cNvPr id="9" name="QB_4_BD.19_1#63aad74eb?pid=0e06cf8c7&amp;color=0,55,96&amp;vtp=1&amp;bbb=1&amp;hb=1"/>
          <p:cNvSpPr/>
          <p:nvPr/>
        </p:nvSpPr>
        <p:spPr>
          <a:xfrm>
            <a:off x="502920" y="4885628"/>
            <a:ext cx="10570464" cy="646430"/>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例3</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[河北石家庄二中2024高一月考</a:t>
            </a:r>
            <a:r>
              <a:rPr lang="en-US" altLang="zh-CN" sz="1800" b="0" i="0">
                <a:solidFill>
                  <a:srgbClr val="003760"/>
                </a:solidFill>
                <a:latin typeface="仿宋" pitchFamily="34" charset="0"/>
                <a:ea typeface="仿宋" pitchFamily="34" charset="-122"/>
                <a:cs typeface="仿宋"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senior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anxious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upset</a:t>
            </a:r>
            <a:r>
              <a:rPr lang="en-US" altLang="zh-CN" sz="1800" b="0" i="0">
                <a:solidFill>
                  <a:srgbClr val="003760"/>
                </a:solidFill>
                <a:latin typeface="SimSun" pitchFamily="34" charset="0"/>
                <a:ea typeface="SimSun" pitchFamily="34" charset="-122"/>
                <a:cs typeface="SimSun" pitchFamily="34" charset="-120"/>
              </a:rPr>
              <a:t> </a:t>
            </a:r>
          </a:p>
          <a:p>
            <a:pPr>
              <a:lnSpc>
                <a:spcPts val="2600"/>
              </a:lnSpc>
            </a:pPr>
            <a:r>
              <a:rPr lang="en-US" altLang="zh-CN" b="0" i="0">
                <a:solidFill>
                  <a:srgbClr val="003760"/>
                </a:solidFill>
                <a:latin typeface="Times New Roman" pitchFamily="34" charset="0"/>
                <a:ea typeface="微软雅黑" pitchFamily="34" charset="-122"/>
                <a:cs typeface="Times New Roman" pitchFamily="34" charset="-120"/>
              </a:rPr>
              <a:t>before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important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examinations.</a:t>
            </a:r>
            <a:endParaRPr lang="en-US" altLang="zh-CN" dirty="0"/>
          </a:p>
        </p:txBody>
      </p:sp>
      <p:sp>
        <p:nvSpPr>
          <p:cNvPr id="10" name="QB_4_AN.20_1#63aad74eb.blank?pid=0e06cf8c7&amp;color=0,55,96&amp;vpa=7&amp;vtp=1&amp;bbb=1"/>
          <p:cNvSpPr/>
          <p:nvPr/>
        </p:nvSpPr>
        <p:spPr>
          <a:xfrm>
            <a:off x="4267676" y="4855783"/>
            <a:ext cx="420688" cy="296990"/>
          </a:xfrm>
          <a:prstGeom prst="rect">
            <a:avLst/>
          </a:prstGeom>
          <a:noFill/>
          <a:ln/>
        </p:spPr>
        <p:txBody>
          <a:bodyPr wrap="none" lIns="0" tIns="0" rIns="0" bIns="0" rtlCol="0" anchor="t"/>
          <a:lstStyle/>
          <a:p>
            <a:pPr algn="ctr">
              <a:lnSpc>
                <a:spcPts val="2500"/>
              </a:lnSpc>
            </a:pPr>
            <a:r>
              <a:rPr lang="en-US" altLang="zh-CN" b="0" i="0" dirty="0">
                <a:solidFill>
                  <a:srgbClr val="FF0000"/>
                </a:solidFill>
                <a:latin typeface="Times New Roman" pitchFamily="34" charset="0"/>
                <a:ea typeface="微软雅黑" pitchFamily="34" charset="-122"/>
                <a:cs typeface="Times New Roman" pitchFamily="34" charset="-120"/>
              </a:rPr>
              <a:t>As</a:t>
            </a:r>
            <a:endParaRPr lang="en-US" altLang="zh-CN" dirty="0"/>
          </a:p>
        </p:txBody>
      </p:sp>
      <p:sp>
        <p:nvSpPr>
          <p:cNvPr id="11" name="QB_4_AS.21_1#63aad74eb?pid=0e06cf8c7&amp;color=0,55,96&amp;vtp=1&amp;bbb=1&amp;hb=1"/>
          <p:cNvSpPr/>
          <p:nvPr/>
        </p:nvSpPr>
        <p:spPr>
          <a:xfrm>
            <a:off x="502920" y="5558728"/>
            <a:ext cx="10570464" cy="639890"/>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句意为：通常情况下，高三学生在重要考试前会感到焦虑和不安。as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often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case意为</a:t>
            </a:r>
            <a:r>
              <a:rPr lang="en-US" altLang="zh-CN" sz="1800" b="0" i="0">
                <a:solidFill>
                  <a:srgbClr val="003760"/>
                </a:solidFill>
                <a:latin typeface="Times New Roman" pitchFamily="34" charset="0"/>
                <a:ea typeface="微软雅黑" pitchFamily="34" charset="-122"/>
                <a:cs typeface="Times New Roman" pitchFamily="34" charset="-120"/>
              </a:rPr>
              <a:t>“这是常</a:t>
            </a:r>
          </a:p>
          <a:p>
            <a:pPr>
              <a:lnSpc>
                <a:spcPts val="2500"/>
              </a:lnSpc>
            </a:pPr>
            <a:r>
              <a:rPr lang="en-US" altLang="zh-CN" b="0" i="0">
                <a:solidFill>
                  <a:srgbClr val="003760"/>
                </a:solidFill>
                <a:latin typeface="Times New Roman" pitchFamily="34" charset="0"/>
                <a:ea typeface="微软雅黑" pitchFamily="34" charset="-122"/>
                <a:cs typeface="Times New Roman" pitchFamily="34" charset="-120"/>
              </a:rPr>
              <a:t>有的事</a:t>
            </a:r>
            <a:r>
              <a:rPr lang="en-US" altLang="zh-CN" b="0" i="0" dirty="0">
                <a:solidFill>
                  <a:srgbClr val="003760"/>
                </a:solidFill>
                <a:latin typeface="Times New Roman" pitchFamily="34" charset="0"/>
                <a:ea typeface="微软雅黑" pitchFamily="34" charset="-122"/>
                <a:cs typeface="Times New Roman" pitchFamily="34" charset="-120"/>
              </a:rPr>
              <a:t>；通常情况下”。</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1" end="1"/>
                                            </p:txEl>
                                          </p:spTgt>
                                        </p:tgtEl>
                                        <p:attrNameLst>
                                          <p:attrName>style.visibility</p:attrName>
                                        </p:attrNameLst>
                                      </p:cBhvr>
                                      <p:to>
                                        <p:strVal val="visible"/>
                                      </p:to>
                                    </p:set>
                                    <p:animEffect transition="in" filter="fade">
                                      <p:cBhvr>
                                        <p:cTn id="37" dur="500"/>
                                        <p:tgtEl>
                                          <p:spTgt spid="8">
                                            <p:txEl>
                                              <p:pRg st="1" end="1"/>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0">
                                            <p:bg/>
                                          </p:spTgt>
                                        </p:tgtEl>
                                        <p:attrNameLst>
                                          <p:attrName>style.visibility</p:attrName>
                                        </p:attrNameLst>
                                      </p:cBhvr>
                                      <p:to>
                                        <p:strVal val="visible"/>
                                      </p:to>
                                    </p:set>
                                    <p:animEffect transition="in" filter="fade">
                                      <p:cBhvr>
                                        <p:cTn id="42" dur="500"/>
                                        <p:tgtEl>
                                          <p:spTgt spid="10">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0">
                                            <p:txEl>
                                              <p:pRg st="0" end="0"/>
                                            </p:txEl>
                                          </p:spTgt>
                                        </p:tgtEl>
                                        <p:attrNameLst>
                                          <p:attrName>style.visibility</p:attrName>
                                        </p:attrNameLst>
                                      </p:cBhvr>
                                      <p:to>
                                        <p:strVal val="visible"/>
                                      </p:to>
                                    </p:set>
                                    <p:animEffect transition="in" filter="fade">
                                      <p:cBhvr>
                                        <p:cTn id="45" dur="500"/>
                                        <p:tgtEl>
                                          <p:spTgt spid="10">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1">
                                            <p:bg/>
                                          </p:spTgt>
                                        </p:tgtEl>
                                        <p:attrNameLst>
                                          <p:attrName>style.visibility</p:attrName>
                                        </p:attrNameLst>
                                      </p:cBhvr>
                                      <p:to>
                                        <p:strVal val="visible"/>
                                      </p:to>
                                    </p:set>
                                    <p:animEffect transition="in" filter="fade">
                                      <p:cBhvr>
                                        <p:cTn id="50" dur="500"/>
                                        <p:tgtEl>
                                          <p:spTgt spid="11">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1">
                                            <p:txEl>
                                              <p:pRg st="0" end="0"/>
                                            </p:txEl>
                                          </p:spTgt>
                                        </p:tgtEl>
                                        <p:attrNameLst>
                                          <p:attrName>style.visibility</p:attrName>
                                        </p:attrNameLst>
                                      </p:cBhvr>
                                      <p:to>
                                        <p:strVal val="visible"/>
                                      </p:to>
                                    </p:set>
                                    <p:animEffect transition="in" filter="fade">
                                      <p:cBhvr>
                                        <p:cTn id="53" dur="500"/>
                                        <p:tgtEl>
                                          <p:spTgt spid="11">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1">
                                            <p:txEl>
                                              <p:pRg st="1" end="1"/>
                                            </p:txEl>
                                          </p:spTgt>
                                        </p:tgtEl>
                                        <p:attrNameLst>
                                          <p:attrName>style.visibility</p:attrName>
                                        </p:attrNameLst>
                                      </p:cBhvr>
                                      <p:to>
                                        <p:strVal val="visible"/>
                                      </p:to>
                                    </p:set>
                                    <p:animEffect transition="in" filter="fade">
                                      <p:cBhvr>
                                        <p:cTn id="56"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B_4_BD.22_1#6fe51142a?pid=0e06cf8c7&amp;color=0,55,96&amp;vtp=1&amp;bt=1&amp;bbb=1&amp;h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例4</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[全国甲2022·改编]</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Goffin's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cockatoos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select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job</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most</a:t>
            </a:r>
            <a:r>
              <a:rPr lang="en-US" altLang="zh-CN" b="0" i="0">
                <a:solidFill>
                  <a:srgbClr val="003760"/>
                </a:solidFill>
                <a:latin typeface="SimSun" pitchFamily="34" charset="0"/>
                <a:ea typeface="SimSun" pitchFamily="34" charset="-122"/>
                <a:cs typeface="SimSun" pitchFamily="34" charset="-120"/>
              </a:rPr>
              <a:t> </a:t>
            </a:r>
            <a:r>
              <a:rPr lang="en-US" altLang="zh-CN" i="0">
                <a:solidFill>
                  <a:srgbClr val="003760"/>
                </a:solidFill>
                <a:latin typeface="SimSun" pitchFamily="34" charset="0"/>
                <a:ea typeface="SimSun" pitchFamily="34" charset="-122"/>
                <a:cs typeface="SimSun" pitchFamily="34" charset="-120"/>
              </a:rPr>
              <a:t>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（case）,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visual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recognition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alone.</a:t>
            </a:r>
            <a:endParaRPr lang="en-US" altLang="zh-CN" dirty="0"/>
          </a:p>
        </p:txBody>
      </p:sp>
      <p:sp>
        <p:nvSpPr>
          <p:cNvPr id="3" name="QB_4_AN.23_1#6fe51142a.blank?pid=0e06cf8c7&amp;color=0,55,96&amp;vpa=8&amp;vtp=1&amp;bbb=1"/>
          <p:cNvSpPr/>
          <p:nvPr/>
        </p:nvSpPr>
        <p:spPr>
          <a:xfrm>
            <a:off x="1981676" y="1879665"/>
            <a:ext cx="649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cases</a:t>
            </a:r>
            <a:endParaRPr lang="en-US" altLang="zh-CN" dirty="0"/>
          </a:p>
        </p:txBody>
      </p:sp>
      <p:sp>
        <p:nvSpPr>
          <p:cNvPr id="4" name="QB_4_AS.24_1#6fe51142a?pid=0e06cf8c7&amp;color=0,55,96&amp;vtp=1&amp;bbb=1"/>
          <p:cNvSpPr/>
          <p:nvPr/>
        </p:nvSpPr>
        <p:spPr>
          <a:xfrm>
            <a:off x="502920" y="2332102"/>
            <a:ext cx="10893425"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句意为：在实验中，大多数情况下，戈芬氏凤头鹦鹉仅通过视觉识别就能够为工作选择合适的工具。</a:t>
            </a:r>
            <a:endParaRPr lang="en-US" altLang="zh-CN" sz="1800" dirty="0"/>
          </a:p>
        </p:txBody>
      </p:sp>
      <p:sp>
        <p:nvSpPr>
          <p:cNvPr id="5" name="QB_4_BD.25_1#c9881e5ec?pid=0e06cf8c7&amp;color=0,55,96&amp;vtp=1&amp;bbb=1&amp;hb=1"/>
          <p:cNvSpPr/>
          <p:nvPr/>
        </p:nvSpPr>
        <p:spPr>
          <a:xfrm>
            <a:off x="502920" y="274288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例5</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[吉林田中2023高一期末]</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alarmed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number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case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i="0">
                <a:solidFill>
                  <a:srgbClr val="003760"/>
                </a:solidFill>
                <a:latin typeface="SimSun" pitchFamily="34" charset="0"/>
                <a:ea typeface="SimSun" pitchFamily="34" charset="-122"/>
                <a:cs typeface="SimSun" pitchFamily="34" charset="-120"/>
              </a:rPr>
              <a:t>_______</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wild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animals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endangered.</a:t>
            </a:r>
            <a:endParaRPr lang="en-US" altLang="zh-CN" dirty="0"/>
          </a:p>
        </p:txBody>
      </p:sp>
      <p:sp>
        <p:nvSpPr>
          <p:cNvPr id="6" name="QB_4_AN.26_1#c9881e5ec.blank?pid=0e06cf8c7&amp;color=0,55,96&amp;vpa=9&amp;vtp=1&amp;bbb=1"/>
          <p:cNvSpPr/>
          <p:nvPr/>
        </p:nvSpPr>
        <p:spPr>
          <a:xfrm>
            <a:off x="521176" y="3110549"/>
            <a:ext cx="725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7" name="QB_4_AS.27_1#c9881e5ec?pid=0e06cf8c7&amp;color=0,55,96&amp;vtp=1&amp;bbb=1&amp;hb=1"/>
          <p:cNvSpPr/>
          <p:nvPr/>
        </p:nvSpPr>
        <p:spPr>
          <a:xfrm>
            <a:off x="502920" y="3562669"/>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句意为：许多人对这个数字感到震惊，并担心珍稀野生动物濒临灭绝的情况。句中先行词为</a:t>
            </a:r>
            <a:r>
              <a:rPr lang="en-US" altLang="zh-CN" sz="1800" b="0" i="0">
                <a:solidFill>
                  <a:srgbClr val="003760"/>
                </a:solidFill>
                <a:latin typeface="Times New Roman" pitchFamily="34" charset="0"/>
                <a:ea typeface="微软雅黑" pitchFamily="34" charset="-122"/>
                <a:cs typeface="Times New Roman" pitchFamily="34" charset="-120"/>
              </a:rPr>
              <a:t>case，</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关系词在定语从句中作地点状语</a:t>
            </a:r>
            <a:r>
              <a:rPr lang="en-US" altLang="zh-CN" b="0" i="0" dirty="0">
                <a:solidFill>
                  <a:srgbClr val="003760"/>
                </a:solidFill>
                <a:latin typeface="Times New Roman" pitchFamily="34" charset="0"/>
                <a:ea typeface="微软雅黑" pitchFamily="34" charset="-122"/>
                <a:cs typeface="Times New Roman" pitchFamily="34" charset="-120"/>
              </a:rPr>
              <a:t>，故用关系副词where引导。</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1" end="1"/>
                                            </p:txEl>
                                          </p:spTgt>
                                        </p:tgtEl>
                                        <p:attrNameLst>
                                          <p:attrName>style.visibility</p:attrName>
                                        </p:attrNameLst>
                                      </p:cBhvr>
                                      <p:to>
                                        <p:strVal val="visible"/>
                                      </p:to>
                                    </p:set>
                                    <p:animEffect transition="in" filter="fade">
                                      <p:cBhvr>
                                        <p:cTn id="37"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3264</Words>
  <Application>Microsoft Office PowerPoint</Application>
  <PresentationFormat>宽屏</PresentationFormat>
  <Paragraphs>461</Paragraphs>
  <Slides>40</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Arial (正文)</vt:lpstr>
      <vt:lpstr>仿宋</vt:lpstr>
      <vt:lpstr>SimSun</vt:lpstr>
      <vt:lpstr>微软雅黑</vt:lpstr>
      <vt:lpstr>印品黑体</vt:lpstr>
      <vt:lpstr>Arial</vt:lpstr>
      <vt:lpstr>Calibri</vt:lpstr>
      <vt:lpstr>Cambria Math</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2024-10-09T09:17:22Z</dcterms:created>
  <dcterms:modified xsi:type="dcterms:W3CDTF">2024-10-09T09:19:23Z</dcterms:modified>
  <cp:category/>
  <cp:contentStatus/>
</cp:coreProperties>
</file>