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4" r:id="rId18"/>
    <p:sldId id="270" r:id="rId19"/>
    <p:sldId id="271" r:id="rId20"/>
    <p:sldId id="272" r:id="rId21"/>
    <p:sldId id="273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376" y="182880"/>
            <a:ext cx="2624328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37376" y="210312"/>
            <a:ext cx="2624328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5bed26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02314c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5bed26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376" y="182880"/>
            <a:ext cx="2624328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37376" y="210312"/>
            <a:ext cx="2624328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b02314c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376" y="182880"/>
            <a:ext cx="2624328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37376" y="210312"/>
            <a:ext cx="2624328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b6609c1bb33c17b50c11d5#tid=68c393044eacd4000925561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九年级下册 WY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slide" Target="slide14.xml"/><Relationship Id="rId2" Type="http://schemas.openxmlformats.org/officeDocument/2006/relationships/image" Target="../media/image12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_1#2503b85ff?pid=d59cd68a5&amp;color=0,0,0&amp;bt=1&amp;bbb=1&amp;hb=1"/>
          <p:cNvSpPr/>
          <p:nvPr/>
        </p:nvSpPr>
        <p:spPr>
          <a:xfrm>
            <a:off x="649224" y="877825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【2025江苏扬州中考】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choose）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Yangzhou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during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holidays.</a:t>
            </a:r>
            <a:endParaRPr lang="en-US" altLang="zh-CN" sz="2400" dirty="0"/>
          </a:p>
        </p:txBody>
      </p:sp>
      <p:sp>
        <p:nvSpPr>
          <p:cNvPr id="3" name="QB_6_AN.16_1#2503b85ff.blank?pid=d59cd68a5&amp;color=0,0,0&amp;vpa=7&amp;bbb=1"/>
          <p:cNvSpPr/>
          <p:nvPr/>
        </p:nvSpPr>
        <p:spPr>
          <a:xfrm>
            <a:off x="9070944" y="849885"/>
            <a:ext cx="1135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chosen</a:t>
            </a:r>
            <a:endParaRPr lang="en-US" altLang="zh-CN" sz="2400" dirty="0"/>
          </a:p>
        </p:txBody>
      </p:sp>
      <p:sp>
        <p:nvSpPr>
          <p:cNvPr id="4" name="QB_6_AS.17_1#2503b85ff?pid=d59cd68a5&amp;color=0,0,0&amp;bbb=1&amp;hb=1"/>
          <p:cNvSpPr/>
          <p:nvPr/>
        </p:nvSpPr>
        <p:spPr>
          <a:xfrm>
            <a:off x="649224" y="1979041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句意为：最近，越来越多的人选择在假期游览扬州。根据“Recently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,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more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and more people have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”可知，空处应用动词的过去分词形式，与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have构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成现在完成时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。故填chosen。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a9754d84d?pid=d59cd68a5&amp;color=0,0,0&amp;bt=1&amp;bbb=1&amp;hb=1"/>
          <p:cNvSpPr/>
          <p:nvPr/>
        </p:nvSpPr>
        <p:spPr>
          <a:xfrm>
            <a:off x="649224" y="877825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【2025陕西西安一模】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（lose）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weight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often.</a:t>
            </a:r>
            <a:endParaRPr lang="en-US" altLang="zh-CN" sz="2400" dirty="0"/>
          </a:p>
        </p:txBody>
      </p:sp>
      <p:sp>
        <p:nvSpPr>
          <p:cNvPr id="3" name="QB_6_AN.19_1#a9754d84d.blank?pid=d59cd68a5&amp;color=0,0,0&amp;vpa=8&amp;bbb=1"/>
          <p:cNvSpPr/>
          <p:nvPr/>
        </p:nvSpPr>
        <p:spPr>
          <a:xfrm>
            <a:off x="5871305" y="849885"/>
            <a:ext cx="12874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lose</a:t>
            </a:r>
            <a:endParaRPr lang="en-US" altLang="zh-CN" sz="2400" dirty="0"/>
          </a:p>
        </p:txBody>
      </p:sp>
      <p:sp>
        <p:nvSpPr>
          <p:cNvPr id="4" name="QB_6_AS.20_1#a9754d84d?pid=d59cd68a5&amp;color=0,0,0&amp;bbb=1&amp;hb=1"/>
          <p:cNvSpPr/>
          <p:nvPr/>
        </p:nvSpPr>
        <p:spPr>
          <a:xfrm>
            <a:off x="649224" y="1979041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way to do sth意为“做某事的方法”，为固定搭配。故填to lose。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意为“道路”，常用短语“the way to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”意为“去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的路”；意为“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方式；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方法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”，常用短语the way to do sth/of doing sth意为“做某事的方法”。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1_1#6301ef214?pid=d59cd68a5&amp;color=0,0,0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cuttings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gift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（leave）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week.</a:t>
            </a:r>
            <a:endParaRPr lang="en-US" altLang="zh-CN" sz="2400" dirty="0"/>
          </a:p>
        </p:txBody>
      </p:sp>
      <p:sp>
        <p:nvSpPr>
          <p:cNvPr id="3" name="QB_6_AN.22_1#6301ef214.blank?pid=d59cd68a5&amp;color=0,0,0&amp;vpa=9&amp;bbb=1"/>
          <p:cNvSpPr/>
          <p:nvPr/>
        </p:nvSpPr>
        <p:spPr>
          <a:xfrm>
            <a:off x="665892" y="1373270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left</a:t>
            </a:r>
            <a:endParaRPr lang="en-US" altLang="zh-CN" sz="2400" dirty="0"/>
          </a:p>
        </p:txBody>
      </p:sp>
      <p:sp>
        <p:nvSpPr>
          <p:cNvPr id="4" name="QB_6_AS.23_1#6301ef214?pid=d59cd68a5&amp;color=0,0,0&amp;bbb=1"/>
          <p:cNvSpPr/>
          <p:nvPr/>
        </p:nvSpPr>
        <p:spPr>
          <a:xfrm>
            <a:off x="649224" y="195854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根据last week可知此处应用一般过去时，故填leave的过去式left。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0047ead7?pid=65bed2684&amp;color=0,0,0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根据汉语意思完成句子或翻译句子</a:t>
            </a:r>
            <a:endParaRPr lang="en-US" altLang="zh-CN" sz="2800" dirty="0"/>
          </a:p>
        </p:txBody>
      </p:sp>
      <p:sp>
        <p:nvSpPr>
          <p:cNvPr id="3" name="QB_6_BD.24_1#7870718d7?pid=20047ead7&amp;color=0,0,0&amp;bbb=1"/>
          <p:cNvSpPr/>
          <p:nvPr/>
        </p:nvSpPr>
        <p:spPr>
          <a:xfrm>
            <a:off x="649224" y="1479579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【2025上海一模】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贝克先生九十多岁了还很强壮，经常去散步。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nineties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6_AN.25_1#7870718d7.blank?pid=20047ead7&amp;color=0,0,0&amp;vpa=10&amp;bbb=1"/>
          <p:cNvSpPr/>
          <p:nvPr/>
        </p:nvSpPr>
        <p:spPr>
          <a:xfrm>
            <a:off x="8008081" y="1976149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goes</a:t>
            </a:r>
            <a:endParaRPr lang="en-US" altLang="zh-CN" sz="2400" dirty="0"/>
          </a:p>
        </p:txBody>
      </p:sp>
      <p:sp>
        <p:nvSpPr>
          <p:cNvPr id="5" name="QB_6_AN.26_1#7870718d7.blank?pid=20047ead7&amp;color=0,0,0&amp;vpa=11&amp;bbb=1"/>
          <p:cNvSpPr/>
          <p:nvPr/>
        </p:nvSpPr>
        <p:spPr>
          <a:xfrm>
            <a:off x="9074881" y="1988849"/>
            <a:ext cx="677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for</a:t>
            </a:r>
            <a:endParaRPr lang="en-US" altLang="zh-CN" sz="2400" dirty="0"/>
          </a:p>
        </p:txBody>
      </p:sp>
      <p:sp>
        <p:nvSpPr>
          <p:cNvPr id="6" name="QB_6_AN.27_1#7870718d7.blank?pid=20047ead7&amp;color=0,0,0&amp;vpa=12"/>
          <p:cNvSpPr/>
          <p:nvPr/>
        </p:nvSpPr>
        <p:spPr>
          <a:xfrm>
            <a:off x="9989281" y="1988849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6_AN.28_1#7870718d7.blank?pid=20047ead7&amp;color=0,0,0&amp;vpa=13&amp;bbb=1"/>
          <p:cNvSpPr/>
          <p:nvPr/>
        </p:nvSpPr>
        <p:spPr>
          <a:xfrm>
            <a:off x="10598881" y="1988849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walk</a:t>
            </a:r>
            <a:endParaRPr lang="en-US" altLang="zh-CN" sz="2400" dirty="0"/>
          </a:p>
        </p:txBody>
      </p:sp>
      <p:sp>
        <p:nvSpPr>
          <p:cNvPr id="8" name="QB_6_BD.29_1#a7dc68a8e?pid=20047ead7&amp;color=0,0,0&amp;bbb=1"/>
          <p:cNvSpPr/>
          <p:nvPr/>
        </p:nvSpPr>
        <p:spPr>
          <a:xfrm>
            <a:off x="649224" y="2588006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【2025福建福州一模】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——加入俱乐部，和我们一起享受剪纸吧。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那听起来很棒。我一直都想学剪纸。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club,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cuttings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</p:txBody>
      </p:sp>
      <p:sp>
        <p:nvSpPr>
          <p:cNvPr id="9" name="QB_6_AN.30_1#a7dc68a8e.blank?pid=20047ead7&amp;color=0,0,0&amp;vpa=14&amp;bbb=1"/>
          <p:cNvSpPr/>
          <p:nvPr/>
        </p:nvSpPr>
        <p:spPr>
          <a:xfrm>
            <a:off x="1680306" y="4214876"/>
            <a:ext cx="1135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sounds</a:t>
            </a:r>
            <a:endParaRPr lang="en-US" altLang="zh-CN" sz="2400" dirty="0"/>
          </a:p>
        </p:txBody>
      </p:sp>
      <p:sp>
        <p:nvSpPr>
          <p:cNvPr id="10" name="QB_6_AN.31_1#a7dc68a8e.blank?pid=20047ead7&amp;color=0,0,0&amp;vpa=15&amp;bbb=1"/>
          <p:cNvSpPr/>
          <p:nvPr/>
        </p:nvSpPr>
        <p:spPr>
          <a:xfrm>
            <a:off x="3051906" y="4202176"/>
            <a:ext cx="40306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great/good/nice/wonderful</a:t>
            </a:r>
            <a:endParaRPr lang="en-US" altLang="zh-CN" sz="2400" dirty="0"/>
          </a:p>
        </p:txBody>
      </p:sp>
      <p:sp>
        <p:nvSpPr>
          <p:cNvPr id="11" name="QB_6_BD.32_1#2484ae2de?pid=20047ead7&amp;color=0,0,0&amp;bbb=1"/>
          <p:cNvSpPr/>
          <p:nvPr/>
        </p:nvSpPr>
        <p:spPr>
          <a:xfrm>
            <a:off x="649224" y="478510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由于大雪，这个男人上班迟到了。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400" dirty="0"/>
          </a:p>
        </p:txBody>
      </p:sp>
      <p:sp>
        <p:nvSpPr>
          <p:cNvPr id="12" name="QB_6_AN.33_1#2484ae2de.blank?pid=20047ead7&amp;color=0,0,0&amp;vpa=16&amp;bbb=1"/>
          <p:cNvSpPr/>
          <p:nvPr/>
        </p:nvSpPr>
        <p:spPr>
          <a:xfrm>
            <a:off x="691292" y="5281676"/>
            <a:ext cx="8145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man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was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late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for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work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because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of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heavy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snow.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02314cac?pid=98e93c82f&amp;color=0,0,0&amp;tib=255,255,255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4_BD#b02314cac?pid=98e93c82f&amp;color=255,255,255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能力</a:t>
            </a:r>
            <a:endParaRPr lang="en-US" altLang="zh-CN" sz="2800" dirty="0"/>
          </a:p>
        </p:txBody>
      </p:sp>
      <p:sp>
        <p:nvSpPr>
          <p:cNvPr id="4" name="QM_5_BD.34_1#31aa47a3c?pid=b02314cac&amp;color=0,0,0&amp;bbb=1&amp;hb=1"/>
          <p:cNvSpPr/>
          <p:nvPr/>
        </p:nvSpPr>
        <p:spPr>
          <a:xfrm>
            <a:off x="649224" y="1574800"/>
            <a:ext cx="10899648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补全对话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从方框中选择最佳选项完成对话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有多余项）。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楷体" panose="02010609060101010101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2024</a:t>
            </a:r>
            <a:r>
              <a:rPr lang="en-US" altLang="zh-CN" sz="2400" b="0" i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安徽中考】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afternoon.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Hello.1.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tour.2.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5" name="QM_5_AN.35_1#31aa47a3c.blank?pid=b02314cac&amp;color=0,0,0&amp;vpa=17"/>
          <p:cNvSpPr/>
          <p:nvPr/>
        </p:nvSpPr>
        <p:spPr>
          <a:xfrm>
            <a:off x="2086706" y="3782060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</a:t>
            </a:r>
            <a:endParaRPr lang="en-US" altLang="zh-CN" sz="2400" dirty="0"/>
          </a:p>
        </p:txBody>
      </p:sp>
      <p:sp>
        <p:nvSpPr>
          <p:cNvPr id="6" name="QM_5_AN.36_1#31aa47a3c.blank?pid=b02314cac&amp;color=0,0,0&amp;vpa=18"/>
          <p:cNvSpPr/>
          <p:nvPr/>
        </p:nvSpPr>
        <p:spPr>
          <a:xfrm>
            <a:off x="2833466" y="4899660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4_1#31aa47a3c?pid=b02314cac&amp;color=0,0,0&amp;bbb=1&amp;hb=1"/>
          <p:cNvSpPr/>
          <p:nvPr/>
        </p:nvSpPr>
        <p:spPr>
          <a:xfrm>
            <a:off x="649224" y="864000"/>
            <a:ext cx="10899648" cy="43794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Oh,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perfect.3.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o’clock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hour.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hotel.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You’re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welcome.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tour!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#7</a:t>
            </a:r>
            <a:endParaRPr lang="en-US" altLang="zh-CN" sz="2400" dirty="0"/>
          </a:p>
        </p:txBody>
      </p:sp>
      <p:sp>
        <p:nvSpPr>
          <p:cNvPr id="3" name="QM_5_AN.37_1#31aa47a3c.blank?pid=b02314cac&amp;color=0,0,0&amp;vpa=19"/>
          <p:cNvSpPr/>
          <p:nvPr/>
        </p:nvSpPr>
        <p:spPr>
          <a:xfrm>
            <a:off x="2856642" y="1394860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M_5_AN.38_1#31aa47a3c.blank?pid=b02314cac&amp;color=0,0,0&amp;vpa=20"/>
          <p:cNvSpPr/>
          <p:nvPr/>
        </p:nvSpPr>
        <p:spPr>
          <a:xfrm>
            <a:off x="2797906" y="3071260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M_5_AN.39_1#31aa47a3c.blank?pid=b02314cac&amp;color=0,0,0&amp;vpa=21"/>
          <p:cNvSpPr/>
          <p:nvPr/>
        </p:nvSpPr>
        <p:spPr>
          <a:xfrm>
            <a:off x="2188306" y="4188860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QM_5_BD.40_1#31aa47a3c?colgroup=35&amp;pid=b02314cac&amp;color=0,0,0&amp;bt=1&amp;bbb=1"/>
          <p:cNvGraphicFramePr>
            <a:graphicFrameLocks noGrp="1"/>
          </p:cNvGraphicFramePr>
          <p:nvPr/>
        </p:nvGraphicFramePr>
        <p:xfrm>
          <a:off x="649224" y="859536"/>
          <a:ext cx="10890504" cy="3423793"/>
        </p:xfrm>
        <a:graphic>
          <a:graphicData uri="http://schemas.openxmlformats.org/drawingml/2006/table">
            <a:tbl>
              <a:tblPr/>
              <a:tblGrid>
                <a:gridCol w="10890504"/>
              </a:tblGrid>
              <a:tr h="342379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A.I’ll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just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wait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there.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.How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price?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book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seat?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.When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earliest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.Where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bus?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.I’ve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enjoyed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city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.I’d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city.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63b54e15a?pid=31aa47a3c&amp;color=0,0,0&amp;bt=1&amp;bbb=1"/>
          <p:cNvSpPr/>
          <p:nvPr/>
        </p:nvSpPr>
        <p:spPr>
          <a:xfrm>
            <a:off x="649224" y="877824"/>
            <a:ext cx="10899648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42_1#63b54e15a.blank?pid=31aa47a3c&amp;color=0,0,0&amp;vpa=22"/>
          <p:cNvSpPr/>
          <p:nvPr/>
        </p:nvSpPr>
        <p:spPr>
          <a:xfrm>
            <a:off x="970693" y="834072"/>
            <a:ext cx="3730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</a:t>
            </a:r>
            <a:endParaRPr lang="en-US" altLang="zh-CN" sz="2400" dirty="0"/>
          </a:p>
        </p:txBody>
      </p:sp>
      <p:sp>
        <p:nvSpPr>
          <p:cNvPr id="4" name="QB_6_AS.43_1#63b54e15a?pid=31aa47a3c&amp;color=0,0,0&amp;bbb=1&amp;hb=1"/>
          <p:cNvSpPr/>
          <p:nvPr/>
        </p:nvSpPr>
        <p:spPr>
          <a:xfrm>
            <a:off x="649224" y="1363090"/>
            <a:ext cx="10899648" cy="14175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根据“How can I help you?”以及“Are you thinking about a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bus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tour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or a boat tour?”可知，选项G（我想去游览这座城市。）符合语境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。故选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项。</a:t>
            </a:r>
            <a:endParaRPr lang="en-US" altLang="zh-CN" sz="2400" dirty="0"/>
          </a:p>
        </p:txBody>
      </p:sp>
      <p:sp>
        <p:nvSpPr>
          <p:cNvPr id="5" name="QB_6_BD.44_1#ad6843d34?pid=31aa47a3c&amp;color=0,0,0&amp;bbb=1"/>
          <p:cNvSpPr/>
          <p:nvPr/>
        </p:nvSpPr>
        <p:spPr>
          <a:xfrm>
            <a:off x="649224" y="2839528"/>
            <a:ext cx="10899648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45_1#ad6843d34.blank?pid=31aa47a3c&amp;color=0,0,0&amp;vpa=23"/>
          <p:cNvSpPr/>
          <p:nvPr/>
        </p:nvSpPr>
        <p:spPr>
          <a:xfrm>
            <a:off x="970693" y="2795776"/>
            <a:ext cx="3730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6_AS.46_1#ad6843d34?pid=31aa47a3c&amp;color=0,0,0&amp;bbb=1&amp;hb=1"/>
          <p:cNvSpPr/>
          <p:nvPr/>
        </p:nvSpPr>
        <p:spPr>
          <a:xfrm>
            <a:off x="649224" y="3333875"/>
            <a:ext cx="10899648" cy="9222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根据“Outside the hotel.”可知此处询问地点，选项E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（我要在哪里上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公共汽车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？）符合语境。故选E项。</a:t>
            </a:r>
            <a:endParaRPr lang="en-US" altLang="zh-CN" sz="2400" dirty="0"/>
          </a:p>
        </p:txBody>
      </p:sp>
      <p:sp>
        <p:nvSpPr>
          <p:cNvPr id="8" name="QB_6_BD.47_1#2b73af64a?pid=31aa47a3c&amp;color=0,0,0&amp;bbb=1"/>
          <p:cNvSpPr/>
          <p:nvPr/>
        </p:nvSpPr>
        <p:spPr>
          <a:xfrm>
            <a:off x="649224" y="4322506"/>
            <a:ext cx="10899648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6_AN.48_1#2b73af64a.blank?pid=31aa47a3c&amp;color=0,0,0&amp;vpa=24"/>
          <p:cNvSpPr/>
          <p:nvPr/>
        </p:nvSpPr>
        <p:spPr>
          <a:xfrm>
            <a:off x="970693" y="4278754"/>
            <a:ext cx="3730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0" name="QB_6_AS.49_1#2b73af64a?pid=31aa47a3c&amp;color=0,0,0&amp;bbb=1&amp;hb=1"/>
          <p:cNvSpPr/>
          <p:nvPr/>
        </p:nvSpPr>
        <p:spPr>
          <a:xfrm>
            <a:off x="649224" y="4816853"/>
            <a:ext cx="10899648" cy="14175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根据“At 6 o’clock in the morning. The bus leaves every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hour.”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可知此处询问公共汽车的时间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，选项D（最早的公共汽车是什么时候？）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符合语境。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0_1#b78dba108?pid=31aa47a3c&amp;color=0,0,0&amp;bt=1&amp;bbb=1"/>
          <p:cNvSpPr/>
          <p:nvPr/>
        </p:nvSpPr>
        <p:spPr>
          <a:xfrm>
            <a:off x="649224" y="877825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6_AN.51_1#b78dba108.blank?pid=31aa47a3c&amp;color=0,0,0&amp;vpa=25"/>
          <p:cNvSpPr/>
          <p:nvPr/>
        </p:nvSpPr>
        <p:spPr>
          <a:xfrm>
            <a:off x="970693" y="837820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6_AS.52_1#b78dba108?pid=31aa47a3c&amp;color=0,0,0&amp;bbb=1&amp;hb=1"/>
          <p:cNvSpPr/>
          <p:nvPr/>
        </p:nvSpPr>
        <p:spPr>
          <a:xfrm>
            <a:off x="649224" y="1432306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根据“You don’t have to. You can just wait outside the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hotel.”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可知此处询问自己是否必须要做某事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，选项C（我必须预订座位吗？）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符合语境。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C项。</a:t>
            </a:r>
            <a:endParaRPr lang="en-US" altLang="zh-CN" sz="2400" dirty="0"/>
          </a:p>
        </p:txBody>
      </p:sp>
      <p:sp>
        <p:nvSpPr>
          <p:cNvPr id="5" name="QB_6_BD.53_1#3af6dfe16?pid=31aa47a3c&amp;color=0,0,0&amp;bbb=1"/>
          <p:cNvSpPr/>
          <p:nvPr/>
        </p:nvSpPr>
        <p:spPr>
          <a:xfrm>
            <a:off x="649224" y="307663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6_AN.54_1#3af6dfe16.blank?pid=31aa47a3c&amp;color=0,0,0&amp;vpa=26"/>
          <p:cNvSpPr/>
          <p:nvPr/>
        </p:nvSpPr>
        <p:spPr>
          <a:xfrm>
            <a:off x="970693" y="3036633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6_AS.55_1#3af6dfe16?pid=31aa47a3c&amp;color=0,0,0&amp;bbb=1&amp;hb=1"/>
          <p:cNvSpPr/>
          <p:nvPr/>
        </p:nvSpPr>
        <p:spPr>
          <a:xfrm>
            <a:off x="649224" y="362750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根据“You can just wait outside the hotel.”以及“Got it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.”可知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此处表示自己会在旅馆外等待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，选项A（我会就在那里等着。）符合语境。故选A项。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96263893.fixed?color=255,255,255&amp;bbb=1"/>
          <p:cNvSpPr/>
          <p:nvPr/>
        </p:nvSpPr>
        <p:spPr>
          <a:xfrm>
            <a:off x="0" y="2624328"/>
            <a:ext cx="12188952" cy="158191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Module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Travel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8e93c82f.fixed?pid=3ef5aa65a&amp;color=255,255,255"/>
          <p:cNvSpPr/>
          <p:nvPr/>
        </p:nvSpPr>
        <p:spPr>
          <a:xfrm>
            <a:off x="1280160" y="1472184"/>
            <a:ext cx="2267712" cy="13350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800" dirty="0"/>
          </a:p>
        </p:txBody>
      </p:sp>
      <p:sp>
        <p:nvSpPr>
          <p:cNvPr id="3" name="C_3#98e93c82f.fixed?pid=3ef5aa65a&amp;color=151,71,147&amp;bbb=1"/>
          <p:cNvSpPr/>
          <p:nvPr/>
        </p:nvSpPr>
        <p:spPr>
          <a:xfrm>
            <a:off x="3566160" y="1472184"/>
            <a:ext cx="6766560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单元同步训练</a:t>
            </a:r>
            <a:endParaRPr lang="en-US" altLang="zh-CN" sz="4800" dirty="0"/>
          </a:p>
        </p:txBody>
      </p:sp>
      <p:sp>
        <p:nvSpPr>
          <p:cNvPr id="4" name="C_3_BD#98e93c82f.fixed?pid=3ef5aa65a&amp;color=151,71,147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toured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bus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taxi.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8e93c82f?lid=65bed2684&amp;cid=65bed2684&amp;tib=255,255,255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256" y="3127248"/>
            <a:ext cx="475488" cy="475488"/>
          </a:xfrm>
          <a:prstGeom prst="rect">
            <a:avLst/>
          </a:prstGeom>
        </p:spPr>
      </p:pic>
      <p:sp>
        <p:nvSpPr>
          <p:cNvPr id="3" name="C_1#目录1:98e93c82f?lid=65bed2684&amp;cid=65bed2684&amp;bt=1&amp;bbb=1">
            <a:hlinkClick r:id="rId1" action="ppaction://hlinksldjump"/>
          </p:cNvPr>
          <p:cNvSpPr/>
          <p:nvPr/>
        </p:nvSpPr>
        <p:spPr>
          <a:xfrm>
            <a:off x="4992624" y="3090672"/>
            <a:ext cx="3063240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  <p:pic>
        <p:nvPicPr>
          <p:cNvPr id="4" name="C_1#目录1:98e93c82f?lid=b02314cac&amp;cid=b02314cac&amp;tib=255,255,255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256" y="4096512"/>
            <a:ext cx="475488" cy="475488"/>
          </a:xfrm>
          <a:prstGeom prst="rect">
            <a:avLst/>
          </a:prstGeom>
        </p:spPr>
      </p:pic>
      <p:sp>
        <p:nvSpPr>
          <p:cNvPr id="5" name="C_1#目录1:98e93c82f?lid=b02314cac&amp;cid=b02314cac&amp;bbb=1">
            <a:hlinkClick r:id="rId3" action="ppaction://hlinksldjump"/>
          </p:cNvPr>
          <p:cNvSpPr/>
          <p:nvPr/>
        </p:nvSpPr>
        <p:spPr>
          <a:xfrm>
            <a:off x="4992624" y="4059936"/>
            <a:ext cx="3063240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5bed2684?pid=98e93c82f&amp;color=0,0,0&amp;tib=255,255,255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4_BD#65bed2684?pid=98e93c82f&amp;color=255,255,255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5_BD#f7551ec83?pid=65bed2684&amp;color=0,0,0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根据句意及首字母或汉语提示填写单词</a:t>
            </a:r>
            <a:endParaRPr lang="en-US" altLang="zh-CN" sz="2800" dirty="0"/>
          </a:p>
        </p:txBody>
      </p:sp>
      <p:sp>
        <p:nvSpPr>
          <p:cNvPr id="5" name="QB_6_BD.1_1#e1aa694a6?pid=f7551ec83&amp;color=0,0,0&amp;bbb=1&amp;hb=1"/>
          <p:cNvSpPr/>
          <p:nvPr/>
        </p:nvSpPr>
        <p:spPr>
          <a:xfrm>
            <a:off x="649224" y="2190779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【2024黑龙江绥化中考·节选】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delayed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（延期）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passengers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airport.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【2025安徽合肥期中】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achieving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work.</a:t>
            </a:r>
            <a:endParaRPr lang="en-US" altLang="zh-CN" sz="2400" dirty="0"/>
          </a:p>
        </p:txBody>
      </p:sp>
      <p:sp>
        <p:nvSpPr>
          <p:cNvPr id="6" name="QB_6_AN.2_1#e1aa694a6.blank?pid=f7551ec83&amp;color=0,0,0&amp;vpa=1&amp;bbb=1"/>
          <p:cNvSpPr/>
          <p:nvPr/>
        </p:nvSpPr>
        <p:spPr>
          <a:xfrm>
            <a:off x="5964967" y="2150139"/>
            <a:ext cx="9826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light</a:t>
            </a:r>
            <a:endParaRPr lang="en-US" altLang="zh-CN" sz="2400" dirty="0"/>
          </a:p>
        </p:txBody>
      </p:sp>
      <p:sp>
        <p:nvSpPr>
          <p:cNvPr id="8" name="QB_6_AN.4_1#e1aa694a6.blank?pid=f7551ec83&amp;color=0,0,0&amp;vpa=2&amp;bbb=1"/>
          <p:cNvSpPr/>
          <p:nvPr/>
        </p:nvSpPr>
        <p:spPr>
          <a:xfrm>
            <a:off x="6050692" y="3280439"/>
            <a:ext cx="1135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ucceed</a:t>
            </a:r>
            <a:endParaRPr lang="en-US" altLang="zh-CN" sz="2400" dirty="0"/>
          </a:p>
        </p:txBody>
      </p:sp>
      <p:sp>
        <p:nvSpPr>
          <p:cNvPr id="9" name="QB_6_AS.5_1#616713402?pid=f7551ec83&amp;color=0,0,0&amp;bbb=1"/>
          <p:cNvSpPr/>
          <p:nvPr/>
        </p:nvSpPr>
        <p:spPr>
          <a:xfrm>
            <a:off x="649224" y="439267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succeed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意为“成功”，作动词，succeed in doing sth意为“成功做某事”。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_1#8431b40e1?pid=f7551ec83&amp;color=0,0,0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bravely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—E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They’re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qualities.</a:t>
            </a:r>
            <a:endParaRPr lang="en-US" altLang="zh-CN" sz="2400" dirty="0"/>
          </a:p>
        </p:txBody>
      </p:sp>
      <p:sp>
        <p:nvSpPr>
          <p:cNvPr id="3" name="QB_6_AN.7_1#8431b40e1.blank?pid=f7551ec83&amp;color=0,0,0&amp;vpa=3&amp;bbb=1"/>
          <p:cNvSpPr/>
          <p:nvPr/>
        </p:nvSpPr>
        <p:spPr>
          <a:xfrm>
            <a:off x="1232631" y="1360570"/>
            <a:ext cx="1135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xactly</a:t>
            </a:r>
            <a:endParaRPr lang="en-US" altLang="zh-CN" sz="2400" dirty="0"/>
          </a:p>
        </p:txBody>
      </p:sp>
      <p:sp>
        <p:nvSpPr>
          <p:cNvPr id="4" name="QB_6_BD.8_1#2e2f0da94?pid=f7551ec83&amp;color=0,0,0&amp;bbb=1"/>
          <p:cNvSpPr/>
          <p:nvPr/>
        </p:nvSpPr>
        <p:spPr>
          <a:xfrm>
            <a:off x="649224" y="197182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flying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（飞行员）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training.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【2024安徽合肥二模】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away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（直接的）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sunlight.</a:t>
            </a:r>
            <a:endParaRPr lang="en-US" altLang="zh-CN" sz="2400" dirty="0"/>
          </a:p>
        </p:txBody>
      </p:sp>
      <p:sp>
        <p:nvSpPr>
          <p:cNvPr id="5" name="QB_6_AN.9_1#2e2f0da94.blank?pid=f7551ec83&amp;color=0,0,0&amp;vpa=4&amp;bbb=1"/>
          <p:cNvSpPr/>
          <p:nvPr/>
        </p:nvSpPr>
        <p:spPr>
          <a:xfrm>
            <a:off x="4217130" y="1931180"/>
            <a:ext cx="9826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pilot</a:t>
            </a:r>
            <a:endParaRPr lang="en-US" altLang="zh-CN" sz="2400" dirty="0"/>
          </a:p>
        </p:txBody>
      </p:sp>
      <p:sp>
        <p:nvSpPr>
          <p:cNvPr id="7" name="QB_6_AN.11_1#2e2f0da94.blank?pid=f7551ec83&amp;color=0,0,0&amp;vpa=5&amp;bbb=1"/>
          <p:cNvSpPr/>
          <p:nvPr/>
        </p:nvSpPr>
        <p:spPr>
          <a:xfrm>
            <a:off x="8984393" y="2502680"/>
            <a:ext cx="1135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direct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59cd68a5?pid=65bed2684&amp;color=0,0,0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用括号内所给单词的适当形式填空</a:t>
            </a:r>
            <a:endParaRPr lang="en-US" altLang="zh-CN" sz="2800" dirty="0"/>
          </a:p>
        </p:txBody>
      </p:sp>
      <p:sp>
        <p:nvSpPr>
          <p:cNvPr id="3" name="QB_6_BD.12_1#bccaf0406?pid=d59cd68a5&amp;color=0,0,0&amp;bbb=1&amp;hb=1"/>
          <p:cNvSpPr/>
          <p:nvPr/>
        </p:nvSpPr>
        <p:spPr>
          <a:xfrm>
            <a:off x="649224" y="1479579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【2025上海一模】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（amaze）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sculptures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Harbin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winter.</a:t>
            </a:r>
            <a:endParaRPr lang="en-US" altLang="zh-CN" sz="2400" dirty="0"/>
          </a:p>
        </p:txBody>
      </p:sp>
      <p:sp>
        <p:nvSpPr>
          <p:cNvPr id="4" name="QB_6_AN.13_1#bccaf0406.blank?pid=d59cd68a5&amp;color=0,0,0&amp;vpa=6&amp;bbb=1"/>
          <p:cNvSpPr/>
          <p:nvPr/>
        </p:nvSpPr>
        <p:spPr>
          <a:xfrm>
            <a:off x="5548218" y="1438939"/>
            <a:ext cx="12874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amazing</a:t>
            </a:r>
            <a:endParaRPr lang="en-US" altLang="zh-CN" sz="2400" dirty="0"/>
          </a:p>
        </p:txBody>
      </p:sp>
      <p:sp>
        <p:nvSpPr>
          <p:cNvPr id="5" name="QB_6_AS.14_1#bccaf0406?pid=d59cd68a5&amp;color=0,0,0&amp;bbb=1&amp;hb=1"/>
          <p:cNvSpPr/>
          <p:nvPr/>
        </p:nvSpPr>
        <p:spPr>
          <a:xfrm>
            <a:off x="649224" y="2588006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句意为：在冬天，游客可以在哈尔滨看到令人惊叹的冰雕。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amaze意为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使惊奇”，作动词，其形容词形式amazing意为“令人惊叹的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”，常用于修饰事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物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，符合语境。故填amazing。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3086</Words>
  <Application>WPS 演示</Application>
  <PresentationFormat>宽屏</PresentationFormat>
  <Paragraphs>181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楷体</vt:lpstr>
      <vt:lpstr>楷体</vt:lpstr>
      <vt:lpstr>Calibri</vt:lpstr>
      <vt:lpstr>微软雅黑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THE  ONE</cp:lastModifiedBy>
  <cp:revision>3</cp:revision>
  <dcterms:created xsi:type="dcterms:W3CDTF">2025-09-12T03:58:00Z</dcterms:created>
  <dcterms:modified xsi:type="dcterms:W3CDTF">2025-09-30T08:35:37Z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E646F9392B6544B4929F03A889F98E8B_12</vt:lpwstr>
  </property>
  <property fmtid="{D5CDD505-2E9C-101B-9397-08002B2CF9AE}" pid="3" name="KSOProductBuildVer">
    <vt:lpwstr>2052-12.1.0.22529</vt:lpwstr>
  </property>
</Properties>
</file>